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handoutMasterIdLst>
    <p:handoutMasterId r:id="rId31"/>
  </p:handoutMasterIdLst>
  <p:sldIdLst>
    <p:sldId id="559" r:id="rId2"/>
    <p:sldId id="560" r:id="rId3"/>
    <p:sldId id="583" r:id="rId4"/>
    <p:sldId id="561" r:id="rId5"/>
    <p:sldId id="562" r:id="rId6"/>
    <p:sldId id="563" r:id="rId7"/>
    <p:sldId id="564" r:id="rId8"/>
    <p:sldId id="565" r:id="rId9"/>
    <p:sldId id="584" r:id="rId10"/>
    <p:sldId id="566" r:id="rId11"/>
    <p:sldId id="567" r:id="rId12"/>
    <p:sldId id="568" r:id="rId13"/>
    <p:sldId id="569" r:id="rId14"/>
    <p:sldId id="570" r:id="rId15"/>
    <p:sldId id="571" r:id="rId16"/>
    <p:sldId id="572" r:id="rId17"/>
    <p:sldId id="573" r:id="rId18"/>
    <p:sldId id="574" r:id="rId19"/>
    <p:sldId id="575" r:id="rId20"/>
    <p:sldId id="576" r:id="rId21"/>
    <p:sldId id="577" r:id="rId22"/>
    <p:sldId id="585" r:id="rId23"/>
    <p:sldId id="578" r:id="rId24"/>
    <p:sldId id="586" r:id="rId25"/>
    <p:sldId id="579" r:id="rId26"/>
    <p:sldId id="580" r:id="rId27"/>
    <p:sldId id="581" r:id="rId28"/>
    <p:sldId id="582" r:id="rId29"/>
  </p:sldIdLst>
  <p:sldSz cx="9144000" cy="5143500" type="screen16x9"/>
  <p:notesSz cx="6858000" cy="9144000"/>
  <p:embeddedFontLst>
    <p:embeddedFont>
      <p:font typeface="Britannic Bold" panose="020B0903060703020204" pitchFamily="34" charset="0"/>
      <p:regular r:id="rId32"/>
    </p:embeddedFont>
    <p:embeddedFont>
      <p:font typeface="黑体" panose="02010609060101010101" pitchFamily="49" charset="-122"/>
      <p:regular r:id="rId33"/>
    </p:embeddedFont>
  </p:embeddedFontLst>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20">
          <p15:clr>
            <a:srgbClr val="A4A3A4"/>
          </p15:clr>
        </p15:guide>
        <p15:guide id="2" pos="28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9F00"/>
    <a:srgbClr val="E6A774"/>
    <a:srgbClr val="D56D00"/>
    <a:srgbClr val="00A48D"/>
    <a:srgbClr val="00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95062" autoAdjust="0"/>
  </p:normalViewPr>
  <p:slideViewPr>
    <p:cSldViewPr showGuides="1">
      <p:cViewPr varScale="1">
        <p:scale>
          <a:sx n="104" d="100"/>
          <a:sy n="104" d="100"/>
        </p:scale>
        <p:origin x="216" y="82"/>
      </p:cViewPr>
      <p:guideLst>
        <p:guide orient="horz" pos="1620"/>
        <p:guide pos="2844"/>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buFontTx/>
              <a:buNone/>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buFontTx/>
              <a:buNone/>
              <a:defRPr sz="1200"/>
            </a:lvl1pPr>
          </a:lstStyle>
          <a:p>
            <a:pPr>
              <a:defRPr/>
            </a:pPr>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buFontTx/>
              <a:buNone/>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pPr>
              <a:defRPr/>
            </a:pPr>
            <a:fld id="{18006E18-4BEF-4595-B3B6-2ABF2F04905E}" type="slidenum">
              <a:rPr lang="zh-CN" altLang="en-US"/>
              <a:t>‹#›</a:t>
            </a:fld>
            <a:endParaRPr lang="zh-CN" altLang="en-US"/>
          </a:p>
        </p:txBody>
      </p:sp>
    </p:spTree>
    <p:extLst>
      <p:ext uri="{BB962C8B-B14F-4D97-AF65-F5344CB8AC3E}">
        <p14:creationId xmlns:p14="http://schemas.microsoft.com/office/powerpoint/2010/main" val="571888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buFontTx/>
              <a:buNone/>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buFontTx/>
              <a:buNone/>
              <a:defRPr sz="1200"/>
            </a:lvl1pPr>
          </a:lstStyle>
          <a:p>
            <a:pPr>
              <a:defRPr/>
            </a:pPr>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buFontTx/>
              <a:buNone/>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pPr>
              <a:defRPr/>
            </a:pPr>
            <a:fld id="{395A52D7-8F67-41F0-A534-CB8A9A4DB925}" type="slidenum">
              <a:rPr lang="zh-CN" altLang="en-US"/>
              <a:t>‹#›</a:t>
            </a:fld>
            <a:endParaRPr lang="zh-CN" altLang="en-US"/>
          </a:p>
        </p:txBody>
      </p:sp>
    </p:spTree>
    <p:extLst>
      <p:ext uri="{BB962C8B-B14F-4D97-AF65-F5344CB8AC3E}">
        <p14:creationId xmlns:p14="http://schemas.microsoft.com/office/powerpoint/2010/main" val="27634797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5A52D7-8F67-41F0-A534-CB8A9A4DB925}" type="slidenum">
              <a:rPr lang="zh-CN" altLang="en-US" smtClean="0"/>
              <a:t>25</a:t>
            </a:fld>
            <a:endParaRPr lang="zh-CN" altLang="en-US"/>
          </a:p>
        </p:txBody>
      </p:sp>
    </p:spTree>
    <p:extLst>
      <p:ext uri="{BB962C8B-B14F-4D97-AF65-F5344CB8AC3E}">
        <p14:creationId xmlns:p14="http://schemas.microsoft.com/office/powerpoint/2010/main" val="8518610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slideMaster" Target="../slideMasters/slideMaster1.xml"/><Relationship Id="rId4" Type="http://schemas.openxmlformats.org/officeDocument/2006/relationships/tags" Target="../tags/tag3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slideMaster" Target="../slideMasters/slideMaster1.xml"/><Relationship Id="rId4" Type="http://schemas.openxmlformats.org/officeDocument/2006/relationships/tags" Target="../tags/tag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1.xml"/><Relationship Id="rId4" Type="http://schemas.openxmlformats.org/officeDocument/2006/relationships/tags" Target="../tags/tag1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Master" Target="../slideMasters/slideMaster1.xml"/><Relationship Id="rId4" Type="http://schemas.openxmlformats.org/officeDocument/2006/relationships/tags" Target="../tags/tag14.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slideMaster" Target="../slideMasters/slideMaster1.xml"/><Relationship Id="rId4" Type="http://schemas.openxmlformats.org/officeDocument/2006/relationships/tags" Target="../tags/tag18.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slideMaster" Target="../slideMasters/slideMaster1.xml"/><Relationship Id="rId4" Type="http://schemas.openxmlformats.org/officeDocument/2006/relationships/tags" Target="../tags/tag22.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slideMaster" Target="../slideMasters/slideMaster1.xml"/><Relationship Id="rId4" Type="http://schemas.openxmlformats.org/officeDocument/2006/relationships/tags" Target="../tags/tag26.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slideMaster" Target="../slideMasters/slideMaster1.xml"/><Relationship Id="rId4" Type="http://schemas.openxmlformats.org/officeDocument/2006/relationships/tags" Target="../tags/tag30.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1.xml"/><Relationship Id="rId4" Type="http://schemas.openxmlformats.org/officeDocument/2006/relationships/tags" Target="../tags/tag3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回顾复习">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回顾复习</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课后作业">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rcRect t="17556" b="14741"/>
          <a:stretch>
            <a:fillRect/>
          </a:stretch>
        </p:blipFill>
        <p:spPr>
          <a:xfrm>
            <a:off x="565150" y="249649"/>
            <a:ext cx="8013065" cy="4698365"/>
          </a:xfrm>
          <a:prstGeom prst="rect">
            <a:avLst/>
          </a:prstGeom>
        </p:spPr>
      </p:pic>
      <p:pic>
        <p:nvPicPr>
          <p:cNvPr id="3" name="图片 2"/>
          <p:cNvPicPr>
            <a:picLocks noChangeAspect="1"/>
          </p:cNvPicPr>
          <p:nvPr userDrawn="1"/>
        </p:nvPicPr>
        <p:blipFill>
          <a:blip r:embed="rId3" cstate="print">
            <a:lum contrast="-12000"/>
          </a:blip>
          <a:srcRect t="40148" b="36667"/>
          <a:stretch>
            <a:fillRect/>
          </a:stretch>
        </p:blipFill>
        <p:spPr>
          <a:xfrm>
            <a:off x="2048828" y="915034"/>
            <a:ext cx="5046344" cy="864627"/>
          </a:xfrm>
          <a:prstGeom prst="rect">
            <a:avLst/>
          </a:prstGeom>
        </p:spPr>
      </p:pic>
      <p:sp>
        <p:nvSpPr>
          <p:cNvPr id="4" name="TextBox 3"/>
          <p:cNvSpPr txBox="1"/>
          <p:nvPr userDrawn="1"/>
        </p:nvSpPr>
        <p:spPr>
          <a:xfrm>
            <a:off x="3347546" y="999563"/>
            <a:ext cx="2448272" cy="584775"/>
          </a:xfrm>
          <a:prstGeom prst="rect">
            <a:avLst/>
          </a:prstGeom>
          <a:noFill/>
        </p:spPr>
        <p:txBody>
          <a:bodyPr wrap="square" rtlCol="0">
            <a:spAutoFit/>
          </a:bodyPr>
          <a:lstStyle/>
          <a:p>
            <a:pPr algn="ctr"/>
            <a:r>
              <a:rPr lang="zh-CN" altLang="en-US" sz="3200" b="0" dirty="0">
                <a:latin typeface="黑体" panose="02010609060101010101" pitchFamily="49" charset="-122"/>
                <a:ea typeface="黑体" panose="02010609060101010101" pitchFamily="49" charset="-122"/>
              </a:rPr>
              <a:t>课后作业</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学习目标">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学习目标</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思维导图">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思维导图</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学生活动">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学生活动</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课堂例题">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课堂例题</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新课教学">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新课教学</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导入新课">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导入新课</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课堂小结">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课堂小结</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当堂训练">
    <p:spTree>
      <p:nvGrpSpPr>
        <p:cNvPr id="1" name=""/>
        <p:cNvGrpSpPr/>
        <p:nvPr/>
      </p:nvGrpSpPr>
      <p:grpSpPr>
        <a:xfrm>
          <a:off x="0" y="0"/>
          <a:ext cx="0" cy="0"/>
          <a:chOff x="0" y="0"/>
          <a:chExt cx="0" cy="0"/>
        </a:xfrm>
      </p:grpSpPr>
      <p:cxnSp>
        <p:nvCxnSpPr>
          <p:cNvPr id="7" name="直接连接符 6"/>
          <p:cNvCxnSpPr/>
          <p:nvPr userDrawn="1">
            <p:custDataLst>
              <p:tags r:id="rId1"/>
            </p:custDataLst>
          </p:nvPr>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
        <p:nvSpPr>
          <p:cNvPr id="4" name="菱形 3"/>
          <p:cNvSpPr/>
          <p:nvPr userDrawn="1">
            <p:custDataLst>
              <p:tags r:id="rId2"/>
            </p:custDataLst>
          </p:nvPr>
        </p:nvSpPr>
        <p:spPr>
          <a:xfrm>
            <a:off x="391159" y="280034"/>
            <a:ext cx="360000" cy="36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ndParaRPr>
          </a:p>
        </p:txBody>
      </p:sp>
      <p:cxnSp>
        <p:nvCxnSpPr>
          <p:cNvPr id="5" name="直接连接符 4"/>
          <p:cNvCxnSpPr/>
          <p:nvPr userDrawn="1">
            <p:custDataLst>
              <p:tags r:id="rId3"/>
            </p:custDataLst>
          </p:nvPr>
        </p:nvCxnSpPr>
        <p:spPr>
          <a:xfrm>
            <a:off x="388620" y="648970"/>
            <a:ext cx="1951132"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sp>
        <p:nvSpPr>
          <p:cNvPr id="6" name="文本框 23"/>
          <p:cNvSpPr txBox="1"/>
          <p:nvPr userDrawn="1">
            <p:custDataLst>
              <p:tags r:id="rId4"/>
            </p:custDataLst>
          </p:nvPr>
        </p:nvSpPr>
        <p:spPr>
          <a:xfrm>
            <a:off x="775669" y="173990"/>
            <a:ext cx="1605280" cy="521970"/>
          </a:xfrm>
          <a:prstGeom prst="rect">
            <a:avLst/>
          </a:prstGeom>
          <a:noFill/>
        </p:spPr>
        <p:txBody>
          <a:bodyPr wrap="square" rtlCol="0">
            <a:spAutoFit/>
          </a:bodyPr>
          <a:lstStyle/>
          <a:p>
            <a:r>
              <a:rPr lang="zh-CN" altLang="en-US" sz="2800" dirty="0">
                <a:solidFill>
                  <a:schemeClr val="tx1"/>
                </a:solidFill>
                <a:latin typeface="黑体" panose="02010609060101010101" pitchFamily="49" charset="-122"/>
                <a:ea typeface="黑体" panose="02010609060101010101" pitchFamily="49" charset="-122"/>
              </a:rPr>
              <a:t>当堂训练</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custDataLst>
              <p:tags r:id="rId13"/>
            </p:custDataLst>
          </p:nvPr>
        </p:nvPicPr>
        <p:blipFill>
          <a:blip r:embed="rId14">
            <a:extLst>
              <a:ext uri="{28A0092B-C50C-407E-A947-70E740481C1C}">
                <a14:useLocalDpi xmlns:a14="http://schemas.microsoft.com/office/drawing/2010/main" val="0"/>
              </a:ext>
            </a:extLst>
          </a:blip>
          <a:stretch>
            <a:fillRect/>
          </a:stretch>
        </p:blipFill>
        <p:spPr>
          <a:xfrm>
            <a:off x="7619395" y="195580"/>
            <a:ext cx="1283909" cy="52006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18.emf"/><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audio" Target="../media/audio1.wav"/><Relationship Id="rId1" Type="http://schemas.openxmlformats.org/officeDocument/2006/relationships/slideLayout" Target="../slideLayouts/slideLayout6.xml"/><Relationship Id="rId4" Type="http://schemas.openxmlformats.org/officeDocument/2006/relationships/image" Target="../media/image19.wmf"/></Relationships>
</file>

<file path=ppt/slides/_rels/slide15.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image" Target="../media/image11.wmf"/><Relationship Id="rId7" Type="http://schemas.openxmlformats.org/officeDocument/2006/relationships/image" Target="../media/image22.wmf"/><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3.wmf"/></Relationships>
</file>

<file path=ppt/slides/_rels/slide16.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7.wmf"/><Relationship Id="rId5" Type="http://schemas.openxmlformats.org/officeDocument/2006/relationships/oleObject" Target="../embeddings/oleObject1.bin"/><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18.emf"/><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audio" Target="../media/audio1.wav"/><Relationship Id="rId1" Type="http://schemas.openxmlformats.org/officeDocument/2006/relationships/slideLayout" Target="../slideLayouts/slideLayout6.xml"/><Relationship Id="rId4" Type="http://schemas.openxmlformats.org/officeDocument/2006/relationships/image" Target="../media/image29.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30.wmf"/><Relationship Id="rId7" Type="http://schemas.openxmlformats.org/officeDocument/2006/relationships/image" Target="../media/image21.wmf"/><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 Id="rId9" Type="http://schemas.openxmlformats.org/officeDocument/2006/relationships/image" Target="../media/image23.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6.wmf"/></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20528" y="1275606"/>
            <a:ext cx="5102944" cy="2123658"/>
          </a:xfrm>
          <a:prstGeom prst="rect">
            <a:avLst/>
          </a:prstGeom>
          <a:noFill/>
        </p:spPr>
        <p:txBody>
          <a:bodyPr wrap="square" rtlCol="0">
            <a:spAutoFit/>
          </a:bodyPr>
          <a:lstStyle/>
          <a:p>
            <a:pPr algn="ctr"/>
            <a:r>
              <a:rPr lang="zh-CN" altLang="en-US" sz="4400" b="1" dirty="0">
                <a:latin typeface="Times New Roman" pitchFamily="18" charset="0"/>
                <a:ea typeface="+mj-ea"/>
                <a:cs typeface="Times New Roman" pitchFamily="18" charset="0"/>
              </a:rPr>
              <a:t>第</a:t>
            </a:r>
            <a:r>
              <a:rPr lang="en-US" altLang="zh-CN" sz="4400" b="1" dirty="0">
                <a:latin typeface="Times New Roman" pitchFamily="18" charset="0"/>
                <a:ea typeface="+mj-ea"/>
                <a:cs typeface="Times New Roman" pitchFamily="18" charset="0"/>
              </a:rPr>
              <a:t>6</a:t>
            </a:r>
            <a:r>
              <a:rPr lang="zh-CN" altLang="en-US" sz="4400" b="1" dirty="0">
                <a:latin typeface="Times New Roman" pitchFamily="18" charset="0"/>
                <a:ea typeface="+mj-ea"/>
                <a:cs typeface="Times New Roman" pitchFamily="18" charset="0"/>
              </a:rPr>
              <a:t>章 质量与密度</a:t>
            </a:r>
            <a:endParaRPr lang="en-US" altLang="zh-CN" sz="4400" b="1" dirty="0">
              <a:latin typeface="Times New Roman" pitchFamily="18" charset="0"/>
              <a:ea typeface="+mj-ea"/>
              <a:cs typeface="Times New Roman" pitchFamily="18" charset="0"/>
            </a:endParaRPr>
          </a:p>
          <a:p>
            <a:pPr algn="ctr"/>
            <a:endParaRPr lang="zh-CN" altLang="en-US" sz="4000" b="1" dirty="0">
              <a:latin typeface="Times New Roman" pitchFamily="18" charset="0"/>
              <a:cs typeface="Times New Roman" pitchFamily="18" charset="0"/>
            </a:endParaRPr>
          </a:p>
          <a:p>
            <a:pPr algn="ctr"/>
            <a:r>
              <a:rPr lang="zh-CN" altLang="en-US" sz="4800" b="1" dirty="0">
                <a:solidFill>
                  <a:srgbClr val="FF0000"/>
                </a:solidFill>
                <a:latin typeface="Times New Roman" pitchFamily="18" charset="0"/>
                <a:cs typeface="Times New Roman" pitchFamily="18" charset="0"/>
              </a:rPr>
              <a:t>第</a:t>
            </a:r>
            <a:r>
              <a:rPr lang="en-US" altLang="zh-CN" sz="4800" b="1" dirty="0">
                <a:solidFill>
                  <a:srgbClr val="FF0000"/>
                </a:solidFill>
                <a:latin typeface="Times New Roman" pitchFamily="18" charset="0"/>
                <a:cs typeface="Times New Roman" pitchFamily="18" charset="0"/>
              </a:rPr>
              <a:t>3</a:t>
            </a:r>
            <a:r>
              <a:rPr lang="zh-CN" altLang="en-US" sz="4800" b="1" dirty="0">
                <a:solidFill>
                  <a:srgbClr val="FF0000"/>
                </a:solidFill>
                <a:latin typeface="Times New Roman" pitchFamily="18" charset="0"/>
                <a:cs typeface="Times New Roman" pitchFamily="18" charset="0"/>
              </a:rPr>
              <a:t>节  测量密度</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537313" y="4157675"/>
            <a:ext cx="6715172" cy="571504"/>
          </a:xfrm>
          <a:prstGeom prst="rect">
            <a:avLst/>
          </a:prstGeom>
        </p:spPr>
        <p:txBody>
          <a:bodyPr/>
          <a:lstStyle/>
          <a:p>
            <a:pPr marL="257175" marR="0" lvl="0" indent="-257175" algn="l" defTabSz="685800" rtl="0" eaLnBrk="0" fontAlgn="base" latinLnBrk="0" hangingPunct="0">
              <a:lnSpc>
                <a:spcPct val="80000"/>
              </a:lnSpc>
              <a:spcBef>
                <a:spcPct val="20000"/>
              </a:spcBef>
              <a:spcAft>
                <a:spcPct val="0"/>
              </a:spcAft>
              <a:buClrTx/>
              <a:buSzTx/>
              <a:buFontTx/>
              <a:buNone/>
              <a:defRPr/>
            </a:pPr>
            <a:r>
              <a:rPr kumimoji="0" lang="en-US" altLang="zh-CN" sz="2800" b="1" i="0" u="none" strike="noStrike" kern="1200" cap="none" spc="0" normalizeH="0" baseline="0" noProof="0" dirty="0">
                <a:ln>
                  <a:noFill/>
                </a:ln>
                <a:solidFill>
                  <a:schemeClr val="tx1"/>
                </a:solidFill>
                <a:effectLst/>
                <a:uLnTx/>
                <a:uFillTx/>
                <a:latin typeface="+mn-lt"/>
                <a:ea typeface="+mn-ea"/>
                <a:cs typeface="+mn-cs"/>
              </a:rPr>
              <a:t> </a:t>
            </a:r>
            <a:r>
              <a:rPr kumimoji="0" lang="zh-CN" altLang="en-US" sz="2800" b="1" i="0" u="none" strike="noStrike" kern="1200" cap="none" spc="0" normalizeH="0" baseline="0" noProof="0" dirty="0">
                <a:ln>
                  <a:noFill/>
                </a:ln>
                <a:solidFill>
                  <a:schemeClr val="tx1"/>
                </a:solidFill>
                <a:effectLst/>
                <a:uLnTx/>
                <a:uFillTx/>
                <a:latin typeface="+mn-lt"/>
                <a:ea typeface="+mn-ea"/>
                <a:cs typeface="+mn-cs"/>
              </a:rPr>
              <a:t>用量筒测量不规则形状物体体积方法</a:t>
            </a:r>
            <a:endParaRPr kumimoji="0" lang="en-US" altLang="zh-CN" sz="2800" b="1" i="0" u="none" strike="noStrike" kern="1200" cap="none" spc="0" normalizeH="0" baseline="0" noProof="0" dirty="0">
              <a:ln>
                <a:noFill/>
              </a:ln>
              <a:solidFill>
                <a:schemeClr val="tx1"/>
              </a:solidFill>
              <a:effectLst/>
              <a:uLnTx/>
              <a:uFillTx/>
              <a:latin typeface="+mn-lt"/>
              <a:ea typeface="+mn-ea"/>
              <a:cs typeface="+mn-cs"/>
            </a:endParaRPr>
          </a:p>
          <a:p>
            <a:pPr marL="257175" marR="0" lvl="0" indent="-257175" algn="l" defTabSz="685800" rtl="0" eaLnBrk="0" fontAlgn="base" latinLnBrk="0" hangingPunct="0">
              <a:lnSpc>
                <a:spcPct val="80000"/>
              </a:lnSpc>
              <a:spcBef>
                <a:spcPct val="20000"/>
              </a:spcBef>
              <a:spcAft>
                <a:spcPct val="0"/>
              </a:spcAft>
              <a:buClrTx/>
              <a:buSzTx/>
              <a:buFont typeface="Arial" panose="020B0604020202020204" pitchFamily="34" charset="0"/>
              <a:buChar char="•"/>
              <a:defRPr/>
            </a:pPr>
            <a:endParaRPr kumimoji="0" lang="en-US" altLang="zh-CN" sz="2400" b="0" i="0" u="none" strike="noStrike" kern="1200" cap="none" spc="0" normalizeH="0" baseline="0" noProof="0" dirty="0">
              <a:ln>
                <a:noFill/>
              </a:ln>
              <a:solidFill>
                <a:schemeClr val="tx1"/>
              </a:solidFill>
              <a:effectLst/>
              <a:uLnTx/>
              <a:uFillTx/>
              <a:latin typeface="+mn-lt"/>
              <a:ea typeface="+mn-ea"/>
              <a:cs typeface="+mn-cs"/>
            </a:endParaRPr>
          </a:p>
          <a:p>
            <a:pPr marL="257175" marR="0" lvl="0" indent="-257175" algn="l" defTabSz="685800" rtl="0" eaLnBrk="0" fontAlgn="base" latinLnBrk="0" hangingPunct="0">
              <a:lnSpc>
                <a:spcPct val="80000"/>
              </a:lnSpc>
              <a:spcBef>
                <a:spcPct val="20000"/>
              </a:spcBef>
              <a:spcAft>
                <a:spcPct val="0"/>
              </a:spcAft>
              <a:buClrTx/>
              <a:buSzTx/>
              <a:buFont typeface="Arial" panose="020B0604020202020204" pitchFamily="34" charset="0"/>
              <a:buChar char="•"/>
              <a:defRPr/>
            </a:pPr>
            <a:endParaRPr kumimoji="0" lang="en-US" altLang="zh-CN" sz="18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0" name="Object 2"/>
          <p:cNvGraphicFramePr>
            <a:graphicFrameLocks noChangeAspect="1"/>
          </p:cNvGraphicFramePr>
          <p:nvPr/>
        </p:nvGraphicFramePr>
        <p:xfrm>
          <a:off x="2508250" y="1185545"/>
          <a:ext cx="574675" cy="2708275"/>
        </p:xfrm>
        <a:graphic>
          <a:graphicData uri="http://schemas.openxmlformats.org/presentationml/2006/ole">
            <mc:AlternateContent xmlns:mc="http://schemas.openxmlformats.org/markup-compatibility/2006">
              <mc:Choice xmlns:v="urn:schemas-microsoft-com:vml" Requires="v">
                <p:oleObj name="Flash Movie" r:id="rId2" imgW="24698325" imgH="94926150" progId="">
                  <p:embed/>
                </p:oleObj>
              </mc:Choice>
              <mc:Fallback>
                <p:oleObj name="Flash Movie" r:id="rId2" imgW="24698325" imgH="94926150" progId="">
                  <p:embed/>
                  <p:pic>
                    <p:nvPicPr>
                      <p:cNvPr id="0" name="Object 2" descr="image7"/>
                      <p:cNvPicPr>
                        <a:picLocks noChangeAspect="1"/>
                      </p:cNvPicPr>
                      <p:nvPr/>
                    </p:nvPicPr>
                    <p:blipFill>
                      <a:blip r:embed="rId3"/>
                      <a:stretch>
                        <a:fillRect/>
                      </a:stretch>
                    </p:blipFill>
                    <p:spPr>
                      <a:xfrm>
                        <a:off x="2508250" y="1185545"/>
                        <a:ext cx="574675" cy="2708275"/>
                      </a:xfrm>
                      <a:prstGeom prst="rect">
                        <a:avLst/>
                      </a:prstGeom>
                      <a:noFill/>
                      <a:ln w="9525">
                        <a:noFill/>
                      </a:ln>
                    </p:spPr>
                  </p:pic>
                </p:oleObj>
              </mc:Fallback>
            </mc:AlternateContent>
          </a:graphicData>
        </a:graphic>
      </p:graphicFrame>
      <p:graphicFrame>
        <p:nvGraphicFramePr>
          <p:cNvPr id="11" name="Object 3"/>
          <p:cNvGraphicFramePr>
            <a:graphicFrameLocks noChangeAspect="1"/>
          </p:cNvGraphicFramePr>
          <p:nvPr/>
        </p:nvGraphicFramePr>
        <p:xfrm>
          <a:off x="3142012" y="2352977"/>
          <a:ext cx="1524000" cy="663575"/>
        </p:xfrm>
        <a:graphic>
          <a:graphicData uri="http://schemas.openxmlformats.org/presentationml/2006/ole">
            <mc:AlternateContent xmlns:mc="http://schemas.openxmlformats.org/markup-compatibility/2006">
              <mc:Choice xmlns:v="urn:schemas-microsoft-com:vml" Requires="v">
                <p:oleObj r:id="rId2" imgW="12496800" imgH="5486400" progId="Equation.3">
                  <p:embed/>
                </p:oleObj>
              </mc:Choice>
              <mc:Fallback>
                <p:oleObj r:id="rId2" imgW="12496800" imgH="5486400" progId="Equation.3">
                  <p:embed/>
                  <p:pic>
                    <p:nvPicPr>
                      <p:cNvPr id="0" name="Object 3" descr="image8"/>
                      <p:cNvPicPr>
                        <a:picLocks noChangeAspect="1"/>
                      </p:cNvPicPr>
                      <p:nvPr/>
                    </p:nvPicPr>
                    <p:blipFill>
                      <a:blip r:embed="rId4"/>
                      <a:stretch>
                        <a:fillRect/>
                      </a:stretch>
                    </p:blipFill>
                    <p:spPr>
                      <a:xfrm>
                        <a:off x="3142012" y="2352977"/>
                        <a:ext cx="1524000" cy="663575"/>
                      </a:xfrm>
                      <a:prstGeom prst="rect">
                        <a:avLst/>
                      </a:prstGeom>
                      <a:noFill/>
                      <a:ln w="9525">
                        <a:noFill/>
                      </a:ln>
                    </p:spPr>
                  </p:pic>
                </p:oleObj>
              </mc:Fallback>
            </mc:AlternateContent>
          </a:graphicData>
        </a:graphic>
      </p:graphicFrame>
      <p:graphicFrame>
        <p:nvGraphicFramePr>
          <p:cNvPr id="12" name="Object 4"/>
          <p:cNvGraphicFramePr>
            <a:graphicFrameLocks noChangeAspect="1"/>
          </p:cNvGraphicFramePr>
          <p:nvPr/>
        </p:nvGraphicFramePr>
        <p:xfrm>
          <a:off x="6007100" y="1270000"/>
          <a:ext cx="612775" cy="2623820"/>
        </p:xfrm>
        <a:graphic>
          <a:graphicData uri="http://schemas.openxmlformats.org/presentationml/2006/ole">
            <mc:AlternateContent xmlns:mc="http://schemas.openxmlformats.org/markup-compatibility/2006">
              <mc:Choice xmlns:v="urn:schemas-microsoft-com:vml" Requires="v">
                <p:oleObj name="Flash Movie" r:id="rId2" imgW="27355800" imgH="94926150" progId="">
                  <p:embed/>
                </p:oleObj>
              </mc:Choice>
              <mc:Fallback>
                <p:oleObj name="Flash Movie" r:id="rId2" imgW="27355800" imgH="94926150" progId="">
                  <p:embed/>
                  <p:pic>
                    <p:nvPicPr>
                      <p:cNvPr id="0" name="Object 4" descr="image9"/>
                      <p:cNvPicPr>
                        <a:picLocks noChangeAspect="1"/>
                      </p:cNvPicPr>
                      <p:nvPr/>
                    </p:nvPicPr>
                    <p:blipFill>
                      <a:blip r:embed="rId5"/>
                      <a:stretch>
                        <a:fillRect/>
                      </a:stretch>
                    </p:blipFill>
                    <p:spPr>
                      <a:xfrm>
                        <a:off x="6007100" y="1270000"/>
                        <a:ext cx="612775" cy="2623820"/>
                      </a:xfrm>
                      <a:prstGeom prst="rect">
                        <a:avLst/>
                      </a:prstGeom>
                      <a:noFill/>
                      <a:ln w="9525">
                        <a:noFill/>
                      </a:ln>
                    </p:spPr>
                  </p:pic>
                </p:oleObj>
              </mc:Fallback>
            </mc:AlternateContent>
          </a:graphicData>
        </a:graphic>
      </p:graphicFrame>
      <p:graphicFrame>
        <p:nvGraphicFramePr>
          <p:cNvPr id="13" name="Object 5"/>
          <p:cNvGraphicFramePr>
            <a:graphicFrameLocks noChangeAspect="1"/>
          </p:cNvGraphicFramePr>
          <p:nvPr/>
        </p:nvGraphicFramePr>
        <p:xfrm>
          <a:off x="6619907" y="1743059"/>
          <a:ext cx="1447800" cy="609600"/>
        </p:xfrm>
        <a:graphic>
          <a:graphicData uri="http://schemas.openxmlformats.org/presentationml/2006/ole">
            <mc:AlternateContent xmlns:mc="http://schemas.openxmlformats.org/markup-compatibility/2006">
              <mc:Choice xmlns:v="urn:schemas-microsoft-com:vml" Requires="v">
                <p:oleObj r:id="rId2" imgW="13106400" imgH="5486400" progId="Equation.3">
                  <p:embed/>
                </p:oleObj>
              </mc:Choice>
              <mc:Fallback>
                <p:oleObj r:id="rId2" imgW="13106400" imgH="5486400" progId="Equation.3">
                  <p:embed/>
                  <p:pic>
                    <p:nvPicPr>
                      <p:cNvPr id="0" name="Object 5" descr="image10"/>
                      <p:cNvPicPr>
                        <a:picLocks noChangeAspect="1"/>
                      </p:cNvPicPr>
                      <p:nvPr/>
                    </p:nvPicPr>
                    <p:blipFill>
                      <a:blip r:embed="rId6"/>
                      <a:stretch>
                        <a:fillRect/>
                      </a:stretch>
                    </p:blipFill>
                    <p:spPr>
                      <a:xfrm>
                        <a:off x="6619907" y="1743059"/>
                        <a:ext cx="1447800" cy="609600"/>
                      </a:xfrm>
                      <a:prstGeom prst="rect">
                        <a:avLst/>
                      </a:prstGeom>
                      <a:noFill/>
                      <a:ln w="9525">
                        <a:noFill/>
                      </a:ln>
                    </p:spPr>
                  </p:pic>
                </p:oleObj>
              </mc:Fallback>
            </mc:AlternateContent>
          </a:graphicData>
        </a:graphic>
      </p:graphicFrame>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827584" y="1295666"/>
            <a:ext cx="8069580" cy="2030095"/>
          </a:xfrm>
          <a:prstGeom prst="rect">
            <a:avLst/>
          </a:prstGeom>
          <a:noFill/>
          <a:ln w="9525">
            <a:noFill/>
            <a:miter lim="800000"/>
          </a:ln>
        </p:spPr>
        <p:txBody>
          <a:bodyPr wrap="square">
            <a:spAutoFit/>
          </a:bodyPr>
          <a:lstStyle/>
          <a:p>
            <a:pPr marL="342900" indent="-342900" eaLnBrk="1" latinLnBrk="0" hangingPunct="1">
              <a:lnSpc>
                <a:spcPct val="150000"/>
              </a:lnSpc>
              <a:spcBef>
                <a:spcPts val="0"/>
              </a:spcBef>
              <a:buClr>
                <a:schemeClr val="hlink"/>
              </a:buClr>
              <a:buFont typeface="Wingdings" panose="05000000000000000000" pitchFamily="2" charset="2"/>
              <a:buNone/>
            </a:pPr>
            <a:r>
              <a:rPr lang="en-US" altLang="zh-CN" sz="2800" b="1" dirty="0">
                <a:latin typeface="Times New Roman" pitchFamily="18" charset="0"/>
                <a:cs typeface="Times New Roman" pitchFamily="18" charset="0"/>
              </a:rPr>
              <a:t>(1)</a:t>
            </a:r>
            <a:r>
              <a:rPr lang="zh-CN" altLang="en-US" sz="2800" b="1" dirty="0">
                <a:latin typeface="Times New Roman" pitchFamily="18" charset="0"/>
                <a:cs typeface="Times New Roman" pitchFamily="18" charset="0"/>
              </a:rPr>
              <a:t>在量筒里倒入适量的水</a:t>
            </a:r>
            <a:r>
              <a:rPr lang="en-US" altLang="zh-CN" sz="2800" b="1" dirty="0">
                <a:latin typeface="Times New Roman" pitchFamily="18" charset="0"/>
                <a:cs typeface="Times New Roman" pitchFamily="18" charset="0"/>
              </a:rPr>
              <a:t>,</a:t>
            </a:r>
            <a:r>
              <a:rPr lang="zh-CN" altLang="en-US" sz="2800" b="1" dirty="0">
                <a:latin typeface="Times New Roman" pitchFamily="18" charset="0"/>
                <a:cs typeface="Times New Roman" pitchFamily="18" charset="0"/>
              </a:rPr>
              <a:t>记下水的体积为</a:t>
            </a:r>
            <a:r>
              <a:rPr lang="en-US" altLang="zh-CN" sz="2800" b="1" i="1" dirty="0">
                <a:solidFill>
                  <a:srgbClr val="FF0000"/>
                </a:solidFill>
                <a:latin typeface="Times New Roman" pitchFamily="18" charset="0"/>
                <a:cs typeface="Times New Roman" pitchFamily="18" charset="0"/>
                <a:sym typeface="+mn-ea"/>
              </a:rPr>
              <a:t>V</a:t>
            </a:r>
            <a:r>
              <a:rPr lang="en-US" altLang="zh-CN" sz="2800" b="1" baseline="-25000" dirty="0">
                <a:solidFill>
                  <a:srgbClr val="FF0000"/>
                </a:solidFill>
                <a:latin typeface="Times New Roman" pitchFamily="18" charset="0"/>
                <a:cs typeface="Times New Roman" pitchFamily="18" charset="0"/>
                <a:sym typeface="+mn-ea"/>
              </a:rPr>
              <a:t>1</a:t>
            </a:r>
            <a:r>
              <a:rPr lang="zh-CN" altLang="en-US" sz="2800" b="1" dirty="0">
                <a:solidFill>
                  <a:srgbClr val="FF0000"/>
                </a:solidFill>
                <a:latin typeface="Times New Roman" pitchFamily="18" charset="0"/>
                <a:cs typeface="Times New Roman" pitchFamily="18" charset="0"/>
                <a:sym typeface="+mn-ea"/>
              </a:rPr>
              <a:t>。</a:t>
            </a:r>
            <a:endParaRPr lang="en-US" altLang="zh-CN" sz="2800" b="1" baseline="-25000" dirty="0">
              <a:solidFill>
                <a:srgbClr val="FF0000"/>
              </a:solidFill>
              <a:latin typeface="Times New Roman" pitchFamily="18" charset="0"/>
              <a:cs typeface="Times New Roman" pitchFamily="18" charset="0"/>
            </a:endParaRPr>
          </a:p>
          <a:p>
            <a:pPr marL="342900" indent="-342900" eaLnBrk="1" latinLnBrk="0" hangingPunct="1">
              <a:lnSpc>
                <a:spcPct val="150000"/>
              </a:lnSpc>
              <a:spcBef>
                <a:spcPts val="0"/>
              </a:spcBef>
              <a:buClr>
                <a:schemeClr val="hlink"/>
              </a:buClr>
              <a:buFont typeface="Wingdings" panose="05000000000000000000" pitchFamily="2" charset="2"/>
              <a:buNone/>
            </a:pPr>
            <a:r>
              <a:rPr lang="en-US" altLang="zh-CN" sz="2800" b="1" dirty="0">
                <a:latin typeface="Times New Roman" pitchFamily="18" charset="0"/>
                <a:cs typeface="Times New Roman" pitchFamily="18" charset="0"/>
              </a:rPr>
              <a:t>(2)</a:t>
            </a:r>
            <a:r>
              <a:rPr lang="zh-CN" altLang="en-US" sz="2800" b="1" dirty="0">
                <a:latin typeface="Times New Roman" pitchFamily="18" charset="0"/>
                <a:cs typeface="Times New Roman" pitchFamily="18" charset="0"/>
              </a:rPr>
              <a:t>把物体放入量筒的水里</a:t>
            </a:r>
            <a:r>
              <a:rPr lang="en-US" altLang="zh-CN" sz="2800" b="1" dirty="0">
                <a:latin typeface="Times New Roman" pitchFamily="18" charset="0"/>
                <a:cs typeface="Times New Roman" pitchFamily="18" charset="0"/>
              </a:rPr>
              <a:t>,</a:t>
            </a:r>
            <a:r>
              <a:rPr lang="zh-CN" altLang="en-US" sz="2800" b="1" dirty="0">
                <a:latin typeface="Times New Roman" pitchFamily="18" charset="0"/>
                <a:cs typeface="Times New Roman" pitchFamily="18" charset="0"/>
              </a:rPr>
              <a:t>记下它们的总体积为</a:t>
            </a:r>
            <a:r>
              <a:rPr lang="en-US" altLang="zh-CN" sz="2800" b="1" i="1" dirty="0">
                <a:solidFill>
                  <a:srgbClr val="FF0000"/>
                </a:solidFill>
                <a:latin typeface="Times New Roman" pitchFamily="18" charset="0"/>
                <a:cs typeface="Times New Roman" pitchFamily="18" charset="0"/>
                <a:sym typeface="+mn-ea"/>
              </a:rPr>
              <a:t>V</a:t>
            </a:r>
            <a:r>
              <a:rPr lang="en-US" altLang="zh-CN" sz="2800" b="1" baseline="-25000" dirty="0">
                <a:solidFill>
                  <a:srgbClr val="FF0000"/>
                </a:solidFill>
                <a:latin typeface="Times New Roman" pitchFamily="18" charset="0"/>
                <a:cs typeface="Times New Roman" pitchFamily="18" charset="0"/>
                <a:sym typeface="+mn-ea"/>
              </a:rPr>
              <a:t>2</a:t>
            </a:r>
            <a:r>
              <a:rPr lang="zh-CN" altLang="en-US" sz="2800" b="1" dirty="0">
                <a:solidFill>
                  <a:srgbClr val="FF0000"/>
                </a:solidFill>
                <a:latin typeface="Times New Roman" pitchFamily="18" charset="0"/>
                <a:cs typeface="Times New Roman" pitchFamily="18" charset="0"/>
                <a:sym typeface="+mn-ea"/>
              </a:rPr>
              <a:t>。</a:t>
            </a:r>
            <a:endParaRPr lang="en-US" altLang="zh-CN" sz="2800" b="1" baseline="-25000" dirty="0">
              <a:solidFill>
                <a:srgbClr val="FF0000"/>
              </a:solidFill>
              <a:latin typeface="Times New Roman" pitchFamily="18" charset="0"/>
              <a:cs typeface="Times New Roman" pitchFamily="18" charset="0"/>
            </a:endParaRPr>
          </a:p>
          <a:p>
            <a:pPr marL="342900" indent="-342900" eaLnBrk="1" latinLnBrk="0" hangingPunct="1">
              <a:lnSpc>
                <a:spcPct val="150000"/>
              </a:lnSpc>
              <a:spcBef>
                <a:spcPts val="0"/>
              </a:spcBef>
              <a:buClr>
                <a:schemeClr val="hlink"/>
              </a:buClr>
              <a:buFont typeface="Wingdings" panose="05000000000000000000" pitchFamily="2" charset="2"/>
              <a:buNone/>
            </a:pPr>
            <a:r>
              <a:rPr lang="en-US" altLang="zh-CN" sz="2800" b="1" dirty="0">
                <a:latin typeface="Times New Roman" pitchFamily="18" charset="0"/>
                <a:cs typeface="Times New Roman" pitchFamily="18" charset="0"/>
              </a:rPr>
              <a:t>(3)</a:t>
            </a:r>
            <a:r>
              <a:rPr lang="zh-CN" altLang="en-US" sz="2800" b="1" dirty="0">
                <a:latin typeface="Times New Roman" pitchFamily="18" charset="0"/>
                <a:cs typeface="Times New Roman" pitchFamily="18" charset="0"/>
              </a:rPr>
              <a:t>物体的体积</a:t>
            </a:r>
            <a:r>
              <a:rPr lang="en-US" altLang="zh-CN" sz="2800" b="1" dirty="0">
                <a:latin typeface="Times New Roman" pitchFamily="18" charset="0"/>
                <a:cs typeface="Times New Roman" pitchFamily="18" charset="0"/>
              </a:rPr>
              <a:t>:</a:t>
            </a:r>
            <a:r>
              <a:rPr lang="en-US" altLang="zh-CN" sz="2800" b="1" i="1" dirty="0">
                <a:solidFill>
                  <a:srgbClr val="FF0000"/>
                </a:solidFill>
                <a:latin typeface="Times New Roman" pitchFamily="18" charset="0"/>
                <a:cs typeface="Times New Roman" pitchFamily="18" charset="0"/>
                <a:sym typeface="+mn-ea"/>
              </a:rPr>
              <a:t>V</a:t>
            </a:r>
            <a:r>
              <a:rPr lang="en-US" altLang="zh-CN" sz="2800" b="1" dirty="0">
                <a:solidFill>
                  <a:srgbClr val="FF0000"/>
                </a:solidFill>
                <a:latin typeface="Times New Roman" pitchFamily="18" charset="0"/>
                <a:cs typeface="Times New Roman" pitchFamily="18" charset="0"/>
                <a:sym typeface="+mn-ea"/>
              </a:rPr>
              <a:t>=</a:t>
            </a:r>
            <a:r>
              <a:rPr lang="en-US" altLang="zh-CN" sz="2800" b="1" i="1" dirty="0">
                <a:solidFill>
                  <a:srgbClr val="FF0000"/>
                </a:solidFill>
                <a:latin typeface="Times New Roman" pitchFamily="18" charset="0"/>
                <a:cs typeface="Times New Roman" pitchFamily="18" charset="0"/>
                <a:sym typeface="+mn-ea"/>
              </a:rPr>
              <a:t>V</a:t>
            </a:r>
            <a:r>
              <a:rPr lang="en-US" altLang="zh-CN" sz="2800" b="1" baseline="-25000" dirty="0">
                <a:solidFill>
                  <a:srgbClr val="FF0000"/>
                </a:solidFill>
                <a:latin typeface="Times New Roman" pitchFamily="18" charset="0"/>
                <a:cs typeface="Times New Roman" pitchFamily="18" charset="0"/>
                <a:sym typeface="+mn-ea"/>
              </a:rPr>
              <a:t>2</a:t>
            </a:r>
            <a:r>
              <a:rPr lang="en-US" altLang="zh-CN" sz="2800" b="1" dirty="0">
                <a:solidFill>
                  <a:srgbClr val="FF0000"/>
                </a:solidFill>
                <a:latin typeface="Times New Roman" pitchFamily="18" charset="0"/>
                <a:cs typeface="Times New Roman" pitchFamily="18" charset="0"/>
                <a:sym typeface="+mn-ea"/>
              </a:rPr>
              <a:t>-</a:t>
            </a:r>
            <a:r>
              <a:rPr lang="en-US" altLang="zh-CN" sz="2800" b="1" i="1" dirty="0">
                <a:solidFill>
                  <a:srgbClr val="FF0000"/>
                </a:solidFill>
                <a:latin typeface="Times New Roman" pitchFamily="18" charset="0"/>
                <a:cs typeface="Times New Roman" pitchFamily="18" charset="0"/>
                <a:sym typeface="+mn-ea"/>
              </a:rPr>
              <a:t>V</a:t>
            </a:r>
            <a:r>
              <a:rPr lang="en-US" altLang="zh-CN" sz="2800" b="1" baseline="-25000" dirty="0">
                <a:solidFill>
                  <a:srgbClr val="FF0000"/>
                </a:solidFill>
                <a:latin typeface="Times New Roman" pitchFamily="18" charset="0"/>
                <a:cs typeface="Times New Roman" pitchFamily="18" charset="0"/>
                <a:sym typeface="+mn-ea"/>
              </a:rPr>
              <a:t>1</a:t>
            </a:r>
            <a:r>
              <a:rPr lang="zh-CN" altLang="en-US" sz="2800" b="1" dirty="0">
                <a:solidFill>
                  <a:srgbClr val="FF0000"/>
                </a:solidFill>
                <a:latin typeface="Times New Roman" pitchFamily="18" charset="0"/>
                <a:cs typeface="Times New Roman" pitchFamily="18" charset="0"/>
                <a:sym typeface="+mn-ea"/>
              </a:rPr>
              <a:t>。</a:t>
            </a:r>
            <a:endParaRPr lang="en-US" altLang="zh-CN" dirty="0">
              <a:solidFill>
                <a:srgbClr val="FF0000"/>
              </a:solidFill>
              <a:latin typeface="Times New Roman" pitchFamily="18" charset="0"/>
              <a:cs typeface="Times New Roman" pitchFamily="18" charset="0"/>
            </a:endParaRPr>
          </a:p>
        </p:txBody>
      </p:sp>
      <p:sp>
        <p:nvSpPr>
          <p:cNvPr id="10" name="Text Box 4"/>
          <p:cNvSpPr txBox="1">
            <a:spLocks noChangeArrowheads="1"/>
          </p:cNvSpPr>
          <p:nvPr/>
        </p:nvSpPr>
        <p:spPr bwMode="auto">
          <a:xfrm>
            <a:off x="1115616" y="3500708"/>
            <a:ext cx="3663315" cy="521970"/>
          </a:xfrm>
          <a:prstGeom prst="rect">
            <a:avLst/>
          </a:prstGeom>
          <a:noFill/>
          <a:ln w="28575">
            <a:solidFill>
              <a:srgbClr val="FF0000"/>
            </a:solidFill>
            <a:miter lim="800000"/>
          </a:ln>
        </p:spPr>
        <p:txBody>
          <a:bodyPr wrap="square">
            <a:spAutoFit/>
          </a:bodyPr>
          <a:lstStyle/>
          <a:p>
            <a:r>
              <a:rPr lang="zh-CN" altLang="en-US" sz="2800" b="1">
                <a:latin typeface="Times New Roman" pitchFamily="18" charset="0"/>
                <a:cs typeface="Times New Roman" pitchFamily="18" charset="0"/>
              </a:rPr>
              <a:t>研究方法</a:t>
            </a:r>
            <a:r>
              <a:rPr lang="en-US" altLang="zh-CN" sz="2800" b="1">
                <a:latin typeface="Times New Roman" pitchFamily="18" charset="0"/>
                <a:cs typeface="Times New Roman" pitchFamily="18" charset="0"/>
              </a:rPr>
              <a:t>:</a:t>
            </a:r>
            <a:r>
              <a:rPr lang="zh-CN" altLang="en-US" sz="2800" b="1">
                <a:solidFill>
                  <a:srgbClr val="FF0000"/>
                </a:solidFill>
                <a:latin typeface="Times New Roman" pitchFamily="18" charset="0"/>
                <a:cs typeface="Times New Roman" pitchFamily="18" charset="0"/>
              </a:rPr>
              <a:t>等效替代法</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755576" y="2067694"/>
            <a:ext cx="7448108" cy="544200"/>
          </a:xfrm>
          <a:prstGeom prst="rect">
            <a:avLst/>
          </a:prstGeom>
        </p:spPr>
        <p:txBody>
          <a:bodyPr/>
          <a:lstStyle/>
          <a:p>
            <a:pPr marL="0" marR="0" lvl="0" indent="0" algn="l" defTabSz="6858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chemeClr val="tx1"/>
                </a:solidFill>
                <a:effectLst/>
                <a:uLnTx/>
                <a:uFillTx/>
                <a:latin typeface="+mn-lt"/>
                <a:ea typeface="+mn-ea"/>
                <a:cs typeface="+mn-cs"/>
              </a:rPr>
              <a:t>实验器材：天平、量筒、水、烧杯、小石块。</a:t>
            </a:r>
          </a:p>
        </p:txBody>
      </p:sp>
      <p:pic>
        <p:nvPicPr>
          <p:cNvPr id="10" name="Picture 3"/>
          <p:cNvPicPr>
            <a:picLocks noChangeArrowheads="1"/>
          </p:cNvPicPr>
          <p:nvPr/>
        </p:nvPicPr>
        <p:blipFill>
          <a:blip r:embed="rId2">
            <a:clrChange>
              <a:clrFrom>
                <a:srgbClr val="FFFFFF"/>
              </a:clrFrom>
              <a:clrTo>
                <a:srgbClr val="FFFFFF">
                  <a:alpha val="0"/>
                </a:srgbClr>
              </a:clrTo>
            </a:clrChange>
          </a:blip>
          <a:srcRect/>
          <a:stretch>
            <a:fillRect/>
          </a:stretch>
        </p:blipFill>
        <p:spPr bwMode="auto">
          <a:xfrm>
            <a:off x="8100392" y="2165661"/>
            <a:ext cx="685800" cy="2438400"/>
          </a:xfrm>
          <a:prstGeom prst="rect">
            <a:avLst/>
          </a:prstGeom>
          <a:noFill/>
          <a:ln w="9525">
            <a:noFill/>
            <a:miter lim="800000"/>
            <a:headEnd/>
            <a:tailEnd/>
          </a:ln>
        </p:spPr>
      </p:pic>
      <p:pic>
        <p:nvPicPr>
          <p:cNvPr id="11"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232273" y="2840035"/>
            <a:ext cx="2667000" cy="1763713"/>
          </a:xfrm>
          <a:prstGeom prst="rect">
            <a:avLst/>
          </a:prstGeom>
          <a:noFill/>
          <a:ln w="9525">
            <a:noFill/>
            <a:miter lim="800000"/>
            <a:headEnd/>
            <a:tailEnd/>
          </a:ln>
        </p:spPr>
      </p:pic>
      <p:sp>
        <p:nvSpPr>
          <p:cNvPr id="12" name="WordArt 7"/>
          <p:cNvSpPr>
            <a:spLocks noChangeArrowheads="1" noChangeShapeType="1" noTextEdit="1"/>
          </p:cNvSpPr>
          <p:nvPr/>
        </p:nvSpPr>
        <p:spPr bwMode="auto">
          <a:xfrm>
            <a:off x="2123953" y="1207770"/>
            <a:ext cx="1512887" cy="762000"/>
          </a:xfrm>
          <a:prstGeom prst="rect">
            <a:avLst/>
          </a:prstGeom>
        </p:spPr>
        <p:txBody>
          <a:bodyPr wrap="none" fromWordArt="1">
            <a:prstTxWarp prst="textPlain">
              <a:avLst>
                <a:gd name="adj" fmla="val 50000"/>
              </a:avLst>
            </a:prstTxWarp>
          </a:bodyPr>
          <a:lstStyle/>
          <a:p>
            <a:pPr algn="ctr"/>
            <a:r>
              <a:rPr lang="zh-CN" altLang="en-US" sz="2000" b="1" kern="10" dirty="0">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黑体" panose="02010609060101010101" pitchFamily="49" charset="-122"/>
                <a:ea typeface="黑体" panose="02010609060101010101" pitchFamily="49" charset="-122"/>
              </a:rPr>
              <a:t>探究一：</a:t>
            </a:r>
          </a:p>
        </p:txBody>
      </p:sp>
      <p:sp>
        <p:nvSpPr>
          <p:cNvPr id="13" name="Rectangle 8"/>
          <p:cNvSpPr>
            <a:spLocks noChangeArrowheads="1"/>
          </p:cNvSpPr>
          <p:nvPr/>
        </p:nvSpPr>
        <p:spPr bwMode="auto">
          <a:xfrm>
            <a:off x="3742370" y="1326581"/>
            <a:ext cx="4574046" cy="576580"/>
          </a:xfrm>
          <a:prstGeom prst="rect">
            <a:avLst/>
          </a:prstGeom>
          <a:noFill/>
          <a:ln w="9525">
            <a:noFill/>
            <a:miter lim="800000"/>
          </a:ln>
        </p:spPr>
        <p:txBody>
          <a:bodyPr lIns="92075" tIns="46038" rIns="92075" bIns="46038" anchor="ctr"/>
          <a:lstStyle/>
          <a:p>
            <a:r>
              <a:rPr lang="zh-CN" altLang="en-US" sz="2800" b="1" dirty="0">
                <a:solidFill>
                  <a:srgbClr val="FF0000"/>
                </a:solidFill>
                <a:latin typeface="+mj-ea"/>
                <a:ea typeface="+mj-ea"/>
              </a:rPr>
              <a:t>测固体</a:t>
            </a:r>
            <a:r>
              <a:rPr lang="en-US" altLang="zh-CN" sz="2800" b="1" dirty="0">
                <a:solidFill>
                  <a:srgbClr val="FF0000"/>
                </a:solidFill>
                <a:latin typeface="+mj-ea"/>
                <a:ea typeface="+mj-ea"/>
              </a:rPr>
              <a:t>(</a:t>
            </a:r>
            <a:r>
              <a:rPr lang="zh-CN" altLang="en-US" sz="2800" b="1" dirty="0">
                <a:solidFill>
                  <a:srgbClr val="FF0000"/>
                </a:solidFill>
                <a:latin typeface="+mj-ea"/>
                <a:ea typeface="+mj-ea"/>
              </a:rPr>
              <a:t>如小石块</a:t>
            </a:r>
            <a:r>
              <a:rPr lang="en-US" altLang="zh-CN" sz="2800" b="1" dirty="0">
                <a:solidFill>
                  <a:srgbClr val="FF0000"/>
                </a:solidFill>
                <a:latin typeface="+mj-ea"/>
                <a:ea typeface="+mj-ea"/>
              </a:rPr>
              <a:t>)</a:t>
            </a:r>
            <a:r>
              <a:rPr lang="zh-CN" altLang="en-US" sz="2800" b="1" dirty="0">
                <a:solidFill>
                  <a:srgbClr val="FF0000"/>
                </a:solidFill>
                <a:latin typeface="+mj-ea"/>
                <a:ea typeface="+mj-ea"/>
              </a:rPr>
              <a:t>的密度</a:t>
            </a:r>
          </a:p>
        </p:txBody>
      </p:sp>
      <p:sp>
        <p:nvSpPr>
          <p:cNvPr id="14" name="Text Box 4"/>
          <p:cNvSpPr txBox="1">
            <a:spLocks noChangeArrowheads="1"/>
          </p:cNvSpPr>
          <p:nvPr/>
        </p:nvSpPr>
        <p:spPr bwMode="auto">
          <a:xfrm>
            <a:off x="769420" y="2715766"/>
            <a:ext cx="4464497" cy="523220"/>
          </a:xfrm>
          <a:prstGeom prst="rect">
            <a:avLst/>
          </a:prstGeom>
          <a:noFill/>
          <a:ln w="9525">
            <a:noFill/>
            <a:miter lim="800000"/>
          </a:ln>
        </p:spPr>
        <p:txBody>
          <a:bodyPr wrap="square">
            <a:spAutoFit/>
          </a:bodyPr>
          <a:lstStyle/>
          <a:p>
            <a:r>
              <a:rPr kumimoji="1" lang="zh-CN" altLang="en-US" sz="2800" b="1" dirty="0">
                <a:solidFill>
                  <a:srgbClr val="000000"/>
                </a:solidFill>
                <a:latin typeface="+mj-ea"/>
                <a:ea typeface="+mj-ea"/>
              </a:rPr>
              <a:t>实验原理：     。 </a:t>
            </a:r>
            <a:endParaRPr lang="en-US" altLang="zh-CN" sz="2800" b="1" dirty="0">
              <a:solidFill>
                <a:srgbClr val="000000"/>
              </a:solidFill>
              <a:latin typeface="+mj-ea"/>
              <a:ea typeface="+mj-ea"/>
            </a:endParaRPr>
          </a:p>
        </p:txBody>
      </p:sp>
      <p:graphicFrame>
        <p:nvGraphicFramePr>
          <p:cNvPr id="3" name="对象 2">
            <a:hlinkClick r:id="" action="ppaction://ole?verb=0"/>
          </p:cNvPr>
          <p:cNvGraphicFramePr/>
          <p:nvPr>
            <p:extLst>
              <p:ext uri="{D42A27DB-BD31-4B8C-83A1-F6EECF244321}">
                <p14:modId xmlns:p14="http://schemas.microsoft.com/office/powerpoint/2010/main" val="1407418187"/>
              </p:ext>
            </p:extLst>
          </p:nvPr>
        </p:nvGraphicFramePr>
        <p:xfrm>
          <a:off x="2411760" y="2611894"/>
          <a:ext cx="1080120" cy="816912"/>
        </p:xfrm>
        <a:graphic>
          <a:graphicData uri="http://schemas.openxmlformats.org/presentationml/2006/ole">
            <mc:AlternateContent xmlns:mc="http://schemas.openxmlformats.org/markup-compatibility/2006">
              <mc:Choice xmlns:v="urn:schemas-microsoft-com:vml" Requires="v">
                <p:oleObj r:id="rId4" imgW="7924800" imgH="8534400" progId="Equation.DSMT4">
                  <p:embed/>
                </p:oleObj>
              </mc:Choice>
              <mc:Fallback>
                <p:oleObj r:id="rId4" imgW="7924800" imgH="8534400" progId="Equation.DSMT4">
                  <p:embed/>
                  <p:pic>
                    <p:nvPicPr>
                      <p:cNvPr id="0" name="图片 4096" descr="image1"/>
                      <p:cNvPicPr/>
                      <p:nvPr/>
                    </p:nvPicPr>
                    <p:blipFill>
                      <a:blip r:embed="rId5"/>
                      <a:stretch>
                        <a:fillRect/>
                      </a:stretch>
                    </p:blipFill>
                    <p:spPr>
                      <a:xfrm>
                        <a:off x="2411760" y="2611894"/>
                        <a:ext cx="1080120" cy="816912"/>
                      </a:xfrm>
                      <a:prstGeom prst="rect">
                        <a:avLst/>
                      </a:prstGeom>
                      <a:noFill/>
                      <a:ln w="9525">
                        <a:noFill/>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2"/>
          <a:srcRect/>
          <a:stretch>
            <a:fillRect/>
          </a:stretch>
        </p:blipFill>
        <p:spPr bwMode="auto">
          <a:xfrm>
            <a:off x="5240361" y="2081224"/>
            <a:ext cx="727075" cy="2133600"/>
          </a:xfrm>
          <a:prstGeom prst="rect">
            <a:avLst/>
          </a:prstGeom>
          <a:noFill/>
          <a:ln w="9525">
            <a:noFill/>
            <a:miter lim="800000"/>
            <a:headEnd/>
            <a:tailEnd/>
          </a:ln>
        </p:spPr>
      </p:pic>
      <p:sp>
        <p:nvSpPr>
          <p:cNvPr id="14" name="AutoShape 7"/>
          <p:cNvSpPr>
            <a:spLocks noChangeArrowheads="1"/>
          </p:cNvSpPr>
          <p:nvPr/>
        </p:nvSpPr>
        <p:spPr bwMode="auto">
          <a:xfrm>
            <a:off x="4325961" y="3071824"/>
            <a:ext cx="785813" cy="360363"/>
          </a:xfrm>
          <a:prstGeom prst="rightArrow">
            <a:avLst>
              <a:gd name="adj1" fmla="val 49778"/>
              <a:gd name="adj2" fmla="val 94715"/>
            </a:avLst>
          </a:prstGeom>
          <a:solidFill>
            <a:schemeClr val="accent1"/>
          </a:solidFill>
          <a:ln w="9525" algn="ctr">
            <a:solidFill>
              <a:schemeClr val="tx1"/>
            </a:solidFill>
            <a:miter lim="800000"/>
          </a:ln>
        </p:spPr>
        <p:txBody>
          <a:bodyPr anchor="ctr">
            <a:spAutoFit/>
          </a:bodyPr>
          <a:lstStyle/>
          <a:p>
            <a:endParaRPr lang="zh-CN" altLang="en-US"/>
          </a:p>
        </p:txBody>
      </p:sp>
      <p:grpSp>
        <p:nvGrpSpPr>
          <p:cNvPr id="3" name="Group 25"/>
          <p:cNvGrpSpPr/>
          <p:nvPr/>
        </p:nvGrpSpPr>
        <p:grpSpPr bwMode="auto">
          <a:xfrm>
            <a:off x="1049361" y="1727612"/>
            <a:ext cx="3276600" cy="2487212"/>
            <a:chOff x="336" y="336"/>
            <a:chExt cx="2449" cy="1910"/>
          </a:xfrm>
        </p:grpSpPr>
        <p:pic>
          <p:nvPicPr>
            <p:cNvPr id="16"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36" y="720"/>
              <a:ext cx="2449" cy="1526"/>
            </a:xfrm>
            <a:prstGeom prst="rect">
              <a:avLst/>
            </a:prstGeom>
            <a:noFill/>
            <a:ln w="9525">
              <a:noFill/>
              <a:miter lim="800000"/>
              <a:headEnd/>
              <a:tailEnd/>
            </a:ln>
          </p:spPr>
        </p:pic>
        <p:sp>
          <p:nvSpPr>
            <p:cNvPr id="17" name="Rectangle 8"/>
            <p:cNvSpPr>
              <a:spLocks noChangeArrowheads="1"/>
            </p:cNvSpPr>
            <p:nvPr/>
          </p:nvSpPr>
          <p:spPr bwMode="auto">
            <a:xfrm>
              <a:off x="434" y="336"/>
              <a:ext cx="947" cy="402"/>
            </a:xfrm>
            <a:prstGeom prst="rect">
              <a:avLst/>
            </a:prstGeom>
            <a:noFill/>
            <a:ln w="9525">
              <a:noFill/>
              <a:miter lim="800000"/>
            </a:ln>
            <a:effectLst/>
          </p:spPr>
          <p:txBody>
            <a:bodyPr wrap="none">
              <a:spAutoFit/>
            </a:bodyPr>
            <a:lstStyle/>
            <a:p>
              <a:pPr>
                <a:defRPr/>
              </a:pPr>
              <a:r>
                <a:rPr lang="zh-CN" altLang="en-US" sz="2800" b="1" dirty="0">
                  <a:solidFill>
                    <a:srgbClr val="0000FF"/>
                  </a:solidFill>
                  <a:latin typeface="Arial" panose="020B0604020202020204" pitchFamily="34" charset="0"/>
                  <a:ea typeface="黑体" panose="02010609060101010101" pitchFamily="49" charset="-122"/>
                </a:rPr>
                <a:t>小石块</a:t>
              </a:r>
            </a:p>
          </p:txBody>
        </p:sp>
        <p:sp>
          <p:nvSpPr>
            <p:cNvPr id="18" name="Line 9"/>
            <p:cNvSpPr>
              <a:spLocks noChangeShapeType="1"/>
            </p:cNvSpPr>
            <p:nvPr/>
          </p:nvSpPr>
          <p:spPr bwMode="auto">
            <a:xfrm flipH="1" flipV="1">
              <a:off x="748" y="618"/>
              <a:ext cx="136" cy="499"/>
            </a:xfrm>
            <a:prstGeom prst="line">
              <a:avLst/>
            </a:prstGeom>
            <a:noFill/>
            <a:ln w="38100">
              <a:solidFill>
                <a:srgbClr val="0000FF"/>
              </a:solidFill>
              <a:round/>
            </a:ln>
          </p:spPr>
          <p:txBody>
            <a:bodyPr/>
            <a:lstStyle/>
            <a:p>
              <a:endParaRPr lang="zh-CN" altLang="en-US"/>
            </a:p>
          </p:txBody>
        </p:sp>
      </p:grpSp>
      <p:sp>
        <p:nvSpPr>
          <p:cNvPr id="19" name="AutoShape 14"/>
          <p:cNvSpPr>
            <a:spLocks noChangeArrowheads="1"/>
          </p:cNvSpPr>
          <p:nvPr/>
        </p:nvSpPr>
        <p:spPr bwMode="auto">
          <a:xfrm>
            <a:off x="6154761" y="3071824"/>
            <a:ext cx="785813" cy="360363"/>
          </a:xfrm>
          <a:prstGeom prst="rightArrow">
            <a:avLst>
              <a:gd name="adj1" fmla="val 49778"/>
              <a:gd name="adj2" fmla="val 94715"/>
            </a:avLst>
          </a:prstGeom>
          <a:solidFill>
            <a:schemeClr val="accent1"/>
          </a:solidFill>
          <a:ln w="9525" algn="ctr">
            <a:solidFill>
              <a:schemeClr val="tx1"/>
            </a:solidFill>
            <a:miter lim="800000"/>
          </a:ln>
        </p:spPr>
        <p:txBody>
          <a:bodyPr anchor="ctr">
            <a:spAutoFit/>
          </a:bodyPr>
          <a:lstStyle/>
          <a:p>
            <a:endParaRPr lang="zh-CN" altLang="en-US"/>
          </a:p>
        </p:txBody>
      </p:sp>
      <p:pic>
        <p:nvPicPr>
          <p:cNvPr id="20" name="Picture 15"/>
          <p:cNvPicPr>
            <a:picLocks noChangeAspect="1" noChangeArrowheads="1"/>
          </p:cNvPicPr>
          <p:nvPr/>
        </p:nvPicPr>
        <p:blipFill>
          <a:blip r:embed="rId4"/>
          <a:srcRect/>
          <a:stretch>
            <a:fillRect/>
          </a:stretch>
        </p:blipFill>
        <p:spPr bwMode="auto">
          <a:xfrm>
            <a:off x="7145361" y="2081224"/>
            <a:ext cx="784225" cy="2057400"/>
          </a:xfrm>
          <a:prstGeom prst="rect">
            <a:avLst/>
          </a:prstGeom>
          <a:noFill/>
          <a:ln w="9525">
            <a:noFill/>
            <a:miter lim="800000"/>
            <a:headEnd/>
            <a:tailEnd/>
          </a:ln>
        </p:spPr>
      </p:pic>
      <p:pic>
        <p:nvPicPr>
          <p:cNvPr id="21" name="Picture 24" descr="图片11"/>
          <p:cNvPicPr>
            <a:picLocks noChangeAspect="1" noChangeArrowheads="1"/>
          </p:cNvPicPr>
          <p:nvPr/>
        </p:nvPicPr>
        <p:blipFill>
          <a:blip r:embed="rId5"/>
          <a:srcRect/>
          <a:stretch>
            <a:fillRect/>
          </a:stretch>
        </p:blipFill>
        <p:spPr bwMode="auto">
          <a:xfrm>
            <a:off x="916011" y="999819"/>
            <a:ext cx="2835275" cy="609600"/>
          </a:xfrm>
          <a:prstGeom prst="rect">
            <a:avLst/>
          </a:prstGeom>
          <a:noFill/>
          <a:ln w="9525">
            <a:noFill/>
            <a:miter lim="800000"/>
            <a:headEnd/>
            <a:tailEnd/>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p:cNvSpPr>
            <a:spLocks noChangeArrowheads="1"/>
          </p:cNvSpPr>
          <p:nvPr/>
        </p:nvSpPr>
        <p:spPr bwMode="auto">
          <a:xfrm>
            <a:off x="434271" y="1203598"/>
            <a:ext cx="8613775" cy="1522730"/>
          </a:xfrm>
          <a:prstGeom prst="rect">
            <a:avLst/>
          </a:prstGeom>
          <a:noFill/>
          <a:ln w="9525">
            <a:noFill/>
            <a:miter lim="800000"/>
          </a:ln>
        </p:spPr>
        <p:txBody>
          <a:bodyPr anchor="ctr"/>
          <a:lstStyle/>
          <a:p>
            <a:pPr eaLnBrk="1" latinLnBrk="0" hangingPunct="1">
              <a:lnSpc>
                <a:spcPct val="150000"/>
              </a:lnSpc>
            </a:pPr>
            <a:r>
              <a:rPr lang="en-US" altLang="zh-CN" sz="2400" b="1" dirty="0">
                <a:latin typeface="Times New Roman" pitchFamily="18" charset="0"/>
                <a:ea typeface="+mj-ea"/>
                <a:cs typeface="Times New Roman" pitchFamily="18" charset="0"/>
              </a:rPr>
              <a:t>1.</a:t>
            </a:r>
            <a:r>
              <a:rPr lang="zh-CN" altLang="en-US" sz="2400" b="1" dirty="0">
                <a:latin typeface="Times New Roman" pitchFamily="18" charset="0"/>
                <a:ea typeface="+mj-ea"/>
                <a:cs typeface="Times New Roman" pitchFamily="18" charset="0"/>
              </a:rPr>
              <a:t>用天平测出石块的质量</a:t>
            </a:r>
            <a:r>
              <a:rPr lang="en-US" altLang="zh-CN" sz="2400" b="1" i="1" dirty="0">
                <a:latin typeface="Times New Roman" pitchFamily="18" charset="0"/>
                <a:ea typeface="+mj-ea"/>
                <a:cs typeface="Times New Roman" pitchFamily="18" charset="0"/>
              </a:rPr>
              <a:t>m</a:t>
            </a:r>
            <a:r>
              <a:rPr lang="zh-CN" altLang="en-US" sz="2400" b="1" dirty="0">
                <a:latin typeface="Times New Roman" pitchFamily="18" charset="0"/>
                <a:ea typeface="+mj-ea"/>
                <a:cs typeface="Times New Roman" pitchFamily="18" charset="0"/>
              </a:rPr>
              <a:t>。</a:t>
            </a:r>
            <a:endParaRPr lang="en-US" altLang="zh-CN" sz="2400" b="1" dirty="0">
              <a:latin typeface="Times New Roman" pitchFamily="18" charset="0"/>
              <a:ea typeface="+mj-ea"/>
              <a:cs typeface="Times New Roman" pitchFamily="18" charset="0"/>
            </a:endParaRPr>
          </a:p>
          <a:p>
            <a:pPr eaLnBrk="1" latinLnBrk="0" hangingPunct="1">
              <a:lnSpc>
                <a:spcPct val="150000"/>
              </a:lnSpc>
            </a:pPr>
            <a:r>
              <a:rPr lang="en-US" altLang="zh-CN" sz="2400" b="1" dirty="0">
                <a:latin typeface="Times New Roman" pitchFamily="18" charset="0"/>
                <a:ea typeface="+mj-ea"/>
                <a:cs typeface="Times New Roman" pitchFamily="18" charset="0"/>
              </a:rPr>
              <a:t>2.</a:t>
            </a:r>
            <a:r>
              <a:rPr lang="zh-CN" altLang="en-US" sz="2400" b="1" dirty="0">
                <a:latin typeface="Times New Roman" pitchFamily="18" charset="0"/>
                <a:ea typeface="+mj-ea"/>
                <a:cs typeface="Times New Roman" pitchFamily="18" charset="0"/>
              </a:rPr>
              <a:t>用量筒测出水的体积</a:t>
            </a:r>
            <a:r>
              <a:rPr lang="en-US" altLang="zh-CN" sz="2400" b="1" i="1" dirty="0">
                <a:latin typeface="Times New Roman" pitchFamily="18" charset="0"/>
                <a:ea typeface="+mj-ea"/>
                <a:cs typeface="Times New Roman" pitchFamily="18" charset="0"/>
              </a:rPr>
              <a:t>V</a:t>
            </a:r>
            <a:r>
              <a:rPr lang="en-US" altLang="zh-CN" sz="2400" b="1" baseline="-25000" dirty="0">
                <a:latin typeface="Times New Roman" pitchFamily="18" charset="0"/>
                <a:ea typeface="+mj-ea"/>
                <a:cs typeface="Times New Roman" pitchFamily="18" charset="0"/>
              </a:rPr>
              <a:t>1</a:t>
            </a:r>
            <a:r>
              <a:rPr lang="zh-CN" altLang="en-US" sz="2400" b="1" dirty="0">
                <a:latin typeface="Times New Roman" pitchFamily="18" charset="0"/>
                <a:ea typeface="+mj-ea"/>
                <a:cs typeface="Times New Roman" pitchFamily="18" charset="0"/>
                <a:sym typeface="+mn-ea"/>
              </a:rPr>
              <a:t>。</a:t>
            </a:r>
            <a:endParaRPr lang="en-US" altLang="zh-CN" sz="2400" b="1" baseline="-25000" dirty="0">
              <a:latin typeface="Times New Roman" pitchFamily="18" charset="0"/>
              <a:ea typeface="+mj-ea"/>
              <a:cs typeface="Times New Roman" pitchFamily="18" charset="0"/>
            </a:endParaRPr>
          </a:p>
          <a:p>
            <a:pPr eaLnBrk="1" latinLnBrk="0" hangingPunct="1">
              <a:lnSpc>
                <a:spcPct val="150000"/>
              </a:lnSpc>
            </a:pPr>
            <a:r>
              <a:rPr lang="en-US" altLang="zh-CN" sz="2400" b="1" dirty="0">
                <a:latin typeface="Times New Roman" pitchFamily="18" charset="0"/>
                <a:ea typeface="+mj-ea"/>
                <a:cs typeface="Times New Roman" pitchFamily="18" charset="0"/>
              </a:rPr>
              <a:t>3.</a:t>
            </a:r>
            <a:r>
              <a:rPr lang="zh-CN" altLang="en-US" sz="2400" b="1" dirty="0">
                <a:latin typeface="Times New Roman" pitchFamily="18" charset="0"/>
                <a:ea typeface="+mj-ea"/>
                <a:cs typeface="Times New Roman" pitchFamily="18" charset="0"/>
              </a:rPr>
              <a:t>细线将石块系好，慢慢放入量筒中，测出水和石块的体积</a:t>
            </a:r>
            <a:r>
              <a:rPr lang="en-US" altLang="zh-CN" sz="2400" b="1" i="1" dirty="0">
                <a:latin typeface="Times New Roman" pitchFamily="18" charset="0"/>
                <a:ea typeface="+mj-ea"/>
                <a:cs typeface="Times New Roman" pitchFamily="18" charset="0"/>
                <a:sym typeface="+mn-ea"/>
              </a:rPr>
              <a:t>V</a:t>
            </a:r>
            <a:r>
              <a:rPr lang="en-US" altLang="zh-CN" sz="2400" b="1" baseline="-25000" dirty="0">
                <a:latin typeface="Times New Roman" pitchFamily="18" charset="0"/>
                <a:ea typeface="+mj-ea"/>
                <a:cs typeface="Times New Roman" pitchFamily="18" charset="0"/>
                <a:sym typeface="+mn-ea"/>
              </a:rPr>
              <a:t>2</a:t>
            </a:r>
            <a:r>
              <a:rPr lang="zh-CN" altLang="en-US" sz="2400" b="1" dirty="0">
                <a:latin typeface="Times New Roman" pitchFamily="18" charset="0"/>
                <a:ea typeface="+mj-ea"/>
                <a:cs typeface="Times New Roman" pitchFamily="18" charset="0"/>
                <a:sym typeface="+mn-ea"/>
              </a:rPr>
              <a:t>。</a:t>
            </a:r>
            <a:endParaRPr lang="en-US" altLang="zh-CN" sz="2400" b="1" dirty="0">
              <a:latin typeface="Times New Roman" pitchFamily="18" charset="0"/>
              <a:ea typeface="+mj-ea"/>
              <a:cs typeface="Times New Roman" pitchFamily="18" charset="0"/>
            </a:endParaRPr>
          </a:p>
        </p:txBody>
      </p:sp>
      <p:sp>
        <p:nvSpPr>
          <p:cNvPr id="10" name="Rectangle 17"/>
          <p:cNvSpPr>
            <a:spLocks noChangeArrowheads="1"/>
          </p:cNvSpPr>
          <p:nvPr/>
        </p:nvSpPr>
        <p:spPr bwMode="auto">
          <a:xfrm>
            <a:off x="473006" y="2859043"/>
            <a:ext cx="5415280" cy="576580"/>
          </a:xfrm>
          <a:prstGeom prst="rect">
            <a:avLst/>
          </a:prstGeom>
          <a:noFill/>
          <a:ln w="9525">
            <a:noFill/>
            <a:miter lim="800000"/>
          </a:ln>
        </p:spPr>
        <p:txBody>
          <a:bodyPr anchor="ctr"/>
          <a:lstStyle/>
          <a:p>
            <a:r>
              <a:rPr lang="en-US" altLang="zh-CN" sz="2400" b="1">
                <a:latin typeface="Times New Roman" pitchFamily="18" charset="0"/>
                <a:ea typeface="+mj-ea"/>
                <a:cs typeface="Times New Roman" pitchFamily="18" charset="0"/>
              </a:rPr>
              <a:t>4.</a:t>
            </a:r>
            <a:r>
              <a:rPr lang="zh-CN" altLang="en-US" sz="2400" b="1">
                <a:latin typeface="Times New Roman" pitchFamily="18" charset="0"/>
                <a:ea typeface="+mj-ea"/>
                <a:cs typeface="Times New Roman" pitchFamily="18" charset="0"/>
              </a:rPr>
              <a:t>小石块密度表达式：                       。</a:t>
            </a:r>
          </a:p>
        </p:txBody>
      </p:sp>
      <p:graphicFrame>
        <p:nvGraphicFramePr>
          <p:cNvPr id="13" name="Object 28"/>
          <p:cNvGraphicFramePr>
            <a:graphicFrameLocks noChangeAspect="1"/>
          </p:cNvGraphicFramePr>
          <p:nvPr>
            <p:extLst>
              <p:ext uri="{D42A27DB-BD31-4B8C-83A1-F6EECF244321}">
                <p14:modId xmlns:p14="http://schemas.microsoft.com/office/powerpoint/2010/main" val="3999124673"/>
              </p:ext>
            </p:extLst>
          </p:nvPr>
        </p:nvGraphicFramePr>
        <p:xfrm>
          <a:off x="3505131" y="2726328"/>
          <a:ext cx="1942465" cy="842645"/>
        </p:xfrm>
        <a:graphic>
          <a:graphicData uri="http://schemas.openxmlformats.org/presentationml/2006/ole">
            <mc:AlternateContent xmlns:mc="http://schemas.openxmlformats.org/markup-compatibility/2006">
              <mc:Choice xmlns:v="urn:schemas-microsoft-com:vml" Requires="v">
                <p:oleObj name="公式" r:id="rId3" imgW="20116800" imgH="9144000" progId="Equation.DSMT4">
                  <p:embed/>
                </p:oleObj>
              </mc:Choice>
              <mc:Fallback>
                <p:oleObj name="公式" r:id="rId3" imgW="20116800" imgH="9144000" progId="Equation.DSMT4">
                  <p:embed/>
                  <p:pic>
                    <p:nvPicPr>
                      <p:cNvPr id="0" name="Object 28"/>
                      <p:cNvPicPr>
                        <a:picLocks noChangeAspect="1"/>
                      </p:cNvPicPr>
                      <p:nvPr/>
                    </p:nvPicPr>
                    <p:blipFill>
                      <a:blip r:embed="rId4"/>
                      <a:stretch>
                        <a:fillRect/>
                      </a:stretch>
                    </p:blipFill>
                    <p:spPr>
                      <a:xfrm>
                        <a:off x="3505131" y="2726328"/>
                        <a:ext cx="1942465" cy="842645"/>
                      </a:xfrm>
                      <a:prstGeom prst="rect">
                        <a:avLst/>
                      </a:prstGeom>
                      <a:noFill/>
                      <a:ln w="9525">
                        <a:noFill/>
                      </a:ln>
                    </p:spPr>
                  </p:pic>
                </p:oleObj>
              </mc:Fallback>
            </mc:AlternateContent>
          </a:graphicData>
        </a:graphic>
      </p:graphicFrame>
      <p:sp>
        <p:nvSpPr>
          <p:cNvPr id="15" name="Rectangle 17"/>
          <p:cNvSpPr>
            <a:spLocks noChangeArrowheads="1"/>
          </p:cNvSpPr>
          <p:nvPr/>
        </p:nvSpPr>
        <p:spPr bwMode="auto">
          <a:xfrm>
            <a:off x="535871" y="3435623"/>
            <a:ext cx="6365875" cy="1033780"/>
          </a:xfrm>
          <a:prstGeom prst="rect">
            <a:avLst/>
          </a:prstGeom>
          <a:noFill/>
          <a:ln w="9525">
            <a:noFill/>
            <a:miter lim="800000"/>
          </a:ln>
        </p:spPr>
        <p:txBody>
          <a:bodyPr anchor="ctr"/>
          <a:lstStyle/>
          <a:p>
            <a:r>
              <a:rPr lang="zh-CN" altLang="en-US" sz="2400" b="1" dirty="0">
                <a:solidFill>
                  <a:srgbClr val="FF0000"/>
                </a:solidFill>
                <a:latin typeface="Times New Roman" pitchFamily="18" charset="0"/>
                <a:ea typeface="+mj-ea"/>
                <a:cs typeface="Times New Roman" pitchFamily="18" charset="0"/>
              </a:rPr>
              <a:t>讨论教案</a:t>
            </a:r>
            <a:r>
              <a:rPr lang="en-US" altLang="zh-CN" sz="2400" b="1" dirty="0">
                <a:solidFill>
                  <a:srgbClr val="FF0000"/>
                </a:solidFill>
                <a:latin typeface="Times New Roman" pitchFamily="18" charset="0"/>
                <a:ea typeface="+mj-ea"/>
                <a:cs typeface="Times New Roman" pitchFamily="18" charset="0"/>
              </a:rPr>
              <a:t>A</a:t>
            </a:r>
            <a:r>
              <a:rPr lang="zh-CN" altLang="en-US" sz="2400" b="1" dirty="0">
                <a:solidFill>
                  <a:srgbClr val="FF0000"/>
                </a:solidFill>
                <a:latin typeface="Times New Roman" pitchFamily="18" charset="0"/>
                <a:ea typeface="+mj-ea"/>
                <a:cs typeface="Times New Roman" pitchFamily="18" charset="0"/>
              </a:rPr>
              <a:t>、</a:t>
            </a:r>
            <a:r>
              <a:rPr lang="en-US" altLang="zh-CN" sz="2400" b="1" dirty="0">
                <a:solidFill>
                  <a:srgbClr val="FF0000"/>
                </a:solidFill>
                <a:latin typeface="Times New Roman" pitchFamily="18" charset="0"/>
                <a:ea typeface="+mj-ea"/>
                <a:cs typeface="Times New Roman" pitchFamily="18" charset="0"/>
              </a:rPr>
              <a:t>B</a:t>
            </a:r>
            <a:r>
              <a:rPr lang="zh-CN" altLang="en-US" sz="2400" b="1" dirty="0">
                <a:solidFill>
                  <a:srgbClr val="FF0000"/>
                </a:solidFill>
                <a:latin typeface="Times New Roman" pitchFamily="18" charset="0"/>
                <a:ea typeface="+mj-ea"/>
                <a:cs typeface="Times New Roman" pitchFamily="18" charset="0"/>
              </a:rPr>
              <a:t>方案哪个更好？为什么？</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subTnLst>
                                    <p:audio>
                                      <p:cMediaNode vol="100000">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53"/>
          <p:cNvGraphicFramePr>
            <a:graphicFrameLocks noGrp="1"/>
          </p:cNvGraphicFramePr>
          <p:nvPr>
            <p:extLst>
              <p:ext uri="{D42A27DB-BD31-4B8C-83A1-F6EECF244321}">
                <p14:modId xmlns:p14="http://schemas.microsoft.com/office/powerpoint/2010/main" val="1791261857"/>
              </p:ext>
            </p:extLst>
          </p:nvPr>
        </p:nvGraphicFramePr>
        <p:xfrm>
          <a:off x="683568" y="1995686"/>
          <a:ext cx="7845425" cy="2118360"/>
        </p:xfrm>
        <a:graphic>
          <a:graphicData uri="http://schemas.openxmlformats.org/drawingml/2006/table">
            <a:tbl>
              <a:tblPr/>
              <a:tblGrid>
                <a:gridCol w="1379855">
                  <a:extLst>
                    <a:ext uri="{9D8B030D-6E8A-4147-A177-3AD203B41FA5}">
                      <a16:colId xmlns:a16="http://schemas.microsoft.com/office/drawing/2014/main" val="20000"/>
                    </a:ext>
                  </a:extLst>
                </a:gridCol>
                <a:gridCol w="1621155">
                  <a:extLst>
                    <a:ext uri="{9D8B030D-6E8A-4147-A177-3AD203B41FA5}">
                      <a16:colId xmlns:a16="http://schemas.microsoft.com/office/drawing/2014/main" val="20001"/>
                    </a:ext>
                  </a:extLst>
                </a:gridCol>
                <a:gridCol w="1423035">
                  <a:extLst>
                    <a:ext uri="{9D8B030D-6E8A-4147-A177-3AD203B41FA5}">
                      <a16:colId xmlns:a16="http://schemas.microsoft.com/office/drawing/2014/main" val="20002"/>
                    </a:ext>
                  </a:extLst>
                </a:gridCol>
                <a:gridCol w="1664970">
                  <a:extLst>
                    <a:ext uri="{9D8B030D-6E8A-4147-A177-3AD203B41FA5}">
                      <a16:colId xmlns:a16="http://schemas.microsoft.com/office/drawing/2014/main" val="20003"/>
                    </a:ext>
                  </a:extLst>
                </a:gridCol>
                <a:gridCol w="1756410">
                  <a:extLst>
                    <a:ext uri="{9D8B030D-6E8A-4147-A177-3AD203B41FA5}">
                      <a16:colId xmlns:a16="http://schemas.microsoft.com/office/drawing/2014/main" val="20004"/>
                    </a:ext>
                  </a:extLst>
                </a:gridCol>
              </a:tblGrid>
              <a:tr h="150876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en-US" altLang="zh-CN"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石块的质量</a:t>
                      </a:r>
                      <a:r>
                        <a:rPr kumimoji="0" lang="en-US" altLang="zh-CN" sz="2200" b="1" i="1" u="none" strike="noStrike" cap="none" normalizeH="0" baseline="0" dirty="0">
                          <a:ln>
                            <a:noFill/>
                          </a:ln>
                          <a:solidFill>
                            <a:schemeClr val="tx1"/>
                          </a:solidFill>
                          <a:effectLst/>
                          <a:latin typeface="Times New Roman" pitchFamily="18" charset="0"/>
                          <a:ea typeface="宋体" panose="02010600030101010101" pitchFamily="2" charset="-122"/>
                          <a:cs typeface="Times New Roman" pitchFamily="18" charset="0"/>
                        </a:rPr>
                        <a:t>m</a:t>
                      </a: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a:t>
                      </a:r>
                      <a:r>
                        <a:rPr kumimoji="0" lang="en-US" altLang="zh-CN"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g</a:t>
                      </a: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石块放入前水的体积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石块和水的总体积</a:t>
                      </a:r>
                      <a:r>
                        <a:rPr kumimoji="0" lang="zh-CN" altLang="en-US" sz="26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石块的体积</a:t>
                      </a:r>
                      <a:r>
                        <a:rPr kumimoji="0" lang="zh-CN" altLang="en-US" sz="26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石块的密度</a:t>
                      </a:r>
                      <a:r>
                        <a:rPr kumimoji="0" lang="zh-CN" altLang="en-US" sz="26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0960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dirty="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dirty="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dirty="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7" name="Rectangle 27"/>
          <p:cNvSpPr>
            <a:spLocks noChangeArrowheads="1"/>
          </p:cNvSpPr>
          <p:nvPr/>
        </p:nvSpPr>
        <p:spPr bwMode="auto">
          <a:xfrm>
            <a:off x="3419872" y="1192545"/>
            <a:ext cx="2762885" cy="521970"/>
          </a:xfrm>
          <a:prstGeom prst="rect">
            <a:avLst/>
          </a:prstGeom>
          <a:noFill/>
          <a:ln w="9525">
            <a:noFill/>
            <a:miter lim="800000"/>
          </a:ln>
          <a:effectLst/>
        </p:spPr>
        <p:txBody>
          <a:bodyPr wrap="square">
            <a:spAutoFit/>
          </a:bodyPr>
          <a:lstStyle/>
          <a:p>
            <a:pPr>
              <a:defRPr/>
            </a:pPr>
            <a:r>
              <a:rPr lang="zh-CN" altLang="en-US" sz="2800" b="1" dirty="0">
                <a:solidFill>
                  <a:srgbClr val="FF0000"/>
                </a:solidFill>
                <a:latin typeface="Times New Roman" pitchFamily="18" charset="0"/>
                <a:ea typeface="+mj-ea"/>
                <a:cs typeface="Times New Roman" pitchFamily="18" charset="0"/>
              </a:rPr>
              <a:t>实验数据的记录</a:t>
            </a:r>
          </a:p>
        </p:txBody>
      </p:sp>
      <p:graphicFrame>
        <p:nvGraphicFramePr>
          <p:cNvPr id="34" name="Object 73"/>
          <p:cNvGraphicFramePr>
            <a:graphicFrameLocks noChangeAspect="1"/>
          </p:cNvGraphicFramePr>
          <p:nvPr>
            <p:extLst>
              <p:ext uri="{D42A27DB-BD31-4B8C-83A1-F6EECF244321}">
                <p14:modId xmlns:p14="http://schemas.microsoft.com/office/powerpoint/2010/main" val="256232050"/>
              </p:ext>
            </p:extLst>
          </p:nvPr>
        </p:nvGraphicFramePr>
        <p:xfrm>
          <a:off x="2209290" y="2787774"/>
          <a:ext cx="1176338" cy="512763"/>
        </p:xfrm>
        <a:graphic>
          <a:graphicData uri="http://schemas.openxmlformats.org/presentationml/2006/ole">
            <mc:AlternateContent xmlns:mc="http://schemas.openxmlformats.org/markup-compatibility/2006">
              <mc:Choice xmlns:v="urn:schemas-microsoft-com:vml" Requires="v">
                <p:oleObj r:id="rId2" imgW="12496800" imgH="5486400" progId="Equation.3">
                  <p:embed/>
                </p:oleObj>
              </mc:Choice>
              <mc:Fallback>
                <p:oleObj r:id="rId2" imgW="12496800" imgH="5486400" progId="Equation.3">
                  <p:embed/>
                  <p:pic>
                    <p:nvPicPr>
                      <p:cNvPr id="0" name="Object 73" descr="image8"/>
                      <p:cNvPicPr>
                        <a:picLocks noChangeAspect="1"/>
                      </p:cNvPicPr>
                      <p:nvPr/>
                    </p:nvPicPr>
                    <p:blipFill>
                      <a:blip r:embed="rId3"/>
                      <a:stretch>
                        <a:fillRect/>
                      </a:stretch>
                    </p:blipFill>
                    <p:spPr>
                      <a:xfrm>
                        <a:off x="2209290" y="2787774"/>
                        <a:ext cx="1176338" cy="512763"/>
                      </a:xfrm>
                      <a:prstGeom prst="rect">
                        <a:avLst/>
                      </a:prstGeom>
                      <a:noFill/>
                      <a:ln w="9525">
                        <a:noFill/>
                      </a:ln>
                    </p:spPr>
                  </p:pic>
                </p:oleObj>
              </mc:Fallback>
            </mc:AlternateContent>
          </a:graphicData>
        </a:graphic>
      </p:graphicFrame>
      <p:graphicFrame>
        <p:nvGraphicFramePr>
          <p:cNvPr id="35" name="Object 74"/>
          <p:cNvGraphicFramePr>
            <a:graphicFrameLocks noChangeAspect="1"/>
          </p:cNvGraphicFramePr>
          <p:nvPr>
            <p:extLst>
              <p:ext uri="{D42A27DB-BD31-4B8C-83A1-F6EECF244321}">
                <p14:modId xmlns:p14="http://schemas.microsoft.com/office/powerpoint/2010/main" val="2865596874"/>
              </p:ext>
            </p:extLst>
          </p:nvPr>
        </p:nvGraphicFramePr>
        <p:xfrm>
          <a:off x="3779912" y="2859782"/>
          <a:ext cx="1221105" cy="516255"/>
        </p:xfrm>
        <a:graphic>
          <a:graphicData uri="http://schemas.openxmlformats.org/presentationml/2006/ole">
            <mc:AlternateContent xmlns:mc="http://schemas.openxmlformats.org/markup-compatibility/2006">
              <mc:Choice xmlns:v="urn:schemas-microsoft-com:vml" Requires="v">
                <p:oleObj r:id="rId2" imgW="13106400" imgH="5486400" progId="Equation.3">
                  <p:embed/>
                </p:oleObj>
              </mc:Choice>
              <mc:Fallback>
                <p:oleObj r:id="rId2" imgW="13106400" imgH="5486400" progId="Equation.3">
                  <p:embed/>
                  <p:pic>
                    <p:nvPicPr>
                      <p:cNvPr id="0" name="Object 74" descr="image10"/>
                      <p:cNvPicPr>
                        <a:picLocks noChangeAspect="1"/>
                      </p:cNvPicPr>
                      <p:nvPr/>
                    </p:nvPicPr>
                    <p:blipFill>
                      <a:blip r:embed="rId4"/>
                      <a:stretch>
                        <a:fillRect/>
                      </a:stretch>
                    </p:blipFill>
                    <p:spPr>
                      <a:xfrm>
                        <a:off x="3779912" y="2859782"/>
                        <a:ext cx="1221105" cy="516255"/>
                      </a:xfrm>
                      <a:prstGeom prst="rect">
                        <a:avLst/>
                      </a:prstGeom>
                      <a:noFill/>
                      <a:ln w="9525">
                        <a:noFill/>
                      </a:ln>
                    </p:spPr>
                  </p:pic>
                </p:oleObj>
              </mc:Fallback>
            </mc:AlternateContent>
          </a:graphicData>
        </a:graphic>
      </p:graphicFrame>
      <p:graphicFrame>
        <p:nvGraphicFramePr>
          <p:cNvPr id="36" name="Object 75"/>
          <p:cNvGraphicFramePr>
            <a:graphicFrameLocks noChangeAspect="1"/>
          </p:cNvGraphicFramePr>
          <p:nvPr>
            <p:extLst>
              <p:ext uri="{D42A27DB-BD31-4B8C-83A1-F6EECF244321}">
                <p14:modId xmlns:p14="http://schemas.microsoft.com/office/powerpoint/2010/main" val="3704727120"/>
              </p:ext>
            </p:extLst>
          </p:nvPr>
        </p:nvGraphicFramePr>
        <p:xfrm>
          <a:off x="5220072" y="2499742"/>
          <a:ext cx="1372870" cy="438150"/>
        </p:xfrm>
        <a:graphic>
          <a:graphicData uri="http://schemas.openxmlformats.org/presentationml/2006/ole">
            <mc:AlternateContent xmlns:mc="http://schemas.openxmlformats.org/markup-compatibility/2006">
              <mc:Choice xmlns:v="urn:schemas-microsoft-com:vml" Requires="v">
                <p:oleObj r:id="rId2" imgW="16459200" imgH="5181600" progId="Equation.3">
                  <p:embed/>
                </p:oleObj>
              </mc:Choice>
              <mc:Fallback>
                <p:oleObj r:id="rId2" imgW="16459200" imgH="5181600" progId="Equation.3">
                  <p:embed/>
                  <p:pic>
                    <p:nvPicPr>
                      <p:cNvPr id="0" name="Object 75" descr="image17"/>
                      <p:cNvPicPr>
                        <a:picLocks noChangeAspect="1"/>
                      </p:cNvPicPr>
                      <p:nvPr/>
                    </p:nvPicPr>
                    <p:blipFill>
                      <a:blip r:embed="rId5"/>
                      <a:stretch>
                        <a:fillRect/>
                      </a:stretch>
                    </p:blipFill>
                    <p:spPr>
                      <a:xfrm>
                        <a:off x="5220072" y="2499742"/>
                        <a:ext cx="1372870" cy="438150"/>
                      </a:xfrm>
                      <a:prstGeom prst="rect">
                        <a:avLst/>
                      </a:prstGeom>
                      <a:noFill/>
                      <a:ln w="9525">
                        <a:noFill/>
                      </a:ln>
                    </p:spPr>
                  </p:pic>
                </p:oleObj>
              </mc:Fallback>
            </mc:AlternateContent>
          </a:graphicData>
        </a:graphic>
      </p:graphicFrame>
      <p:graphicFrame>
        <p:nvGraphicFramePr>
          <p:cNvPr id="37" name="Object 76"/>
          <p:cNvGraphicFramePr>
            <a:graphicFrameLocks noChangeAspect="1"/>
          </p:cNvGraphicFramePr>
          <p:nvPr>
            <p:extLst>
              <p:ext uri="{D42A27DB-BD31-4B8C-83A1-F6EECF244321}">
                <p14:modId xmlns:p14="http://schemas.microsoft.com/office/powerpoint/2010/main" val="2174869859"/>
              </p:ext>
            </p:extLst>
          </p:nvPr>
        </p:nvGraphicFramePr>
        <p:xfrm>
          <a:off x="5220072" y="2937892"/>
          <a:ext cx="914400" cy="534988"/>
        </p:xfrm>
        <a:graphic>
          <a:graphicData uri="http://schemas.openxmlformats.org/presentationml/2006/ole">
            <mc:AlternateContent xmlns:mc="http://schemas.openxmlformats.org/markup-compatibility/2006">
              <mc:Choice xmlns:v="urn:schemas-microsoft-com:vml" Requires="v">
                <p:oleObj r:id="rId2" imgW="9448800" imgH="5486400" progId="Equation.3">
                  <p:embed/>
                </p:oleObj>
              </mc:Choice>
              <mc:Fallback>
                <p:oleObj r:id="rId2" imgW="9448800" imgH="5486400" progId="Equation.3">
                  <p:embed/>
                  <p:pic>
                    <p:nvPicPr>
                      <p:cNvPr id="0" name="Object 76" descr="image18"/>
                      <p:cNvPicPr>
                        <a:picLocks noChangeAspect="1"/>
                      </p:cNvPicPr>
                      <p:nvPr/>
                    </p:nvPicPr>
                    <p:blipFill>
                      <a:blip r:embed="rId6"/>
                      <a:stretch>
                        <a:fillRect/>
                      </a:stretch>
                    </p:blipFill>
                    <p:spPr>
                      <a:xfrm>
                        <a:off x="5220072" y="2937892"/>
                        <a:ext cx="914400" cy="534988"/>
                      </a:xfrm>
                      <a:prstGeom prst="rect">
                        <a:avLst/>
                      </a:prstGeom>
                      <a:noFill/>
                      <a:ln w="9525">
                        <a:noFill/>
                      </a:ln>
                    </p:spPr>
                  </p:pic>
                </p:oleObj>
              </mc:Fallback>
            </mc:AlternateContent>
          </a:graphicData>
        </a:graphic>
      </p:graphicFrame>
      <p:graphicFrame>
        <p:nvGraphicFramePr>
          <p:cNvPr id="38" name="Object 77"/>
          <p:cNvGraphicFramePr>
            <a:graphicFrameLocks noChangeAspect="1"/>
          </p:cNvGraphicFramePr>
          <p:nvPr>
            <p:extLst>
              <p:ext uri="{D42A27DB-BD31-4B8C-83A1-F6EECF244321}">
                <p14:modId xmlns:p14="http://schemas.microsoft.com/office/powerpoint/2010/main" val="639544577"/>
              </p:ext>
            </p:extLst>
          </p:nvPr>
        </p:nvGraphicFramePr>
        <p:xfrm>
          <a:off x="6804248" y="2715766"/>
          <a:ext cx="457200" cy="457200"/>
        </p:xfrm>
        <a:graphic>
          <a:graphicData uri="http://schemas.openxmlformats.org/presentationml/2006/ole">
            <mc:AlternateContent xmlns:mc="http://schemas.openxmlformats.org/markup-compatibility/2006">
              <mc:Choice xmlns:v="urn:schemas-microsoft-com:vml" Requires="v">
                <p:oleObj r:id="rId2" imgW="3657600" imgH="3962400" progId="Equation.3">
                  <p:embed/>
                </p:oleObj>
              </mc:Choice>
              <mc:Fallback>
                <p:oleObj r:id="rId2" imgW="3657600" imgH="3962400" progId="Equation.3">
                  <p:embed/>
                  <p:pic>
                    <p:nvPicPr>
                      <p:cNvPr id="0" name="Object 77" descr="image19"/>
                      <p:cNvPicPr>
                        <a:picLocks noChangeAspect="1"/>
                      </p:cNvPicPr>
                      <p:nvPr/>
                    </p:nvPicPr>
                    <p:blipFill>
                      <a:blip r:embed="rId7"/>
                      <a:stretch>
                        <a:fillRect/>
                      </a:stretch>
                    </p:blipFill>
                    <p:spPr>
                      <a:xfrm>
                        <a:off x="6804248" y="2715766"/>
                        <a:ext cx="457200" cy="457200"/>
                      </a:xfrm>
                      <a:prstGeom prst="rect">
                        <a:avLst/>
                      </a:prstGeom>
                      <a:noFill/>
                      <a:ln w="9525">
                        <a:noFill/>
                      </a:ln>
                    </p:spPr>
                  </p:pic>
                </p:oleObj>
              </mc:Fallback>
            </mc:AlternateContent>
          </a:graphicData>
        </a:graphic>
      </p:graphicFrame>
      <p:graphicFrame>
        <p:nvGraphicFramePr>
          <p:cNvPr id="39" name="Object 78"/>
          <p:cNvGraphicFramePr>
            <a:graphicFrameLocks noChangeAspect="1"/>
          </p:cNvGraphicFramePr>
          <p:nvPr>
            <p:extLst>
              <p:ext uri="{D42A27DB-BD31-4B8C-83A1-F6EECF244321}">
                <p14:modId xmlns:p14="http://schemas.microsoft.com/office/powerpoint/2010/main" val="1573461489"/>
              </p:ext>
            </p:extLst>
          </p:nvPr>
        </p:nvGraphicFramePr>
        <p:xfrm>
          <a:off x="7206203" y="2688461"/>
          <a:ext cx="1171575" cy="511175"/>
        </p:xfrm>
        <a:graphic>
          <a:graphicData uri="http://schemas.openxmlformats.org/presentationml/2006/ole">
            <mc:AlternateContent xmlns:mc="http://schemas.openxmlformats.org/markup-compatibility/2006">
              <mc:Choice xmlns:v="urn:schemas-microsoft-com:vml" Requires="v">
                <p:oleObj r:id="rId2" imgW="12496800" imgH="5486400" progId="Equation.3">
                  <p:embed/>
                </p:oleObj>
              </mc:Choice>
              <mc:Fallback>
                <p:oleObj r:id="rId2" imgW="12496800" imgH="5486400" progId="Equation.3">
                  <p:embed/>
                  <p:pic>
                    <p:nvPicPr>
                      <p:cNvPr id="0" name="Object 78" descr="image20"/>
                      <p:cNvPicPr>
                        <a:picLocks noChangeAspect="1"/>
                      </p:cNvPicPr>
                      <p:nvPr/>
                    </p:nvPicPr>
                    <p:blipFill>
                      <a:blip r:embed="rId8"/>
                      <a:stretch>
                        <a:fillRect/>
                      </a:stretch>
                    </p:blipFill>
                    <p:spPr>
                      <a:xfrm>
                        <a:off x="7206203" y="2688461"/>
                        <a:ext cx="1171575" cy="511175"/>
                      </a:xfrm>
                      <a:prstGeom prst="rect">
                        <a:avLst/>
                      </a:prstGeom>
                      <a:noFill/>
                      <a:ln w="9525">
                        <a:noFill/>
                      </a:ln>
                    </p:spPr>
                  </p:pic>
                </p:oleObj>
              </mc:Fallback>
            </mc:AlternateContent>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2"/>
          <p:cNvGrpSpPr/>
          <p:nvPr/>
        </p:nvGrpSpPr>
        <p:grpSpPr bwMode="auto">
          <a:xfrm>
            <a:off x="1122981" y="2085333"/>
            <a:ext cx="7072313" cy="1512888"/>
            <a:chOff x="-622" y="2840"/>
            <a:chExt cx="4455" cy="953"/>
          </a:xfrm>
        </p:grpSpPr>
        <p:sp>
          <p:nvSpPr>
            <p:cNvPr id="10" name="Rectangle 23"/>
            <p:cNvSpPr>
              <a:spLocks noChangeArrowheads="1"/>
            </p:cNvSpPr>
            <p:nvPr/>
          </p:nvSpPr>
          <p:spPr bwMode="auto">
            <a:xfrm>
              <a:off x="-622" y="3152"/>
              <a:ext cx="4180" cy="329"/>
            </a:xfrm>
            <a:prstGeom prst="rect">
              <a:avLst/>
            </a:prstGeom>
            <a:noFill/>
            <a:ln w="9525">
              <a:noFill/>
              <a:miter lim="800000"/>
            </a:ln>
            <a:effectLst/>
          </p:spPr>
          <p:txBody>
            <a:bodyPr wrap="square">
              <a:spAutoFit/>
            </a:bodyPr>
            <a:lstStyle/>
            <a:p>
              <a:pPr>
                <a:defRPr/>
              </a:pPr>
              <a:r>
                <a:rPr lang="zh-CN" altLang="en-US" sz="2800" b="1" dirty="0">
                  <a:solidFill>
                    <a:srgbClr val="000000"/>
                  </a:solidFill>
                  <a:latin typeface="Times New Roman" pitchFamily="18" charset="0"/>
                  <a:ea typeface="+mj-ea"/>
                  <a:cs typeface="Times New Roman" pitchFamily="18" charset="0"/>
                </a:rPr>
                <a:t>石块密度的表达式：</a:t>
              </a:r>
            </a:p>
          </p:txBody>
        </p:sp>
        <p:grpSp>
          <p:nvGrpSpPr>
            <p:cNvPr id="4" name="Group 24"/>
            <p:cNvGrpSpPr/>
            <p:nvPr/>
          </p:nvGrpSpPr>
          <p:grpSpPr bwMode="auto">
            <a:xfrm>
              <a:off x="1435" y="2840"/>
              <a:ext cx="2398" cy="953"/>
              <a:chOff x="2705" y="2750"/>
              <a:chExt cx="2398" cy="953"/>
            </a:xfrm>
          </p:grpSpPr>
          <p:sp>
            <p:nvSpPr>
              <p:cNvPr id="12" name="Rectangle 25"/>
              <p:cNvSpPr>
                <a:spLocks noChangeArrowheads="1"/>
              </p:cNvSpPr>
              <p:nvPr/>
            </p:nvSpPr>
            <p:spPr bwMode="auto">
              <a:xfrm>
                <a:off x="3061" y="2750"/>
                <a:ext cx="2042" cy="953"/>
              </a:xfrm>
              <a:prstGeom prst="rect">
                <a:avLst/>
              </a:prstGeom>
              <a:solidFill>
                <a:srgbClr val="FFFFFF"/>
              </a:solidFill>
              <a:ln w="76200" cmpd="tri">
                <a:noFill/>
                <a:miter lim="800000"/>
              </a:ln>
            </p:spPr>
            <p:txBody>
              <a:bodyPr wrap="none" anchor="ctr"/>
              <a:lstStyle/>
              <a:p>
                <a:endParaRPr lang="zh-CN" altLang="en-US"/>
              </a:p>
            </p:txBody>
          </p:sp>
          <p:graphicFrame>
            <p:nvGraphicFramePr>
              <p:cNvPr id="13" name="Object 26"/>
              <p:cNvGraphicFramePr>
                <a:graphicFrameLocks noChangeAspect="1"/>
              </p:cNvGraphicFramePr>
              <p:nvPr/>
            </p:nvGraphicFramePr>
            <p:xfrm>
              <a:off x="2705" y="2855"/>
              <a:ext cx="1814" cy="744"/>
            </p:xfrm>
            <a:graphic>
              <a:graphicData uri="http://schemas.openxmlformats.org/presentationml/2006/ole">
                <mc:AlternateContent xmlns:mc="http://schemas.openxmlformats.org/markup-compatibility/2006">
                  <mc:Choice xmlns:v="urn:schemas-microsoft-com:vml" Requires="v">
                    <p:oleObj name="公式" r:id="rId2" imgW="24079200" imgH="10363200" progId="Equation.3">
                      <p:embed/>
                    </p:oleObj>
                  </mc:Choice>
                  <mc:Fallback>
                    <p:oleObj name="公式" r:id="rId2" imgW="24079200" imgH="10363200" progId="Equation.3">
                      <p:embed/>
                      <p:pic>
                        <p:nvPicPr>
                          <p:cNvPr id="0" name="Object 26" descr="image16"/>
                          <p:cNvPicPr>
                            <a:picLocks noChangeAspect="1"/>
                          </p:cNvPicPr>
                          <p:nvPr/>
                        </p:nvPicPr>
                        <p:blipFill>
                          <a:blip r:embed="rId3"/>
                          <a:stretch>
                            <a:fillRect/>
                          </a:stretch>
                        </p:blipFill>
                        <p:spPr>
                          <a:xfrm>
                            <a:off x="2705" y="2855"/>
                            <a:ext cx="1814" cy="744"/>
                          </a:xfrm>
                          <a:prstGeom prst="rect">
                            <a:avLst/>
                          </a:prstGeom>
                          <a:noFill/>
                          <a:ln w="9525">
                            <a:noFill/>
                          </a:ln>
                        </p:spPr>
                      </p:pic>
                    </p:oleObj>
                  </mc:Fallback>
                </mc:AlternateContent>
              </a:graphicData>
            </a:graphic>
          </p:graphicFrame>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655169" y="1804670"/>
            <a:ext cx="7077288" cy="576064"/>
          </a:xfrm>
          <a:prstGeom prst="rect">
            <a:avLst/>
          </a:prstGeom>
        </p:spPr>
        <p:txBody>
          <a:bodyPr/>
          <a:lstStyle/>
          <a:p>
            <a:pPr marL="0" marR="0" lvl="0" indent="0" algn="l" defTabSz="685800" rtl="0" eaLnBrk="0" latinLnBrk="0" hangingPunct="0">
              <a:lnSpc>
                <a:spcPct val="150000"/>
              </a:lnSpc>
              <a:spcBef>
                <a:spcPts val="0"/>
              </a:spcBef>
              <a:spcAft>
                <a:spcPct val="0"/>
              </a:spcAft>
              <a:buClrTx/>
              <a:buSzTx/>
              <a:buFont typeface="Arial" panose="020B0604020202020204" pitchFamily="34" charset="0"/>
              <a:buNone/>
              <a:defRPr/>
            </a:pPr>
            <a:r>
              <a:rPr kumimoji="0" lang="zh-CN" altLang="en-US" sz="2800" b="1" i="0" u="none" strike="noStrike" kern="1200" cap="none" spc="0" normalizeH="0" baseline="0" noProof="0" dirty="0">
                <a:ln>
                  <a:noFill/>
                </a:ln>
                <a:solidFill>
                  <a:schemeClr val="tx1"/>
                </a:solidFill>
                <a:effectLst/>
                <a:uLnTx/>
                <a:uFillTx/>
                <a:latin typeface="+mn-lt"/>
                <a:ea typeface="+mn-ea"/>
                <a:cs typeface="+mn-cs"/>
              </a:rPr>
              <a:t>实验器材：天平、量筒、盐水、烧杯。</a:t>
            </a:r>
          </a:p>
        </p:txBody>
      </p:sp>
      <p:pic>
        <p:nvPicPr>
          <p:cNvPr id="10" name="Picture 4"/>
          <p:cNvPicPr>
            <a:picLocks noChangeArrowheads="1"/>
          </p:cNvPicPr>
          <p:nvPr/>
        </p:nvPicPr>
        <p:blipFill>
          <a:blip r:embed="rId2">
            <a:clrChange>
              <a:clrFrom>
                <a:srgbClr val="FFFFFF"/>
              </a:clrFrom>
              <a:clrTo>
                <a:srgbClr val="FFFFFF">
                  <a:alpha val="0"/>
                </a:srgbClr>
              </a:clrTo>
            </a:clrChange>
          </a:blip>
          <a:srcRect/>
          <a:stretch>
            <a:fillRect/>
          </a:stretch>
        </p:blipFill>
        <p:spPr bwMode="auto">
          <a:xfrm>
            <a:off x="7858148" y="1980241"/>
            <a:ext cx="762000" cy="2514600"/>
          </a:xfrm>
          <a:prstGeom prst="rect">
            <a:avLst/>
          </a:prstGeom>
          <a:noFill/>
          <a:ln w="9525">
            <a:noFill/>
            <a:miter lim="800000"/>
            <a:headEnd/>
            <a:tailEnd/>
          </a:ln>
        </p:spPr>
      </p:pic>
      <p:pic>
        <p:nvPicPr>
          <p:cNvPr id="1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623303" y="2730497"/>
            <a:ext cx="2667000" cy="1763713"/>
          </a:xfrm>
          <a:prstGeom prst="rect">
            <a:avLst/>
          </a:prstGeom>
          <a:noFill/>
          <a:ln w="9525">
            <a:noFill/>
            <a:miter lim="800000"/>
            <a:headEnd/>
            <a:tailEnd/>
          </a:ln>
        </p:spPr>
      </p:pic>
      <p:sp>
        <p:nvSpPr>
          <p:cNvPr id="12" name="WordArt 7"/>
          <p:cNvSpPr>
            <a:spLocks noChangeArrowheads="1" noChangeShapeType="1" noTextEdit="1"/>
          </p:cNvSpPr>
          <p:nvPr/>
        </p:nvSpPr>
        <p:spPr bwMode="auto">
          <a:xfrm>
            <a:off x="2370549" y="1042662"/>
            <a:ext cx="1512887" cy="762000"/>
          </a:xfrm>
          <a:prstGeom prst="rect">
            <a:avLst/>
          </a:prstGeom>
        </p:spPr>
        <p:txBody>
          <a:bodyPr wrap="none" fromWordArt="1">
            <a:prstTxWarp prst="textPlain">
              <a:avLst>
                <a:gd name="adj" fmla="val 50000"/>
              </a:avLst>
            </a:prstTxWarp>
          </a:bodyPr>
          <a:lstStyle/>
          <a:p>
            <a:pPr algn="ctr"/>
            <a:r>
              <a:rPr lang="zh-CN" altLang="en-US" sz="2000" b="1" kern="10" dirty="0">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黑体" panose="02010609060101010101" pitchFamily="49" charset="-122"/>
                <a:ea typeface="黑体" panose="02010609060101010101" pitchFamily="49" charset="-122"/>
              </a:rPr>
              <a:t>探究二：</a:t>
            </a:r>
          </a:p>
        </p:txBody>
      </p:sp>
      <p:sp>
        <p:nvSpPr>
          <p:cNvPr id="13" name="Rectangle 8"/>
          <p:cNvSpPr>
            <a:spLocks noChangeArrowheads="1"/>
          </p:cNvSpPr>
          <p:nvPr/>
        </p:nvSpPr>
        <p:spPr bwMode="auto">
          <a:xfrm>
            <a:off x="3985684" y="1228090"/>
            <a:ext cx="4330088" cy="576580"/>
          </a:xfrm>
          <a:prstGeom prst="rect">
            <a:avLst/>
          </a:prstGeom>
          <a:noFill/>
          <a:ln w="9525">
            <a:noFill/>
            <a:miter lim="800000"/>
          </a:ln>
        </p:spPr>
        <p:txBody>
          <a:bodyPr lIns="92075" tIns="46038" rIns="92075" bIns="46038" anchor="ctr"/>
          <a:lstStyle/>
          <a:p>
            <a:r>
              <a:rPr lang="zh-CN" altLang="en-US" sz="2800" b="1" dirty="0">
                <a:solidFill>
                  <a:srgbClr val="FF0000"/>
                </a:solidFill>
                <a:latin typeface="+mj-ea"/>
                <a:ea typeface="+mj-ea"/>
              </a:rPr>
              <a:t>测液体</a:t>
            </a:r>
            <a:r>
              <a:rPr lang="en-US" altLang="zh-CN" sz="2800" b="1" dirty="0">
                <a:solidFill>
                  <a:srgbClr val="FF0000"/>
                </a:solidFill>
                <a:latin typeface="+mj-ea"/>
                <a:ea typeface="+mj-ea"/>
              </a:rPr>
              <a:t>(</a:t>
            </a:r>
            <a:r>
              <a:rPr lang="zh-CN" altLang="en-US" sz="2800" b="1" dirty="0">
                <a:solidFill>
                  <a:srgbClr val="FF0000"/>
                </a:solidFill>
                <a:latin typeface="+mj-ea"/>
                <a:ea typeface="+mj-ea"/>
              </a:rPr>
              <a:t>如盐水</a:t>
            </a:r>
            <a:r>
              <a:rPr lang="en-US" altLang="zh-CN" sz="2800" b="1" dirty="0">
                <a:solidFill>
                  <a:srgbClr val="FF0000"/>
                </a:solidFill>
                <a:latin typeface="+mj-ea"/>
                <a:ea typeface="+mj-ea"/>
              </a:rPr>
              <a:t>)</a:t>
            </a:r>
            <a:r>
              <a:rPr lang="zh-CN" altLang="en-US" sz="2800" b="1" dirty="0">
                <a:solidFill>
                  <a:srgbClr val="FF0000"/>
                </a:solidFill>
                <a:latin typeface="+mj-ea"/>
                <a:ea typeface="+mj-ea"/>
              </a:rPr>
              <a:t>的密度</a:t>
            </a:r>
          </a:p>
        </p:txBody>
      </p:sp>
      <p:pic>
        <p:nvPicPr>
          <p:cNvPr id="14" name="Picture 9" descr="烧杯"/>
          <p:cNvPicPr>
            <a:picLocks noChangeAspect="1" noChangeArrowheads="1"/>
          </p:cNvPicPr>
          <p:nvPr/>
        </p:nvPicPr>
        <p:blipFill>
          <a:blip r:embed="rId4"/>
          <a:srcRect/>
          <a:stretch>
            <a:fillRect/>
          </a:stretch>
        </p:blipFill>
        <p:spPr bwMode="auto">
          <a:xfrm>
            <a:off x="6657037" y="3199129"/>
            <a:ext cx="946150" cy="1295400"/>
          </a:xfrm>
          <a:prstGeom prst="rect">
            <a:avLst/>
          </a:prstGeom>
          <a:noFill/>
          <a:ln w="9525">
            <a:noFill/>
            <a:miter lim="800000"/>
            <a:headEnd/>
            <a:tailEnd/>
          </a:ln>
        </p:spPr>
      </p:pic>
      <p:sp>
        <p:nvSpPr>
          <p:cNvPr id="15" name="Text Box 4"/>
          <p:cNvSpPr txBox="1">
            <a:spLocks noChangeArrowheads="1"/>
          </p:cNvSpPr>
          <p:nvPr/>
        </p:nvSpPr>
        <p:spPr bwMode="auto">
          <a:xfrm>
            <a:off x="677142" y="2660322"/>
            <a:ext cx="4464496" cy="523220"/>
          </a:xfrm>
          <a:prstGeom prst="rect">
            <a:avLst/>
          </a:prstGeom>
          <a:noFill/>
          <a:ln w="9525">
            <a:noFill/>
            <a:miter lim="800000"/>
          </a:ln>
        </p:spPr>
        <p:txBody>
          <a:bodyPr wrap="square">
            <a:spAutoFit/>
          </a:bodyPr>
          <a:lstStyle/>
          <a:p>
            <a:r>
              <a:rPr kumimoji="1" lang="zh-CN" altLang="en-US" sz="2800" b="1" dirty="0">
                <a:solidFill>
                  <a:srgbClr val="000000"/>
                </a:solidFill>
                <a:latin typeface="+mj-ea"/>
                <a:ea typeface="+mj-ea"/>
              </a:rPr>
              <a:t>实验原理：     。</a:t>
            </a:r>
            <a:endParaRPr lang="en-US" altLang="zh-CN" sz="2800" b="1" dirty="0">
              <a:solidFill>
                <a:srgbClr val="000000"/>
              </a:solidFill>
              <a:latin typeface="+mj-ea"/>
              <a:ea typeface="+mj-ea"/>
            </a:endParaRPr>
          </a:p>
        </p:txBody>
      </p:sp>
      <p:graphicFrame>
        <p:nvGraphicFramePr>
          <p:cNvPr id="3" name="对象 2">
            <a:hlinkClick r:id="" action="ppaction://ole?verb=0"/>
          </p:cNvPr>
          <p:cNvGraphicFramePr/>
          <p:nvPr>
            <p:extLst>
              <p:ext uri="{D42A27DB-BD31-4B8C-83A1-F6EECF244321}">
                <p14:modId xmlns:p14="http://schemas.microsoft.com/office/powerpoint/2010/main" val="1540866668"/>
              </p:ext>
            </p:extLst>
          </p:nvPr>
        </p:nvGraphicFramePr>
        <p:xfrm>
          <a:off x="2385851" y="2571750"/>
          <a:ext cx="1117616" cy="847532"/>
        </p:xfrm>
        <a:graphic>
          <a:graphicData uri="http://schemas.openxmlformats.org/presentationml/2006/ole">
            <mc:AlternateContent xmlns:mc="http://schemas.openxmlformats.org/markup-compatibility/2006">
              <mc:Choice xmlns:v="urn:schemas-microsoft-com:vml" Requires="v">
                <p:oleObj r:id="rId5" imgW="7924800" imgH="8534400" progId="Equation.DSMT4">
                  <p:embed/>
                </p:oleObj>
              </mc:Choice>
              <mc:Fallback>
                <p:oleObj r:id="rId5" imgW="7924800" imgH="8534400" progId="Equation.DSMT4">
                  <p:embed/>
                  <p:pic>
                    <p:nvPicPr>
                      <p:cNvPr id="0" name="图片 8192" descr="image1"/>
                      <p:cNvPicPr/>
                      <p:nvPr/>
                    </p:nvPicPr>
                    <p:blipFill>
                      <a:blip r:embed="rId6"/>
                      <a:stretch>
                        <a:fillRect/>
                      </a:stretch>
                    </p:blipFill>
                    <p:spPr>
                      <a:xfrm>
                        <a:off x="2385851" y="2571750"/>
                        <a:ext cx="1117616" cy="847532"/>
                      </a:xfrm>
                      <a:prstGeom prst="rect">
                        <a:avLst/>
                      </a:prstGeom>
                      <a:noFill/>
                      <a:ln w="9525">
                        <a:noFill/>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2">
            <a:clrChange>
              <a:clrFrom>
                <a:srgbClr val="FFFEF8"/>
              </a:clrFrom>
              <a:clrTo>
                <a:srgbClr val="FFFEF8">
                  <a:alpha val="0"/>
                </a:srgbClr>
              </a:clrTo>
            </a:clrChange>
          </a:blip>
          <a:srcRect/>
          <a:stretch>
            <a:fillRect/>
          </a:stretch>
        </p:blipFill>
        <p:spPr bwMode="auto">
          <a:xfrm>
            <a:off x="796954" y="1971666"/>
            <a:ext cx="3127375" cy="2132012"/>
          </a:xfrm>
          <a:prstGeom prst="rect">
            <a:avLst/>
          </a:prstGeom>
          <a:noFill/>
          <a:ln w="9525">
            <a:noFill/>
            <a:miter lim="800000"/>
            <a:headEnd/>
            <a:tailEnd/>
          </a:ln>
        </p:spPr>
      </p:pic>
      <p:pic>
        <p:nvPicPr>
          <p:cNvPr id="10" name="Picture 2"/>
          <p:cNvPicPr>
            <a:picLocks noChangeAspect="1" noChangeArrowheads="1"/>
          </p:cNvPicPr>
          <p:nvPr/>
        </p:nvPicPr>
        <p:blipFill>
          <a:blip r:embed="rId3">
            <a:clrChange>
              <a:clrFrom>
                <a:srgbClr val="FFFEF9"/>
              </a:clrFrom>
              <a:clrTo>
                <a:srgbClr val="FFFEF9">
                  <a:alpha val="0"/>
                </a:srgbClr>
              </a:clrTo>
            </a:clrChange>
          </a:blip>
          <a:srcRect/>
          <a:stretch>
            <a:fillRect/>
          </a:stretch>
        </p:blipFill>
        <p:spPr bwMode="auto">
          <a:xfrm>
            <a:off x="5905529" y="2047866"/>
            <a:ext cx="2809875" cy="2001837"/>
          </a:xfrm>
          <a:prstGeom prst="rect">
            <a:avLst/>
          </a:prstGeom>
          <a:noFill/>
          <a:ln w="9525">
            <a:noFill/>
            <a:miter lim="800000"/>
            <a:headEnd/>
            <a:tailEnd/>
          </a:ln>
        </p:spPr>
      </p:pic>
      <p:sp>
        <p:nvSpPr>
          <p:cNvPr id="11" name="AutoShape 4"/>
          <p:cNvSpPr>
            <a:spLocks noChangeArrowheads="1"/>
          </p:cNvSpPr>
          <p:nvPr/>
        </p:nvSpPr>
        <p:spPr bwMode="auto">
          <a:xfrm>
            <a:off x="3848129" y="3267066"/>
            <a:ext cx="504825" cy="214312"/>
          </a:xfrm>
          <a:prstGeom prst="rightArrow">
            <a:avLst>
              <a:gd name="adj1" fmla="val 50000"/>
              <a:gd name="adj2" fmla="val 58889"/>
            </a:avLst>
          </a:prstGeom>
          <a:solidFill>
            <a:srgbClr val="0000FF"/>
          </a:solidFill>
          <a:ln w="9525" algn="ctr">
            <a:solidFill>
              <a:schemeClr val="tx1"/>
            </a:solidFill>
            <a:miter lim="800000"/>
          </a:ln>
        </p:spPr>
        <p:txBody>
          <a:bodyPr anchor="ctr">
            <a:spAutoFit/>
          </a:bodyPr>
          <a:lstStyle/>
          <a:p>
            <a:endParaRPr lang="zh-CN" altLang="en-US"/>
          </a:p>
        </p:txBody>
      </p:sp>
      <p:sp>
        <p:nvSpPr>
          <p:cNvPr id="12" name="AutoShape 12"/>
          <p:cNvSpPr>
            <a:spLocks noChangeArrowheads="1"/>
          </p:cNvSpPr>
          <p:nvPr/>
        </p:nvSpPr>
        <p:spPr bwMode="auto">
          <a:xfrm>
            <a:off x="5372129" y="3190866"/>
            <a:ext cx="504825" cy="214312"/>
          </a:xfrm>
          <a:prstGeom prst="rightArrow">
            <a:avLst>
              <a:gd name="adj1" fmla="val 50000"/>
              <a:gd name="adj2" fmla="val 58889"/>
            </a:avLst>
          </a:prstGeom>
          <a:solidFill>
            <a:srgbClr val="0000FF"/>
          </a:solidFill>
          <a:ln w="9525" algn="ctr">
            <a:solidFill>
              <a:schemeClr val="tx1"/>
            </a:solidFill>
            <a:miter lim="800000"/>
          </a:ln>
        </p:spPr>
        <p:txBody>
          <a:bodyPr anchor="ctr">
            <a:spAutoFit/>
          </a:bodyPr>
          <a:lstStyle/>
          <a:p>
            <a:endParaRPr lang="zh-CN" altLang="en-US"/>
          </a:p>
        </p:txBody>
      </p:sp>
      <p:pic>
        <p:nvPicPr>
          <p:cNvPr id="13" name="Picture 13"/>
          <p:cNvPicPr>
            <a:picLocks noChangeAspect="1" noChangeArrowheads="1"/>
          </p:cNvPicPr>
          <p:nvPr/>
        </p:nvPicPr>
        <p:blipFill>
          <a:blip r:embed="rId4"/>
          <a:srcRect/>
          <a:stretch>
            <a:fillRect/>
          </a:stretch>
        </p:blipFill>
        <p:spPr bwMode="auto">
          <a:xfrm>
            <a:off x="4457729" y="1971666"/>
            <a:ext cx="630238" cy="2195512"/>
          </a:xfrm>
          <a:prstGeom prst="rect">
            <a:avLst/>
          </a:prstGeom>
          <a:noFill/>
          <a:ln w="9525">
            <a:noFill/>
            <a:miter lim="800000"/>
            <a:headEnd/>
            <a:tailEnd/>
          </a:ln>
        </p:spPr>
      </p:pic>
      <p:pic>
        <p:nvPicPr>
          <p:cNvPr id="14" name="Picture 22" descr="图片11"/>
          <p:cNvPicPr>
            <a:picLocks noChangeAspect="1" noChangeArrowheads="1"/>
          </p:cNvPicPr>
          <p:nvPr/>
        </p:nvPicPr>
        <p:blipFill>
          <a:blip r:embed="rId5"/>
          <a:srcRect/>
          <a:stretch>
            <a:fillRect/>
          </a:stretch>
        </p:blipFill>
        <p:spPr bwMode="auto">
          <a:xfrm>
            <a:off x="734724" y="1260466"/>
            <a:ext cx="2835275" cy="609600"/>
          </a:xfrm>
          <a:prstGeom prst="rect">
            <a:avLst/>
          </a:prstGeom>
          <a:noFill/>
          <a:ln w="9525">
            <a:noFill/>
            <a:miter lim="800000"/>
            <a:headEnd/>
            <a:tailEnd/>
          </a:ln>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ChangeArrowheads="1"/>
          </p:cNvSpPr>
          <p:nvPr/>
        </p:nvSpPr>
        <p:spPr bwMode="auto">
          <a:xfrm>
            <a:off x="762000" y="1930391"/>
            <a:ext cx="5834063" cy="576262"/>
          </a:xfrm>
          <a:prstGeom prst="rect">
            <a:avLst/>
          </a:prstGeom>
          <a:noFill/>
          <a:ln w="9525">
            <a:noFill/>
            <a:miter lim="800000"/>
          </a:ln>
        </p:spPr>
        <p:txBody>
          <a:bodyPr anchor="ctr"/>
          <a:lstStyle/>
          <a:p>
            <a:r>
              <a:rPr lang="zh-CN" altLang="en-US" sz="2400" b="1" u="sng">
                <a:latin typeface="Times New Roman" pitchFamily="18" charset="0"/>
                <a:ea typeface="+mj-ea"/>
                <a:cs typeface="Times New Roman" pitchFamily="18" charset="0"/>
              </a:rPr>
              <a:t>　　          　　　 　　　　　　　　　</a:t>
            </a:r>
            <a:endParaRPr lang="zh-CN" altLang="en-US" sz="2400" b="1">
              <a:latin typeface="Times New Roman" pitchFamily="18" charset="0"/>
              <a:ea typeface="+mj-ea"/>
              <a:cs typeface="Times New Roman" pitchFamily="18" charset="0"/>
            </a:endParaRPr>
          </a:p>
        </p:txBody>
      </p:sp>
      <p:sp>
        <p:nvSpPr>
          <p:cNvPr id="10" name="Rectangle 8"/>
          <p:cNvSpPr>
            <a:spLocks noChangeArrowheads="1"/>
          </p:cNvSpPr>
          <p:nvPr/>
        </p:nvSpPr>
        <p:spPr bwMode="auto">
          <a:xfrm>
            <a:off x="685800" y="1214428"/>
            <a:ext cx="5324475" cy="576263"/>
          </a:xfrm>
          <a:prstGeom prst="rect">
            <a:avLst/>
          </a:prstGeom>
          <a:noFill/>
          <a:ln w="9525">
            <a:noFill/>
            <a:miter lim="800000"/>
          </a:ln>
        </p:spPr>
        <p:txBody>
          <a:bodyPr anchor="ctr"/>
          <a:lstStyle/>
          <a:p>
            <a:r>
              <a:rPr lang="en-US" altLang="zh-CN" sz="2400" b="1" dirty="0">
                <a:latin typeface="Times New Roman" pitchFamily="18" charset="0"/>
                <a:ea typeface="+mj-ea"/>
                <a:cs typeface="Times New Roman" pitchFamily="18" charset="0"/>
              </a:rPr>
              <a:t>1.</a:t>
            </a:r>
            <a:r>
              <a:rPr lang="zh-CN" altLang="en-US" sz="2400" b="1" dirty="0">
                <a:latin typeface="Times New Roman" pitchFamily="18" charset="0"/>
                <a:ea typeface="+mj-ea"/>
                <a:cs typeface="Times New Roman" pitchFamily="18" charset="0"/>
              </a:rPr>
              <a:t>用天平测出烧杯和盐水的总质量</a:t>
            </a:r>
            <a:r>
              <a:rPr lang="en-US" altLang="zh-CN" sz="2400" b="1" i="1" dirty="0">
                <a:latin typeface="Times New Roman" pitchFamily="18" charset="0"/>
                <a:ea typeface="+mj-ea"/>
                <a:cs typeface="Times New Roman" pitchFamily="18" charset="0"/>
              </a:rPr>
              <a:t>m</a:t>
            </a:r>
            <a:r>
              <a:rPr lang="en-US" altLang="zh-CN" sz="2400" b="1" baseline="-25000" dirty="0">
                <a:latin typeface="Times New Roman" pitchFamily="18" charset="0"/>
                <a:ea typeface="+mj-ea"/>
                <a:cs typeface="Times New Roman" pitchFamily="18" charset="0"/>
              </a:rPr>
              <a:t>1</a:t>
            </a:r>
            <a:r>
              <a:rPr lang="zh-CN" altLang="en-US" sz="2400" b="1" dirty="0">
                <a:latin typeface="Times New Roman" pitchFamily="18" charset="0"/>
                <a:ea typeface="+mj-ea"/>
                <a:cs typeface="Times New Roman" pitchFamily="18" charset="0"/>
                <a:sym typeface="+mn-ea"/>
              </a:rPr>
              <a:t>。</a:t>
            </a:r>
            <a:endParaRPr lang="zh-CN" altLang="en-US" sz="2400" b="1" baseline="-25000" dirty="0">
              <a:latin typeface="Times New Roman" pitchFamily="18" charset="0"/>
              <a:ea typeface="+mj-ea"/>
              <a:cs typeface="Times New Roman" pitchFamily="18" charset="0"/>
            </a:endParaRPr>
          </a:p>
        </p:txBody>
      </p:sp>
      <p:sp>
        <p:nvSpPr>
          <p:cNvPr id="11" name="Rectangle 9"/>
          <p:cNvSpPr>
            <a:spLocks noChangeArrowheads="1"/>
          </p:cNvSpPr>
          <p:nvPr/>
        </p:nvSpPr>
        <p:spPr bwMode="auto">
          <a:xfrm>
            <a:off x="685800" y="1824028"/>
            <a:ext cx="8153400" cy="576263"/>
          </a:xfrm>
          <a:prstGeom prst="rect">
            <a:avLst/>
          </a:prstGeom>
          <a:noFill/>
          <a:ln w="9525">
            <a:noFill/>
            <a:miter lim="800000"/>
          </a:ln>
        </p:spPr>
        <p:txBody>
          <a:bodyPr anchor="ctr"/>
          <a:lstStyle/>
          <a:p>
            <a:r>
              <a:rPr lang="en-US" altLang="zh-CN" sz="2400" b="1">
                <a:latin typeface="Times New Roman" pitchFamily="18" charset="0"/>
                <a:ea typeface="+mj-ea"/>
                <a:cs typeface="Times New Roman" pitchFamily="18" charset="0"/>
              </a:rPr>
              <a:t>2.</a:t>
            </a:r>
            <a:r>
              <a:rPr lang="zh-CN" altLang="en-US" sz="2400" b="1">
                <a:latin typeface="Times New Roman" pitchFamily="18" charset="0"/>
                <a:ea typeface="+mj-ea"/>
                <a:cs typeface="Times New Roman" pitchFamily="18" charset="0"/>
              </a:rPr>
              <a:t>将一部分盐水倒入量筒中，读出量筒中盐水的体积</a:t>
            </a:r>
            <a:r>
              <a:rPr lang="en-US" altLang="zh-CN" sz="2400" b="1" i="1">
                <a:latin typeface="Times New Roman" pitchFamily="18" charset="0"/>
                <a:ea typeface="+mj-ea"/>
                <a:cs typeface="Times New Roman" pitchFamily="18" charset="0"/>
              </a:rPr>
              <a:t>V</a:t>
            </a:r>
            <a:r>
              <a:rPr lang="zh-CN" altLang="en-US" sz="2400" b="1">
                <a:latin typeface="Times New Roman" pitchFamily="18" charset="0"/>
                <a:ea typeface="+mj-ea"/>
                <a:cs typeface="Times New Roman" pitchFamily="18" charset="0"/>
              </a:rPr>
              <a:t>。</a:t>
            </a:r>
            <a:r>
              <a:rPr lang="zh-CN" altLang="en-US" sz="2400" b="1" baseline="-25000">
                <a:latin typeface="Times New Roman" pitchFamily="18" charset="0"/>
                <a:ea typeface="+mj-ea"/>
                <a:cs typeface="Times New Roman" pitchFamily="18" charset="0"/>
              </a:rPr>
              <a:t>　　　　</a:t>
            </a:r>
          </a:p>
        </p:txBody>
      </p:sp>
      <p:sp>
        <p:nvSpPr>
          <p:cNvPr id="12" name="Rectangle 10"/>
          <p:cNvSpPr>
            <a:spLocks noChangeArrowheads="1"/>
          </p:cNvSpPr>
          <p:nvPr/>
        </p:nvSpPr>
        <p:spPr bwMode="auto">
          <a:xfrm>
            <a:off x="685800" y="2357120"/>
            <a:ext cx="5751195" cy="576580"/>
          </a:xfrm>
          <a:prstGeom prst="rect">
            <a:avLst/>
          </a:prstGeom>
          <a:noFill/>
          <a:ln w="9525">
            <a:noFill/>
            <a:miter lim="800000"/>
          </a:ln>
        </p:spPr>
        <p:txBody>
          <a:bodyPr anchor="ctr"/>
          <a:lstStyle/>
          <a:p>
            <a:r>
              <a:rPr lang="en-US" altLang="zh-CN" sz="2400" b="1">
                <a:latin typeface="Times New Roman" pitchFamily="18" charset="0"/>
                <a:ea typeface="+mj-ea"/>
                <a:cs typeface="Times New Roman" pitchFamily="18" charset="0"/>
              </a:rPr>
              <a:t>3.</a:t>
            </a:r>
            <a:r>
              <a:rPr lang="zh-CN" altLang="en-US" sz="2400" b="1">
                <a:latin typeface="Times New Roman" pitchFamily="18" charset="0"/>
                <a:ea typeface="+mj-ea"/>
                <a:cs typeface="Times New Roman" pitchFamily="18" charset="0"/>
              </a:rPr>
              <a:t>用天平测出烧杯和剩余盐水的质量</a:t>
            </a:r>
            <a:r>
              <a:rPr lang="en-US" altLang="zh-CN" sz="2400" b="1" i="1">
                <a:latin typeface="Times New Roman" pitchFamily="18" charset="0"/>
                <a:ea typeface="+mj-ea"/>
                <a:cs typeface="Times New Roman" pitchFamily="18" charset="0"/>
              </a:rPr>
              <a:t>m</a:t>
            </a:r>
            <a:r>
              <a:rPr lang="en-US" altLang="zh-CN" sz="2400" b="1" baseline="-25000">
                <a:latin typeface="Times New Roman" pitchFamily="18" charset="0"/>
                <a:ea typeface="+mj-ea"/>
                <a:cs typeface="Times New Roman" pitchFamily="18" charset="0"/>
              </a:rPr>
              <a:t>2</a:t>
            </a:r>
            <a:r>
              <a:rPr lang="zh-CN" altLang="en-US" sz="2400" b="1">
                <a:latin typeface="Times New Roman" pitchFamily="18" charset="0"/>
                <a:ea typeface="+mj-ea"/>
                <a:cs typeface="Times New Roman" pitchFamily="18" charset="0"/>
                <a:sym typeface="+mn-ea"/>
              </a:rPr>
              <a:t>。</a:t>
            </a:r>
            <a:endParaRPr lang="zh-CN" altLang="en-US" sz="2400" b="1" baseline="-25000">
              <a:latin typeface="Times New Roman" pitchFamily="18" charset="0"/>
              <a:ea typeface="+mj-ea"/>
              <a:cs typeface="Times New Roman" pitchFamily="18" charset="0"/>
            </a:endParaRPr>
          </a:p>
        </p:txBody>
      </p:sp>
      <p:sp>
        <p:nvSpPr>
          <p:cNvPr id="13" name="Rectangle 21"/>
          <p:cNvSpPr>
            <a:spLocks noChangeArrowheads="1"/>
          </p:cNvSpPr>
          <p:nvPr/>
        </p:nvSpPr>
        <p:spPr bwMode="auto">
          <a:xfrm>
            <a:off x="685800" y="3089275"/>
            <a:ext cx="6015355" cy="576580"/>
          </a:xfrm>
          <a:prstGeom prst="rect">
            <a:avLst/>
          </a:prstGeom>
          <a:noFill/>
          <a:ln w="9525">
            <a:noFill/>
            <a:miter lim="800000"/>
          </a:ln>
        </p:spPr>
        <p:txBody>
          <a:bodyPr anchor="ctr"/>
          <a:lstStyle/>
          <a:p>
            <a:r>
              <a:rPr lang="en-US" altLang="zh-CN" sz="2400" b="1">
                <a:latin typeface="Times New Roman" pitchFamily="18" charset="0"/>
                <a:ea typeface="+mj-ea"/>
                <a:cs typeface="Times New Roman" pitchFamily="18" charset="0"/>
              </a:rPr>
              <a:t>4.</a:t>
            </a:r>
            <a:r>
              <a:rPr lang="zh-CN" altLang="en-US" sz="2400" b="1">
                <a:latin typeface="Times New Roman" pitchFamily="18" charset="0"/>
                <a:ea typeface="+mj-ea"/>
                <a:cs typeface="Times New Roman" pitchFamily="18" charset="0"/>
              </a:rPr>
              <a:t>盐水密度的表达式：                               。</a:t>
            </a:r>
          </a:p>
        </p:txBody>
      </p:sp>
      <p:graphicFrame>
        <p:nvGraphicFramePr>
          <p:cNvPr id="14" name="Object 25"/>
          <p:cNvGraphicFramePr>
            <a:graphicFrameLocks noChangeAspect="1"/>
          </p:cNvGraphicFramePr>
          <p:nvPr>
            <p:extLst>
              <p:ext uri="{D42A27DB-BD31-4B8C-83A1-F6EECF244321}">
                <p14:modId xmlns:p14="http://schemas.microsoft.com/office/powerpoint/2010/main" val="3423067930"/>
              </p:ext>
            </p:extLst>
          </p:nvPr>
        </p:nvGraphicFramePr>
        <p:xfrm>
          <a:off x="3664752" y="2899325"/>
          <a:ext cx="2667000" cy="1208088"/>
        </p:xfrm>
        <a:graphic>
          <a:graphicData uri="http://schemas.openxmlformats.org/presentationml/2006/ole">
            <mc:AlternateContent xmlns:mc="http://schemas.openxmlformats.org/markup-compatibility/2006">
              <mc:Choice xmlns:v="urn:schemas-microsoft-com:vml" Requires="v">
                <p:oleObj name="公式" r:id="rId3" imgW="25603200" imgH="11582400" progId="Equation.3">
                  <p:embed/>
                </p:oleObj>
              </mc:Choice>
              <mc:Fallback>
                <p:oleObj name="公式" r:id="rId3" imgW="25603200" imgH="11582400" progId="Equation.3">
                  <p:embed/>
                  <p:pic>
                    <p:nvPicPr>
                      <p:cNvPr id="0" name="Object 25" descr="image25"/>
                      <p:cNvPicPr>
                        <a:picLocks noChangeAspect="1"/>
                      </p:cNvPicPr>
                      <p:nvPr/>
                    </p:nvPicPr>
                    <p:blipFill>
                      <a:blip r:embed="rId4"/>
                      <a:stretch>
                        <a:fillRect/>
                      </a:stretch>
                    </p:blipFill>
                    <p:spPr>
                      <a:xfrm>
                        <a:off x="3664752" y="2899325"/>
                        <a:ext cx="2667000" cy="1208088"/>
                      </a:xfrm>
                      <a:prstGeom prst="rect">
                        <a:avLst/>
                      </a:prstGeom>
                      <a:noFill/>
                      <a:ln w="9525">
                        <a:noFill/>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subTnLst>
                                    <p:audio>
                                      <p:cMediaNode vol="100000">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subTnLst>
                                    <p:audio>
                                      <p:cMediaNode vol="100000">
                                        <p:cTn display="0" masterRel="sameClick">
                                          <p:stCondLst>
                                            <p:cond evt="begin" delay="0">
                                              <p:tn val="11"/>
                                            </p:cond>
                                          </p:stCondLst>
                                          <p:endCondLst>
                                            <p:cond evt="onStopAudio" delay="0">
                                              <p:tgtEl>
                                                <p:sldTgt/>
                                              </p:tgtEl>
                                            </p:cond>
                                          </p:endCondLst>
                                        </p:cTn>
                                        <p:tgtEl>
                                          <p:sndTgt r:embed="rId2" name="typ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subTnLst>
                                    <p:audio>
                                      <p:cMediaNode vol="100000">
                                        <p:cTn display="0" masterRel="sameClick">
                                          <p:stCondLst>
                                            <p:cond evt="begin" delay="0">
                                              <p:tn val="17"/>
                                            </p:cond>
                                          </p:stCondLst>
                                          <p:endCondLst>
                                            <p:cond evt="onStopAudio" delay="0">
                                              <p:tgtEl>
                                                <p:sldTgt/>
                                              </p:tgtEl>
                                            </p:cond>
                                          </p:endCondLst>
                                        </p:cTn>
                                        <p:tgtEl>
                                          <p:sndTgt r:embed="rId2" name="type.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subTnLst>
                                    <p:audio>
                                      <p:cMediaNode vol="100000">
                                        <p:cTn display="0" masterRel="sameClick">
                                          <p:stCondLst>
                                            <p:cond evt="begin" delay="0">
                                              <p:tn val="23"/>
                                            </p:cond>
                                          </p:stCondLst>
                                          <p:endCondLst>
                                            <p:cond evt="onStopAudio" delay="0">
                                              <p:tgtEl>
                                                <p:sldTgt/>
                                              </p:tgtEl>
                                            </p:cond>
                                          </p:endCondLst>
                                        </p:cTn>
                                        <p:tgtEl>
                                          <p:sndTgt r:embed="rId2" name="type.wav"/>
                                        </p:tgtEl>
                                      </p:cMediaNode>
                                    </p:audio>
                                  </p:subTnLst>
                                </p:cTn>
                              </p:par>
                              <p:par>
                                <p:cTn id="27" presetID="2" presetClass="entr" presetSubtype="4"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4"/>
          <p:cNvSpPr txBox="1">
            <a:spLocks noChangeArrowheads="1"/>
          </p:cNvSpPr>
          <p:nvPr/>
        </p:nvSpPr>
        <p:spPr bwMode="auto">
          <a:xfrm>
            <a:off x="611559" y="1059582"/>
            <a:ext cx="8303895" cy="3736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latinLnBrk="0">
              <a:lnSpc>
                <a:spcPct val="125000"/>
              </a:lnSpc>
            </a:pPr>
            <a:r>
              <a:rPr lang="en-US" sz="2400" dirty="0">
                <a:latin typeface="Times New Roman" pitchFamily="18" charset="0"/>
                <a:cs typeface="Times New Roman" pitchFamily="18" charset="0"/>
              </a:rPr>
              <a:t>1.</a:t>
            </a:r>
            <a:r>
              <a:rPr lang="zh-CN" altLang="en-US" sz="2400" dirty="0">
                <a:latin typeface="Times New Roman" pitchFamily="18" charset="0"/>
                <a:cs typeface="Times New Roman" pitchFamily="18" charset="0"/>
              </a:rPr>
              <a:t>认识量筒，会用量筒测液体的体积小块不规则固体的体积和小块规则固体的体积。进一步熟悉天平的调节和使用，能较熟练地用天平、量筒测算出固体和液体的密度。</a:t>
            </a:r>
          </a:p>
          <a:p>
            <a:pPr algn="just" latinLnBrk="0">
              <a:lnSpc>
                <a:spcPct val="125000"/>
              </a:lnSpc>
            </a:pPr>
            <a:r>
              <a:rPr lang="en-US" sz="2400" dirty="0">
                <a:latin typeface="Times New Roman" pitchFamily="18" charset="0"/>
                <a:cs typeface="Times New Roman" pitchFamily="18" charset="0"/>
              </a:rPr>
              <a:t>2.</a:t>
            </a:r>
            <a:r>
              <a:rPr lang="zh-CN" altLang="en-US" sz="2400" dirty="0">
                <a:latin typeface="Times New Roman" pitchFamily="18" charset="0"/>
                <a:cs typeface="Times New Roman" pitchFamily="18" charset="0"/>
              </a:rPr>
              <a:t>通过探究活动学会测量液体和固体的密度。对利用物理公式间接测定物理量这种科学方法有感性的认识。通过探究过程的体验，使学生对测量性探究方法，从实验原理、实验器材的选取和使用、实验步骤的设计、数据的采集与处理到得出结果、分析实验误差等有初步认识和感受。</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0"/>
          <p:cNvSpPr>
            <a:spLocks noChangeArrowheads="1"/>
          </p:cNvSpPr>
          <p:nvPr/>
        </p:nvSpPr>
        <p:spPr bwMode="auto">
          <a:xfrm>
            <a:off x="3227705" y="1225550"/>
            <a:ext cx="2810510" cy="521970"/>
          </a:xfrm>
          <a:prstGeom prst="rect">
            <a:avLst/>
          </a:prstGeom>
          <a:noFill/>
          <a:ln w="9525">
            <a:noFill/>
            <a:miter lim="800000"/>
          </a:ln>
          <a:effectLst/>
        </p:spPr>
        <p:txBody>
          <a:bodyPr wrap="square">
            <a:spAutoFit/>
          </a:bodyPr>
          <a:lstStyle/>
          <a:p>
            <a:pPr>
              <a:defRPr/>
            </a:pPr>
            <a:r>
              <a:rPr lang="zh-CN" altLang="en-US" sz="2800" b="1" dirty="0">
                <a:solidFill>
                  <a:srgbClr val="FF0000"/>
                </a:solidFill>
                <a:latin typeface="Times New Roman" pitchFamily="18" charset="0"/>
                <a:ea typeface="+mj-ea"/>
                <a:cs typeface="Times New Roman" pitchFamily="18" charset="0"/>
              </a:rPr>
              <a:t>实验数据的记录</a:t>
            </a:r>
          </a:p>
        </p:txBody>
      </p:sp>
      <p:graphicFrame>
        <p:nvGraphicFramePr>
          <p:cNvPr id="10" name="Group 42"/>
          <p:cNvGraphicFramePr>
            <a:graphicFrameLocks noGrp="1"/>
          </p:cNvGraphicFramePr>
          <p:nvPr>
            <p:extLst>
              <p:ext uri="{D42A27DB-BD31-4B8C-83A1-F6EECF244321}">
                <p14:modId xmlns:p14="http://schemas.microsoft.com/office/powerpoint/2010/main" val="99513186"/>
              </p:ext>
            </p:extLst>
          </p:nvPr>
        </p:nvGraphicFramePr>
        <p:xfrm>
          <a:off x="463550" y="1938034"/>
          <a:ext cx="8234680" cy="2019935"/>
        </p:xfrm>
        <a:graphic>
          <a:graphicData uri="http://schemas.openxmlformats.org/drawingml/2006/table">
            <a:tbl>
              <a:tblPr/>
              <a:tblGrid>
                <a:gridCol w="1591945">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2189480">
                  <a:extLst>
                    <a:ext uri="{9D8B030D-6E8A-4147-A177-3AD203B41FA5}">
                      <a16:colId xmlns:a16="http://schemas.microsoft.com/office/drawing/2014/main" val="20002"/>
                    </a:ext>
                  </a:extLst>
                </a:gridCol>
                <a:gridCol w="1659255">
                  <a:extLst>
                    <a:ext uri="{9D8B030D-6E8A-4147-A177-3AD203B41FA5}">
                      <a16:colId xmlns:a16="http://schemas.microsoft.com/office/drawing/2014/main" val="20003"/>
                    </a:ext>
                  </a:extLst>
                </a:gridCol>
                <a:gridCol w="1148080">
                  <a:extLst>
                    <a:ext uri="{9D8B030D-6E8A-4147-A177-3AD203B41FA5}">
                      <a16:colId xmlns:a16="http://schemas.microsoft.com/office/drawing/2014/main" val="20004"/>
                    </a:ext>
                  </a:extLst>
                </a:gridCol>
              </a:tblGrid>
              <a:tr h="125793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玻璃杯和盐水的质量            </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r>
                        <a:rPr kumimoji="0" lang="en-US" altLang="zh-CN" sz="2200" b="0" i="0" u="none" strike="noStrike" cap="none" normalizeH="0" baseline="0" dirty="0">
                          <a:ln>
                            <a:noFill/>
                          </a:ln>
                          <a:solidFill>
                            <a:schemeClr val="tx1"/>
                          </a:solidFill>
                          <a:effectLst/>
                          <a:latin typeface="宋体" panose="02010600030101010101" pitchFamily="2" charset="-122"/>
                          <a:ea typeface="宋体" panose="02010600030101010101" pitchFamily="2" charset="-122"/>
                        </a:rPr>
                        <a:t>g</a:t>
                      </a: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玻璃杯和剩余盐水的质量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量筒中盐水质量</a:t>
                      </a:r>
                      <a:r>
                        <a:rPr kumimoji="0" lang="zh-CN" altLang="en-US" sz="26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量筒中盐水的体积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盐水的</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密度</a:t>
                      </a:r>
                      <a:r>
                        <a:rPr kumimoji="0" lang="zh-CN" altLang="en-US" sz="2600" b="1" i="0" u="none" strike="noStrike" cap="none" normalizeH="0" baseline="0" dirty="0">
                          <a:ln>
                            <a:noFill/>
                          </a:ln>
                          <a:solidFill>
                            <a:schemeClr val="tx1"/>
                          </a:solidFill>
                          <a:effectLst/>
                          <a:latin typeface="宋体" panose="02010600030101010101" pitchFamily="2" charset="-122"/>
                          <a:ea typeface="宋体" panose="02010600030101010101" pitchFamily="2" charset="-122"/>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6200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zh-CN" sz="2600" b="1" i="0" u="none" strike="noStrike" cap="none" normalizeH="0" baseline="0" dirty="0">
                        <a:ln>
                          <a:noFill/>
                        </a:ln>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11" name="Object 63"/>
          <p:cNvGraphicFramePr>
            <a:graphicFrameLocks noChangeAspect="1"/>
          </p:cNvGraphicFramePr>
          <p:nvPr>
            <p:extLst>
              <p:ext uri="{D42A27DB-BD31-4B8C-83A1-F6EECF244321}">
                <p14:modId xmlns:p14="http://schemas.microsoft.com/office/powerpoint/2010/main" val="1547326766"/>
              </p:ext>
            </p:extLst>
          </p:nvPr>
        </p:nvGraphicFramePr>
        <p:xfrm>
          <a:off x="661035" y="2640965"/>
          <a:ext cx="424180" cy="488315"/>
        </p:xfrm>
        <a:graphic>
          <a:graphicData uri="http://schemas.openxmlformats.org/presentationml/2006/ole">
            <mc:AlternateContent xmlns:mc="http://schemas.openxmlformats.org/markup-compatibility/2006">
              <mc:Choice xmlns:v="urn:schemas-microsoft-com:vml" Requires="v">
                <p:oleObj r:id="rId2" imgW="4572000" imgH="5181600" progId="Equation.3">
                  <p:embed/>
                </p:oleObj>
              </mc:Choice>
              <mc:Fallback>
                <p:oleObj r:id="rId2" imgW="4572000" imgH="5181600" progId="Equation.3">
                  <p:embed/>
                  <p:pic>
                    <p:nvPicPr>
                      <p:cNvPr id="0" name="Object 63" descr="image26"/>
                      <p:cNvPicPr>
                        <a:picLocks noChangeAspect="1"/>
                      </p:cNvPicPr>
                      <p:nvPr/>
                    </p:nvPicPr>
                    <p:blipFill>
                      <a:blip r:embed="rId3"/>
                      <a:stretch>
                        <a:fillRect/>
                      </a:stretch>
                    </p:blipFill>
                    <p:spPr>
                      <a:xfrm>
                        <a:off x="661035" y="2640965"/>
                        <a:ext cx="424180" cy="488315"/>
                      </a:xfrm>
                      <a:prstGeom prst="rect">
                        <a:avLst/>
                      </a:prstGeom>
                      <a:noFill/>
                      <a:ln w="9525">
                        <a:noFill/>
                      </a:ln>
                    </p:spPr>
                  </p:pic>
                </p:oleObj>
              </mc:Fallback>
            </mc:AlternateContent>
          </a:graphicData>
        </a:graphic>
      </p:graphicFrame>
      <p:graphicFrame>
        <p:nvGraphicFramePr>
          <p:cNvPr id="12" name="Object 65"/>
          <p:cNvGraphicFramePr>
            <a:graphicFrameLocks noChangeAspect="1"/>
          </p:cNvGraphicFramePr>
          <p:nvPr>
            <p:extLst>
              <p:ext uri="{D42A27DB-BD31-4B8C-83A1-F6EECF244321}">
                <p14:modId xmlns:p14="http://schemas.microsoft.com/office/powerpoint/2010/main" val="1151088807"/>
              </p:ext>
            </p:extLst>
          </p:nvPr>
        </p:nvGraphicFramePr>
        <p:xfrm>
          <a:off x="2470785" y="2640965"/>
          <a:ext cx="869315" cy="454025"/>
        </p:xfrm>
        <a:graphic>
          <a:graphicData uri="http://schemas.openxmlformats.org/presentationml/2006/ole">
            <mc:AlternateContent xmlns:mc="http://schemas.openxmlformats.org/markup-compatibility/2006">
              <mc:Choice xmlns:v="urn:schemas-microsoft-com:vml" Requires="v">
                <p:oleObj r:id="rId2" imgW="10058400" imgH="5181600" progId="Equation.3">
                  <p:embed/>
                </p:oleObj>
              </mc:Choice>
              <mc:Fallback>
                <p:oleObj r:id="rId2" imgW="10058400" imgH="5181600" progId="Equation.3">
                  <p:embed/>
                  <p:pic>
                    <p:nvPicPr>
                      <p:cNvPr id="0" name="Object 65" descr="image27"/>
                      <p:cNvPicPr>
                        <a:picLocks noChangeAspect="1"/>
                      </p:cNvPicPr>
                      <p:nvPr/>
                    </p:nvPicPr>
                    <p:blipFill>
                      <a:blip r:embed="rId4"/>
                      <a:stretch>
                        <a:fillRect/>
                      </a:stretch>
                    </p:blipFill>
                    <p:spPr>
                      <a:xfrm>
                        <a:off x="2470785" y="2640965"/>
                        <a:ext cx="869315" cy="454025"/>
                      </a:xfrm>
                      <a:prstGeom prst="rect">
                        <a:avLst/>
                      </a:prstGeom>
                      <a:noFill/>
                      <a:ln w="9525">
                        <a:noFill/>
                      </a:ln>
                    </p:spPr>
                  </p:pic>
                </p:oleObj>
              </mc:Fallback>
            </mc:AlternateContent>
          </a:graphicData>
        </a:graphic>
      </p:graphicFrame>
      <p:graphicFrame>
        <p:nvGraphicFramePr>
          <p:cNvPr id="13" name="Object 66"/>
          <p:cNvGraphicFramePr>
            <a:graphicFrameLocks noChangeAspect="1"/>
          </p:cNvGraphicFramePr>
          <p:nvPr>
            <p:extLst>
              <p:ext uri="{D42A27DB-BD31-4B8C-83A1-F6EECF244321}">
                <p14:modId xmlns:p14="http://schemas.microsoft.com/office/powerpoint/2010/main" val="3527442250"/>
              </p:ext>
            </p:extLst>
          </p:nvPr>
        </p:nvGraphicFramePr>
        <p:xfrm>
          <a:off x="3778885" y="2494280"/>
          <a:ext cx="2011045" cy="445770"/>
        </p:xfrm>
        <a:graphic>
          <a:graphicData uri="http://schemas.openxmlformats.org/presentationml/2006/ole">
            <mc:AlternateContent xmlns:mc="http://schemas.openxmlformats.org/markup-compatibility/2006">
              <mc:Choice xmlns:v="urn:schemas-microsoft-com:vml" Requires="v">
                <p:oleObj r:id="rId2" imgW="23774400" imgH="5181600" progId="Equation.3">
                  <p:embed/>
                </p:oleObj>
              </mc:Choice>
              <mc:Fallback>
                <p:oleObj r:id="rId2" imgW="23774400" imgH="5181600" progId="Equation.3">
                  <p:embed/>
                  <p:pic>
                    <p:nvPicPr>
                      <p:cNvPr id="0" name="Object 66" descr="image28"/>
                      <p:cNvPicPr>
                        <a:picLocks noChangeAspect="1"/>
                      </p:cNvPicPr>
                      <p:nvPr/>
                    </p:nvPicPr>
                    <p:blipFill>
                      <a:blip r:embed="rId5"/>
                      <a:stretch>
                        <a:fillRect/>
                      </a:stretch>
                    </p:blipFill>
                    <p:spPr>
                      <a:xfrm>
                        <a:off x="3778885" y="2494280"/>
                        <a:ext cx="2011045" cy="445770"/>
                      </a:xfrm>
                      <a:prstGeom prst="rect">
                        <a:avLst/>
                      </a:prstGeom>
                      <a:noFill/>
                      <a:ln w="9525">
                        <a:noFill/>
                      </a:ln>
                    </p:spPr>
                  </p:pic>
                </p:oleObj>
              </mc:Fallback>
            </mc:AlternateContent>
          </a:graphicData>
        </a:graphic>
      </p:graphicFrame>
      <p:graphicFrame>
        <p:nvGraphicFramePr>
          <p:cNvPr id="14" name="Object 68"/>
          <p:cNvGraphicFramePr>
            <a:graphicFrameLocks noChangeAspect="1"/>
          </p:cNvGraphicFramePr>
          <p:nvPr>
            <p:extLst>
              <p:ext uri="{D42A27DB-BD31-4B8C-83A1-F6EECF244321}">
                <p14:modId xmlns:p14="http://schemas.microsoft.com/office/powerpoint/2010/main" val="3940620120"/>
              </p:ext>
            </p:extLst>
          </p:nvPr>
        </p:nvGraphicFramePr>
        <p:xfrm>
          <a:off x="6840220" y="2291080"/>
          <a:ext cx="354965" cy="420370"/>
        </p:xfrm>
        <a:graphic>
          <a:graphicData uri="http://schemas.openxmlformats.org/presentationml/2006/ole">
            <mc:AlternateContent xmlns:mc="http://schemas.openxmlformats.org/markup-compatibility/2006">
              <mc:Choice xmlns:v="urn:schemas-microsoft-com:vml" Requires="v">
                <p:oleObj r:id="rId2" imgW="3657600" imgH="4267200" progId="Equation.3">
                  <p:embed/>
                </p:oleObj>
              </mc:Choice>
              <mc:Fallback>
                <p:oleObj r:id="rId2" imgW="3657600" imgH="4267200" progId="Equation.3">
                  <p:embed/>
                  <p:pic>
                    <p:nvPicPr>
                      <p:cNvPr id="0" name="Object 68" descr="image29"/>
                      <p:cNvPicPr>
                        <a:picLocks noChangeAspect="1"/>
                      </p:cNvPicPr>
                      <p:nvPr/>
                    </p:nvPicPr>
                    <p:blipFill>
                      <a:blip r:embed="rId6"/>
                      <a:stretch>
                        <a:fillRect/>
                      </a:stretch>
                    </p:blipFill>
                    <p:spPr>
                      <a:xfrm>
                        <a:off x="6840220" y="2291080"/>
                        <a:ext cx="354965" cy="420370"/>
                      </a:xfrm>
                      <a:prstGeom prst="rect">
                        <a:avLst/>
                      </a:prstGeom>
                      <a:noFill/>
                      <a:ln w="9525">
                        <a:noFill/>
                      </a:ln>
                    </p:spPr>
                  </p:pic>
                </p:oleObj>
              </mc:Fallback>
            </mc:AlternateContent>
          </a:graphicData>
        </a:graphic>
      </p:graphicFrame>
      <p:graphicFrame>
        <p:nvGraphicFramePr>
          <p:cNvPr id="15" name="Object 70"/>
          <p:cNvGraphicFramePr>
            <a:graphicFrameLocks noChangeAspect="1"/>
          </p:cNvGraphicFramePr>
          <p:nvPr>
            <p:extLst>
              <p:ext uri="{D42A27DB-BD31-4B8C-83A1-F6EECF244321}">
                <p14:modId xmlns:p14="http://schemas.microsoft.com/office/powerpoint/2010/main" val="2993540568"/>
              </p:ext>
            </p:extLst>
          </p:nvPr>
        </p:nvGraphicFramePr>
        <p:xfrm>
          <a:off x="5976620" y="2668905"/>
          <a:ext cx="735330" cy="431800"/>
        </p:xfrm>
        <a:graphic>
          <a:graphicData uri="http://schemas.openxmlformats.org/presentationml/2006/ole">
            <mc:AlternateContent xmlns:mc="http://schemas.openxmlformats.org/markup-compatibility/2006">
              <mc:Choice xmlns:v="urn:schemas-microsoft-com:vml" Requires="v">
                <p:oleObj r:id="rId2" imgW="9448800" imgH="5486400" progId="Equation.3">
                  <p:embed/>
                </p:oleObj>
              </mc:Choice>
              <mc:Fallback>
                <p:oleObj r:id="rId2" imgW="9448800" imgH="5486400" progId="Equation.3">
                  <p:embed/>
                  <p:pic>
                    <p:nvPicPr>
                      <p:cNvPr id="0" name="Object 70" descr="image18"/>
                      <p:cNvPicPr>
                        <a:picLocks noChangeAspect="1"/>
                      </p:cNvPicPr>
                      <p:nvPr/>
                    </p:nvPicPr>
                    <p:blipFill>
                      <a:blip r:embed="rId7"/>
                      <a:stretch>
                        <a:fillRect/>
                      </a:stretch>
                    </p:blipFill>
                    <p:spPr>
                      <a:xfrm>
                        <a:off x="5976620" y="2668905"/>
                        <a:ext cx="735330" cy="431800"/>
                      </a:xfrm>
                      <a:prstGeom prst="rect">
                        <a:avLst/>
                      </a:prstGeom>
                      <a:noFill/>
                      <a:ln w="9525">
                        <a:noFill/>
                      </a:ln>
                    </p:spPr>
                  </p:pic>
                </p:oleObj>
              </mc:Fallback>
            </mc:AlternateContent>
          </a:graphicData>
        </a:graphic>
      </p:graphicFrame>
      <p:graphicFrame>
        <p:nvGraphicFramePr>
          <p:cNvPr id="16" name="Object 71"/>
          <p:cNvGraphicFramePr>
            <a:graphicFrameLocks noChangeAspect="1"/>
          </p:cNvGraphicFramePr>
          <p:nvPr>
            <p:extLst>
              <p:ext uri="{D42A27DB-BD31-4B8C-83A1-F6EECF244321}">
                <p14:modId xmlns:p14="http://schemas.microsoft.com/office/powerpoint/2010/main" val="1670563370"/>
              </p:ext>
            </p:extLst>
          </p:nvPr>
        </p:nvGraphicFramePr>
        <p:xfrm>
          <a:off x="8244408" y="2427734"/>
          <a:ext cx="337196" cy="364108"/>
        </p:xfrm>
        <a:graphic>
          <a:graphicData uri="http://schemas.openxmlformats.org/presentationml/2006/ole">
            <mc:AlternateContent xmlns:mc="http://schemas.openxmlformats.org/markup-compatibility/2006">
              <mc:Choice xmlns:v="urn:schemas-microsoft-com:vml" Requires="v">
                <p:oleObj r:id="rId2" imgW="3352800" imgH="3657600" progId="Equation.DSMT4">
                  <p:embed/>
                </p:oleObj>
              </mc:Choice>
              <mc:Fallback>
                <p:oleObj r:id="rId2" imgW="3352800" imgH="3657600" progId="Equation.DSMT4">
                  <p:embed/>
                  <p:pic>
                    <p:nvPicPr>
                      <p:cNvPr id="0" name="Object 71"/>
                      <p:cNvPicPr>
                        <a:picLocks noChangeAspect="1"/>
                      </p:cNvPicPr>
                      <p:nvPr/>
                    </p:nvPicPr>
                    <p:blipFill>
                      <a:blip r:embed="rId8"/>
                      <a:stretch>
                        <a:fillRect/>
                      </a:stretch>
                    </p:blipFill>
                    <p:spPr>
                      <a:xfrm>
                        <a:off x="8244408" y="2427734"/>
                        <a:ext cx="337196" cy="364108"/>
                      </a:xfrm>
                      <a:prstGeom prst="rect">
                        <a:avLst/>
                      </a:prstGeom>
                      <a:noFill/>
                      <a:ln w="9525">
                        <a:noFill/>
                      </a:ln>
                    </p:spPr>
                  </p:pic>
                </p:oleObj>
              </mc:Fallback>
            </mc:AlternateContent>
          </a:graphicData>
        </a:graphic>
      </p:graphicFrame>
      <p:graphicFrame>
        <p:nvGraphicFramePr>
          <p:cNvPr id="17" name="Object 73"/>
          <p:cNvGraphicFramePr>
            <a:graphicFrameLocks noChangeAspect="1"/>
          </p:cNvGraphicFramePr>
          <p:nvPr>
            <p:extLst>
              <p:ext uri="{D42A27DB-BD31-4B8C-83A1-F6EECF244321}">
                <p14:modId xmlns:p14="http://schemas.microsoft.com/office/powerpoint/2010/main" val="1628368372"/>
              </p:ext>
            </p:extLst>
          </p:nvPr>
        </p:nvGraphicFramePr>
        <p:xfrm>
          <a:off x="7586345" y="2748280"/>
          <a:ext cx="962025" cy="421005"/>
        </p:xfrm>
        <a:graphic>
          <a:graphicData uri="http://schemas.openxmlformats.org/presentationml/2006/ole">
            <mc:AlternateContent xmlns:mc="http://schemas.openxmlformats.org/markup-compatibility/2006">
              <mc:Choice xmlns:v="urn:schemas-microsoft-com:vml" Requires="v">
                <p:oleObj r:id="rId2" imgW="12496800" imgH="5486400" progId="Equation.3">
                  <p:embed/>
                </p:oleObj>
              </mc:Choice>
              <mc:Fallback>
                <p:oleObj r:id="rId2" imgW="12496800" imgH="5486400" progId="Equation.3">
                  <p:embed/>
                  <p:pic>
                    <p:nvPicPr>
                      <p:cNvPr id="0" name="Object 73" descr="image20"/>
                      <p:cNvPicPr>
                        <a:picLocks noChangeAspect="1"/>
                      </p:cNvPicPr>
                      <p:nvPr/>
                    </p:nvPicPr>
                    <p:blipFill>
                      <a:blip r:embed="rId9"/>
                      <a:stretch>
                        <a:fillRect/>
                      </a:stretch>
                    </p:blipFill>
                    <p:spPr>
                      <a:xfrm>
                        <a:off x="7586345" y="2748280"/>
                        <a:ext cx="962025" cy="421005"/>
                      </a:xfrm>
                      <a:prstGeom prst="rect">
                        <a:avLst/>
                      </a:prstGeom>
                      <a:noFill/>
                      <a:ln w="9525">
                        <a:noFill/>
                      </a:ln>
                    </p:spPr>
                  </p:pic>
                </p:oleObj>
              </mc:Fallback>
            </mc:AlternateContent>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2"/>
          <p:cNvSpPr txBox="1">
            <a:spLocks noChangeArrowheads="1"/>
          </p:cNvSpPr>
          <p:nvPr/>
        </p:nvSpPr>
        <p:spPr bwMode="auto">
          <a:xfrm>
            <a:off x="935673" y="1944370"/>
            <a:ext cx="7467600" cy="1284006"/>
          </a:xfrm>
          <a:prstGeom prst="rect">
            <a:avLst/>
          </a:prstGeom>
          <a:solidFill>
            <a:srgbClr val="CCFFFF">
              <a:alpha val="25999"/>
            </a:srgbClr>
          </a:solidFill>
          <a:ln w="76200" cmpd="tri">
            <a:solidFill>
              <a:srgbClr val="006600"/>
            </a:solidFill>
            <a:miter lim="800000"/>
          </a:ln>
          <a:effectLst/>
        </p:spPr>
        <p:txBody>
          <a:bodyPr>
            <a:spAutoFit/>
          </a:bodyPr>
          <a:lstStyle/>
          <a:p>
            <a:pPr>
              <a:lnSpc>
                <a:spcPct val="150000"/>
              </a:lnSpc>
              <a:spcBef>
                <a:spcPct val="50000"/>
              </a:spcBef>
              <a:defRPr/>
            </a:pPr>
            <a:r>
              <a:rPr kumimoji="1" lang="en-US" altLang="zh-CN" sz="2800" b="1" dirty="0">
                <a:solidFill>
                  <a:srgbClr val="000000"/>
                </a:solidFill>
                <a:latin typeface="宋体" panose="02010600030101010101" pitchFamily="2" charset="-122"/>
              </a:rPr>
              <a:t>    </a:t>
            </a:r>
            <a:r>
              <a:rPr kumimoji="1" lang="zh-CN" altLang="en-US" sz="2800" b="1" dirty="0">
                <a:solidFill>
                  <a:srgbClr val="000000"/>
                </a:solidFill>
                <a:latin typeface="宋体" panose="02010600030101010101" pitchFamily="2" charset="-122"/>
              </a:rPr>
              <a:t>蜡块不沉入水中，也能用天平和量筒测出蜡块的密度吗？想想有什么好办法？</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827584" y="1491630"/>
            <a:ext cx="7488832" cy="1296144"/>
          </a:xfrm>
          <a:prstGeom prst="rect">
            <a:avLst/>
          </a:prstGeom>
          <a:noFill/>
          <a:ln w="9525">
            <a:noFill/>
            <a:miter lim="800000"/>
          </a:ln>
          <a:effectLst/>
        </p:spPr>
        <p:txBody>
          <a:bodyPr/>
          <a:lstStyle/>
          <a:p>
            <a:pPr marL="609600" indent="-609600">
              <a:lnSpc>
                <a:spcPct val="150000"/>
              </a:lnSpc>
              <a:buClr>
                <a:srgbClr val="800000"/>
              </a:buClr>
              <a:buSzPct val="70000"/>
              <a:buFont typeface="Wingdings" panose="05000000000000000000" pitchFamily="2" charset="2"/>
              <a:buChar char="n"/>
            </a:pPr>
            <a:r>
              <a:rPr lang="zh-CN" altLang="en-US" sz="2800" b="1" dirty="0">
                <a:solidFill>
                  <a:srgbClr val="000000"/>
                </a:solidFill>
                <a:latin typeface="Times New Roman" pitchFamily="18" charset="0"/>
                <a:cs typeface="Times New Roman" pitchFamily="18" charset="0"/>
              </a:rPr>
              <a:t>实验：测定密度比水小的石蜡的密度</a:t>
            </a:r>
          </a:p>
          <a:p>
            <a:pPr marL="609600" indent="-609600">
              <a:lnSpc>
                <a:spcPct val="150000"/>
              </a:lnSpc>
              <a:buClr>
                <a:srgbClr val="800000"/>
              </a:buClr>
              <a:buSzPct val="70000"/>
              <a:buFont typeface="Wingdings" panose="05000000000000000000" pitchFamily="2" charset="2"/>
              <a:buChar char="n"/>
            </a:pPr>
            <a:r>
              <a:rPr lang="zh-CN" altLang="en-US" sz="2800" b="1" dirty="0">
                <a:solidFill>
                  <a:srgbClr val="000000"/>
                </a:solidFill>
                <a:latin typeface="Times New Roman" pitchFamily="18" charset="0"/>
                <a:cs typeface="Times New Roman" pitchFamily="18" charset="0"/>
              </a:rPr>
              <a:t>方法</a:t>
            </a:r>
            <a:r>
              <a:rPr lang="en-US" altLang="zh-CN" sz="2800" b="1" dirty="0">
                <a:solidFill>
                  <a:srgbClr val="000000"/>
                </a:solidFill>
                <a:latin typeface="Times New Roman" pitchFamily="18" charset="0"/>
                <a:cs typeface="Times New Roman" pitchFamily="18" charset="0"/>
              </a:rPr>
              <a:t>1</a:t>
            </a:r>
            <a:r>
              <a:rPr lang="zh-CN" altLang="en-US" sz="2800" b="1" dirty="0">
                <a:solidFill>
                  <a:srgbClr val="000000"/>
                </a:solidFill>
                <a:latin typeface="Times New Roman" pitchFamily="18" charset="0"/>
                <a:cs typeface="Times New Roman" pitchFamily="18" charset="0"/>
              </a:rPr>
              <a:t>：</a:t>
            </a:r>
            <a:r>
              <a:rPr lang="zh-CN" altLang="en-US" sz="2800" b="1" dirty="0">
                <a:solidFill>
                  <a:srgbClr val="009999"/>
                </a:solidFill>
                <a:latin typeface="Times New Roman" pitchFamily="18" charset="0"/>
                <a:cs typeface="Times New Roman" pitchFamily="18" charset="0"/>
              </a:rPr>
              <a:t>压入法</a:t>
            </a:r>
          </a:p>
          <a:p>
            <a:pPr marL="609600" indent="-609600">
              <a:lnSpc>
                <a:spcPct val="150000"/>
              </a:lnSpc>
              <a:buClr>
                <a:srgbClr val="800000"/>
              </a:buClr>
              <a:buSzPct val="70000"/>
              <a:buFont typeface="Wingdings" panose="05000000000000000000" pitchFamily="2" charset="2"/>
              <a:buChar char="n"/>
            </a:pPr>
            <a:r>
              <a:rPr lang="zh-CN" altLang="en-US" sz="2800" b="1" dirty="0">
                <a:solidFill>
                  <a:srgbClr val="000000"/>
                </a:solidFill>
                <a:latin typeface="Times New Roman" pitchFamily="18" charset="0"/>
                <a:cs typeface="Times New Roman" pitchFamily="18" charset="0"/>
              </a:rPr>
              <a:t>器材：天平、量筒、水、石蜡、</a:t>
            </a:r>
            <a:r>
              <a:rPr lang="zh-CN" altLang="en-US" sz="2800" b="1" dirty="0">
                <a:solidFill>
                  <a:srgbClr val="FF0000"/>
                </a:solidFill>
                <a:latin typeface="Times New Roman" pitchFamily="18" charset="0"/>
                <a:cs typeface="Times New Roman" pitchFamily="18" charset="0"/>
              </a:rPr>
              <a:t>细铁丝</a:t>
            </a:r>
          </a:p>
        </p:txBody>
      </p:sp>
    </p:spTree>
    <p:extLst>
      <p:ext uri="{BB962C8B-B14F-4D97-AF65-F5344CB8AC3E}">
        <p14:creationId xmlns:p14="http://schemas.microsoft.com/office/powerpoint/2010/main" val="11823465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ChangeArrowheads="1"/>
          </p:cNvSpPr>
          <p:nvPr/>
        </p:nvSpPr>
        <p:spPr bwMode="auto">
          <a:xfrm>
            <a:off x="827584" y="1131590"/>
            <a:ext cx="8159824" cy="2592288"/>
          </a:xfrm>
          <a:prstGeom prst="rect">
            <a:avLst/>
          </a:prstGeom>
          <a:noFill/>
          <a:ln w="9525">
            <a:noFill/>
            <a:miter lim="800000"/>
          </a:ln>
          <a:effectLst/>
        </p:spPr>
        <p:txBody>
          <a:bodyPr/>
          <a:lstStyle/>
          <a:p>
            <a:pPr marL="609600" indent="-609600">
              <a:lnSpc>
                <a:spcPct val="125000"/>
              </a:lnSpc>
              <a:buClr>
                <a:srgbClr val="CC3300"/>
              </a:buClr>
              <a:buSzPct val="70000"/>
            </a:pPr>
            <a:r>
              <a:rPr lang="zh-CN" altLang="en-US" sz="2400" b="1" dirty="0">
                <a:solidFill>
                  <a:srgbClr val="FF0000"/>
                </a:solidFill>
                <a:latin typeface="Times New Roman" pitchFamily="18" charset="0"/>
                <a:cs typeface="Times New Roman" pitchFamily="18" charset="0"/>
              </a:rPr>
              <a:t>①</a:t>
            </a:r>
            <a:r>
              <a:rPr lang="zh-CN" altLang="en-US" sz="2400" b="1" dirty="0">
                <a:solidFill>
                  <a:srgbClr val="000000"/>
                </a:solidFill>
                <a:latin typeface="Times New Roman" pitchFamily="18" charset="0"/>
                <a:cs typeface="Times New Roman" pitchFamily="18" charset="0"/>
              </a:rPr>
              <a:t>　用天平称出石蜡块质量</a:t>
            </a:r>
            <a:r>
              <a:rPr lang="en-US" altLang="zh-CN" sz="2400" b="1" i="1" dirty="0">
                <a:solidFill>
                  <a:srgbClr val="000000"/>
                </a:solidFill>
                <a:latin typeface="Times New Roman" pitchFamily="18" charset="0"/>
                <a:cs typeface="Times New Roman" pitchFamily="18" charset="0"/>
              </a:rPr>
              <a:t>m</a:t>
            </a:r>
          </a:p>
          <a:p>
            <a:pPr marL="609600" indent="-609600">
              <a:lnSpc>
                <a:spcPct val="125000"/>
              </a:lnSpc>
              <a:buClr>
                <a:srgbClr val="CC3300"/>
              </a:buClr>
              <a:buSzPct val="70000"/>
            </a:pPr>
            <a:r>
              <a:rPr lang="en-US" altLang="zh-CN" sz="2400" b="1" dirty="0">
                <a:solidFill>
                  <a:srgbClr val="FF0000"/>
                </a:solidFill>
                <a:latin typeface="Times New Roman" pitchFamily="18" charset="0"/>
                <a:cs typeface="Times New Roman" pitchFamily="18" charset="0"/>
              </a:rPr>
              <a:t>②</a:t>
            </a:r>
            <a:r>
              <a:rPr lang="zh-CN" altLang="en-US" sz="2400" b="1" dirty="0">
                <a:solidFill>
                  <a:srgbClr val="000000"/>
                </a:solidFill>
                <a:latin typeface="Times New Roman" pitchFamily="18" charset="0"/>
                <a:cs typeface="Times New Roman" pitchFamily="18" charset="0"/>
              </a:rPr>
              <a:t>　在量筒中倒入适量的水，记下水的体积</a:t>
            </a:r>
            <a:r>
              <a:rPr lang="en-US" altLang="zh-CN" sz="2400" b="1" i="1" dirty="0">
                <a:solidFill>
                  <a:srgbClr val="000000"/>
                </a:solidFill>
                <a:latin typeface="Times New Roman" pitchFamily="18" charset="0"/>
                <a:cs typeface="Times New Roman" pitchFamily="18" charset="0"/>
              </a:rPr>
              <a:t>V</a:t>
            </a:r>
            <a:r>
              <a:rPr lang="en-US" altLang="zh-CN" sz="2400" b="1" baseline="-25000" dirty="0">
                <a:solidFill>
                  <a:srgbClr val="000000"/>
                </a:solidFill>
                <a:latin typeface="Times New Roman" pitchFamily="18" charset="0"/>
                <a:cs typeface="Times New Roman" pitchFamily="18" charset="0"/>
              </a:rPr>
              <a:t>1</a:t>
            </a:r>
          </a:p>
          <a:p>
            <a:pPr marL="609600" indent="-609600">
              <a:lnSpc>
                <a:spcPct val="125000"/>
              </a:lnSpc>
              <a:buClr>
                <a:srgbClr val="CC3300"/>
              </a:buClr>
              <a:buSzPct val="70000"/>
            </a:pPr>
            <a:r>
              <a:rPr lang="en-US" altLang="zh-CN" sz="2400" b="1" dirty="0">
                <a:solidFill>
                  <a:srgbClr val="FF0000"/>
                </a:solidFill>
                <a:latin typeface="Times New Roman" pitchFamily="18" charset="0"/>
                <a:cs typeface="Times New Roman" pitchFamily="18" charset="0"/>
              </a:rPr>
              <a:t>③</a:t>
            </a:r>
            <a:r>
              <a:rPr lang="zh-CN" altLang="en-US" sz="2400" b="1" dirty="0">
                <a:solidFill>
                  <a:srgbClr val="000000"/>
                </a:solidFill>
                <a:latin typeface="Times New Roman" pitchFamily="18" charset="0"/>
                <a:cs typeface="Times New Roman" pitchFamily="18" charset="0"/>
              </a:rPr>
              <a:t>　把石蜡放入量筒水里，</a:t>
            </a:r>
            <a:r>
              <a:rPr lang="zh-CN" altLang="en-US" sz="2400" b="1" dirty="0">
                <a:solidFill>
                  <a:srgbClr val="333399"/>
                </a:solidFill>
                <a:latin typeface="Times New Roman" pitchFamily="18" charset="0"/>
                <a:cs typeface="Times New Roman" pitchFamily="18" charset="0"/>
              </a:rPr>
              <a:t>用一根细铁丝把石蜡压入水中</a:t>
            </a:r>
            <a:r>
              <a:rPr lang="zh-CN" altLang="en-US" sz="2400" b="1" dirty="0">
                <a:solidFill>
                  <a:srgbClr val="000000"/>
                </a:solidFill>
                <a:latin typeface="Times New Roman" pitchFamily="18" charset="0"/>
                <a:cs typeface="Times New Roman" pitchFamily="18" charset="0"/>
              </a:rPr>
              <a:t>，</a:t>
            </a:r>
            <a:endParaRPr lang="en-US" altLang="zh-CN" sz="2400" b="1" dirty="0">
              <a:solidFill>
                <a:srgbClr val="000000"/>
              </a:solidFill>
              <a:latin typeface="Times New Roman" pitchFamily="18" charset="0"/>
              <a:cs typeface="Times New Roman" pitchFamily="18" charset="0"/>
            </a:endParaRPr>
          </a:p>
          <a:p>
            <a:pPr marL="609600" indent="-609600">
              <a:lnSpc>
                <a:spcPct val="125000"/>
              </a:lnSpc>
              <a:buClr>
                <a:srgbClr val="CC3300"/>
              </a:buClr>
              <a:buSzPct val="70000"/>
            </a:pPr>
            <a:r>
              <a:rPr lang="en-US" altLang="zh-CN" sz="2400" b="1" dirty="0">
                <a:solidFill>
                  <a:srgbClr val="000000"/>
                </a:solidFill>
                <a:latin typeface="Times New Roman" pitchFamily="18" charset="0"/>
                <a:cs typeface="Times New Roman" pitchFamily="18" charset="0"/>
              </a:rPr>
              <a:t>        </a:t>
            </a:r>
            <a:r>
              <a:rPr lang="zh-CN" altLang="en-US" sz="2400" b="1" dirty="0">
                <a:solidFill>
                  <a:srgbClr val="000000"/>
                </a:solidFill>
                <a:latin typeface="Times New Roman" pitchFamily="18" charset="0"/>
                <a:cs typeface="Times New Roman" pitchFamily="18" charset="0"/>
              </a:rPr>
              <a:t>记下这时量筒中水面达到的刻度值</a:t>
            </a:r>
            <a:r>
              <a:rPr lang="en-US" altLang="zh-CN" sz="2400" b="1" i="1" dirty="0">
                <a:solidFill>
                  <a:srgbClr val="000000"/>
                </a:solidFill>
                <a:latin typeface="Times New Roman" pitchFamily="18" charset="0"/>
                <a:cs typeface="Times New Roman" pitchFamily="18" charset="0"/>
              </a:rPr>
              <a:t>V</a:t>
            </a:r>
            <a:r>
              <a:rPr lang="en-US" altLang="zh-CN" sz="2400" b="1" baseline="-25000" dirty="0">
                <a:solidFill>
                  <a:srgbClr val="000000"/>
                </a:solidFill>
                <a:latin typeface="Times New Roman" pitchFamily="18" charset="0"/>
                <a:cs typeface="Times New Roman" pitchFamily="18" charset="0"/>
              </a:rPr>
              <a:t>2</a:t>
            </a:r>
            <a:r>
              <a:rPr lang="zh-CN" altLang="en-US" sz="2400" b="1" dirty="0">
                <a:solidFill>
                  <a:srgbClr val="000000"/>
                </a:solidFill>
                <a:latin typeface="Times New Roman" pitchFamily="18" charset="0"/>
                <a:cs typeface="Times New Roman" pitchFamily="18" charset="0"/>
              </a:rPr>
              <a:t>，两次读数之差 </a:t>
            </a:r>
            <a:endParaRPr lang="en-US" altLang="zh-CN" sz="2400" b="1" dirty="0">
              <a:solidFill>
                <a:srgbClr val="000000"/>
              </a:solidFill>
              <a:latin typeface="Times New Roman" pitchFamily="18" charset="0"/>
              <a:cs typeface="Times New Roman" pitchFamily="18" charset="0"/>
            </a:endParaRPr>
          </a:p>
          <a:p>
            <a:pPr marL="609600" indent="-609600">
              <a:lnSpc>
                <a:spcPct val="125000"/>
              </a:lnSpc>
              <a:buClr>
                <a:srgbClr val="CC3300"/>
              </a:buClr>
              <a:buSzPct val="70000"/>
            </a:pPr>
            <a:r>
              <a:rPr lang="en-US" altLang="zh-CN" sz="2400" b="1" i="1" dirty="0">
                <a:solidFill>
                  <a:srgbClr val="000000"/>
                </a:solidFill>
                <a:latin typeface="Times New Roman" pitchFamily="18" charset="0"/>
                <a:cs typeface="Times New Roman" pitchFamily="18" charset="0"/>
              </a:rPr>
              <a:t>        </a:t>
            </a:r>
            <a:r>
              <a:rPr lang="en-US" altLang="zh-CN" sz="2400" b="1" i="1" dirty="0">
                <a:solidFill>
                  <a:srgbClr val="333399"/>
                </a:solidFill>
                <a:latin typeface="Times New Roman" pitchFamily="18" charset="0"/>
                <a:cs typeface="Times New Roman" pitchFamily="18" charset="0"/>
              </a:rPr>
              <a:t>V </a:t>
            </a:r>
            <a:r>
              <a:rPr lang="en-US" altLang="zh-CN" sz="2400" b="1" dirty="0">
                <a:solidFill>
                  <a:srgbClr val="333399"/>
                </a:solidFill>
                <a:latin typeface="Times New Roman" pitchFamily="18" charset="0"/>
                <a:cs typeface="Times New Roman" pitchFamily="18" charset="0"/>
              </a:rPr>
              <a:t>= </a:t>
            </a:r>
            <a:r>
              <a:rPr lang="en-US" altLang="zh-CN" sz="2400" b="1" i="1" dirty="0">
                <a:solidFill>
                  <a:srgbClr val="333399"/>
                </a:solidFill>
                <a:latin typeface="Times New Roman" pitchFamily="18" charset="0"/>
                <a:cs typeface="Times New Roman" pitchFamily="18" charset="0"/>
              </a:rPr>
              <a:t>V</a:t>
            </a:r>
            <a:r>
              <a:rPr lang="en-US" altLang="zh-CN" sz="2400" b="1" baseline="-25000" dirty="0">
                <a:solidFill>
                  <a:srgbClr val="333399"/>
                </a:solidFill>
                <a:latin typeface="Times New Roman" pitchFamily="18" charset="0"/>
                <a:cs typeface="Times New Roman" pitchFamily="18" charset="0"/>
              </a:rPr>
              <a:t>2</a:t>
            </a:r>
            <a:r>
              <a:rPr lang="en-US" altLang="zh-CN" sz="2400" b="1" dirty="0">
                <a:solidFill>
                  <a:srgbClr val="333399"/>
                </a:solidFill>
                <a:latin typeface="Times New Roman" pitchFamily="18" charset="0"/>
                <a:cs typeface="Times New Roman" pitchFamily="18" charset="0"/>
              </a:rPr>
              <a:t>- </a:t>
            </a:r>
            <a:r>
              <a:rPr lang="en-US" altLang="zh-CN" sz="2400" b="1" i="1" dirty="0">
                <a:solidFill>
                  <a:srgbClr val="333399"/>
                </a:solidFill>
                <a:latin typeface="Times New Roman" pitchFamily="18" charset="0"/>
                <a:cs typeface="Times New Roman" pitchFamily="18" charset="0"/>
              </a:rPr>
              <a:t>V</a:t>
            </a:r>
            <a:r>
              <a:rPr lang="en-US" altLang="zh-CN" sz="2400" b="1" baseline="-25000" dirty="0">
                <a:solidFill>
                  <a:srgbClr val="333399"/>
                </a:solidFill>
                <a:latin typeface="Times New Roman" pitchFamily="18" charset="0"/>
                <a:cs typeface="Times New Roman" pitchFamily="18" charset="0"/>
              </a:rPr>
              <a:t>1</a:t>
            </a:r>
          </a:p>
        </p:txBody>
      </p:sp>
      <p:grpSp>
        <p:nvGrpSpPr>
          <p:cNvPr id="3" name="Group 10"/>
          <p:cNvGrpSpPr/>
          <p:nvPr/>
        </p:nvGrpSpPr>
        <p:grpSpPr bwMode="auto">
          <a:xfrm>
            <a:off x="837631" y="3276544"/>
            <a:ext cx="8534400" cy="917578"/>
            <a:chOff x="360" y="3311"/>
            <a:chExt cx="5376" cy="578"/>
          </a:xfrm>
        </p:grpSpPr>
        <p:sp>
          <p:nvSpPr>
            <p:cNvPr id="11" name="Rectangle 7"/>
            <p:cNvSpPr>
              <a:spLocks noChangeArrowheads="1"/>
            </p:cNvSpPr>
            <p:nvPr/>
          </p:nvSpPr>
          <p:spPr bwMode="auto">
            <a:xfrm>
              <a:off x="360" y="3457"/>
              <a:ext cx="5376" cy="432"/>
            </a:xfrm>
            <a:prstGeom prst="rect">
              <a:avLst/>
            </a:prstGeom>
            <a:noFill/>
            <a:ln w="9525">
              <a:noFill/>
              <a:miter lim="800000"/>
            </a:ln>
            <a:effectLst/>
          </p:spPr>
          <p:txBody>
            <a:bodyPr/>
            <a:lstStyle/>
            <a:p>
              <a:pPr marL="609600" indent="-609600">
                <a:lnSpc>
                  <a:spcPct val="125000"/>
                </a:lnSpc>
                <a:buClr>
                  <a:srgbClr val="CC3300"/>
                </a:buClr>
                <a:buSzPct val="70000"/>
                <a:defRPr/>
              </a:pPr>
              <a:r>
                <a:rPr lang="en-US" altLang="zh-CN" sz="2400" b="1" dirty="0">
                  <a:solidFill>
                    <a:srgbClr val="FF0000"/>
                  </a:solidFill>
                  <a:latin typeface="宋体" panose="02010600030101010101" pitchFamily="2" charset="-122"/>
                </a:rPr>
                <a:t>④</a:t>
              </a:r>
              <a:r>
                <a:rPr lang="zh-CN" altLang="en-US" sz="2400" b="1" dirty="0">
                  <a:solidFill>
                    <a:srgbClr val="FF0000"/>
                  </a:solidFill>
                  <a:latin typeface="宋体" panose="02010600030101010101" pitchFamily="2" charset="-122"/>
                </a:rPr>
                <a:t>　</a:t>
              </a:r>
              <a:r>
                <a:rPr lang="zh-CN" altLang="en-US" sz="2400" b="1" dirty="0">
                  <a:solidFill>
                    <a:srgbClr val="000000"/>
                  </a:solidFill>
                  <a:latin typeface="宋体" panose="02010600030101010101" pitchFamily="2" charset="-122"/>
                </a:rPr>
                <a:t>根据公式　　　求出石蜡密度</a:t>
              </a:r>
            </a:p>
          </p:txBody>
        </p:sp>
        <p:graphicFrame>
          <p:nvGraphicFramePr>
            <p:cNvPr id="12" name="Object 8"/>
            <p:cNvGraphicFramePr>
              <a:graphicFrameLocks noChangeAspect="1"/>
            </p:cNvGraphicFramePr>
            <p:nvPr>
              <p:extLst>
                <p:ext uri="{D42A27DB-BD31-4B8C-83A1-F6EECF244321}">
                  <p14:modId xmlns:p14="http://schemas.microsoft.com/office/powerpoint/2010/main" val="3971574576"/>
                </p:ext>
              </p:extLst>
            </p:nvPr>
          </p:nvGraphicFramePr>
          <p:xfrm>
            <a:off x="1533" y="3311"/>
            <a:ext cx="635" cy="563"/>
          </p:xfrm>
          <a:graphic>
            <a:graphicData uri="http://schemas.openxmlformats.org/presentationml/2006/ole">
              <mc:AlternateContent xmlns:mc="http://schemas.openxmlformats.org/markup-compatibility/2006">
                <mc:Choice xmlns:v="urn:schemas-microsoft-com:vml" Requires="v">
                  <p:oleObj r:id="rId2" imgW="10668000" imgH="9448800" progId="Equation.3">
                    <p:embed/>
                  </p:oleObj>
                </mc:Choice>
                <mc:Fallback>
                  <p:oleObj r:id="rId2" imgW="10668000" imgH="9448800" progId="Equation.3">
                    <p:embed/>
                    <p:pic>
                      <p:nvPicPr>
                        <p:cNvPr id="0" name="Object 8" descr="image30"/>
                        <p:cNvPicPr>
                          <a:picLocks noChangeAspect="1"/>
                        </p:cNvPicPr>
                        <p:nvPr/>
                      </p:nvPicPr>
                      <p:blipFill>
                        <a:blip r:embed="rId3"/>
                        <a:stretch>
                          <a:fillRect/>
                        </a:stretch>
                      </p:blipFill>
                      <p:spPr>
                        <a:xfrm>
                          <a:off x="1533" y="3311"/>
                          <a:ext cx="635" cy="563"/>
                        </a:xfrm>
                        <a:prstGeom prst="rect">
                          <a:avLst/>
                        </a:prstGeom>
                        <a:noFill/>
                        <a:ln w="9525">
                          <a:noFill/>
                        </a:ln>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 calcmode="lin" valueType="num">
                                      <p:cBhvr additive="base">
                                        <p:cTn id="2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 calcmode="lin" valueType="num">
                                      <p:cBhvr additive="base">
                                        <p:cTn id="2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827584" y="1275606"/>
            <a:ext cx="8029778" cy="1572766"/>
          </a:xfrm>
          <a:prstGeom prst="rect">
            <a:avLst/>
          </a:prstGeom>
          <a:noFill/>
          <a:ln w="9525">
            <a:noFill/>
            <a:miter lim="800000"/>
          </a:ln>
          <a:effectLst/>
        </p:spPr>
        <p:txBody>
          <a:bodyPr/>
          <a:lstStyle/>
          <a:p>
            <a:pPr marL="609600" indent="-609600">
              <a:lnSpc>
                <a:spcPct val="150000"/>
              </a:lnSpc>
              <a:buClr>
                <a:srgbClr val="800000"/>
              </a:buClr>
              <a:buSzPct val="70000"/>
              <a:buFont typeface="Wingdings" panose="05000000000000000000" pitchFamily="2" charset="2"/>
              <a:buChar char="n"/>
            </a:pPr>
            <a:r>
              <a:rPr lang="zh-CN" altLang="en-US" sz="2800" b="1" dirty="0">
                <a:solidFill>
                  <a:srgbClr val="000000"/>
                </a:solidFill>
                <a:latin typeface="宋体" panose="02010600030101010101" pitchFamily="2" charset="-122"/>
              </a:rPr>
              <a:t>实验：测定密度比水小的石蜡的密度</a:t>
            </a:r>
          </a:p>
          <a:p>
            <a:pPr marL="609600" indent="-609600">
              <a:lnSpc>
                <a:spcPct val="150000"/>
              </a:lnSpc>
              <a:buClr>
                <a:srgbClr val="800000"/>
              </a:buClr>
              <a:buSzPct val="70000"/>
              <a:buFont typeface="Wingdings" panose="05000000000000000000" pitchFamily="2" charset="2"/>
              <a:buChar char="n"/>
            </a:pPr>
            <a:r>
              <a:rPr lang="zh-CN" altLang="en-US" sz="2800" b="1" dirty="0">
                <a:solidFill>
                  <a:srgbClr val="000000"/>
                </a:solidFill>
                <a:latin typeface="宋体" panose="02010600030101010101" pitchFamily="2" charset="-122"/>
              </a:rPr>
              <a:t>方法</a:t>
            </a:r>
            <a:r>
              <a:rPr lang="en-US" altLang="zh-CN" sz="2800" b="1" dirty="0">
                <a:solidFill>
                  <a:srgbClr val="000000"/>
                </a:solidFill>
                <a:latin typeface="宋体" panose="02010600030101010101" pitchFamily="2" charset="-122"/>
              </a:rPr>
              <a:t>2</a:t>
            </a:r>
            <a:r>
              <a:rPr lang="zh-CN" altLang="en-US" sz="2800" b="1" dirty="0">
                <a:solidFill>
                  <a:srgbClr val="000000"/>
                </a:solidFill>
                <a:latin typeface="宋体" panose="02010600030101010101" pitchFamily="2" charset="-122"/>
              </a:rPr>
              <a:t>：</a:t>
            </a:r>
            <a:r>
              <a:rPr lang="zh-CN" altLang="en-US" sz="2800" b="1" dirty="0">
                <a:latin typeface="宋体" panose="02010600030101010101" pitchFamily="2" charset="-122"/>
              </a:rPr>
              <a:t>沉坠法（</a:t>
            </a:r>
            <a:r>
              <a:rPr lang="zh-CN" altLang="en-US" sz="2800" b="1" dirty="0">
                <a:solidFill>
                  <a:srgbClr val="000000"/>
                </a:solidFill>
                <a:latin typeface="宋体" panose="02010600030101010101" pitchFamily="2" charset="-122"/>
              </a:rPr>
              <a:t>配重法）</a:t>
            </a:r>
            <a:endParaRPr lang="zh-CN" altLang="en-US" sz="2800" b="1" dirty="0">
              <a:solidFill>
                <a:srgbClr val="009999"/>
              </a:solidFill>
              <a:latin typeface="宋体" panose="02010600030101010101" pitchFamily="2" charset="-122"/>
            </a:endParaRPr>
          </a:p>
          <a:p>
            <a:pPr marL="609600" indent="-609600">
              <a:lnSpc>
                <a:spcPct val="150000"/>
              </a:lnSpc>
              <a:buClr>
                <a:srgbClr val="800000"/>
              </a:buClr>
              <a:buSzPct val="70000"/>
              <a:buFont typeface="Wingdings" panose="05000000000000000000" pitchFamily="2" charset="2"/>
              <a:buChar char="n"/>
            </a:pPr>
            <a:r>
              <a:rPr lang="zh-CN" altLang="en-US" sz="2800" b="1" dirty="0">
                <a:solidFill>
                  <a:srgbClr val="000000"/>
                </a:solidFill>
                <a:latin typeface="宋体" panose="02010600030101010101" pitchFamily="2" charset="-122"/>
              </a:rPr>
              <a:t>器材：天平、量筒、水、石蜡、</a:t>
            </a:r>
            <a:r>
              <a:rPr lang="zh-CN" altLang="en-US" sz="2800" b="1" dirty="0">
                <a:solidFill>
                  <a:srgbClr val="FF0000"/>
                </a:solidFill>
              </a:rPr>
              <a:t>金属块、细线</a:t>
            </a:r>
            <a:endParaRPr lang="zh-CN" altLang="en-US" sz="2800" b="1" dirty="0">
              <a:solidFill>
                <a:srgbClr val="FF0000"/>
              </a:solidFill>
              <a:latin typeface="宋体" panose="02010600030101010101" pitchFamily="2" charset="-122"/>
            </a:endParaRPr>
          </a:p>
        </p:txBody>
      </p:sp>
    </p:spTree>
    <p:extLst>
      <p:ext uri="{BB962C8B-B14F-4D97-AF65-F5344CB8AC3E}">
        <p14:creationId xmlns:p14="http://schemas.microsoft.com/office/powerpoint/2010/main" val="4397283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635342" y="987574"/>
            <a:ext cx="8534400" cy="3450590"/>
          </a:xfrm>
          <a:prstGeom prst="rect">
            <a:avLst/>
          </a:prstGeom>
          <a:noFill/>
          <a:ln w="9525">
            <a:noFill/>
            <a:miter lim="800000"/>
          </a:ln>
          <a:effectLst/>
        </p:spPr>
        <p:txBody>
          <a:bodyPr/>
          <a:lstStyle/>
          <a:p>
            <a:pPr marL="609600" indent="-609600">
              <a:lnSpc>
                <a:spcPct val="150000"/>
              </a:lnSpc>
              <a:buClr>
                <a:srgbClr val="CC3300"/>
              </a:buClr>
              <a:buSzPct val="70000"/>
            </a:pPr>
            <a:r>
              <a:rPr lang="zh-CN" altLang="zh-CN" sz="2400" b="1" dirty="0">
                <a:solidFill>
                  <a:srgbClr val="FF0000"/>
                </a:solidFill>
                <a:latin typeface="Times New Roman" pitchFamily="18" charset="0"/>
                <a:cs typeface="Times New Roman" pitchFamily="18" charset="0"/>
              </a:rPr>
              <a:t>①</a:t>
            </a:r>
            <a:r>
              <a:rPr lang="zh-CN" altLang="en-US" sz="2400" b="1" dirty="0">
                <a:solidFill>
                  <a:srgbClr val="FF0000"/>
                </a:solidFill>
                <a:latin typeface="Times New Roman" pitchFamily="18" charset="0"/>
                <a:cs typeface="Times New Roman" pitchFamily="18" charset="0"/>
              </a:rPr>
              <a:t>  </a:t>
            </a:r>
            <a:r>
              <a:rPr lang="zh-CN" altLang="en-US" sz="2400" b="1" dirty="0">
                <a:solidFill>
                  <a:srgbClr val="000000"/>
                </a:solidFill>
                <a:latin typeface="Times New Roman" pitchFamily="18" charset="0"/>
                <a:cs typeface="Times New Roman" pitchFamily="18" charset="0"/>
              </a:rPr>
              <a:t>用天平称出石蜡块质量</a:t>
            </a:r>
            <a:r>
              <a:rPr lang="en-US" altLang="zh-CN" sz="2400" b="1" i="1" dirty="0">
                <a:solidFill>
                  <a:srgbClr val="000000"/>
                </a:solidFill>
                <a:latin typeface="Times New Roman" pitchFamily="18" charset="0"/>
                <a:cs typeface="Times New Roman" pitchFamily="18" charset="0"/>
              </a:rPr>
              <a:t>m</a:t>
            </a:r>
          </a:p>
          <a:p>
            <a:pPr marL="609600" indent="-609600">
              <a:lnSpc>
                <a:spcPct val="150000"/>
              </a:lnSpc>
              <a:buClr>
                <a:srgbClr val="CC3300"/>
              </a:buClr>
              <a:buSzPct val="70000"/>
            </a:pPr>
            <a:r>
              <a:rPr lang="zh-CN" altLang="zh-CN" sz="2400" b="1" dirty="0">
                <a:solidFill>
                  <a:srgbClr val="FF0000"/>
                </a:solidFill>
                <a:latin typeface="Times New Roman" pitchFamily="18" charset="0"/>
                <a:cs typeface="Times New Roman" pitchFamily="18" charset="0"/>
              </a:rPr>
              <a:t>②</a:t>
            </a:r>
            <a:r>
              <a:rPr lang="en-US" altLang="zh-CN" sz="2400" b="1" dirty="0">
                <a:solidFill>
                  <a:srgbClr val="FF0000"/>
                </a:solidFill>
                <a:latin typeface="Times New Roman" pitchFamily="18" charset="0"/>
                <a:cs typeface="Times New Roman" pitchFamily="18" charset="0"/>
              </a:rPr>
              <a:t>  </a:t>
            </a:r>
            <a:r>
              <a:rPr lang="zh-CN" altLang="en-US" sz="2400" b="1" dirty="0">
                <a:solidFill>
                  <a:srgbClr val="000000"/>
                </a:solidFill>
                <a:latin typeface="Times New Roman" pitchFamily="18" charset="0"/>
                <a:cs typeface="Times New Roman" pitchFamily="18" charset="0"/>
              </a:rPr>
              <a:t>在量筒中倒入适量的水，</a:t>
            </a:r>
            <a:r>
              <a:rPr lang="zh-CN" altLang="zh-CN" sz="2400" b="1" dirty="0">
                <a:solidFill>
                  <a:schemeClr val="hlink"/>
                </a:solidFill>
                <a:latin typeface="Times New Roman" pitchFamily="18" charset="0"/>
                <a:cs typeface="Times New Roman" pitchFamily="18" charset="0"/>
              </a:rPr>
              <a:t>在细线上系上石蜡和金属块</a:t>
            </a:r>
            <a:r>
              <a:rPr lang="zh-CN" altLang="zh-CN" sz="2400" b="1" dirty="0">
                <a:solidFill>
                  <a:srgbClr val="000000"/>
                </a:solidFill>
                <a:latin typeface="Times New Roman" pitchFamily="18" charset="0"/>
                <a:cs typeface="Times New Roman" pitchFamily="18" charset="0"/>
              </a:rPr>
              <a:t>，</a:t>
            </a:r>
            <a:endParaRPr lang="en-US" altLang="zh-CN" sz="2400" b="1" dirty="0">
              <a:solidFill>
                <a:srgbClr val="000000"/>
              </a:solidFill>
              <a:latin typeface="Times New Roman" pitchFamily="18" charset="0"/>
              <a:cs typeface="Times New Roman" pitchFamily="18" charset="0"/>
            </a:endParaRPr>
          </a:p>
          <a:p>
            <a:pPr marL="609600" indent="-609600">
              <a:lnSpc>
                <a:spcPct val="150000"/>
              </a:lnSpc>
              <a:buClr>
                <a:srgbClr val="CC3300"/>
              </a:buClr>
              <a:buSzPct val="70000"/>
            </a:pPr>
            <a:r>
              <a:rPr lang="en-US" altLang="zh-CN" sz="2400" b="1" dirty="0">
                <a:solidFill>
                  <a:srgbClr val="000000"/>
                </a:solidFill>
                <a:latin typeface="Times New Roman" pitchFamily="18" charset="0"/>
                <a:cs typeface="Times New Roman" pitchFamily="18" charset="0"/>
              </a:rPr>
              <a:t>      </a:t>
            </a:r>
            <a:r>
              <a:rPr lang="zh-CN" altLang="zh-CN" sz="2400" b="1" dirty="0">
                <a:solidFill>
                  <a:srgbClr val="000000"/>
                </a:solidFill>
                <a:latin typeface="Times New Roman" pitchFamily="18" charset="0"/>
                <a:cs typeface="Times New Roman" pitchFamily="18" charset="0"/>
              </a:rPr>
              <a:t>把金属块沉入水中测出金属块和水</a:t>
            </a:r>
            <a:r>
              <a:rPr lang="zh-CN" altLang="en-US" sz="2400" b="1" dirty="0">
                <a:solidFill>
                  <a:srgbClr val="000000"/>
                </a:solidFill>
                <a:latin typeface="Times New Roman" pitchFamily="18" charset="0"/>
                <a:cs typeface="Times New Roman" pitchFamily="18" charset="0"/>
              </a:rPr>
              <a:t>的总</a:t>
            </a:r>
            <a:r>
              <a:rPr lang="zh-CN" altLang="zh-CN" sz="2400" b="1" dirty="0">
                <a:solidFill>
                  <a:srgbClr val="000000"/>
                </a:solidFill>
                <a:latin typeface="Times New Roman" pitchFamily="18" charset="0"/>
                <a:cs typeface="Times New Roman" pitchFamily="18" charset="0"/>
              </a:rPr>
              <a:t>体积</a:t>
            </a:r>
            <a:r>
              <a:rPr lang="en-US" altLang="zh-CN" sz="2400" b="1" i="1" dirty="0">
                <a:solidFill>
                  <a:srgbClr val="000000"/>
                </a:solidFill>
                <a:latin typeface="Times New Roman" pitchFamily="18" charset="0"/>
                <a:cs typeface="Times New Roman" pitchFamily="18" charset="0"/>
              </a:rPr>
              <a:t>V</a:t>
            </a:r>
            <a:r>
              <a:rPr lang="en-US" altLang="zh-CN" sz="2400" b="1" baseline="-25000" dirty="0">
                <a:solidFill>
                  <a:srgbClr val="000000"/>
                </a:solidFill>
                <a:latin typeface="Times New Roman" pitchFamily="18" charset="0"/>
                <a:cs typeface="Times New Roman" pitchFamily="18" charset="0"/>
              </a:rPr>
              <a:t>1</a:t>
            </a:r>
          </a:p>
          <a:p>
            <a:pPr marL="609600" indent="-609600">
              <a:lnSpc>
                <a:spcPct val="150000"/>
              </a:lnSpc>
              <a:buClr>
                <a:srgbClr val="CC3300"/>
              </a:buClr>
              <a:buSzPct val="70000"/>
            </a:pPr>
            <a:r>
              <a:rPr lang="en-US" altLang="zh-CN" sz="2400" b="1" dirty="0">
                <a:solidFill>
                  <a:srgbClr val="FF0000"/>
                </a:solidFill>
                <a:latin typeface="Times New Roman" pitchFamily="18" charset="0"/>
                <a:cs typeface="Times New Roman" pitchFamily="18" charset="0"/>
              </a:rPr>
              <a:t>③  </a:t>
            </a:r>
            <a:r>
              <a:rPr lang="zh-CN" altLang="en-US" sz="2400" b="1" dirty="0">
                <a:latin typeface="Times New Roman" pitchFamily="18" charset="0"/>
                <a:cs typeface="Times New Roman" pitchFamily="18" charset="0"/>
              </a:rPr>
              <a:t>把上面石蜡也沉入水中，测出水、金属块、石蜡的总体积</a:t>
            </a:r>
            <a:r>
              <a:rPr lang="en-US" altLang="zh-CN" sz="2400" b="1" i="1" dirty="0">
                <a:latin typeface="Times New Roman" pitchFamily="18" charset="0"/>
                <a:cs typeface="Times New Roman" pitchFamily="18" charset="0"/>
              </a:rPr>
              <a:t>V</a:t>
            </a:r>
            <a:r>
              <a:rPr lang="en-US" altLang="zh-CN" sz="2400" b="1" baseline="-25000" dirty="0">
                <a:latin typeface="Times New Roman" pitchFamily="18" charset="0"/>
                <a:cs typeface="Times New Roman" pitchFamily="18" charset="0"/>
              </a:rPr>
              <a:t>2</a:t>
            </a:r>
            <a:r>
              <a:rPr lang="en-US" altLang="zh-CN" sz="2400" b="1" baseline="-25000" dirty="0">
                <a:solidFill>
                  <a:srgbClr val="000000"/>
                </a:solidFill>
                <a:latin typeface="Times New Roman" pitchFamily="18" charset="0"/>
                <a:cs typeface="Times New Roman" pitchFamily="18" charset="0"/>
              </a:rPr>
              <a:t> </a:t>
            </a:r>
            <a:r>
              <a:rPr lang="zh-CN" altLang="en-US" sz="2400" b="1" dirty="0">
                <a:solidFill>
                  <a:srgbClr val="000000"/>
                </a:solidFill>
                <a:latin typeface="Times New Roman" pitchFamily="18" charset="0"/>
                <a:cs typeface="Times New Roman" pitchFamily="18" charset="0"/>
              </a:rPr>
              <a:t>，两次读数之差 </a:t>
            </a:r>
            <a:r>
              <a:rPr lang="en-US" altLang="zh-CN" sz="2400" b="1" i="1" dirty="0">
                <a:solidFill>
                  <a:srgbClr val="333399"/>
                </a:solidFill>
                <a:latin typeface="Times New Roman" pitchFamily="18" charset="0"/>
                <a:cs typeface="Times New Roman" pitchFamily="18" charset="0"/>
              </a:rPr>
              <a:t>V </a:t>
            </a:r>
            <a:r>
              <a:rPr lang="en-US" altLang="zh-CN" sz="2400" b="1" dirty="0">
                <a:solidFill>
                  <a:srgbClr val="333399"/>
                </a:solidFill>
                <a:latin typeface="Times New Roman" pitchFamily="18" charset="0"/>
                <a:cs typeface="Times New Roman" pitchFamily="18" charset="0"/>
              </a:rPr>
              <a:t>= </a:t>
            </a:r>
            <a:r>
              <a:rPr lang="en-US" altLang="zh-CN" sz="2400" b="1" i="1" dirty="0">
                <a:solidFill>
                  <a:srgbClr val="333399"/>
                </a:solidFill>
                <a:latin typeface="Times New Roman" pitchFamily="18" charset="0"/>
                <a:cs typeface="Times New Roman" pitchFamily="18" charset="0"/>
              </a:rPr>
              <a:t>V</a:t>
            </a:r>
            <a:r>
              <a:rPr lang="en-US" altLang="zh-CN" sz="2400" b="1" baseline="-25000" dirty="0">
                <a:solidFill>
                  <a:srgbClr val="333399"/>
                </a:solidFill>
                <a:latin typeface="Times New Roman" pitchFamily="18" charset="0"/>
                <a:cs typeface="Times New Roman" pitchFamily="18" charset="0"/>
              </a:rPr>
              <a:t>2</a:t>
            </a:r>
            <a:r>
              <a:rPr lang="en-US" altLang="zh-CN" sz="2400" b="1" dirty="0">
                <a:solidFill>
                  <a:srgbClr val="333399"/>
                </a:solidFill>
                <a:latin typeface="Times New Roman" pitchFamily="18" charset="0"/>
                <a:cs typeface="Times New Roman" pitchFamily="18" charset="0"/>
              </a:rPr>
              <a:t>- </a:t>
            </a:r>
            <a:r>
              <a:rPr lang="en-US" altLang="zh-CN" sz="2400" b="1" i="1" dirty="0">
                <a:solidFill>
                  <a:srgbClr val="333399"/>
                </a:solidFill>
                <a:latin typeface="Times New Roman" pitchFamily="18" charset="0"/>
                <a:cs typeface="Times New Roman" pitchFamily="18" charset="0"/>
              </a:rPr>
              <a:t>V</a:t>
            </a:r>
            <a:r>
              <a:rPr lang="en-US" altLang="zh-CN" sz="2400" b="1" baseline="-25000" dirty="0">
                <a:solidFill>
                  <a:srgbClr val="333399"/>
                </a:solidFill>
                <a:latin typeface="Times New Roman" pitchFamily="18" charset="0"/>
                <a:cs typeface="Times New Roman" pitchFamily="18" charset="0"/>
              </a:rPr>
              <a:t>1</a:t>
            </a:r>
          </a:p>
        </p:txBody>
      </p:sp>
      <p:grpSp>
        <p:nvGrpSpPr>
          <p:cNvPr id="3" name="Group 3"/>
          <p:cNvGrpSpPr/>
          <p:nvPr/>
        </p:nvGrpSpPr>
        <p:grpSpPr bwMode="auto">
          <a:xfrm>
            <a:off x="635342" y="3857822"/>
            <a:ext cx="5981181" cy="580342"/>
            <a:chOff x="231" y="1974"/>
            <a:chExt cx="2518" cy="632"/>
          </a:xfrm>
        </p:grpSpPr>
        <p:sp>
          <p:nvSpPr>
            <p:cNvPr id="11" name="Rectangle 4"/>
            <p:cNvSpPr>
              <a:spLocks noChangeArrowheads="1"/>
            </p:cNvSpPr>
            <p:nvPr/>
          </p:nvSpPr>
          <p:spPr bwMode="auto">
            <a:xfrm>
              <a:off x="231" y="2077"/>
              <a:ext cx="2518" cy="304"/>
            </a:xfrm>
            <a:prstGeom prst="rect">
              <a:avLst/>
            </a:prstGeom>
            <a:noFill/>
            <a:ln w="9525">
              <a:noFill/>
              <a:miter lim="800000"/>
            </a:ln>
            <a:effectLst/>
          </p:spPr>
          <p:txBody>
            <a:bodyPr/>
            <a:lstStyle/>
            <a:p>
              <a:pPr>
                <a:defRPr/>
              </a:pPr>
              <a:r>
                <a:rPr lang="en-US" altLang="zh-CN" sz="2400" b="1" dirty="0">
                  <a:solidFill>
                    <a:srgbClr val="FF0000"/>
                  </a:solidFill>
                  <a:latin typeface="宋体" panose="02010600030101010101" pitchFamily="2" charset="-122"/>
                </a:rPr>
                <a:t>④</a:t>
              </a:r>
              <a:r>
                <a:rPr lang="zh-CN" altLang="en-US" sz="2400" b="1" dirty="0">
                  <a:solidFill>
                    <a:srgbClr val="FF0000"/>
                  </a:solidFill>
                  <a:latin typeface="宋体" panose="02010600030101010101" pitchFamily="2" charset="-122"/>
                </a:rPr>
                <a:t>　</a:t>
              </a:r>
              <a:r>
                <a:rPr lang="zh-CN" altLang="en-US" sz="2400" b="1" dirty="0">
                  <a:solidFill>
                    <a:srgbClr val="000000"/>
                  </a:solidFill>
                  <a:latin typeface="宋体" panose="02010600030101010101" pitchFamily="2" charset="-122"/>
                </a:rPr>
                <a:t>根据公式　　　     求出石蜡的密度</a:t>
              </a:r>
              <a:endParaRPr lang="zh-CN" altLang="en-US" sz="2400" dirty="0"/>
            </a:p>
          </p:txBody>
        </p:sp>
        <p:graphicFrame>
          <p:nvGraphicFramePr>
            <p:cNvPr id="12" name="Object 5"/>
            <p:cNvGraphicFramePr>
              <a:graphicFrameLocks noChangeAspect="1"/>
            </p:cNvGraphicFramePr>
            <p:nvPr>
              <p:extLst>
                <p:ext uri="{D42A27DB-BD31-4B8C-83A1-F6EECF244321}">
                  <p14:modId xmlns:p14="http://schemas.microsoft.com/office/powerpoint/2010/main" val="2939171863"/>
                </p:ext>
              </p:extLst>
            </p:nvPr>
          </p:nvGraphicFramePr>
          <p:xfrm>
            <a:off x="1049" y="1974"/>
            <a:ext cx="684" cy="632"/>
          </p:xfrm>
          <a:graphic>
            <a:graphicData uri="http://schemas.openxmlformats.org/presentationml/2006/ole">
              <mc:AlternateContent xmlns:mc="http://schemas.openxmlformats.org/markup-compatibility/2006">
                <mc:Choice xmlns:v="urn:schemas-microsoft-com:vml" Requires="v">
                  <p:oleObj name="Equation" r:id="rId3" imgW="9144000" imgH="8534400" progId="Equation.DSMT4">
                    <p:embed/>
                  </p:oleObj>
                </mc:Choice>
                <mc:Fallback>
                  <p:oleObj name="Equation" r:id="rId3" imgW="9144000" imgH="8534400" progId="Equation.DSMT4">
                    <p:embed/>
                    <p:pic>
                      <p:nvPicPr>
                        <p:cNvPr id="0" name="Object 5"/>
                        <p:cNvPicPr>
                          <a:picLocks noChangeAspect="1"/>
                        </p:cNvPicPr>
                        <p:nvPr/>
                      </p:nvPicPr>
                      <p:blipFill>
                        <a:blip r:embed="rId4"/>
                        <a:stretch>
                          <a:fillRect/>
                        </a:stretch>
                      </p:blipFill>
                      <p:spPr>
                        <a:xfrm>
                          <a:off x="1049" y="1974"/>
                          <a:ext cx="684" cy="632"/>
                        </a:xfrm>
                        <a:prstGeom prst="rect">
                          <a:avLst/>
                        </a:prstGeom>
                        <a:noFill/>
                        <a:ln w="9525">
                          <a:noFill/>
                        </a:ln>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5"/>
          <p:cNvSpPr txBox="1">
            <a:spLocks noChangeArrowheads="1"/>
          </p:cNvSpPr>
          <p:nvPr/>
        </p:nvSpPr>
        <p:spPr bwMode="auto">
          <a:xfrm>
            <a:off x="2771800" y="1109629"/>
            <a:ext cx="3505200" cy="584200"/>
          </a:xfrm>
          <a:prstGeom prst="rect">
            <a:avLst/>
          </a:prstGeom>
          <a:noFill/>
          <a:ln w="9525">
            <a:noFill/>
            <a:miter lim="800000"/>
          </a:ln>
        </p:spPr>
        <p:txBody>
          <a:bodyPr>
            <a:spAutoFit/>
          </a:bodyPr>
          <a:lstStyle/>
          <a:p>
            <a:pPr>
              <a:spcBef>
                <a:spcPct val="50000"/>
              </a:spcBef>
            </a:pPr>
            <a:r>
              <a:rPr kumimoji="1" lang="zh-CN" altLang="en-US" sz="3200" b="1" dirty="0">
                <a:latin typeface="Britannic Bold" panose="020B0903060703020204" pitchFamily="34" charset="0"/>
              </a:rPr>
              <a:t>多种多样的密度计</a:t>
            </a:r>
          </a:p>
        </p:txBody>
      </p:sp>
      <p:sp>
        <p:nvSpPr>
          <p:cNvPr id="11" name="Text Box 36"/>
          <p:cNvSpPr txBox="1">
            <a:spLocks noChangeArrowheads="1"/>
          </p:cNvSpPr>
          <p:nvPr/>
        </p:nvSpPr>
        <p:spPr bwMode="auto">
          <a:xfrm>
            <a:off x="899592" y="3802579"/>
            <a:ext cx="2079625" cy="460375"/>
          </a:xfrm>
          <a:prstGeom prst="rect">
            <a:avLst/>
          </a:prstGeom>
          <a:noFill/>
          <a:ln w="9525">
            <a:noFill/>
            <a:miter lim="800000"/>
          </a:ln>
        </p:spPr>
        <p:txBody>
          <a:bodyPr wrap="square">
            <a:spAutoFit/>
          </a:bodyPr>
          <a:lstStyle/>
          <a:p>
            <a:pPr>
              <a:spcBef>
                <a:spcPct val="50000"/>
              </a:spcBef>
            </a:pPr>
            <a:r>
              <a:rPr kumimoji="1" lang="zh-CN" altLang="en-US" sz="2400" b="1" dirty="0">
                <a:latin typeface="Britannic Bold" panose="020B0903060703020204" pitchFamily="34" charset="0"/>
              </a:rPr>
              <a:t>实验室密度计</a:t>
            </a:r>
          </a:p>
        </p:txBody>
      </p:sp>
      <p:pic>
        <p:nvPicPr>
          <p:cNvPr id="12" name="Picture 37" descr="u=1900590403,1904332540&amp;gp=46"/>
          <p:cNvPicPr>
            <a:picLocks noChangeAspect="1" noChangeArrowheads="1"/>
          </p:cNvPicPr>
          <p:nvPr/>
        </p:nvPicPr>
        <p:blipFill>
          <a:blip r:embed="rId2"/>
          <a:srcRect/>
          <a:stretch>
            <a:fillRect/>
          </a:stretch>
        </p:blipFill>
        <p:spPr bwMode="auto">
          <a:xfrm>
            <a:off x="1224622" y="1984043"/>
            <a:ext cx="1178510" cy="1666875"/>
          </a:xfrm>
          <a:prstGeom prst="rect">
            <a:avLst/>
          </a:prstGeom>
          <a:noFill/>
          <a:ln w="9525">
            <a:noFill/>
            <a:miter lim="800000"/>
            <a:headEnd/>
            <a:tailEnd/>
          </a:ln>
        </p:spPr>
      </p:pic>
      <p:pic>
        <p:nvPicPr>
          <p:cNvPr id="13" name="Picture 39" descr="7812气体密度计[1]"/>
          <p:cNvPicPr preferRelativeResize="0">
            <a:picLocks noChangeAspect="1" noChangeArrowheads="1"/>
          </p:cNvPicPr>
          <p:nvPr/>
        </p:nvPicPr>
        <p:blipFill>
          <a:blip r:embed="rId3"/>
          <a:srcRect/>
          <a:stretch>
            <a:fillRect/>
          </a:stretch>
        </p:blipFill>
        <p:spPr bwMode="auto">
          <a:xfrm>
            <a:off x="3871595" y="2024751"/>
            <a:ext cx="734695" cy="1662430"/>
          </a:xfrm>
          <a:prstGeom prst="rect">
            <a:avLst/>
          </a:prstGeom>
          <a:solidFill>
            <a:srgbClr val="993366"/>
          </a:solidFill>
          <a:ln w="9525">
            <a:noFill/>
            <a:miter lim="800000"/>
            <a:headEnd/>
            <a:tailEnd/>
          </a:ln>
        </p:spPr>
      </p:pic>
      <p:sp>
        <p:nvSpPr>
          <p:cNvPr id="14" name="Text Box 40"/>
          <p:cNvSpPr txBox="1">
            <a:spLocks noChangeArrowheads="1"/>
          </p:cNvSpPr>
          <p:nvPr/>
        </p:nvSpPr>
        <p:spPr bwMode="auto">
          <a:xfrm>
            <a:off x="3491880" y="3782107"/>
            <a:ext cx="1793875" cy="460375"/>
          </a:xfrm>
          <a:prstGeom prst="rect">
            <a:avLst/>
          </a:prstGeom>
          <a:noFill/>
          <a:ln w="9525">
            <a:noFill/>
            <a:miter lim="800000"/>
          </a:ln>
        </p:spPr>
        <p:txBody>
          <a:bodyPr wrap="square">
            <a:spAutoFit/>
          </a:bodyPr>
          <a:lstStyle/>
          <a:p>
            <a:pPr>
              <a:spcBef>
                <a:spcPct val="50000"/>
              </a:spcBef>
            </a:pPr>
            <a:r>
              <a:rPr kumimoji="1" lang="zh-CN" altLang="en-US" sz="2400" b="1" dirty="0">
                <a:latin typeface="Britannic Bold" panose="020B0903060703020204" pitchFamily="34" charset="0"/>
              </a:rPr>
              <a:t>气体密度计</a:t>
            </a:r>
          </a:p>
        </p:txBody>
      </p:sp>
      <p:pic>
        <p:nvPicPr>
          <p:cNvPr id="15" name="Picture 41" descr="数字式密度计"/>
          <p:cNvPicPr>
            <a:picLocks noChangeAspect="1" noChangeArrowheads="1"/>
          </p:cNvPicPr>
          <p:nvPr/>
        </p:nvPicPr>
        <p:blipFill>
          <a:blip r:embed="rId4"/>
          <a:srcRect/>
          <a:stretch>
            <a:fillRect/>
          </a:stretch>
        </p:blipFill>
        <p:spPr bwMode="auto">
          <a:xfrm>
            <a:off x="5979953" y="1693829"/>
            <a:ext cx="2430780" cy="2127250"/>
          </a:xfrm>
          <a:prstGeom prst="rect">
            <a:avLst/>
          </a:prstGeom>
          <a:noFill/>
          <a:ln w="9525">
            <a:noFill/>
            <a:miter lim="800000"/>
            <a:headEnd/>
            <a:tailEnd/>
          </a:ln>
        </p:spPr>
      </p:pic>
      <p:sp>
        <p:nvSpPr>
          <p:cNvPr id="16" name="Text Box 42"/>
          <p:cNvSpPr txBox="1">
            <a:spLocks noChangeArrowheads="1"/>
          </p:cNvSpPr>
          <p:nvPr/>
        </p:nvSpPr>
        <p:spPr bwMode="auto">
          <a:xfrm>
            <a:off x="6137688" y="3802579"/>
            <a:ext cx="2060575" cy="460375"/>
          </a:xfrm>
          <a:prstGeom prst="rect">
            <a:avLst/>
          </a:prstGeom>
          <a:noFill/>
          <a:ln w="9525">
            <a:noFill/>
            <a:miter lim="800000"/>
          </a:ln>
        </p:spPr>
        <p:txBody>
          <a:bodyPr wrap="square">
            <a:spAutoFit/>
          </a:bodyPr>
          <a:lstStyle/>
          <a:p>
            <a:pPr>
              <a:spcBef>
                <a:spcPct val="50000"/>
              </a:spcBef>
            </a:pPr>
            <a:r>
              <a:rPr kumimoji="1" lang="zh-CN" altLang="en-US" sz="2400" b="1" dirty="0">
                <a:latin typeface="Britannic Bold" panose="020B0903060703020204" pitchFamily="34" charset="0"/>
              </a:rPr>
              <a:t>数字式密度计</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6"/>
          <p:cNvSpPr txBox="1">
            <a:spLocks noChangeArrowheads="1"/>
          </p:cNvSpPr>
          <p:nvPr/>
        </p:nvSpPr>
        <p:spPr bwMode="auto">
          <a:xfrm>
            <a:off x="3419872" y="1851670"/>
            <a:ext cx="28498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kumimoji="1" lang="zh-CN" altLang="en-US" sz="2800" dirty="0">
                <a:latin typeface="黑体" panose="02010609060101010101" pitchFamily="49" charset="-122"/>
                <a:ea typeface="黑体" panose="02010609060101010101" pitchFamily="49" charset="-122"/>
              </a:rPr>
              <a:t>完成课堂</a:t>
            </a:r>
            <a:r>
              <a:rPr kumimoji="1" lang="en-US" altLang="zh-CN" sz="2800" dirty="0">
                <a:latin typeface="黑体" panose="02010609060101010101" pitchFamily="49" charset="-122"/>
                <a:ea typeface="黑体" panose="02010609060101010101" pitchFamily="49" charset="-122"/>
              </a:rPr>
              <a:t>8</a:t>
            </a:r>
            <a:r>
              <a:rPr kumimoji="1" lang="zh-CN" altLang="en-US" sz="2800" dirty="0">
                <a:latin typeface="黑体" panose="02010609060101010101" pitchFamily="49" charset="-122"/>
                <a:ea typeface="黑体" panose="02010609060101010101" pitchFamily="49" charset="-122"/>
              </a:rPr>
              <a:t>分钟。</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91680" y="1923678"/>
            <a:ext cx="5045710" cy="1384995"/>
          </a:xfrm>
          <a:prstGeom prst="rect">
            <a:avLst/>
          </a:prstGeom>
          <a:noFill/>
        </p:spPr>
        <p:txBody>
          <a:bodyPr wrap="square" rtlCol="0">
            <a:spAutoFit/>
          </a:bodyPr>
          <a:lstStyle/>
          <a:p>
            <a:pPr algn="just">
              <a:lnSpc>
                <a:spcPct val="150000"/>
              </a:lnSpc>
            </a:pPr>
            <a:r>
              <a:rPr kumimoji="1" lang="en-US" altLang="zh-CN" sz="2800" dirty="0">
                <a:solidFill>
                  <a:schemeClr val="bg1"/>
                </a:solidFill>
                <a:latin typeface="黑体" panose="02010609060101010101" pitchFamily="49" charset="-122"/>
                <a:ea typeface="黑体" panose="02010609060101010101" pitchFamily="49" charset="-122"/>
              </a:rPr>
              <a:t>1.</a:t>
            </a:r>
            <a:r>
              <a:rPr kumimoji="1" lang="zh-CN" altLang="en-US" sz="2800" dirty="0">
                <a:solidFill>
                  <a:schemeClr val="bg1"/>
                </a:solidFill>
                <a:latin typeface="黑体" panose="02010609060101010101" pitchFamily="49" charset="-122"/>
                <a:ea typeface="黑体" panose="02010609060101010101" pitchFamily="49" charset="-122"/>
              </a:rPr>
              <a:t>自我评价。</a:t>
            </a:r>
            <a:endParaRPr kumimoji="1" lang="en-US" altLang="zh-CN" sz="2800" dirty="0">
              <a:solidFill>
                <a:schemeClr val="bg1"/>
              </a:solidFill>
              <a:latin typeface="黑体" panose="02010609060101010101" pitchFamily="49" charset="-122"/>
              <a:ea typeface="黑体" panose="02010609060101010101" pitchFamily="49" charset="-122"/>
            </a:endParaRPr>
          </a:p>
          <a:p>
            <a:pPr algn="just">
              <a:lnSpc>
                <a:spcPct val="150000"/>
              </a:lnSpc>
            </a:pPr>
            <a:r>
              <a:rPr kumimoji="1" lang="en-US" altLang="zh-CN" sz="2800" dirty="0">
                <a:solidFill>
                  <a:schemeClr val="bg1"/>
                </a:solidFill>
                <a:latin typeface="黑体" panose="02010609060101010101" pitchFamily="49" charset="-122"/>
                <a:ea typeface="黑体" panose="02010609060101010101" pitchFamily="49" charset="-122"/>
              </a:rPr>
              <a:t>2.</a:t>
            </a:r>
            <a:r>
              <a:rPr kumimoji="1" lang="zh-CN" altLang="en-US" sz="2800" dirty="0">
                <a:solidFill>
                  <a:schemeClr val="bg1"/>
                </a:solidFill>
                <a:latin typeface="黑体" panose="02010609060101010101" pitchFamily="49" charset="-122"/>
                <a:ea typeface="黑体" panose="02010609060101010101" pitchFamily="49" charset="-122"/>
              </a:rPr>
              <a:t>课后练习册。</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97180" y="1275606"/>
            <a:ext cx="7776864" cy="2862322"/>
          </a:xfrm>
          <a:prstGeom prst="rect">
            <a:avLst/>
          </a:prstGeom>
        </p:spPr>
        <p:txBody>
          <a:bodyPr wrap="square">
            <a:spAutoFit/>
          </a:bodyPr>
          <a:lstStyle/>
          <a:p>
            <a:pPr latinLnBrk="0">
              <a:lnSpc>
                <a:spcPct val="150000"/>
              </a:lnSpc>
            </a:pPr>
            <a:r>
              <a:rPr lang="en-US" altLang="zh-CN" sz="2400" dirty="0">
                <a:latin typeface="Times New Roman" pitchFamily="18" charset="0"/>
                <a:cs typeface="Times New Roman" pitchFamily="18" charset="0"/>
              </a:rPr>
              <a:t>3.</a:t>
            </a:r>
            <a:r>
              <a:rPr lang="zh-CN" altLang="en-US" sz="2400" dirty="0">
                <a:latin typeface="Times New Roman" pitchFamily="18" charset="0"/>
                <a:cs typeface="Times New Roman" pitchFamily="18" charset="0"/>
              </a:rPr>
              <a:t>通过实验数据记录、处理的体验，使学生养成实事求是、严谨的科学态度。通过探究活动中的交流与合作体验，使学生认识交流与合作的重要性，培养主动与他人合作的精神，敢于提出与别人不同的见解，也勇于放弃或修正自己的错误观念。</a:t>
            </a:r>
            <a:endParaRPr lang="zh-CN" altLang="zh-CN" sz="2400" b="1" dirty="0">
              <a:latin typeface="Times New Roman" pitchFamily="18" charset="0"/>
              <a:ea typeface="楷体" panose="02010609060101010101" pitchFamily="49" charset="-122"/>
              <a:cs typeface="Times New Roman" pitchFamily="18" charset="0"/>
            </a:endParaRPr>
          </a:p>
        </p:txBody>
      </p:sp>
    </p:spTree>
    <p:extLst>
      <p:ext uri="{BB962C8B-B14F-4D97-AF65-F5344CB8AC3E}">
        <p14:creationId xmlns:p14="http://schemas.microsoft.com/office/powerpoint/2010/main" val="152174987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a:spLocks noChangeArrowheads="1"/>
          </p:cNvSpPr>
          <p:nvPr/>
        </p:nvSpPr>
        <p:spPr bwMode="auto">
          <a:xfrm>
            <a:off x="928662" y="848891"/>
            <a:ext cx="7172960" cy="1947649"/>
          </a:xfrm>
          <a:prstGeom prst="rect">
            <a:avLst/>
          </a:prstGeom>
          <a:noFill/>
          <a:ln w="9525">
            <a:noFill/>
            <a:miter lim="800000"/>
          </a:ln>
        </p:spPr>
        <p:txBody>
          <a:bodyPr wrap="square">
            <a:spAutoFit/>
          </a:bodyPr>
          <a:lstStyle/>
          <a:p>
            <a:pPr>
              <a:lnSpc>
                <a:spcPct val="150000"/>
              </a:lnSpc>
            </a:pPr>
            <a:r>
              <a:rPr lang="zh-CN" altLang="en-US" sz="2800" dirty="0">
                <a:solidFill>
                  <a:schemeClr val="tx2"/>
                </a:solidFill>
              </a:rPr>
              <a:t>问题</a:t>
            </a:r>
            <a:r>
              <a:rPr lang="en-US" altLang="zh-CN" sz="2800" dirty="0">
                <a:solidFill>
                  <a:schemeClr val="tx2"/>
                </a:solidFill>
              </a:rPr>
              <a:t>:</a:t>
            </a:r>
          </a:p>
          <a:p>
            <a:pPr>
              <a:lnSpc>
                <a:spcPct val="150000"/>
              </a:lnSpc>
            </a:pPr>
            <a:r>
              <a:rPr lang="zh-CN" altLang="en-US" sz="2800" dirty="0"/>
              <a:t>从密度的公式        知道</a:t>
            </a:r>
            <a:r>
              <a:rPr lang="en-US" altLang="zh-CN" sz="2800" dirty="0"/>
              <a:t>,</a:t>
            </a:r>
            <a:r>
              <a:rPr lang="zh-CN" altLang="en-US" sz="2800" dirty="0"/>
              <a:t>要测量密度需要测量哪些物理量</a:t>
            </a:r>
            <a:r>
              <a:rPr lang="en-US" altLang="zh-CN" sz="2800" dirty="0"/>
              <a:t>?</a:t>
            </a:r>
          </a:p>
        </p:txBody>
      </p:sp>
      <p:sp>
        <p:nvSpPr>
          <p:cNvPr id="9" name="Text Box 3"/>
          <p:cNvSpPr txBox="1">
            <a:spLocks noChangeArrowheads="1"/>
          </p:cNvSpPr>
          <p:nvPr/>
        </p:nvSpPr>
        <p:spPr bwMode="auto">
          <a:xfrm>
            <a:off x="1863725" y="2796540"/>
            <a:ext cx="1169340" cy="1815882"/>
          </a:xfrm>
          <a:prstGeom prst="rect">
            <a:avLst/>
          </a:prstGeom>
          <a:noFill/>
          <a:ln w="9525">
            <a:noFill/>
            <a:miter lim="800000"/>
          </a:ln>
        </p:spPr>
        <p:txBody>
          <a:bodyPr wrap="square">
            <a:spAutoFit/>
          </a:bodyPr>
          <a:lstStyle/>
          <a:p>
            <a:r>
              <a:rPr lang="zh-CN" altLang="en-US" sz="2800" b="1" dirty="0">
                <a:solidFill>
                  <a:srgbClr val="FF0000"/>
                </a:solidFill>
              </a:rPr>
              <a:t>质量</a:t>
            </a:r>
          </a:p>
          <a:p>
            <a:endParaRPr lang="zh-CN" altLang="en-US" sz="2800" b="1" dirty="0">
              <a:solidFill>
                <a:srgbClr val="FF0000"/>
              </a:solidFill>
            </a:endParaRPr>
          </a:p>
          <a:p>
            <a:endParaRPr lang="zh-CN" altLang="en-US" sz="2800" b="1" dirty="0">
              <a:solidFill>
                <a:srgbClr val="FF0000"/>
              </a:solidFill>
            </a:endParaRPr>
          </a:p>
          <a:p>
            <a:r>
              <a:rPr lang="zh-CN" altLang="en-US" sz="2800" b="1" dirty="0">
                <a:solidFill>
                  <a:srgbClr val="FF0000"/>
                </a:solidFill>
              </a:rPr>
              <a:t>体积</a:t>
            </a:r>
          </a:p>
        </p:txBody>
      </p:sp>
      <p:grpSp>
        <p:nvGrpSpPr>
          <p:cNvPr id="10" name="Group 4"/>
          <p:cNvGrpSpPr/>
          <p:nvPr/>
        </p:nvGrpSpPr>
        <p:grpSpPr bwMode="auto">
          <a:xfrm>
            <a:off x="3131490" y="2135818"/>
            <a:ext cx="3876675" cy="1776413"/>
            <a:chOff x="2162" y="1344"/>
            <a:chExt cx="2442" cy="1119"/>
          </a:xfrm>
        </p:grpSpPr>
        <p:sp>
          <p:nvSpPr>
            <p:cNvPr id="12" name="Text Box 5"/>
            <p:cNvSpPr txBox="1">
              <a:spLocks noChangeArrowheads="1"/>
            </p:cNvSpPr>
            <p:nvPr/>
          </p:nvSpPr>
          <p:spPr bwMode="auto">
            <a:xfrm>
              <a:off x="2162" y="1760"/>
              <a:ext cx="691" cy="330"/>
            </a:xfrm>
            <a:prstGeom prst="rect">
              <a:avLst/>
            </a:prstGeom>
            <a:noFill/>
            <a:ln w="9525">
              <a:noFill/>
              <a:miter lim="800000"/>
            </a:ln>
          </p:spPr>
          <p:txBody>
            <a:bodyPr wrap="square">
              <a:spAutoFit/>
            </a:bodyPr>
            <a:lstStyle/>
            <a:p>
              <a:r>
                <a:rPr lang="zh-CN" altLang="en-US" sz="2800" b="1" dirty="0">
                  <a:solidFill>
                    <a:srgbClr val="FF0000"/>
                  </a:solidFill>
                </a:rPr>
                <a:t>天平</a:t>
              </a:r>
            </a:p>
          </p:txBody>
        </p:sp>
        <p:pic>
          <p:nvPicPr>
            <p:cNvPr id="13" name="Picture 5" descr="天平"/>
            <p:cNvPicPr>
              <a:picLocks noChangeAspect="1" noChangeArrowheads="1"/>
            </p:cNvPicPr>
            <p:nvPr/>
          </p:nvPicPr>
          <p:blipFill>
            <a:blip r:embed="rId2"/>
            <a:srcRect l="3125" t="10793" r="47786" b="33780"/>
            <a:stretch>
              <a:fillRect/>
            </a:stretch>
          </p:blipFill>
          <p:spPr bwMode="auto">
            <a:xfrm>
              <a:off x="2789" y="1344"/>
              <a:ext cx="1815" cy="1119"/>
            </a:xfrm>
            <a:prstGeom prst="rect">
              <a:avLst/>
            </a:prstGeom>
            <a:noFill/>
            <a:ln w="9525">
              <a:noFill/>
              <a:miter lim="800000"/>
              <a:headEnd/>
              <a:tailEnd/>
            </a:ln>
          </p:spPr>
        </p:pic>
      </p:grpSp>
      <p:grpSp>
        <p:nvGrpSpPr>
          <p:cNvPr id="11" name="Group 7"/>
          <p:cNvGrpSpPr/>
          <p:nvPr/>
        </p:nvGrpSpPr>
        <p:grpSpPr bwMode="auto">
          <a:xfrm>
            <a:off x="3020997" y="3931924"/>
            <a:ext cx="5238750" cy="647700"/>
            <a:chOff x="1892" y="2523"/>
            <a:chExt cx="3300" cy="408"/>
          </a:xfrm>
        </p:grpSpPr>
        <p:sp>
          <p:nvSpPr>
            <p:cNvPr id="15" name="Text Box 8"/>
            <p:cNvSpPr txBox="1">
              <a:spLocks noChangeArrowheads="1"/>
            </p:cNvSpPr>
            <p:nvPr/>
          </p:nvSpPr>
          <p:spPr bwMode="auto">
            <a:xfrm>
              <a:off x="1892" y="2601"/>
              <a:ext cx="941" cy="330"/>
            </a:xfrm>
            <a:prstGeom prst="rect">
              <a:avLst/>
            </a:prstGeom>
            <a:noFill/>
            <a:ln w="9525">
              <a:noFill/>
              <a:miter lim="800000"/>
            </a:ln>
          </p:spPr>
          <p:txBody>
            <a:bodyPr wrap="square">
              <a:spAutoFit/>
            </a:bodyPr>
            <a:lstStyle/>
            <a:p>
              <a:r>
                <a:rPr lang="zh-CN" altLang="en-US" sz="2800" b="1" dirty="0">
                  <a:solidFill>
                    <a:srgbClr val="FF0000"/>
                  </a:solidFill>
                </a:rPr>
                <a:t>刻度尺</a:t>
              </a:r>
            </a:p>
          </p:txBody>
        </p:sp>
        <p:pic>
          <p:nvPicPr>
            <p:cNvPr id="16" name="Picture 9" descr="b_070410164914"/>
            <p:cNvPicPr>
              <a:picLocks noChangeAspect="1" noChangeArrowheads="1"/>
            </p:cNvPicPr>
            <p:nvPr/>
          </p:nvPicPr>
          <p:blipFill>
            <a:blip r:embed="rId3"/>
            <a:srcRect l="2646" t="18669" r="30688" b="59953"/>
            <a:stretch>
              <a:fillRect/>
            </a:stretch>
          </p:blipFill>
          <p:spPr bwMode="auto">
            <a:xfrm>
              <a:off x="2653" y="2523"/>
              <a:ext cx="2539" cy="407"/>
            </a:xfrm>
            <a:prstGeom prst="rect">
              <a:avLst/>
            </a:prstGeom>
            <a:noFill/>
            <a:ln w="9525">
              <a:noFill/>
              <a:miter lim="800000"/>
              <a:headEnd/>
              <a:tailEnd/>
            </a:ln>
          </p:spPr>
        </p:pic>
      </p:grpSp>
      <p:graphicFrame>
        <p:nvGraphicFramePr>
          <p:cNvPr id="2" name="对象 1">
            <a:hlinkClick r:id="" action="ppaction://ole?verb=0"/>
          </p:cNvPr>
          <p:cNvGraphicFramePr/>
          <p:nvPr>
            <p:extLst>
              <p:ext uri="{D42A27DB-BD31-4B8C-83A1-F6EECF244321}">
                <p14:modId xmlns:p14="http://schemas.microsoft.com/office/powerpoint/2010/main" val="113968460"/>
              </p:ext>
            </p:extLst>
          </p:nvPr>
        </p:nvGraphicFramePr>
        <p:xfrm>
          <a:off x="3111921" y="1563638"/>
          <a:ext cx="886976" cy="633685"/>
        </p:xfrm>
        <a:graphic>
          <a:graphicData uri="http://schemas.openxmlformats.org/presentationml/2006/ole">
            <mc:AlternateContent xmlns:mc="http://schemas.openxmlformats.org/markup-compatibility/2006">
              <mc:Choice xmlns:v="urn:schemas-microsoft-com:vml" Requires="v">
                <p:oleObj r:id="rId4" imgW="330200" imgH="355600" progId="Equation.DSMT4">
                  <p:embed/>
                </p:oleObj>
              </mc:Choice>
              <mc:Fallback>
                <p:oleObj r:id="rId4" imgW="330200" imgH="355600" progId="Equation.DSMT4">
                  <p:embed/>
                  <p:pic>
                    <p:nvPicPr>
                      <p:cNvPr id="0" name="图片 1024"/>
                      <p:cNvPicPr/>
                      <p:nvPr/>
                    </p:nvPicPr>
                    <p:blipFill>
                      <a:blip r:embed="rId5"/>
                      <a:stretch>
                        <a:fillRect/>
                      </a:stretch>
                    </p:blipFill>
                    <p:spPr>
                      <a:xfrm>
                        <a:off x="3111921" y="1563638"/>
                        <a:ext cx="886976" cy="633685"/>
                      </a:xfrm>
                      <a:prstGeom prst="rect">
                        <a:avLst/>
                      </a:prstGeom>
                      <a:noFill/>
                      <a:ln w="9525">
                        <a:noFill/>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
          <p:cNvSpPr txBox="1">
            <a:spLocks noChangeArrowheads="1"/>
          </p:cNvSpPr>
          <p:nvPr/>
        </p:nvSpPr>
        <p:spPr bwMode="auto">
          <a:xfrm>
            <a:off x="827584" y="2296557"/>
            <a:ext cx="3064510" cy="521970"/>
          </a:xfrm>
          <a:prstGeom prst="rect">
            <a:avLst/>
          </a:prstGeom>
          <a:noFill/>
          <a:ln w="9525">
            <a:noFill/>
            <a:miter lim="800000"/>
          </a:ln>
        </p:spPr>
        <p:txBody>
          <a:bodyPr wrap="square">
            <a:spAutoFit/>
          </a:bodyPr>
          <a:lstStyle/>
          <a:p>
            <a:r>
              <a:rPr kumimoji="1" lang="zh-CN" altLang="en-US" sz="2800" b="1">
                <a:solidFill>
                  <a:srgbClr val="000000"/>
                </a:solidFill>
                <a:latin typeface="Times New Roman" panose="02020603050405020304" charset="0"/>
                <a:ea typeface="楷体_GB2312" pitchFamily="49" charset="-122"/>
              </a:rPr>
              <a:t>密度的测量： </a:t>
            </a:r>
            <a:endParaRPr lang="en-US" altLang="zh-CN" sz="3600" b="1">
              <a:solidFill>
                <a:srgbClr val="000000"/>
              </a:solidFill>
              <a:latin typeface="Times New Roman" panose="02020603050405020304" charset="0"/>
              <a:ea typeface="楷体_GB2312" pitchFamily="49" charset="-122"/>
            </a:endParaRPr>
          </a:p>
        </p:txBody>
      </p:sp>
      <p:sp>
        <p:nvSpPr>
          <p:cNvPr id="10" name="Text Box 5"/>
          <p:cNvSpPr txBox="1">
            <a:spLocks noChangeArrowheads="1"/>
          </p:cNvSpPr>
          <p:nvPr/>
        </p:nvSpPr>
        <p:spPr bwMode="auto">
          <a:xfrm>
            <a:off x="827584" y="3170952"/>
            <a:ext cx="6057265" cy="521970"/>
          </a:xfrm>
          <a:prstGeom prst="rect">
            <a:avLst/>
          </a:prstGeom>
          <a:noFill/>
          <a:ln w="9525">
            <a:noFill/>
            <a:miter lim="800000"/>
          </a:ln>
        </p:spPr>
        <p:txBody>
          <a:bodyPr wrap="square">
            <a:spAutoFit/>
          </a:bodyPr>
          <a:lstStyle/>
          <a:p>
            <a:r>
              <a:rPr kumimoji="1" lang="zh-CN" altLang="en-US" sz="2800" b="1" dirty="0">
                <a:solidFill>
                  <a:srgbClr val="000000"/>
                </a:solidFill>
                <a:latin typeface="Times New Roman" panose="02020603050405020304" charset="0"/>
                <a:ea typeface="楷体_GB2312" pitchFamily="49" charset="-122"/>
              </a:rPr>
              <a:t>需要测量的量： ①质量</a:t>
            </a:r>
            <a:r>
              <a:rPr kumimoji="1" lang="en-US" altLang="zh-CN" sz="2800" b="1" i="1" dirty="0">
                <a:solidFill>
                  <a:srgbClr val="000000"/>
                </a:solidFill>
                <a:latin typeface="Times New Roman" panose="02020603050405020304" charset="0"/>
                <a:ea typeface="楷体_GB2312" pitchFamily="49" charset="-122"/>
              </a:rPr>
              <a:t>m</a:t>
            </a:r>
            <a:r>
              <a:rPr kumimoji="1" lang="zh-CN" altLang="en-US" sz="2800" b="1" dirty="0">
                <a:solidFill>
                  <a:srgbClr val="000000"/>
                </a:solidFill>
                <a:latin typeface="Times New Roman" panose="02020603050405020304" charset="0"/>
                <a:ea typeface="楷体_GB2312" pitchFamily="49" charset="-122"/>
              </a:rPr>
              <a:t>；</a:t>
            </a:r>
            <a:r>
              <a:rPr kumimoji="1" lang="en-US" altLang="zh-CN" sz="2800" b="1" dirty="0">
                <a:solidFill>
                  <a:srgbClr val="000000"/>
                </a:solidFill>
                <a:latin typeface="Times New Roman" panose="02020603050405020304" charset="0"/>
                <a:ea typeface="楷体_GB2312" pitchFamily="49" charset="-122"/>
              </a:rPr>
              <a:t>② </a:t>
            </a:r>
            <a:r>
              <a:rPr kumimoji="1" lang="zh-CN" altLang="en-US" sz="2800" b="1" dirty="0">
                <a:solidFill>
                  <a:srgbClr val="000000"/>
                </a:solidFill>
                <a:latin typeface="Times New Roman" panose="02020603050405020304" charset="0"/>
                <a:ea typeface="楷体_GB2312" pitchFamily="49" charset="-122"/>
              </a:rPr>
              <a:t>体积</a:t>
            </a:r>
            <a:r>
              <a:rPr kumimoji="1" lang="en-US" altLang="zh-CN" sz="2800" b="1" i="1" dirty="0">
                <a:solidFill>
                  <a:srgbClr val="000000"/>
                </a:solidFill>
                <a:latin typeface="Times New Roman" panose="02020603050405020304" charset="0"/>
                <a:ea typeface="楷体_GB2312" pitchFamily="49" charset="-122"/>
              </a:rPr>
              <a:t>V</a:t>
            </a:r>
          </a:p>
        </p:txBody>
      </p:sp>
      <p:sp>
        <p:nvSpPr>
          <p:cNvPr id="11" name="Text Box 10"/>
          <p:cNvSpPr txBox="1">
            <a:spLocks noChangeArrowheads="1"/>
          </p:cNvSpPr>
          <p:nvPr/>
        </p:nvSpPr>
        <p:spPr bwMode="auto">
          <a:xfrm>
            <a:off x="827584" y="1419622"/>
            <a:ext cx="7815580" cy="460375"/>
          </a:xfrm>
          <a:prstGeom prst="rect">
            <a:avLst/>
          </a:prstGeom>
          <a:noFill/>
          <a:ln w="9525">
            <a:noFill/>
            <a:miter lim="800000"/>
          </a:ln>
        </p:spPr>
        <p:txBody>
          <a:bodyPr wrap="square">
            <a:spAutoFit/>
          </a:bodyPr>
          <a:lstStyle/>
          <a:p>
            <a:r>
              <a:rPr lang="zh-CN" altLang="en-US" sz="2400" b="1" dirty="0">
                <a:solidFill>
                  <a:srgbClr val="3333FF"/>
                </a:solidFill>
              </a:rPr>
              <a:t>如果物体是液体或固体形状不规则，体积应该怎样测量？</a:t>
            </a:r>
          </a:p>
        </p:txBody>
      </p:sp>
      <p:graphicFrame>
        <p:nvGraphicFramePr>
          <p:cNvPr id="3" name="对象 2">
            <a:hlinkClick r:id="" action="ppaction://ole?verb=0"/>
          </p:cNvPr>
          <p:cNvGraphicFramePr/>
          <p:nvPr>
            <p:extLst>
              <p:ext uri="{D42A27DB-BD31-4B8C-83A1-F6EECF244321}">
                <p14:modId xmlns:p14="http://schemas.microsoft.com/office/powerpoint/2010/main" val="2657622301"/>
              </p:ext>
            </p:extLst>
          </p:nvPr>
        </p:nvGraphicFramePr>
        <p:xfrm>
          <a:off x="2941499" y="2191147"/>
          <a:ext cx="680720" cy="732790"/>
        </p:xfrm>
        <a:graphic>
          <a:graphicData uri="http://schemas.openxmlformats.org/presentationml/2006/ole">
            <mc:AlternateContent xmlns:mc="http://schemas.openxmlformats.org/markup-compatibility/2006">
              <mc:Choice xmlns:v="urn:schemas-microsoft-com:vml" Requires="v">
                <p:oleObj r:id="rId2" imgW="7924800" imgH="8534400" progId="Equation.DSMT4">
                  <p:embed/>
                </p:oleObj>
              </mc:Choice>
              <mc:Fallback>
                <p:oleObj r:id="rId2" imgW="7924800" imgH="8534400" progId="Equation.DSMT4">
                  <p:embed/>
                  <p:pic>
                    <p:nvPicPr>
                      <p:cNvPr id="0" name="图片 2048" descr="image1"/>
                      <p:cNvPicPr/>
                      <p:nvPr/>
                    </p:nvPicPr>
                    <p:blipFill>
                      <a:blip r:embed="rId3"/>
                      <a:stretch>
                        <a:fillRect/>
                      </a:stretch>
                    </p:blipFill>
                    <p:spPr>
                      <a:xfrm>
                        <a:off x="2941499" y="2191147"/>
                        <a:ext cx="680720" cy="732790"/>
                      </a:xfrm>
                      <a:prstGeom prst="rect">
                        <a:avLst/>
                      </a:prstGeom>
                      <a:noFill/>
                      <a:ln w="9525">
                        <a:noFill/>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1" presetClass="entr" presetSubtype="0" fill="hold" grpId="0" nodeType="clickEffect">
                                  <p:stCondLst>
                                    <p:cond delay="0"/>
                                  </p:stCondLst>
                                  <p:iterate type="lt">
                                    <p:tmPct val="0"/>
                                  </p:iterate>
                                  <p:childTnLst>
                                    <p:set>
                                      <p:cBhvr>
                                        <p:cTn id="22" dur="1" fill="hold">
                                          <p:stCondLst>
                                            <p:cond delay="0"/>
                                          </p:stCondLst>
                                        </p:cTn>
                                        <p:tgtEl>
                                          <p:spTgt spid="11"/>
                                        </p:tgtEl>
                                        <p:attrNameLst>
                                          <p:attrName>style.visibility</p:attrName>
                                        </p:attrNameLst>
                                      </p:cBhvr>
                                      <p:to>
                                        <p:strVal val="visible"/>
                                      </p:to>
                                    </p:set>
                                    <p:animEffect transition="in" filter="fade">
                                      <p:cBhvr>
                                        <p:cTn id="23" dur="192" decel="100000"/>
                                        <p:tgtEl>
                                          <p:spTgt spid="11"/>
                                        </p:tgtEl>
                                      </p:cBhvr>
                                    </p:animEffect>
                                    <p:animScale>
                                      <p:cBhvr>
                                        <p:cTn id="24" dur="192" decel="100000"/>
                                        <p:tgtEl>
                                          <p:spTgt spid="11"/>
                                        </p:tgtEl>
                                      </p:cBhvr>
                                      <p:from x="10000" y="10000"/>
                                      <p:to x="200000" y="450000"/>
                                    </p:animScale>
                                    <p:animScale>
                                      <p:cBhvr>
                                        <p:cTn id="25" dur="308" accel="100000" fill="hold">
                                          <p:stCondLst>
                                            <p:cond delay="192"/>
                                          </p:stCondLst>
                                        </p:cTn>
                                        <p:tgtEl>
                                          <p:spTgt spid="11"/>
                                        </p:tgtEl>
                                      </p:cBhvr>
                                      <p:from x="200000" y="450000"/>
                                      <p:to x="100000" y="100000"/>
                                    </p:animScale>
                                    <p:set>
                                      <p:cBhvr>
                                        <p:cTn id="26" dur="192" fill="hold"/>
                                        <p:tgtEl>
                                          <p:spTgt spid="11"/>
                                        </p:tgtEl>
                                        <p:attrNameLst>
                                          <p:attrName>ppt_x</p:attrName>
                                        </p:attrNameLst>
                                      </p:cBhvr>
                                      <p:to>
                                        <p:strVal val="(0.5)"/>
                                      </p:to>
                                    </p:set>
                                    <p:anim from="(0.5)" to="(#ppt_x)" calcmode="lin" valueType="num">
                                      <p:cBhvr>
                                        <p:cTn id="27" dur="308" accel="100000" fill="hold">
                                          <p:stCondLst>
                                            <p:cond delay="192"/>
                                          </p:stCondLst>
                                        </p:cTn>
                                        <p:tgtEl>
                                          <p:spTgt spid="11"/>
                                        </p:tgtEl>
                                        <p:attrNameLst>
                                          <p:attrName>ppt_x</p:attrName>
                                        </p:attrNameLst>
                                      </p:cBhvr>
                                    </p:anim>
                                    <p:set>
                                      <p:cBhvr>
                                        <p:cTn id="28" dur="192" fill="hold"/>
                                        <p:tgtEl>
                                          <p:spTgt spid="11"/>
                                        </p:tgtEl>
                                        <p:attrNameLst>
                                          <p:attrName>ppt_y</p:attrName>
                                        </p:attrNameLst>
                                      </p:cBhvr>
                                      <p:to>
                                        <p:strVal val="(#ppt_y+0.4)"/>
                                      </p:to>
                                    </p:set>
                                    <p:anim from="(#ppt_y+0.4)" to="(#ppt_y)" calcmode="lin" valueType="num">
                                      <p:cBhvr>
                                        <p:cTn id="29" dur="308" accel="100000" fill="hold">
                                          <p:stCondLst>
                                            <p:cond delay="192"/>
                                          </p:stCondLst>
                                        </p:cTn>
                                        <p:tgtEl>
                                          <p:spTgt spid="11"/>
                                        </p:tgtEl>
                                        <p:attrNameLst>
                                          <p:attrName>ppt_y</p:attrName>
                                        </p:attrNameLst>
                                      </p:cBhvr>
                                    </p:anim>
                                  </p:childTnLst>
                                </p:cTn>
                              </p:par>
                            </p:childTnLst>
                          </p:cTn>
                        </p:par>
                        <p:par>
                          <p:cTn id="30" fill="hold">
                            <p:stCondLst>
                              <p:cond delay="500"/>
                            </p:stCondLst>
                            <p:childTnLst>
                              <p:par>
                                <p:cTn id="31" presetID="34" presetClass="emph" presetSubtype="0" fill="hold" grpId="1" nodeType="afterEffect">
                                  <p:stCondLst>
                                    <p:cond delay="0"/>
                                  </p:stCondLst>
                                  <p:iterate type="lt">
                                    <p:tmPct val="10000"/>
                                  </p:iterate>
                                  <p:childTnLst>
                                    <p:animMotion origin="layout" path="M 0.0 0.0 L 0.0 -0.07213" pathEditMode="relative" ptsTypes="">
                                      <p:cBhvr>
                                        <p:cTn id="32" dur="500" accel="50000" decel="50000" autoRev="1" fill="hold">
                                          <p:stCondLst>
                                            <p:cond delay="0"/>
                                          </p:stCondLst>
                                        </p:cTn>
                                        <p:tgtEl>
                                          <p:spTgt spid="11"/>
                                        </p:tgtEl>
                                        <p:attrNameLst>
                                          <p:attrName>ppt_x</p:attrName>
                                          <p:attrName>ppt_y</p:attrName>
                                        </p:attrNameLst>
                                      </p:cBhvr>
                                    </p:animMotion>
                                    <p:animRot by="1500000">
                                      <p:cBhvr>
                                        <p:cTn id="33" dur="250" fill="hold">
                                          <p:stCondLst>
                                            <p:cond delay="0"/>
                                          </p:stCondLst>
                                        </p:cTn>
                                        <p:tgtEl>
                                          <p:spTgt spid="11"/>
                                        </p:tgtEl>
                                        <p:attrNameLst>
                                          <p:attrName>r</p:attrName>
                                        </p:attrNameLst>
                                      </p:cBhvr>
                                    </p:animRot>
                                    <p:animRot by="-1500000">
                                      <p:cBhvr>
                                        <p:cTn id="34" dur="250" fill="hold">
                                          <p:stCondLst>
                                            <p:cond delay="250"/>
                                          </p:stCondLst>
                                        </p:cTn>
                                        <p:tgtEl>
                                          <p:spTgt spid="11"/>
                                        </p:tgtEl>
                                        <p:attrNameLst>
                                          <p:attrName>r</p:attrName>
                                        </p:attrNameLst>
                                      </p:cBhvr>
                                    </p:animRot>
                                    <p:animRot by="-1500000">
                                      <p:cBhvr>
                                        <p:cTn id="35" dur="250" fill="hold">
                                          <p:stCondLst>
                                            <p:cond delay="500"/>
                                          </p:stCondLst>
                                        </p:cTn>
                                        <p:tgtEl>
                                          <p:spTgt spid="11"/>
                                        </p:tgtEl>
                                        <p:attrNameLst>
                                          <p:attrName>r</p:attrName>
                                        </p:attrNameLst>
                                      </p:cBhvr>
                                    </p:animRot>
                                    <p:animRot by="1500000">
                                      <p:cBhvr>
                                        <p:cTn id="36" dur="250" fill="hold">
                                          <p:stCondLst>
                                            <p:cond delay="75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0" grpId="0"/>
      <p:bldP spid="11" grpId="0"/>
      <p:bldP spid="1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bwMode="auto">
          <a:xfrm>
            <a:off x="847056" y="1188417"/>
            <a:ext cx="7981950" cy="2036763"/>
            <a:chOff x="739" y="1853"/>
            <a:chExt cx="5028" cy="1283"/>
          </a:xfrm>
        </p:grpSpPr>
        <p:sp>
          <p:nvSpPr>
            <p:cNvPr id="10" name="Rectangle 7"/>
            <p:cNvSpPr>
              <a:spLocks noChangeArrowheads="1"/>
            </p:cNvSpPr>
            <p:nvPr/>
          </p:nvSpPr>
          <p:spPr bwMode="auto">
            <a:xfrm>
              <a:off x="1486" y="1853"/>
              <a:ext cx="2841" cy="329"/>
            </a:xfrm>
            <a:prstGeom prst="rect">
              <a:avLst/>
            </a:prstGeom>
            <a:noFill/>
            <a:ln w="31750">
              <a:noFill/>
              <a:miter lim="800000"/>
            </a:ln>
          </p:spPr>
          <p:txBody>
            <a:bodyPr wrap="square">
              <a:spAutoFit/>
            </a:bodyPr>
            <a:lstStyle/>
            <a:p>
              <a:r>
                <a:rPr kumimoji="1" lang="en-US" altLang="zh-CN" sz="2800" b="1" dirty="0">
                  <a:solidFill>
                    <a:srgbClr val="000000"/>
                  </a:solidFill>
                  <a:latin typeface="Times New Roman" panose="02020603050405020304" charset="0"/>
                  <a:ea typeface="楷体_GB2312" pitchFamily="49" charset="-122"/>
                </a:rPr>
                <a:t>①</a:t>
              </a:r>
              <a:r>
                <a:rPr kumimoji="1" lang="zh-CN" altLang="en-US" sz="2800" b="1" dirty="0">
                  <a:solidFill>
                    <a:srgbClr val="000000"/>
                  </a:solidFill>
                  <a:latin typeface="Times New Roman" panose="02020603050405020304" charset="0"/>
                  <a:ea typeface="楷体_GB2312" pitchFamily="49" charset="-122"/>
                </a:rPr>
                <a:t>质量</a:t>
              </a:r>
              <a:r>
                <a:rPr kumimoji="1" lang="en-US" altLang="zh-CN" sz="2800" b="1" i="1" dirty="0">
                  <a:solidFill>
                    <a:srgbClr val="000000"/>
                  </a:solidFill>
                  <a:latin typeface="Times New Roman" panose="02020603050405020304" charset="0"/>
                  <a:ea typeface="楷体_GB2312" pitchFamily="49" charset="-122"/>
                </a:rPr>
                <a:t>m</a:t>
              </a:r>
              <a:r>
                <a:rPr kumimoji="1" lang="en-US" altLang="zh-CN" sz="2800" b="1" dirty="0">
                  <a:solidFill>
                    <a:srgbClr val="000000"/>
                  </a:solidFill>
                  <a:latin typeface="Times New Roman" panose="02020603050405020304" charset="0"/>
                  <a:ea typeface="楷体_GB2312" pitchFamily="49" charset="-122"/>
                </a:rPr>
                <a:t>     </a:t>
              </a:r>
              <a:r>
                <a:rPr kumimoji="1" lang="zh-CN" altLang="en-US" sz="2800" b="1" dirty="0">
                  <a:solidFill>
                    <a:srgbClr val="000000"/>
                  </a:solidFill>
                  <a:latin typeface="Times New Roman" panose="02020603050405020304" charset="0"/>
                  <a:ea typeface="楷体_GB2312" pitchFamily="49" charset="-122"/>
                </a:rPr>
                <a:t>天平</a:t>
              </a:r>
              <a:r>
                <a:rPr kumimoji="1" lang="en-US" altLang="zh-CN" sz="2800" b="1" dirty="0">
                  <a:solidFill>
                    <a:srgbClr val="000000"/>
                  </a:solidFill>
                  <a:latin typeface="Times New Roman" panose="02020603050405020304" charset="0"/>
                  <a:ea typeface="楷体_GB2312" pitchFamily="49" charset="-122"/>
                </a:rPr>
                <a:t>(</a:t>
              </a:r>
              <a:r>
                <a:rPr kumimoji="1" lang="zh-CN" altLang="en-US" sz="2800" b="1" dirty="0">
                  <a:solidFill>
                    <a:srgbClr val="000000"/>
                  </a:solidFill>
                  <a:latin typeface="Times New Roman" panose="02020603050405020304" charset="0"/>
                  <a:ea typeface="楷体_GB2312" pitchFamily="49" charset="-122"/>
                </a:rPr>
                <a:t>使用方法</a:t>
              </a:r>
              <a:r>
                <a:rPr kumimoji="1" lang="en-US" altLang="zh-CN" sz="2800" b="1" dirty="0">
                  <a:solidFill>
                    <a:srgbClr val="000000"/>
                  </a:solidFill>
                  <a:latin typeface="Times New Roman" panose="02020603050405020304" charset="0"/>
                  <a:ea typeface="楷体_GB2312" pitchFamily="49" charset="-122"/>
                </a:rPr>
                <a:t>)</a:t>
              </a:r>
            </a:p>
          </p:txBody>
        </p:sp>
        <p:sp>
          <p:nvSpPr>
            <p:cNvPr id="11" name="AutoShape 8"/>
            <p:cNvSpPr/>
            <p:nvPr/>
          </p:nvSpPr>
          <p:spPr bwMode="auto">
            <a:xfrm flipH="1">
              <a:off x="1348" y="1934"/>
              <a:ext cx="169" cy="889"/>
            </a:xfrm>
            <a:prstGeom prst="rightBrace">
              <a:avLst>
                <a:gd name="adj1" fmla="val 33308"/>
                <a:gd name="adj2" fmla="val 48940"/>
              </a:avLst>
            </a:prstGeom>
            <a:noFill/>
            <a:ln w="25400">
              <a:solidFill>
                <a:srgbClr val="FF0000"/>
              </a:solidFill>
              <a:round/>
            </a:ln>
          </p:spPr>
          <p:txBody>
            <a:bodyPr wrap="none" anchor="ctr"/>
            <a:lstStyle/>
            <a:p>
              <a:endParaRPr lang="zh-CN" altLang="en-US"/>
            </a:p>
          </p:txBody>
        </p:sp>
        <p:sp>
          <p:nvSpPr>
            <p:cNvPr id="12" name="Rectangle 9"/>
            <p:cNvSpPr>
              <a:spLocks noChangeArrowheads="1"/>
            </p:cNvSpPr>
            <p:nvPr/>
          </p:nvSpPr>
          <p:spPr bwMode="auto">
            <a:xfrm>
              <a:off x="2671" y="2378"/>
              <a:ext cx="1550" cy="329"/>
            </a:xfrm>
            <a:prstGeom prst="rect">
              <a:avLst/>
            </a:prstGeom>
            <a:noFill/>
            <a:ln w="31750">
              <a:noFill/>
              <a:miter lim="800000"/>
            </a:ln>
          </p:spPr>
          <p:txBody>
            <a:bodyPr wrap="square">
              <a:spAutoFit/>
            </a:bodyPr>
            <a:lstStyle/>
            <a:p>
              <a:r>
                <a:rPr kumimoji="1" lang="zh-CN" altLang="en-US" sz="2800" b="1">
                  <a:solidFill>
                    <a:srgbClr val="000000"/>
                  </a:solidFill>
                  <a:latin typeface="Times New Roman" panose="02020603050405020304" charset="0"/>
                  <a:ea typeface="楷体_GB2312" pitchFamily="49" charset="-122"/>
                </a:rPr>
                <a:t>规则：刻度尺</a:t>
              </a:r>
            </a:p>
          </p:txBody>
        </p:sp>
        <p:sp>
          <p:nvSpPr>
            <p:cNvPr id="13" name="Rectangle 10"/>
            <p:cNvSpPr>
              <a:spLocks noChangeArrowheads="1"/>
            </p:cNvSpPr>
            <p:nvPr/>
          </p:nvSpPr>
          <p:spPr bwMode="auto">
            <a:xfrm>
              <a:off x="2639" y="2807"/>
              <a:ext cx="3128" cy="329"/>
            </a:xfrm>
            <a:prstGeom prst="rect">
              <a:avLst/>
            </a:prstGeom>
            <a:noFill/>
            <a:ln w="31750">
              <a:noFill/>
              <a:miter lim="800000"/>
            </a:ln>
          </p:spPr>
          <p:txBody>
            <a:bodyPr wrap="square">
              <a:spAutoFit/>
            </a:bodyPr>
            <a:lstStyle/>
            <a:p>
              <a:r>
                <a:rPr kumimoji="1" lang="zh-CN" altLang="en-US" sz="2800" b="1">
                  <a:solidFill>
                    <a:srgbClr val="000000"/>
                  </a:solidFill>
                  <a:latin typeface="Times New Roman" panose="02020603050405020304" charset="0"/>
                  <a:ea typeface="楷体_GB2312" pitchFamily="49" charset="-122"/>
                </a:rPr>
                <a:t>不规则：量筒（量杯</a:t>
              </a:r>
              <a:r>
                <a:rPr kumimoji="1" lang="en-US" altLang="zh-CN" sz="2800" b="1">
                  <a:solidFill>
                    <a:srgbClr val="000000"/>
                  </a:solidFill>
                  <a:latin typeface="Times New Roman" panose="02020603050405020304" charset="0"/>
                  <a:ea typeface="楷体_GB2312" pitchFamily="49" charset="-122"/>
                </a:rPr>
                <a:t>/</a:t>
              </a:r>
              <a:r>
                <a:rPr kumimoji="1" lang="zh-CN" altLang="en-US" sz="2800" b="1">
                  <a:solidFill>
                    <a:srgbClr val="000000"/>
                  </a:solidFill>
                  <a:latin typeface="Times New Roman" panose="02020603050405020304" charset="0"/>
                  <a:ea typeface="楷体_GB2312" pitchFamily="49" charset="-122"/>
                </a:rPr>
                <a:t>使用方法）</a:t>
              </a:r>
            </a:p>
          </p:txBody>
        </p:sp>
        <p:sp>
          <p:nvSpPr>
            <p:cNvPr id="14" name="Rectangle 11"/>
            <p:cNvSpPr>
              <a:spLocks noChangeArrowheads="1"/>
            </p:cNvSpPr>
            <p:nvPr/>
          </p:nvSpPr>
          <p:spPr bwMode="auto">
            <a:xfrm>
              <a:off x="1486" y="2561"/>
              <a:ext cx="1009" cy="327"/>
            </a:xfrm>
            <a:prstGeom prst="rect">
              <a:avLst/>
            </a:prstGeom>
            <a:noFill/>
            <a:ln w="31750">
              <a:noFill/>
              <a:miter lim="800000"/>
            </a:ln>
          </p:spPr>
          <p:txBody>
            <a:bodyPr wrap="none">
              <a:spAutoFit/>
            </a:bodyPr>
            <a:lstStyle/>
            <a:p>
              <a:r>
                <a:rPr kumimoji="1" lang="en-US" altLang="zh-CN" sz="2800" b="1" dirty="0">
                  <a:solidFill>
                    <a:srgbClr val="000000"/>
                  </a:solidFill>
                  <a:latin typeface="Times New Roman" panose="02020603050405020304" charset="0"/>
                  <a:ea typeface="楷体_GB2312" pitchFamily="49" charset="-122"/>
                </a:rPr>
                <a:t>② </a:t>
              </a:r>
              <a:r>
                <a:rPr kumimoji="1" lang="zh-CN" altLang="en-US" sz="2800" b="1" dirty="0">
                  <a:solidFill>
                    <a:srgbClr val="000000"/>
                  </a:solidFill>
                  <a:latin typeface="Times New Roman" panose="02020603050405020304" charset="0"/>
                  <a:ea typeface="楷体_GB2312" pitchFamily="49" charset="-122"/>
                </a:rPr>
                <a:t>体积</a:t>
              </a:r>
              <a:r>
                <a:rPr kumimoji="1" lang="en-US" altLang="zh-CN" sz="2800" b="1" i="1" dirty="0">
                  <a:solidFill>
                    <a:srgbClr val="000000"/>
                  </a:solidFill>
                  <a:latin typeface="Times New Roman" panose="02020603050405020304" charset="0"/>
                  <a:ea typeface="楷体_GB2312" pitchFamily="49" charset="-122"/>
                </a:rPr>
                <a:t>V</a:t>
              </a:r>
            </a:p>
          </p:txBody>
        </p:sp>
        <p:sp>
          <p:nvSpPr>
            <p:cNvPr id="15" name="AutoShape 12"/>
            <p:cNvSpPr/>
            <p:nvPr/>
          </p:nvSpPr>
          <p:spPr bwMode="auto">
            <a:xfrm>
              <a:off x="2495" y="2449"/>
              <a:ext cx="108" cy="549"/>
            </a:xfrm>
            <a:prstGeom prst="leftBrace">
              <a:avLst>
                <a:gd name="adj1" fmla="val 38289"/>
                <a:gd name="adj2" fmla="val 50000"/>
              </a:avLst>
            </a:prstGeom>
            <a:noFill/>
            <a:ln w="31750">
              <a:solidFill>
                <a:srgbClr val="FF3300"/>
              </a:solidFill>
              <a:round/>
            </a:ln>
          </p:spPr>
          <p:txBody>
            <a:bodyPr wrap="none" anchor="ctr"/>
            <a:lstStyle/>
            <a:p>
              <a:endParaRPr lang="zh-CN" altLang="en-US"/>
            </a:p>
          </p:txBody>
        </p:sp>
        <p:sp>
          <p:nvSpPr>
            <p:cNvPr id="16" name="WordArt 13"/>
            <p:cNvSpPr>
              <a:spLocks noChangeArrowheads="1" noChangeShapeType="1" noTextEdit="1"/>
            </p:cNvSpPr>
            <p:nvPr/>
          </p:nvSpPr>
          <p:spPr bwMode="auto">
            <a:xfrm>
              <a:off x="739" y="2229"/>
              <a:ext cx="528" cy="258"/>
            </a:xfrm>
            <a:prstGeom prst="rect">
              <a:avLst/>
            </a:prstGeom>
          </p:spPr>
          <p:txBody>
            <a:bodyPr wrap="none" fromWordArt="1">
              <a:prstTxWarp prst="textPlain">
                <a:avLst>
                  <a:gd name="adj" fmla="val 50000"/>
                </a:avLst>
              </a:prstTxWarp>
            </a:bodyPr>
            <a:lstStyle/>
            <a:p>
              <a:pPr algn="ctr"/>
              <a:r>
                <a:rPr lang="zh-CN" altLang="en-US" sz="3200" kern="10" dirty="0">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宋体" panose="02010600030101010101" pitchFamily="2" charset="-122"/>
                  <a:ea typeface="宋体" panose="02010600030101010101" pitchFamily="2" charset="-122"/>
                </a:rPr>
                <a:t>固体</a:t>
              </a:r>
            </a:p>
          </p:txBody>
        </p:sp>
      </p:grpSp>
      <p:grpSp>
        <p:nvGrpSpPr>
          <p:cNvPr id="4" name="Group 14"/>
          <p:cNvGrpSpPr/>
          <p:nvPr/>
        </p:nvGrpSpPr>
        <p:grpSpPr bwMode="auto">
          <a:xfrm>
            <a:off x="815624" y="3332177"/>
            <a:ext cx="3921125" cy="1314450"/>
            <a:chOff x="900" y="3339"/>
            <a:chExt cx="2470" cy="828"/>
          </a:xfrm>
        </p:grpSpPr>
        <p:sp>
          <p:nvSpPr>
            <p:cNvPr id="18" name="Rectangle 15"/>
            <p:cNvSpPr>
              <a:spLocks noChangeArrowheads="1"/>
            </p:cNvSpPr>
            <p:nvPr/>
          </p:nvSpPr>
          <p:spPr bwMode="auto">
            <a:xfrm>
              <a:off x="1667" y="3339"/>
              <a:ext cx="1570" cy="329"/>
            </a:xfrm>
            <a:prstGeom prst="rect">
              <a:avLst/>
            </a:prstGeom>
            <a:noFill/>
            <a:ln w="31750">
              <a:noFill/>
              <a:miter lim="800000"/>
            </a:ln>
          </p:spPr>
          <p:txBody>
            <a:bodyPr wrap="square">
              <a:spAutoFit/>
            </a:bodyPr>
            <a:lstStyle/>
            <a:p>
              <a:r>
                <a:rPr kumimoji="1" lang="en-US" altLang="zh-CN" sz="2800" b="1" dirty="0">
                  <a:solidFill>
                    <a:srgbClr val="000000"/>
                  </a:solidFill>
                  <a:latin typeface="Times New Roman" panose="02020603050405020304" charset="0"/>
                  <a:ea typeface="楷体_GB2312" pitchFamily="49" charset="-122"/>
                </a:rPr>
                <a:t> ①</a:t>
              </a:r>
              <a:r>
                <a:rPr kumimoji="1" lang="zh-CN" altLang="en-US" sz="2800" b="1" dirty="0">
                  <a:solidFill>
                    <a:srgbClr val="000000"/>
                  </a:solidFill>
                  <a:latin typeface="Times New Roman" panose="02020603050405020304" charset="0"/>
                  <a:ea typeface="楷体_GB2312" pitchFamily="49" charset="-122"/>
                </a:rPr>
                <a:t>质量</a:t>
              </a:r>
              <a:r>
                <a:rPr kumimoji="1" lang="en-US" altLang="zh-CN" sz="2800" b="1" i="1" dirty="0">
                  <a:solidFill>
                    <a:srgbClr val="000000"/>
                  </a:solidFill>
                  <a:latin typeface="Times New Roman" panose="02020603050405020304" charset="0"/>
                  <a:ea typeface="楷体_GB2312" pitchFamily="49" charset="-122"/>
                </a:rPr>
                <a:t>m</a:t>
              </a:r>
              <a:r>
                <a:rPr kumimoji="1" lang="en-US" altLang="zh-CN" sz="2800" b="1" dirty="0">
                  <a:solidFill>
                    <a:srgbClr val="000000"/>
                  </a:solidFill>
                  <a:latin typeface="Times New Roman" panose="02020603050405020304" charset="0"/>
                  <a:ea typeface="楷体_GB2312" pitchFamily="49" charset="-122"/>
                  <a:sym typeface="+mn-ea"/>
                </a:rPr>
                <a:t>:</a:t>
              </a:r>
              <a:r>
                <a:rPr kumimoji="1" lang="zh-CN" altLang="en-US" sz="2800" b="1" dirty="0">
                  <a:solidFill>
                    <a:srgbClr val="000000"/>
                  </a:solidFill>
                  <a:latin typeface="Times New Roman" panose="02020603050405020304" charset="0"/>
                  <a:ea typeface="楷体_GB2312" pitchFamily="49" charset="-122"/>
                </a:rPr>
                <a:t>天平</a:t>
              </a:r>
            </a:p>
          </p:txBody>
        </p:sp>
        <p:sp>
          <p:nvSpPr>
            <p:cNvPr id="19" name="Rectangle 16"/>
            <p:cNvSpPr>
              <a:spLocks noChangeArrowheads="1"/>
            </p:cNvSpPr>
            <p:nvPr/>
          </p:nvSpPr>
          <p:spPr bwMode="auto">
            <a:xfrm>
              <a:off x="1734" y="3838"/>
              <a:ext cx="1636" cy="329"/>
            </a:xfrm>
            <a:prstGeom prst="rect">
              <a:avLst/>
            </a:prstGeom>
            <a:noFill/>
            <a:ln w="31750">
              <a:noFill/>
              <a:miter lim="800000"/>
            </a:ln>
          </p:spPr>
          <p:txBody>
            <a:bodyPr wrap="square">
              <a:spAutoFit/>
            </a:bodyPr>
            <a:lstStyle/>
            <a:p>
              <a:r>
                <a:rPr kumimoji="1" lang="en-US" altLang="zh-CN" sz="2800" b="1">
                  <a:solidFill>
                    <a:srgbClr val="000000"/>
                  </a:solidFill>
                  <a:latin typeface="Times New Roman" panose="02020603050405020304" charset="0"/>
                  <a:ea typeface="楷体_GB2312" pitchFamily="49" charset="-122"/>
                </a:rPr>
                <a:t>② </a:t>
              </a:r>
              <a:r>
                <a:rPr kumimoji="1" lang="zh-CN" altLang="en-US" sz="2800" b="1">
                  <a:solidFill>
                    <a:srgbClr val="000000"/>
                  </a:solidFill>
                  <a:latin typeface="Times New Roman" panose="02020603050405020304" charset="0"/>
                  <a:ea typeface="楷体_GB2312" pitchFamily="49" charset="-122"/>
                </a:rPr>
                <a:t>体积</a:t>
              </a:r>
              <a:r>
                <a:rPr kumimoji="1" lang="en-US" altLang="zh-CN" sz="2800" b="1" i="1">
                  <a:solidFill>
                    <a:srgbClr val="000000"/>
                  </a:solidFill>
                  <a:latin typeface="Times New Roman" panose="02020603050405020304" charset="0"/>
                  <a:ea typeface="楷体_GB2312" pitchFamily="49" charset="-122"/>
                </a:rPr>
                <a:t>V</a:t>
              </a:r>
              <a:r>
                <a:rPr kumimoji="1" lang="en-US" altLang="zh-CN" sz="2800" b="1">
                  <a:solidFill>
                    <a:srgbClr val="000000"/>
                  </a:solidFill>
                  <a:latin typeface="Times New Roman" panose="02020603050405020304" charset="0"/>
                  <a:ea typeface="楷体_GB2312" pitchFamily="49" charset="-122"/>
                </a:rPr>
                <a:t>:</a:t>
              </a:r>
              <a:r>
                <a:rPr kumimoji="1" lang="zh-CN" altLang="en-US" sz="2800" b="1">
                  <a:solidFill>
                    <a:srgbClr val="000000"/>
                  </a:solidFill>
                  <a:latin typeface="Times New Roman" panose="02020603050405020304" charset="0"/>
                  <a:ea typeface="楷体_GB2312" pitchFamily="49" charset="-122"/>
                </a:rPr>
                <a:t>量筒</a:t>
              </a:r>
            </a:p>
          </p:txBody>
        </p:sp>
        <p:sp>
          <p:nvSpPr>
            <p:cNvPr id="20" name="AutoShape 17"/>
            <p:cNvSpPr/>
            <p:nvPr/>
          </p:nvSpPr>
          <p:spPr bwMode="auto">
            <a:xfrm flipH="1">
              <a:off x="1491" y="3350"/>
              <a:ext cx="179" cy="817"/>
            </a:xfrm>
            <a:prstGeom prst="rightBrace">
              <a:avLst>
                <a:gd name="adj1" fmla="val 24939"/>
                <a:gd name="adj2" fmla="val 48926"/>
              </a:avLst>
            </a:prstGeom>
            <a:noFill/>
            <a:ln w="25400">
              <a:solidFill>
                <a:srgbClr val="FF0000"/>
              </a:solidFill>
              <a:round/>
            </a:ln>
          </p:spPr>
          <p:txBody>
            <a:bodyPr wrap="none" anchor="ctr"/>
            <a:lstStyle/>
            <a:p>
              <a:endParaRPr lang="zh-CN" altLang="en-US"/>
            </a:p>
          </p:txBody>
        </p:sp>
        <p:sp>
          <p:nvSpPr>
            <p:cNvPr id="21" name="WordArt 18"/>
            <p:cNvSpPr>
              <a:spLocks noChangeArrowheads="1" noChangeShapeType="1" noTextEdit="1"/>
            </p:cNvSpPr>
            <p:nvPr/>
          </p:nvSpPr>
          <p:spPr bwMode="auto">
            <a:xfrm>
              <a:off x="900" y="3580"/>
              <a:ext cx="528" cy="258"/>
            </a:xfrm>
            <a:prstGeom prst="rect">
              <a:avLst/>
            </a:prstGeom>
          </p:spPr>
          <p:txBody>
            <a:bodyPr wrap="none" fromWordArt="1">
              <a:prstTxWarp prst="textPlain">
                <a:avLst>
                  <a:gd name="adj" fmla="val 50000"/>
                </a:avLst>
              </a:prstTxWarp>
            </a:bodyPr>
            <a:lstStyle/>
            <a:p>
              <a:pPr algn="ctr"/>
              <a:r>
                <a:rPr lang="zh-CN" altLang="en-US" sz="3200" kern="10" dirty="0">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宋体" panose="02010600030101010101" pitchFamily="2" charset="-122"/>
                  <a:ea typeface="宋体" panose="02010600030101010101" pitchFamily="2" charset="-122"/>
                </a:rPr>
                <a:t>液体</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p:cNvSpPr txBox="1">
            <a:spLocks noChangeArrowheads="1"/>
          </p:cNvSpPr>
          <p:nvPr/>
        </p:nvSpPr>
        <p:spPr bwMode="auto">
          <a:xfrm>
            <a:off x="971600" y="1162040"/>
            <a:ext cx="5683473" cy="3323987"/>
          </a:xfrm>
          <a:prstGeom prst="rect">
            <a:avLst/>
          </a:prstGeom>
          <a:noFill/>
          <a:ln w="9525">
            <a:noFill/>
            <a:miter lim="800000"/>
          </a:ln>
        </p:spPr>
        <p:txBody>
          <a:bodyPr wrap="square">
            <a:spAutoFit/>
          </a:bodyPr>
          <a:lstStyle/>
          <a:p>
            <a:pPr>
              <a:lnSpc>
                <a:spcPct val="150000"/>
              </a:lnSpc>
            </a:pPr>
            <a:r>
              <a:rPr lang="zh-CN" altLang="en-US" sz="2800" b="1" dirty="0">
                <a:latin typeface="宋体" panose="02010600030101010101" pitchFamily="2" charset="-122"/>
              </a:rPr>
              <a:t>一、观察量筒</a:t>
            </a:r>
            <a:r>
              <a:rPr lang="en-US" altLang="zh-CN" sz="2800" b="1" dirty="0">
                <a:latin typeface="宋体" panose="02010600030101010101" pitchFamily="2" charset="-122"/>
              </a:rPr>
              <a:t>,</a:t>
            </a:r>
            <a:r>
              <a:rPr lang="zh-CN" altLang="en-US" sz="2800" b="1" dirty="0">
                <a:latin typeface="宋体" panose="02010600030101010101" pitchFamily="2" charset="-122"/>
              </a:rPr>
              <a:t>思考下面几个问题</a:t>
            </a:r>
            <a:endParaRPr lang="en-US" altLang="zh-CN" sz="2800" b="1" dirty="0">
              <a:latin typeface="宋体" panose="02010600030101010101" pitchFamily="2" charset="-122"/>
            </a:endParaRPr>
          </a:p>
          <a:p>
            <a:pPr>
              <a:lnSpc>
                <a:spcPct val="150000"/>
              </a:lnSpc>
            </a:pPr>
            <a:r>
              <a:rPr lang="en-US" altLang="zh-CN" sz="2800" b="1" dirty="0">
                <a:latin typeface="宋体" panose="02010600030101010101" pitchFamily="2" charset="-122"/>
              </a:rPr>
              <a:t>1.</a:t>
            </a:r>
            <a:r>
              <a:rPr lang="zh-CN" altLang="en-US" sz="2800" b="1" dirty="0">
                <a:latin typeface="宋体" panose="02010600030101010101" pitchFamily="2" charset="-122"/>
              </a:rPr>
              <a:t>这个量筒是以什么单位标度的</a:t>
            </a:r>
            <a:r>
              <a:rPr lang="en-US" altLang="zh-CN" sz="2800" b="1" dirty="0">
                <a:latin typeface="宋体" panose="02010600030101010101" pitchFamily="2" charset="-122"/>
              </a:rPr>
              <a:t>?</a:t>
            </a:r>
          </a:p>
          <a:p>
            <a:pPr>
              <a:lnSpc>
                <a:spcPct val="150000"/>
              </a:lnSpc>
            </a:pPr>
            <a:r>
              <a:rPr lang="en-US" altLang="zh-CN" sz="2800" b="1" dirty="0">
                <a:latin typeface="宋体" panose="02010600030101010101" pitchFamily="2" charset="-122"/>
              </a:rPr>
              <a:t>2.</a:t>
            </a:r>
            <a:r>
              <a:rPr lang="zh-CN" altLang="en-US" sz="2800" b="1" dirty="0">
                <a:latin typeface="宋体" panose="02010600030101010101" pitchFamily="2" charset="-122"/>
              </a:rPr>
              <a:t>量筒的最大测量值是多少</a:t>
            </a:r>
            <a:r>
              <a:rPr lang="en-US" altLang="zh-CN" sz="2800" b="1" dirty="0">
                <a:latin typeface="宋体" panose="02010600030101010101" pitchFamily="2" charset="-122"/>
              </a:rPr>
              <a:t>?</a:t>
            </a:r>
          </a:p>
          <a:p>
            <a:pPr>
              <a:lnSpc>
                <a:spcPct val="150000"/>
              </a:lnSpc>
            </a:pPr>
            <a:r>
              <a:rPr lang="en-US" altLang="zh-CN" sz="2800" b="1" dirty="0">
                <a:latin typeface="宋体" panose="02010600030101010101" pitchFamily="2" charset="-122"/>
              </a:rPr>
              <a:t>3.</a:t>
            </a:r>
            <a:r>
              <a:rPr lang="zh-CN" altLang="en-US" sz="2800" b="1" dirty="0">
                <a:latin typeface="宋体" panose="02010600030101010101" pitchFamily="2" charset="-122"/>
              </a:rPr>
              <a:t>量筒的分度值是多少</a:t>
            </a:r>
            <a:r>
              <a:rPr lang="en-US" altLang="zh-CN" sz="2800" b="1" dirty="0">
                <a:latin typeface="宋体" panose="02010600030101010101" pitchFamily="2" charset="-122"/>
              </a:rPr>
              <a:t>?</a:t>
            </a:r>
          </a:p>
          <a:p>
            <a:pPr>
              <a:lnSpc>
                <a:spcPct val="150000"/>
              </a:lnSpc>
            </a:pPr>
            <a:r>
              <a:rPr lang="en-US" altLang="zh-CN" sz="2800" b="1" dirty="0">
                <a:latin typeface="宋体" panose="02010600030101010101" pitchFamily="2" charset="-122"/>
              </a:rPr>
              <a:t>4.</a:t>
            </a:r>
            <a:r>
              <a:rPr lang="zh-CN" altLang="en-US" sz="2800" b="1" dirty="0">
                <a:latin typeface="宋体" panose="02010600030101010101" pitchFamily="2" charset="-122"/>
              </a:rPr>
              <a:t>量筒的用途</a:t>
            </a:r>
            <a:r>
              <a:rPr lang="en-US" altLang="zh-CN" sz="2800" b="1" dirty="0">
                <a:latin typeface="宋体" panose="02010600030101010101" pitchFamily="2" charset="-122"/>
              </a:rPr>
              <a:t>?</a:t>
            </a:r>
            <a:endParaRPr lang="en-US" altLang="zh-CN" sz="2800" dirty="0">
              <a:latin typeface="宋体" panose="02010600030101010101" pitchFamily="2" charset="-122"/>
            </a:endParaRPr>
          </a:p>
        </p:txBody>
      </p:sp>
      <p:pic>
        <p:nvPicPr>
          <p:cNvPr id="10" name="Picture 10"/>
          <p:cNvPicPr>
            <a:picLocks noChangeArrowheads="1"/>
          </p:cNvPicPr>
          <p:nvPr/>
        </p:nvPicPr>
        <p:blipFill>
          <a:blip r:embed="rId2">
            <a:clrChange>
              <a:clrFrom>
                <a:srgbClr val="FFFFFF"/>
              </a:clrFrom>
              <a:clrTo>
                <a:srgbClr val="FFFFFF">
                  <a:alpha val="0"/>
                </a:srgbClr>
              </a:clrTo>
            </a:clrChange>
          </a:blip>
          <a:srcRect/>
          <a:stretch>
            <a:fillRect/>
          </a:stretch>
        </p:blipFill>
        <p:spPr bwMode="auto">
          <a:xfrm>
            <a:off x="6924692" y="1162040"/>
            <a:ext cx="584194" cy="3214692"/>
          </a:xfrm>
          <a:prstGeom prst="rect">
            <a:avLst/>
          </a:prstGeom>
          <a:noFill/>
          <a:ln w="9525">
            <a:noFill/>
            <a:miter lim="800000"/>
            <a:headEnd/>
            <a:tailEnd/>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5"/>
          <p:cNvSpPr txBox="1">
            <a:spLocks noChangeArrowheads="1"/>
          </p:cNvSpPr>
          <p:nvPr/>
        </p:nvSpPr>
        <p:spPr bwMode="auto">
          <a:xfrm>
            <a:off x="890303" y="1702514"/>
            <a:ext cx="7848872" cy="3035639"/>
          </a:xfrm>
          <a:prstGeom prst="rect">
            <a:avLst/>
          </a:prstGeom>
          <a:noFill/>
          <a:ln w="9525">
            <a:noFill/>
            <a:miter lim="800000"/>
          </a:ln>
        </p:spPr>
        <p:txBody>
          <a:bodyPr wrap="square">
            <a:spAutoFit/>
          </a:bodyPr>
          <a:lstStyle/>
          <a:p>
            <a:pPr>
              <a:lnSpc>
                <a:spcPct val="140000"/>
              </a:lnSpc>
            </a:pPr>
            <a:r>
              <a:rPr lang="en-US" altLang="zh-CN" sz="2700" b="1" dirty="0">
                <a:latin typeface="Times New Roman" pitchFamily="18" charset="0"/>
                <a:cs typeface="Times New Roman" pitchFamily="18" charset="0"/>
              </a:rPr>
              <a:t>(1)</a:t>
            </a:r>
            <a:r>
              <a:rPr lang="zh-CN" altLang="en-US" sz="2700" b="1" dirty="0">
                <a:solidFill>
                  <a:srgbClr val="0070C0"/>
                </a:solidFill>
                <a:latin typeface="Times New Roman" pitchFamily="18" charset="0"/>
                <a:cs typeface="Times New Roman" pitchFamily="18" charset="0"/>
              </a:rPr>
              <a:t>看</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看清单位标度、</a:t>
            </a:r>
            <a:r>
              <a:rPr lang="zh-CN" altLang="en-US" sz="2700" b="1" dirty="0">
                <a:solidFill>
                  <a:srgbClr val="FF0000"/>
                </a:solidFill>
                <a:latin typeface="Times New Roman" pitchFamily="18" charset="0"/>
                <a:cs typeface="Times New Roman" pitchFamily="18" charset="0"/>
              </a:rPr>
              <a:t>量程</a:t>
            </a:r>
            <a:r>
              <a:rPr lang="zh-CN" altLang="en-US" sz="2700" b="1" dirty="0">
                <a:latin typeface="Times New Roman" pitchFamily="18" charset="0"/>
                <a:cs typeface="Times New Roman" pitchFamily="18" charset="0"/>
              </a:rPr>
              <a:t>和</a:t>
            </a:r>
            <a:r>
              <a:rPr lang="zh-CN" altLang="en-US" sz="2700" b="1" dirty="0">
                <a:solidFill>
                  <a:srgbClr val="FF0000"/>
                </a:solidFill>
                <a:latin typeface="Times New Roman" pitchFamily="18" charset="0"/>
                <a:cs typeface="Times New Roman" pitchFamily="18" charset="0"/>
              </a:rPr>
              <a:t>分度值。</a:t>
            </a:r>
            <a:endParaRPr lang="en-US" altLang="zh-CN" sz="2700" b="1" dirty="0">
              <a:solidFill>
                <a:srgbClr val="FF0000"/>
              </a:solidFill>
              <a:latin typeface="Times New Roman" pitchFamily="18" charset="0"/>
              <a:cs typeface="Times New Roman" pitchFamily="18" charset="0"/>
            </a:endParaRPr>
          </a:p>
          <a:p>
            <a:pPr>
              <a:lnSpc>
                <a:spcPct val="140000"/>
              </a:lnSpc>
            </a:pPr>
            <a:r>
              <a:rPr lang="en-US" altLang="zh-CN" sz="2700" b="1" dirty="0">
                <a:latin typeface="Times New Roman" pitchFamily="18" charset="0"/>
                <a:cs typeface="Times New Roman" pitchFamily="18" charset="0"/>
              </a:rPr>
              <a:t>(2)</a:t>
            </a:r>
            <a:r>
              <a:rPr lang="zh-CN" altLang="en-US" sz="2700" b="1" dirty="0">
                <a:solidFill>
                  <a:srgbClr val="0070C0"/>
                </a:solidFill>
                <a:latin typeface="Times New Roman" pitchFamily="18" charset="0"/>
                <a:cs typeface="Times New Roman" pitchFamily="18" charset="0"/>
              </a:rPr>
              <a:t>放</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量筒放在</a:t>
            </a:r>
            <a:r>
              <a:rPr lang="zh-CN" altLang="en-US" sz="2700" b="1" dirty="0">
                <a:solidFill>
                  <a:srgbClr val="FF0000"/>
                </a:solidFill>
                <a:latin typeface="Times New Roman" pitchFamily="18" charset="0"/>
                <a:cs typeface="Times New Roman" pitchFamily="18" charset="0"/>
              </a:rPr>
              <a:t>水平</a:t>
            </a:r>
            <a:r>
              <a:rPr lang="zh-CN" altLang="en-US" sz="2700" b="1" dirty="0">
                <a:latin typeface="Times New Roman" pitchFamily="18" charset="0"/>
                <a:cs typeface="Times New Roman" pitchFamily="18" charset="0"/>
              </a:rPr>
              <a:t>桌面上。</a:t>
            </a:r>
          </a:p>
          <a:p>
            <a:pPr>
              <a:lnSpc>
                <a:spcPct val="140000"/>
              </a:lnSpc>
            </a:pPr>
            <a:r>
              <a:rPr lang="en-US" altLang="zh-CN" sz="2700" b="1" dirty="0">
                <a:latin typeface="Times New Roman" pitchFamily="18" charset="0"/>
                <a:cs typeface="Times New Roman" pitchFamily="18" charset="0"/>
              </a:rPr>
              <a:t>(3)</a:t>
            </a:r>
            <a:r>
              <a:rPr lang="zh-CN" altLang="en-US" sz="2700" b="1" dirty="0">
                <a:solidFill>
                  <a:srgbClr val="0070C0"/>
                </a:solidFill>
                <a:latin typeface="Times New Roman" pitchFamily="18" charset="0"/>
                <a:cs typeface="Times New Roman" pitchFamily="18" charset="0"/>
              </a:rPr>
              <a:t>读</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视线应与</a:t>
            </a:r>
            <a:r>
              <a:rPr lang="zh-CN" altLang="en-US" sz="2700" b="1" dirty="0">
                <a:solidFill>
                  <a:srgbClr val="0070C0"/>
                </a:solidFill>
                <a:latin typeface="Times New Roman" pitchFamily="18" charset="0"/>
                <a:cs typeface="Times New Roman" pitchFamily="18" charset="0"/>
              </a:rPr>
              <a:t>液面</a:t>
            </a:r>
            <a:r>
              <a:rPr lang="zh-CN" altLang="en-US" sz="2700" b="1" dirty="0">
                <a:solidFill>
                  <a:srgbClr val="FF0000"/>
                </a:solidFill>
                <a:latin typeface="Times New Roman" pitchFamily="18" charset="0"/>
                <a:cs typeface="Times New Roman" pitchFamily="18" charset="0"/>
              </a:rPr>
              <a:t>相平</a:t>
            </a:r>
            <a:r>
              <a:rPr lang="zh-CN" altLang="en-US" sz="2700" b="1" dirty="0">
                <a:latin typeface="Times New Roman" pitchFamily="18" charset="0"/>
                <a:cs typeface="Times New Roman" pitchFamily="18" charset="0"/>
              </a:rPr>
              <a:t>（平视）。</a:t>
            </a:r>
            <a:endParaRPr lang="en-US" altLang="zh-CN" sz="2700" b="1" dirty="0">
              <a:latin typeface="Times New Roman" pitchFamily="18" charset="0"/>
              <a:cs typeface="Times New Roman" pitchFamily="18" charset="0"/>
            </a:endParaRPr>
          </a:p>
          <a:p>
            <a:pPr>
              <a:lnSpc>
                <a:spcPct val="140000"/>
              </a:lnSpc>
            </a:pPr>
            <a:r>
              <a:rPr lang="zh-CN" altLang="en-US" sz="2700" b="1" dirty="0">
                <a:latin typeface="Times New Roman" pitchFamily="18" charset="0"/>
                <a:cs typeface="Times New Roman" pitchFamily="18" charset="0"/>
              </a:rPr>
              <a:t>如果液面</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水</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是</a:t>
            </a:r>
            <a:r>
              <a:rPr lang="zh-CN" altLang="en-US" sz="2700" b="1" dirty="0">
                <a:solidFill>
                  <a:srgbClr val="FF0000"/>
                </a:solidFill>
                <a:latin typeface="Times New Roman" pitchFamily="18" charset="0"/>
                <a:cs typeface="Times New Roman" pitchFamily="18" charset="0"/>
              </a:rPr>
              <a:t>凹</a:t>
            </a:r>
            <a:r>
              <a:rPr lang="zh-CN" altLang="en-US" sz="2700" b="1" dirty="0">
                <a:latin typeface="Times New Roman" pitchFamily="18" charset="0"/>
                <a:cs typeface="Times New Roman" pitchFamily="18" charset="0"/>
              </a:rPr>
              <a:t>形</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读数应与凹形的</a:t>
            </a:r>
            <a:r>
              <a:rPr lang="zh-CN" altLang="en-US" sz="2700" b="1" dirty="0">
                <a:solidFill>
                  <a:srgbClr val="FF0000"/>
                </a:solidFill>
                <a:latin typeface="Times New Roman" pitchFamily="18" charset="0"/>
                <a:cs typeface="Times New Roman" pitchFamily="18" charset="0"/>
              </a:rPr>
              <a:t>底部</a:t>
            </a:r>
            <a:r>
              <a:rPr lang="zh-CN" altLang="en-US" sz="2700" b="1" dirty="0">
                <a:latin typeface="Times New Roman" pitchFamily="18" charset="0"/>
                <a:cs typeface="Times New Roman" pitchFamily="18" charset="0"/>
              </a:rPr>
              <a:t>相平；</a:t>
            </a:r>
            <a:endParaRPr lang="en-US" altLang="zh-CN" sz="2700" b="1" dirty="0">
              <a:latin typeface="Times New Roman" pitchFamily="18" charset="0"/>
              <a:cs typeface="Times New Roman" pitchFamily="18" charset="0"/>
            </a:endParaRPr>
          </a:p>
          <a:p>
            <a:pPr>
              <a:lnSpc>
                <a:spcPct val="140000"/>
              </a:lnSpc>
            </a:pPr>
            <a:r>
              <a:rPr lang="zh-CN" altLang="en-US" sz="2700" b="1" dirty="0">
                <a:latin typeface="Times New Roman" pitchFamily="18" charset="0"/>
                <a:cs typeface="Times New Roman" pitchFamily="18" charset="0"/>
              </a:rPr>
              <a:t>如果液面</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水银</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是</a:t>
            </a:r>
            <a:r>
              <a:rPr lang="zh-CN" altLang="en-US" sz="2700" b="1" dirty="0">
                <a:solidFill>
                  <a:srgbClr val="FF0000"/>
                </a:solidFill>
                <a:latin typeface="Times New Roman" pitchFamily="18" charset="0"/>
                <a:cs typeface="Times New Roman" pitchFamily="18" charset="0"/>
              </a:rPr>
              <a:t>凸</a:t>
            </a:r>
            <a:r>
              <a:rPr lang="zh-CN" altLang="en-US" sz="2700" b="1" dirty="0">
                <a:latin typeface="Times New Roman" pitchFamily="18" charset="0"/>
                <a:cs typeface="Times New Roman" pitchFamily="18" charset="0"/>
              </a:rPr>
              <a:t>形</a:t>
            </a:r>
            <a:r>
              <a:rPr lang="en-US" altLang="zh-CN" sz="2700" b="1" dirty="0">
                <a:latin typeface="Times New Roman" pitchFamily="18" charset="0"/>
                <a:cs typeface="Times New Roman" pitchFamily="18" charset="0"/>
              </a:rPr>
              <a:t>,</a:t>
            </a:r>
            <a:r>
              <a:rPr lang="zh-CN" altLang="en-US" sz="2700" b="1" dirty="0">
                <a:latin typeface="Times New Roman" pitchFamily="18" charset="0"/>
                <a:cs typeface="Times New Roman" pitchFamily="18" charset="0"/>
              </a:rPr>
              <a:t>读数应与凸形的</a:t>
            </a:r>
            <a:r>
              <a:rPr lang="zh-CN" altLang="en-US" sz="2700" b="1" dirty="0">
                <a:solidFill>
                  <a:srgbClr val="FF0000"/>
                </a:solidFill>
                <a:latin typeface="Times New Roman" pitchFamily="18" charset="0"/>
                <a:cs typeface="Times New Roman" pitchFamily="18" charset="0"/>
              </a:rPr>
              <a:t>顶部</a:t>
            </a:r>
            <a:r>
              <a:rPr lang="zh-CN" altLang="en-US" sz="2700" b="1" dirty="0">
                <a:latin typeface="Times New Roman" pitchFamily="18" charset="0"/>
                <a:cs typeface="Times New Roman" pitchFamily="18" charset="0"/>
              </a:rPr>
              <a:t>相平。</a:t>
            </a:r>
          </a:p>
        </p:txBody>
      </p:sp>
      <p:sp>
        <p:nvSpPr>
          <p:cNvPr id="13" name="Rectangle 6"/>
          <p:cNvSpPr>
            <a:spLocks noChangeArrowheads="1"/>
          </p:cNvSpPr>
          <p:nvPr/>
        </p:nvSpPr>
        <p:spPr bwMode="auto">
          <a:xfrm>
            <a:off x="769733" y="968990"/>
            <a:ext cx="3104466" cy="738664"/>
          </a:xfrm>
          <a:prstGeom prst="rect">
            <a:avLst/>
          </a:prstGeom>
          <a:noFill/>
          <a:ln w="9525">
            <a:noFill/>
            <a:miter lim="800000"/>
          </a:ln>
        </p:spPr>
        <p:txBody>
          <a:bodyPr wrap="square">
            <a:spAutoFit/>
          </a:bodyPr>
          <a:lstStyle/>
          <a:p>
            <a:pPr>
              <a:lnSpc>
                <a:spcPct val="150000"/>
              </a:lnSpc>
              <a:spcBef>
                <a:spcPct val="20000"/>
              </a:spcBef>
              <a:buClr>
                <a:schemeClr val="hlink"/>
              </a:buClr>
              <a:buFont typeface="Wingdings" panose="05000000000000000000" pitchFamily="2" charset="2"/>
              <a:buNone/>
            </a:pPr>
            <a:r>
              <a:rPr lang="en-US" altLang="zh-CN" sz="2800" dirty="0"/>
              <a:t> </a:t>
            </a:r>
            <a:r>
              <a:rPr lang="zh-CN" altLang="en-US" sz="2800" b="1" dirty="0"/>
              <a:t>量筒使用方法</a:t>
            </a:r>
            <a:r>
              <a:rPr lang="en-US" altLang="zh-CN" sz="2800" b="1" dirty="0"/>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 calcmode="lin" valueType="num">
                                      <p:cBhvr additive="base">
                                        <p:cTn id="31"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rrowheads="1"/>
          </p:cNvPicPr>
          <p:nvPr/>
        </p:nvPicPr>
        <p:blipFill>
          <a:blip r:embed="rId2">
            <a:clrChange>
              <a:clrFrom>
                <a:srgbClr val="FFFFFF"/>
              </a:clrFrom>
              <a:clrTo>
                <a:srgbClr val="FFFFFF">
                  <a:alpha val="0"/>
                </a:srgbClr>
              </a:clrTo>
            </a:clrChange>
          </a:blip>
          <a:srcRect/>
          <a:stretch>
            <a:fillRect/>
          </a:stretch>
        </p:blipFill>
        <p:spPr bwMode="auto">
          <a:xfrm>
            <a:off x="6417918" y="930261"/>
            <a:ext cx="714380" cy="4086237"/>
          </a:xfrm>
          <a:prstGeom prst="rect">
            <a:avLst/>
          </a:prstGeom>
          <a:noFill/>
          <a:ln w="9525">
            <a:noFill/>
            <a:miter lim="800000"/>
            <a:headEnd/>
            <a:tailEnd/>
          </a:ln>
        </p:spPr>
      </p:pic>
      <p:sp>
        <p:nvSpPr>
          <p:cNvPr id="14" name="Freeform 7"/>
          <p:cNvSpPr/>
          <p:nvPr/>
        </p:nvSpPr>
        <p:spPr bwMode="auto">
          <a:xfrm>
            <a:off x="6579843" y="2263333"/>
            <a:ext cx="366298" cy="62354"/>
          </a:xfrm>
          <a:custGeom>
            <a:avLst/>
            <a:gdLst>
              <a:gd name="T0" fmla="*/ 0 w 544"/>
              <a:gd name="T1" fmla="*/ 0 h 45"/>
              <a:gd name="T2" fmla="*/ 272 w 544"/>
              <a:gd name="T3" fmla="*/ 45 h 45"/>
              <a:gd name="T4" fmla="*/ 544 w 544"/>
              <a:gd name="T5" fmla="*/ 0 h 45"/>
              <a:gd name="T6" fmla="*/ 0 60000 65536"/>
              <a:gd name="T7" fmla="*/ 0 60000 65536"/>
              <a:gd name="T8" fmla="*/ 0 60000 65536"/>
              <a:gd name="T9" fmla="*/ 0 w 544"/>
              <a:gd name="T10" fmla="*/ 0 h 45"/>
              <a:gd name="T11" fmla="*/ 544 w 544"/>
              <a:gd name="T12" fmla="*/ 45 h 45"/>
            </a:gdLst>
            <a:ahLst/>
            <a:cxnLst>
              <a:cxn ang="T6">
                <a:pos x="T0" y="T1"/>
              </a:cxn>
              <a:cxn ang="T7">
                <a:pos x="T2" y="T3"/>
              </a:cxn>
              <a:cxn ang="T8">
                <a:pos x="T4" y="T5"/>
              </a:cxn>
            </a:cxnLst>
            <a:rect l="T9" t="T10" r="T11" b="T12"/>
            <a:pathLst>
              <a:path w="544" h="45">
                <a:moveTo>
                  <a:pt x="0" y="0"/>
                </a:moveTo>
                <a:cubicBezTo>
                  <a:pt x="90" y="22"/>
                  <a:pt x="181" y="45"/>
                  <a:pt x="272" y="45"/>
                </a:cubicBezTo>
                <a:cubicBezTo>
                  <a:pt x="363" y="45"/>
                  <a:pt x="453" y="22"/>
                  <a:pt x="544" y="0"/>
                </a:cubicBezTo>
              </a:path>
            </a:pathLst>
          </a:custGeom>
          <a:noFill/>
          <a:ln w="38100">
            <a:solidFill>
              <a:srgbClr val="FF0000"/>
            </a:solidFill>
            <a:round/>
          </a:ln>
        </p:spPr>
        <p:txBody>
          <a:bodyPr/>
          <a:lstStyle/>
          <a:p>
            <a:endParaRPr lang="zh-CN" altLang="en-US"/>
          </a:p>
        </p:txBody>
      </p:sp>
      <p:grpSp>
        <p:nvGrpSpPr>
          <p:cNvPr id="3" name="Group 8"/>
          <p:cNvGrpSpPr/>
          <p:nvPr/>
        </p:nvGrpSpPr>
        <p:grpSpPr bwMode="auto">
          <a:xfrm>
            <a:off x="5788031" y="2111974"/>
            <a:ext cx="824845" cy="224473"/>
            <a:chOff x="4014" y="1318"/>
            <a:chExt cx="1225" cy="162"/>
          </a:xfrm>
        </p:grpSpPr>
        <p:sp>
          <p:nvSpPr>
            <p:cNvPr id="16" name="Line 9"/>
            <p:cNvSpPr>
              <a:spLocks noChangeShapeType="1"/>
            </p:cNvSpPr>
            <p:nvPr/>
          </p:nvSpPr>
          <p:spPr bwMode="auto">
            <a:xfrm>
              <a:off x="4241" y="1434"/>
              <a:ext cx="998" cy="0"/>
            </a:xfrm>
            <a:prstGeom prst="line">
              <a:avLst/>
            </a:prstGeom>
            <a:noFill/>
            <a:ln w="57150" cap="rnd">
              <a:solidFill>
                <a:srgbClr val="3333FF"/>
              </a:solidFill>
              <a:prstDash val="sysDot"/>
              <a:round/>
            </a:ln>
          </p:spPr>
          <p:txBody>
            <a:bodyPr/>
            <a:lstStyle/>
            <a:p>
              <a:endParaRPr lang="zh-CN" altLang="en-US"/>
            </a:p>
          </p:txBody>
        </p:sp>
        <p:pic>
          <p:nvPicPr>
            <p:cNvPr id="17" name="Picture 10" descr="11745258341395"/>
            <p:cNvPicPr>
              <a:picLocks noChangeAspect="1" noChangeArrowheads="1"/>
            </p:cNvPicPr>
            <p:nvPr/>
          </p:nvPicPr>
          <p:blipFill>
            <a:blip r:embed="rId3" cstate="print"/>
            <a:srcRect l="12962" t="8571" r="15955" b="9334"/>
            <a:stretch>
              <a:fillRect/>
            </a:stretch>
          </p:blipFill>
          <p:spPr bwMode="auto">
            <a:xfrm flipH="1">
              <a:off x="4014" y="1318"/>
              <a:ext cx="227" cy="162"/>
            </a:xfrm>
            <a:prstGeom prst="rect">
              <a:avLst/>
            </a:prstGeom>
            <a:noFill/>
            <a:ln w="9525">
              <a:noFill/>
              <a:miter lim="800000"/>
              <a:headEnd/>
              <a:tailEnd/>
            </a:ln>
          </p:spPr>
        </p:pic>
      </p:grpSp>
      <p:sp>
        <p:nvSpPr>
          <p:cNvPr id="19" name="Text Box 12"/>
          <p:cNvSpPr txBox="1">
            <a:spLocks noChangeArrowheads="1"/>
          </p:cNvSpPr>
          <p:nvPr/>
        </p:nvSpPr>
        <p:spPr bwMode="auto">
          <a:xfrm>
            <a:off x="899592" y="1170868"/>
            <a:ext cx="4536504" cy="2203680"/>
          </a:xfrm>
          <a:prstGeom prst="rect">
            <a:avLst/>
          </a:prstGeom>
          <a:noFill/>
          <a:ln w="9525">
            <a:noFill/>
            <a:miter lim="800000"/>
          </a:ln>
        </p:spPr>
        <p:txBody>
          <a:bodyPr wrap="square">
            <a:spAutoFit/>
          </a:bodyPr>
          <a:lstStyle/>
          <a:p>
            <a:pPr>
              <a:lnSpc>
                <a:spcPct val="150000"/>
              </a:lnSpc>
              <a:spcBef>
                <a:spcPct val="20000"/>
              </a:spcBef>
              <a:buClr>
                <a:schemeClr val="hlink"/>
              </a:buClr>
              <a:buFont typeface="Wingdings" panose="05000000000000000000" pitchFamily="2" charset="2"/>
              <a:buNone/>
            </a:pPr>
            <a:r>
              <a:rPr lang="zh-CN" altLang="en-US" sz="2800" b="1" dirty="0"/>
              <a:t>两种错误读法：</a:t>
            </a:r>
          </a:p>
          <a:p>
            <a:pPr>
              <a:lnSpc>
                <a:spcPct val="150000"/>
              </a:lnSpc>
              <a:spcBef>
                <a:spcPct val="20000"/>
              </a:spcBef>
              <a:buClr>
                <a:schemeClr val="hlink"/>
              </a:buClr>
              <a:buFont typeface="Wingdings" panose="05000000000000000000" pitchFamily="2" charset="2"/>
              <a:buNone/>
            </a:pPr>
            <a:r>
              <a:rPr lang="zh-CN" altLang="en-US" sz="2800" b="1" dirty="0"/>
              <a:t>甲</a:t>
            </a:r>
            <a:r>
              <a:rPr lang="en-US" altLang="zh-CN" sz="2800" b="1" dirty="0"/>
              <a:t>:</a:t>
            </a:r>
            <a:r>
              <a:rPr lang="zh-CN" altLang="en-US" sz="2800" b="1" dirty="0"/>
              <a:t>眼睛</a:t>
            </a:r>
            <a:r>
              <a:rPr lang="zh-CN" altLang="en-US" sz="2800" b="1" dirty="0">
                <a:solidFill>
                  <a:srgbClr val="FF0000"/>
                </a:solidFill>
              </a:rPr>
              <a:t>俯视</a:t>
            </a:r>
            <a:r>
              <a:rPr lang="zh-CN" altLang="en-US" sz="2800" b="1" dirty="0"/>
              <a:t>液面</a:t>
            </a:r>
            <a:r>
              <a:rPr lang="en-US" altLang="zh-CN" sz="2800" b="1" dirty="0"/>
              <a:t>,</a:t>
            </a:r>
            <a:r>
              <a:rPr lang="zh-CN" altLang="en-US" sz="2800" b="1" dirty="0"/>
              <a:t>读数</a:t>
            </a:r>
            <a:r>
              <a:rPr lang="zh-CN" altLang="en-US" sz="2800" b="1" dirty="0">
                <a:solidFill>
                  <a:srgbClr val="FF0000"/>
                </a:solidFill>
              </a:rPr>
              <a:t>偏大。</a:t>
            </a:r>
            <a:endParaRPr lang="zh-CN" altLang="en-US" sz="2800" b="1" dirty="0"/>
          </a:p>
          <a:p>
            <a:pPr>
              <a:lnSpc>
                <a:spcPct val="150000"/>
              </a:lnSpc>
              <a:spcBef>
                <a:spcPct val="20000"/>
              </a:spcBef>
              <a:buClr>
                <a:schemeClr val="hlink"/>
              </a:buClr>
              <a:buFont typeface="Wingdings" panose="05000000000000000000" pitchFamily="2" charset="2"/>
              <a:buNone/>
            </a:pPr>
            <a:r>
              <a:rPr lang="zh-CN" altLang="en-US" sz="2800" b="1" dirty="0"/>
              <a:t>乙</a:t>
            </a:r>
            <a:r>
              <a:rPr lang="en-US" altLang="zh-CN" sz="2800" b="1" dirty="0"/>
              <a:t>:</a:t>
            </a:r>
            <a:r>
              <a:rPr lang="zh-CN" altLang="en-US" sz="2800" b="1" dirty="0"/>
              <a:t>眼睛</a:t>
            </a:r>
            <a:r>
              <a:rPr lang="zh-CN" altLang="en-US" sz="2800" b="1" dirty="0">
                <a:solidFill>
                  <a:srgbClr val="FF0000"/>
                </a:solidFill>
              </a:rPr>
              <a:t>仰视</a:t>
            </a:r>
            <a:r>
              <a:rPr lang="zh-CN" altLang="en-US" sz="2800" b="1" dirty="0"/>
              <a:t>液面</a:t>
            </a:r>
            <a:r>
              <a:rPr lang="en-US" altLang="zh-CN" sz="2800" b="1" dirty="0"/>
              <a:t>,</a:t>
            </a:r>
            <a:r>
              <a:rPr lang="zh-CN" altLang="en-US" sz="2800" b="1" dirty="0"/>
              <a:t>读数</a:t>
            </a:r>
            <a:r>
              <a:rPr lang="zh-CN" altLang="en-US" sz="2800" b="1" dirty="0">
                <a:solidFill>
                  <a:srgbClr val="FF0000"/>
                </a:solidFill>
              </a:rPr>
              <a:t>偏小。</a:t>
            </a:r>
          </a:p>
        </p:txBody>
      </p:sp>
      <p:grpSp>
        <p:nvGrpSpPr>
          <p:cNvPr id="4" name="Group 13"/>
          <p:cNvGrpSpPr/>
          <p:nvPr/>
        </p:nvGrpSpPr>
        <p:grpSpPr bwMode="auto">
          <a:xfrm>
            <a:off x="5643192" y="1426968"/>
            <a:ext cx="936620" cy="785654"/>
            <a:chOff x="3893" y="783"/>
            <a:chExt cx="1391" cy="567"/>
          </a:xfrm>
        </p:grpSpPr>
        <p:grpSp>
          <p:nvGrpSpPr>
            <p:cNvPr id="5" name="Group 14"/>
            <p:cNvGrpSpPr/>
            <p:nvPr/>
          </p:nvGrpSpPr>
          <p:grpSpPr bwMode="auto">
            <a:xfrm rot="1334897">
              <a:off x="4059" y="1091"/>
              <a:ext cx="1225" cy="162"/>
              <a:chOff x="4014" y="1318"/>
              <a:chExt cx="1225" cy="162"/>
            </a:xfrm>
          </p:grpSpPr>
          <p:sp>
            <p:nvSpPr>
              <p:cNvPr id="24" name="Line 15"/>
              <p:cNvSpPr>
                <a:spLocks noChangeShapeType="1"/>
              </p:cNvSpPr>
              <p:nvPr/>
            </p:nvSpPr>
            <p:spPr bwMode="auto">
              <a:xfrm>
                <a:off x="4241" y="1434"/>
                <a:ext cx="998" cy="0"/>
              </a:xfrm>
              <a:prstGeom prst="line">
                <a:avLst/>
              </a:prstGeom>
              <a:noFill/>
              <a:ln w="57150" cap="rnd">
                <a:solidFill>
                  <a:srgbClr val="3333FF"/>
                </a:solidFill>
                <a:prstDash val="sysDot"/>
                <a:round/>
              </a:ln>
            </p:spPr>
            <p:txBody>
              <a:bodyPr/>
              <a:lstStyle/>
              <a:p>
                <a:endParaRPr lang="zh-CN" altLang="en-US"/>
              </a:p>
            </p:txBody>
          </p:sp>
          <p:pic>
            <p:nvPicPr>
              <p:cNvPr id="25" name="Picture 16" descr="11745258341395"/>
              <p:cNvPicPr>
                <a:picLocks noChangeAspect="1" noChangeArrowheads="1"/>
              </p:cNvPicPr>
              <p:nvPr/>
            </p:nvPicPr>
            <p:blipFill>
              <a:blip r:embed="rId3" cstate="print"/>
              <a:srcRect l="12962" t="8571" r="15955" b="9334"/>
              <a:stretch>
                <a:fillRect/>
              </a:stretch>
            </p:blipFill>
            <p:spPr bwMode="auto">
              <a:xfrm flipH="1">
                <a:off x="4014" y="1318"/>
                <a:ext cx="227" cy="162"/>
              </a:xfrm>
              <a:prstGeom prst="rect">
                <a:avLst/>
              </a:prstGeom>
              <a:noFill/>
              <a:ln w="9525">
                <a:noFill/>
                <a:miter lim="800000"/>
                <a:headEnd/>
                <a:tailEnd/>
              </a:ln>
            </p:spPr>
          </p:pic>
        </p:grpSp>
        <p:sp>
          <p:nvSpPr>
            <p:cNvPr id="22" name="Oval 17"/>
            <p:cNvSpPr>
              <a:spLocks noChangeArrowheads="1"/>
            </p:cNvSpPr>
            <p:nvPr/>
          </p:nvSpPr>
          <p:spPr bwMode="auto">
            <a:xfrm flipH="1">
              <a:off x="4949" y="1306"/>
              <a:ext cx="44" cy="44"/>
            </a:xfrm>
            <a:prstGeom prst="ellipse">
              <a:avLst/>
            </a:prstGeom>
            <a:solidFill>
              <a:srgbClr val="FF0000"/>
            </a:solidFill>
            <a:ln w="9525">
              <a:noFill/>
              <a:round/>
            </a:ln>
          </p:spPr>
          <p:txBody>
            <a:bodyPr wrap="none" anchor="ctr"/>
            <a:lstStyle/>
            <a:p>
              <a:pPr algn="ctr"/>
              <a:endParaRPr lang="zh-CN" altLang="zh-CN">
                <a:solidFill>
                  <a:srgbClr val="FF0000"/>
                </a:solidFill>
              </a:endParaRPr>
            </a:p>
          </p:txBody>
        </p:sp>
        <p:sp>
          <p:nvSpPr>
            <p:cNvPr id="23" name="Text Box 18"/>
            <p:cNvSpPr txBox="1">
              <a:spLocks noChangeArrowheads="1"/>
            </p:cNvSpPr>
            <p:nvPr/>
          </p:nvSpPr>
          <p:spPr bwMode="auto">
            <a:xfrm>
              <a:off x="3893" y="783"/>
              <a:ext cx="500" cy="266"/>
            </a:xfrm>
            <a:prstGeom prst="rect">
              <a:avLst/>
            </a:prstGeom>
            <a:noFill/>
            <a:ln w="9525">
              <a:noFill/>
              <a:miter lim="800000"/>
            </a:ln>
          </p:spPr>
          <p:txBody>
            <a:bodyPr wrap="square">
              <a:spAutoFit/>
            </a:bodyPr>
            <a:lstStyle/>
            <a:p>
              <a:r>
                <a:rPr lang="zh-CN" altLang="en-US" dirty="0"/>
                <a:t>甲</a:t>
              </a:r>
            </a:p>
          </p:txBody>
        </p:sp>
      </p:grpSp>
      <p:grpSp>
        <p:nvGrpSpPr>
          <p:cNvPr id="10" name="Group 19"/>
          <p:cNvGrpSpPr/>
          <p:nvPr/>
        </p:nvGrpSpPr>
        <p:grpSpPr bwMode="auto">
          <a:xfrm>
            <a:off x="5663292" y="2365219"/>
            <a:ext cx="968940" cy="606909"/>
            <a:chOff x="3936" y="1454"/>
            <a:chExt cx="1439" cy="438"/>
          </a:xfrm>
        </p:grpSpPr>
        <p:grpSp>
          <p:nvGrpSpPr>
            <p:cNvPr id="11" name="Group 20"/>
            <p:cNvGrpSpPr/>
            <p:nvPr/>
          </p:nvGrpSpPr>
          <p:grpSpPr bwMode="auto">
            <a:xfrm rot="-1077034">
              <a:off x="4150" y="1454"/>
              <a:ext cx="1225" cy="162"/>
              <a:chOff x="4014" y="1318"/>
              <a:chExt cx="1225" cy="162"/>
            </a:xfrm>
          </p:grpSpPr>
          <p:sp>
            <p:nvSpPr>
              <p:cNvPr id="30" name="Line 21"/>
              <p:cNvSpPr>
                <a:spLocks noChangeShapeType="1"/>
              </p:cNvSpPr>
              <p:nvPr/>
            </p:nvSpPr>
            <p:spPr bwMode="auto">
              <a:xfrm>
                <a:off x="4241" y="1434"/>
                <a:ext cx="998" cy="0"/>
              </a:xfrm>
              <a:prstGeom prst="line">
                <a:avLst/>
              </a:prstGeom>
              <a:noFill/>
              <a:ln w="57150" cap="rnd">
                <a:solidFill>
                  <a:srgbClr val="3333FF"/>
                </a:solidFill>
                <a:prstDash val="sysDot"/>
                <a:round/>
              </a:ln>
            </p:spPr>
            <p:txBody>
              <a:bodyPr/>
              <a:lstStyle/>
              <a:p>
                <a:endParaRPr lang="zh-CN" altLang="en-US"/>
              </a:p>
            </p:txBody>
          </p:sp>
          <p:pic>
            <p:nvPicPr>
              <p:cNvPr id="31" name="Picture 22" descr="11745258341395"/>
              <p:cNvPicPr>
                <a:picLocks noChangeAspect="1" noChangeArrowheads="1"/>
              </p:cNvPicPr>
              <p:nvPr/>
            </p:nvPicPr>
            <p:blipFill>
              <a:blip r:embed="rId3" cstate="print"/>
              <a:srcRect l="12962" t="8571" r="15955" b="9334"/>
              <a:stretch>
                <a:fillRect/>
              </a:stretch>
            </p:blipFill>
            <p:spPr bwMode="auto">
              <a:xfrm flipH="1">
                <a:off x="4014" y="1318"/>
                <a:ext cx="227" cy="162"/>
              </a:xfrm>
              <a:prstGeom prst="rect">
                <a:avLst/>
              </a:prstGeom>
              <a:noFill/>
              <a:ln w="9525">
                <a:noFill/>
                <a:miter lim="800000"/>
                <a:headEnd/>
                <a:tailEnd/>
              </a:ln>
            </p:spPr>
          </p:pic>
        </p:grpSp>
        <p:sp>
          <p:nvSpPr>
            <p:cNvPr id="28" name="Oval 23"/>
            <p:cNvSpPr>
              <a:spLocks noChangeArrowheads="1"/>
            </p:cNvSpPr>
            <p:nvPr/>
          </p:nvSpPr>
          <p:spPr bwMode="auto">
            <a:xfrm flipH="1">
              <a:off x="4944" y="1479"/>
              <a:ext cx="44" cy="44"/>
            </a:xfrm>
            <a:prstGeom prst="ellipse">
              <a:avLst/>
            </a:prstGeom>
            <a:solidFill>
              <a:srgbClr val="FF0000"/>
            </a:solidFill>
            <a:ln w="9525">
              <a:noFill/>
              <a:round/>
            </a:ln>
          </p:spPr>
          <p:txBody>
            <a:bodyPr wrap="none" anchor="ctr"/>
            <a:lstStyle/>
            <a:p>
              <a:pPr algn="ctr"/>
              <a:endParaRPr lang="zh-CN" altLang="zh-CN">
                <a:solidFill>
                  <a:srgbClr val="FF0000"/>
                </a:solidFill>
              </a:endParaRPr>
            </a:p>
          </p:txBody>
        </p:sp>
        <p:sp>
          <p:nvSpPr>
            <p:cNvPr id="29" name="Text Box 24"/>
            <p:cNvSpPr txBox="1">
              <a:spLocks noChangeArrowheads="1"/>
            </p:cNvSpPr>
            <p:nvPr/>
          </p:nvSpPr>
          <p:spPr bwMode="auto">
            <a:xfrm>
              <a:off x="3936" y="1626"/>
              <a:ext cx="482" cy="266"/>
            </a:xfrm>
            <a:prstGeom prst="rect">
              <a:avLst/>
            </a:prstGeom>
            <a:noFill/>
            <a:ln w="9525">
              <a:noFill/>
              <a:miter lim="800000"/>
            </a:ln>
          </p:spPr>
          <p:txBody>
            <a:bodyPr wrap="square">
              <a:spAutoFit/>
            </a:bodyPr>
            <a:lstStyle/>
            <a:p>
              <a:r>
                <a:rPr lang="zh-CN" altLang="en-US"/>
                <a:t>乙</a:t>
              </a:r>
            </a:p>
          </p:txBody>
        </p:sp>
      </p:grpSp>
    </p:spTree>
    <p:extLst>
      <p:ext uri="{BB962C8B-B14F-4D97-AF65-F5344CB8AC3E}">
        <p14:creationId xmlns:p14="http://schemas.microsoft.com/office/powerpoint/2010/main" val="16250153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1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1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19"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1483</Words>
  <Application>Microsoft Office PowerPoint</Application>
  <PresentationFormat>全屏显示(16:9)</PresentationFormat>
  <Paragraphs>107</Paragraphs>
  <Slides>28</Slides>
  <Notes>1</Notes>
  <HiddenSlides>0</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5</vt:i4>
      </vt:variant>
      <vt:variant>
        <vt:lpstr>幻灯片标题</vt:lpstr>
      </vt:variant>
      <vt:variant>
        <vt:i4>28</vt:i4>
      </vt:variant>
    </vt:vector>
  </HeadingPairs>
  <TitlesOfParts>
    <vt:vector size="41" baseType="lpstr">
      <vt:lpstr>宋体</vt:lpstr>
      <vt:lpstr>Britannic Bold</vt:lpstr>
      <vt:lpstr>Times New Roman</vt:lpstr>
      <vt:lpstr>黑体</vt:lpstr>
      <vt:lpstr>Wingdings</vt:lpstr>
      <vt:lpstr>Calibri</vt:lpstr>
      <vt:lpstr>Arial</vt:lpstr>
      <vt:lpstr>自定义设计方案</vt:lpstr>
      <vt:lpstr>Equation.DSMT4</vt:lpstr>
      <vt:lpstr>Flash Movie</vt:lpstr>
      <vt:lpstr>Equation.3</vt:lpstr>
      <vt:lpstr>公式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dcterms:created xsi:type="dcterms:W3CDTF">2018-11-06T06:39:00Z</dcterms:created>
  <dcterms:modified xsi:type="dcterms:W3CDTF">2026-08-14T00:39:36Z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2052-10.8.2.6543</vt:lpwstr>
  </property>
  <property fmtid="{D5CDD505-2E9C-101B-9397-08002B2CF9AE}" pid="3" name="ICV">
    <vt:lpwstr>1AFB7E288E33485F9E9C6F34A9AA9906_13</vt:lpwstr>
  </property>
</Properties>
</file>