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5" r:id="rId2"/>
    <p:sldId id="491" r:id="rId3"/>
    <p:sldId id="492" r:id="rId4"/>
    <p:sldId id="493" r:id="rId5"/>
    <p:sldId id="494" r:id="rId6"/>
    <p:sldId id="495" r:id="rId7"/>
    <p:sldId id="496" r:id="rId8"/>
    <p:sldId id="500" r:id="rId9"/>
    <p:sldId id="501" r:id="rId10"/>
    <p:sldId id="497" r:id="rId11"/>
    <p:sldId id="498" r:id="rId12"/>
    <p:sldId id="502" r:id="rId13"/>
    <p:sldId id="508" r:id="rId14"/>
    <p:sldId id="503" r:id="rId15"/>
    <p:sldId id="510" r:id="rId16"/>
    <p:sldId id="504" r:id="rId17"/>
    <p:sldId id="511" r:id="rId18"/>
    <p:sldId id="505" r:id="rId19"/>
    <p:sldId id="509" r:id="rId20"/>
    <p:sldId id="506" r:id="rId21"/>
  </p:sldIdLst>
  <p:sldSz cx="9144000" cy="5143500" type="screen16x9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DFFFC"/>
    <a:srgbClr val="00D1CC"/>
    <a:srgbClr val="CC0000"/>
    <a:srgbClr val="969696"/>
    <a:srgbClr val="828282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65" autoAdjust="0"/>
  </p:normalViewPr>
  <p:slideViewPr>
    <p:cSldViewPr>
      <p:cViewPr>
        <p:scale>
          <a:sx n="99" d="100"/>
          <a:sy n="99" d="100"/>
        </p:scale>
        <p:origin x="-448" y="-800"/>
      </p:cViewPr>
      <p:guideLst>
        <p:guide orient="horz" pos="701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F9AE45F9-63BF-CC46-A0CB-2C36C12012F9}" type="datetimeFigureOut">
              <a:rPr lang="zh-CN" altLang="en-US"/>
              <a:pPr>
                <a:defRPr/>
              </a:pPr>
              <a:t>20/3/9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C717A408-8A27-3644-AF58-CA86BD27E7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EB4A-A10F-D948-A50B-1B167658BC45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0B1E-3116-F042-B6EA-09FF6F2D7E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9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02E1-3869-874E-B346-40BF34B43C7A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6C8E-0463-EC49-9B47-1D524A797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2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8F74-BFD6-5848-BFC3-357F9A224ED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6B6-546A-2D4C-A9E7-0BF1DC9F3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8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825-7CA5-5F48-A0DE-2FA4AEA12C7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F379-541E-DF4A-A4DD-36500B4E9C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90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8FA4-584E-9A4A-A12B-BCA74ACB73D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0BED-B79D-1641-858B-B73E0B5C0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804D-8206-7C4C-9EED-E91EA4D26136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DC2F-BC3F-BF41-8E23-1E32E61CCB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4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06BC-01FB-4446-8F84-EE190481D425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E343-BAE8-564A-B95B-387C498542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3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BDFC-ABC8-8F49-8ED7-1A663C5FB24B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A3D7-7AFD-5A45-BE1E-431E22701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0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EE43-76F2-844B-B158-DCB3C4BAA66D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CF-7841-E148-8716-91CD34B90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7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B68-8380-0C47-94BE-89F3A739007E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917D-E602-1141-8525-D0A9C43F06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5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2C8C-6240-3F44-98EC-BD997287CC0F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4512-A7A9-BA44-9181-2B26275AA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3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6978B9-0307-9E45-9F83-383352CB9239}" type="datetimeFigureOut">
              <a:rPr lang="zh-CN" altLang="en-US"/>
              <a:pPr>
                <a:defRPr/>
              </a:pPr>
              <a:t>20/3/9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992CBE-B8A1-0F46-9441-C5855EAFD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971550" y="1660923"/>
            <a:ext cx="738028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第六章 </a:t>
            </a:r>
            <a:r>
              <a:rPr kumimoji="1" lang="en-US" altLang="zh-CN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熟悉而陌生的力</a:t>
            </a:r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第</a:t>
            </a:r>
            <a:r>
              <a:rPr kumimoji="1" lang="zh-CN" altLang="zh-CN" sz="3200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2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节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怎样描述力</a:t>
            </a:r>
            <a:endParaRPr lang="zh-CN" altLang="en-US" sz="3200" dirty="0">
              <a:solidFill>
                <a:srgbClr val="FF0000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33"/>
          <p:cNvSpPr/>
          <p:nvPr/>
        </p:nvSpPr>
        <p:spPr>
          <a:xfrm>
            <a:off x="554908" y="261280"/>
            <a:ext cx="2846962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  <a:cs typeface="微软雅黑"/>
              </a:rPr>
              <a:t>二、力的单位</a:t>
            </a:r>
            <a:endParaRPr sz="3200" dirty="0">
              <a:solidFill>
                <a:srgbClr val="000000"/>
              </a:solidFill>
              <a:latin typeface="+mn-ea"/>
              <a:ea typeface="+mn-ea"/>
              <a:cs typeface="微软雅黑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06615" y="861560"/>
            <a:ext cx="4905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dirty="0" smtClean="0">
                <a:latin typeface="Times New Roman" charset="0"/>
              </a:rPr>
              <a:t>1</a:t>
            </a:r>
            <a:r>
              <a:rPr lang="zh-CN" altLang="en-US" sz="2800" dirty="0" smtClean="0">
                <a:latin typeface="Times New Roman" charset="0"/>
              </a:rPr>
              <a:t>、单位：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charset="0"/>
              </a:rPr>
              <a:t>牛顿</a:t>
            </a:r>
            <a:r>
              <a:rPr lang="zh-CN" altLang="en-US" sz="2800" b="1" dirty="0">
                <a:solidFill>
                  <a:srgbClr val="FF0000"/>
                </a:solidFill>
                <a:latin typeface="Times New Roman" charset="0"/>
              </a:rPr>
              <a:t>，</a:t>
            </a:r>
            <a:r>
              <a:rPr lang="zh-CN" altLang="en-US" sz="2800" dirty="0">
                <a:latin typeface="Times New Roman" charset="0"/>
              </a:rPr>
              <a:t>简称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charset="0"/>
              </a:rPr>
              <a:t>牛（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</a:rPr>
              <a:t>）</a:t>
            </a:r>
            <a:endParaRPr lang="zh-CN" altLang="en-US" sz="2800" dirty="0">
              <a:latin typeface="Times New Roman" charset="0"/>
            </a:endParaRPr>
          </a:p>
        </p:txBody>
      </p:sp>
      <p:pic>
        <p:nvPicPr>
          <p:cNvPr id="12" name="Picture 4" descr="20060923223721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1581640"/>
            <a:ext cx="2610290" cy="309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626895" y="1491630"/>
            <a:ext cx="5247075" cy="33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ts val="25"/>
              </a:spcBef>
              <a:buFontTx/>
              <a:buNone/>
            </a:pPr>
            <a:r>
              <a:rPr lang="en-US" altLang="zh-CN" sz="2400" dirty="0">
                <a:latin typeface="宋体" charset="0"/>
                <a:ea typeface="微软雅黑" charset="0"/>
              </a:rPr>
              <a:t>      </a:t>
            </a:r>
            <a:r>
              <a:rPr lang="zh-CN" altLang="en-US" sz="2400" dirty="0">
                <a:latin typeface="宋体" charset="0"/>
                <a:ea typeface="宋体" charset="0"/>
                <a:cs typeface="宋体" charset="0"/>
              </a:rPr>
              <a:t>牛顿是英国著名物理学家和数学家</a:t>
            </a:r>
            <a:r>
              <a:rPr lang="zh-CN" altLang="en-US" sz="2400" dirty="0" smtClean="0">
                <a:latin typeface="宋体" charset="0"/>
                <a:ea typeface="宋体" charset="0"/>
                <a:cs typeface="宋体" charset="0"/>
              </a:rPr>
              <a:t>。他发现</a:t>
            </a:r>
            <a:r>
              <a:rPr lang="zh-CN" altLang="en-US" sz="2400" dirty="0">
                <a:latin typeface="宋体" charset="0"/>
                <a:ea typeface="宋体" charset="0"/>
                <a:cs typeface="宋体" charset="0"/>
              </a:rPr>
              <a:t>了万有引力定律和光的色散，总结出了运动三定律，奠定了经典物理学的基础。</a:t>
            </a:r>
          </a:p>
          <a:p>
            <a:pPr>
              <a:lnSpc>
                <a:spcPct val="110000"/>
              </a:lnSpc>
              <a:spcBef>
                <a:spcPts val="25"/>
              </a:spcBef>
              <a:buFontTx/>
              <a:buNone/>
            </a:pPr>
            <a:r>
              <a:rPr lang="zh-CN" altLang="en-US" sz="2400" dirty="0">
                <a:latin typeface="宋体" charset="0"/>
                <a:ea typeface="宋体" charset="0"/>
                <a:cs typeface="宋体" charset="0"/>
              </a:rPr>
              <a:t>      牛顿出身贫寒，</a:t>
            </a:r>
            <a:r>
              <a:rPr lang="en-US" altLang="zh-CN" sz="2400" dirty="0">
                <a:latin typeface="宋体" charset="0"/>
                <a:ea typeface="微软雅黑" charset="0"/>
              </a:rPr>
              <a:t>14</a:t>
            </a:r>
            <a:r>
              <a:rPr lang="zh-CN" altLang="en-US" sz="2400" dirty="0">
                <a:latin typeface="宋体" charset="0"/>
                <a:ea typeface="宋体" charset="0"/>
                <a:cs typeface="宋体" charset="0"/>
              </a:rPr>
              <a:t>岁时曾因经济困难而辍学在家，帮助母亲耕种。但他始终热爱学习，酷爱读书和动手制作</a:t>
            </a:r>
            <a:r>
              <a:rPr lang="zh-CN" altLang="en-US" sz="2400" dirty="0" smtClean="0">
                <a:latin typeface="宋体" charset="0"/>
                <a:ea typeface="宋体" charset="0"/>
                <a:cs typeface="宋体" charset="0"/>
              </a:rPr>
              <a:t>。</a:t>
            </a:r>
            <a:endParaRPr lang="zh-CN" altLang="en-US" sz="2400" dirty="0">
              <a:latin typeface="宋体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34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2636785" y="4011910"/>
            <a:ext cx="4230470" cy="72008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zh-CN" sz="3600" dirty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</a:rPr>
              <a:t>1kg</a:t>
            </a:r>
            <a:r>
              <a:rPr lang="zh-CN" altLang="en-US" sz="3600" dirty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</a:rPr>
              <a:t>物体重约为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</a:rPr>
              <a:t>10N</a:t>
            </a:r>
            <a:endParaRPr lang="zh-CN" altLang="en-US" sz="3600" dirty="0">
              <a:solidFill>
                <a:srgbClr val="FF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581890" y="951570"/>
            <a:ext cx="2386965" cy="2503645"/>
            <a:chOff x="565" y="6412"/>
            <a:chExt cx="3759" cy="5257"/>
          </a:xfrm>
        </p:grpSpPr>
        <p:pic>
          <p:nvPicPr>
            <p:cNvPr id="11287" name="Picture 6" descr="C:\Users\Administrator\Desktop\34fae6cd7b899e51f450e76a40a7d933c9950df6.jpg34fae6cd7b899e51f450e76a40a7d933c9950df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5" r="8226" b="7085"/>
            <a:stretch>
              <a:fillRect/>
            </a:stretch>
          </p:blipFill>
          <p:spPr bwMode="auto">
            <a:xfrm>
              <a:off x="565" y="6412"/>
              <a:ext cx="3759" cy="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8" name="Text Box 11"/>
            <p:cNvSpPr txBox="1">
              <a:spLocks noChangeArrowheads="1"/>
            </p:cNvSpPr>
            <p:nvPr/>
          </p:nvSpPr>
          <p:spPr bwMode="auto">
            <a:xfrm>
              <a:off x="1132" y="10570"/>
              <a:ext cx="2610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Times New Roman" charset="0"/>
                </a:rPr>
                <a:t>10N</a:t>
              </a: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6327195" y="951569"/>
            <a:ext cx="2233295" cy="2503045"/>
            <a:chOff x="7205" y="6320"/>
            <a:chExt cx="3517" cy="5255"/>
          </a:xfrm>
        </p:grpSpPr>
        <p:pic>
          <p:nvPicPr>
            <p:cNvPr id="11283" name="Picture 7" descr="2008126135629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" y="6320"/>
              <a:ext cx="3473" cy="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 Box 13"/>
            <p:cNvSpPr txBox="1">
              <a:spLocks noChangeArrowheads="1"/>
            </p:cNvSpPr>
            <p:nvPr/>
          </p:nvSpPr>
          <p:spPr bwMode="auto">
            <a:xfrm>
              <a:off x="7630" y="10477"/>
              <a:ext cx="3092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800" b="1" dirty="0">
                  <a:latin typeface="Times New Roman" charset="0"/>
                </a:rPr>
                <a:t>500N</a:t>
              </a:r>
            </a:p>
          </p:txBody>
        </p:sp>
      </p:grp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86535" y="2976795"/>
            <a:ext cx="274530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dirty="0" smtClean="0">
                <a:solidFill>
                  <a:schemeClr val="tx1"/>
                </a:solidFill>
                <a:latin typeface="Times New Roman" charset="0"/>
              </a:rPr>
              <a:t>托两个鸡蛋约为</a:t>
            </a:r>
            <a:r>
              <a:rPr lang="en-US" altLang="zh-CN" dirty="0" smtClean="0">
                <a:solidFill>
                  <a:schemeClr val="tx1"/>
                </a:solidFill>
                <a:latin typeface="Times New Roman" charset="0"/>
              </a:rPr>
              <a:t>1N</a:t>
            </a:r>
            <a:endParaRPr lang="zh-CN" altLang="en-US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1570" y="951570"/>
            <a:ext cx="2202180" cy="184520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21550" y="321500"/>
            <a:ext cx="427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dirty="0">
                <a:latin typeface="Times New Roman" charset="0"/>
              </a:rPr>
              <a:t>2</a:t>
            </a:r>
            <a:r>
              <a:rPr lang="zh-CN" altLang="en-US" sz="2800" dirty="0" smtClean="0">
                <a:latin typeface="Times New Roman" charset="0"/>
              </a:rPr>
              <a:t>、生活中常见力的大小：</a:t>
            </a:r>
            <a:endParaRPr lang="zh-CN" altLang="en-US" sz="2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3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uiExpand="1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3699" t="3355" r="49567" b="15691"/>
          <a:stretch/>
        </p:blipFill>
        <p:spPr>
          <a:xfrm>
            <a:off x="2141730" y="1356615"/>
            <a:ext cx="4321324" cy="28803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56665" y="726545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请想办法表示出人对车拉力的三要素？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4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图片 286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90" y="591530"/>
            <a:ext cx="5445605" cy="347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233"/>
          <p:cNvSpPr/>
          <p:nvPr/>
        </p:nvSpPr>
        <p:spPr>
          <a:xfrm>
            <a:off x="476545" y="276495"/>
            <a:ext cx="2846962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  <a:cs typeface="微软雅黑"/>
              </a:rPr>
              <a:t>三、力的示意图</a:t>
            </a:r>
            <a:endParaRPr sz="3200" dirty="0">
              <a:solidFill>
                <a:srgbClr val="000000"/>
              </a:solidFill>
              <a:latin typeface="+mn-ea"/>
              <a:ea typeface="+mn-ea"/>
              <a:cs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6595" y="4056915"/>
            <a:ext cx="7425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800" dirty="0" smtClean="0">
                <a:solidFill>
                  <a:srgbClr val="000000"/>
                </a:solidFill>
              </a:rPr>
              <a:t>1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、在受力物体上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沿力的方向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画一条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带箭头的线段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，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标出力的作用点和大小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。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755650" y="2415779"/>
            <a:ext cx="3276600" cy="1028700"/>
            <a:chOff x="1392" y="1488"/>
            <a:chExt cx="2064" cy="720"/>
          </a:xfrm>
        </p:grpSpPr>
        <p:sp>
          <p:nvSpPr>
            <p:cNvPr id="15374" name="Rectangle 3"/>
            <p:cNvSpPr>
              <a:spLocks noChangeArrowheads="1"/>
            </p:cNvSpPr>
            <p:nvPr/>
          </p:nvSpPr>
          <p:spPr bwMode="auto">
            <a:xfrm>
              <a:off x="1392" y="1488"/>
              <a:ext cx="2064" cy="9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5" name="Rectangle 4"/>
            <p:cNvSpPr>
              <a:spLocks noChangeArrowheads="1"/>
            </p:cNvSpPr>
            <p:nvPr/>
          </p:nvSpPr>
          <p:spPr bwMode="auto">
            <a:xfrm>
              <a:off x="1632" y="1584"/>
              <a:ext cx="96" cy="62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6" name="Rectangle 5"/>
            <p:cNvSpPr>
              <a:spLocks noChangeArrowheads="1"/>
            </p:cNvSpPr>
            <p:nvPr/>
          </p:nvSpPr>
          <p:spPr bwMode="auto">
            <a:xfrm>
              <a:off x="3120" y="1584"/>
              <a:ext cx="96" cy="62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413" name="Text Box 13"/>
          <p:cNvSpPr txBox="1"/>
          <p:nvPr/>
        </p:nvSpPr>
        <p:spPr>
          <a:xfrm>
            <a:off x="4301970" y="1491630"/>
            <a:ext cx="4419600" cy="12741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25000"/>
              </a:lnSpc>
              <a:spcBef>
                <a:spcPts val="50"/>
              </a:spcBef>
              <a:buFont typeface="Wingdings" charset="0"/>
              <a:buChar char="Ø"/>
            </a:pPr>
            <a:r>
              <a:rPr sz="2800" noProof="1">
                <a:solidFill>
                  <a:schemeClr val="tx1"/>
                </a:solidFill>
                <a:latin typeface="+mn-ea"/>
                <a:ea typeface="+mn-ea"/>
              </a:rPr>
              <a:t>确定受力物体，力的作用点和方向</a:t>
            </a:r>
          </a:p>
        </p:txBody>
      </p:sp>
      <p:sp>
        <p:nvSpPr>
          <p:cNvPr id="16398" name="Oval 14"/>
          <p:cNvSpPr/>
          <p:nvPr/>
        </p:nvSpPr>
        <p:spPr>
          <a:xfrm>
            <a:off x="763588" y="2455069"/>
            <a:ext cx="76200" cy="5715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zh-CN" altLang="en-US" noProof="1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415" name="Text Box 17"/>
          <p:cNvSpPr txBox="1"/>
          <p:nvPr/>
        </p:nvSpPr>
        <p:spPr>
          <a:xfrm>
            <a:off x="4301970" y="2841780"/>
            <a:ext cx="4419600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 typeface="Wingdings" charset="0"/>
              <a:buChar char="Ø"/>
            </a:pPr>
            <a:r>
              <a:rPr sz="2800" noProof="1">
                <a:solidFill>
                  <a:schemeClr val="tx1"/>
                </a:solidFill>
                <a:latin typeface="+mn-ea"/>
                <a:ea typeface="+mn-ea"/>
              </a:rPr>
              <a:t>沿力的方向画一条线段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763588" y="2483644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7" name="Text Box 21"/>
          <p:cNvSpPr txBox="1"/>
          <p:nvPr/>
        </p:nvSpPr>
        <p:spPr>
          <a:xfrm>
            <a:off x="4301970" y="3516855"/>
            <a:ext cx="4419600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 typeface="Wingdings" charset="0"/>
              <a:buChar char="Ø"/>
            </a:pPr>
            <a:r>
              <a:rPr sz="2800" noProof="1">
                <a:solidFill>
                  <a:schemeClr val="tx1"/>
                </a:solidFill>
                <a:latin typeface="+mn-ea"/>
                <a:ea typeface="+mn-ea"/>
              </a:rPr>
              <a:t>用箭头表示力的方向</a:t>
            </a: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1982788" y="2483644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9" name="Text Box 25"/>
          <p:cNvSpPr txBox="1"/>
          <p:nvPr/>
        </p:nvSpPr>
        <p:spPr>
          <a:xfrm>
            <a:off x="4301970" y="4236935"/>
            <a:ext cx="4419600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 typeface="Wingdings" charset="0"/>
              <a:buChar char="Ø"/>
            </a:pPr>
            <a:r>
              <a:rPr sz="2800" noProof="1">
                <a:solidFill>
                  <a:schemeClr val="tx1"/>
                </a:solidFill>
                <a:latin typeface="+mn-ea"/>
                <a:ea typeface="+mn-ea"/>
              </a:rPr>
              <a:t>标上力的大小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1593851" y="2569369"/>
            <a:ext cx="1222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 dirty="0">
                <a:solidFill>
                  <a:srgbClr val="FF3300"/>
                </a:solidFill>
                <a:latin typeface="Times New Roman" charset="0"/>
              </a:rPr>
              <a:t>F</a:t>
            </a:r>
            <a:r>
              <a:rPr lang="en-US" altLang="zh-CN" sz="2400" dirty="0">
                <a:solidFill>
                  <a:srgbClr val="FF3300"/>
                </a:solidFill>
                <a:latin typeface="Times New Roman" charset="0"/>
              </a:rPr>
              <a:t>=80N</a:t>
            </a:r>
          </a:p>
        </p:txBody>
      </p:sp>
      <p:sp>
        <p:nvSpPr>
          <p:cNvPr id="15373" name="文本框 1"/>
          <p:cNvSpPr txBox="1">
            <a:spLocks noChangeArrowheads="1"/>
          </p:cNvSpPr>
          <p:nvPr/>
        </p:nvSpPr>
        <p:spPr bwMode="auto">
          <a:xfrm>
            <a:off x="566555" y="411510"/>
            <a:ext cx="7999413" cy="11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</a:rPr>
              <a:t>例：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charset="0"/>
              </a:rPr>
              <a:t>用</a:t>
            </a:r>
            <a:r>
              <a:rPr lang="en-US" altLang="zh-CN" sz="2800" dirty="0">
                <a:solidFill>
                  <a:srgbClr val="000000"/>
                </a:solidFill>
                <a:latin typeface="Times New Roman" charset="0"/>
              </a:rPr>
              <a:t>80N</a:t>
            </a:r>
            <a:r>
              <a:rPr lang="zh-CN" altLang="en-US" sz="2800" dirty="0">
                <a:solidFill>
                  <a:srgbClr val="000000"/>
                </a:solidFill>
                <a:latin typeface="Times New Roman" charset="0"/>
              </a:rPr>
              <a:t>的力水平向右推桌子，用力的示意图将这个力表示出来。</a:t>
            </a:r>
          </a:p>
        </p:txBody>
      </p:sp>
    </p:spTree>
    <p:extLst>
      <p:ext uri="{BB962C8B-B14F-4D97-AF65-F5344CB8AC3E}">
        <p14:creationId xmlns:p14="http://schemas.microsoft.com/office/powerpoint/2010/main" val="2440830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6398" grpId="0" bldLvl="0" animBg="1"/>
      <p:bldP spid="17415" grpId="0" animBg="1"/>
      <p:bldP spid="16402" grpId="0" animBg="1"/>
      <p:bldP spid="17417" grpId="0" animBg="1"/>
      <p:bldP spid="16406" grpId="0" animBg="1"/>
      <p:bldP spid="17419" grpId="0" animBg="1"/>
      <p:bldP spid="16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6565" y="366505"/>
            <a:ext cx="6390710" cy="222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25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宋体" charset="0"/>
                <a:cs typeface="Times New Roman" charset="0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宋体" charset="0"/>
                <a:cs typeface="Times New Roman" charset="0"/>
              </a:rPr>
              <a:t>、力的表示方法：</a:t>
            </a:r>
            <a:endParaRPr lang="zh-CN" altLang="en-US" sz="2800" dirty="0">
              <a:solidFill>
                <a:srgbClr val="000000"/>
              </a:solidFill>
              <a:latin typeface="宋体" charset="0"/>
              <a:cs typeface="Times New Roman" charset="0"/>
            </a:endParaRPr>
          </a:p>
          <a:p>
            <a:pPr algn="l" eaLnBrk="1" hangingPunct="1">
              <a:lnSpc>
                <a:spcPct val="12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宋体" charset="0"/>
                <a:cs typeface="Times New Roman" charset="0"/>
              </a:rPr>
              <a:t>(1)</a:t>
            </a:r>
            <a:r>
              <a:rPr lang="zh-CN" altLang="en-US" sz="2800" dirty="0">
                <a:solidFill>
                  <a:srgbClr val="000000"/>
                </a:solidFill>
                <a:latin typeface="宋体" charset="0"/>
                <a:cs typeface="Times New Roman" charset="0"/>
              </a:rPr>
              <a:t>力的</a:t>
            </a:r>
            <a:r>
              <a:rPr lang="zh-CN" altLang="en-US" sz="2800" dirty="0" smtClean="0">
                <a:solidFill>
                  <a:srgbClr val="FF0000"/>
                </a:solidFill>
                <a:latin typeface="宋体" charset="0"/>
                <a:cs typeface="Times New Roman" charset="0"/>
              </a:rPr>
              <a:t>作用点</a:t>
            </a:r>
            <a:r>
              <a:rPr lang="zh-CN" altLang="en-US" sz="2800" dirty="0" smtClean="0">
                <a:solidFill>
                  <a:srgbClr val="000000"/>
                </a:solidFill>
                <a:latin typeface="宋体" charset="0"/>
                <a:cs typeface="Times New Roman" charset="0"/>
              </a:rPr>
              <a:t>画在</a:t>
            </a:r>
            <a:r>
              <a:rPr lang="zh-CN" altLang="en-US" sz="2800" dirty="0" smtClean="0">
                <a:solidFill>
                  <a:srgbClr val="FF0000"/>
                </a:solidFill>
                <a:latin typeface="宋体" charset="0"/>
                <a:cs typeface="Times New Roman" charset="0"/>
              </a:rPr>
              <a:t>受力物体</a:t>
            </a:r>
            <a:r>
              <a:rPr lang="zh-CN" altLang="en-US" sz="2800" dirty="0" smtClean="0">
                <a:solidFill>
                  <a:srgbClr val="000000"/>
                </a:solidFill>
                <a:latin typeface="宋体" charset="0"/>
                <a:cs typeface="Times New Roman" charset="0"/>
              </a:rPr>
              <a:t>上；</a:t>
            </a:r>
            <a:endParaRPr lang="zh-CN" altLang="en-US" sz="2800" dirty="0">
              <a:solidFill>
                <a:srgbClr val="000000"/>
              </a:solidFill>
              <a:latin typeface="宋体" charset="0"/>
              <a:cs typeface="Times New Roman" charset="0"/>
            </a:endParaRPr>
          </a:p>
          <a:p>
            <a:pPr algn="l" eaLnBrk="1" hangingPunct="1">
              <a:lnSpc>
                <a:spcPct val="12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宋体" charset="0"/>
                <a:cs typeface="Times New Roman" charset="0"/>
              </a:rPr>
              <a:t>(2)</a:t>
            </a:r>
            <a:r>
              <a:rPr lang="zh-CN" altLang="en-US" sz="2800" dirty="0">
                <a:solidFill>
                  <a:srgbClr val="000000"/>
                </a:solidFill>
                <a:latin typeface="宋体" charset="0"/>
                <a:cs typeface="Times New Roman" charset="0"/>
              </a:rPr>
              <a:t>箭头表示力的</a:t>
            </a:r>
            <a:r>
              <a:rPr lang="zh-CN" altLang="en-US" sz="2800" dirty="0" smtClean="0">
                <a:solidFill>
                  <a:srgbClr val="FF0000"/>
                </a:solidFill>
                <a:latin typeface="宋体" charset="0"/>
                <a:cs typeface="Times New Roman" charset="0"/>
              </a:rPr>
              <a:t>方向</a:t>
            </a:r>
            <a:r>
              <a:rPr lang="zh-CN" altLang="en-US" sz="2800" dirty="0">
                <a:solidFill>
                  <a:srgbClr val="000000"/>
                </a:solidFill>
                <a:latin typeface="宋体" charset="0"/>
                <a:cs typeface="Times New Roman" charset="0"/>
              </a:rPr>
              <a:t>；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宋体" charset="0"/>
                <a:cs typeface="Times New Roman" charset="0"/>
              </a:rPr>
              <a:t>(3)</a:t>
            </a:r>
            <a:r>
              <a:rPr lang="zh-CN" altLang="en-US" sz="2800" dirty="0">
                <a:solidFill>
                  <a:srgbClr val="000000"/>
                </a:solidFill>
                <a:latin typeface="宋体" charset="0"/>
                <a:cs typeface="Times New Roman" charset="0"/>
              </a:rPr>
              <a:t>箭头末端标注力的</a:t>
            </a:r>
            <a:r>
              <a:rPr lang="zh-CN" altLang="en-US" sz="2800" dirty="0">
                <a:solidFill>
                  <a:srgbClr val="FF0000"/>
                </a:solidFill>
                <a:latin typeface="宋体" charset="0"/>
                <a:cs typeface="Times New Roman" charset="0"/>
              </a:rPr>
              <a:t>大小</a:t>
            </a:r>
            <a:r>
              <a:rPr lang="zh-CN" altLang="en-US" sz="2800" dirty="0">
                <a:solidFill>
                  <a:srgbClr val="000000"/>
                </a:solidFill>
                <a:latin typeface="宋体" charset="0"/>
                <a:cs typeface="Times New Roman" charset="0"/>
              </a:rPr>
              <a:t>（符号</a:t>
            </a:r>
            <a:r>
              <a:rPr lang="en-US" altLang="zh-CN" sz="2800" dirty="0">
                <a:solidFill>
                  <a:srgbClr val="000000"/>
                </a:solidFill>
                <a:latin typeface="宋体" charset="0"/>
                <a:cs typeface="Times New Roman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宋体" charset="0"/>
                <a:cs typeface="Times New Roman" charset="0"/>
              </a:rPr>
              <a:t>。</a:t>
            </a:r>
            <a:endParaRPr lang="zh-CN" altLang="en-US" sz="2800" dirty="0">
              <a:latin typeface="宋体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816805" y="3201820"/>
            <a:ext cx="3276600" cy="1395155"/>
            <a:chOff x="1392" y="1488"/>
            <a:chExt cx="2064" cy="72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392" y="1488"/>
              <a:ext cx="2064" cy="9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32" y="1584"/>
              <a:ext cx="96" cy="62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120" y="1584"/>
              <a:ext cx="96" cy="62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" name="Oval 14"/>
          <p:cNvSpPr/>
          <p:nvPr/>
        </p:nvSpPr>
        <p:spPr>
          <a:xfrm>
            <a:off x="2824743" y="3241110"/>
            <a:ext cx="76200" cy="77509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itchFamily="34" charset="0"/>
              <a:buNone/>
              <a:defRPr/>
            </a:pPr>
            <a:endParaRPr lang="zh-CN" altLang="en-US" noProof="1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2861810" y="329183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3969550" y="329183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655006" y="3355411"/>
            <a:ext cx="1222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 dirty="0">
                <a:solidFill>
                  <a:srgbClr val="FF3300"/>
                </a:solidFill>
                <a:latin typeface="Times New Roman" charset="0"/>
              </a:rPr>
              <a:t>F</a:t>
            </a:r>
            <a:r>
              <a:rPr lang="en-US" altLang="zh-CN" sz="2400" dirty="0">
                <a:solidFill>
                  <a:srgbClr val="FF3300"/>
                </a:solidFill>
                <a:latin typeface="Times New Roman" charset="0"/>
              </a:rPr>
              <a:t>=80N</a:t>
            </a:r>
          </a:p>
        </p:txBody>
      </p:sp>
    </p:spTree>
    <p:extLst>
      <p:ext uri="{BB962C8B-B14F-4D97-AF65-F5344CB8AC3E}">
        <p14:creationId xmlns:p14="http://schemas.microsoft.com/office/powerpoint/2010/main" val="275977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6386"/>
          <p:cNvGrpSpPr>
            <a:grpSpLocks/>
          </p:cNvGrpSpPr>
          <p:nvPr/>
        </p:nvGrpSpPr>
        <p:grpSpPr bwMode="auto">
          <a:xfrm>
            <a:off x="1736685" y="2166705"/>
            <a:ext cx="685800" cy="669131"/>
            <a:chOff x="0" y="0"/>
            <a:chExt cx="470" cy="544"/>
          </a:xfrm>
        </p:grpSpPr>
        <p:sp>
          <p:nvSpPr>
            <p:cNvPr id="2" name="未知"/>
            <p:cNvSpPr>
              <a:spLocks noChangeArrowheads="1"/>
            </p:cNvSpPr>
            <p:nvPr/>
          </p:nvSpPr>
          <p:spPr bwMode="auto">
            <a:xfrm>
              <a:off x="0" y="0"/>
              <a:ext cx="470" cy="272"/>
            </a:xfrm>
            <a:custGeom>
              <a:avLst/>
              <a:gdLst>
                <a:gd name="T0" fmla="*/ 0 w 360"/>
                <a:gd name="T1" fmla="*/ 624 h 624"/>
                <a:gd name="T2" fmla="*/ 180 w 360"/>
                <a:gd name="T3" fmla="*/ 0 h 624"/>
                <a:gd name="T4" fmla="*/ 360 w 360"/>
                <a:gd name="T5" fmla="*/ 624 h 624"/>
                <a:gd name="T6" fmla="*/ 0 60000 65536"/>
                <a:gd name="T7" fmla="*/ 0 60000 65536"/>
                <a:gd name="T8" fmla="*/ 0 60000 65536"/>
                <a:gd name="T9" fmla="*/ 0 w 360"/>
                <a:gd name="T10" fmla="*/ 0 h 624"/>
                <a:gd name="T11" fmla="*/ 360 w 360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624">
                  <a:moveTo>
                    <a:pt x="0" y="624"/>
                  </a:moveTo>
                  <a:cubicBezTo>
                    <a:pt x="60" y="312"/>
                    <a:pt x="120" y="0"/>
                    <a:pt x="180" y="0"/>
                  </a:cubicBezTo>
                  <a:cubicBezTo>
                    <a:pt x="240" y="0"/>
                    <a:pt x="330" y="520"/>
                    <a:pt x="360" y="6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直接连接符 16388"/>
            <p:cNvSpPr>
              <a:spLocks noChangeShapeType="1"/>
            </p:cNvSpPr>
            <p:nvPr/>
          </p:nvSpPr>
          <p:spPr bwMode="auto">
            <a:xfrm>
              <a:off x="0" y="272"/>
              <a:ext cx="47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16389"/>
            <p:cNvSpPr>
              <a:spLocks noChangeShapeType="1"/>
            </p:cNvSpPr>
            <p:nvPr/>
          </p:nvSpPr>
          <p:spPr bwMode="auto">
            <a:xfrm>
              <a:off x="0" y="272"/>
              <a:ext cx="157" cy="2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直接连接符 16390"/>
            <p:cNvSpPr>
              <a:spLocks noChangeShapeType="1"/>
            </p:cNvSpPr>
            <p:nvPr/>
          </p:nvSpPr>
          <p:spPr bwMode="auto">
            <a:xfrm flipH="1">
              <a:off x="313" y="272"/>
              <a:ext cx="157" cy="2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2" name="直接连接符 16391"/>
            <p:cNvSpPr>
              <a:spLocks noChangeShapeType="1"/>
            </p:cNvSpPr>
            <p:nvPr/>
          </p:nvSpPr>
          <p:spPr bwMode="auto">
            <a:xfrm>
              <a:off x="157" y="544"/>
              <a:ext cx="1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87" name="组合 16392"/>
          <p:cNvGrpSpPr>
            <a:grpSpLocks/>
          </p:cNvGrpSpPr>
          <p:nvPr/>
        </p:nvGrpSpPr>
        <p:grpSpPr bwMode="auto">
          <a:xfrm>
            <a:off x="5696739" y="4111461"/>
            <a:ext cx="685800" cy="297656"/>
            <a:chOff x="0" y="0"/>
            <a:chExt cx="1080" cy="624"/>
          </a:xfrm>
        </p:grpSpPr>
        <p:sp>
          <p:nvSpPr>
            <p:cNvPr id="6" name="矩形 16393"/>
            <p:cNvSpPr>
              <a:spLocks noChangeArrowheads="1"/>
            </p:cNvSpPr>
            <p:nvPr/>
          </p:nvSpPr>
          <p:spPr bwMode="auto">
            <a:xfrm>
              <a:off x="0" y="0"/>
              <a:ext cx="1080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椭圆 16394"/>
            <p:cNvSpPr>
              <a:spLocks noChangeArrowheads="1"/>
            </p:cNvSpPr>
            <p:nvPr/>
          </p:nvSpPr>
          <p:spPr bwMode="auto">
            <a:xfrm>
              <a:off x="180" y="468"/>
              <a:ext cx="180" cy="15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椭圆 16395"/>
            <p:cNvSpPr>
              <a:spLocks noChangeArrowheads="1"/>
            </p:cNvSpPr>
            <p:nvPr/>
          </p:nvSpPr>
          <p:spPr bwMode="auto">
            <a:xfrm>
              <a:off x="720" y="468"/>
              <a:ext cx="180" cy="15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90" name="文本框 16415"/>
          <p:cNvSpPr txBox="1">
            <a:spLocks noChangeArrowheads="1"/>
          </p:cNvSpPr>
          <p:nvPr/>
        </p:nvSpPr>
        <p:spPr bwMode="auto">
          <a:xfrm>
            <a:off x="785203" y="1110620"/>
            <a:ext cx="3406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>
                <a:latin typeface="Times New Roman" charset="0"/>
              </a:rPr>
              <a:t>1.</a:t>
            </a:r>
            <a:r>
              <a:rPr lang="zh-CN" altLang="en-US" sz="2800">
                <a:latin typeface="Times New Roman" charset="0"/>
              </a:rPr>
              <a:t>用</a:t>
            </a:r>
            <a:r>
              <a:rPr lang="en-US" altLang="zh-CN" sz="2800">
                <a:latin typeface="Times New Roman" charset="0"/>
              </a:rPr>
              <a:t>100N</a:t>
            </a:r>
            <a:r>
              <a:rPr lang="zh-CN" altLang="en-US" sz="2800">
                <a:latin typeface="Times New Roman" charset="0"/>
              </a:rPr>
              <a:t>的力提水桶 </a:t>
            </a:r>
          </a:p>
        </p:txBody>
      </p:sp>
      <p:sp>
        <p:nvSpPr>
          <p:cNvPr id="16393" name="文本框 16418"/>
          <p:cNvSpPr txBox="1">
            <a:spLocks noChangeArrowheads="1"/>
          </p:cNvSpPr>
          <p:nvPr/>
        </p:nvSpPr>
        <p:spPr bwMode="auto">
          <a:xfrm>
            <a:off x="4436985" y="2976795"/>
            <a:ext cx="4124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>
                <a:latin typeface="Times New Roman" charset="0"/>
              </a:rPr>
              <a:t>2.</a:t>
            </a:r>
            <a:r>
              <a:rPr lang="zh-CN" altLang="en-US" sz="2800">
                <a:latin typeface="Times New Roman" charset="0"/>
              </a:rPr>
              <a:t>用</a:t>
            </a:r>
            <a:r>
              <a:rPr lang="en-US" altLang="zh-CN" sz="2800">
                <a:latin typeface="Times New Roman" charset="0"/>
              </a:rPr>
              <a:t>200N</a:t>
            </a:r>
            <a:r>
              <a:rPr lang="zh-CN" altLang="en-US" sz="2800">
                <a:latin typeface="Times New Roman" charset="0"/>
              </a:rPr>
              <a:t>的力向右推小车 </a:t>
            </a:r>
          </a:p>
        </p:txBody>
      </p:sp>
      <p:sp>
        <p:nvSpPr>
          <p:cNvPr id="16420" name="椭圆 16419"/>
          <p:cNvSpPr>
            <a:spLocks noChangeArrowheads="1"/>
          </p:cNvSpPr>
          <p:nvPr/>
        </p:nvSpPr>
        <p:spPr bwMode="auto">
          <a:xfrm>
            <a:off x="2046247" y="2117888"/>
            <a:ext cx="71438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21" name="椭圆 16420"/>
          <p:cNvSpPr>
            <a:spLocks noChangeArrowheads="1"/>
          </p:cNvSpPr>
          <p:nvPr/>
        </p:nvSpPr>
        <p:spPr bwMode="auto">
          <a:xfrm>
            <a:off x="5696739" y="4195995"/>
            <a:ext cx="71438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24" name="直接连接符 16423"/>
          <p:cNvSpPr>
            <a:spLocks noChangeShapeType="1"/>
          </p:cNvSpPr>
          <p:nvPr/>
        </p:nvSpPr>
        <p:spPr bwMode="auto">
          <a:xfrm flipH="1" flipV="1">
            <a:off x="2084347" y="1766655"/>
            <a:ext cx="0" cy="37861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直接连接符 16424"/>
          <p:cNvSpPr>
            <a:spLocks noChangeShapeType="1"/>
          </p:cNvSpPr>
          <p:nvPr/>
        </p:nvSpPr>
        <p:spPr bwMode="auto">
          <a:xfrm>
            <a:off x="5768178" y="4223379"/>
            <a:ext cx="11525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8" name="文本框 16427"/>
          <p:cNvSpPr txBox="1">
            <a:spLocks noChangeArrowheads="1"/>
          </p:cNvSpPr>
          <p:nvPr/>
        </p:nvSpPr>
        <p:spPr bwMode="auto">
          <a:xfrm>
            <a:off x="2168429" y="1544008"/>
            <a:ext cx="1271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i="1" dirty="0">
                <a:solidFill>
                  <a:srgbClr val="FF0000"/>
                </a:solidFill>
                <a:latin typeface="Times New Roman" charset="0"/>
              </a:rPr>
              <a:t>F</a:t>
            </a:r>
            <a:r>
              <a:rPr lang="en-US" altLang="zh-CN" sz="2400" dirty="0">
                <a:solidFill>
                  <a:srgbClr val="FF0000"/>
                </a:solidFill>
                <a:latin typeface="Times New Roman" charset="0"/>
              </a:rPr>
              <a:t>=100N</a:t>
            </a:r>
          </a:p>
        </p:txBody>
      </p:sp>
      <p:sp>
        <p:nvSpPr>
          <p:cNvPr id="16429" name="文本框 16428"/>
          <p:cNvSpPr txBox="1">
            <a:spLocks noChangeArrowheads="1"/>
          </p:cNvSpPr>
          <p:nvPr/>
        </p:nvSpPr>
        <p:spPr bwMode="auto">
          <a:xfrm>
            <a:off x="6539646" y="3787610"/>
            <a:ext cx="1271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FF0000"/>
                </a:solidFill>
                <a:latin typeface="Times New Roman" charset="0"/>
              </a:rPr>
              <a:t>F</a:t>
            </a:r>
            <a:r>
              <a:rPr lang="en-US" altLang="zh-CN" sz="2400">
                <a:solidFill>
                  <a:srgbClr val="FF0000"/>
                </a:solidFill>
                <a:latin typeface="Times New Roman" charset="0"/>
              </a:rPr>
              <a:t>=200N</a:t>
            </a:r>
          </a:p>
        </p:txBody>
      </p:sp>
      <p:sp>
        <p:nvSpPr>
          <p:cNvPr id="16407" name="文本框 6"/>
          <p:cNvSpPr txBox="1">
            <a:spLocks noChangeArrowheads="1"/>
          </p:cNvSpPr>
          <p:nvPr/>
        </p:nvSpPr>
        <p:spPr bwMode="auto">
          <a:xfrm>
            <a:off x="431540" y="276495"/>
            <a:ext cx="4505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zh-CN" sz="2800" dirty="0" smtClean="0">
                <a:solidFill>
                  <a:srgbClr val="FF0000"/>
                </a:solidFill>
              </a:rPr>
              <a:t>例：</a:t>
            </a:r>
            <a:r>
              <a:rPr lang="zh-CN" sz="2800" dirty="0"/>
              <a:t>画出下列</a:t>
            </a:r>
            <a:r>
              <a:rPr lang="zh-CN" sz="2800" dirty="0" smtClean="0"/>
              <a:t>力的示意图</a:t>
            </a:r>
            <a:r>
              <a:rPr lang="zh-CN" altLang="en-US" sz="2800" dirty="0" smtClean="0"/>
              <a:t>。</a:t>
            </a:r>
            <a:endParaRPr lang="zh-CN" sz="2800" dirty="0"/>
          </a:p>
        </p:txBody>
      </p:sp>
    </p:spTree>
    <p:extLst>
      <p:ext uri="{BB962C8B-B14F-4D97-AF65-F5344CB8AC3E}">
        <p14:creationId xmlns:p14="http://schemas.microsoft.com/office/powerpoint/2010/main" val="3376167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4" grpId="0" animBg="1"/>
      <p:bldP spid="16425" grpId="0" animBg="1"/>
      <p:bldP spid="16428" grpId="0"/>
      <p:bldP spid="164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396"/>
          <p:cNvGrpSpPr>
            <a:grpSpLocks/>
          </p:cNvGrpSpPr>
          <p:nvPr/>
        </p:nvGrpSpPr>
        <p:grpSpPr bwMode="auto">
          <a:xfrm>
            <a:off x="2366755" y="1356615"/>
            <a:ext cx="457200" cy="594122"/>
            <a:chOff x="0" y="0"/>
            <a:chExt cx="720" cy="1248"/>
          </a:xfrm>
        </p:grpSpPr>
        <p:sp>
          <p:nvSpPr>
            <p:cNvPr id="3" name="直接连接符 16397"/>
            <p:cNvSpPr>
              <a:spLocks noChangeShapeType="1"/>
            </p:cNvSpPr>
            <p:nvPr/>
          </p:nvSpPr>
          <p:spPr bwMode="auto">
            <a:xfrm>
              <a:off x="180" y="0"/>
              <a:ext cx="0" cy="12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16398"/>
            <p:cNvSpPr>
              <a:spLocks noChangeShapeType="1"/>
            </p:cNvSpPr>
            <p:nvPr/>
          </p:nvSpPr>
          <p:spPr bwMode="auto">
            <a:xfrm flipH="1">
              <a:off x="0" y="156"/>
              <a:ext cx="18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直接连接符 16399"/>
            <p:cNvSpPr>
              <a:spLocks noChangeShapeType="1"/>
            </p:cNvSpPr>
            <p:nvPr/>
          </p:nvSpPr>
          <p:spPr bwMode="auto">
            <a:xfrm flipH="1">
              <a:off x="0" y="312"/>
              <a:ext cx="18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直接连接符 16400"/>
            <p:cNvSpPr>
              <a:spLocks noChangeShapeType="1"/>
            </p:cNvSpPr>
            <p:nvPr/>
          </p:nvSpPr>
          <p:spPr bwMode="auto">
            <a:xfrm flipH="1">
              <a:off x="0" y="624"/>
              <a:ext cx="179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直接连接符 16401"/>
            <p:cNvSpPr>
              <a:spLocks noChangeShapeType="1"/>
            </p:cNvSpPr>
            <p:nvPr/>
          </p:nvSpPr>
          <p:spPr bwMode="auto">
            <a:xfrm flipH="1">
              <a:off x="0" y="468"/>
              <a:ext cx="18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16402"/>
            <p:cNvSpPr>
              <a:spLocks noChangeShapeType="1"/>
            </p:cNvSpPr>
            <p:nvPr/>
          </p:nvSpPr>
          <p:spPr bwMode="auto">
            <a:xfrm flipH="1">
              <a:off x="0" y="780"/>
              <a:ext cx="179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直接连接符 16403"/>
            <p:cNvSpPr>
              <a:spLocks noChangeShapeType="1"/>
            </p:cNvSpPr>
            <p:nvPr/>
          </p:nvSpPr>
          <p:spPr bwMode="auto">
            <a:xfrm flipH="1">
              <a:off x="0" y="0"/>
              <a:ext cx="18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直接连接符 16404"/>
            <p:cNvSpPr>
              <a:spLocks noChangeShapeType="1"/>
            </p:cNvSpPr>
            <p:nvPr/>
          </p:nvSpPr>
          <p:spPr bwMode="auto">
            <a:xfrm flipH="1">
              <a:off x="0" y="936"/>
              <a:ext cx="18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直接连接符 16405"/>
            <p:cNvSpPr>
              <a:spLocks noChangeShapeType="1"/>
            </p:cNvSpPr>
            <p:nvPr/>
          </p:nvSpPr>
          <p:spPr bwMode="auto">
            <a:xfrm flipH="1">
              <a:off x="0" y="1092"/>
              <a:ext cx="18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" name="组合 16406"/>
            <p:cNvGrpSpPr>
              <a:grpSpLocks/>
            </p:cNvGrpSpPr>
            <p:nvPr/>
          </p:nvGrpSpPr>
          <p:grpSpPr bwMode="auto">
            <a:xfrm>
              <a:off x="180" y="312"/>
              <a:ext cx="540" cy="624"/>
              <a:chOff x="0" y="0"/>
              <a:chExt cx="540" cy="624"/>
            </a:xfrm>
          </p:grpSpPr>
          <p:grpSp>
            <p:nvGrpSpPr>
              <p:cNvPr id="13" name="组合 16407"/>
              <p:cNvGrpSpPr>
                <a:grpSpLocks/>
              </p:cNvGrpSpPr>
              <p:nvPr/>
            </p:nvGrpSpPr>
            <p:grpSpPr bwMode="auto">
              <a:xfrm>
                <a:off x="0" y="156"/>
                <a:ext cx="540" cy="312"/>
                <a:chOff x="0" y="0"/>
                <a:chExt cx="540" cy="312"/>
              </a:xfrm>
            </p:grpSpPr>
            <p:sp>
              <p:nvSpPr>
                <p:cNvPr id="15" name="直接连接符 16408"/>
                <p:cNvSpPr>
                  <a:spLocks noChangeShapeType="1"/>
                </p:cNvSpPr>
                <p:nvPr/>
              </p:nvSpPr>
              <p:spPr bwMode="auto">
                <a:xfrm flipV="1">
                  <a:off x="0" y="0"/>
                  <a:ext cx="540" cy="1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直接连接符 16409"/>
                <p:cNvSpPr>
                  <a:spLocks noChangeShapeType="1"/>
                </p:cNvSpPr>
                <p:nvPr/>
              </p:nvSpPr>
              <p:spPr bwMode="auto">
                <a:xfrm>
                  <a:off x="0" y="156"/>
                  <a:ext cx="540" cy="1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" name="未知"/>
              <p:cNvSpPr>
                <a:spLocks noChangeArrowheads="1"/>
              </p:cNvSpPr>
              <p:nvPr/>
            </p:nvSpPr>
            <p:spPr bwMode="auto">
              <a:xfrm>
                <a:off x="360" y="0"/>
                <a:ext cx="180" cy="624"/>
              </a:xfrm>
              <a:custGeom>
                <a:avLst/>
                <a:gdLst>
                  <a:gd name="T0" fmla="*/ 0 w 360"/>
                  <a:gd name="T1" fmla="*/ 0 h 624"/>
                  <a:gd name="T2" fmla="*/ 360 w 360"/>
                  <a:gd name="T3" fmla="*/ 312 h 624"/>
                  <a:gd name="T4" fmla="*/ 0 w 360"/>
                  <a:gd name="T5" fmla="*/ 624 h 624"/>
                  <a:gd name="T6" fmla="*/ 0 60000 65536"/>
                  <a:gd name="T7" fmla="*/ 0 60000 65536"/>
                  <a:gd name="T8" fmla="*/ 0 60000 65536"/>
                  <a:gd name="T9" fmla="*/ 0 w 360"/>
                  <a:gd name="T10" fmla="*/ 0 h 624"/>
                  <a:gd name="T11" fmla="*/ 360 w 36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0" h="624">
                    <a:moveTo>
                      <a:pt x="0" y="0"/>
                    </a:moveTo>
                    <a:cubicBezTo>
                      <a:pt x="180" y="104"/>
                      <a:pt x="360" y="208"/>
                      <a:pt x="360" y="312"/>
                    </a:cubicBezTo>
                    <a:cubicBezTo>
                      <a:pt x="360" y="416"/>
                      <a:pt x="60" y="572"/>
                      <a:pt x="0" y="624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组合 16411"/>
          <p:cNvGrpSpPr>
            <a:grpSpLocks/>
          </p:cNvGrpSpPr>
          <p:nvPr/>
        </p:nvGrpSpPr>
        <p:grpSpPr bwMode="auto">
          <a:xfrm>
            <a:off x="5205951" y="3963588"/>
            <a:ext cx="685800" cy="297656"/>
            <a:chOff x="0" y="0"/>
            <a:chExt cx="1080" cy="624"/>
          </a:xfrm>
        </p:grpSpPr>
        <p:sp>
          <p:nvSpPr>
            <p:cNvPr id="18" name="矩形 16412"/>
            <p:cNvSpPr>
              <a:spLocks noChangeArrowheads="1"/>
            </p:cNvSpPr>
            <p:nvPr/>
          </p:nvSpPr>
          <p:spPr bwMode="auto">
            <a:xfrm>
              <a:off x="0" y="0"/>
              <a:ext cx="1080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椭圆 16413"/>
            <p:cNvSpPr>
              <a:spLocks noChangeArrowheads="1"/>
            </p:cNvSpPr>
            <p:nvPr/>
          </p:nvSpPr>
          <p:spPr bwMode="auto">
            <a:xfrm>
              <a:off x="180" y="468"/>
              <a:ext cx="180" cy="15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椭圆 16414"/>
            <p:cNvSpPr>
              <a:spLocks noChangeArrowheads="1"/>
            </p:cNvSpPr>
            <p:nvPr/>
          </p:nvSpPr>
          <p:spPr bwMode="auto">
            <a:xfrm>
              <a:off x="720" y="468"/>
              <a:ext cx="180" cy="15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" name="文本框 16416"/>
          <p:cNvSpPr txBox="1">
            <a:spLocks noChangeArrowheads="1"/>
          </p:cNvSpPr>
          <p:nvPr/>
        </p:nvSpPr>
        <p:spPr bwMode="auto">
          <a:xfrm>
            <a:off x="3941930" y="2796775"/>
            <a:ext cx="4842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 dirty="0">
                <a:latin typeface="Times New Roman" charset="0"/>
              </a:rPr>
              <a:t>4.</a:t>
            </a:r>
            <a:r>
              <a:rPr lang="zh-CN" altLang="en-US" sz="2800" dirty="0">
                <a:latin typeface="Times New Roman" charset="0"/>
              </a:rPr>
              <a:t>用</a:t>
            </a:r>
            <a:r>
              <a:rPr lang="en-US" altLang="zh-CN" sz="2800" dirty="0">
                <a:latin typeface="Times New Roman" charset="0"/>
              </a:rPr>
              <a:t>300N</a:t>
            </a:r>
            <a:r>
              <a:rPr lang="zh-CN" altLang="en-US" sz="2800" dirty="0">
                <a:latin typeface="Times New Roman" charset="0"/>
              </a:rPr>
              <a:t>的力向右上方拉小车 </a:t>
            </a:r>
          </a:p>
        </p:txBody>
      </p:sp>
      <p:sp>
        <p:nvSpPr>
          <p:cNvPr id="22" name="文本框 16417"/>
          <p:cNvSpPr txBox="1">
            <a:spLocks noChangeArrowheads="1"/>
          </p:cNvSpPr>
          <p:nvPr/>
        </p:nvSpPr>
        <p:spPr bwMode="auto">
          <a:xfrm>
            <a:off x="534211" y="512462"/>
            <a:ext cx="3406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>
                <a:latin typeface="Times New Roman" charset="0"/>
              </a:rPr>
              <a:t>3.</a:t>
            </a:r>
            <a:r>
              <a:rPr lang="zh-CN" altLang="en-US" sz="2800">
                <a:latin typeface="Times New Roman" charset="0"/>
              </a:rPr>
              <a:t>用</a:t>
            </a:r>
            <a:r>
              <a:rPr lang="en-US" altLang="zh-CN" sz="2800">
                <a:latin typeface="Times New Roman" charset="0"/>
              </a:rPr>
              <a:t>150N</a:t>
            </a:r>
            <a:r>
              <a:rPr lang="zh-CN" altLang="en-US" sz="2800">
                <a:latin typeface="Times New Roman" charset="0"/>
              </a:rPr>
              <a:t>的力按图钉 </a:t>
            </a: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2800144" y="1626887"/>
            <a:ext cx="71437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5853651" y="3938584"/>
            <a:ext cx="71438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直接连接符 16425"/>
          <p:cNvSpPr>
            <a:spLocks noChangeShapeType="1"/>
          </p:cNvSpPr>
          <p:nvPr/>
        </p:nvSpPr>
        <p:spPr bwMode="auto">
          <a:xfrm flipH="1">
            <a:off x="1652381" y="1656653"/>
            <a:ext cx="1147763" cy="119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直接连接符 16426"/>
          <p:cNvSpPr>
            <a:spLocks noChangeShapeType="1"/>
          </p:cNvSpPr>
          <p:nvPr/>
        </p:nvSpPr>
        <p:spPr bwMode="auto">
          <a:xfrm flipV="1">
            <a:off x="5867939" y="3488528"/>
            <a:ext cx="792162" cy="485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142737" y="1162544"/>
            <a:ext cx="1271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FF0000"/>
                </a:solidFill>
                <a:latin typeface="Times New Roman" charset="0"/>
              </a:rPr>
              <a:t>F</a:t>
            </a:r>
            <a:r>
              <a:rPr lang="en-US" altLang="zh-CN" sz="2400">
                <a:solidFill>
                  <a:srgbClr val="FF0000"/>
                </a:solidFill>
                <a:latin typeface="Times New Roman" charset="0"/>
              </a:rPr>
              <a:t>=150N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5401158" y="3262309"/>
            <a:ext cx="1271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i="1">
                <a:solidFill>
                  <a:srgbClr val="FF0000"/>
                </a:solidFill>
                <a:latin typeface="Times New Roman" charset="0"/>
              </a:rPr>
              <a:t>F</a:t>
            </a:r>
            <a:r>
              <a:rPr lang="en-US" altLang="zh-CN" sz="2400">
                <a:solidFill>
                  <a:srgbClr val="FF0000"/>
                </a:solidFill>
                <a:latin typeface="Times New Roman" charset="0"/>
              </a:rPr>
              <a:t>=300N</a:t>
            </a:r>
          </a:p>
        </p:txBody>
      </p:sp>
    </p:spTree>
    <p:extLst>
      <p:ext uri="{BB962C8B-B14F-4D97-AF65-F5344CB8AC3E}">
        <p14:creationId xmlns:p14="http://schemas.microsoft.com/office/powerpoint/2010/main" val="21356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"/>
          <p:cNvSpPr txBox="1">
            <a:spLocks noChangeArrowheads="1"/>
          </p:cNvSpPr>
          <p:nvPr/>
        </p:nvSpPr>
        <p:spPr bwMode="auto">
          <a:xfrm>
            <a:off x="431540" y="366505"/>
            <a:ext cx="8031163" cy="16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sz="2800" dirty="0" smtClean="0">
                <a:solidFill>
                  <a:srgbClr val="FF0000"/>
                </a:solidFill>
                <a:latin typeface="Times New Roman" charset="0"/>
              </a:rPr>
              <a:t>例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</a:rPr>
              <a:t>：</a:t>
            </a:r>
            <a:r>
              <a:rPr lang="zh-CN" sz="2800" dirty="0">
                <a:latin typeface="Times New Roman" charset="0"/>
              </a:rPr>
              <a:t>如图所示，一小球用细绳系着，紧靠竖直墙壁，且处于静止状态，请你画出小球受到绳子的拉力和墙壁对小球的作用力的示意图。</a:t>
            </a:r>
          </a:p>
        </p:txBody>
      </p:sp>
      <p:grpSp>
        <p:nvGrpSpPr>
          <p:cNvPr id="17411" name="组合 23"/>
          <p:cNvGrpSpPr>
            <a:grpSpLocks/>
          </p:cNvGrpSpPr>
          <p:nvPr/>
        </p:nvGrpSpPr>
        <p:grpSpPr bwMode="auto">
          <a:xfrm>
            <a:off x="1601789" y="2469356"/>
            <a:ext cx="1119187" cy="1638300"/>
            <a:chOff x="2523" y="4734"/>
            <a:chExt cx="1761" cy="3440"/>
          </a:xfrm>
        </p:grpSpPr>
        <p:grpSp>
          <p:nvGrpSpPr>
            <p:cNvPr id="17419" name="组合 19"/>
            <p:cNvGrpSpPr>
              <a:grpSpLocks/>
            </p:cNvGrpSpPr>
            <p:nvPr/>
          </p:nvGrpSpPr>
          <p:grpSpPr bwMode="auto">
            <a:xfrm>
              <a:off x="2523" y="4734"/>
              <a:ext cx="173" cy="3440"/>
              <a:chOff x="6118" y="5073"/>
              <a:chExt cx="173" cy="3440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6290" y="5073"/>
                <a:ext cx="0" cy="34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 flipH="1">
                <a:off x="6118" y="53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 flipH="1">
                <a:off x="6118" y="55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 flipH="1">
                <a:off x="6118" y="57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>
                <a:off x="6118" y="59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6118" y="61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6118" y="63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6118" y="65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6118" y="67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6118" y="69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>
                <a:off x="6118" y="71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6118" y="73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6118" y="75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6118" y="77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6118" y="79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118" y="81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6118" y="8386"/>
                <a:ext cx="172" cy="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椭圆 21"/>
            <p:cNvSpPr/>
            <p:nvPr/>
          </p:nvSpPr>
          <p:spPr>
            <a:xfrm>
              <a:off x="2695" y="6259"/>
              <a:ext cx="1589" cy="15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zh-CN" altLang="en-US" sz="3200" noProof="1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720" y="4909"/>
              <a:ext cx="470" cy="13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接箭头连接符 24"/>
          <p:cNvCxnSpPr/>
          <p:nvPr/>
        </p:nvCxnSpPr>
        <p:spPr>
          <a:xfrm>
            <a:off x="2190751" y="3574256"/>
            <a:ext cx="1274763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1727200" y="2569369"/>
            <a:ext cx="463550" cy="10013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021225" y="3357562"/>
            <a:ext cx="3898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2968625" y="3121819"/>
            <a:ext cx="1163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 i="1">
                <a:solidFill>
                  <a:srgbClr val="FF0000"/>
                </a:solidFill>
                <a:latin typeface="Times New Roman" charset="0"/>
              </a:rPr>
              <a:t>F</a:t>
            </a:r>
            <a:r>
              <a:rPr lang="zh-CN" altLang="en-US" sz="2800" i="1" baseline="-25000">
                <a:solidFill>
                  <a:srgbClr val="FF0000"/>
                </a:solidFill>
                <a:latin typeface="Times New Roman" charset="0"/>
              </a:rPr>
              <a:t>支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1900238" y="2386013"/>
            <a:ext cx="1163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 i="1">
                <a:solidFill>
                  <a:srgbClr val="FF0000"/>
                </a:solidFill>
                <a:latin typeface="Times New Roman" charset="0"/>
              </a:rPr>
              <a:t>F</a:t>
            </a:r>
            <a:r>
              <a:rPr lang="zh-CN" altLang="en-US" sz="2800" i="1" baseline="-25000">
                <a:solidFill>
                  <a:srgbClr val="FF0000"/>
                </a:solidFill>
                <a:latin typeface="Times New Roman" charset="0"/>
              </a:rPr>
              <a:t>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11960" y="2436735"/>
            <a:ext cx="4484687" cy="222881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altLang="zh-CN" sz="2800" noProof="1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sz="2800" noProof="1" smtClean="0">
                <a:solidFill>
                  <a:srgbClr val="FF0000"/>
                </a:solidFill>
                <a:latin typeface="Times New Roman" charset="0"/>
              </a:rPr>
              <a:t>注意</a:t>
            </a:r>
            <a:r>
              <a:rPr sz="2800" noProof="1">
                <a:solidFill>
                  <a:srgbClr val="FF0000"/>
                </a:solidFill>
                <a:latin typeface="Times New Roman" charset="0"/>
              </a:rPr>
              <a:t>：</a:t>
            </a:r>
            <a:r>
              <a:rPr sz="2800" noProof="1">
                <a:latin typeface="Times New Roman" charset="0"/>
              </a:rPr>
              <a:t>当一个物体受到几个力的作用线相交于一点时，这些力的作用点可以画在同一处，即该交点处。</a:t>
            </a:r>
          </a:p>
        </p:txBody>
      </p:sp>
    </p:spTree>
    <p:extLst>
      <p:ext uri="{BB962C8B-B14F-4D97-AF65-F5344CB8AC3E}">
        <p14:creationId xmlns:p14="http://schemas.microsoft.com/office/powerpoint/2010/main" val="89867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/>
          <p:cNvSpPr txBox="1">
            <a:spLocks noChangeArrowheads="1"/>
          </p:cNvSpPr>
          <p:nvPr/>
        </p:nvSpPr>
        <p:spPr bwMode="auto">
          <a:xfrm>
            <a:off x="521550" y="366505"/>
            <a:ext cx="8289925" cy="16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</a:rPr>
              <a:t>例：</a:t>
            </a:r>
            <a:r>
              <a:rPr lang="zh-CN" altLang="en-US" sz="2800" dirty="0" smtClean="0">
                <a:latin typeface="Times New Roman" charset="0"/>
              </a:rPr>
              <a:t>放</a:t>
            </a:r>
            <a:r>
              <a:rPr lang="zh-CN" altLang="en-US" sz="2800" dirty="0">
                <a:latin typeface="Times New Roman" charset="0"/>
              </a:rPr>
              <a:t>在水平桌面上的正方形物体受到桌面的支持力为</a:t>
            </a:r>
            <a:r>
              <a:rPr lang="en-US" altLang="zh-CN" sz="2800" dirty="0">
                <a:latin typeface="Times New Roman" charset="0"/>
              </a:rPr>
              <a:t>3N</a:t>
            </a:r>
            <a:r>
              <a:rPr lang="zh-CN" altLang="en-US" sz="2800" dirty="0">
                <a:latin typeface="Times New Roman" charset="0"/>
              </a:rPr>
              <a:t>，还受到手对它的一个向下的压力为</a:t>
            </a:r>
            <a:r>
              <a:rPr lang="en-US" altLang="zh-CN" sz="2800" dirty="0">
                <a:latin typeface="Times New Roman" charset="0"/>
              </a:rPr>
              <a:t>1N</a:t>
            </a:r>
            <a:r>
              <a:rPr lang="zh-CN" altLang="en-US" sz="2800" dirty="0">
                <a:latin typeface="Times New Roman" charset="0"/>
              </a:rPr>
              <a:t>，试画出图中这两个力的示意图。</a:t>
            </a:r>
          </a:p>
        </p:txBody>
      </p:sp>
      <p:grpSp>
        <p:nvGrpSpPr>
          <p:cNvPr id="19459" name="组合 35"/>
          <p:cNvGrpSpPr>
            <a:grpSpLocks/>
          </p:cNvGrpSpPr>
          <p:nvPr/>
        </p:nvGrpSpPr>
        <p:grpSpPr bwMode="auto">
          <a:xfrm>
            <a:off x="2096725" y="2661760"/>
            <a:ext cx="4545505" cy="1980220"/>
            <a:chOff x="3720" y="5616"/>
            <a:chExt cx="6350" cy="2156"/>
          </a:xfrm>
        </p:grpSpPr>
        <p:sp>
          <p:nvSpPr>
            <p:cNvPr id="4" name="矩形 3"/>
            <p:cNvSpPr/>
            <p:nvPr/>
          </p:nvSpPr>
          <p:spPr>
            <a:xfrm>
              <a:off x="5615" y="5616"/>
              <a:ext cx="2560" cy="1961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zh-CN" altLang="en-US" noProof="1"/>
            </a:p>
          </p:txBody>
        </p:sp>
        <p:grpSp>
          <p:nvGrpSpPr>
            <p:cNvPr id="19467" name="组合 34"/>
            <p:cNvGrpSpPr>
              <a:grpSpLocks/>
            </p:cNvGrpSpPr>
            <p:nvPr/>
          </p:nvGrpSpPr>
          <p:grpSpPr bwMode="auto">
            <a:xfrm flipV="1">
              <a:off x="3720" y="7578"/>
              <a:ext cx="6350" cy="194"/>
              <a:chOff x="2978" y="8642"/>
              <a:chExt cx="6350" cy="194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2978" y="8837"/>
                <a:ext cx="63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 flipH="1" flipV="1">
                <a:off x="31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 flipH="1" flipV="1">
                <a:off x="33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 flipV="1">
                <a:off x="35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 flipV="1">
                <a:off x="37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39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 flipV="1">
                <a:off x="41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 flipV="1">
                <a:off x="43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 flipV="1">
                <a:off x="45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 flipV="1">
                <a:off x="47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49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 flipV="1">
                <a:off x="51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 flipV="1">
                <a:off x="53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 flipV="1">
                <a:off x="55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 flipV="1">
                <a:off x="57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 flipV="1">
                <a:off x="59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 flipV="1">
                <a:off x="61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 flipV="1">
                <a:off x="63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65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 flipV="1">
                <a:off x="67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69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 flipV="1">
                <a:off x="71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 flipV="1">
                <a:off x="73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 flipV="1">
                <a:off x="75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 flipV="1">
                <a:off x="77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 flipV="1">
                <a:off x="79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 flipV="1">
                <a:off x="81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 flipV="1">
                <a:off x="83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 flipV="1">
                <a:off x="85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 flipV="1">
                <a:off x="87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 flipV="1">
                <a:off x="8918" y="8642"/>
                <a:ext cx="92" cy="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椭圆 45"/>
          <p:cNvSpPr/>
          <p:nvPr/>
        </p:nvSpPr>
        <p:spPr>
          <a:xfrm>
            <a:off x="4256965" y="3471849"/>
            <a:ext cx="180020" cy="198947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47" name="直线连接符 46"/>
          <p:cNvCxnSpPr/>
          <p:nvPr/>
        </p:nvCxnSpPr>
        <p:spPr>
          <a:xfrm flipH="1" flipV="1">
            <a:off x="4346975" y="2211710"/>
            <a:ext cx="3370" cy="1320680"/>
          </a:xfrm>
          <a:prstGeom prst="line">
            <a:avLst/>
          </a:prstGeom>
          <a:ln w="5715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/>
          <p:nvPr/>
        </p:nvCxnSpPr>
        <p:spPr>
          <a:xfrm>
            <a:off x="4346975" y="3606865"/>
            <a:ext cx="0" cy="58506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4662010" y="2076695"/>
            <a:ext cx="1603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 i="1" dirty="0">
                <a:solidFill>
                  <a:srgbClr val="FF0000"/>
                </a:solidFill>
                <a:latin typeface="Times New Roman" charset="0"/>
              </a:rPr>
              <a:t>F</a:t>
            </a:r>
            <a:r>
              <a:rPr lang="zh-CN" altLang="en-US" sz="2800" baseline="-25000" dirty="0">
                <a:solidFill>
                  <a:srgbClr val="FF0000"/>
                </a:solidFill>
                <a:latin typeface="Times New Roman" charset="0"/>
              </a:rPr>
              <a:t>支</a:t>
            </a:r>
            <a:r>
              <a:rPr lang="en-US" altLang="zh-CN" sz="2800" dirty="0">
                <a:solidFill>
                  <a:srgbClr val="FF0000"/>
                </a:solidFill>
                <a:latin typeface="Times New Roman" charset="0"/>
              </a:rPr>
              <a:t>=3N</a:t>
            </a:r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4662010" y="3876895"/>
            <a:ext cx="160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 i="1" dirty="0">
                <a:solidFill>
                  <a:srgbClr val="FF0000"/>
                </a:solidFill>
                <a:latin typeface="Times New Roman" charset="0"/>
              </a:rPr>
              <a:t>F</a:t>
            </a:r>
            <a:r>
              <a:rPr lang="zh-CN" altLang="en-US" sz="2800" baseline="-25000" dirty="0">
                <a:solidFill>
                  <a:srgbClr val="FF0000"/>
                </a:solidFill>
                <a:latin typeface="Times New Roman" charset="0"/>
              </a:rPr>
              <a:t>压</a:t>
            </a:r>
            <a:r>
              <a:rPr lang="en-US" altLang="zh-CN" sz="2800" dirty="0">
                <a:solidFill>
                  <a:srgbClr val="FF0000"/>
                </a:solidFill>
                <a:latin typeface="Times New Roman" charset="0"/>
              </a:rPr>
              <a:t>=1N</a:t>
            </a:r>
          </a:p>
        </p:txBody>
      </p:sp>
    </p:spTree>
    <p:extLst>
      <p:ext uri="{BB962C8B-B14F-4D97-AF65-F5344CB8AC3E}">
        <p14:creationId xmlns:p14="http://schemas.microsoft.com/office/powerpoint/2010/main" val="62694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38582" y="1374440"/>
            <a:ext cx="2874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buClr>
                <a:schemeClr val="tx1"/>
              </a:buClr>
              <a:buFont typeface="Wingdings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改变运动状态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398622" y="3399665"/>
            <a:ext cx="2160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buClr>
                <a:schemeClr val="tx1"/>
              </a:buClr>
              <a:buFont typeface="Wingdings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使物体形变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92332" y="2361865"/>
            <a:ext cx="17012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力的作用效果</a:t>
            </a:r>
          </a:p>
        </p:txBody>
      </p:sp>
      <p:sp>
        <p:nvSpPr>
          <p:cNvPr id="6" name="左大括号 5"/>
          <p:cNvSpPr>
            <a:spLocks/>
          </p:cNvSpPr>
          <p:nvPr/>
        </p:nvSpPr>
        <p:spPr bwMode="auto">
          <a:xfrm>
            <a:off x="4656370" y="906128"/>
            <a:ext cx="142875" cy="1455737"/>
          </a:xfrm>
          <a:prstGeom prst="leftBrace">
            <a:avLst>
              <a:gd name="adj1" fmla="val 11693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zh-CN" altLang="en-US" sz="280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7" name="左大括号 6"/>
          <p:cNvSpPr>
            <a:spLocks/>
          </p:cNvSpPr>
          <p:nvPr/>
        </p:nvSpPr>
        <p:spPr bwMode="auto">
          <a:xfrm>
            <a:off x="2128592" y="1644470"/>
            <a:ext cx="142875" cy="2016125"/>
          </a:xfrm>
          <a:prstGeom prst="leftBrace">
            <a:avLst>
              <a:gd name="adj1" fmla="val 11687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zh-CN" altLang="en-US" sz="280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977045" y="2887328"/>
            <a:ext cx="3870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buClr>
                <a:srgbClr val="FF33CC"/>
              </a:buClr>
              <a:buFont typeface="Wingdings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形状改变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（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拉伸、压缩或弯曲）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977045" y="3831890"/>
            <a:ext cx="245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buClr>
                <a:srgbClr val="FF33CC"/>
              </a:buClr>
              <a:buFont typeface="Wingdings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体积改变</a:t>
            </a:r>
            <a:endParaRPr lang="zh-CN" altLang="en-US" sz="28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808770" y="696578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buClr>
                <a:srgbClr val="FF33CC"/>
              </a:buClr>
              <a:buFont typeface="Wingdings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速度大小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发生改变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808770" y="1214103"/>
            <a:ext cx="331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buClr>
                <a:srgbClr val="FF33CC"/>
              </a:buClr>
              <a:buFont typeface="Wingdings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运动方向</a:t>
            </a:r>
            <a:r>
              <a:rPr lang="zh-CN" altLang="en-US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发生改变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884970" y="1779253"/>
            <a:ext cx="396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buClr>
                <a:srgbClr val="FF33CC"/>
              </a:buClr>
              <a:buFont typeface="Wingdings" charset="0"/>
              <a:buNone/>
            </a:pPr>
            <a:r>
              <a:rPr 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速度大小和运动</a:t>
            </a:r>
            <a:r>
              <a:rPr 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方向</a:t>
            </a:r>
            <a:r>
              <a:rPr lang="zh-CN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同时改变</a:t>
            </a:r>
            <a:endParaRPr lang="zh-CN" sz="2800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3" name="左大括号 12"/>
          <p:cNvSpPr>
            <a:spLocks/>
          </p:cNvSpPr>
          <p:nvPr/>
        </p:nvSpPr>
        <p:spPr bwMode="auto">
          <a:xfrm>
            <a:off x="4656370" y="3157203"/>
            <a:ext cx="152400" cy="1001712"/>
          </a:xfrm>
          <a:prstGeom prst="leftBrace">
            <a:avLst>
              <a:gd name="adj1" fmla="val 1171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zh-CN" altLang="en-US" sz="280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003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ldLvl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32769"/>
          <p:cNvSpPr txBox="1">
            <a:spLocks noChangeArrowheads="1"/>
          </p:cNvSpPr>
          <p:nvPr/>
        </p:nvSpPr>
        <p:spPr bwMode="auto">
          <a:xfrm>
            <a:off x="386535" y="366505"/>
            <a:ext cx="8310562" cy="425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例：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放</a:t>
            </a:r>
            <a:r>
              <a:rPr lang="zh-CN" alt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在水平地面上的物体，受到拉力</a:t>
            </a:r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</a:t>
            </a:r>
            <a:r>
              <a:rPr lang="zh-CN" alt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的作用，</a:t>
            </a:r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</a:t>
            </a:r>
            <a:r>
              <a:rPr lang="zh-CN" alt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的大小为</a:t>
            </a:r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15N</a:t>
            </a:r>
            <a:r>
              <a:rPr lang="zh-CN" alt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，</a:t>
            </a:r>
            <a:r>
              <a:rPr lang="en-US" altLang="zh-CN" sz="28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</a:t>
            </a:r>
            <a:r>
              <a:rPr lang="zh-CN" alt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的方向与水平方向成</a:t>
            </a:r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30°</a:t>
            </a:r>
            <a:r>
              <a:rPr lang="zh-CN" alt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角，且斜向右上方。图中的各种表示方法中正确的是</a:t>
            </a:r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　　</a:t>
            </a:r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)</a:t>
            </a:r>
          </a:p>
          <a:p>
            <a:pPr algn="l" eaLnBrk="1" hangingPunct="1">
              <a:lnSpc>
                <a:spcPct val="150000"/>
              </a:lnSpc>
            </a:pPr>
            <a:endParaRPr lang="en-US" altLang="zh-CN" sz="2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zh-CN" sz="2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zh-CN" sz="2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zh-CN" sz="2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8435" name="图片 327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481740"/>
            <a:ext cx="7805909" cy="220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1"/>
          <p:cNvSpPr txBox="1">
            <a:spLocks noChangeArrowheads="1"/>
          </p:cNvSpPr>
          <p:nvPr/>
        </p:nvSpPr>
        <p:spPr bwMode="auto">
          <a:xfrm>
            <a:off x="6867255" y="1626645"/>
            <a:ext cx="881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73817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746575" y="1581640"/>
            <a:ext cx="74973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思考：</a:t>
            </a:r>
            <a:endParaRPr lang="en-US" altLang="zh-CN" sz="4000" dirty="0" smtClean="0">
              <a:solidFill>
                <a:srgbClr val="FF0000"/>
              </a:solidFill>
              <a:latin typeface="+mn-ea"/>
              <a:ea typeface="+mn-ea"/>
              <a:cs typeface="黑体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4000" dirty="0" smtClean="0">
                <a:latin typeface="+mn-ea"/>
                <a:ea typeface="+mn-ea"/>
                <a:cs typeface="黑体" charset="0"/>
              </a:rPr>
              <a:t>力的作用效果影响因素是什么</a:t>
            </a:r>
            <a:r>
              <a:rPr lang="zh-CN" altLang="en-US" sz="4000" dirty="0">
                <a:latin typeface="+mn-ea"/>
                <a:ea typeface="+mn-ea"/>
                <a:cs typeface="黑体" charset="0"/>
              </a:rPr>
              <a:t>？ </a:t>
            </a:r>
          </a:p>
        </p:txBody>
      </p:sp>
    </p:spTree>
    <p:extLst>
      <p:ext uri="{BB962C8B-B14F-4D97-AF65-F5344CB8AC3E}">
        <p14:creationId xmlns:p14="http://schemas.microsoft.com/office/powerpoint/2010/main" val="322225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8193"/>
          <p:cNvSpPr txBox="1">
            <a:spLocks noChangeArrowheads="1"/>
          </p:cNvSpPr>
          <p:nvPr/>
        </p:nvSpPr>
        <p:spPr bwMode="auto">
          <a:xfrm>
            <a:off x="1016605" y="1716655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宋体" charset="0"/>
              </a:rPr>
              <a:t>进行猜想：</a:t>
            </a:r>
          </a:p>
        </p:txBody>
      </p:sp>
      <p:sp>
        <p:nvSpPr>
          <p:cNvPr id="8194" name="文本框 8194"/>
          <p:cNvSpPr txBox="1">
            <a:spLocks noChangeArrowheads="1"/>
          </p:cNvSpPr>
          <p:nvPr/>
        </p:nvSpPr>
        <p:spPr bwMode="auto">
          <a:xfrm>
            <a:off x="1016605" y="2301720"/>
            <a:ext cx="7625386" cy="20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宋体" charset="0"/>
              </a:rPr>
              <a:t>设计并进行实验：</a:t>
            </a:r>
          </a:p>
          <a:p>
            <a:pPr algn="l" eaLnBrk="1" hangingPunct="1">
              <a:lnSpc>
                <a:spcPct val="150000"/>
              </a:lnSpc>
              <a:spcBef>
                <a:spcPts val="50"/>
              </a:spcBef>
            </a:pPr>
            <a:r>
              <a:rPr lang="zh-CN" altLang="en-US" sz="2800" dirty="0">
                <a:latin typeface="宋体" charset="0"/>
              </a:rPr>
              <a:t> </a:t>
            </a:r>
            <a:r>
              <a:rPr lang="zh-CN" altLang="en-US" sz="2800" dirty="0" smtClean="0">
                <a:latin typeface="宋体" charset="0"/>
              </a:rPr>
              <a:t>请利用桌</a:t>
            </a:r>
            <a:r>
              <a:rPr lang="zh-CN" altLang="en-US" sz="2800" dirty="0">
                <a:latin typeface="宋体" charset="0"/>
              </a:rPr>
              <a:t>上的实验器材和身边的物品设计并进行实验</a:t>
            </a:r>
            <a:r>
              <a:rPr lang="en-US" altLang="zh-CN" sz="2800" dirty="0">
                <a:latin typeface="宋体" charset="0"/>
              </a:rPr>
              <a:t>,</a:t>
            </a:r>
            <a:r>
              <a:rPr lang="zh-CN" altLang="en-US" sz="2800" dirty="0">
                <a:latin typeface="宋体" charset="0"/>
              </a:rPr>
              <a:t>研究影响力的作用效果的因素有哪些</a:t>
            </a:r>
            <a:r>
              <a:rPr lang="en-US" altLang="zh-CN" sz="2800" dirty="0">
                <a:latin typeface="宋体" charset="0"/>
              </a:rPr>
              <a:t>? </a:t>
            </a:r>
          </a:p>
        </p:txBody>
      </p:sp>
      <p:sp>
        <p:nvSpPr>
          <p:cNvPr id="8195" name="文本框 8195"/>
          <p:cNvSpPr txBox="1">
            <a:spLocks noChangeArrowheads="1"/>
          </p:cNvSpPr>
          <p:nvPr/>
        </p:nvSpPr>
        <p:spPr bwMode="auto">
          <a:xfrm>
            <a:off x="1016605" y="951570"/>
            <a:ext cx="7245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rgbClr val="FF0000"/>
                </a:solidFill>
                <a:latin typeface="宋体" charset="0"/>
              </a:rPr>
              <a:t>提出问题：</a:t>
            </a:r>
            <a:r>
              <a:rPr lang="zh-CN" altLang="en-US" sz="2800" dirty="0">
                <a:latin typeface="宋体" charset="0"/>
              </a:rPr>
              <a:t>影响力的作用效果的因素有哪些？</a:t>
            </a:r>
          </a:p>
        </p:txBody>
      </p:sp>
      <p:sp>
        <p:nvSpPr>
          <p:cNvPr id="8196" name="矩形 8197"/>
          <p:cNvSpPr>
            <a:spLocks noChangeArrowheads="1"/>
          </p:cNvSpPr>
          <p:nvPr/>
        </p:nvSpPr>
        <p:spPr bwMode="auto">
          <a:xfrm>
            <a:off x="2771800" y="1716655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力的大小、方向、作用点</a:t>
            </a:r>
          </a:p>
        </p:txBody>
      </p:sp>
      <p:grpSp>
        <p:nvGrpSpPr>
          <p:cNvPr id="6150" name="组合 6147"/>
          <p:cNvGrpSpPr>
            <a:grpSpLocks/>
          </p:cNvGrpSpPr>
          <p:nvPr/>
        </p:nvGrpSpPr>
        <p:grpSpPr bwMode="auto">
          <a:xfrm>
            <a:off x="296525" y="186485"/>
            <a:ext cx="2288655" cy="738018"/>
            <a:chOff x="0" y="0"/>
            <a:chExt cx="3606" cy="1552"/>
          </a:xfrm>
        </p:grpSpPr>
        <p:sp>
          <p:nvSpPr>
            <p:cNvPr id="6152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0280"/>
                <a:gd name="T19" fmla="*/ 0 h 1872208"/>
                <a:gd name="T20" fmla="*/ 2520280 w 2520280"/>
                <a:gd name="T21" fmla="*/ 1872208 h 1872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53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310"/>
                <a:gd name="T22" fmla="*/ 0 h 696310"/>
                <a:gd name="T23" fmla="*/ 696310 w 696310"/>
                <a:gd name="T24" fmla="*/ 696310 h 696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54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en-US" sz="400">
                <a:solidFill>
                  <a:schemeClr val="tx1"/>
                </a:solidFill>
              </a:endParaRPr>
            </a:p>
          </p:txBody>
        </p:sp>
        <p:sp>
          <p:nvSpPr>
            <p:cNvPr id="6155" name="文本框 6151"/>
            <p:cNvSpPr txBox="1">
              <a:spLocks noChangeArrowheads="1"/>
            </p:cNvSpPr>
            <p:nvPr/>
          </p:nvSpPr>
          <p:spPr bwMode="auto">
            <a:xfrm>
              <a:off x="993" y="284"/>
              <a:ext cx="2613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zh-CN" altLang="en-US" sz="2800" b="1" dirty="0" smtClean="0">
                  <a:latin typeface="微软雅黑" charset="0"/>
                  <a:ea typeface="微软雅黑" charset="0"/>
                  <a:cs typeface="微软雅黑" charset="0"/>
                  <a:sym typeface="宋体" charset="0"/>
                </a:rPr>
                <a:t>实验探究</a:t>
              </a:r>
              <a:endParaRPr lang="zh-CN" sz="2800" b="1" dirty="0">
                <a:latin typeface="微软雅黑" charset="0"/>
                <a:ea typeface="微软雅黑" charset="0"/>
                <a:cs typeface="微软雅黑" charset="0"/>
                <a:sym typeface="宋体" charset="0"/>
              </a:endParaRPr>
            </a:p>
          </p:txBody>
        </p:sp>
        <p:sp>
          <p:nvSpPr>
            <p:cNvPr id="6156" name="文本框 6152"/>
            <p:cNvSpPr txBox="1">
              <a:spLocks noChangeArrowheads="1"/>
            </p:cNvSpPr>
            <p:nvPr/>
          </p:nvSpPr>
          <p:spPr bwMode="auto">
            <a:xfrm>
              <a:off x="0" y="452"/>
              <a:ext cx="873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endParaRPr lang="zh-CN" altLang="en-US" sz="2800" dirty="0">
                <a:latin typeface="微软雅黑" charset="0"/>
                <a:ea typeface="微软雅黑" charset="0"/>
                <a:cs typeface="微软雅黑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11068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6665" y="231490"/>
            <a:ext cx="5560210" cy="382542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" name="矩形 2"/>
          <p:cNvSpPr/>
          <p:nvPr/>
        </p:nvSpPr>
        <p:spPr>
          <a:xfrm>
            <a:off x="791580" y="4191930"/>
            <a:ext cx="7470830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3200" noProof="1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结论：力的大小</a:t>
            </a:r>
            <a:r>
              <a:rPr lang="zh-CN" altLang="en-US" sz="3200" noProof="1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能够影响</a:t>
            </a:r>
            <a:r>
              <a:rPr lang="zh-CN" altLang="en-US" sz="3200" noProof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力的作用效果。</a:t>
            </a:r>
          </a:p>
        </p:txBody>
      </p:sp>
    </p:spTree>
    <p:extLst>
      <p:ext uri="{BB962C8B-B14F-4D97-AF65-F5344CB8AC3E}">
        <p14:creationId xmlns:p14="http://schemas.microsoft.com/office/powerpoint/2010/main" val="353215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6"/>
          <p:cNvSpPr>
            <a:spLocks noChangeArrowheads="1"/>
          </p:cNvSpPr>
          <p:nvPr/>
        </p:nvSpPr>
        <p:spPr bwMode="auto">
          <a:xfrm>
            <a:off x="1736469" y="4311254"/>
            <a:ext cx="5929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宋体"/>
                <a:ea typeface="宋体"/>
                <a:cs typeface="宋体"/>
              </a:rPr>
              <a:t>比如：拧茶杯，关门与开门，拧螺丝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690" y="276495"/>
            <a:ext cx="5420142" cy="364540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6" name="矩形 5"/>
          <p:cNvSpPr/>
          <p:nvPr/>
        </p:nvSpPr>
        <p:spPr>
          <a:xfrm>
            <a:off x="791580" y="4191930"/>
            <a:ext cx="7470830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3200" noProof="1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结论：力的方向</a:t>
            </a:r>
            <a:r>
              <a:rPr lang="zh-CN" altLang="en-US" sz="3200" noProof="1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能够影响</a:t>
            </a:r>
            <a:r>
              <a:rPr lang="zh-CN" altLang="en-US" sz="3200" noProof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力的作用效果。</a:t>
            </a:r>
          </a:p>
        </p:txBody>
      </p:sp>
    </p:spTree>
    <p:extLst>
      <p:ext uri="{BB962C8B-B14F-4D97-AF65-F5344CB8AC3E}">
        <p14:creationId xmlns:p14="http://schemas.microsoft.com/office/powerpoint/2010/main" val="1093286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302000" y="519113"/>
            <a:ext cx="5368925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ts val="50"/>
              </a:spcBef>
            </a:pPr>
            <a:r>
              <a:rPr lang="en-US" altLang="zh-CN" sz="2400">
                <a:latin typeface="宋体" charset="0"/>
              </a:rPr>
              <a:t>    </a:t>
            </a:r>
            <a:r>
              <a:rPr lang="zh-CN" altLang="en-US" sz="2400">
                <a:latin typeface="宋体" charset="0"/>
              </a:rPr>
              <a:t>推门的时候，推力作用在离门轴较远的点，比作用在离门轴较近的点，易于把门推开。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02000" y="2899173"/>
            <a:ext cx="5368925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ts val="50"/>
              </a:spcBef>
            </a:pPr>
            <a:r>
              <a:rPr lang="en-US" altLang="zh-CN" sz="2400">
                <a:latin typeface="宋体" charset="0"/>
              </a:rPr>
              <a:t>    </a:t>
            </a:r>
            <a:r>
              <a:rPr lang="zh-CN" altLang="en-US" sz="2400">
                <a:latin typeface="宋体" charset="0"/>
              </a:rPr>
              <a:t>用扳手拧螺母的时候，手握在把的末端比握在把的中间，易于把螺母拧紧。</a:t>
            </a:r>
          </a:p>
        </p:txBody>
      </p:sp>
      <p:sp>
        <p:nvSpPr>
          <p:cNvPr id="11282" name="矩形 18"/>
          <p:cNvSpPr>
            <a:spLocks noChangeArrowheads="1"/>
          </p:cNvSpPr>
          <p:nvPr/>
        </p:nvSpPr>
        <p:spPr bwMode="auto">
          <a:xfrm>
            <a:off x="669221" y="4414838"/>
            <a:ext cx="70070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宋体"/>
                <a:ea typeface="宋体"/>
                <a:cs typeface="宋体"/>
              </a:rPr>
              <a:t>比如：使用扳手，推木箱，推字典，洒水壶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49812" b="14278"/>
          <a:stretch/>
        </p:blipFill>
        <p:spPr>
          <a:xfrm>
            <a:off x="2231740" y="411510"/>
            <a:ext cx="4287959" cy="310534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46575" y="4101920"/>
            <a:ext cx="7875875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3200" noProof="1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结论：力的作用点</a:t>
            </a:r>
            <a:r>
              <a:rPr lang="zh-CN" altLang="en-US" sz="3200" noProof="1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能够影响</a:t>
            </a:r>
            <a:r>
              <a:rPr lang="zh-CN" altLang="en-US" sz="3200" noProof="1">
                <a:solidFill>
                  <a:schemeClr val="tx1"/>
                </a:solidFill>
                <a:latin typeface="宋体"/>
                <a:ea typeface="宋体"/>
                <a:cs typeface="宋体"/>
              </a:rPr>
              <a:t>力的作用效果。</a:t>
            </a:r>
          </a:p>
        </p:txBody>
      </p:sp>
    </p:spTree>
    <p:extLst>
      <p:ext uri="{BB962C8B-B14F-4D97-AF65-F5344CB8AC3E}">
        <p14:creationId xmlns:p14="http://schemas.microsoft.com/office/powerpoint/2010/main" val="277982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75" y="1131590"/>
            <a:ext cx="7560840" cy="27453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11860" y="3966905"/>
            <a:ext cx="21681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 smtClean="0">
                <a:solidFill>
                  <a:schemeClr val="tx1"/>
                </a:solidFill>
                <a:latin typeface="+mn-ea"/>
                <a:ea typeface="+mn-ea"/>
              </a:rPr>
              <a:t>F</a:t>
            </a:r>
            <a:r>
              <a:rPr kumimoji="1" lang="en-US" altLang="zh-CN" sz="3200" baseline="-2500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+mn-ea"/>
                <a:ea typeface="+mn-ea"/>
              </a:rPr>
              <a:t>=F</a:t>
            </a:r>
            <a:r>
              <a:rPr kumimoji="1" lang="en-US" altLang="zh-CN" sz="3200" baseline="-25000" dirty="0" smtClean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+mn-ea"/>
                <a:ea typeface="+mn-ea"/>
              </a:rPr>
              <a:t>=F</a:t>
            </a:r>
            <a:r>
              <a:rPr kumimoji="1" lang="en-US" altLang="zh-CN" sz="3200" baseline="-2500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kumimoji="1" lang="en-US" altLang="zh-CN" sz="3200" dirty="0" smtClean="0">
                <a:solidFill>
                  <a:schemeClr val="tx1"/>
                </a:solidFill>
                <a:latin typeface="+mn-ea"/>
                <a:ea typeface="+mn-ea"/>
              </a:rPr>
              <a:t>&gt;F</a:t>
            </a:r>
            <a:r>
              <a:rPr kumimoji="1" lang="en-US" altLang="zh-CN" sz="3200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endParaRPr kumimoji="1" lang="zh-CN" altLang="en-US" sz="3200" baseline="-25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674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554908" y="261280"/>
            <a:ext cx="2846962" cy="50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normAutofit fontScale="92500" lnSpcReduction="10000"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200" dirty="0">
                <a:solidFill>
                  <a:srgbClr val="000000"/>
                </a:solidFill>
                <a:latin typeface="+mn-ea"/>
                <a:ea typeface="+mn-ea"/>
                <a:cs typeface="微软雅黑"/>
              </a:rPr>
              <a:t>一</a:t>
            </a:r>
            <a:r>
              <a:rPr sz="3200" dirty="0" smtClean="0">
                <a:solidFill>
                  <a:srgbClr val="000000"/>
                </a:solidFill>
                <a:latin typeface="+mn-ea"/>
                <a:ea typeface="+mn-ea"/>
                <a:cs typeface="微软雅黑"/>
              </a:rPr>
              <a:t>、</a:t>
            </a:r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  <a:cs typeface="微软雅黑"/>
              </a:rPr>
              <a:t>力的三要素</a:t>
            </a:r>
            <a:endParaRPr sz="3200" dirty="0">
              <a:solidFill>
                <a:srgbClr val="000000"/>
              </a:solidFill>
              <a:latin typeface="+mn-ea"/>
              <a:ea typeface="+mn-ea"/>
              <a:cs typeface="微软雅黑"/>
            </a:endParaRPr>
          </a:p>
        </p:txBody>
      </p:sp>
      <p:sp>
        <p:nvSpPr>
          <p:cNvPr id="9" name="文本框 10242"/>
          <p:cNvSpPr txBox="1">
            <a:spLocks noChangeArrowheads="1"/>
          </p:cNvSpPr>
          <p:nvPr/>
        </p:nvSpPr>
        <p:spPr bwMode="auto">
          <a:xfrm>
            <a:off x="1887891" y="1466385"/>
            <a:ext cx="2385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宋体" charset="0"/>
              </a:rPr>
              <a:t>力的三要素</a:t>
            </a:r>
          </a:p>
        </p:txBody>
      </p:sp>
      <p:sp>
        <p:nvSpPr>
          <p:cNvPr id="10" name="左大括号 10244"/>
          <p:cNvSpPr>
            <a:spLocks/>
          </p:cNvSpPr>
          <p:nvPr/>
        </p:nvSpPr>
        <p:spPr bwMode="auto">
          <a:xfrm>
            <a:off x="4166955" y="1086585"/>
            <a:ext cx="228600" cy="1371600"/>
          </a:xfrm>
          <a:prstGeom prst="leftBrace">
            <a:avLst>
              <a:gd name="adj1" fmla="val 6633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800">
              <a:solidFill>
                <a:schemeClr val="tx1"/>
              </a:solidFill>
              <a:latin typeface="宋体" charset="0"/>
            </a:endParaRPr>
          </a:p>
        </p:txBody>
      </p:sp>
      <p:sp>
        <p:nvSpPr>
          <p:cNvPr id="11" name="矩形 10245"/>
          <p:cNvSpPr>
            <a:spLocks noChangeArrowheads="1"/>
          </p:cNvSpPr>
          <p:nvPr/>
        </p:nvSpPr>
        <p:spPr bwMode="auto">
          <a:xfrm>
            <a:off x="4481990" y="906565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力的</a:t>
            </a:r>
            <a:r>
              <a:rPr lang="zh-CN" altLang="en-US" sz="2800" dirty="0">
                <a:solidFill>
                  <a:srgbClr val="FF0000"/>
                </a:solidFill>
                <a:latin typeface="宋体" charset="0"/>
              </a:rPr>
              <a:t>大小</a:t>
            </a:r>
          </a:p>
        </p:txBody>
      </p:sp>
      <p:sp>
        <p:nvSpPr>
          <p:cNvPr id="12" name="矩形 10246"/>
          <p:cNvSpPr>
            <a:spLocks noChangeArrowheads="1"/>
          </p:cNvSpPr>
          <p:nvPr/>
        </p:nvSpPr>
        <p:spPr bwMode="auto">
          <a:xfrm>
            <a:off x="4481990" y="1529263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力的</a:t>
            </a:r>
            <a:r>
              <a:rPr lang="zh-CN" altLang="en-US" sz="2800" dirty="0">
                <a:solidFill>
                  <a:srgbClr val="FF0000"/>
                </a:solidFill>
                <a:latin typeface="宋体" charset="0"/>
              </a:rPr>
              <a:t>方向</a:t>
            </a:r>
          </a:p>
        </p:txBody>
      </p:sp>
      <p:sp>
        <p:nvSpPr>
          <p:cNvPr id="13" name="矩形 10247"/>
          <p:cNvSpPr>
            <a:spLocks noChangeArrowheads="1"/>
          </p:cNvSpPr>
          <p:nvPr/>
        </p:nvSpPr>
        <p:spPr bwMode="auto">
          <a:xfrm>
            <a:off x="4480254" y="2163865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宋体" charset="0"/>
              </a:rPr>
              <a:t>力的</a:t>
            </a:r>
            <a:r>
              <a:rPr lang="zh-CN" altLang="en-US" sz="2800" dirty="0">
                <a:solidFill>
                  <a:srgbClr val="FF0000"/>
                </a:solidFill>
                <a:latin typeface="宋体" charset="0"/>
              </a:rPr>
              <a:t>作用点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7613" r="68147" b="19794"/>
          <a:stretch/>
        </p:blipFill>
        <p:spPr>
          <a:xfrm>
            <a:off x="1556665" y="2706765"/>
            <a:ext cx="2565285" cy="2232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42555" t="-2396" r="35023" b="24754"/>
          <a:stretch/>
        </p:blipFill>
        <p:spPr>
          <a:xfrm>
            <a:off x="4887035" y="2931790"/>
            <a:ext cx="2160240" cy="2012951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2276745" y="3696875"/>
            <a:ext cx="90010" cy="89296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967155" y="3786885"/>
            <a:ext cx="90010" cy="89296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8448</TotalTime>
  <Words>462</Words>
  <Application>Microsoft Macintosh PowerPoint</Application>
  <PresentationFormat>全屏显示(16:9)</PresentationFormat>
  <Paragraphs>76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2012-04-02T08:15:09Z</dcterms:created>
  <dcterms:modified xsi:type="dcterms:W3CDTF">2020-03-09T12:25:15Z</dcterms:modified>
</cp:coreProperties>
</file>