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6" r:id="rId3"/>
    <p:sldId id="334" r:id="rId4"/>
    <p:sldId id="331" r:id="rId5"/>
    <p:sldId id="327" r:id="rId6"/>
    <p:sldId id="328" r:id="rId7"/>
    <p:sldId id="329" r:id="rId8"/>
    <p:sldId id="332" r:id="rId9"/>
    <p:sldId id="333" r:id="rId10"/>
    <p:sldId id="335" r:id="rId11"/>
    <p:sldId id="336" r:id="rId12"/>
    <p:sldId id="338" r:id="rId13"/>
    <p:sldId id="339" r:id="rId14"/>
    <p:sldId id="344" r:id="rId15"/>
    <p:sldId id="340" r:id="rId16"/>
    <p:sldId id="337" r:id="rId17"/>
    <p:sldId id="341" r:id="rId18"/>
    <p:sldId id="343" r:id="rId19"/>
    <p:sldId id="345" r:id="rId20"/>
    <p:sldId id="346" r:id="rId21"/>
    <p:sldId id="324" r:id="rId22"/>
    <p:sldId id="322" r:id="rId23"/>
    <p:sldId id="308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Gulim" panose="020B0600000101010101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C02"/>
    <a:srgbClr val="111111"/>
    <a:srgbClr val="D0D505"/>
    <a:srgbClr val="328F03"/>
    <a:srgbClr val="3366FF"/>
    <a:srgbClr val="000099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14"/>
    <p:restoredTop sz="95104"/>
  </p:normalViewPr>
  <p:slideViewPr>
    <p:cSldViewPr snapToGrid="0" showGuides="1">
      <p:cViewPr>
        <p:scale>
          <a:sx n="70" d="100"/>
          <a:sy n="70" d="100"/>
        </p:scale>
        <p:origin x="-654" y="-174"/>
      </p:cViewPr>
      <p:guideLst>
        <p:guide orient="horz" pos="1028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三里屯一中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三里屯一中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40563" y="128588"/>
            <a:ext cx="1993900" cy="56356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58863" y="128588"/>
            <a:ext cx="5866112" cy="56356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58863" y="1209675"/>
            <a:ext cx="3489547" cy="45545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90841" y="1209675"/>
            <a:ext cx="3489547" cy="45545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1"/>
          <p:cNvSpPr>
            <a:spLocks noGrp="1"/>
          </p:cNvSpPr>
          <p:nvPr>
            <p:ph type="title"/>
          </p:nvPr>
        </p:nvSpPr>
        <p:spPr>
          <a:xfrm>
            <a:off x="1185863" y="128588"/>
            <a:ext cx="7848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ko-KR" dirty="0"/>
              <a:t>Click to edit Master title style</a:t>
            </a:r>
            <a:endParaRPr lang="en-US" altLang="ko-KR" dirty="0"/>
          </a:p>
        </p:txBody>
      </p:sp>
      <p:sp>
        <p:nvSpPr>
          <p:cNvPr id="66563" name="Rectangle 22"/>
          <p:cNvSpPr>
            <a:spLocks noGrp="1"/>
          </p:cNvSpPr>
          <p:nvPr>
            <p:ph type="body" idx="1"/>
          </p:nvPr>
        </p:nvSpPr>
        <p:spPr>
          <a:xfrm>
            <a:off x="1058863" y="1209675"/>
            <a:ext cx="7121525" cy="45545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  <a:p>
            <a:pPr lvl="1"/>
            <a:r>
              <a:rPr lang="en-US" altLang="ko-KR" dirty="0"/>
              <a:t>Second level</a:t>
            </a:r>
            <a:endParaRPr lang="en-US" altLang="ko-KR" dirty="0"/>
          </a:p>
          <a:p>
            <a:pPr lvl="2"/>
            <a:r>
              <a:rPr lang="en-US" altLang="ko-KR" dirty="0"/>
              <a:t>Third level</a:t>
            </a:r>
            <a:endParaRPr lang="en-US" altLang="ko-KR" dirty="0"/>
          </a:p>
          <a:p>
            <a:pPr lvl="3"/>
            <a:r>
              <a:rPr lang="en-US" altLang="ko-KR" dirty="0"/>
              <a:t>Fourth level</a:t>
            </a:r>
            <a:endParaRPr lang="en-US" altLang="ko-KR" dirty="0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7800" y="6365875"/>
            <a:ext cx="1946275" cy="30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600" b="1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Gulim" panose="020B0600000101010101" pitchFamily="34" charset="-127"/>
                <a:cs typeface="+mn-cs"/>
              </a:rPr>
              <a:t>三里屯一中</a:t>
            </a:r>
            <a:endParaRPr kumimoji="0" lang="en-US" altLang="ko-KR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Gulim" panose="020B0600000101010101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 i="0" u="none" kern="1200" baseline="0">
          <a:solidFill>
            <a:schemeClr val="folHlink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anose="05000000000000000000" pitchFamily="2" charset="2"/>
        <a:buChar char="n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Gulim" panose="020B0600000101010101" pitchFamily="34" charset="-127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jpeg"/><Relationship Id="rId7" Type="http://schemas.openxmlformats.org/officeDocument/2006/relationships/image" Target="../media/image22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8" name="文本框 77827"/>
          <p:cNvSpPr txBox="1"/>
          <p:nvPr/>
        </p:nvSpPr>
        <p:spPr>
          <a:xfrm>
            <a:off x="1385888" y="385763"/>
            <a:ext cx="6630987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第六章第</a:t>
            </a:r>
            <a:r>
              <a:rPr lang="en-US" altLang="zh-CN" sz="48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4800" b="1" dirty="0">
                <a:latin typeface="Arial" panose="020B0604020202020204" pitchFamily="34" charset="0"/>
                <a:ea typeface="宋体" panose="02010600030101010101" pitchFamily="2" charset="-122"/>
              </a:rPr>
              <a:t>节     质量</a:t>
            </a:r>
            <a:endParaRPr lang="zh-CN" altLang="en-US" sz="4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7829" name="文本框 77828"/>
          <p:cNvSpPr txBox="1"/>
          <p:nvPr/>
        </p:nvSpPr>
        <p:spPr>
          <a:xfrm>
            <a:off x="163513" y="1549400"/>
            <a:ext cx="2724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人教版物理八年级上册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7831" name="图片 77830" descr="托盘天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488" y="2130425"/>
            <a:ext cx="4016375" cy="318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图片 77835" descr="u=4077208111,147895282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2397125"/>
            <a:ext cx="3603625" cy="244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32" name="Picture 24" descr="20075915592859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698"/>
          <a:stretch>
            <a:fillRect/>
          </a:stretch>
        </p:blipFill>
        <p:spPr>
          <a:xfrm>
            <a:off x="657225" y="3810000"/>
            <a:ext cx="26193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5" descr="chenglin$6241453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066800"/>
            <a:ext cx="197485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Text Box 6"/>
          <p:cNvSpPr txBox="1"/>
          <p:nvPr/>
        </p:nvSpPr>
        <p:spPr>
          <a:xfrm>
            <a:off x="914400" y="34290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电子台秤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pic>
        <p:nvPicPr>
          <p:cNvPr id="43016" name="Picture 8" descr="%E6%A1%88%E7%A7%A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905000"/>
            <a:ext cx="3009900" cy="186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7" name="Text Box 9"/>
          <p:cNvSpPr txBox="1"/>
          <p:nvPr/>
        </p:nvSpPr>
        <p:spPr>
          <a:xfrm>
            <a:off x="3581400" y="12954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案秤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pic>
        <p:nvPicPr>
          <p:cNvPr id="43019" name="Picture 11" descr="jona12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990600"/>
            <a:ext cx="2667000" cy="1973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4" name="Text Box 16"/>
          <p:cNvSpPr txBox="1"/>
          <p:nvPr/>
        </p:nvSpPr>
        <p:spPr>
          <a:xfrm>
            <a:off x="6781800" y="3048000"/>
            <a:ext cx="1981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电子案秤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88075" name="Text Box 17"/>
          <p:cNvSpPr txBox="1"/>
          <p:nvPr/>
        </p:nvSpPr>
        <p:spPr>
          <a:xfrm>
            <a:off x="685800" y="533400"/>
            <a:ext cx="7924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日常生活中常见的测量质量的工具</a:t>
            </a:r>
            <a:endParaRPr lang="zh-CN" altLang="en-US" sz="3200" b="1" i="1" dirty="0">
              <a:solidFill>
                <a:srgbClr val="3333FF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43026" name="Picture 18" descr="a40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4152900"/>
            <a:ext cx="2057400" cy="154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7" name="Picture 19" descr="杆秤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4343400"/>
            <a:ext cx="3063875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8" name="Text Box 20"/>
          <p:cNvSpPr txBox="1"/>
          <p:nvPr/>
        </p:nvSpPr>
        <p:spPr>
          <a:xfrm>
            <a:off x="4038600" y="580548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杆秤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43030" name="Rectangle 22"/>
          <p:cNvSpPr/>
          <p:nvPr/>
        </p:nvSpPr>
        <p:spPr>
          <a:xfrm>
            <a:off x="2286000" y="5729288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磅秤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4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  <p:bldP spid="43017" grpId="0"/>
      <p:bldP spid="43028" grpId="0"/>
      <p:bldP spid="430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Text Box 5"/>
          <p:cNvSpPr txBox="1"/>
          <p:nvPr/>
        </p:nvSpPr>
        <p:spPr>
          <a:xfrm>
            <a:off x="1066800" y="1219200"/>
            <a:ext cx="647700" cy="265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电子分析天平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pic>
        <p:nvPicPr>
          <p:cNvPr id="20492" name="Picture 12" descr="2006430119346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73"/>
          <a:stretch>
            <a:fillRect/>
          </a:stretch>
        </p:blipFill>
        <p:spPr>
          <a:xfrm>
            <a:off x="1752600" y="1066800"/>
            <a:ext cx="25908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5" name="Text Box 15"/>
          <p:cNvSpPr txBox="1"/>
          <p:nvPr/>
        </p:nvSpPr>
        <p:spPr>
          <a:xfrm>
            <a:off x="5029200" y="381000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学生天平（物理天平）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90119" name="Rectangle 16"/>
          <p:cNvSpPr/>
          <p:nvPr/>
        </p:nvSpPr>
        <p:spPr>
          <a:xfrm>
            <a:off x="1600200" y="457200"/>
            <a:ext cx="609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楷体_GB2312" pitchFamily="49" charset="-122"/>
              </a:rPr>
              <a:t>实验室里常用的测量质量的工具</a:t>
            </a:r>
            <a:endParaRPr lang="zh-CN" altLang="en-US" sz="32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0497" name="Text Box 17"/>
          <p:cNvSpPr txBox="1"/>
          <p:nvPr/>
        </p:nvSpPr>
        <p:spPr>
          <a:xfrm>
            <a:off x="4267200" y="5562600"/>
            <a:ext cx="28082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rPr>
              <a:t>托盘天平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pic>
        <p:nvPicPr>
          <p:cNvPr id="20498" name="Picture 18" descr="200609052108345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62400"/>
            <a:ext cx="3733800" cy="250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0" name="Picture 20" descr="物理天平500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3581400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41" name="Text Box 2"/>
          <p:cNvSpPr txBox="1"/>
          <p:nvPr/>
        </p:nvSpPr>
        <p:spPr>
          <a:xfrm>
            <a:off x="231775" y="803275"/>
            <a:ext cx="3670300" cy="579438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托盘天平的构造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91142" name="Picture 3" descr="托盘天平及砝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1628775"/>
            <a:ext cx="51816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43" name="Line 4"/>
          <p:cNvSpPr/>
          <p:nvPr/>
        </p:nvSpPr>
        <p:spPr>
          <a:xfrm>
            <a:off x="1371600" y="1981200"/>
            <a:ext cx="16764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44" name="Line 5"/>
          <p:cNvSpPr/>
          <p:nvPr/>
        </p:nvSpPr>
        <p:spPr>
          <a:xfrm>
            <a:off x="1371600" y="1905000"/>
            <a:ext cx="33528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45" name="Text Box 6"/>
          <p:cNvSpPr txBox="1"/>
          <p:nvPr/>
        </p:nvSpPr>
        <p:spPr>
          <a:xfrm>
            <a:off x="457200" y="16002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托盘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46" name="Line 7"/>
          <p:cNvSpPr/>
          <p:nvPr/>
        </p:nvSpPr>
        <p:spPr>
          <a:xfrm flipV="1">
            <a:off x="1447800" y="2971800"/>
            <a:ext cx="1600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47" name="Text Box 8"/>
          <p:cNvSpPr txBox="1"/>
          <p:nvPr/>
        </p:nvSpPr>
        <p:spPr>
          <a:xfrm>
            <a:off x="304800" y="26670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平衡螺母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48" name="Line 9"/>
          <p:cNvSpPr/>
          <p:nvPr/>
        </p:nvSpPr>
        <p:spPr>
          <a:xfrm flipV="1">
            <a:off x="1219200" y="3124200"/>
            <a:ext cx="22860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49" name="Line 10"/>
          <p:cNvSpPr/>
          <p:nvPr/>
        </p:nvSpPr>
        <p:spPr>
          <a:xfrm flipV="1">
            <a:off x="1905000" y="3810000"/>
            <a:ext cx="1524000" cy="1219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0" name="Line 11"/>
          <p:cNvSpPr/>
          <p:nvPr/>
        </p:nvSpPr>
        <p:spPr>
          <a:xfrm flipH="1">
            <a:off x="4876800" y="2133600"/>
            <a:ext cx="304800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1" name="Line 12"/>
          <p:cNvSpPr/>
          <p:nvPr/>
        </p:nvSpPr>
        <p:spPr>
          <a:xfrm flipH="1">
            <a:off x="7315200" y="4800600"/>
            <a:ext cx="838200" cy="152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2" name="Text Box 13"/>
          <p:cNvSpPr txBox="1"/>
          <p:nvPr/>
        </p:nvSpPr>
        <p:spPr>
          <a:xfrm>
            <a:off x="441325" y="38306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游码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53" name="Text Box 14"/>
          <p:cNvSpPr txBox="1"/>
          <p:nvPr/>
        </p:nvSpPr>
        <p:spPr>
          <a:xfrm>
            <a:off x="990600" y="48006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底座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54" name="Rectangle 15"/>
          <p:cNvSpPr/>
          <p:nvPr/>
        </p:nvSpPr>
        <p:spPr>
          <a:xfrm>
            <a:off x="8153400" y="45720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镊子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55" name="Rectangle 16"/>
          <p:cNvSpPr/>
          <p:nvPr/>
        </p:nvSpPr>
        <p:spPr>
          <a:xfrm>
            <a:off x="7696200" y="1905000"/>
            <a:ext cx="1403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横梁标尺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56" name="Line 17"/>
          <p:cNvSpPr/>
          <p:nvPr/>
        </p:nvSpPr>
        <p:spPr>
          <a:xfrm flipH="1">
            <a:off x="7010400" y="388620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7" name="Text Box 18"/>
          <p:cNvSpPr txBox="1"/>
          <p:nvPr/>
        </p:nvSpPr>
        <p:spPr>
          <a:xfrm>
            <a:off x="8061325" y="3602038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砝码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58" name="Line 19"/>
          <p:cNvSpPr/>
          <p:nvPr/>
        </p:nvSpPr>
        <p:spPr>
          <a:xfrm flipH="1">
            <a:off x="4038600" y="1143000"/>
            <a:ext cx="18288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59" name="Line 20"/>
          <p:cNvSpPr/>
          <p:nvPr/>
        </p:nvSpPr>
        <p:spPr>
          <a:xfrm flipH="1">
            <a:off x="4191000" y="1371600"/>
            <a:ext cx="22860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1160" name="Text Box 21"/>
          <p:cNvSpPr txBox="1"/>
          <p:nvPr/>
        </p:nvSpPr>
        <p:spPr>
          <a:xfrm>
            <a:off x="6019800" y="685800"/>
            <a:ext cx="10985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分度盘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61" name="Rectangle 22"/>
          <p:cNvSpPr/>
          <p:nvPr/>
        </p:nvSpPr>
        <p:spPr>
          <a:xfrm>
            <a:off x="6477000" y="1066800"/>
            <a:ext cx="7937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指针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1162" name="Text Box 23"/>
          <p:cNvSpPr txBox="1"/>
          <p:nvPr/>
        </p:nvSpPr>
        <p:spPr>
          <a:xfrm>
            <a:off x="1752600" y="5791200"/>
            <a:ext cx="6705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实验室常用的质量测量工具：托盘天平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/>
      <p:bldP spid="91147" grpId="0"/>
      <p:bldP spid="91152" grpId="0"/>
      <p:bldP spid="91153" grpId="0"/>
      <p:bldP spid="91154" grpId="0"/>
      <p:bldP spid="91155" grpId="0"/>
      <p:bldP spid="91157" grpId="0"/>
      <p:bldP spid="91160" grpId="0"/>
      <p:bldP spid="911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61" name="Text Box 2"/>
          <p:cNvSpPr txBox="1"/>
          <p:nvPr/>
        </p:nvSpPr>
        <p:spPr>
          <a:xfrm>
            <a:off x="0" y="0"/>
            <a:ext cx="937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62" name="Text Box 3"/>
          <p:cNvSpPr txBox="1"/>
          <p:nvPr/>
        </p:nvSpPr>
        <p:spPr>
          <a:xfrm>
            <a:off x="304800" y="3810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64" name="Text Box 5"/>
          <p:cNvSpPr txBox="1"/>
          <p:nvPr/>
        </p:nvSpPr>
        <p:spPr>
          <a:xfrm>
            <a:off x="390525" y="396875"/>
            <a:ext cx="4589463" cy="10064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天平的铭牌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6269" name="文本框 96268"/>
          <p:cNvSpPr txBox="1"/>
          <p:nvPr/>
        </p:nvSpPr>
        <p:spPr>
          <a:xfrm>
            <a:off x="795338" y="4681538"/>
            <a:ext cx="52022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Max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：天平的最大测量值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270" name="文本框 96269"/>
          <p:cNvSpPr txBox="1"/>
          <p:nvPr/>
        </p:nvSpPr>
        <p:spPr>
          <a:xfrm>
            <a:off x="808038" y="5653088"/>
            <a:ext cx="364966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：天平的分度值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6271" name="图片 96270" descr="BG4DXM4{18HBVKP)9QOT{Q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775" y="1624013"/>
            <a:ext cx="8709025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/>
      <p:bldP spid="96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64" name="Rectangl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4638" y="255588"/>
            <a:ext cx="8186737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5" name="Text Box 3"/>
          <p:cNvSpPr txBox="1"/>
          <p:nvPr/>
        </p:nvSpPr>
        <p:spPr>
          <a:xfrm>
            <a:off x="736600" y="3225800"/>
            <a:ext cx="741045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当两盘中放置的物体的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质量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相等时，横梁就处于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水平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位置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66" name="Text Box 4"/>
          <p:cNvSpPr txBox="1"/>
          <p:nvPr/>
        </p:nvSpPr>
        <p:spPr>
          <a:xfrm>
            <a:off x="646113" y="4810125"/>
            <a:ext cx="7239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当横梁处于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水平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位置时，就表示两盘中物体的</a:t>
            </a:r>
            <a:r>
              <a:rPr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质量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相等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67" name="Text Box 5"/>
          <p:cNvSpPr txBox="1"/>
          <p:nvPr/>
        </p:nvSpPr>
        <p:spPr>
          <a:xfrm>
            <a:off x="681038" y="1979613"/>
            <a:ext cx="69119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天平的两臂长度相等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6" grpId="0"/>
      <p:bldP spid="921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Rectangle 2"/>
          <p:cNvSpPr/>
          <p:nvPr/>
        </p:nvSpPr>
        <p:spPr>
          <a:xfrm>
            <a:off x="304800" y="1901825"/>
            <a:ext cx="8839200" cy="4419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每个天平都有自己</a:t>
            </a:r>
            <a:r>
              <a:rPr lang="zh-CN" altLang="en-US" sz="2800" b="1" u="sng" dirty="0">
                <a:latin typeface="Times New Roman" panose="02020603050405020304" pitchFamily="18" charset="0"/>
                <a:ea typeface="楷体_GB2312" pitchFamily="49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所能称的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最大质量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，被测物体的质量</a:t>
            </a:r>
            <a:r>
              <a:rPr lang="zh-CN" altLang="en-US" sz="2800" b="1" u="sng" dirty="0">
                <a:latin typeface="Times New Roman" panose="02020603050405020304" pitchFamily="18" charset="0"/>
                <a:ea typeface="楷体_GB2312" pitchFamily="49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（能、不能）超过这个最大质量；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②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向右盘中加减砝码时，要用</a:t>
            </a:r>
            <a:r>
              <a:rPr lang="zh-CN" altLang="en-US" sz="2800" b="1" u="sng" dirty="0">
                <a:latin typeface="Times New Roman" panose="02020603050405020304" pitchFamily="18" charset="0"/>
                <a:ea typeface="楷体_GB2312" pitchFamily="49" charset="-122"/>
              </a:rPr>
              <a:t>         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不能用手接触砝码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，不能把砝码弄湿、弄脏；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③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潮湿的物体和化学药品</a:t>
            </a:r>
            <a:r>
              <a:rPr lang="zh-CN" altLang="en-US" sz="2800" b="1" u="sng" dirty="0">
                <a:latin typeface="Times New Roman" panose="02020603050405020304" pitchFamily="18" charset="0"/>
                <a:ea typeface="楷体_GB2312" pitchFamily="49" charset="-122"/>
              </a:rPr>
              <a:t>        （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能、不能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直接放到天平的托盘中，</a:t>
            </a:r>
            <a:endParaRPr lang="zh-CN" altLang="en-US" sz="28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89093" name="Rectangle 3"/>
          <p:cNvSpPr/>
          <p:nvPr/>
        </p:nvSpPr>
        <p:spPr>
          <a:xfrm>
            <a:off x="304800" y="708025"/>
            <a:ext cx="5029200" cy="58737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/>
            <a:r>
              <a:rPr lang="zh-CN" altLang="en-US" sz="32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）使用天平前要注意：</a:t>
            </a:r>
            <a:endParaRPr lang="zh-CN" altLang="en-US" sz="32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9094" name="文本框 89093"/>
          <p:cNvSpPr txBox="1"/>
          <p:nvPr/>
        </p:nvSpPr>
        <p:spPr>
          <a:xfrm>
            <a:off x="2582863" y="4786313"/>
            <a:ext cx="51625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应使用烧杯或者白纸间接称量。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6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6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6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63" end="1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63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2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2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2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2" end="15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charRg st="112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8" name="Rectangle 2"/>
          <p:cNvSpPr/>
          <p:nvPr/>
        </p:nvSpPr>
        <p:spPr>
          <a:xfrm>
            <a:off x="838200" y="1600200"/>
            <a:ext cx="7772400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None/>
              <a:defRPr sz="2000" b="1" u="none" kern="1200" baseline="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 sz="16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None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l" eaLnBrk="1" hangingPunct="1">
              <a:lnSpc>
                <a:spcPct val="120000"/>
              </a:lnSpc>
            </a:pPr>
            <a:r>
              <a:rPr lang="zh-CN" altLang="en-US" sz="1800" b="0" dirty="0">
                <a:solidFill>
                  <a:srgbClr val="898989"/>
                </a:solidFill>
                <a:ea typeface="楷体_GB2312" pitchFamily="49" charset="-122"/>
              </a:rPr>
              <a:t>       </a:t>
            </a:r>
            <a:r>
              <a:rPr lang="zh-CN" altLang="en-US" sz="3200" dirty="0">
                <a:solidFill>
                  <a:schemeClr val="tx1"/>
                </a:solidFill>
                <a:ea typeface="楷体_GB2312" pitchFamily="49" charset="-122"/>
              </a:rPr>
              <a:t>①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调水平：把天平放在</a:t>
            </a:r>
            <a:r>
              <a:rPr lang="zh-CN" altLang="en-US" sz="3200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水平台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上；</a:t>
            </a:r>
            <a:endParaRPr lang="zh-CN" altLang="en-US" sz="32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ea typeface="楷体_GB2312" pitchFamily="49" charset="-122"/>
              </a:rPr>
              <a:t>    ②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调零：用</a:t>
            </a:r>
            <a:r>
              <a:rPr lang="zh-CN" altLang="en-US" sz="3200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镊子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将</a:t>
            </a:r>
            <a:r>
              <a:rPr lang="zh-CN" altLang="en-US" sz="3200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游码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拨至标尺左端的零刻线处；</a:t>
            </a:r>
            <a:endParaRPr lang="zh-CN" altLang="en-US" sz="32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lvl="0" algn="l" eaLnBrk="1" hangingPunct="1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ea typeface="楷体_GB2312" pitchFamily="49" charset="-122"/>
              </a:rPr>
              <a:t>    ③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调平衡：调节横梁右端的</a:t>
            </a:r>
            <a:r>
              <a:rPr lang="zh-CN" altLang="en-US" sz="3200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平衡螺母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（若指针指在分度盘的</a:t>
            </a:r>
            <a:r>
              <a:rPr lang="zh-CN" altLang="en-US" sz="3200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左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侧，应将平衡螺母向</a:t>
            </a:r>
            <a:r>
              <a:rPr lang="zh-CN" altLang="en-US" sz="3200" u="sng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右</a:t>
            </a:r>
            <a:r>
              <a:rPr lang="zh-CN" altLang="en-US" sz="32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调；反之，平衡螺母向左调），使指针指在分度盘中线处，此时横梁平衡</a:t>
            </a:r>
            <a:r>
              <a:rPr lang="zh-CN" altLang="en-US" sz="3200" dirty="0">
                <a:solidFill>
                  <a:schemeClr val="tx1"/>
                </a:solidFill>
                <a:ea typeface="楷体_GB2312" pitchFamily="49" charset="-122"/>
              </a:rPr>
              <a:t>；</a:t>
            </a:r>
            <a:endParaRPr lang="zh-CN" altLang="en-US" sz="3200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7350" y="817563"/>
            <a:ext cx="6477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 tIns="46800" rIns="90000" bIns="46800"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）使用天平的基本步骤：</a:t>
            </a:r>
            <a:r>
              <a:rPr lang="zh-CN" altLang="en-US" sz="3200" b="1" dirty="0">
                <a:solidFill>
                  <a:srgbClr val="E5B44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E5B44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3190" name="矩形 93189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1" name="矩形 93190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2" name="矩形 93191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3193" name="矩形 93192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93196" name="图片 93195" descr="7YJ0B}_3P7XK7A76W4XOC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425" y="3617913"/>
            <a:ext cx="7818438" cy="1477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23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5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5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5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50" end="12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charRg st="50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7350" y="817563"/>
            <a:ext cx="6477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000" tIns="46800" rIns="90000" bIns="46800">
            <a:spAutoFit/>
          </a:bodyPr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）使用天平的基本步骤：</a:t>
            </a:r>
            <a:r>
              <a:rPr lang="zh-CN" altLang="en-US" sz="3200" b="1" dirty="0">
                <a:solidFill>
                  <a:srgbClr val="E5B44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E5B44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5237" name="矩形 95236"/>
          <p:cNvSpPr/>
          <p:nvPr/>
        </p:nvSpPr>
        <p:spPr>
          <a:xfrm>
            <a:off x="703263" y="1766888"/>
            <a:ext cx="8194675" cy="447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④将被称量物体放在左托盘中间，按</a:t>
            </a:r>
            <a:r>
              <a:rPr lang="zh-CN" altLang="en-US" sz="3200" b="1" u="sng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从大到小的顺序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依次用镊子夹取砝码放在右托盘中间；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⑤当加入的砝码不合适时，</a:t>
            </a:r>
            <a:r>
              <a:rPr lang="zh-CN" altLang="en-US" sz="3200" b="1" u="sng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移动游码，直至天平平衡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⑥托盘中</a:t>
            </a:r>
            <a:r>
              <a:rPr lang="zh-CN" altLang="en-US" sz="3200" b="1" u="sng" dirty="0">
                <a:solidFill>
                  <a:srgbClr val="D6009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砝码的质量加上游码的示数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即被称量物体的质量。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4" name="文本框 97283"/>
          <p:cNvSpPr txBox="1"/>
          <p:nvPr/>
        </p:nvSpPr>
        <p:spPr>
          <a:xfrm>
            <a:off x="207963" y="742950"/>
            <a:ext cx="4354512" cy="7016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天平的使用要领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5" name="文本框 97284"/>
          <p:cNvSpPr txBox="1"/>
          <p:nvPr/>
        </p:nvSpPr>
        <p:spPr>
          <a:xfrm>
            <a:off x="1135063" y="1655763"/>
            <a:ext cx="5662612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测量前：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会调：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底座水平、游码归零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  调节螺母、左偏右移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6" name="文本框 97285"/>
          <p:cNvSpPr txBox="1"/>
          <p:nvPr/>
        </p:nvSpPr>
        <p:spPr>
          <a:xfrm>
            <a:off x="1312863" y="2909888"/>
            <a:ext cx="4762500" cy="13731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测量时：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会称：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左物右码、镊子取码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由大到小、再移游码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7" name="文本框 97286"/>
          <p:cNvSpPr txBox="1"/>
          <p:nvPr/>
        </p:nvSpPr>
        <p:spPr>
          <a:xfrm>
            <a:off x="1411288" y="5106988"/>
            <a:ext cx="7237412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测量后：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会保养：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不超量程、轻拿轻放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     干燥清洁、手不取码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288" name="文本框 97287"/>
          <p:cNvSpPr txBox="1"/>
          <p:nvPr/>
        </p:nvSpPr>
        <p:spPr>
          <a:xfrm>
            <a:off x="1558925" y="4510088"/>
            <a:ext cx="59340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会读：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物体质量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砝码质量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游码示数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/>
      <p:bldP spid="97287" grpId="0"/>
      <p:bldP spid="972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27" name="文本框 98326"/>
          <p:cNvSpPr txBox="1"/>
          <p:nvPr/>
        </p:nvSpPr>
        <p:spPr>
          <a:xfrm>
            <a:off x="603250" y="1778000"/>
            <a:ext cx="42989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物体的状态发生变化，质量是否发生变化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graphicFrame>
        <p:nvGraphicFramePr>
          <p:cNvPr id="98356" name="表格 98355"/>
          <p:cNvGraphicFramePr/>
          <p:nvPr/>
        </p:nvGraphicFramePr>
        <p:xfrm>
          <a:off x="1468438" y="2284413"/>
          <a:ext cx="6096000" cy="10477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238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57" name="文本框 98356"/>
          <p:cNvSpPr txBox="1"/>
          <p:nvPr/>
        </p:nvSpPr>
        <p:spPr>
          <a:xfrm>
            <a:off x="4984750" y="36893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8358" name="文本框 98357"/>
          <p:cNvSpPr txBox="1"/>
          <p:nvPr/>
        </p:nvSpPr>
        <p:spPr>
          <a:xfrm>
            <a:off x="1831975" y="2378075"/>
            <a:ext cx="24241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烧杯和冰的总质量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8359" name="文本框 98358"/>
          <p:cNvSpPr txBox="1"/>
          <p:nvPr/>
        </p:nvSpPr>
        <p:spPr>
          <a:xfrm>
            <a:off x="4903788" y="2393950"/>
            <a:ext cx="20256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烧杯和水的总质量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60" name="文本框 98359"/>
          <p:cNvSpPr txBox="1"/>
          <p:nvPr/>
        </p:nvSpPr>
        <p:spPr>
          <a:xfrm>
            <a:off x="754063" y="3811588"/>
            <a:ext cx="45275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物体的形状发生变化，质量是否也发生变化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graphicFrame>
        <p:nvGraphicFramePr>
          <p:cNvPr id="98362" name="表格 98361"/>
          <p:cNvGraphicFramePr/>
          <p:nvPr/>
        </p:nvGraphicFramePr>
        <p:xfrm>
          <a:off x="1290638" y="4356100"/>
          <a:ext cx="6096000" cy="10477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238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anose="05000000000000000000" pitchFamily="2" charset="2"/>
                        <a:buChar char="u"/>
                        <a:defRPr sz="1800" b="1" u="none" kern="1200" baseline="0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lvl="2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lvl="3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4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lvl="4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12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73" name="文本框 98372"/>
          <p:cNvSpPr txBox="1"/>
          <p:nvPr/>
        </p:nvSpPr>
        <p:spPr>
          <a:xfrm>
            <a:off x="1627188" y="4394200"/>
            <a:ext cx="31194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橡皮泥的质量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8374" name="文本框 98373"/>
          <p:cNvSpPr txBox="1"/>
          <p:nvPr/>
        </p:nvSpPr>
        <p:spPr>
          <a:xfrm>
            <a:off x="4572000" y="4438650"/>
            <a:ext cx="2716213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形状改变后橡皮泥的质量</a:t>
            </a: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76" name="文本框 98375"/>
          <p:cNvSpPr txBox="1"/>
          <p:nvPr/>
        </p:nvSpPr>
        <p:spPr>
          <a:xfrm>
            <a:off x="207963" y="742950"/>
            <a:ext cx="7723187" cy="519113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探究物体质量与物态、形状的关系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77" name="文本框 98376"/>
          <p:cNvSpPr txBox="1"/>
          <p:nvPr/>
        </p:nvSpPr>
        <p:spPr>
          <a:xfrm>
            <a:off x="698500" y="5900738"/>
            <a:ext cx="7242175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比较上述实验的结果可得到：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物体的质量与物体的状态和形状</a:t>
            </a:r>
            <a:r>
              <a:rPr lang="zh-CN" altLang="en-US" u="sng" dirty="0">
                <a:latin typeface="Arial" panose="020B0604020202020204" pitchFamily="34" charset="0"/>
                <a:ea typeface="宋体" panose="02010600030101010101" pitchFamily="2" charset="-122"/>
              </a:rPr>
              <a:t>          。</a:t>
            </a:r>
            <a:endParaRPr lang="zh-CN" altLang="en-US" u="sng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78" name="文本框 98377"/>
          <p:cNvSpPr txBox="1"/>
          <p:nvPr/>
        </p:nvSpPr>
        <p:spPr>
          <a:xfrm>
            <a:off x="7045325" y="587375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无关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7" grpId="0"/>
      <p:bldP spid="98359" grpId="0"/>
      <p:bldP spid="98360" grpId="0"/>
      <p:bldP spid="98373" grpId="0"/>
      <p:bldP spid="98374" grpId="0"/>
      <p:bldP spid="98376" grpId="0" animBg="1"/>
      <p:bldP spid="98377" grpId="0"/>
      <p:bldP spid="983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21" name="矩形 86020"/>
          <p:cNvSpPr/>
          <p:nvPr/>
        </p:nvSpPr>
        <p:spPr>
          <a:xfrm>
            <a:off x="206375" y="803275"/>
            <a:ext cx="2589213" cy="64135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课前导入</a:t>
            </a:r>
            <a:endParaRPr lang="zh-CN" altLang="en-US" sz="36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6022" name="图片 86021" descr="大玉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6688"/>
            <a:ext cx="4506913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3" name="图片 86022" descr="二七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863" y="1423988"/>
            <a:ext cx="4656137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6" name="Text Box 20"/>
          <p:cNvSpPr txBox="1"/>
          <p:nvPr/>
        </p:nvSpPr>
        <p:spPr>
          <a:xfrm>
            <a:off x="0" y="6145213"/>
            <a:ext cx="9144000" cy="493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 u="none" kern="1200" baseline="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虽然这些元素只是郑州的一部分，但你知道它们都是由什么组成的吗？</a:t>
            </a:r>
            <a:endParaRPr lang="zh-CN" altLang="en-US" sz="2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6027" name="图片 86026" descr="河南烩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575" y="3560763"/>
            <a:ext cx="4670425" cy="2309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7" name="图片 86036" descr="u=1156902875,1854278152&amp;fm=21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08388"/>
            <a:ext cx="4473575" cy="230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69639" name="组合 69638"/>
          <p:cNvGrpSpPr/>
          <p:nvPr/>
        </p:nvGrpSpPr>
        <p:grpSpPr>
          <a:xfrm>
            <a:off x="260350" y="3692525"/>
            <a:ext cx="8402638" cy="2813050"/>
            <a:chOff x="164" y="2326"/>
            <a:chExt cx="5293" cy="1772"/>
          </a:xfrm>
        </p:grpSpPr>
        <p:pic>
          <p:nvPicPr>
            <p:cNvPr id="69636" name="图片 69635" descr="杨利伟在太空进食太空小月饼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14" y="2328"/>
              <a:ext cx="2443" cy="17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9638" name="图片 69637" descr="太空食品小月饼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" y="2326"/>
              <a:ext cx="2743" cy="1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9637" name="文本框 69636"/>
            <p:cNvSpPr txBox="1"/>
            <p:nvPr/>
          </p:nvSpPr>
          <p:spPr>
            <a:xfrm>
              <a:off x="1482" y="2370"/>
              <a:ext cx="254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杨利伟在太空进食的小月饼</a:t>
              </a:r>
              <a:endParaRPr lang="zh-CN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69640" name="Rectangle 12"/>
          <p:cNvSpPr/>
          <p:nvPr/>
        </p:nvSpPr>
        <p:spPr>
          <a:xfrm>
            <a:off x="360363" y="922338"/>
            <a:ext cx="8720137" cy="32988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50000"/>
              </a:lnSpc>
            </a:pPr>
            <a:endParaRPr lang="en-US" altLang="zh-CN" sz="2800" b="1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物体的质量不随物体的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形状、物态和位置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的改变而该改变。</a:t>
            </a:r>
            <a:endParaRPr lang="zh-CN" altLang="en-US" sz="2800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质量是物体的基本属性。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42" name="文本框 69641"/>
          <p:cNvSpPr txBox="1"/>
          <p:nvPr/>
        </p:nvSpPr>
        <p:spPr>
          <a:xfrm>
            <a:off x="673100" y="482600"/>
            <a:ext cx="5499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三、质量是物体的属性：</a:t>
            </a:r>
            <a:endParaRPr lang="zh-CN" altLang="en-US" sz="3600" b="1" dirty="0">
              <a:solidFill>
                <a:srgbClr val="0066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54050" y="839788"/>
            <a:ext cx="1293813" cy="6413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0066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小结</a:t>
            </a:r>
            <a:endParaRPr lang="zh-CN" altLang="en-US" sz="3600" b="1" dirty="0">
              <a:solidFill>
                <a:srgbClr val="0066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07" name="Rectangle 6"/>
          <p:cNvSpPr/>
          <p:nvPr/>
        </p:nvSpPr>
        <p:spPr>
          <a:xfrm>
            <a:off x="755650" y="2179638"/>
            <a:ext cx="6408738" cy="24860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．质量的概念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质量的单位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．质量的测量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．质量是物体的属性</a:t>
            </a:r>
            <a:endParaRPr lang="zh-CN" altLang="en-US" sz="2800" b="1" dirty="0">
              <a:solidFill>
                <a:srgbClr val="11111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17538" y="827088"/>
            <a:ext cx="2952750" cy="6413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0066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作业：</a:t>
            </a:r>
            <a:endParaRPr lang="zh-CN" altLang="en-US" sz="3600" b="1" dirty="0">
              <a:solidFill>
                <a:srgbClr val="0066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Rectangle 6"/>
          <p:cNvSpPr/>
          <p:nvPr/>
        </p:nvSpPr>
        <p:spPr>
          <a:xfrm>
            <a:off x="444500" y="2362200"/>
            <a:ext cx="7740650" cy="24860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40000"/>
              </a:lnSpc>
            </a:pPr>
            <a:r>
              <a: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一位同学到商店去买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2500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个铁钉子，售货员给他称了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1.5kg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的铁钉。请你帮助这位同学利用天平很快地判断这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1.5kg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铁钉是否有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2500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个。写出你的主要做法。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8" name="文本框 82947"/>
          <p:cNvSpPr txBox="1"/>
          <p:nvPr/>
        </p:nvSpPr>
        <p:spPr>
          <a:xfrm>
            <a:off x="631825" y="533400"/>
            <a:ext cx="456088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学习目标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9" name="文本框 82948"/>
          <p:cNvSpPr txBox="1"/>
          <p:nvPr/>
        </p:nvSpPr>
        <p:spPr>
          <a:xfrm>
            <a:off x="222250" y="2033588"/>
            <a:ext cx="8628063" cy="4300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、通过分析一些实例了解质量的初步概念，知道质量的单位及其换算。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、通过实际操作，掌握天平的使用方法，学会用天平测量固体和液体的质量。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、通过观察、实验，认识质量是不随物体的形状、物态、空间位置而变化的物理量。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"/>
          <p:cNvSpPr txBox="1"/>
          <p:nvPr/>
        </p:nvSpPr>
        <p:spPr>
          <a:xfrm>
            <a:off x="0" y="1530350"/>
            <a:ext cx="8304213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ea typeface="仿宋_GB2312" pitchFamily="49" charset="-122"/>
              </a:rPr>
              <a:t>       请对大玻璃杯、小玻璃杯、小铁钉、铁锤、课桌、椅子进行分类。说出根据什么理由分类，分为几类？</a:t>
            </a:r>
            <a:endParaRPr lang="zh-CN" altLang="en-US" sz="3200" b="1" dirty="0"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78853" name="Text Box 3"/>
          <p:cNvSpPr txBox="1"/>
          <p:nvPr/>
        </p:nvSpPr>
        <p:spPr>
          <a:xfrm>
            <a:off x="233363" y="763588"/>
            <a:ext cx="2590800" cy="70167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0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隶书" pitchFamily="49" charset="-122"/>
              </a:rPr>
              <a:t>试一试</a:t>
            </a:r>
            <a:endParaRPr lang="zh-CN" altLang="en-US" sz="40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ea typeface="隶书" pitchFamily="49" charset="-122"/>
            </a:endParaRPr>
          </a:p>
        </p:txBody>
      </p:sp>
      <p:pic>
        <p:nvPicPr>
          <p:cNvPr id="4102" name="Picture 6" descr="20069111250334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733800"/>
            <a:ext cx="2195513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8" descr="1798b_200709231110358591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0" y="4686300"/>
            <a:ext cx="16764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0" descr="4162908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678113"/>
            <a:ext cx="22098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 descr="a2c261e835eeca22b90e2d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075" y="4876800"/>
            <a:ext cx="460692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6" descr="%E6%A1%8C%E6%A4%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0" y="2551113"/>
            <a:ext cx="35052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6" name="Text Box 2"/>
          <p:cNvSpPr txBox="1"/>
          <p:nvPr/>
        </p:nvSpPr>
        <p:spPr>
          <a:xfrm>
            <a:off x="1331913" y="2133600"/>
            <a:ext cx="1800225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华文中宋" pitchFamily="2" charset="-122"/>
              </a:rPr>
              <a:t>小铁钉</a:t>
            </a:r>
            <a:endParaRPr lang="zh-CN" altLang="en-US" sz="3200" b="1" dirty="0">
              <a:latin typeface="Tahoma" panose="020B0604030504040204" pitchFamily="34" charset="0"/>
              <a:ea typeface="华文中宋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华文中宋" pitchFamily="2" charset="-122"/>
              </a:rPr>
              <a:t>铁锤</a:t>
            </a:r>
            <a:endParaRPr lang="zh-CN" altLang="en-US" sz="3200" b="1" dirty="0"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5123" name="Oval 3"/>
          <p:cNvSpPr/>
          <p:nvPr/>
        </p:nvSpPr>
        <p:spPr>
          <a:xfrm>
            <a:off x="685800" y="533400"/>
            <a:ext cx="2971800" cy="466725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Oval 4"/>
          <p:cNvSpPr/>
          <p:nvPr/>
        </p:nvSpPr>
        <p:spPr>
          <a:xfrm>
            <a:off x="5181600" y="609600"/>
            <a:ext cx="2089150" cy="4743450"/>
          </a:xfrm>
          <a:prstGeom prst="ellipse">
            <a:avLst/>
          </a:prstGeom>
          <a:noFill/>
          <a:ln w="381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79" name="Text Box 5"/>
          <p:cNvSpPr txBox="1"/>
          <p:nvPr/>
        </p:nvSpPr>
        <p:spPr>
          <a:xfrm>
            <a:off x="1331913" y="3644900"/>
            <a:ext cx="15113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幼圆" pitchFamily="49" charset="-122"/>
              </a:rPr>
              <a:t>课桌</a:t>
            </a:r>
            <a:endParaRPr lang="zh-CN" altLang="en-US" sz="3200" b="1" dirty="0">
              <a:latin typeface="Tahoma" panose="020B0604030504040204" pitchFamily="34" charset="0"/>
              <a:ea typeface="幼圆" pitchFamily="49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幼圆" pitchFamily="49" charset="-122"/>
              </a:rPr>
              <a:t>椅子</a:t>
            </a:r>
            <a:endParaRPr lang="zh-CN" altLang="en-US" sz="3200" b="1" dirty="0">
              <a:latin typeface="Tahoma" panose="020B0604030504040204" pitchFamily="34" charset="0"/>
              <a:ea typeface="幼圆" pitchFamily="49" charset="-122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5795963" y="1125538"/>
            <a:ext cx="13684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</a:rPr>
              <a:t>玻璃</a:t>
            </a:r>
            <a:endParaRPr lang="zh-CN" altLang="en-US" sz="3200" b="1" dirty="0">
              <a:latin typeface="Tahoma" panose="020B0604030504040204" pitchFamily="34" charset="0"/>
              <a:ea typeface="黑体" panose="02010609060101010101" pitchFamily="49" charset="-122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5795963" y="2492375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华文中宋" pitchFamily="2" charset="-122"/>
              </a:rPr>
              <a:t>铁</a:t>
            </a:r>
            <a:endParaRPr lang="zh-CN" altLang="en-US" sz="3200" b="1" dirty="0">
              <a:latin typeface="Tahoma" panose="020B0604030504040204" pitchFamily="34" charset="0"/>
              <a:ea typeface="华文中宋" pitchFamily="2" charset="-122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5715000" y="4114800"/>
            <a:ext cx="12239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Tahoma" panose="020B0604030504040204" pitchFamily="34" charset="0"/>
                <a:ea typeface="幼圆" pitchFamily="49" charset="-122"/>
              </a:rPr>
              <a:t>木头</a:t>
            </a:r>
            <a:endParaRPr lang="en-US" altLang="zh-CN" sz="3200" b="1" dirty="0">
              <a:latin typeface="Tahoma" panose="020B0604030504040204" pitchFamily="34" charset="0"/>
              <a:ea typeface="幼圆" pitchFamily="49" charset="-122"/>
            </a:endParaRPr>
          </a:p>
        </p:txBody>
      </p:sp>
      <p:sp>
        <p:nvSpPr>
          <p:cNvPr id="5129" name="AutoShape 9"/>
          <p:cNvSpPr/>
          <p:nvPr/>
        </p:nvSpPr>
        <p:spPr>
          <a:xfrm rot="10800000">
            <a:off x="3810000" y="1143000"/>
            <a:ext cx="1008063" cy="431800"/>
          </a:xfrm>
          <a:prstGeom prst="leftArrow">
            <a:avLst>
              <a:gd name="adj1" fmla="val 50000"/>
              <a:gd name="adj2" fmla="val 58363"/>
            </a:avLst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0" name="AutoShape 10"/>
          <p:cNvSpPr/>
          <p:nvPr/>
        </p:nvSpPr>
        <p:spPr>
          <a:xfrm rot="10800000">
            <a:off x="3851275" y="2636838"/>
            <a:ext cx="1008063" cy="431800"/>
          </a:xfrm>
          <a:prstGeom prst="leftArrow">
            <a:avLst>
              <a:gd name="adj1" fmla="val 50000"/>
              <a:gd name="adj2" fmla="val 58363"/>
            </a:avLst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1" name="AutoShape 11"/>
          <p:cNvSpPr/>
          <p:nvPr/>
        </p:nvSpPr>
        <p:spPr>
          <a:xfrm rot="10800000">
            <a:off x="3886200" y="4267200"/>
            <a:ext cx="1008063" cy="431800"/>
          </a:xfrm>
          <a:prstGeom prst="leftArrow">
            <a:avLst>
              <a:gd name="adj1" fmla="val 50000"/>
              <a:gd name="adj2" fmla="val 58363"/>
            </a:avLst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762000" y="5334000"/>
            <a:ext cx="3581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5400" b="1" u="sng" dirty="0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   物体</a:t>
            </a:r>
            <a:endParaRPr lang="zh-CN" altLang="en-US" sz="5400" b="1" u="sng" dirty="0">
              <a:solidFill>
                <a:srgbClr val="FF0000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5334000" y="5334000"/>
            <a:ext cx="1655763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5400" b="1" u="sng" dirty="0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物质</a:t>
            </a:r>
            <a:endParaRPr lang="zh-CN" altLang="en-US" sz="5400" b="1" u="sng" dirty="0">
              <a:solidFill>
                <a:srgbClr val="FF0000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6934200" y="5257800"/>
            <a:ext cx="1828800" cy="1006475"/>
          </a:xfrm>
          <a:prstGeom prst="rect">
            <a:avLst/>
          </a:prstGeom>
          <a:solidFill>
            <a:schemeClr val="bg1">
              <a:alpha val="69019"/>
            </a:schemeClr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6000" b="1" dirty="0">
                <a:solidFill>
                  <a:srgbClr val="3333FF"/>
                </a:solidFill>
                <a:latin typeface="Tahoma" panose="020B0604030504040204" pitchFamily="34" charset="0"/>
                <a:ea typeface="华文新魏" pitchFamily="2" charset="-122"/>
              </a:rPr>
              <a:t>组成</a:t>
            </a:r>
            <a:endParaRPr lang="zh-CN" altLang="en-US" sz="6000" b="1" dirty="0">
              <a:solidFill>
                <a:srgbClr val="3333FF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grpSp>
        <p:nvGrpSpPr>
          <p:cNvPr id="79889" name="Group 16"/>
          <p:cNvGrpSpPr/>
          <p:nvPr/>
        </p:nvGrpSpPr>
        <p:grpSpPr>
          <a:xfrm>
            <a:off x="1219200" y="914400"/>
            <a:ext cx="2014538" cy="1066800"/>
            <a:chOff x="0" y="0"/>
            <a:chExt cx="1269" cy="672"/>
          </a:xfrm>
        </p:grpSpPr>
        <p:sp>
          <p:nvSpPr>
            <p:cNvPr id="79890" name="Text Box 17"/>
            <p:cNvSpPr txBox="1"/>
            <p:nvPr/>
          </p:nvSpPr>
          <p:spPr>
            <a:xfrm>
              <a:off x="45" y="0"/>
              <a:ext cx="1224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3200" b="1" dirty="0">
                  <a:latin typeface="Tahoma" panose="020B0604030504040204" pitchFamily="34" charset="0"/>
                  <a:ea typeface="黑体" panose="02010609060101010101" pitchFamily="49" charset="-122"/>
                </a:rPr>
                <a:t>大玻璃杯</a:t>
              </a:r>
              <a:endPara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</a:endParaRPr>
            </a:p>
            <a:p>
              <a:pPr eaLnBrk="1" hangingPunct="1"/>
              <a:r>
                <a:rPr lang="zh-CN" altLang="en-US" sz="3200" b="1" dirty="0">
                  <a:latin typeface="Tahoma" panose="020B0604030504040204" pitchFamily="34" charset="0"/>
                  <a:ea typeface="黑体" panose="02010609060101010101" pitchFamily="49" charset="-122"/>
                </a:rPr>
                <a:t>小玻璃杯</a:t>
              </a:r>
              <a:endParaRPr lang="zh-CN" altLang="en-US" sz="3200" b="1" dirty="0">
                <a:latin typeface="Tahoma" panose="020B060403050404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79891" name="AutoShape 18"/>
            <p:cNvSpPr/>
            <p:nvPr/>
          </p:nvSpPr>
          <p:spPr>
            <a:xfrm>
              <a:off x="0" y="136"/>
              <a:ext cx="45" cy="408"/>
            </a:xfrm>
            <a:prstGeom prst="leftBrace">
              <a:avLst>
                <a:gd name="adj1" fmla="val 75555"/>
                <a:gd name="adj2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eaLnBrk="1" hangingPunct="1"/>
              <a:endParaRPr lang="zh-CN" altLang="en-US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9892" name="AutoShape 19"/>
          <p:cNvSpPr/>
          <p:nvPr/>
        </p:nvSpPr>
        <p:spPr>
          <a:xfrm>
            <a:off x="1258888" y="3933825"/>
            <a:ext cx="71437" cy="647700"/>
          </a:xfrm>
          <a:prstGeom prst="leftBrace">
            <a:avLst>
              <a:gd name="adj1" fmla="val 75556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93" name="AutoShape 20"/>
          <p:cNvSpPr/>
          <p:nvPr/>
        </p:nvSpPr>
        <p:spPr>
          <a:xfrm>
            <a:off x="1258888" y="2492375"/>
            <a:ext cx="71437" cy="647700"/>
          </a:xfrm>
          <a:prstGeom prst="leftBrace">
            <a:avLst>
              <a:gd name="adj1" fmla="val 75556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52" name="Text Box 32"/>
          <p:cNvSpPr txBox="1"/>
          <p:nvPr/>
        </p:nvSpPr>
        <p:spPr>
          <a:xfrm>
            <a:off x="4114800" y="5181600"/>
            <a:ext cx="881063" cy="1006475"/>
          </a:xfrm>
          <a:prstGeom prst="rect">
            <a:avLst/>
          </a:prstGeom>
          <a:solidFill>
            <a:schemeClr val="bg1">
              <a:alpha val="54901"/>
            </a:schemeClr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6000" b="1" dirty="0">
                <a:solidFill>
                  <a:srgbClr val="3333FF"/>
                </a:solidFill>
                <a:latin typeface="Tahoma" panose="020B0604030504040204" pitchFamily="34" charset="0"/>
                <a:ea typeface="华文新魏" pitchFamily="2" charset="-122"/>
              </a:rPr>
              <a:t>由</a:t>
            </a:r>
            <a:endParaRPr lang="zh-CN" altLang="en-US" sz="6000" b="1" dirty="0">
              <a:solidFill>
                <a:srgbClr val="3333FF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pic>
        <p:nvPicPr>
          <p:cNvPr id="5173" name="Picture 53" descr="ni_png_0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5486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6" grpId="0"/>
      <p:bldP spid="5127" grpId="0"/>
      <p:bldP spid="5128" grpId="0"/>
      <p:bldP spid="5129" grpId="0" animBg="1"/>
      <p:bldP spid="5130" grpId="0" animBg="1"/>
      <p:bldP spid="5131" grpId="0" animBg="1"/>
      <p:bldP spid="5132" grpId="0"/>
      <p:bldP spid="5133" grpId="0"/>
      <p:bldP spid="5134" grpId="0" animBg="1"/>
      <p:bldP spid="5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900" name="Rectangle 8"/>
          <p:cNvSpPr/>
          <p:nvPr/>
        </p:nvSpPr>
        <p:spPr>
          <a:xfrm>
            <a:off x="288925" y="696913"/>
            <a:ext cx="2438400" cy="579437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u="none" kern="1200" baseline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3200" b="0" i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宋体" panose="02010600030101010101" pitchFamily="2" charset="-122"/>
              </a:rPr>
              <a:t>  想一想</a:t>
            </a:r>
            <a:endParaRPr lang="zh-CN" altLang="en-US" sz="3200" b="0" i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Oval 4"/>
          <p:cNvSpPr/>
          <p:nvPr/>
        </p:nvSpPr>
        <p:spPr>
          <a:xfrm>
            <a:off x="1181100" y="2501900"/>
            <a:ext cx="2016125" cy="3024188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Oval 5"/>
          <p:cNvSpPr/>
          <p:nvPr/>
        </p:nvSpPr>
        <p:spPr>
          <a:xfrm>
            <a:off x="5624513" y="2449513"/>
            <a:ext cx="2016125" cy="3024187"/>
          </a:xfrm>
          <a:prstGeom prst="ellipse">
            <a:avLst/>
          </a:prstGeom>
          <a:noFill/>
          <a:ln w="381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eaLnBrk="1" hangingPunct="1"/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1074738" y="5722938"/>
            <a:ext cx="3505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含有的物质少</a:t>
            </a:r>
            <a:endParaRPr lang="zh-CN" altLang="en-US" sz="3600" b="1" u="sng" dirty="0">
              <a:solidFill>
                <a:srgbClr val="FF0000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4960938" y="5722938"/>
            <a:ext cx="2951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华文新魏" pitchFamily="2" charset="-122"/>
              </a:rPr>
              <a:t>含有的物质多</a:t>
            </a:r>
            <a:endParaRPr lang="zh-CN" altLang="en-US" sz="3600" b="1" u="sng" dirty="0">
              <a:solidFill>
                <a:srgbClr val="FF0000"/>
              </a:solidFill>
              <a:latin typeface="Tahoma" panose="020B0604030504040204" pitchFamily="34" charset="0"/>
              <a:ea typeface="华文新魏" pitchFamily="2" charset="-122"/>
            </a:endParaRPr>
          </a:p>
        </p:txBody>
      </p:sp>
      <p:sp>
        <p:nvSpPr>
          <p:cNvPr id="80907" name="Text Box 12"/>
          <p:cNvSpPr txBox="1"/>
          <p:nvPr/>
        </p:nvSpPr>
        <p:spPr>
          <a:xfrm>
            <a:off x="1219200" y="1725613"/>
            <a:ext cx="6096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latin typeface="仿宋_GB2312" pitchFamily="49" charset="-122"/>
                <a:ea typeface="仿宋_GB2312" pitchFamily="49" charset="-122"/>
              </a:rPr>
              <a:t>相同物质之间又有哪些区别？</a:t>
            </a:r>
            <a:endParaRPr lang="zh-CN" altLang="en-US" sz="3200" b="1" dirty="0"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80908" name="Picture 14" descr="png-0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5810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20" name="文本框 80919"/>
          <p:cNvSpPr txBox="1"/>
          <p:nvPr/>
        </p:nvSpPr>
        <p:spPr>
          <a:xfrm>
            <a:off x="1025525" y="2978150"/>
            <a:ext cx="6724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小玻璃杯                              大玻璃杯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21" name="文本框 80920"/>
          <p:cNvSpPr txBox="1"/>
          <p:nvPr/>
        </p:nvSpPr>
        <p:spPr>
          <a:xfrm>
            <a:off x="1314450" y="3773488"/>
            <a:ext cx="619283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小铁钉                                  铁锤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22" name="文本框 80921"/>
          <p:cNvSpPr txBox="1"/>
          <p:nvPr/>
        </p:nvSpPr>
        <p:spPr>
          <a:xfrm>
            <a:off x="1216025" y="4686300"/>
            <a:ext cx="74485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椅子                                     课桌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22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/>
      <p:bldP spid="6151" grpId="0"/>
      <p:bldP spid="80920" grpId="0"/>
      <p:bldP spid="80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Text Box 3"/>
          <p:cNvSpPr txBox="1"/>
          <p:nvPr/>
        </p:nvSpPr>
        <p:spPr>
          <a:xfrm>
            <a:off x="263525" y="935038"/>
            <a:ext cx="1905000" cy="533400"/>
          </a:xfrm>
          <a:prstGeom prst="rect">
            <a:avLst/>
          </a:prstGeom>
          <a:solidFill>
            <a:srgbClr val="FFFF99">
              <a:alpha val="96077"/>
            </a:srgbClr>
          </a:solidFill>
          <a:ln w="9525">
            <a:noFill/>
          </a:ln>
        </p:spPr>
        <p:txBody>
          <a:bodyPr anchor="ctr"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1295400" y="1600200"/>
            <a:ext cx="6781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华文中宋" pitchFamily="2" charset="-122"/>
              </a:rPr>
              <a:t>            物体所含物质的多少叫做质量（</a:t>
            </a:r>
            <a:r>
              <a:rPr lang="en-US" altLang="zh-CN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华文中宋" pitchFamily="2" charset="-122"/>
              </a:rPr>
              <a:t>mass</a:t>
            </a:r>
            <a:r>
              <a:rPr lang="zh-CN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华文中宋" pitchFamily="2" charset="-122"/>
              </a:rPr>
              <a:t>），通常用字母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itchFamily="2" charset="-122"/>
              </a:rPr>
              <a:t>m </a:t>
            </a:r>
            <a:r>
              <a:rPr lang="zh-CN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ea typeface="华文中宋" pitchFamily="2" charset="-122"/>
              </a:rPr>
              <a:t>表示。</a:t>
            </a:r>
            <a:endParaRPr lang="zh-CN" altLang="en-US" sz="3200" b="1" dirty="0">
              <a:solidFill>
                <a:srgbClr val="D60093"/>
              </a:solidFill>
              <a:latin typeface="Times New Roman" panose="02020603050405020304" pitchFamily="18" charset="0"/>
              <a:ea typeface="华文中宋" pitchFamily="2" charset="-122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482600" y="1590675"/>
            <a:ext cx="213677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eaLnBrk="1" hangingPunct="1"/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）定义：</a:t>
            </a:r>
            <a:endParaRPr lang="zh-CN" altLang="en-US" sz="28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4" name="Rectangle 10"/>
          <p:cNvSpPr/>
          <p:nvPr/>
        </p:nvSpPr>
        <p:spPr>
          <a:xfrm>
            <a:off x="409575" y="2846388"/>
            <a:ext cx="2438400" cy="51911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/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8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）单位：</a:t>
            </a:r>
            <a:endParaRPr lang="zh-CN" altLang="en-US" sz="2800" b="1" dirty="0">
              <a:solidFill>
                <a:srgbClr val="8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76" name="Rectangle 12"/>
          <p:cNvSpPr/>
          <p:nvPr/>
        </p:nvSpPr>
        <p:spPr>
          <a:xfrm>
            <a:off x="1371600" y="3352800"/>
            <a:ext cx="7772400" cy="30845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国际单位：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千克（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Kg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华文中宋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其它单位：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吨（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t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）、克（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）、毫克（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mg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华文中宋" pitchFamily="2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rPr>
              <a:t>换算关系：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１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t 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10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华文中宋" pitchFamily="2" charset="-122"/>
              </a:rPr>
              <a:t>３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Kg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　　　</a:t>
            </a:r>
            <a:endParaRPr lang="zh-CN" altLang="en-US" sz="2800" b="1" dirty="0">
              <a:latin typeface="Times New Roman" panose="02020603050405020304" pitchFamily="18" charset="0"/>
              <a:ea typeface="华文中宋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                       １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Kg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＝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10</a:t>
            </a:r>
            <a:r>
              <a:rPr lang="zh-CN" altLang="en-US" sz="2800" b="1" baseline="30000" dirty="0">
                <a:latin typeface="Times New Roman" panose="02020603050405020304" pitchFamily="18" charset="0"/>
                <a:ea typeface="华文中宋" pitchFamily="2" charset="-122"/>
              </a:rPr>
              <a:t>３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　　</a:t>
            </a:r>
            <a:endParaRPr lang="zh-CN" altLang="en-US" sz="2800" b="1" dirty="0">
              <a:latin typeface="Times New Roman" panose="02020603050405020304" pitchFamily="18" charset="0"/>
              <a:ea typeface="华文中宋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                       １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g </a:t>
            </a:r>
            <a:r>
              <a:rPr lang="zh-CN" altLang="en-US" sz="2800" b="1" dirty="0">
                <a:latin typeface="Times New Roman" panose="02020603050405020304" pitchFamily="18" charset="0"/>
                <a:ea typeface="华文中宋" pitchFamily="2" charset="-122"/>
              </a:rPr>
              <a:t>＝ 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10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华文中宋" pitchFamily="2" charset="-122"/>
              </a:rPr>
              <a:t>3</a:t>
            </a:r>
            <a:r>
              <a:rPr lang="en-US" altLang="zh-CN" sz="2800" b="1" dirty="0">
                <a:latin typeface="Times New Roman" panose="02020603050405020304" pitchFamily="18" charset="0"/>
                <a:ea typeface="华文中宋" pitchFamily="2" charset="-122"/>
              </a:rPr>
              <a:t> mg </a:t>
            </a:r>
            <a:endParaRPr lang="zh-CN" altLang="en-US" sz="2800" b="1" dirty="0">
              <a:latin typeface="Times New Roman" panose="02020603050405020304" pitchFamily="18" charset="0"/>
              <a:ea typeface="华文中宋" pitchFamily="2" charset="-122"/>
            </a:endParaRPr>
          </a:p>
        </p:txBody>
      </p:sp>
      <p:grpSp>
        <p:nvGrpSpPr>
          <p:cNvPr id="83987" name="组合 83986"/>
          <p:cNvGrpSpPr/>
          <p:nvPr/>
        </p:nvGrpSpPr>
        <p:grpSpPr>
          <a:xfrm>
            <a:off x="0" y="2900363"/>
            <a:ext cx="3957638" cy="3957637"/>
            <a:chOff x="0" y="1827"/>
            <a:chExt cx="2493" cy="2493"/>
          </a:xfrm>
        </p:grpSpPr>
        <p:pic>
          <p:nvPicPr>
            <p:cNvPr id="83988" name="图片 83987" descr="res01_attpic_brie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827"/>
              <a:ext cx="2493" cy="24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3989" name="椭圆 83988"/>
            <p:cNvSpPr/>
            <p:nvPr/>
          </p:nvSpPr>
          <p:spPr>
            <a:xfrm>
              <a:off x="1539" y="3756"/>
              <a:ext cx="602" cy="168"/>
            </a:xfrm>
            <a:prstGeom prst="ellipse">
              <a:avLst/>
            </a:prstGeom>
            <a:noFill/>
            <a:ln w="5715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27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charRg st="1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6">
                                            <p:txEl>
                                              <p:charRg st="1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6">
                                            <p:txEl>
                                              <p:charRg st="1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6">
                                            <p:txEl>
                                              <p:charRg st="1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6">
                                            <p:txEl>
                                              <p:charRg st="12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276">
                                            <p:txEl>
                                              <p:charRg st="12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charRg st="3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6">
                                            <p:txEl>
                                              <p:charRg st="3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276">
                                            <p:txEl>
                                              <p:charRg st="3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6">
                                            <p:txEl>
                                              <p:charRg st="3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6">
                                            <p:txEl>
                                              <p:charRg st="34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276">
                                            <p:txEl>
                                              <p:charRg st="34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charRg st="52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76">
                                            <p:txEl>
                                              <p:charRg st="52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charRg st="86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76">
                                            <p:txEl>
                                              <p:charRg st="86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/>
      <p:bldP spid="11273" grpId="0"/>
      <p:bldP spid="11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5" name="Text Box 9"/>
          <p:cNvSpPr txBox="1"/>
          <p:nvPr/>
        </p:nvSpPr>
        <p:spPr>
          <a:xfrm>
            <a:off x="2095500" y="5957888"/>
            <a:ext cx="7207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mg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5031" name="组合 85030"/>
          <p:cNvGrpSpPr/>
          <p:nvPr/>
        </p:nvGrpSpPr>
        <p:grpSpPr>
          <a:xfrm>
            <a:off x="3962400" y="914400"/>
            <a:ext cx="2133600" cy="2811463"/>
            <a:chOff x="2496" y="576"/>
            <a:chExt cx="1344" cy="1771"/>
          </a:xfrm>
        </p:grpSpPr>
        <p:pic>
          <p:nvPicPr>
            <p:cNvPr id="84996" name="Picture 4" descr="01-09-014-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36" y="576"/>
              <a:ext cx="646" cy="12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6" name="Text Box 10"/>
            <p:cNvSpPr txBox="1"/>
            <p:nvPr/>
          </p:nvSpPr>
          <p:spPr>
            <a:xfrm>
              <a:off x="2496" y="1824"/>
              <a:ext cx="134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一个中学生约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40 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48" name="Text Box 12"/>
          <p:cNvSpPr txBox="1"/>
          <p:nvPr/>
        </p:nvSpPr>
        <p:spPr>
          <a:xfrm>
            <a:off x="4419600" y="3200400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kg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9" name="Text Box 13"/>
          <p:cNvSpPr txBox="1"/>
          <p:nvPr/>
        </p:nvSpPr>
        <p:spPr>
          <a:xfrm>
            <a:off x="2605088" y="4854575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5005" name="Group 15"/>
          <p:cNvGrpSpPr/>
          <p:nvPr/>
        </p:nvGrpSpPr>
        <p:grpSpPr>
          <a:xfrm>
            <a:off x="228600" y="1862138"/>
            <a:ext cx="8915400" cy="4133850"/>
            <a:chOff x="0" y="0"/>
            <a:chExt cx="5760" cy="2604"/>
          </a:xfrm>
        </p:grpSpPr>
        <p:sp>
          <p:nvSpPr>
            <p:cNvPr id="85006" name="Line 16"/>
            <p:cNvSpPr/>
            <p:nvPr/>
          </p:nvSpPr>
          <p:spPr>
            <a:xfrm>
              <a:off x="0" y="2604"/>
              <a:ext cx="1066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07" name="Line 17"/>
            <p:cNvSpPr/>
            <p:nvPr/>
          </p:nvSpPr>
          <p:spPr>
            <a:xfrm flipV="1">
              <a:off x="1066" y="1652"/>
              <a:ext cx="0" cy="95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08" name="Line 18"/>
            <p:cNvSpPr/>
            <p:nvPr/>
          </p:nvSpPr>
          <p:spPr>
            <a:xfrm>
              <a:off x="1066" y="1652"/>
              <a:ext cx="1270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09" name="Line 19"/>
            <p:cNvSpPr/>
            <p:nvPr/>
          </p:nvSpPr>
          <p:spPr>
            <a:xfrm flipV="1">
              <a:off x="2336" y="608"/>
              <a:ext cx="0" cy="1043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10" name="Line 20"/>
            <p:cNvSpPr/>
            <p:nvPr/>
          </p:nvSpPr>
          <p:spPr>
            <a:xfrm>
              <a:off x="2336" y="608"/>
              <a:ext cx="1315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11" name="Line 21"/>
            <p:cNvSpPr/>
            <p:nvPr/>
          </p:nvSpPr>
          <p:spPr>
            <a:xfrm flipV="1">
              <a:off x="3651" y="19"/>
              <a:ext cx="0" cy="589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5012" name="Line 22"/>
            <p:cNvSpPr/>
            <p:nvPr/>
          </p:nvSpPr>
          <p:spPr>
            <a:xfrm>
              <a:off x="3651" y="0"/>
              <a:ext cx="2109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5036" name="组合 85035"/>
          <p:cNvGrpSpPr/>
          <p:nvPr/>
        </p:nvGrpSpPr>
        <p:grpSpPr>
          <a:xfrm>
            <a:off x="168275" y="4625975"/>
            <a:ext cx="2895600" cy="1866900"/>
            <a:chOff x="192" y="2914"/>
            <a:chExt cx="1824" cy="1176"/>
          </a:xfrm>
        </p:grpSpPr>
        <p:sp>
          <p:nvSpPr>
            <p:cNvPr id="14344" name="Text Box 8"/>
            <p:cNvSpPr txBox="1"/>
            <p:nvPr/>
          </p:nvSpPr>
          <p:spPr>
            <a:xfrm>
              <a:off x="192" y="3802"/>
              <a:ext cx="18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一张邮票约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50____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14365" name="Picture 29" descr="1232672511830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" y="2914"/>
              <a:ext cx="816" cy="8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5040" name="组合 85039"/>
          <p:cNvGrpSpPr/>
          <p:nvPr/>
        </p:nvGrpSpPr>
        <p:grpSpPr>
          <a:xfrm>
            <a:off x="1912938" y="4575175"/>
            <a:ext cx="2420937" cy="1419225"/>
            <a:chOff x="1205" y="2882"/>
            <a:chExt cx="1525" cy="894"/>
          </a:xfrm>
        </p:grpSpPr>
        <p:sp>
          <p:nvSpPr>
            <p:cNvPr id="14347" name="Text Box 11"/>
            <p:cNvSpPr txBox="1"/>
            <p:nvPr/>
          </p:nvSpPr>
          <p:spPr>
            <a:xfrm>
              <a:off x="1205" y="2882"/>
              <a:ext cx="134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一枚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元硬币约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6 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14368" name="Picture 32" descr="100_4310_VuMwWIot8uV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0" y="3126"/>
              <a:ext cx="660" cy="6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42" name="Text Box 6"/>
          <p:cNvSpPr txBox="1"/>
          <p:nvPr/>
        </p:nvSpPr>
        <p:spPr>
          <a:xfrm>
            <a:off x="5397500" y="4102100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5038" name="组合 85037"/>
          <p:cNvGrpSpPr/>
          <p:nvPr/>
        </p:nvGrpSpPr>
        <p:grpSpPr>
          <a:xfrm>
            <a:off x="6553200" y="533400"/>
            <a:ext cx="1828800" cy="2193925"/>
            <a:chOff x="4128" y="336"/>
            <a:chExt cx="1152" cy="1382"/>
          </a:xfrm>
        </p:grpSpPr>
        <p:sp>
          <p:nvSpPr>
            <p:cNvPr id="14341" name="Text Box 5"/>
            <p:cNvSpPr txBox="1"/>
            <p:nvPr/>
          </p:nvSpPr>
          <p:spPr>
            <a:xfrm>
              <a:off x="4128" y="1200"/>
              <a:ext cx="111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一头大象约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6 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pic>
          <p:nvPicPr>
            <p:cNvPr id="14371" name="Picture 35" descr="97729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8" y="336"/>
              <a:ext cx="1152" cy="80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5030" name="组合 85029"/>
          <p:cNvGrpSpPr/>
          <p:nvPr/>
        </p:nvGrpSpPr>
        <p:grpSpPr>
          <a:xfrm>
            <a:off x="6629400" y="2743200"/>
            <a:ext cx="1917700" cy="2582863"/>
            <a:chOff x="4176" y="1728"/>
            <a:chExt cx="1208" cy="1627"/>
          </a:xfrm>
        </p:grpSpPr>
        <p:pic>
          <p:nvPicPr>
            <p:cNvPr id="14373" name="Picture 37" descr="0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6" y="1728"/>
              <a:ext cx="1200" cy="10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76" name="Text Box 40"/>
            <p:cNvSpPr txBox="1"/>
            <p:nvPr/>
          </p:nvSpPr>
          <p:spPr>
            <a:xfrm>
              <a:off x="4272" y="2832"/>
              <a:ext cx="1112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一头鲸约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150___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77" name="Text Box 41"/>
          <p:cNvSpPr txBox="1"/>
          <p:nvPr/>
        </p:nvSpPr>
        <p:spPr>
          <a:xfrm>
            <a:off x="7378700" y="4891088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5032" name="组合 85031"/>
          <p:cNvGrpSpPr/>
          <p:nvPr/>
        </p:nvGrpSpPr>
        <p:grpSpPr>
          <a:xfrm>
            <a:off x="4300538" y="3692525"/>
            <a:ext cx="3124200" cy="2222500"/>
            <a:chOff x="2709" y="2326"/>
            <a:chExt cx="1968" cy="1400"/>
          </a:xfrm>
        </p:grpSpPr>
        <p:pic>
          <p:nvPicPr>
            <p:cNvPr id="14379" name="Picture 43" descr="yebb-0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9" y="2326"/>
              <a:ext cx="1012" cy="10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80" name="Text Box 44"/>
            <p:cNvSpPr txBox="1"/>
            <p:nvPr/>
          </p:nvSpPr>
          <p:spPr>
            <a:xfrm>
              <a:off x="2709" y="3438"/>
              <a:ext cx="196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一个婴儿约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4___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81" name="Text Box 45"/>
          <p:cNvSpPr txBox="1"/>
          <p:nvPr/>
        </p:nvSpPr>
        <p:spPr>
          <a:xfrm>
            <a:off x="6088063" y="5464175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kg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5035" name="组合 85034"/>
          <p:cNvGrpSpPr/>
          <p:nvPr/>
        </p:nvGrpSpPr>
        <p:grpSpPr>
          <a:xfrm>
            <a:off x="228600" y="2286000"/>
            <a:ext cx="1905000" cy="2265363"/>
            <a:chOff x="144" y="1440"/>
            <a:chExt cx="1200" cy="1427"/>
          </a:xfrm>
        </p:grpSpPr>
        <p:pic>
          <p:nvPicPr>
            <p:cNvPr id="14382" name="Picture 46" descr="2005815194713415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" y="1968"/>
              <a:ext cx="1056" cy="8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83" name="Text Box 47"/>
            <p:cNvSpPr txBox="1"/>
            <p:nvPr/>
          </p:nvSpPr>
          <p:spPr>
            <a:xfrm>
              <a:off x="144" y="1440"/>
              <a:ext cx="120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一枚大头针约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80____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84" name="Text Box 48"/>
          <p:cNvSpPr txBox="1"/>
          <p:nvPr/>
        </p:nvSpPr>
        <p:spPr>
          <a:xfrm>
            <a:off x="990600" y="2590800"/>
            <a:ext cx="7207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mg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85033" name="组合 85032"/>
          <p:cNvGrpSpPr/>
          <p:nvPr/>
        </p:nvGrpSpPr>
        <p:grpSpPr>
          <a:xfrm>
            <a:off x="2103438" y="2116138"/>
            <a:ext cx="2209800" cy="2200275"/>
            <a:chOff x="1325" y="1333"/>
            <a:chExt cx="1392" cy="1386"/>
          </a:xfrm>
        </p:grpSpPr>
        <p:pic>
          <p:nvPicPr>
            <p:cNvPr id="14386" name="Picture 50" descr="FJ1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47" y="1333"/>
              <a:ext cx="1093" cy="9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87" name="Text Box 51"/>
            <p:cNvSpPr txBox="1"/>
            <p:nvPr/>
          </p:nvSpPr>
          <p:spPr>
            <a:xfrm>
              <a:off x="1325" y="2201"/>
              <a:ext cx="139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一个鸡蛋约</a:t>
              </a:r>
              <a:r>
                <a:rPr lang="en-US" altLang="zh-CN" sz="2400" b="1" dirty="0">
                  <a:latin typeface="Times New Roman" panose="02020603050405020304" pitchFamily="18" charset="0"/>
                  <a:ea typeface="宋体" panose="02010600030101010101" pitchFamily="2" charset="-122"/>
                </a:rPr>
                <a:t>50___</a:t>
              </a:r>
              <a:endPara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4388" name="Text Box 52"/>
          <p:cNvSpPr txBox="1"/>
          <p:nvPr/>
        </p:nvSpPr>
        <p:spPr>
          <a:xfrm>
            <a:off x="2457450" y="3787775"/>
            <a:ext cx="8651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g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5028" name="Text Box 3"/>
          <p:cNvSpPr txBox="1"/>
          <p:nvPr/>
        </p:nvSpPr>
        <p:spPr>
          <a:xfrm>
            <a:off x="233363" y="763588"/>
            <a:ext cx="2590800" cy="701675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40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  <a:ea typeface="隶书" pitchFamily="49" charset="-122"/>
              </a:rPr>
              <a:t>估测一下</a:t>
            </a:r>
            <a:endParaRPr lang="zh-CN" altLang="en-US" sz="4000" b="1" i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  <a:ea typeface="隶书" pitchFamily="49" charset="-122"/>
            </a:endParaRPr>
          </a:p>
        </p:txBody>
      </p:sp>
      <p:sp>
        <p:nvSpPr>
          <p:cNvPr id="2" name="Text Box 41"/>
          <p:cNvSpPr txBox="1"/>
          <p:nvPr/>
        </p:nvSpPr>
        <p:spPr>
          <a:xfrm>
            <a:off x="6897688" y="2239963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endParaRPr lang="en-US" altLang="zh-CN" sz="24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  <p:bldP spid="14348" grpId="0"/>
      <p:bldP spid="14349" grpId="0"/>
      <p:bldP spid="14377" grpId="0"/>
      <p:bldP spid="14381" grpId="0"/>
      <p:bldP spid="14384" grpId="0"/>
      <p:bldP spid="1438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4" name="Rectangle 2"/>
          <p:cNvSpPr/>
          <p:nvPr/>
        </p:nvSpPr>
        <p:spPr>
          <a:xfrm>
            <a:off x="609600" y="685800"/>
            <a:ext cx="2590800" cy="533400"/>
          </a:xfrm>
          <a:prstGeom prst="rect">
            <a:avLst/>
          </a:prstGeom>
          <a:solidFill>
            <a:srgbClr val="FFFF99">
              <a:alpha val="96077"/>
            </a:srgbClr>
          </a:solidFill>
          <a:ln w="9525">
            <a:noFill/>
          </a:ln>
        </p:spPr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u="none" kern="1200" baseline="0">
                <a:solidFill>
                  <a:schemeClr val="accent2"/>
                </a:solidFill>
                <a:latin typeface="Verdana" panose="020B0604030504040204" pitchFamily="34" charset="0"/>
              </a:defRPr>
            </a:lvl1pPr>
          </a:lstStyle>
          <a:p>
            <a:pPr lvl="0" eaLnBrk="1" hangingPunct="1"/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质量的测量</a:t>
            </a:r>
            <a:endParaRPr lang="zh-CN" altLang="en-US" sz="3200" b="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87062" name="组合 87061"/>
          <p:cNvGrpSpPr/>
          <p:nvPr/>
        </p:nvGrpSpPr>
        <p:grpSpPr>
          <a:xfrm>
            <a:off x="287338" y="4514850"/>
            <a:ext cx="8586787" cy="2343150"/>
            <a:chOff x="181" y="2844"/>
            <a:chExt cx="5409" cy="1476"/>
          </a:xfrm>
        </p:grpSpPr>
        <p:sp>
          <p:nvSpPr>
            <p:cNvPr id="87045" name="Rectangle 3"/>
            <p:cNvSpPr/>
            <p:nvPr/>
          </p:nvSpPr>
          <p:spPr>
            <a:xfrm>
              <a:off x="181" y="3120"/>
              <a:ext cx="2367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i="1" dirty="0">
                  <a:effectLst>
                    <a:outerShdw blurRad="38100" dist="38100" dir="2700000">
                      <a:srgbClr val="00000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   </a:t>
              </a:r>
              <a:r>
                <a:rPr lang="zh-CN" altLang="en-US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我国早在秦代（约公元前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221</a:t>
              </a:r>
              <a:r>
                <a:rPr lang="zh-CN" altLang="en-US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年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—207</a:t>
              </a:r>
              <a:r>
                <a:rPr lang="zh-CN" altLang="en-US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年），就已经发明了测量质量的工具</a:t>
              </a:r>
              <a:r>
                <a:rPr lang="en-US" altLang="zh-CN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——</a:t>
              </a:r>
              <a:r>
                <a:rPr lang="zh-CN" altLang="en-US" sz="2800" b="1" i="1" dirty="0">
                  <a:solidFill>
                    <a:srgbClr val="3333FF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秤。</a:t>
              </a:r>
              <a:endParaRPr lang="zh-CN" alt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87046" name="Text Box 5"/>
            <p:cNvSpPr txBox="1"/>
            <p:nvPr/>
          </p:nvSpPr>
          <p:spPr>
            <a:xfrm>
              <a:off x="5158" y="3186"/>
              <a:ext cx="432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28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仿宋_GB2312" pitchFamily="49" charset="-122"/>
                </a:rPr>
                <a:t>古代藏秤</a:t>
              </a:r>
              <a:endParaRPr lang="zh-CN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仿宋_GB2312" pitchFamily="49" charset="-122"/>
              </a:endParaRPr>
            </a:p>
          </p:txBody>
        </p:sp>
        <p:pic>
          <p:nvPicPr>
            <p:cNvPr id="87047" name="Picture 8" descr="2007122292724459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83" y="2844"/>
              <a:ext cx="2668" cy="14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7048" name="文本框 87047"/>
          <p:cNvSpPr txBox="1"/>
          <p:nvPr/>
        </p:nvSpPr>
        <p:spPr>
          <a:xfrm>
            <a:off x="1041400" y="55864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7059" name="图片 87058" descr="埃及人使用天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651000"/>
            <a:ext cx="3532187" cy="2474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60" name="文本框 87059"/>
          <p:cNvSpPr txBox="1"/>
          <p:nvPr/>
        </p:nvSpPr>
        <p:spPr>
          <a:xfrm>
            <a:off x="4205288" y="2201863"/>
            <a:ext cx="4435475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约公元前</a:t>
            </a:r>
            <a:r>
              <a:rPr lang="en-US" altLang="zh-CN" sz="2800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2500</a:t>
            </a:r>
            <a:r>
              <a:rPr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年，古埃及人就用“天平”粗略地测量物体的质量</a:t>
            </a:r>
            <a:endParaRPr lang="zh-CN" altLang="en-US" sz="2800" dirty="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0" grpId="0"/>
    </p:bldLst>
  </p:timing>
</p:sld>
</file>

<file path=ppt/theme/theme1.xml><?xml version="1.0" encoding="utf-8"?>
<a:theme xmlns:a="http://schemas.openxmlformats.org/drawingml/2006/main" name="Conference_3">
  <a:themeElements>
    <a:clrScheme name="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14141"/>
      </a:accent4>
      <a:accent5>
        <a:srgbClr val="C6D3AD"/>
      </a:accent5>
      <a:accent6>
        <a:srgbClr val="C4D09F"/>
      </a:accent6>
      <a:hlink>
        <a:srgbClr val="BAD16F"/>
      </a:hlink>
      <a:folHlink>
        <a:srgbClr val="507800"/>
      </a:folHlink>
    </a:clrScheme>
    <a:fontScheme name="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14141"/>
        </a:accent4>
        <a:accent5>
          <a:srgbClr val="C6D3AD"/>
        </a:accent5>
        <a:accent6>
          <a:srgbClr val="C4D09F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14141"/>
        </a:accent4>
        <a:accent5>
          <a:srgbClr val="D8C9AD"/>
        </a:accent5>
        <a:accent6>
          <a:srgbClr val="D4CDBB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14141"/>
        </a:accent4>
        <a:accent5>
          <a:srgbClr val="B5B9E8"/>
        </a:accent5>
        <a:accent6>
          <a:srgbClr val="AAB8D2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WPS 演示</Application>
  <PresentationFormat>在屏幕上显示</PresentationFormat>
  <Paragraphs>248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Gulim</vt:lpstr>
      <vt:lpstr>Verdana</vt:lpstr>
      <vt:lpstr>黑体</vt:lpstr>
      <vt:lpstr>仿宋_GB2312</vt:lpstr>
      <vt:lpstr>Tahoma</vt:lpstr>
      <vt:lpstr>隶书</vt:lpstr>
      <vt:lpstr>华文中宋</vt:lpstr>
      <vt:lpstr>幼圆</vt:lpstr>
      <vt:lpstr>华文新魏</vt:lpstr>
      <vt:lpstr>楷体_GB2312</vt:lpstr>
      <vt:lpstr>仿宋</vt:lpstr>
      <vt:lpstr>微软雅黑</vt:lpstr>
      <vt:lpstr>新宋体</vt:lpstr>
      <vt:lpstr>Arial Unicode MS</vt:lpstr>
      <vt:lpstr>Conference_3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</dc:title>
  <dc:creator/>
  <cp:lastModifiedBy>Administrator</cp:lastModifiedBy>
  <cp:revision>229</cp:revision>
  <dcterms:created xsi:type="dcterms:W3CDTF">2010-02-20T14:55:55Z</dcterms:created>
  <dcterms:modified xsi:type="dcterms:W3CDTF">2018-11-28T12:53:58Z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