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9" r:id="rId10"/>
    <p:sldId id="280" r:id="rId11"/>
    <p:sldId id="28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352724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5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30963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2789100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8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Document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package" Target="../embeddings/Microsoft_Word_Document5.docx"/><Relationship Id="rId7" Type="http://schemas.openxmlformats.org/officeDocument/2006/relationships/slide" Target="slide8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7.xml"/><Relationship Id="rId11" Type="http://schemas.openxmlformats.org/officeDocument/2006/relationships/image" Target="NULL"/><Relationship Id="rId5" Type="http://schemas.openxmlformats.org/officeDocument/2006/relationships/slide" Target="slide6.xml"/><Relationship Id="rId4" Type="http://schemas.openxmlformats.org/officeDocument/2006/relationships/image" Target="../media/image13.emf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6.docx"/><Relationship Id="rId13" Type="http://schemas.openxmlformats.org/officeDocument/2006/relationships/image" Target="../media/image16.emf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image" Target="../media/image15.emf"/><Relationship Id="rId5" Type="http://schemas.openxmlformats.org/officeDocument/2006/relationships/slide" Target="slide8.xml"/><Relationship Id="rId10" Type="http://schemas.openxmlformats.org/officeDocument/2006/relationships/package" Target="../embeddings/Microsoft_Word_Document7.docx"/><Relationship Id="rId4" Type="http://schemas.openxmlformats.org/officeDocument/2006/relationships/slide" Target="slide7.xml"/><Relationship Id="rId9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9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滑轮</a:t>
            </a:r>
          </a:p>
        </p:txBody>
      </p:sp>
    </p:spTree>
    <p:extLst>
      <p:ext uri="{BB962C8B-B14F-4D97-AF65-F5344CB8AC3E}">
        <p14:creationId xmlns:p14="http://schemas.microsoft.com/office/powerpoint/2010/main" val="27029194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298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四川铜仁中考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一个工人站在地面上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使用如图所示的滑轮组将重物从地面提升到楼顶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要求绳子的自由端向下拉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请你用笔画线代替绳子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画出滑轮组最省力的绕绳方法。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6" name="19V28.eps" descr="id:214749370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995936" y="2565258"/>
            <a:ext cx="897245" cy="327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72179"/>
      </p:ext>
    </p:extLst>
  </p:cSld>
  <p:clrMapOvr>
    <a:masterClrMapping/>
  </p:clrMapOvr>
  <p:transition spd="slow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722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要使滑轮组最省力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需要承担物重的绳子段数最多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所以要从动滑轮绕起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依次绕过上面的定滑轮、下面的动滑轮。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3" name="19V29.eps" descr="id:214748638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707904" y="2539500"/>
            <a:ext cx="1236712" cy="35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3812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412776"/>
            <a:ext cx="19431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一、定滑轮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469886"/>
              </p:ext>
            </p:extLst>
          </p:nvPr>
        </p:nvGraphicFramePr>
        <p:xfrm>
          <a:off x="508000" y="1975674"/>
          <a:ext cx="8128000" cy="3613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1705984" progId="Word.Document.12">
                  <p:embed/>
                </p:oleObj>
              </mc:Choice>
              <mc:Fallback>
                <p:oleObj name="文档" r:id="rId3" imgW="3839157" imgH="1705984" progId="Word.Document.12">
                  <p:embed/>
                  <p:pic>
                    <p:nvPicPr>
                      <p:cNvPr id="8" name="对象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975674"/>
                        <a:ext cx="8128000" cy="3613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697293" y="3511440"/>
            <a:ext cx="1113582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6622" y="3908034"/>
            <a:ext cx="828796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3192" y="3908034"/>
            <a:ext cx="1843612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92688" y="4647347"/>
            <a:ext cx="828796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3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6615"/>
            <a:ext cx="19431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二、动滑轮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547266"/>
              </p:ext>
            </p:extLst>
          </p:nvPr>
        </p:nvGraphicFramePr>
        <p:xfrm>
          <a:off x="508000" y="1357856"/>
          <a:ext cx="8128000" cy="358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9157" imgH="1691942" progId="Word.Document.12">
                  <p:embed/>
                </p:oleObj>
              </mc:Choice>
              <mc:Fallback>
                <p:oleObj name="文档" r:id="rId3" imgW="3839157" imgH="169194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57856"/>
                        <a:ext cx="8128000" cy="3583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71428" y="2866140"/>
            <a:ext cx="1928937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24154" y="3254624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7904" y="3254624"/>
            <a:ext cx="2448272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3558" y="3994317"/>
            <a:ext cx="800997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498234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三、滑轮组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定滑轮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动滑轮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组合在一起的装置。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改变力的方向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用滑轮组提起重物时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动滑轮上有几段绳子承担物重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提起物体的力就是物重的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几分之一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3256" y="4949298"/>
            <a:ext cx="792088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880" y="4949298"/>
            <a:ext cx="808009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55679" y="5362614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3996" y="5362614"/>
            <a:ext cx="161985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55678" y="6155250"/>
            <a:ext cx="1138317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3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0240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滑轮组的</a:t>
            </a:r>
            <a:r>
              <a:rPr lang="zh-CN" altLang="en-US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滑轮组省力的多少取决于吊着动滑轮的绳子的段数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而跨过定滑轮的绳子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包括最后从定滑轮引出的拉绳只起改变作用力方向的作用。如果不考虑摩擦和绳重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绳子承担的是物体和动滑轮的总重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滑轮组用几段绳子承担着物体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提起物体所用的拉力就是总重的几分之一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用公式表示为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若再不考虑动滑轮的重力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公式就变为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与物体上升的高度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为吊着动滑轮的绳子的段数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所以使用滑轮组虽然省了力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但是费了距离。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086052"/>
              </p:ext>
            </p:extLst>
          </p:nvPr>
        </p:nvGraphicFramePr>
        <p:xfrm>
          <a:off x="1331640" y="3279358"/>
          <a:ext cx="5351630" cy="48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3839157" imgH="349982" progId="Word.Document.12">
                  <p:embed/>
                </p:oleObj>
              </mc:Choice>
              <mc:Fallback>
                <p:oleObj name="文档" r:id="rId3" imgW="3839157" imgH="34998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640" y="3279358"/>
                        <a:ext cx="5351630" cy="486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492521"/>
              </p:ext>
            </p:extLst>
          </p:nvPr>
        </p:nvGraphicFramePr>
        <p:xfrm>
          <a:off x="-900608" y="3697790"/>
          <a:ext cx="5246182" cy="477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5" imgW="3839157" imgH="349982" progId="Word.Document.12">
                  <p:embed/>
                </p:oleObj>
              </mc:Choice>
              <mc:Fallback>
                <p:oleObj name="文档" r:id="rId5" imgW="3839157" imgH="349982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900608" y="3697790"/>
                        <a:ext cx="5246182" cy="477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3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12164" y="76470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工人利用滑轮组将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的重物匀速向上提升到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高的平台上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则他所用的拉力为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绳子自由端向下移动的距离为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不计绳重、动滑轮重及摩擦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7H36.eps" descr="id:214749400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19872" y="2179780"/>
            <a:ext cx="1512168" cy="2139020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173817"/>
              </p:ext>
            </p:extLst>
          </p:nvPr>
        </p:nvGraphicFramePr>
        <p:xfrm>
          <a:off x="508000" y="4354218"/>
          <a:ext cx="8128000" cy="1681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4" imgW="3837378" imgH="793285" progId="Word.Document.12">
                  <p:embed/>
                </p:oleObj>
              </mc:Choice>
              <mc:Fallback>
                <p:oleObj name="文档" r:id="rId4" imgW="3837378" imgH="79328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354218"/>
                        <a:ext cx="8128000" cy="1681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95536" y="6041099"/>
            <a:ext cx="180690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0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2950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一、定滑轮和动滑轮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升国旗的旗杆顶上有一个滑轮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升旗时往下拉动绳子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国旗就会上升。关于这个滑轮的说法正确的是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这是一个动滑轮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可省力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这是一个定滑轮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可省力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这是一个动滑轮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可改变力的方向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这是一个定滑轮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可改变力的方向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24993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当旗手往下拉动绳子时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滑轮虽然转动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但滑轮的轴固定不动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所以它是定滑轮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根据定滑轮的特点可知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它不会省力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旗手施力的方向是向下的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但是旗子受到的力是向上的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滑轮使人施加的力的方向发生了改变。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364764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795005"/>
              </p:ext>
            </p:extLst>
          </p:nvPr>
        </p:nvGraphicFramePr>
        <p:xfrm>
          <a:off x="528115" y="2614623"/>
          <a:ext cx="8128000" cy="2132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3836312" imgH="1006524" progId="Word.Document.12">
                  <p:embed/>
                </p:oleObj>
              </mc:Choice>
              <mc:Fallback>
                <p:oleObj name="文档" r:id="rId3" imgW="3836312" imgH="100652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8115" y="2614623"/>
                        <a:ext cx="8128000" cy="2132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7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8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9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042771"/>
            <a:ext cx="8247377" cy="3482573"/>
            <a:chOff x="645102" y="983514"/>
            <a:chExt cx="8247377" cy="3482573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983514"/>
              <a:ext cx="8247377" cy="3482573"/>
              <a:chOff x="645102" y="-1061685"/>
              <a:chExt cx="8247377" cy="3482573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061685"/>
                <a:ext cx="8247377" cy="3165565"/>
                <a:chOff x="645102" y="-1061685"/>
                <a:chExt cx="8247377" cy="3165565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061685"/>
                  <a:ext cx="8247377" cy="316556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89148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矩形 21"/>
                <p:cNvSpPr>
                  <a:spLocks noChangeAspect="1"/>
                </p:cNvSpPr>
                <p:nvPr/>
              </p:nvSpPr>
              <p:spPr>
                <a:xfrm>
                  <a:off x="860242" y="1396726"/>
                  <a:ext cx="7775757" cy="208935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spcAft>
                      <a:spcPts val="0"/>
                    </a:spcAft>
                    <a:tabLst>
                      <a:tab pos="1029335" algn="l"/>
                      <a:tab pos="1850390" algn="l"/>
                      <a:tab pos="2538095" algn="l"/>
                      <a:tab pos="3221990" algn="l"/>
                    </a:tabLst>
                  </a:pPr>
                  <a:r>
                    <a:rPr lang="zh-CN" altLang="zh-CN" sz="2000" dirty="0"/>
                    <a:t> 动滑轮是轴与物体一起运动的滑轮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定滑轮是物动、轴不动的滑轮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所以题中甲、丙是定滑轮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乙是动滑轮</a:t>
                  </a:r>
                  <a:r>
                    <a:rPr lang="en-US" altLang="zh-CN" sz="2000" dirty="0"/>
                    <a:t>;</a:t>
                  </a:r>
                  <a:r>
                    <a:rPr lang="zh-CN" altLang="zh-CN" sz="2000" dirty="0"/>
                    <a:t>使用定滑轮可以改变用力的方向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但不能省力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即</a:t>
                  </a:r>
                  <a:r>
                    <a:rPr lang="en-US" altLang="zh-CN" sz="2000" i="1" dirty="0"/>
                    <a:t>F=G</a:t>
                  </a:r>
                  <a:r>
                    <a:rPr lang="en-US" altLang="zh-CN" sz="2000" dirty="0"/>
                    <a:t>;</a:t>
                  </a:r>
                  <a:r>
                    <a:rPr lang="zh-CN" altLang="zh-CN" sz="2000" dirty="0"/>
                    <a:t>使用动滑轮可以省一半力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则</a:t>
                  </a:r>
                  <a:r>
                    <a:rPr lang="en-US" altLang="zh-CN" sz="2000" i="1" dirty="0"/>
                    <a:t>F=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altLang="zh-CN" sz="2000" i="1" dirty="0"/>
                    <a:t>G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题中</a:t>
                  </a:r>
                  <a:r>
                    <a:rPr lang="en-US" altLang="zh-CN" sz="2000" i="1" dirty="0"/>
                    <a:t>G</a:t>
                  </a:r>
                  <a:r>
                    <a:rPr lang="zh-CN" altLang="zh-CN" sz="2000" dirty="0"/>
                    <a:t>相同</a:t>
                  </a:r>
                  <a:r>
                    <a:rPr lang="en-US" altLang="zh-CN" sz="2000" dirty="0"/>
                    <a:t>,</a:t>
                  </a:r>
                  <a:r>
                    <a:rPr lang="zh-CN" altLang="zh-CN" sz="2000" dirty="0"/>
                    <a:t>则</a:t>
                  </a:r>
                  <a:r>
                    <a:rPr lang="en-US" altLang="zh-CN" sz="2000" i="1" dirty="0" err="1"/>
                    <a:t>F</a:t>
                  </a:r>
                  <a:r>
                    <a:rPr lang="en-US" altLang="zh-CN" sz="2000" baseline="-25000" dirty="0" err="1"/>
                    <a:t>1</a:t>
                  </a:r>
                  <a:r>
                    <a:rPr lang="en-US" altLang="zh-CN" sz="2000" i="1" dirty="0"/>
                    <a:t>=</a:t>
                  </a:r>
                  <a:r>
                    <a:rPr lang="en-US" altLang="zh-CN" sz="2000" i="1" dirty="0" err="1"/>
                    <a:t>F</a:t>
                  </a:r>
                  <a:r>
                    <a:rPr lang="en-US" altLang="zh-CN" sz="2000" baseline="-25000" dirty="0" err="1"/>
                    <a:t>3</a:t>
                  </a:r>
                  <a:r>
                    <a:rPr lang="en-US" altLang="zh-CN" sz="2000" i="1" dirty="0"/>
                    <a:t>&gt;</a:t>
                  </a:r>
                  <a:r>
                    <a:rPr lang="en-US" altLang="zh-CN" sz="2000" i="1" dirty="0" err="1"/>
                    <a:t>F</a:t>
                  </a:r>
                  <a:r>
                    <a:rPr lang="en-US" altLang="zh-CN" sz="2000" baseline="-25000" dirty="0" err="1"/>
                    <a:t>2</a:t>
                  </a:r>
                  <a:r>
                    <a:rPr lang="zh-CN" altLang="zh-CN" sz="2000" dirty="0"/>
                    <a:t>。</a:t>
                  </a:r>
                  <a:endParaRPr lang="zh-CN" altLang="zh-CN" sz="2000" dirty="0">
                    <a:solidFill>
                      <a:srgbClr val="000000"/>
                    </a:solidFill>
                    <a:effectLst/>
                    <a:latin typeface="NEU-BZ-S92"/>
                    <a:ea typeface="方正书宋_GBK" panose="03000509000000000000" pitchFamily="65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242" y="1396726"/>
                  <a:ext cx="7775757" cy="2089355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784" r="-627" b="-437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乙</a:t>
              </a:r>
              <a:r>
                <a:rPr lang="zh-CN" altLang="zh-CN" sz="2000" i="1" dirty="0"/>
                <a:t>　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1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3</a:t>
              </a:r>
              <a:r>
                <a:rPr lang="en-US" altLang="zh-CN" sz="2000" i="1" dirty="0"/>
                <a:t>&gt;</a:t>
              </a:r>
              <a:r>
                <a:rPr lang="en-US" altLang="zh-CN" sz="2000" i="1" dirty="0" err="1"/>
                <a:t>F</a:t>
              </a:r>
              <a:r>
                <a:rPr lang="en-US" altLang="zh-CN" sz="2000" baseline="-25000" dirty="0" err="1"/>
                <a:t>2</a:t>
              </a:r>
              <a:endParaRPr lang="zh-CN" altLang="zh-CN" sz="2000" dirty="0"/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491668" y="13297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如图所示的三个滑轮中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属于动滑轮的是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。若滑轮的自重和摩擦不计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当分别沿力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方向匀速提起同一物体时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25059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1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二、滑轮组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用如图所示的装置提升同一物体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在滑轮重及摩擦不计的情况下最省力的是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10436"/>
              </p:ext>
            </p:extLst>
          </p:nvPr>
        </p:nvGraphicFramePr>
        <p:xfrm>
          <a:off x="508000" y="2492896"/>
          <a:ext cx="8128000" cy="1613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8" imgW="3839157" imgH="761536" progId="Word.Document.12">
                  <p:embed/>
                </p:oleObj>
              </mc:Choice>
              <mc:Fallback>
                <p:oleObj name="文档" r:id="rId8" imgW="3839157" imgH="76153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1613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9" y="3933056"/>
            <a:ext cx="8240937" cy="2589033"/>
            <a:chOff x="641756" y="2928199"/>
            <a:chExt cx="8240937" cy="2589033"/>
          </a:xfrm>
        </p:grpSpPr>
        <p:grpSp>
          <p:nvGrpSpPr>
            <p:cNvPr id="21" name="组合 20"/>
            <p:cNvGrpSpPr/>
            <p:nvPr/>
          </p:nvGrpSpPr>
          <p:grpSpPr>
            <a:xfrm>
              <a:off x="641756" y="2928199"/>
              <a:ext cx="8240937" cy="2589033"/>
              <a:chOff x="641756" y="369132"/>
              <a:chExt cx="8240937" cy="2589033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1756" y="369132"/>
                <a:ext cx="8240937" cy="2274746"/>
                <a:chOff x="641756" y="369132"/>
                <a:chExt cx="8240937" cy="2274746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1756" y="369132"/>
                  <a:ext cx="8240937" cy="227474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1"/>
                <p:cNvSpPr txBox="1"/>
                <p:nvPr/>
              </p:nvSpPr>
              <p:spPr>
                <a:xfrm>
                  <a:off x="8368859" y="51314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5801728"/>
                </p:ext>
              </p:extLst>
            </p:nvPr>
          </p:nvGraphicFramePr>
          <p:xfrm>
            <a:off x="819440" y="3362232"/>
            <a:ext cx="7924800" cy="1633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9" name="文档" r:id="rId10" imgW="3811890" imgH="791729" progId="Word.Document.12">
                    <p:embed/>
                  </p:oleObj>
                </mc:Choice>
                <mc:Fallback>
                  <p:oleObj name="文档" r:id="rId10" imgW="3811890" imgH="791729" progId="Word.Document.12">
                    <p:embed/>
                    <p:pic>
                      <p:nvPicPr>
                        <p:cNvPr id="22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3362232"/>
                          <a:ext cx="7924800" cy="16335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7075514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20" name="文档" r:id="rId12" imgW="3838050" imgH="215930" progId="Word.Document.12">
                    <p:embed/>
                  </p:oleObj>
                </mc:Choice>
                <mc:Fallback>
                  <p:oleObj name="文档" r:id="rId12" imgW="3838050" imgH="215930" progId="Word.Document.12">
                    <p:embed/>
                    <p:pic>
                      <p:nvPicPr>
                        <p:cNvPr id="30" name="对象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9040815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小虎同学用滑轮组匀速提起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如果不计摩擦力、动滑轮重力和绳子重力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则小虎同学对绳子的拉力应为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A.600 N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B.400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C.300 N		D.200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6276036"/>
              </p:ext>
            </p:extLst>
          </p:nvPr>
        </p:nvGraphicFramePr>
        <p:xfrm>
          <a:off x="508000" y="2161320"/>
          <a:ext cx="8128000" cy="2474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8" imgW="3839157" imgH="1168048" progId="Word.Document.12">
                  <p:embed/>
                </p:oleObj>
              </mc:Choice>
              <mc:Fallback>
                <p:oleObj name="文档" r:id="rId8" imgW="3839157" imgH="116804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61320"/>
                        <a:ext cx="8128000" cy="2474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307354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805</Words>
  <Application>Microsoft Office PowerPoint</Application>
  <PresentationFormat>全屏显示(4:3)</PresentationFormat>
  <Paragraphs>93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文档</vt:lpstr>
      <vt:lpstr>第2节　滑轮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2020-02-13T10:23:21Z</dcterms:modified>
</cp:coreProperties>
</file>