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6" r:id="rId4"/>
    <p:sldId id="308" r:id="rId5"/>
    <p:sldId id="309" r:id="rId6"/>
    <p:sldId id="310" r:id="rId7"/>
    <p:sldId id="311" r:id="rId8"/>
    <p:sldId id="312" r:id="rId9"/>
    <p:sldId id="313" r:id="rId10"/>
    <p:sldId id="314" r:id="rId11"/>
    <p:sldId id="31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333" autoAdjust="0"/>
  </p:normalViewPr>
  <p:slideViewPr>
    <p:cSldViewPr snapToGrid="0">
      <p:cViewPr varScale="1">
        <p:scale>
          <a:sx n="89" d="100"/>
          <a:sy n="89" d="100"/>
        </p:scale>
        <p:origin x="-168" y="-10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46707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知识网络</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668134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重点突破</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第十一章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4674298"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知识网络</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6703229"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重点突破</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章末小结与提升</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Document1.docx"/></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章末小结与提升</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2245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如图所示是氦原子的核式结构模型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其核外有两个电子绕核旋转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请你在图中用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表示质子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根据电子数在相应位置画出数量对应的质子。</a:t>
            </a:r>
            <a:endParaRPr lang="zh-CN" altLang="zh-CN" sz="2400" dirty="0">
              <a:solidFill>
                <a:srgbClr val="000000"/>
              </a:solidFill>
              <a:latin typeface="NEU-BZ-S92"/>
              <a:ea typeface="方正书宋_GBK"/>
              <a:cs typeface="Times New Roman" panose="02020603050405020304" pitchFamily="18" charset="0"/>
            </a:endParaRPr>
          </a:p>
        </p:txBody>
      </p:sp>
      <p:pic>
        <p:nvPicPr>
          <p:cNvPr id="6" name="18ZKXWJ958.EPS" descr="id:2147494431;FounderCES"/>
          <p:cNvPicPr/>
          <p:nvPr/>
        </p:nvPicPr>
        <p:blipFill>
          <a:blip r:embed="rId2"/>
          <a:stretch>
            <a:fillRect/>
          </a:stretch>
        </p:blipFill>
        <p:spPr>
          <a:xfrm>
            <a:off x="1110805" y="2460942"/>
            <a:ext cx="3400235" cy="2442474"/>
          </a:xfrm>
          <a:prstGeom prst="rect">
            <a:avLst/>
          </a:prstGeom>
        </p:spPr>
      </p:pic>
      <p:sp>
        <p:nvSpPr>
          <p:cNvPr id="7" name="矩形 6"/>
          <p:cNvSpPr>
            <a:spLocks noChangeAspect="1"/>
          </p:cNvSpPr>
          <p:nvPr/>
        </p:nvSpPr>
        <p:spPr>
          <a:xfrm>
            <a:off x="5379720" y="2180984"/>
            <a:ext cx="2193229" cy="535531"/>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答案</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如图所</a:t>
            </a:r>
            <a:r>
              <a:rPr lang="zh-CN" altLang="zh-CN" sz="2400" dirty="0" smtClean="0">
                <a:solidFill>
                  <a:srgbClr val="FF00FF"/>
                </a:solidFill>
                <a:latin typeface="Times New Roman" panose="02020603050405020304" pitchFamily="18" charset="0"/>
                <a:cs typeface="Times New Roman" panose="02020603050405020304" pitchFamily="18" charset="0"/>
              </a:rPr>
              <a:t>示</a:t>
            </a:r>
            <a:r>
              <a:rPr lang="en-US" altLang="zh-CN" sz="2400" dirty="0" smtClean="0">
                <a:solidFill>
                  <a:srgbClr val="FF00FF"/>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8" name="18ZKXWJ1072.EPS" descr="id:2147494438;FounderCES"/>
          <p:cNvPicPr/>
          <p:nvPr/>
        </p:nvPicPr>
        <p:blipFill>
          <a:blip r:embed="rId3"/>
          <a:stretch>
            <a:fillRect/>
          </a:stretch>
        </p:blipFill>
        <p:spPr>
          <a:xfrm>
            <a:off x="6280213" y="2750894"/>
            <a:ext cx="3887915" cy="2792787"/>
          </a:xfrm>
          <a:prstGeom prst="rect">
            <a:avLst/>
          </a:prstGeom>
        </p:spPr>
      </p:pic>
    </p:spTree>
    <p:extLst>
      <p:ext uri="{BB962C8B-B14F-4D97-AF65-F5344CB8AC3E}">
        <p14:creationId xmlns:p14="http://schemas.microsoft.com/office/powerpoint/2010/main" val="28936046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821335"/>
            <a:ext cx="11430000" cy="315233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小丽和小亮在学习了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分子热运动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的知识后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知道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一切物质的分子都在不停地做无规则运动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。为此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小丽说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放在我家衣柜里的樟脑丸过几天就变小甚至消失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就是这个原因。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小亮说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阳光照到屋子里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有时能看到许多的灰尘在空中飞舞</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也是这个道理。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请分别判断小丽和小亮的说法正确吗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并分别说出理由。</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放在衣柜里的樟脑丸过几天就变小甚至消失</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说明樟脑丸分子在不停地做无规则运动</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阳光照到屋子里</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有时能看到许多的灰尘在空中飞舞</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灰尘飞舞是固体小颗粒的运动</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不是分子的运动。所以小丽的说法是正确的</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小亮的说法是错误的。</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2773622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653483520"/>
              </p:ext>
            </p:extLst>
          </p:nvPr>
        </p:nvGraphicFramePr>
        <p:xfrm>
          <a:off x="1350266" y="1009986"/>
          <a:ext cx="9347226" cy="5635952"/>
        </p:xfrm>
        <a:graphic>
          <a:graphicData uri="http://schemas.openxmlformats.org/presentationml/2006/ole">
            <mc:AlternateContent xmlns:mc="http://schemas.openxmlformats.org/markup-compatibility/2006">
              <mc:Choice xmlns:v="urn:schemas-microsoft-com:vml" Requires="v">
                <p:oleObj spid="_x0000_s1029" name="文档" r:id="rId4" imgW="4917454" imgH="2965001" progId="Word.Document.12">
                  <p:embed/>
                </p:oleObj>
              </mc:Choice>
              <mc:Fallback>
                <p:oleObj name="文档" r:id="rId4" imgW="4917454" imgH="2965001" progId="Word.Document.12">
                  <p:embed/>
                  <p:pic>
                    <p:nvPicPr>
                      <p:cNvPr id="0" name=""/>
                      <p:cNvPicPr/>
                      <p:nvPr/>
                    </p:nvPicPr>
                    <p:blipFill>
                      <a:blip r:embed="rId5"/>
                      <a:stretch>
                        <a:fillRect/>
                      </a:stretch>
                    </p:blipFill>
                    <p:spPr>
                      <a:xfrm>
                        <a:off x="1350266" y="1009986"/>
                        <a:ext cx="9347226" cy="5635952"/>
                      </a:xfrm>
                      <a:prstGeom prst="rect">
                        <a:avLst/>
                      </a:prstGeom>
                    </p:spPr>
                  </p:pic>
                </p:oleObj>
              </mc:Fallback>
            </mc:AlternateContent>
          </a:graphicData>
        </a:graphic>
      </p:graphicFrame>
      <p:sp>
        <p:nvSpPr>
          <p:cNvPr id="3" name="矩形 2"/>
          <p:cNvSpPr/>
          <p:nvPr/>
        </p:nvSpPr>
        <p:spPr>
          <a:xfrm>
            <a:off x="7607137" y="1427708"/>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4" name="矩形 3"/>
          <p:cNvSpPr/>
          <p:nvPr/>
        </p:nvSpPr>
        <p:spPr>
          <a:xfrm>
            <a:off x="7417581" y="3098464"/>
            <a:ext cx="68784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6559625" y="4836953"/>
            <a:ext cx="68784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6" name="矩形 5"/>
          <p:cNvSpPr/>
          <p:nvPr/>
        </p:nvSpPr>
        <p:spPr>
          <a:xfrm>
            <a:off x="6520503" y="5311086"/>
            <a:ext cx="68784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6096611" y="5795118"/>
            <a:ext cx="915517"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1319"/>
            <a:ext cx="11430000" cy="319472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劣质的油性油漆、板材、涂料、胶粘剂等材料含有较多的甲醛、苯、二甲苯等有毒有机物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用来装修房屋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会造成室内环境污染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这是因为有毒有机物分子都在做永不停息的无规则运动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这种现象在夏天时特别严重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因为</a:t>
            </a:r>
            <a:r>
              <a:rPr lang="zh-CN" altLang="zh-CN" sz="2400" dirty="0">
                <a:solidFill>
                  <a:srgbClr val="FF00FF"/>
                </a:solidFill>
                <a:latin typeface="Times New Roman" panose="02020603050405020304" pitchFamily="18" charset="0"/>
                <a:cs typeface="Times New Roman" panose="02020603050405020304" pitchFamily="18" charset="0"/>
              </a:rPr>
              <a:t>　温度　</a:t>
            </a:r>
            <a:r>
              <a:rPr lang="zh-CN" altLang="zh-CN" sz="2400" dirty="0">
                <a:solidFill>
                  <a:srgbClr val="000000"/>
                </a:solidFill>
                <a:latin typeface="Times New Roman" panose="02020603050405020304" pitchFamily="18" charset="0"/>
                <a:cs typeface="Times New Roman" panose="02020603050405020304" pitchFamily="18" charset="0"/>
              </a:rPr>
              <a:t>越高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分子热运动　</a:t>
            </a:r>
            <a:r>
              <a:rPr lang="zh-CN" altLang="zh-CN" sz="2400" dirty="0">
                <a:solidFill>
                  <a:srgbClr val="000000"/>
                </a:solidFill>
                <a:latin typeface="Times New Roman" panose="02020603050405020304" pitchFamily="18" charset="0"/>
                <a:cs typeface="Times New Roman" panose="02020603050405020304" pitchFamily="18" charset="0"/>
              </a:rPr>
              <a:t>越剧烈。</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热熔胶是一种在常温下为固态的黏合剂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使用时先用热熔胶枪加热使其熔化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再凝固来黏合物体。用如图所示的一款热熔胶枪给热熔胶加热时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会闻到熔胶的气味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a:t>
            </a:r>
            <a:r>
              <a:rPr lang="zh-CN" altLang="zh-CN" sz="2400" dirty="0" smtClean="0">
                <a:solidFill>
                  <a:srgbClr val="000000"/>
                </a:solidFill>
                <a:latin typeface="Times New Roman" panose="02020603050405020304" pitchFamily="18" charset="0"/>
                <a:cs typeface="Times New Roman" panose="02020603050405020304" pitchFamily="18" charset="0"/>
              </a:rPr>
              <a:t>是</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扩散　</a:t>
            </a:r>
            <a:r>
              <a:rPr lang="zh-CN" altLang="zh-CN" sz="2400" dirty="0">
                <a:solidFill>
                  <a:srgbClr val="000000"/>
                </a:solidFill>
                <a:latin typeface="Times New Roman" panose="02020603050405020304" pitchFamily="18" charset="0"/>
                <a:cs typeface="Times New Roman" panose="02020603050405020304" pitchFamily="18" charset="0"/>
              </a:rPr>
              <a:t>现象。热熔胶被胶枪挤出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在物体上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说明分子间存在</a:t>
            </a:r>
            <a:r>
              <a:rPr lang="zh-CN" altLang="zh-CN" sz="2400" dirty="0">
                <a:solidFill>
                  <a:srgbClr val="FF00FF"/>
                </a:solidFill>
                <a:latin typeface="Times New Roman" panose="02020603050405020304" pitchFamily="18" charset="0"/>
                <a:cs typeface="Times New Roman" panose="02020603050405020304" pitchFamily="18" charset="0"/>
              </a:rPr>
              <a:t>　引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3" name="18ZHWF68.EPS" descr="id:2147494389;FounderCES"/>
          <p:cNvPicPr/>
          <p:nvPr/>
        </p:nvPicPr>
        <p:blipFill>
          <a:blip r:embed="rId2"/>
          <a:stretch>
            <a:fillRect/>
          </a:stretch>
        </p:blipFill>
        <p:spPr>
          <a:xfrm>
            <a:off x="4270565" y="4052887"/>
            <a:ext cx="3650869" cy="2610353"/>
          </a:xfrm>
          <a:prstGeom prst="rect">
            <a:avLst/>
          </a:prstGeom>
        </p:spPr>
      </p:pic>
      <p:sp>
        <p:nvSpPr>
          <p:cNvPr id="4" name="矩形 3"/>
          <p:cNvSpPr/>
          <p:nvPr/>
        </p:nvSpPr>
        <p:spPr>
          <a:xfrm>
            <a:off x="6792561" y="1899869"/>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784300" y="2227670"/>
            <a:ext cx="108000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8714414" y="1899869"/>
            <a:ext cx="1926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706856" y="2220466"/>
            <a:ext cx="19260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561093" y="3638358"/>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52832" y="3966159"/>
            <a:ext cx="108000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9504726" y="3638358"/>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9502774" y="3966159"/>
            <a:ext cx="79920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02007"/>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随着科技的进步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霍金提出的黑洞理论和宇宙无边界的设想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正逐步得到证实。如图</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四点分别表示处女座、大熊座、牧夫座和长蛇座四大星系离银河系的距离与它们的运动速度之间的关系。由图可知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星系离我们越远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运动的速度</a:t>
            </a:r>
            <a:r>
              <a:rPr lang="zh-CN" altLang="zh-CN" sz="2400" dirty="0">
                <a:solidFill>
                  <a:srgbClr val="FF00FF"/>
                </a:solidFill>
                <a:latin typeface="Times New Roman" panose="02020603050405020304" pitchFamily="18" charset="0"/>
                <a:cs typeface="Times New Roman" panose="02020603050405020304" pitchFamily="18" charset="0"/>
              </a:rPr>
              <a:t>　越快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可推知宇宙处在</a:t>
            </a:r>
            <a:r>
              <a:rPr lang="zh-CN" altLang="zh-CN" sz="2400" dirty="0">
                <a:solidFill>
                  <a:srgbClr val="FF00FF"/>
                </a:solidFill>
                <a:latin typeface="Times New Roman" panose="02020603050405020304" pitchFamily="18" charset="0"/>
                <a:cs typeface="Times New Roman" panose="02020603050405020304" pitchFamily="18" charset="0"/>
              </a:rPr>
              <a:t>　膨胀　</a:t>
            </a:r>
            <a:r>
              <a:rPr lang="zh-CN" altLang="zh-CN" sz="2400" dirty="0">
                <a:solidFill>
                  <a:srgbClr val="000000"/>
                </a:solidFill>
                <a:latin typeface="Times New Roman" panose="02020603050405020304" pitchFamily="18" charset="0"/>
                <a:cs typeface="Times New Roman" panose="02020603050405020304" pitchFamily="18" charset="0"/>
              </a:rPr>
              <a:t>之中。</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5" name="18ZKXWJ955.EPS" descr="id:2147494396;FounderCES"/>
          <p:cNvPicPr/>
          <p:nvPr/>
        </p:nvPicPr>
        <p:blipFill>
          <a:blip r:embed="rId2"/>
          <a:stretch>
            <a:fillRect/>
          </a:stretch>
        </p:blipFill>
        <p:spPr>
          <a:xfrm>
            <a:off x="3114548" y="2924750"/>
            <a:ext cx="5822188" cy="3360885"/>
          </a:xfrm>
          <a:prstGeom prst="rect">
            <a:avLst/>
          </a:prstGeom>
        </p:spPr>
      </p:pic>
      <p:sp>
        <p:nvSpPr>
          <p:cNvPr id="4" name="矩形 3"/>
          <p:cNvSpPr/>
          <p:nvPr/>
        </p:nvSpPr>
        <p:spPr>
          <a:xfrm>
            <a:off x="9535761" y="2080491"/>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9527500" y="2408292"/>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757717" y="2498604"/>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749456" y="2826405"/>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996821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872246"/>
            <a:ext cx="11430000" cy="270914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4.1911</a:t>
            </a:r>
            <a:r>
              <a:rPr lang="zh-CN" altLang="zh-CN" sz="2400" dirty="0">
                <a:solidFill>
                  <a:srgbClr val="000000"/>
                </a:solidFill>
                <a:latin typeface="Times New Roman" panose="02020603050405020304" pitchFamily="18" charset="0"/>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卢瑟福建立了原子的核式结构模型。下列关于这个模型的说法中正确的是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原子核带负电</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原子核位于原子的中心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电子静止在原子核周围</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原子核占据了原子内大部分空间</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4" name="矩形 3"/>
          <p:cNvSpPr/>
          <p:nvPr/>
        </p:nvSpPr>
        <p:spPr>
          <a:xfrm>
            <a:off x="653181" y="2421130"/>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55408786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05138"/>
            <a:ext cx="11430000" cy="49314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下列现象中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不能说明分子在做永不停息的无规则运动的是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8ZJWLK162.EPS" descr="id:2147494403;FounderCES"/>
          <p:cNvPicPr/>
          <p:nvPr/>
        </p:nvPicPr>
        <p:blipFill>
          <a:blip r:embed="rId2"/>
          <a:stretch>
            <a:fillRect/>
          </a:stretch>
        </p:blipFill>
        <p:spPr>
          <a:xfrm>
            <a:off x="2312924" y="1534862"/>
            <a:ext cx="6916420" cy="2256819"/>
          </a:xfrm>
          <a:prstGeom prst="rect">
            <a:avLst/>
          </a:prstGeom>
        </p:spPr>
      </p:pic>
      <p:pic>
        <p:nvPicPr>
          <p:cNvPr id="5" name="18ZJWLK162-1.EPS" descr="id:2147494410;FounderCES"/>
          <p:cNvPicPr/>
          <p:nvPr/>
        </p:nvPicPr>
        <p:blipFill>
          <a:blip r:embed="rId3"/>
          <a:stretch>
            <a:fillRect/>
          </a:stretch>
        </p:blipFill>
        <p:spPr>
          <a:xfrm>
            <a:off x="2312924" y="3941318"/>
            <a:ext cx="6916420" cy="2388452"/>
          </a:xfrm>
          <a:prstGeom prst="rect">
            <a:avLst/>
          </a:prstGeom>
        </p:spPr>
      </p:pic>
      <p:sp>
        <p:nvSpPr>
          <p:cNvPr id="6" name="矩形 5"/>
          <p:cNvSpPr/>
          <p:nvPr/>
        </p:nvSpPr>
        <p:spPr>
          <a:xfrm>
            <a:off x="8577982" y="1112194"/>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20336894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4437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静置的密封容器内只有氢气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若以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表示氢气分子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如图中最能代表容器内氢气分子分布的是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6" name="18ZKXWJ956.EPS" descr="id:2147494417;FounderCES"/>
          <p:cNvPicPr/>
          <p:nvPr/>
        </p:nvPicPr>
        <p:blipFill>
          <a:blip r:embed="rId2"/>
          <a:stretch>
            <a:fillRect/>
          </a:stretch>
        </p:blipFill>
        <p:spPr>
          <a:xfrm>
            <a:off x="1960435" y="2341677"/>
            <a:ext cx="8219885" cy="2701932"/>
          </a:xfrm>
          <a:prstGeom prst="rect">
            <a:avLst/>
          </a:prstGeom>
        </p:spPr>
      </p:pic>
      <p:sp>
        <p:nvSpPr>
          <p:cNvPr id="4" name="矩形 3"/>
          <p:cNvSpPr/>
          <p:nvPr/>
        </p:nvSpPr>
        <p:spPr>
          <a:xfrm>
            <a:off x="2154604" y="1887712"/>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7461061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8776"/>
            <a:ext cx="11430000" cy="3595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7.2019</a:t>
            </a:r>
            <a:r>
              <a:rPr lang="zh-CN" altLang="zh-CN" sz="2400" dirty="0">
                <a:solidFill>
                  <a:srgbClr val="000000"/>
                </a:solidFill>
                <a:latin typeface="Times New Roman" panose="02020603050405020304" pitchFamily="18" charset="0"/>
                <a:cs typeface="Times New Roman" panose="02020603050405020304" pitchFamily="18" charset="0"/>
              </a:rPr>
              <a:t>年四月以来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甘肃省大部分地区遭遇强沙尘天气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空气质量指数</a:t>
            </a:r>
            <a:r>
              <a:rPr lang="en-US" altLang="zh-CN" sz="2400" dirty="0" err="1">
                <a:solidFill>
                  <a:srgbClr val="000000"/>
                </a:solidFill>
                <a:latin typeface="Times New Roman" panose="02020603050405020304" pitchFamily="18" charset="0"/>
                <a:cs typeface="Times New Roman" panose="02020603050405020304" pitchFamily="18" charset="0"/>
              </a:rPr>
              <a:t>AQI</a:t>
            </a:r>
            <a:r>
              <a:rPr lang="zh-CN" altLang="zh-CN" sz="2400" dirty="0">
                <a:solidFill>
                  <a:srgbClr val="000000"/>
                </a:solidFill>
                <a:latin typeface="Times New Roman" panose="02020603050405020304" pitchFamily="18" charset="0"/>
                <a:cs typeface="Times New Roman" panose="02020603050405020304" pitchFamily="18" charset="0"/>
              </a:rPr>
              <a:t>爆表</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AQI</a:t>
            </a:r>
            <a:r>
              <a:rPr lang="zh-CN" altLang="zh-CN" sz="2400" dirty="0">
                <a:solidFill>
                  <a:srgbClr val="000000"/>
                </a:solidFill>
                <a:latin typeface="Times New Roman" panose="02020603050405020304" pitchFamily="18" charset="0"/>
                <a:cs typeface="Times New Roman" panose="02020603050405020304" pitchFamily="18" charset="0"/>
              </a:rPr>
              <a:t>空气质量评价的主要污染物为</a:t>
            </a:r>
            <a:r>
              <a:rPr lang="en-US" altLang="zh-CN" sz="2400" dirty="0" err="1">
                <a:solidFill>
                  <a:srgbClr val="000000"/>
                </a:solidFill>
                <a:latin typeface="Times New Roman" panose="02020603050405020304" pitchFamily="18" charset="0"/>
                <a:cs typeface="Times New Roman" panose="02020603050405020304" pitchFamily="18" charset="0"/>
              </a:rPr>
              <a:t>PM2.5</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NO</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等六项。</a:t>
            </a:r>
            <a:r>
              <a:rPr lang="en-US" altLang="zh-CN" sz="2400" dirty="0" err="1">
                <a:solidFill>
                  <a:srgbClr val="000000"/>
                </a:solidFill>
                <a:latin typeface="Times New Roman" panose="02020603050405020304" pitchFamily="18" charset="0"/>
                <a:cs typeface="Times New Roman" panose="02020603050405020304" pitchFamily="18" charset="0"/>
              </a:rPr>
              <a:t>PM2.5</a:t>
            </a:r>
            <a:r>
              <a:rPr lang="zh-CN" altLang="zh-CN" sz="2400" dirty="0">
                <a:solidFill>
                  <a:srgbClr val="000000"/>
                </a:solidFill>
                <a:latin typeface="Times New Roman" panose="02020603050405020304" pitchFamily="18" charset="0"/>
                <a:cs typeface="Times New Roman" panose="02020603050405020304" pitchFamily="18" charset="0"/>
              </a:rPr>
              <a:t>是指大气中直径小于或等于</a:t>
            </a:r>
            <a:r>
              <a:rPr lang="en-US" altLang="zh-CN" sz="2400" dirty="0">
                <a:solidFill>
                  <a:srgbClr val="000000"/>
                </a:solidFill>
                <a:latin typeface="Times New Roman" panose="02020603050405020304" pitchFamily="18" charset="0"/>
                <a:cs typeface="Times New Roman" panose="02020603050405020304" pitchFamily="18" charset="0"/>
              </a:rPr>
              <a:t>2.5 </a:t>
            </a:r>
            <a:r>
              <a:rPr lang="en-US" altLang="zh-CN" sz="2400"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400" dirty="0" err="1">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的颗粒物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把</a:t>
            </a:r>
            <a:r>
              <a:rPr lang="en-US" altLang="zh-CN" sz="2400" dirty="0" err="1">
                <a:solidFill>
                  <a:srgbClr val="000000"/>
                </a:solidFill>
                <a:latin typeface="Times New Roman" panose="02020603050405020304" pitchFamily="18" charset="0"/>
                <a:cs typeface="Times New Roman" panose="02020603050405020304" pitchFamily="18" charset="0"/>
              </a:rPr>
              <a:t>PM2.5</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NO</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分子、电子、原子核按照空间尺度由大到小排序正确的是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A.PM2.5→NO</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B.NO</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PM2.5</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C.NO</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原子核</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PM2.5</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D.NO</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原子核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PM2.5</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1262783" y="2951709"/>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32138356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723799"/>
            <a:ext cx="11430000" cy="315233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在玻璃注射器内吸入一定量的某种液体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然后排出内部的空气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并用橡皮塞封住注射孔。这时人无论怎样用力推动活塞</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也难以使其体积发生微小的变化。关于这一现象下列说法正确的是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说明该液体压缩成固体了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所以体积不变</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说明液体分子间存在斥力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所以很难被压缩</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说明该液体分子的体积大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很难被压缩</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说明液体分子间有引力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所以很难被压缩</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8ZKXWJ951.EPS" descr="id:2147494424;FounderCES"/>
          <p:cNvPicPr/>
          <p:nvPr/>
        </p:nvPicPr>
        <p:blipFill>
          <a:blip r:embed="rId2"/>
          <a:stretch>
            <a:fillRect/>
          </a:stretch>
        </p:blipFill>
        <p:spPr>
          <a:xfrm>
            <a:off x="7174992" y="2730881"/>
            <a:ext cx="3346704" cy="1798443"/>
          </a:xfrm>
          <a:prstGeom prst="rect">
            <a:avLst/>
          </a:prstGeom>
        </p:spPr>
      </p:pic>
      <p:sp>
        <p:nvSpPr>
          <p:cNvPr id="6" name="矩形 5"/>
          <p:cNvSpPr/>
          <p:nvPr/>
        </p:nvSpPr>
        <p:spPr>
          <a:xfrm>
            <a:off x="4322071" y="2719592"/>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4973566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9</TotalTime>
  <Words>707</Words>
  <Application>Microsoft Office PowerPoint</Application>
  <PresentationFormat>自定义</PresentationFormat>
  <Paragraphs>36</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3" baseType="lpstr">
      <vt:lpstr>数学模板</vt:lpstr>
      <vt:lpstr>文档</vt:lpstr>
      <vt:lpstr>章末小结与提升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dreamsummit</cp:lastModifiedBy>
  <cp:revision>6</cp:revision>
  <dcterms:created xsi:type="dcterms:W3CDTF">2019-12-15T03:38:36Z</dcterms:created>
  <dcterms:modified xsi:type="dcterms:W3CDTF">2019-12-25T06:16:42Z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