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559" r:id="rId2"/>
    <p:sldId id="560" r:id="rId3"/>
    <p:sldId id="561" r:id="rId4"/>
    <p:sldId id="562" r:id="rId5"/>
    <p:sldId id="564" r:id="rId6"/>
    <p:sldId id="565" r:id="rId7"/>
    <p:sldId id="566" r:id="rId8"/>
    <p:sldId id="568" r:id="rId9"/>
    <p:sldId id="569" r:id="rId10"/>
    <p:sldId id="570" r:id="rId11"/>
    <p:sldId id="571" r:id="rId12"/>
    <p:sldId id="572" r:id="rId13"/>
    <p:sldId id="573" r:id="rId14"/>
    <p:sldId id="574" r:id="rId15"/>
    <p:sldId id="575" r:id="rId16"/>
    <p:sldId id="576" r:id="rId17"/>
    <p:sldId id="577" r:id="rId18"/>
    <p:sldId id="578" r:id="rId19"/>
    <p:sldId id="579" r:id="rId20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3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937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520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55108" y="832812"/>
            <a:ext cx="52337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latin typeface="+mj-ea"/>
                <a:ea typeface="+mj-ea"/>
              </a:rPr>
              <a:t>第</a:t>
            </a:r>
            <a:r>
              <a:rPr lang="en-US" altLang="zh-CN" sz="4800" b="1" dirty="0">
                <a:latin typeface="+mj-ea"/>
                <a:ea typeface="+mj-ea"/>
              </a:rPr>
              <a:t>5</a:t>
            </a:r>
            <a:r>
              <a:rPr lang="zh-CN" altLang="en-US" sz="4800" b="1" dirty="0">
                <a:latin typeface="+mj-ea"/>
                <a:ea typeface="+mj-ea"/>
              </a:rPr>
              <a:t>章 物态变化</a:t>
            </a:r>
            <a:endParaRPr lang="en-US" altLang="zh-CN" sz="4800" b="1" dirty="0">
              <a:latin typeface="+mj-ea"/>
              <a:ea typeface="+mj-ea"/>
            </a:endParaRPr>
          </a:p>
          <a:p>
            <a:pPr algn="ctr"/>
            <a:endParaRPr lang="en-US" altLang="zh-CN" sz="4000" b="1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latin typeface="+mj-ea"/>
                <a:ea typeface="+mj-ea"/>
              </a:rPr>
              <a:t>第</a:t>
            </a:r>
            <a:r>
              <a:rPr lang="en-US" altLang="zh-CN" sz="4400" b="1" dirty="0">
                <a:latin typeface="+mj-ea"/>
                <a:ea typeface="+mj-ea"/>
              </a:rPr>
              <a:t>3</a:t>
            </a:r>
            <a:r>
              <a:rPr lang="zh-CN" altLang="en-US" sz="4400" b="1" dirty="0">
                <a:latin typeface="+mj-ea"/>
                <a:ea typeface="+mj-ea"/>
              </a:rPr>
              <a:t>节 汽化和液化</a:t>
            </a:r>
            <a:endParaRPr lang="en-US" altLang="zh-CN" sz="4400" b="1" dirty="0">
              <a:latin typeface="+mj-ea"/>
              <a:ea typeface="+mj-ea"/>
            </a:endParaRPr>
          </a:p>
          <a:p>
            <a:pPr algn="ctr"/>
            <a:endParaRPr lang="zh-CN" altLang="en-US" sz="4400" b="1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课时 汽化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99592" y="1241548"/>
            <a:ext cx="268351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沸腾的特点：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031957" y="1923678"/>
            <a:ext cx="577215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⑴</a:t>
            </a:r>
            <a:r>
              <a:rPr kumimoji="1"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沸腾在液体内部和表面同时发生。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065041" y="2520214"/>
            <a:ext cx="406908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⑵</a:t>
            </a:r>
            <a:r>
              <a:rPr kumimoji="1"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沸腾需要一定的温度。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095006" y="3147814"/>
            <a:ext cx="333883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⑶</a:t>
            </a:r>
            <a:r>
              <a:rPr kumimoji="1"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沸腾非常的剧烈。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095006" y="3795886"/>
            <a:ext cx="294322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⑷</a:t>
            </a:r>
            <a:r>
              <a:rPr kumimoji="1"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沸腾需要吸热。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/>
      <p:bldP spid="10" grpId="0" bldLvl="0" animBg="1" autoUpdateAnimBg="0"/>
      <p:bldP spid="11" grpId="0" bldLvl="0" animBg="1" autoUpdateAnimBg="0"/>
      <p:bldP spid="12" grpId="0" bldLvl="0" animBg="1" autoUpdateAnimBg="0"/>
      <p:bldP spid="13" grpId="0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43608" y="1880235"/>
            <a:ext cx="24339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沸腾的条件：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340929" y="2528307"/>
            <a:ext cx="2903220" cy="1168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⑴</a:t>
            </a:r>
            <a:r>
              <a:rPr kumimoji="1"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温度达到沸点。</a:t>
            </a:r>
          </a:p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⑵继续吸热。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043608" y="1314822"/>
            <a:ext cx="45764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kumimoji="1"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液体沸腾的温度叫作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沸点</a:t>
            </a:r>
            <a:r>
              <a:rPr kumimoji="1"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/>
      <p:bldP spid="10" grpId="0" bldLvl="0" animBg="1" autoUpdateAnimBg="0"/>
      <p:bldP spid="11" grpId="0" bldLvl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90245" y="984992"/>
            <a:ext cx="776351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研究蒸发快慢与液体表面空气流动快慢的关系。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547664" y="1771967"/>
            <a:ext cx="559498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酒精溶液、胶头滴管、玻璃片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片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2383190" y="3109913"/>
            <a:ext cx="1800225" cy="1079500"/>
          </a:xfrm>
          <a:prstGeom prst="flowChartInputOutpu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4725705" y="3110548"/>
            <a:ext cx="1800225" cy="1079500"/>
          </a:xfrm>
          <a:prstGeom prst="flowChartInputOutpu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2959452" y="3465644"/>
            <a:ext cx="647700" cy="360362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9"/>
          <p:cNvSpPr>
            <a:spLocks noChangeArrowheads="1"/>
          </p:cNvSpPr>
          <p:nvPr/>
        </p:nvSpPr>
        <p:spPr bwMode="auto">
          <a:xfrm>
            <a:off x="5301333" y="3469640"/>
            <a:ext cx="647700" cy="360363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999490" y="1786890"/>
            <a:ext cx="576643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+mj-ea"/>
                <a:ea typeface="+mj-ea"/>
              </a:rPr>
              <a:t>①</a:t>
            </a:r>
            <a:r>
              <a:rPr lang="zh-CN" altLang="en-US" sz="2800" dirty="0">
                <a:solidFill>
                  <a:schemeClr val="tx1"/>
                </a:solidFill>
                <a:latin typeface="+mj-ea"/>
                <a:ea typeface="+mj-ea"/>
              </a:rPr>
              <a:t>蒸发快慢与液体的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温度高低</a:t>
            </a:r>
            <a:r>
              <a:rPr lang="zh-CN" altLang="en-US" sz="2800" dirty="0">
                <a:solidFill>
                  <a:schemeClr val="tx1"/>
                </a:solidFill>
                <a:latin typeface="+mj-ea"/>
                <a:ea typeface="+mj-ea"/>
              </a:rPr>
              <a:t>有关。</a:t>
            </a:r>
          </a:p>
        </p:txBody>
      </p:sp>
      <p:sp>
        <p:nvSpPr>
          <p:cNvPr id="10" name="Text Box 48"/>
          <p:cNvSpPr txBox="1">
            <a:spLocks noChangeArrowheads="1"/>
          </p:cNvSpPr>
          <p:nvPr/>
        </p:nvSpPr>
        <p:spPr bwMode="auto">
          <a:xfrm>
            <a:off x="999490" y="2426335"/>
            <a:ext cx="551434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+mj-ea"/>
                <a:ea typeface="+mj-ea"/>
              </a:rPr>
              <a:t>②</a:t>
            </a:r>
            <a:r>
              <a:rPr lang="zh-CN" altLang="en-US" sz="2800" dirty="0">
                <a:solidFill>
                  <a:schemeClr val="tx1"/>
                </a:solidFill>
                <a:latin typeface="+mj-ea"/>
                <a:ea typeface="+mj-ea"/>
              </a:rPr>
              <a:t>蒸发快慢与液体的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表面积</a:t>
            </a:r>
            <a:r>
              <a:rPr lang="zh-CN" altLang="en-US" sz="2800" dirty="0">
                <a:solidFill>
                  <a:schemeClr val="tx1"/>
                </a:solidFill>
                <a:latin typeface="+mj-ea"/>
                <a:ea typeface="+mj-ea"/>
              </a:rPr>
              <a:t>有关。</a:t>
            </a:r>
            <a:r>
              <a:rPr lang="zh-CN" altLang="en-US" sz="3200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999173" y="3195015"/>
            <a:ext cx="701987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+mj-ea"/>
                <a:ea typeface="+mj-ea"/>
              </a:rPr>
              <a:t>③</a:t>
            </a:r>
            <a:r>
              <a:rPr lang="zh-CN" altLang="en-US" sz="2800" dirty="0">
                <a:solidFill>
                  <a:schemeClr val="tx1"/>
                </a:solidFill>
                <a:latin typeface="+mj-ea"/>
                <a:ea typeface="+mj-ea"/>
              </a:rPr>
              <a:t>蒸发快慢与液体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表面空气流动快慢</a:t>
            </a:r>
            <a:r>
              <a:rPr lang="zh-CN" altLang="en-US" sz="2800" dirty="0">
                <a:solidFill>
                  <a:schemeClr val="tx1"/>
                </a:solidFill>
                <a:latin typeface="+mj-ea"/>
                <a:ea typeface="+mj-ea"/>
              </a:rPr>
              <a:t>有关。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461806"/>
              </p:ext>
            </p:extLst>
          </p:nvPr>
        </p:nvGraphicFramePr>
        <p:xfrm>
          <a:off x="250825" y="1573837"/>
          <a:ext cx="8713788" cy="2656205"/>
        </p:xfrm>
        <a:graphic>
          <a:graphicData uri="http://schemas.openxmlformats.org/drawingml/2006/table">
            <a:tbl>
              <a:tblPr/>
              <a:tblGrid>
                <a:gridCol w="187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2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液体温度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液体表面积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液体表面空气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流动情况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蒸发快慢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5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roup 30"/>
          <p:cNvGrpSpPr/>
          <p:nvPr/>
        </p:nvGrpSpPr>
        <p:grpSpPr bwMode="auto">
          <a:xfrm>
            <a:off x="611505" y="2647944"/>
            <a:ext cx="7875588" cy="468313"/>
            <a:chOff x="340" y="2519"/>
            <a:chExt cx="4961" cy="295"/>
          </a:xfrm>
        </p:grpSpPr>
        <p:sp>
          <p:nvSpPr>
            <p:cNvPr id="12" name="Rectangle 31"/>
            <p:cNvSpPr>
              <a:spLocks noChangeArrowheads="1"/>
            </p:cNvSpPr>
            <p:nvPr/>
          </p:nvSpPr>
          <p:spPr bwMode="auto">
            <a:xfrm>
              <a:off x="340" y="2519"/>
              <a:ext cx="698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zh-CN" altLang="en-US" sz="2400" dirty="0">
                  <a:solidFill>
                    <a:srgbClr val="FF0066"/>
                  </a:solidFill>
                  <a:latin typeface="+mj-ea"/>
                  <a:ea typeface="+mj-ea"/>
                </a:rPr>
                <a:t>温度高</a:t>
              </a:r>
            </a:p>
          </p:txBody>
        </p:sp>
        <p:sp>
          <p:nvSpPr>
            <p:cNvPr id="13" name="Rectangle 32"/>
            <p:cNvSpPr>
              <a:spLocks noChangeArrowheads="1"/>
            </p:cNvSpPr>
            <p:nvPr/>
          </p:nvSpPr>
          <p:spPr bwMode="auto">
            <a:xfrm>
              <a:off x="4603" y="2523"/>
              <a:ext cx="698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 dirty="0">
                  <a:solidFill>
                    <a:srgbClr val="0000FF"/>
                  </a:solidFill>
                  <a:latin typeface="+mj-ea"/>
                  <a:ea typeface="+mj-ea"/>
                </a:rPr>
                <a:t>蒸发快</a:t>
              </a:r>
            </a:p>
          </p:txBody>
        </p:sp>
      </p:grpSp>
      <p:grpSp>
        <p:nvGrpSpPr>
          <p:cNvPr id="4" name="Group 33"/>
          <p:cNvGrpSpPr/>
          <p:nvPr/>
        </p:nvGrpSpPr>
        <p:grpSpPr bwMode="auto">
          <a:xfrm>
            <a:off x="2916240" y="2654611"/>
            <a:ext cx="3197226" cy="461963"/>
            <a:chOff x="2109" y="2433"/>
            <a:chExt cx="2014" cy="291"/>
          </a:xfrm>
        </p:grpSpPr>
        <p:sp>
          <p:nvSpPr>
            <p:cNvPr id="15" name="Rectangle 34"/>
            <p:cNvSpPr>
              <a:spLocks noChangeArrowheads="1"/>
            </p:cNvSpPr>
            <p:nvPr/>
          </p:nvSpPr>
          <p:spPr bwMode="auto">
            <a:xfrm>
              <a:off x="2109" y="2433"/>
              <a:ext cx="504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相同</a:t>
              </a:r>
            </a:p>
          </p:txBody>
        </p:sp>
        <p:sp>
          <p:nvSpPr>
            <p:cNvPr id="16" name="Rectangle 35"/>
            <p:cNvSpPr>
              <a:spLocks noChangeArrowheads="1"/>
            </p:cNvSpPr>
            <p:nvPr/>
          </p:nvSpPr>
          <p:spPr bwMode="auto">
            <a:xfrm>
              <a:off x="3619" y="2433"/>
              <a:ext cx="504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相同</a:t>
              </a:r>
            </a:p>
          </p:txBody>
        </p:sp>
      </p:grpSp>
      <p:grpSp>
        <p:nvGrpSpPr>
          <p:cNvPr id="5" name="Group 36"/>
          <p:cNvGrpSpPr/>
          <p:nvPr/>
        </p:nvGrpSpPr>
        <p:grpSpPr bwMode="auto">
          <a:xfrm>
            <a:off x="756177" y="3173699"/>
            <a:ext cx="5323867" cy="461710"/>
            <a:chOff x="802" y="3095"/>
            <a:chExt cx="3033" cy="251"/>
          </a:xfrm>
        </p:grpSpPr>
        <p:sp>
          <p:nvSpPr>
            <p:cNvPr id="18" name="Rectangle 37"/>
            <p:cNvSpPr>
              <a:spLocks noChangeArrowheads="1"/>
            </p:cNvSpPr>
            <p:nvPr/>
          </p:nvSpPr>
          <p:spPr bwMode="auto">
            <a:xfrm>
              <a:off x="3379" y="3095"/>
              <a:ext cx="456" cy="25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>
                  <a:solidFill>
                    <a:schemeClr val="tx1"/>
                  </a:solidFill>
                  <a:latin typeface="+mj-ea"/>
                  <a:ea typeface="+mj-ea"/>
                </a:rPr>
                <a:t>相同</a:t>
              </a:r>
            </a:p>
          </p:txBody>
        </p:sp>
        <p:sp>
          <p:nvSpPr>
            <p:cNvPr id="19" name="Rectangle 38"/>
            <p:cNvSpPr>
              <a:spLocks noChangeArrowheads="1"/>
            </p:cNvSpPr>
            <p:nvPr/>
          </p:nvSpPr>
          <p:spPr bwMode="auto">
            <a:xfrm>
              <a:off x="802" y="3095"/>
              <a:ext cx="456" cy="25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>
                  <a:solidFill>
                    <a:schemeClr val="tx1"/>
                  </a:solidFill>
                  <a:latin typeface="+mj-ea"/>
                  <a:ea typeface="+mj-ea"/>
                </a:rPr>
                <a:t>相同</a:t>
              </a:r>
            </a:p>
          </p:txBody>
        </p:sp>
      </p:grpSp>
      <p:grpSp>
        <p:nvGrpSpPr>
          <p:cNvPr id="9" name="Group 39"/>
          <p:cNvGrpSpPr/>
          <p:nvPr/>
        </p:nvGrpSpPr>
        <p:grpSpPr bwMode="auto">
          <a:xfrm>
            <a:off x="755651" y="3703951"/>
            <a:ext cx="2887663" cy="461963"/>
            <a:chOff x="839" y="3636"/>
            <a:chExt cx="1819" cy="291"/>
          </a:xfrm>
        </p:grpSpPr>
        <p:sp>
          <p:nvSpPr>
            <p:cNvPr id="21" name="Rectangle 40"/>
            <p:cNvSpPr>
              <a:spLocks noChangeArrowheads="1"/>
            </p:cNvSpPr>
            <p:nvPr/>
          </p:nvSpPr>
          <p:spPr bwMode="auto">
            <a:xfrm>
              <a:off x="2154" y="3636"/>
              <a:ext cx="504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>
                  <a:solidFill>
                    <a:schemeClr val="tx1"/>
                  </a:solidFill>
                  <a:latin typeface="+mj-ea"/>
                  <a:ea typeface="+mj-ea"/>
                </a:rPr>
                <a:t>相同</a:t>
              </a:r>
            </a:p>
          </p:txBody>
        </p:sp>
        <p:sp>
          <p:nvSpPr>
            <p:cNvPr id="22" name="Rectangle 41"/>
            <p:cNvSpPr>
              <a:spLocks noChangeArrowheads="1"/>
            </p:cNvSpPr>
            <p:nvPr/>
          </p:nvSpPr>
          <p:spPr bwMode="auto">
            <a:xfrm>
              <a:off x="839" y="3636"/>
              <a:ext cx="504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>
                  <a:solidFill>
                    <a:schemeClr val="tx1"/>
                  </a:solidFill>
                  <a:latin typeface="+mj-ea"/>
                  <a:ea typeface="+mj-ea"/>
                </a:rPr>
                <a:t>相同</a:t>
              </a:r>
            </a:p>
          </p:txBody>
        </p:sp>
      </p:grpSp>
      <p:grpSp>
        <p:nvGrpSpPr>
          <p:cNvPr id="11" name="Group 42"/>
          <p:cNvGrpSpPr/>
          <p:nvPr/>
        </p:nvGrpSpPr>
        <p:grpSpPr bwMode="auto">
          <a:xfrm>
            <a:off x="2555876" y="3160702"/>
            <a:ext cx="5927726" cy="474662"/>
            <a:chOff x="1610" y="3068"/>
            <a:chExt cx="3734" cy="299"/>
          </a:xfrm>
        </p:grpSpPr>
        <p:sp>
          <p:nvSpPr>
            <p:cNvPr id="24" name="Rectangle 43"/>
            <p:cNvSpPr>
              <a:spLocks noChangeArrowheads="1"/>
            </p:cNvSpPr>
            <p:nvPr/>
          </p:nvSpPr>
          <p:spPr bwMode="auto">
            <a:xfrm>
              <a:off x="1610" y="3068"/>
              <a:ext cx="892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>
                  <a:solidFill>
                    <a:srgbClr val="FF0066"/>
                  </a:solidFill>
                  <a:latin typeface="+mj-ea"/>
                  <a:ea typeface="+mj-ea"/>
                </a:rPr>
                <a:t>表面积大</a:t>
              </a:r>
            </a:p>
          </p:txBody>
        </p:sp>
        <p:sp>
          <p:nvSpPr>
            <p:cNvPr id="25" name="Rectangle 44"/>
            <p:cNvSpPr>
              <a:spLocks noChangeArrowheads="1"/>
            </p:cNvSpPr>
            <p:nvPr/>
          </p:nvSpPr>
          <p:spPr bwMode="auto">
            <a:xfrm>
              <a:off x="4646" y="3076"/>
              <a:ext cx="698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 dirty="0">
                  <a:solidFill>
                    <a:srgbClr val="0000FF"/>
                  </a:solidFill>
                  <a:latin typeface="+mj-ea"/>
                  <a:ea typeface="+mj-ea"/>
                </a:rPr>
                <a:t>蒸发快</a:t>
              </a:r>
            </a:p>
          </p:txBody>
        </p:sp>
      </p:grpSp>
      <p:grpSp>
        <p:nvGrpSpPr>
          <p:cNvPr id="14" name="Group 45"/>
          <p:cNvGrpSpPr/>
          <p:nvPr/>
        </p:nvGrpSpPr>
        <p:grpSpPr bwMode="auto">
          <a:xfrm>
            <a:off x="4815524" y="3703951"/>
            <a:ext cx="3700463" cy="461963"/>
            <a:chOff x="2925" y="3657"/>
            <a:chExt cx="2331" cy="291"/>
          </a:xfrm>
        </p:grpSpPr>
        <p:sp>
          <p:nvSpPr>
            <p:cNvPr id="27" name="Rectangle 46"/>
            <p:cNvSpPr>
              <a:spLocks noChangeArrowheads="1"/>
            </p:cNvSpPr>
            <p:nvPr/>
          </p:nvSpPr>
          <p:spPr bwMode="auto">
            <a:xfrm>
              <a:off x="2925" y="3657"/>
              <a:ext cx="1086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>
                  <a:solidFill>
                    <a:srgbClr val="FF0066"/>
                  </a:solidFill>
                  <a:latin typeface="+mj-ea"/>
                  <a:ea typeface="+mj-ea"/>
                </a:rPr>
                <a:t>空气流动快</a:t>
              </a:r>
            </a:p>
          </p:txBody>
        </p:sp>
        <p:sp>
          <p:nvSpPr>
            <p:cNvPr id="28" name="Rectangle 47"/>
            <p:cNvSpPr>
              <a:spLocks noChangeArrowheads="1"/>
            </p:cNvSpPr>
            <p:nvPr/>
          </p:nvSpPr>
          <p:spPr bwMode="auto">
            <a:xfrm>
              <a:off x="4558" y="3657"/>
              <a:ext cx="698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fontAlgn="base">
                <a:buFontTx/>
                <a:buNone/>
              </a:pPr>
              <a:r>
                <a:rPr lang="zh-CN" altLang="en-US" sz="2400">
                  <a:solidFill>
                    <a:srgbClr val="0000FF"/>
                  </a:solidFill>
                  <a:latin typeface="+mj-ea"/>
                  <a:ea typeface="+mj-ea"/>
                </a:rPr>
                <a:t>蒸发快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R0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R0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R0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73244" y="1712693"/>
            <a:ext cx="426656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影响液体蒸发快慢的因素：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809744" y="2317213"/>
            <a:ext cx="5790565" cy="1814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chemeClr val="tx1"/>
                </a:solidFill>
                <a:latin typeface="+mn-ea"/>
                <a:ea typeface="+mn-ea"/>
              </a:rPr>
              <a:t>1.</a:t>
            </a:r>
            <a:r>
              <a:rPr lang="zh-CN" altLang="en-US" sz="2800">
                <a:solidFill>
                  <a:schemeClr val="tx1"/>
                </a:solidFill>
                <a:latin typeface="+mn-ea"/>
                <a:ea typeface="+mn-ea"/>
              </a:rPr>
              <a:t>液体</a:t>
            </a:r>
            <a:r>
              <a:rPr lang="zh-CN" altLang="en-US" sz="2800">
                <a:solidFill>
                  <a:srgbClr val="FF0066"/>
                </a:solidFill>
                <a:latin typeface="+mn-ea"/>
                <a:ea typeface="+mn-ea"/>
              </a:rPr>
              <a:t>温度越高</a:t>
            </a:r>
            <a:r>
              <a:rPr lang="zh-CN" altLang="en-US" sz="2800">
                <a:solidFill>
                  <a:schemeClr val="tx1"/>
                </a:solidFill>
                <a:latin typeface="+mn-ea"/>
                <a:ea typeface="+mn-ea"/>
              </a:rPr>
              <a:t>，蒸发</a:t>
            </a:r>
            <a:r>
              <a:rPr lang="zh-CN" altLang="en-US" sz="2800">
                <a:solidFill>
                  <a:srgbClr val="FF0066"/>
                </a:solidFill>
                <a:latin typeface="+mn-ea"/>
                <a:ea typeface="+mn-ea"/>
              </a:rPr>
              <a:t>越快</a:t>
            </a:r>
            <a:r>
              <a:rPr lang="zh-CN" altLang="en-US" sz="2800" dirty="0">
                <a:latin typeface="+mn-ea"/>
                <a:ea typeface="+mn-ea"/>
                <a:sym typeface="+mn-ea"/>
              </a:rPr>
              <a:t>。</a:t>
            </a:r>
            <a:endParaRPr lang="zh-CN" altLang="en-US" sz="2800">
              <a:solidFill>
                <a:srgbClr val="FF0066"/>
              </a:solidFill>
              <a:latin typeface="+mn-ea"/>
              <a:ea typeface="+mn-ea"/>
            </a:endParaRPr>
          </a:p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chemeClr val="tx1"/>
                </a:solidFill>
                <a:latin typeface="+mn-ea"/>
                <a:ea typeface="+mn-ea"/>
              </a:rPr>
              <a:t>2.</a:t>
            </a:r>
            <a:r>
              <a:rPr lang="zh-CN" altLang="en-US" sz="2800">
                <a:solidFill>
                  <a:schemeClr val="tx1"/>
                </a:solidFill>
                <a:latin typeface="+mn-ea"/>
                <a:ea typeface="+mn-ea"/>
              </a:rPr>
              <a:t>液体的</a:t>
            </a:r>
            <a:r>
              <a:rPr lang="zh-CN" altLang="en-US" sz="2800">
                <a:solidFill>
                  <a:srgbClr val="0000FF"/>
                </a:solidFill>
                <a:latin typeface="+mn-ea"/>
                <a:ea typeface="+mn-ea"/>
              </a:rPr>
              <a:t>表面积越大</a:t>
            </a:r>
            <a:r>
              <a:rPr lang="zh-CN" altLang="en-US" sz="2800">
                <a:solidFill>
                  <a:schemeClr val="tx1"/>
                </a:solidFill>
                <a:latin typeface="+mn-ea"/>
                <a:ea typeface="+mn-ea"/>
              </a:rPr>
              <a:t>，蒸发</a:t>
            </a:r>
            <a:r>
              <a:rPr lang="zh-CN" altLang="en-US" sz="2800">
                <a:solidFill>
                  <a:srgbClr val="0000FF"/>
                </a:solidFill>
                <a:latin typeface="+mn-ea"/>
                <a:ea typeface="+mn-ea"/>
              </a:rPr>
              <a:t>越快</a:t>
            </a:r>
            <a:r>
              <a:rPr lang="zh-CN" altLang="en-US" sz="2800" dirty="0">
                <a:latin typeface="+mn-ea"/>
                <a:ea typeface="+mn-ea"/>
                <a:sym typeface="+mn-ea"/>
              </a:rPr>
              <a:t>。</a:t>
            </a:r>
            <a:endParaRPr lang="zh-CN" altLang="en-US" sz="2800">
              <a:solidFill>
                <a:srgbClr val="0000FF"/>
              </a:solidFill>
              <a:latin typeface="+mn-ea"/>
              <a:ea typeface="+mn-ea"/>
            </a:endParaRPr>
          </a:p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chemeClr val="tx1"/>
                </a:solidFill>
                <a:latin typeface="+mn-ea"/>
                <a:ea typeface="+mn-ea"/>
              </a:rPr>
              <a:t>3.</a:t>
            </a:r>
            <a:r>
              <a:rPr lang="zh-CN" altLang="en-US" sz="2800">
                <a:solidFill>
                  <a:schemeClr val="tx1"/>
                </a:solidFill>
                <a:latin typeface="+mn-ea"/>
                <a:ea typeface="+mn-ea"/>
              </a:rPr>
              <a:t>液体表面</a:t>
            </a:r>
            <a:r>
              <a:rPr lang="zh-CN" altLang="en-US" sz="2800">
                <a:solidFill>
                  <a:srgbClr val="336600"/>
                </a:solidFill>
                <a:latin typeface="+mn-ea"/>
                <a:ea typeface="+mn-ea"/>
              </a:rPr>
              <a:t>空气流动越快</a:t>
            </a:r>
            <a:r>
              <a:rPr lang="en-US" altLang="zh-CN" sz="280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en-US" sz="2800">
                <a:solidFill>
                  <a:schemeClr val="tx1"/>
                </a:solidFill>
                <a:latin typeface="+mn-ea"/>
                <a:ea typeface="+mn-ea"/>
              </a:rPr>
              <a:t>蒸发</a:t>
            </a:r>
            <a:r>
              <a:rPr lang="zh-CN" altLang="en-US" sz="2800">
                <a:solidFill>
                  <a:srgbClr val="336600"/>
                </a:solidFill>
                <a:latin typeface="+mn-ea"/>
                <a:ea typeface="+mn-ea"/>
              </a:rPr>
              <a:t>越快</a:t>
            </a:r>
            <a:r>
              <a:rPr lang="zh-CN" altLang="en-US" sz="2800" dirty="0">
                <a:latin typeface="+mn-ea"/>
                <a:ea typeface="+mn-ea"/>
                <a:sym typeface="+mn-ea"/>
              </a:rPr>
              <a:t>。</a:t>
            </a:r>
            <a:endParaRPr lang="zh-CN" altLang="en-US" sz="2800">
              <a:solidFill>
                <a:srgbClr val="336600"/>
              </a:solidFill>
              <a:latin typeface="+mn-ea"/>
              <a:ea typeface="+mn-ea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39552" y="3985358"/>
            <a:ext cx="6583680" cy="768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4400" dirty="0">
                <a:solidFill>
                  <a:srgbClr val="009900"/>
                </a:solidFill>
                <a:latin typeface="+mn-ea"/>
                <a:ea typeface="+mn-ea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4.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液体蒸发的快慢还与</a:t>
            </a:r>
            <a:r>
              <a:rPr lang="zh-CN" altLang="en-US" sz="2800" dirty="0">
                <a:solidFill>
                  <a:srgbClr val="FF3300"/>
                </a:solidFill>
                <a:latin typeface="+mn-ea"/>
                <a:ea typeface="+mn-ea"/>
              </a:rPr>
              <a:t>液体的性质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有关。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3244" y="999768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0070C0"/>
                </a:solidFill>
              </a:rPr>
              <a:t>结论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  <p:bldP spid="10" grpId="0" bldLvl="0" animBg="1" autoUpdateAnimBg="0"/>
      <p:bldP spid="12" grpId="0" bldLvl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23"/>
          <p:cNvGraphicFramePr/>
          <p:nvPr>
            <p:extLst>
              <p:ext uri="{D42A27DB-BD31-4B8C-83A1-F6EECF244321}">
                <p14:modId xmlns:p14="http://schemas.microsoft.com/office/powerpoint/2010/main" val="216421848"/>
              </p:ext>
            </p:extLst>
          </p:nvPr>
        </p:nvGraphicFramePr>
        <p:xfrm>
          <a:off x="899591" y="1219505"/>
          <a:ext cx="7842771" cy="3152446"/>
        </p:xfrm>
        <a:graphic>
          <a:graphicData uri="http://schemas.openxmlformats.org/drawingml/2006/table">
            <a:tbl>
              <a:tblPr/>
              <a:tblGrid>
                <a:gridCol w="1377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3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21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项目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蒸发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沸腾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0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不同点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13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相同点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2411760" y="1995686"/>
            <a:ext cx="2736304" cy="1171732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A.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任何温度下</a:t>
            </a:r>
          </a:p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B.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缓慢的</a:t>
            </a:r>
          </a:p>
        </p:txBody>
      </p: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5148064" y="2015777"/>
            <a:ext cx="3888432" cy="1017844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+mj-ea"/>
                <a:ea typeface="+mj-ea"/>
              </a:rPr>
              <a:t>A.</a:t>
            </a:r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在一定温度（沸点）下</a:t>
            </a:r>
          </a:p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+mj-ea"/>
                <a:ea typeface="+mj-ea"/>
              </a:rPr>
              <a:t>B.</a:t>
            </a:r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剧烈的</a:t>
            </a:r>
          </a:p>
        </p:txBody>
      </p:sp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2471353" y="3219822"/>
            <a:ext cx="3376285" cy="1171732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A.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都是汽化现象</a:t>
            </a:r>
          </a:p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B.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都要吸热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/>
      <p:bldP spid="11" grpId="0" bldLvl="0"/>
      <p:bldP spid="12" grpId="0" bldLvl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547664" y="1419622"/>
            <a:ext cx="55865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dirty="0"/>
              <a:t>1.</a:t>
            </a:r>
            <a:r>
              <a:rPr lang="zh-CN" altLang="en-US" sz="3600" dirty="0">
                <a:latin typeface="Times New Roman" pitchFamily="18" charset="0"/>
                <a:cs typeface="Times New Roman" pitchFamily="18" charset="0"/>
              </a:rPr>
              <a:t>蒸发</a:t>
            </a:r>
            <a:r>
              <a:rPr lang="zh-CN" altLang="en-US" sz="3600" dirty="0"/>
              <a:t>快慢的影响因素。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2.</a:t>
            </a:r>
            <a:r>
              <a:rPr lang="zh-CN" altLang="en-US" sz="3600" dirty="0"/>
              <a:t>沸腾的特点。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275856" y="1923678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9672" y="1999207"/>
            <a:ext cx="6257925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 algn="just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67544" y="1072240"/>
            <a:ext cx="8458651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知道汽化的两种方式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——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蒸发和沸腾，知道蒸发现象。知道蒸发快慢与表面积、温度、气流有关。知道蒸发过程中吸热及其应用。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．通过实验探索，培养学生的观察实验能力和分析解决问题的能力。培养学生分析概括、归纳总结和应用所学知识解释日常现象的能力。初步认识运用控制变量法研究物理问题。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619672" y="1621085"/>
            <a:ext cx="5688632" cy="735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气态和液态之间的互相变化。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1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275606"/>
            <a:ext cx="4032448" cy="3024336"/>
          </a:xfrm>
          <a:prstGeom prst="rect">
            <a:avLst/>
          </a:prstGeom>
          <a:noFill/>
        </p:spPr>
      </p:pic>
      <p:pic>
        <p:nvPicPr>
          <p:cNvPr id="3" name="Picture 4" descr="ssc-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3361" y="1275606"/>
            <a:ext cx="4031679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00366" y="2499742"/>
            <a:ext cx="10331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0066"/>
                </a:solidFill>
                <a:ea typeface="宋体" panose="02010600030101010101" pitchFamily="2" charset="-122"/>
              </a:rPr>
              <a:t>蒸发：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08917" y="1707654"/>
            <a:ext cx="102552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000000"/>
                </a:solidFill>
                <a:ea typeface="宋体" panose="02010600030101010101" pitchFamily="2" charset="-122"/>
              </a:rPr>
              <a:t>汽化：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800365" y="3851091"/>
            <a:ext cx="10331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FF0066"/>
                </a:solidFill>
                <a:ea typeface="宋体" panose="02010600030101010101" pitchFamily="2" charset="-122"/>
              </a:rPr>
              <a:t>沸腾：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885754" y="1736948"/>
            <a:ext cx="587248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dirty="0">
                <a:solidFill>
                  <a:srgbClr val="000000"/>
                </a:solidFill>
                <a:ea typeface="宋体" panose="02010600030101010101" pitchFamily="2" charset="-122"/>
              </a:rPr>
              <a:t>物质由液态变为气态的过程叫汽化。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900198" y="2384944"/>
            <a:ext cx="7056755" cy="1112805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lgDash"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在</a:t>
            </a:r>
            <a:r>
              <a:rPr lang="zh-CN" altLang="en-US" sz="2800" dirty="0">
                <a:solidFill>
                  <a:srgbClr val="FF0066"/>
                </a:solidFill>
                <a:ea typeface="宋体" panose="02010600030101010101" pitchFamily="2" charset="-122"/>
              </a:rPr>
              <a:t>任何温度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下都能进行</a:t>
            </a:r>
            <a:r>
              <a:rPr lang="zh-CN" altLang="en-US" sz="2800" dirty="0">
                <a:solidFill>
                  <a:srgbClr val="FF0066"/>
                </a:solidFill>
                <a:ea typeface="宋体" panose="02010600030101010101" pitchFamily="2" charset="-122"/>
              </a:rPr>
              <a:t>缓慢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的汽化现象叫作蒸发。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833511" y="3697604"/>
            <a:ext cx="7122160" cy="1112805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lgDash"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在</a:t>
            </a:r>
            <a:r>
              <a:rPr lang="zh-CN" altLang="en-US" sz="2800" dirty="0">
                <a:solidFill>
                  <a:srgbClr val="FF0066"/>
                </a:solidFill>
                <a:ea typeface="宋体" panose="02010600030101010101" pitchFamily="2" charset="-122"/>
              </a:rPr>
              <a:t>一定的温度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下才会发生的</a:t>
            </a:r>
            <a:r>
              <a:rPr lang="zh-CN" altLang="en-US" sz="2800" dirty="0">
                <a:solidFill>
                  <a:srgbClr val="FF0066"/>
                </a:solidFill>
                <a:ea typeface="宋体" panose="02010600030101010101" pitchFamily="2" charset="-122"/>
              </a:rPr>
              <a:t>剧烈</a:t>
            </a: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的汽化现象叫作沸腾。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3244" y="999768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0070C0"/>
                </a:solidFill>
              </a:rPr>
              <a:t>总结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1" grpId="0" bldLvl="0" animBg="1"/>
      <p:bldP spid="12" grpId="0" bldLvl="0" animBg="1"/>
      <p:bldP spid="13" grpId="0" bldLvl="0" animBg="1"/>
      <p:bldP spid="1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11"/>
          <p:cNvSpPr>
            <a:spLocks noChangeArrowheads="1" noChangeShapeType="1" noTextEdit="1"/>
          </p:cNvSpPr>
          <p:nvPr/>
        </p:nvSpPr>
        <p:spPr bwMode="auto">
          <a:xfrm>
            <a:off x="4732964" y="2363793"/>
            <a:ext cx="1857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</a:rPr>
              <a:t>汽化</a:t>
            </a:r>
          </a:p>
        </p:txBody>
      </p:sp>
      <p:sp>
        <p:nvSpPr>
          <p:cNvPr id="10" name="WordArt 16"/>
          <p:cNvSpPr>
            <a:spLocks noChangeArrowheads="1" noChangeShapeType="1" noTextEdit="1"/>
          </p:cNvSpPr>
          <p:nvPr/>
        </p:nvSpPr>
        <p:spPr bwMode="auto">
          <a:xfrm>
            <a:off x="6542059" y="1760579"/>
            <a:ext cx="18339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</a:rPr>
              <a:t> 蒸发</a:t>
            </a:r>
          </a:p>
        </p:txBody>
      </p:sp>
      <p:sp>
        <p:nvSpPr>
          <p:cNvPr id="11" name="WordArt 24"/>
          <p:cNvSpPr>
            <a:spLocks noChangeArrowheads="1" noChangeShapeType="1" noTextEdit="1"/>
          </p:cNvSpPr>
          <p:nvPr/>
        </p:nvSpPr>
        <p:spPr bwMode="auto">
          <a:xfrm>
            <a:off x="6589207" y="2943901"/>
            <a:ext cx="2037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</a:rPr>
              <a:t> 沸腾</a:t>
            </a:r>
          </a:p>
        </p:txBody>
      </p:sp>
      <p:pic>
        <p:nvPicPr>
          <p:cNvPr id="12" name="Picture 28"/>
          <p:cNvPicPr>
            <a:picLocks noChangeAspect="1" noChangeArrowheads="1"/>
          </p:cNvPicPr>
          <p:nvPr/>
        </p:nvPicPr>
        <p:blipFill>
          <a:blip r:embed="rId2"/>
          <a:srcRect l="21463" t="23814" b="25000"/>
          <a:stretch>
            <a:fillRect/>
          </a:stretch>
        </p:blipFill>
        <p:spPr bwMode="auto">
          <a:xfrm>
            <a:off x="585026" y="1131590"/>
            <a:ext cx="3939536" cy="3265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AutoShape 29"/>
          <p:cNvSpPr/>
          <p:nvPr/>
        </p:nvSpPr>
        <p:spPr bwMode="auto">
          <a:xfrm>
            <a:off x="6212619" y="2079300"/>
            <a:ext cx="320545" cy="1366838"/>
          </a:xfrm>
          <a:prstGeom prst="leftBrace">
            <a:avLst>
              <a:gd name="adj1" fmla="val 15839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f4a6cad7793735a3a557bbff6c4931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4795" y="915566"/>
            <a:ext cx="7294410" cy="40903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899592" y="2859782"/>
            <a:ext cx="7331710" cy="1816100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沸腾前温度如何变化？沸腾后如何变化？</a:t>
            </a:r>
          </a:p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沸腾时水中出现什么现象？沸腾前后气泡大小           </a:t>
            </a:r>
          </a:p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如何变化</a:t>
            </a: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  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（不必细究气泡产生原因）</a:t>
            </a:r>
          </a:p>
        </p:txBody>
      </p:sp>
      <p:sp>
        <p:nvSpPr>
          <p:cNvPr id="56" name="Rectangle 45"/>
          <p:cNvSpPr>
            <a:spLocks noChangeArrowheads="1"/>
          </p:cNvSpPr>
          <p:nvPr/>
        </p:nvSpPr>
        <p:spPr bwMode="auto">
          <a:xfrm>
            <a:off x="936962" y="1699789"/>
            <a:ext cx="2615116" cy="525401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wrap="none"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a.</a:t>
            </a:r>
            <a:r>
              <a:rPr lang="zh-CN" altLang="en-US" sz="2800" b="1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温度计要统一</a:t>
            </a:r>
          </a:p>
        </p:txBody>
      </p:sp>
      <p:sp>
        <p:nvSpPr>
          <p:cNvPr id="57" name="Rectangle 46"/>
          <p:cNvSpPr>
            <a:spLocks noChangeArrowheads="1"/>
          </p:cNvSpPr>
          <p:nvPr/>
        </p:nvSpPr>
        <p:spPr bwMode="auto">
          <a:xfrm>
            <a:off x="936962" y="2283096"/>
            <a:ext cx="4849702" cy="525401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wrap="none"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b.</a:t>
            </a:r>
            <a:r>
              <a:rPr lang="zh-CN" altLang="en-US" sz="2800" b="1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学生观察项目要突出重点：</a:t>
            </a:r>
          </a:p>
        </p:txBody>
      </p:sp>
      <p:sp>
        <p:nvSpPr>
          <p:cNvPr id="58" name="Rectangle 47"/>
          <p:cNvSpPr>
            <a:spLocks noChangeArrowheads="1"/>
          </p:cNvSpPr>
          <p:nvPr/>
        </p:nvSpPr>
        <p:spPr bwMode="auto">
          <a:xfrm>
            <a:off x="3131840" y="1051277"/>
            <a:ext cx="3413412" cy="648512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wrap="none"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实验注意事项：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ldLvl="0" animBg="1" autoUpdateAnimBg="0"/>
      <p:bldP spid="56" grpId="0" bldLvl="0"/>
      <p:bldP spid="57" grpId="0" bldLvl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3"/>
          <p:cNvSpPr>
            <a:spLocks noChangeShapeType="1"/>
          </p:cNvSpPr>
          <p:nvPr/>
        </p:nvSpPr>
        <p:spPr bwMode="auto">
          <a:xfrm>
            <a:off x="2436791" y="3786196"/>
            <a:ext cx="1368425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0" name="Freeform 4"/>
          <p:cNvSpPr/>
          <p:nvPr/>
        </p:nvSpPr>
        <p:spPr bwMode="auto">
          <a:xfrm>
            <a:off x="2343128" y="2139959"/>
            <a:ext cx="93663" cy="1646237"/>
          </a:xfrm>
          <a:custGeom>
            <a:avLst/>
            <a:gdLst/>
            <a:ahLst/>
            <a:cxnLst>
              <a:cxn ang="0">
                <a:pos x="59" y="1037"/>
              </a:cxn>
              <a:cxn ang="0">
                <a:pos x="59" y="39"/>
              </a:cxn>
              <a:cxn ang="0">
                <a:pos x="0" y="0"/>
              </a:cxn>
            </a:cxnLst>
            <a:rect l="0" t="0" r="r" b="b"/>
            <a:pathLst>
              <a:path w="59" h="1037">
                <a:moveTo>
                  <a:pt x="59" y="1037"/>
                </a:moveTo>
                <a:lnTo>
                  <a:pt x="59" y="39"/>
                </a:lnTo>
                <a:cubicBezTo>
                  <a:pt x="43" y="24"/>
                  <a:pt x="24" y="0"/>
                  <a:pt x="0" y="0"/>
                </a:cubicBezTo>
              </a:path>
            </a:pathLst>
          </a:custGeom>
          <a:noFill/>
          <a:ln w="222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 flipV="1">
            <a:off x="3805216" y="2130434"/>
            <a:ext cx="0" cy="16557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>
            <a:off x="2365353" y="2130434"/>
            <a:ext cx="1439863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>
            <a:off x="2436791" y="2490796"/>
            <a:ext cx="136842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6613503" y="3786196"/>
            <a:ext cx="1368425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5" name="Freeform 9"/>
          <p:cNvSpPr/>
          <p:nvPr/>
        </p:nvSpPr>
        <p:spPr bwMode="auto">
          <a:xfrm>
            <a:off x="6519841" y="2139959"/>
            <a:ext cx="93662" cy="1646237"/>
          </a:xfrm>
          <a:custGeom>
            <a:avLst/>
            <a:gdLst/>
            <a:ahLst/>
            <a:cxnLst>
              <a:cxn ang="0">
                <a:pos x="59" y="1037"/>
              </a:cxn>
              <a:cxn ang="0">
                <a:pos x="59" y="39"/>
              </a:cxn>
              <a:cxn ang="0">
                <a:pos x="0" y="0"/>
              </a:cxn>
            </a:cxnLst>
            <a:rect l="0" t="0" r="r" b="b"/>
            <a:pathLst>
              <a:path w="59" h="1037">
                <a:moveTo>
                  <a:pt x="59" y="1037"/>
                </a:moveTo>
                <a:lnTo>
                  <a:pt x="59" y="39"/>
                </a:lnTo>
                <a:cubicBezTo>
                  <a:pt x="43" y="24"/>
                  <a:pt x="24" y="0"/>
                  <a:pt x="0" y="0"/>
                </a:cubicBezTo>
              </a:path>
            </a:pathLst>
          </a:custGeom>
          <a:noFill/>
          <a:ln w="222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V="1">
            <a:off x="7981928" y="2130434"/>
            <a:ext cx="0" cy="16557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6542066" y="2130434"/>
            <a:ext cx="1439862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6613503" y="2490796"/>
            <a:ext cx="136842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19" name="Oval 13"/>
          <p:cNvSpPr>
            <a:spLocks noChangeArrowheads="1"/>
          </p:cNvSpPr>
          <p:nvPr/>
        </p:nvSpPr>
        <p:spPr bwMode="auto">
          <a:xfrm>
            <a:off x="3084491" y="3570296"/>
            <a:ext cx="215900" cy="215900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0" name="Oval 14"/>
          <p:cNvSpPr>
            <a:spLocks noChangeArrowheads="1"/>
          </p:cNvSpPr>
          <p:nvPr/>
        </p:nvSpPr>
        <p:spPr bwMode="auto">
          <a:xfrm>
            <a:off x="3084491" y="2994034"/>
            <a:ext cx="144462" cy="142875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1" name="Oval 15"/>
          <p:cNvSpPr>
            <a:spLocks noChangeArrowheads="1"/>
          </p:cNvSpPr>
          <p:nvPr/>
        </p:nvSpPr>
        <p:spPr bwMode="auto">
          <a:xfrm>
            <a:off x="3084491" y="2562234"/>
            <a:ext cx="73025" cy="71437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2" name="Oval 16"/>
          <p:cNvSpPr>
            <a:spLocks noChangeArrowheads="1"/>
          </p:cNvSpPr>
          <p:nvPr/>
        </p:nvSpPr>
        <p:spPr bwMode="auto">
          <a:xfrm>
            <a:off x="7116741" y="3643321"/>
            <a:ext cx="73025" cy="71438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3" name="Line 17"/>
          <p:cNvSpPr>
            <a:spLocks noChangeShapeType="1"/>
          </p:cNvSpPr>
          <p:nvPr/>
        </p:nvSpPr>
        <p:spPr bwMode="auto">
          <a:xfrm>
            <a:off x="6684941" y="3786196"/>
            <a:ext cx="1368425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</a:ln>
          <a:effectLst/>
        </p:spPr>
        <p:txBody>
          <a:bodyPr lIns="90000" tIns="46800" rIns="90000" bIns="46800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4" name="Oval 18"/>
          <p:cNvSpPr>
            <a:spLocks noChangeArrowheads="1"/>
          </p:cNvSpPr>
          <p:nvPr/>
        </p:nvSpPr>
        <p:spPr bwMode="auto">
          <a:xfrm>
            <a:off x="7116741" y="3643321"/>
            <a:ext cx="73025" cy="71438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7332641" y="3643321"/>
            <a:ext cx="73025" cy="71438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6" name="Oval 20"/>
          <p:cNvSpPr>
            <a:spLocks noChangeArrowheads="1"/>
          </p:cNvSpPr>
          <p:nvPr/>
        </p:nvSpPr>
        <p:spPr bwMode="auto">
          <a:xfrm>
            <a:off x="7548541" y="3643321"/>
            <a:ext cx="73025" cy="71438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7" name="Oval 21"/>
          <p:cNvSpPr>
            <a:spLocks noChangeArrowheads="1"/>
          </p:cNvSpPr>
          <p:nvPr/>
        </p:nvSpPr>
        <p:spPr bwMode="auto">
          <a:xfrm>
            <a:off x="6900841" y="3282959"/>
            <a:ext cx="144462" cy="142875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8" name="Oval 22"/>
          <p:cNvSpPr>
            <a:spLocks noChangeArrowheads="1"/>
          </p:cNvSpPr>
          <p:nvPr/>
        </p:nvSpPr>
        <p:spPr bwMode="auto">
          <a:xfrm>
            <a:off x="7189766" y="3138496"/>
            <a:ext cx="144462" cy="142875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29" name="Oval 23"/>
          <p:cNvSpPr>
            <a:spLocks noChangeArrowheads="1"/>
          </p:cNvSpPr>
          <p:nvPr/>
        </p:nvSpPr>
        <p:spPr bwMode="auto">
          <a:xfrm>
            <a:off x="7332641" y="3427421"/>
            <a:ext cx="144462" cy="142875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30" name="Oval 24"/>
          <p:cNvSpPr>
            <a:spLocks noChangeArrowheads="1"/>
          </p:cNvSpPr>
          <p:nvPr/>
        </p:nvSpPr>
        <p:spPr bwMode="auto">
          <a:xfrm>
            <a:off x="7548541" y="3138496"/>
            <a:ext cx="144462" cy="142875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31" name="Oval 25"/>
          <p:cNvSpPr>
            <a:spLocks noChangeArrowheads="1"/>
          </p:cNvSpPr>
          <p:nvPr/>
        </p:nvSpPr>
        <p:spPr bwMode="auto">
          <a:xfrm>
            <a:off x="6756378" y="2562234"/>
            <a:ext cx="215900" cy="215900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32" name="Oval 26"/>
          <p:cNvSpPr>
            <a:spLocks noChangeArrowheads="1"/>
          </p:cNvSpPr>
          <p:nvPr/>
        </p:nvSpPr>
        <p:spPr bwMode="auto">
          <a:xfrm>
            <a:off x="7189766" y="2490796"/>
            <a:ext cx="215900" cy="215900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33" name="Oval 27"/>
          <p:cNvSpPr>
            <a:spLocks noChangeArrowheads="1"/>
          </p:cNvSpPr>
          <p:nvPr/>
        </p:nvSpPr>
        <p:spPr bwMode="auto">
          <a:xfrm>
            <a:off x="7621566" y="2490796"/>
            <a:ext cx="215900" cy="215900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34" name="Oval 28"/>
          <p:cNvSpPr>
            <a:spLocks noChangeArrowheads="1"/>
          </p:cNvSpPr>
          <p:nvPr/>
        </p:nvSpPr>
        <p:spPr bwMode="auto">
          <a:xfrm>
            <a:off x="2724128" y="3427421"/>
            <a:ext cx="215900" cy="215900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35" name="Oval 29"/>
          <p:cNvSpPr>
            <a:spLocks noChangeArrowheads="1"/>
          </p:cNvSpPr>
          <p:nvPr/>
        </p:nvSpPr>
        <p:spPr bwMode="auto">
          <a:xfrm>
            <a:off x="2797153" y="2922596"/>
            <a:ext cx="144463" cy="142875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sp>
        <p:nvSpPr>
          <p:cNvPr id="36" name="Oval 30"/>
          <p:cNvSpPr>
            <a:spLocks noChangeArrowheads="1"/>
          </p:cNvSpPr>
          <p:nvPr/>
        </p:nvSpPr>
        <p:spPr bwMode="auto">
          <a:xfrm>
            <a:off x="2868591" y="2490796"/>
            <a:ext cx="73025" cy="71438"/>
          </a:xfrm>
          <a:prstGeom prst="ellipse">
            <a:avLst/>
          </a:prstGeom>
          <a:noFill/>
          <a:ln w="22225" algn="ctr">
            <a:solidFill>
              <a:srgbClr val="0000FF"/>
            </a:solidFill>
            <a:round/>
          </a:ln>
          <a:effectLst/>
        </p:spPr>
        <p:txBody>
          <a:bodyPr wrap="none" lIns="90000" tIns="46800" rIns="90000" bIns="46800" anchor="ctr"/>
          <a:lstStyle/>
          <a:p>
            <a:endParaRPr lang="zh-CN" altLang="en-US">
              <a:latin typeface="+mn-ea"/>
              <a:ea typeface="+mn-ea"/>
            </a:endParaRPr>
          </a:p>
        </p:txBody>
      </p:sp>
      <p:grpSp>
        <p:nvGrpSpPr>
          <p:cNvPr id="3" name="Group 31"/>
          <p:cNvGrpSpPr/>
          <p:nvPr/>
        </p:nvGrpSpPr>
        <p:grpSpPr bwMode="auto">
          <a:xfrm>
            <a:off x="2668566" y="1195396"/>
            <a:ext cx="5626100" cy="1223963"/>
            <a:chOff x="1121" y="2342"/>
            <a:chExt cx="3544" cy="771"/>
          </a:xfrm>
        </p:grpSpPr>
        <p:sp>
          <p:nvSpPr>
            <p:cNvPr id="38" name="Freeform 32"/>
            <p:cNvSpPr/>
            <p:nvPr/>
          </p:nvSpPr>
          <p:spPr bwMode="auto">
            <a:xfrm>
              <a:off x="3772" y="2614"/>
              <a:ext cx="121" cy="499"/>
            </a:xfrm>
            <a:custGeom>
              <a:avLst/>
              <a:gdLst/>
              <a:ahLst/>
              <a:cxnLst>
                <a:cxn ang="0">
                  <a:pos x="15" y="499"/>
                </a:cxn>
                <a:cxn ang="0">
                  <a:pos x="61" y="453"/>
                </a:cxn>
                <a:cxn ang="0">
                  <a:pos x="15" y="362"/>
                </a:cxn>
                <a:cxn ang="0">
                  <a:pos x="15" y="272"/>
                </a:cxn>
                <a:cxn ang="0">
                  <a:pos x="106" y="136"/>
                </a:cxn>
                <a:cxn ang="0">
                  <a:pos x="106" y="45"/>
                </a:cxn>
                <a:cxn ang="0">
                  <a:pos x="61" y="0"/>
                </a:cxn>
              </a:cxnLst>
              <a:rect l="0" t="0" r="r" b="b"/>
              <a:pathLst>
                <a:path w="121" h="499">
                  <a:moveTo>
                    <a:pt x="15" y="499"/>
                  </a:moveTo>
                  <a:cubicBezTo>
                    <a:pt x="38" y="487"/>
                    <a:pt x="61" y="476"/>
                    <a:pt x="61" y="453"/>
                  </a:cubicBezTo>
                  <a:cubicBezTo>
                    <a:pt x="61" y="430"/>
                    <a:pt x="23" y="392"/>
                    <a:pt x="15" y="362"/>
                  </a:cubicBezTo>
                  <a:cubicBezTo>
                    <a:pt x="7" y="332"/>
                    <a:pt x="0" y="310"/>
                    <a:pt x="15" y="272"/>
                  </a:cubicBezTo>
                  <a:cubicBezTo>
                    <a:pt x="30" y="234"/>
                    <a:pt x="91" y="174"/>
                    <a:pt x="106" y="136"/>
                  </a:cubicBezTo>
                  <a:cubicBezTo>
                    <a:pt x="121" y="98"/>
                    <a:pt x="113" y="68"/>
                    <a:pt x="106" y="45"/>
                  </a:cubicBezTo>
                  <a:cubicBezTo>
                    <a:pt x="99" y="22"/>
                    <a:pt x="61" y="7"/>
                    <a:pt x="61" y="0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39" name="Freeform 33"/>
            <p:cNvSpPr/>
            <p:nvPr/>
          </p:nvSpPr>
          <p:spPr bwMode="auto">
            <a:xfrm>
              <a:off x="3961" y="2531"/>
              <a:ext cx="189" cy="491"/>
            </a:xfrm>
            <a:custGeom>
              <a:avLst/>
              <a:gdLst/>
              <a:ahLst/>
              <a:cxnLst>
                <a:cxn ang="0">
                  <a:pos x="14" y="566"/>
                </a:cxn>
                <a:cxn ang="0">
                  <a:pos x="52" y="406"/>
                </a:cxn>
                <a:cxn ang="0">
                  <a:pos x="109" y="377"/>
                </a:cxn>
                <a:cxn ang="0">
                  <a:pos x="147" y="0"/>
                </a:cxn>
              </a:cxnLst>
              <a:rect l="0" t="0" r="r" b="b"/>
              <a:pathLst>
                <a:path w="149" h="566">
                  <a:moveTo>
                    <a:pt x="14" y="566"/>
                  </a:moveTo>
                  <a:cubicBezTo>
                    <a:pt x="0" y="522"/>
                    <a:pt x="11" y="439"/>
                    <a:pt x="52" y="406"/>
                  </a:cubicBezTo>
                  <a:cubicBezTo>
                    <a:pt x="69" y="393"/>
                    <a:pt x="91" y="389"/>
                    <a:pt x="109" y="377"/>
                  </a:cubicBezTo>
                  <a:cubicBezTo>
                    <a:pt x="149" y="259"/>
                    <a:pt x="147" y="122"/>
                    <a:pt x="147" y="0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40" name="Freeform 34"/>
            <p:cNvSpPr/>
            <p:nvPr/>
          </p:nvSpPr>
          <p:spPr bwMode="auto">
            <a:xfrm>
              <a:off x="3560" y="2719"/>
              <a:ext cx="151" cy="312"/>
            </a:xfrm>
            <a:custGeom>
              <a:avLst/>
              <a:gdLst/>
              <a:ahLst/>
              <a:cxnLst>
                <a:cxn ang="0">
                  <a:pos x="151" y="312"/>
                </a:cxn>
                <a:cxn ang="0">
                  <a:pos x="47" y="114"/>
                </a:cxn>
                <a:cxn ang="0">
                  <a:pos x="0" y="48"/>
                </a:cxn>
                <a:cxn ang="0">
                  <a:pos x="9" y="0"/>
                </a:cxn>
              </a:cxnLst>
              <a:rect l="0" t="0" r="r" b="b"/>
              <a:pathLst>
                <a:path w="151" h="312">
                  <a:moveTo>
                    <a:pt x="151" y="312"/>
                  </a:moveTo>
                  <a:cubicBezTo>
                    <a:pt x="126" y="238"/>
                    <a:pt x="116" y="161"/>
                    <a:pt x="47" y="114"/>
                  </a:cubicBezTo>
                  <a:cubicBezTo>
                    <a:pt x="28" y="54"/>
                    <a:pt x="19" y="107"/>
                    <a:pt x="0" y="48"/>
                  </a:cubicBezTo>
                  <a:cubicBezTo>
                    <a:pt x="10" y="7"/>
                    <a:pt x="9" y="23"/>
                    <a:pt x="9" y="0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41" name="Freeform 35"/>
            <p:cNvSpPr/>
            <p:nvPr/>
          </p:nvSpPr>
          <p:spPr bwMode="auto">
            <a:xfrm>
              <a:off x="4220" y="2493"/>
              <a:ext cx="227" cy="557"/>
            </a:xfrm>
            <a:custGeom>
              <a:avLst/>
              <a:gdLst/>
              <a:ahLst/>
              <a:cxnLst>
                <a:cxn ang="0">
                  <a:pos x="20" y="557"/>
                </a:cxn>
                <a:cxn ang="0">
                  <a:pos x="48" y="406"/>
                </a:cxn>
                <a:cxn ang="0">
                  <a:pos x="76" y="349"/>
                </a:cxn>
                <a:cxn ang="0">
                  <a:pos x="161" y="283"/>
                </a:cxn>
                <a:cxn ang="0">
                  <a:pos x="209" y="198"/>
                </a:cxn>
                <a:cxn ang="0">
                  <a:pos x="227" y="0"/>
                </a:cxn>
              </a:cxnLst>
              <a:rect l="0" t="0" r="r" b="b"/>
              <a:pathLst>
                <a:path w="227" h="557">
                  <a:moveTo>
                    <a:pt x="20" y="557"/>
                  </a:moveTo>
                  <a:cubicBezTo>
                    <a:pt x="0" y="501"/>
                    <a:pt x="26" y="456"/>
                    <a:pt x="48" y="406"/>
                  </a:cubicBezTo>
                  <a:cubicBezTo>
                    <a:pt x="58" y="383"/>
                    <a:pt x="57" y="368"/>
                    <a:pt x="76" y="349"/>
                  </a:cubicBezTo>
                  <a:cubicBezTo>
                    <a:pt x="99" y="326"/>
                    <a:pt x="133" y="302"/>
                    <a:pt x="161" y="283"/>
                  </a:cubicBezTo>
                  <a:cubicBezTo>
                    <a:pt x="204" y="218"/>
                    <a:pt x="191" y="248"/>
                    <a:pt x="209" y="198"/>
                  </a:cubicBezTo>
                  <a:cubicBezTo>
                    <a:pt x="216" y="130"/>
                    <a:pt x="227" y="68"/>
                    <a:pt x="227" y="0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42" name="Freeform 36"/>
            <p:cNvSpPr/>
            <p:nvPr/>
          </p:nvSpPr>
          <p:spPr bwMode="auto">
            <a:xfrm>
              <a:off x="3908" y="2370"/>
              <a:ext cx="181" cy="614"/>
            </a:xfrm>
            <a:custGeom>
              <a:avLst/>
              <a:gdLst/>
              <a:ahLst/>
              <a:cxnLst>
                <a:cxn ang="0">
                  <a:pos x="1" y="614"/>
                </a:cxn>
                <a:cxn ang="0">
                  <a:pos x="105" y="302"/>
                </a:cxn>
                <a:cxn ang="0">
                  <a:pos x="124" y="274"/>
                </a:cxn>
                <a:cxn ang="0">
                  <a:pos x="96" y="142"/>
                </a:cxn>
                <a:cxn ang="0">
                  <a:pos x="11" y="104"/>
                </a:cxn>
                <a:cxn ang="0">
                  <a:pos x="20" y="66"/>
                </a:cxn>
                <a:cxn ang="0">
                  <a:pos x="181" y="0"/>
                </a:cxn>
              </a:cxnLst>
              <a:rect l="0" t="0" r="r" b="b"/>
              <a:pathLst>
                <a:path w="181" h="614">
                  <a:moveTo>
                    <a:pt x="1" y="614"/>
                  </a:moveTo>
                  <a:cubicBezTo>
                    <a:pt x="10" y="496"/>
                    <a:pt x="0" y="373"/>
                    <a:pt x="105" y="302"/>
                  </a:cubicBezTo>
                  <a:cubicBezTo>
                    <a:pt x="111" y="293"/>
                    <a:pt x="123" y="285"/>
                    <a:pt x="124" y="274"/>
                  </a:cubicBezTo>
                  <a:cubicBezTo>
                    <a:pt x="126" y="256"/>
                    <a:pt x="115" y="166"/>
                    <a:pt x="96" y="142"/>
                  </a:cubicBezTo>
                  <a:cubicBezTo>
                    <a:pt x="76" y="118"/>
                    <a:pt x="11" y="104"/>
                    <a:pt x="11" y="104"/>
                  </a:cubicBezTo>
                  <a:cubicBezTo>
                    <a:pt x="14" y="91"/>
                    <a:pt x="13" y="77"/>
                    <a:pt x="20" y="66"/>
                  </a:cubicBezTo>
                  <a:cubicBezTo>
                    <a:pt x="41" y="33"/>
                    <a:pt x="137" y="0"/>
                    <a:pt x="181" y="0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43" name="Freeform 37"/>
            <p:cNvSpPr/>
            <p:nvPr/>
          </p:nvSpPr>
          <p:spPr bwMode="auto">
            <a:xfrm>
              <a:off x="4306" y="2342"/>
              <a:ext cx="359" cy="727"/>
            </a:xfrm>
            <a:custGeom>
              <a:avLst/>
              <a:gdLst/>
              <a:ahLst/>
              <a:cxnLst>
                <a:cxn ang="0">
                  <a:pos x="0" y="727"/>
                </a:cxn>
                <a:cxn ang="0">
                  <a:pos x="38" y="585"/>
                </a:cxn>
                <a:cxn ang="0">
                  <a:pos x="94" y="510"/>
                </a:cxn>
                <a:cxn ang="0">
                  <a:pos x="132" y="462"/>
                </a:cxn>
                <a:cxn ang="0">
                  <a:pos x="151" y="425"/>
                </a:cxn>
                <a:cxn ang="0">
                  <a:pos x="179" y="406"/>
                </a:cxn>
                <a:cxn ang="0">
                  <a:pos x="236" y="349"/>
                </a:cxn>
                <a:cxn ang="0">
                  <a:pos x="311" y="330"/>
                </a:cxn>
                <a:cxn ang="0">
                  <a:pos x="340" y="274"/>
                </a:cxn>
                <a:cxn ang="0">
                  <a:pos x="359" y="170"/>
                </a:cxn>
                <a:cxn ang="0">
                  <a:pos x="349" y="0"/>
                </a:cxn>
              </a:cxnLst>
              <a:rect l="0" t="0" r="r" b="b"/>
              <a:pathLst>
                <a:path w="359" h="727">
                  <a:moveTo>
                    <a:pt x="0" y="727"/>
                  </a:moveTo>
                  <a:cubicBezTo>
                    <a:pt x="6" y="670"/>
                    <a:pt x="9" y="631"/>
                    <a:pt x="38" y="585"/>
                  </a:cubicBezTo>
                  <a:cubicBezTo>
                    <a:pt x="55" y="559"/>
                    <a:pt x="94" y="510"/>
                    <a:pt x="94" y="510"/>
                  </a:cubicBezTo>
                  <a:cubicBezTo>
                    <a:pt x="118" y="442"/>
                    <a:pt x="85" y="518"/>
                    <a:pt x="132" y="462"/>
                  </a:cubicBezTo>
                  <a:cubicBezTo>
                    <a:pt x="141" y="451"/>
                    <a:pt x="142" y="436"/>
                    <a:pt x="151" y="425"/>
                  </a:cubicBezTo>
                  <a:cubicBezTo>
                    <a:pt x="158" y="416"/>
                    <a:pt x="171" y="414"/>
                    <a:pt x="179" y="406"/>
                  </a:cubicBezTo>
                  <a:cubicBezTo>
                    <a:pt x="204" y="381"/>
                    <a:pt x="202" y="362"/>
                    <a:pt x="236" y="349"/>
                  </a:cubicBezTo>
                  <a:cubicBezTo>
                    <a:pt x="260" y="340"/>
                    <a:pt x="287" y="339"/>
                    <a:pt x="311" y="330"/>
                  </a:cubicBezTo>
                  <a:cubicBezTo>
                    <a:pt x="318" y="310"/>
                    <a:pt x="334" y="294"/>
                    <a:pt x="340" y="274"/>
                  </a:cubicBezTo>
                  <a:cubicBezTo>
                    <a:pt x="350" y="240"/>
                    <a:pt x="359" y="170"/>
                    <a:pt x="359" y="170"/>
                  </a:cubicBezTo>
                  <a:cubicBezTo>
                    <a:pt x="349" y="6"/>
                    <a:pt x="349" y="63"/>
                    <a:pt x="349" y="0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44" name="Freeform 38"/>
            <p:cNvSpPr/>
            <p:nvPr/>
          </p:nvSpPr>
          <p:spPr bwMode="auto">
            <a:xfrm>
              <a:off x="3635" y="2521"/>
              <a:ext cx="123" cy="482"/>
            </a:xfrm>
            <a:custGeom>
              <a:avLst/>
              <a:gdLst/>
              <a:ahLst/>
              <a:cxnLst>
                <a:cxn ang="0">
                  <a:pos x="104" y="482"/>
                </a:cxn>
                <a:cxn ang="0">
                  <a:pos x="123" y="416"/>
                </a:cxn>
                <a:cxn ang="0">
                  <a:pos x="104" y="359"/>
                </a:cxn>
                <a:cxn ang="0">
                  <a:pos x="57" y="227"/>
                </a:cxn>
                <a:cxn ang="0">
                  <a:pos x="0" y="132"/>
                </a:cxn>
                <a:cxn ang="0">
                  <a:pos x="57" y="0"/>
                </a:cxn>
              </a:cxnLst>
              <a:rect l="0" t="0" r="r" b="b"/>
              <a:pathLst>
                <a:path w="123" h="482">
                  <a:moveTo>
                    <a:pt x="104" y="482"/>
                  </a:moveTo>
                  <a:cubicBezTo>
                    <a:pt x="110" y="460"/>
                    <a:pt x="123" y="439"/>
                    <a:pt x="123" y="416"/>
                  </a:cubicBezTo>
                  <a:cubicBezTo>
                    <a:pt x="123" y="409"/>
                    <a:pt x="106" y="366"/>
                    <a:pt x="104" y="359"/>
                  </a:cubicBezTo>
                  <a:cubicBezTo>
                    <a:pt x="92" y="310"/>
                    <a:pt x="85" y="269"/>
                    <a:pt x="57" y="227"/>
                  </a:cubicBezTo>
                  <a:cubicBezTo>
                    <a:pt x="45" y="190"/>
                    <a:pt x="21" y="164"/>
                    <a:pt x="0" y="132"/>
                  </a:cubicBezTo>
                  <a:cubicBezTo>
                    <a:pt x="9" y="84"/>
                    <a:pt x="23" y="38"/>
                    <a:pt x="57" y="0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45" name="Freeform 39"/>
            <p:cNvSpPr/>
            <p:nvPr/>
          </p:nvSpPr>
          <p:spPr bwMode="auto">
            <a:xfrm>
              <a:off x="4145" y="2351"/>
              <a:ext cx="189" cy="671"/>
            </a:xfrm>
            <a:custGeom>
              <a:avLst/>
              <a:gdLst/>
              <a:ahLst/>
              <a:cxnLst>
                <a:cxn ang="0">
                  <a:pos x="0" y="671"/>
                </a:cxn>
                <a:cxn ang="0">
                  <a:pos x="133" y="321"/>
                </a:cxn>
                <a:cxn ang="0">
                  <a:pos x="170" y="265"/>
                </a:cxn>
                <a:cxn ang="0">
                  <a:pos x="189" y="208"/>
                </a:cxn>
                <a:cxn ang="0">
                  <a:pos x="180" y="38"/>
                </a:cxn>
                <a:cxn ang="0">
                  <a:pos x="170" y="0"/>
                </a:cxn>
              </a:cxnLst>
              <a:rect l="0" t="0" r="r" b="b"/>
              <a:pathLst>
                <a:path w="189" h="671">
                  <a:moveTo>
                    <a:pt x="0" y="671"/>
                  </a:moveTo>
                  <a:cubicBezTo>
                    <a:pt x="16" y="564"/>
                    <a:pt x="36" y="385"/>
                    <a:pt x="133" y="321"/>
                  </a:cubicBezTo>
                  <a:cubicBezTo>
                    <a:pt x="145" y="302"/>
                    <a:pt x="163" y="286"/>
                    <a:pt x="170" y="265"/>
                  </a:cubicBezTo>
                  <a:cubicBezTo>
                    <a:pt x="176" y="246"/>
                    <a:pt x="189" y="208"/>
                    <a:pt x="189" y="208"/>
                  </a:cubicBezTo>
                  <a:cubicBezTo>
                    <a:pt x="186" y="151"/>
                    <a:pt x="185" y="95"/>
                    <a:pt x="180" y="38"/>
                  </a:cubicBezTo>
                  <a:cubicBezTo>
                    <a:pt x="179" y="25"/>
                    <a:pt x="170" y="0"/>
                    <a:pt x="170" y="0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46" name="Freeform 40"/>
            <p:cNvSpPr/>
            <p:nvPr/>
          </p:nvSpPr>
          <p:spPr bwMode="auto">
            <a:xfrm>
              <a:off x="1121" y="2597"/>
              <a:ext cx="142" cy="481"/>
            </a:xfrm>
            <a:custGeom>
              <a:avLst/>
              <a:gdLst/>
              <a:ahLst/>
              <a:cxnLst>
                <a:cxn ang="0">
                  <a:pos x="50" y="481"/>
                </a:cxn>
                <a:cxn ang="0">
                  <a:pos x="88" y="274"/>
                </a:cxn>
                <a:cxn ang="0">
                  <a:pos x="135" y="207"/>
                </a:cxn>
                <a:cxn ang="0">
                  <a:pos x="50" y="75"/>
                </a:cxn>
                <a:cxn ang="0">
                  <a:pos x="31" y="37"/>
                </a:cxn>
                <a:cxn ang="0">
                  <a:pos x="3" y="9"/>
                </a:cxn>
              </a:cxnLst>
              <a:rect l="0" t="0" r="r" b="b"/>
              <a:pathLst>
                <a:path w="142" h="481">
                  <a:moveTo>
                    <a:pt x="50" y="481"/>
                  </a:moveTo>
                  <a:cubicBezTo>
                    <a:pt x="29" y="404"/>
                    <a:pt x="10" y="322"/>
                    <a:pt x="88" y="274"/>
                  </a:cubicBezTo>
                  <a:cubicBezTo>
                    <a:pt x="104" y="252"/>
                    <a:pt x="131" y="234"/>
                    <a:pt x="135" y="207"/>
                  </a:cubicBezTo>
                  <a:cubicBezTo>
                    <a:pt x="142" y="164"/>
                    <a:pt x="70" y="101"/>
                    <a:pt x="50" y="75"/>
                  </a:cubicBezTo>
                  <a:cubicBezTo>
                    <a:pt x="42" y="64"/>
                    <a:pt x="40" y="48"/>
                    <a:pt x="31" y="37"/>
                  </a:cubicBezTo>
                  <a:cubicBezTo>
                    <a:pt x="0" y="0"/>
                    <a:pt x="3" y="35"/>
                    <a:pt x="3" y="9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47" name="Freeform 41"/>
            <p:cNvSpPr/>
            <p:nvPr/>
          </p:nvSpPr>
          <p:spPr bwMode="auto">
            <a:xfrm>
              <a:off x="1292" y="2614"/>
              <a:ext cx="142" cy="481"/>
            </a:xfrm>
            <a:custGeom>
              <a:avLst/>
              <a:gdLst/>
              <a:ahLst/>
              <a:cxnLst>
                <a:cxn ang="0">
                  <a:pos x="50" y="481"/>
                </a:cxn>
                <a:cxn ang="0">
                  <a:pos x="88" y="274"/>
                </a:cxn>
                <a:cxn ang="0">
                  <a:pos x="135" y="207"/>
                </a:cxn>
                <a:cxn ang="0">
                  <a:pos x="50" y="75"/>
                </a:cxn>
                <a:cxn ang="0">
                  <a:pos x="31" y="37"/>
                </a:cxn>
                <a:cxn ang="0">
                  <a:pos x="3" y="9"/>
                </a:cxn>
              </a:cxnLst>
              <a:rect l="0" t="0" r="r" b="b"/>
              <a:pathLst>
                <a:path w="142" h="481">
                  <a:moveTo>
                    <a:pt x="50" y="481"/>
                  </a:moveTo>
                  <a:cubicBezTo>
                    <a:pt x="29" y="404"/>
                    <a:pt x="10" y="322"/>
                    <a:pt x="88" y="274"/>
                  </a:cubicBezTo>
                  <a:cubicBezTo>
                    <a:pt x="104" y="252"/>
                    <a:pt x="131" y="234"/>
                    <a:pt x="135" y="207"/>
                  </a:cubicBezTo>
                  <a:cubicBezTo>
                    <a:pt x="142" y="164"/>
                    <a:pt x="70" y="101"/>
                    <a:pt x="50" y="75"/>
                  </a:cubicBezTo>
                  <a:cubicBezTo>
                    <a:pt x="42" y="64"/>
                    <a:pt x="40" y="48"/>
                    <a:pt x="31" y="37"/>
                  </a:cubicBezTo>
                  <a:cubicBezTo>
                    <a:pt x="0" y="0"/>
                    <a:pt x="3" y="35"/>
                    <a:pt x="3" y="9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48" name="Freeform 42"/>
            <p:cNvSpPr/>
            <p:nvPr/>
          </p:nvSpPr>
          <p:spPr bwMode="auto">
            <a:xfrm>
              <a:off x="1474" y="2614"/>
              <a:ext cx="142" cy="481"/>
            </a:xfrm>
            <a:custGeom>
              <a:avLst/>
              <a:gdLst/>
              <a:ahLst/>
              <a:cxnLst>
                <a:cxn ang="0">
                  <a:pos x="50" y="481"/>
                </a:cxn>
                <a:cxn ang="0">
                  <a:pos x="88" y="274"/>
                </a:cxn>
                <a:cxn ang="0">
                  <a:pos x="135" y="207"/>
                </a:cxn>
                <a:cxn ang="0">
                  <a:pos x="50" y="75"/>
                </a:cxn>
                <a:cxn ang="0">
                  <a:pos x="31" y="37"/>
                </a:cxn>
                <a:cxn ang="0">
                  <a:pos x="3" y="9"/>
                </a:cxn>
              </a:cxnLst>
              <a:rect l="0" t="0" r="r" b="b"/>
              <a:pathLst>
                <a:path w="142" h="481">
                  <a:moveTo>
                    <a:pt x="50" y="481"/>
                  </a:moveTo>
                  <a:cubicBezTo>
                    <a:pt x="29" y="404"/>
                    <a:pt x="10" y="322"/>
                    <a:pt x="88" y="274"/>
                  </a:cubicBezTo>
                  <a:cubicBezTo>
                    <a:pt x="104" y="252"/>
                    <a:pt x="131" y="234"/>
                    <a:pt x="135" y="207"/>
                  </a:cubicBezTo>
                  <a:cubicBezTo>
                    <a:pt x="142" y="164"/>
                    <a:pt x="70" y="101"/>
                    <a:pt x="50" y="75"/>
                  </a:cubicBezTo>
                  <a:cubicBezTo>
                    <a:pt x="42" y="64"/>
                    <a:pt x="40" y="48"/>
                    <a:pt x="31" y="37"/>
                  </a:cubicBezTo>
                  <a:cubicBezTo>
                    <a:pt x="0" y="0"/>
                    <a:pt x="3" y="35"/>
                    <a:pt x="3" y="9"/>
                  </a:cubicBezTo>
                </a:path>
              </a:pathLst>
            </a:custGeom>
            <a:noFill/>
            <a:ln w="2222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0000" tIns="46800" rIns="90000" bIns="46800"/>
            <a:lstStyle/>
            <a:p>
              <a:endParaRPr lang="zh-CN" altLang="en-US">
                <a:latin typeface="+mn-ea"/>
                <a:ea typeface="+mn-ea"/>
              </a:endParaRPr>
            </a:p>
          </p:txBody>
        </p:sp>
      </p:grpSp>
      <p:sp>
        <p:nvSpPr>
          <p:cNvPr id="49" name="Text Box 43"/>
          <p:cNvSpPr txBox="1">
            <a:spLocks noChangeArrowheads="1"/>
          </p:cNvSpPr>
          <p:nvPr/>
        </p:nvSpPr>
        <p:spPr bwMode="auto">
          <a:xfrm>
            <a:off x="1428728" y="2419359"/>
            <a:ext cx="576263" cy="1202510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400">
                <a:solidFill>
                  <a:srgbClr val="FF3300"/>
                </a:solidFill>
                <a:latin typeface="+mn-ea"/>
                <a:ea typeface="+mn-ea"/>
              </a:rPr>
              <a:t>沸腾前</a:t>
            </a:r>
          </a:p>
        </p:txBody>
      </p:sp>
      <p:sp>
        <p:nvSpPr>
          <p:cNvPr id="50" name="Text Box 44"/>
          <p:cNvSpPr txBox="1">
            <a:spLocks noChangeArrowheads="1"/>
          </p:cNvSpPr>
          <p:nvPr/>
        </p:nvSpPr>
        <p:spPr bwMode="auto">
          <a:xfrm>
            <a:off x="5641001" y="2419359"/>
            <a:ext cx="576262" cy="1202510"/>
          </a:xfrm>
          <a:prstGeom prst="rect">
            <a:avLst/>
          </a:prstGeom>
          <a:noFill/>
          <a:ln w="22225" algn="ctr">
            <a:noFill/>
            <a:miter lim="800000"/>
          </a:ln>
          <a:effectLst/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400">
                <a:solidFill>
                  <a:srgbClr val="FF3300"/>
                </a:solidFill>
                <a:latin typeface="+mn-ea"/>
                <a:ea typeface="+mn-ea"/>
              </a:rPr>
              <a:t>沸腾时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4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49" grpId="0" autoUpdateAnimBg="0"/>
      <p:bldP spid="50" grpId="0" bldLvl="0" animBg="1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762</Words>
  <Application>Microsoft Office PowerPoint</Application>
  <PresentationFormat>全屏显示(16:9)</PresentationFormat>
  <Paragraphs>79</Paragraphs>
  <Slides>19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黑体</vt:lpstr>
      <vt:lpstr>宋体</vt:lpstr>
      <vt:lpstr>Calibri</vt:lpstr>
      <vt:lpstr>Times New Roman</vt:lpstr>
      <vt:lpstr>Arial</vt:lpstr>
      <vt:lpstr>Wingdings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dcterms:created xsi:type="dcterms:W3CDTF">2018-11-06T06:39:00Z</dcterms:created>
  <dcterms:modified xsi:type="dcterms:W3CDTF">2026-08-14T23:18:50Z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