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8" r:id="rId2"/>
    <p:sldId id="262" r:id="rId3"/>
    <p:sldId id="271" r:id="rId4"/>
    <p:sldId id="272" r:id="rId5"/>
    <p:sldId id="273" r:id="rId6"/>
    <p:sldId id="263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9" r:id="rId15"/>
    <p:sldId id="282" r:id="rId16"/>
    <p:sldId id="283" r:id="rId17"/>
    <p:sldId id="284" r:id="rId18"/>
    <p:sldId id="285" r:id="rId19"/>
    <p:sldId id="28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79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17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0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3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2339752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656444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14783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497796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</a:p>
        </p:txBody>
      </p:sp>
    </p:spTree>
    <p:extLst>
      <p:ext uri="{BB962C8B-B14F-4D97-AF65-F5344CB8AC3E}">
        <p14:creationId xmlns:p14="http://schemas.microsoft.com/office/powerpoint/2010/main" val="25181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考点互动研析</a:t>
            </a:r>
          </a:p>
        </p:txBody>
      </p:sp>
    </p:spTree>
    <p:extLst>
      <p:ext uri="{BB962C8B-B14F-4D97-AF65-F5344CB8AC3E}">
        <p14:creationId xmlns:p14="http://schemas.microsoft.com/office/powerpoint/2010/main" val="149186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763198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48205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0" name="同侧圆角矩形 9">
            <a:hlinkClick r:id="rId14" action="ppaction://hlinksldjump"/>
          </p:cNvPr>
          <p:cNvSpPr/>
          <p:nvPr userDrawn="1"/>
        </p:nvSpPr>
        <p:spPr>
          <a:xfrm>
            <a:off x="630968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763300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0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6.emf"/><Relationship Id="rId5" Type="http://schemas.openxmlformats.org/officeDocument/2006/relationships/image" Target="../media/image14.emf"/><Relationship Id="rId10" Type="http://schemas.openxmlformats.org/officeDocument/2006/relationships/package" Target="../embeddings/Microsoft_Word___13.docx"/><Relationship Id="rId4" Type="http://schemas.openxmlformats.org/officeDocument/2006/relationships/package" Target="../embeddings/Microsoft_Word___11.docx"/><Relationship Id="rId9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4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15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7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8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9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20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21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7.emf"/><Relationship Id="rId5" Type="http://schemas.openxmlformats.org/officeDocument/2006/relationships/image" Target="../media/image25.emf"/><Relationship Id="rId10" Type="http://schemas.openxmlformats.org/officeDocument/2006/relationships/package" Target="../embeddings/Microsoft_Word___24.docx"/><Relationship Id="rId4" Type="http://schemas.openxmlformats.org/officeDocument/2006/relationships/package" Target="../embeddings/Microsoft_Word___22.docx"/><Relationship Id="rId9" Type="http://schemas.openxmlformats.org/officeDocument/2006/relationships/oleObject" Target="../embeddings/oleObject2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7.emf"/><Relationship Id="rId5" Type="http://schemas.openxmlformats.org/officeDocument/2006/relationships/image" Target="../media/image5.emf"/><Relationship Id="rId10" Type="http://schemas.openxmlformats.org/officeDocument/2006/relationships/package" Target="../embeddings/Microsoft_Word___4.docx"/><Relationship Id="rId4" Type="http://schemas.openxmlformats.org/officeDocument/2006/relationships/package" Target="../embeddings/Microsoft_Word___2.docx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5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7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47664" y="2708920"/>
            <a:ext cx="6696744" cy="1008112"/>
          </a:xfrm>
        </p:spPr>
        <p:txBody>
          <a:bodyPr/>
          <a:lstStyle/>
          <a:p>
            <a:r>
              <a:rPr lang="zh-CN" altLang="en-US" b="1" dirty="0"/>
              <a:t>题型二、电学计算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972230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184"/>
            <a:ext cx="8128000" cy="34394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彩虹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款某款电热毯的简易电路图。电源电压保持不变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是电热毯加热的电热丝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是定值电阻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该电热毯的额定电压为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电热毯处于高温加热状态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其预定加热功率为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 W;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电热毯处于低温加热状态。求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该电热毯的电热丝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该电热毯处于正常工作的高温加热状态时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,30 min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消耗的电能大小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则当该电热毯处于低温加热状态与高温加热状态时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其中的电热丝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所消耗的电功率大小之比。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105916"/>
              </p:ext>
            </p:extLst>
          </p:nvPr>
        </p:nvGraphicFramePr>
        <p:xfrm>
          <a:off x="1331640" y="4561810"/>
          <a:ext cx="6717355" cy="1914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4" imgW="3837004" imgH="1093261" progId="Word.Document.12">
                  <p:embed/>
                </p:oleObj>
              </mc:Choice>
              <mc:Fallback>
                <p:oleObj name="文档" r:id="rId4" imgW="3837004" imgH="109326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1640" y="4561810"/>
                        <a:ext cx="6717355" cy="1914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333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1282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(1)440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(3)4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接入电路中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电热毯处于高温加热状态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066999"/>
              </p:ext>
            </p:extLst>
          </p:nvPr>
        </p:nvGraphicFramePr>
        <p:xfrm>
          <a:off x="611560" y="1902554"/>
          <a:ext cx="8128000" cy="72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7" name="文档" r:id="rId4" imgW="3837004" imgH="341824" progId="Word.Document.12">
                  <p:embed/>
                </p:oleObj>
              </mc:Choice>
              <mc:Fallback>
                <p:oleObj name="文档" r:id="rId4" imgW="3837004" imgH="34182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1902554"/>
                        <a:ext cx="8128000" cy="723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528941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电热毯处于高温加热状态时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消耗的电能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W=P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断开时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电热毯处于低温加热状态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此时电路中的电流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215327"/>
              </p:ext>
            </p:extLst>
          </p:nvPr>
        </p:nvGraphicFramePr>
        <p:xfrm>
          <a:off x="626662" y="4237747"/>
          <a:ext cx="8128000" cy="53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8" name="文档" r:id="rId7" imgW="3837004" imgH="253844" progId="Word.Document.12">
                  <p:embed/>
                </p:oleObj>
              </mc:Choice>
              <mc:Fallback>
                <p:oleObj name="文档" r:id="rId7" imgW="3837004" imgH="25384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6662" y="4237747"/>
                        <a:ext cx="8128000" cy="53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784614"/>
            <a:ext cx="8128000" cy="12864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的实际功率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则当该电热毯处于低温加热状态与高温加热状态时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其中的电热丝</a:t>
            </a:r>
            <a:endParaRPr lang="zh-CN" altLang="en-US" sz="220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711759"/>
              </p:ext>
            </p:extLst>
          </p:nvPr>
        </p:nvGraphicFramePr>
        <p:xfrm>
          <a:off x="623020" y="6016872"/>
          <a:ext cx="8128000" cy="739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9" name="文档" r:id="rId10" imgW="3837004" imgH="349396" progId="Word.Document.12">
                  <p:embed/>
                </p:oleObj>
              </mc:Choice>
              <mc:Fallback>
                <p:oleObj name="文档" r:id="rId10" imgW="3837004" imgH="349396" progId="Word.Document.12">
                  <p:embed/>
                  <p:pic>
                    <p:nvPicPr>
                      <p:cNvPr id="7" name="对象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3020" y="6016872"/>
                        <a:ext cx="8128000" cy="739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45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如图甲是定值电阻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“8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W”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关系图象。如图乙所示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电源电压恒定不变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滑动变阻器的最大阻值为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的实际功率为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750178"/>
              </p:ext>
            </p:extLst>
          </p:nvPr>
        </p:nvGraphicFramePr>
        <p:xfrm>
          <a:off x="1213323" y="2631913"/>
          <a:ext cx="6717355" cy="184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4" imgW="3837004" imgH="1055040" progId="Word.Document.12">
                  <p:embed/>
                </p:oleObj>
              </mc:Choice>
              <mc:Fallback>
                <p:oleObj name="文档" r:id="rId4" imgW="3837004" imgH="1055040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3323" y="2631913"/>
                        <a:ext cx="6717355" cy="184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98469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电流通过灯泡产生的热量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求电路消耗的最大功率。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22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42154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(1)80 J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(2)8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W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344299"/>
              </p:ext>
            </p:extLst>
          </p:nvPr>
        </p:nvGraphicFramePr>
        <p:xfrm>
          <a:off x="620464" y="2515697"/>
          <a:ext cx="8128000" cy="86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4" name="文档" r:id="rId4" imgW="3837004" imgH="407449" progId="Word.Document.12">
                  <p:embed/>
                </p:oleObj>
              </mc:Choice>
              <mc:Fallback>
                <p:oleObj name="文档" r:id="rId4" imgW="3837004" imgH="40744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2515697"/>
                        <a:ext cx="8128000" cy="864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40820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灯泡与整个滑动变阻器串联。由图象知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灯泡实际功率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灯泡两端电压为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433819"/>
              </p:ext>
            </p:extLst>
          </p:nvPr>
        </p:nvGraphicFramePr>
        <p:xfrm>
          <a:off x="528200" y="4708737"/>
          <a:ext cx="8128000" cy="49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5" name="文档" r:id="rId7" imgW="3837004" imgH="232931" progId="Word.Document.12">
                  <p:embed/>
                </p:oleObj>
              </mc:Choice>
              <mc:Fallback>
                <p:oleObj name="文档" r:id="rId7" imgW="3837004" imgH="232931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8200" y="4708737"/>
                        <a:ext cx="8128000" cy="49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23133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所以电源电压为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03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524600"/>
              </p:ext>
            </p:extLst>
          </p:nvPr>
        </p:nvGraphicFramePr>
        <p:xfrm>
          <a:off x="620464" y="2999449"/>
          <a:ext cx="8128000" cy="1113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4" imgW="3837004" imgH="525357" progId="Word.Document.12">
                  <p:embed/>
                </p:oleObj>
              </mc:Choice>
              <mc:Fallback>
                <p:oleObj name="文档" r:id="rId4" imgW="3837004" imgH="525357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2999449"/>
                        <a:ext cx="8128000" cy="1113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19339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电路消耗的最大总功率为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'+P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2730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滑动变阻器滑片位于最左端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灯泡和定值电阻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'=U=U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所以灯泡实际功率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'=P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59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湖北鄂州中考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某同学利用如图甲所示的电路进行探究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得到如图乙所示的图象。则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976487"/>
              </p:ext>
            </p:extLst>
          </p:nvPr>
        </p:nvGraphicFramePr>
        <p:xfrm>
          <a:off x="1115616" y="2134766"/>
          <a:ext cx="6717355" cy="231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4" imgW="3837004" imgH="1321504" progId="Word.Document.12">
                  <p:embed/>
                </p:oleObj>
              </mc:Choice>
              <mc:Fallback>
                <p:oleObj name="文档" r:id="rId4" imgW="3837004" imgH="132150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5616" y="2134766"/>
                        <a:ext cx="6717355" cy="2312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68647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该同学探究的是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五次记录实验数据中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电压表的示数为多少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滑动变阻器阻值变化范围是多少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电流与电阻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98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33139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由图乙可知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通过定值电阻的电流随其阻值的变化而变化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但电流和电阻的乘积不变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该同学探究的是电流与电阻的关系。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由图乙可知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五次记录实验数据中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即电压表的示数为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时电路中的电流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此时滑动变阻器接入电路中的电阻最小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45955"/>
              </p:ext>
            </p:extLst>
          </p:nvPr>
        </p:nvGraphicFramePr>
        <p:xfrm>
          <a:off x="683568" y="4078625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4" imgW="3837004" imgH="235094" progId="Word.Document.12">
                  <p:embed/>
                </p:oleObj>
              </mc:Choice>
              <mc:Fallback>
                <p:oleObj name="文档" r:id="rId4" imgW="3837004" imgH="23509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4078625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25144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电阻等于各分电阻之和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滑动变阻器接入电路中的最小阻值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=R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时电路中的电流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此时滑动变阻器接入电路中的电阻最大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3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002162"/>
              </p:ext>
            </p:extLst>
          </p:nvPr>
        </p:nvGraphicFramePr>
        <p:xfrm>
          <a:off x="539552" y="2083013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4" imgW="3837004" imgH="235094" progId="Word.Document.12">
                  <p:embed/>
                </p:oleObj>
              </mc:Choice>
              <mc:Fallback>
                <p:oleObj name="文档" r:id="rId4" imgW="3837004" imgH="235094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2083013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708920"/>
            <a:ext cx="8128000" cy="1282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则滑动变阻器接入电路中的最大阻值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'=R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'-R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滑动变阻器阻值变化范围是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6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3671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内蒙古赤峰中考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同学们发现电饭锅、电高压锅等用电器的功率都是可以调节的。于是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他们利用实验室中的器材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设计了一个功率可以调节的电路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来模拟上述电器的工作状况。已知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学生电源提供的电压为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电阻保持不变。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闭合且开关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电路的总功率为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求电路中总电流和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断开且开关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:10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时间内电流通过整个电路做的功。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088453"/>
              </p:ext>
            </p:extLst>
          </p:nvPr>
        </p:nvGraphicFramePr>
        <p:xfrm>
          <a:off x="683568" y="4653136"/>
          <a:ext cx="8128000" cy="1829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4" imgW="3837004" imgH="863575" progId="Word.Document.12">
                  <p:embed/>
                </p:oleObj>
              </mc:Choice>
              <mc:Fallback>
                <p:oleObj name="文档" r:id="rId4" imgW="3837004" imgH="863575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4653136"/>
                        <a:ext cx="8128000" cy="1829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267744" y="334733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20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1282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(2)48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闭合且开关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P=UI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可得总电流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019935"/>
              </p:ext>
            </p:extLst>
          </p:nvPr>
        </p:nvGraphicFramePr>
        <p:xfrm>
          <a:off x="323528" y="2060848"/>
          <a:ext cx="8128000" cy="1035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9" name="文档" r:id="rId4" imgW="3837004" imgH="488578" progId="Word.Document.12">
                  <p:embed/>
                </p:oleObj>
              </mc:Choice>
              <mc:Fallback>
                <p:oleObj name="文档" r:id="rId4" imgW="3837004" imgH="48857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2060848"/>
                        <a:ext cx="8128000" cy="1035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05390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因并联电路干路电流等于各支路电流之和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的电流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=I-I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283210"/>
              </p:ext>
            </p:extLst>
          </p:nvPr>
        </p:nvGraphicFramePr>
        <p:xfrm>
          <a:off x="251520" y="4390878"/>
          <a:ext cx="8128000" cy="53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0" name="文档" r:id="rId7" imgW="3837004" imgH="253844" progId="Word.Document.12">
                  <p:embed/>
                </p:oleObj>
              </mc:Choice>
              <mc:Fallback>
                <p:oleObj name="文档" r:id="rId7" imgW="3837004" imgH="25384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520" y="4390878"/>
                        <a:ext cx="8128000" cy="53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928934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断开且开关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则总电阻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273231"/>
              </p:ext>
            </p:extLst>
          </p:nvPr>
        </p:nvGraphicFramePr>
        <p:xfrm>
          <a:off x="488481" y="5805264"/>
          <a:ext cx="8128000" cy="995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1" name="文档" r:id="rId10" imgW="3837004" imgH="469107" progId="Word.Document.12">
                  <p:embed/>
                </p:oleObj>
              </mc:Choice>
              <mc:Fallback>
                <p:oleObj name="文档" r:id="rId10" imgW="3837004" imgH="469107" progId="Word.Document.12">
                  <p:embed/>
                  <p:pic>
                    <p:nvPicPr>
                      <p:cNvPr id="7" name="对象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8481" y="5805264"/>
                        <a:ext cx="8128000" cy="995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815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该类型一般围绕由开关闭合、变阻器滑片移动等引起电路变化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要求我们把握电路的某种联系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充分运用欧姆定律与串、并联电路规律解题。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2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辽宁营口中考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 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W”,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电压表量程为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不考虑灯丝电阻的变化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且保证各元件均安全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灯泡正常发光时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滑动变阻器接入电路的阻值是多少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保持滑动变阻器滑片位置不动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的电功率是多少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的最小电功率是多少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33813"/>
              </p:ext>
            </p:extLst>
          </p:nvPr>
        </p:nvGraphicFramePr>
        <p:xfrm>
          <a:off x="490325" y="4581128"/>
          <a:ext cx="8128000" cy="1856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4" imgW="3837004" imgH="876916" progId="Word.Document.12">
                  <p:embed/>
                </p:oleObj>
              </mc:Choice>
              <mc:Fallback>
                <p:oleObj name="文档" r:id="rId4" imgW="3837004" imgH="876916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0325" y="4581128"/>
                        <a:ext cx="8128000" cy="18562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75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(1)5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W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W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因串联电路中各处的电流相等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且灯泡正常发光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782719"/>
              </p:ext>
            </p:extLst>
          </p:nvPr>
        </p:nvGraphicFramePr>
        <p:xfrm>
          <a:off x="611560" y="2515248"/>
          <a:ext cx="8128000" cy="53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3" name="文档" r:id="rId4" imgW="3837004" imgH="253484" progId="Word.Document.12">
                  <p:embed/>
                </p:oleObj>
              </mc:Choice>
              <mc:Fallback>
                <p:oleObj name="文档" r:id="rId4" imgW="3837004" imgH="25348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515248"/>
                        <a:ext cx="8128000" cy="53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0533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因串联电路中总电压等于各分电压之和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滑动变阻器两端的电压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=U-U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914014"/>
              </p:ext>
            </p:extLst>
          </p:nvPr>
        </p:nvGraphicFramePr>
        <p:xfrm>
          <a:off x="608065" y="3965017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4" name="文档" r:id="rId7" imgW="3837004" imgH="235094" progId="Word.Document.12">
                  <p:embed/>
                </p:oleObj>
              </mc:Choice>
              <mc:Fallback>
                <p:oleObj name="文档" r:id="rId7" imgW="3837004" imgH="23509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065" y="3965017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50842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保持滑动变阻器滑片位置不动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因串联电路中总电阻等于各分电压之和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578343"/>
              </p:ext>
            </p:extLst>
          </p:nvPr>
        </p:nvGraphicFramePr>
        <p:xfrm>
          <a:off x="636471" y="5374431"/>
          <a:ext cx="8128000" cy="544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5" name="文档" r:id="rId10" imgW="3837004" imgH="257089" progId="Word.Document.12">
                  <p:embed/>
                </p:oleObj>
              </mc:Choice>
              <mc:Fallback>
                <p:oleObj name="文档" r:id="rId10" imgW="3837004" imgH="257089" progId="Word.Document.12">
                  <p:embed/>
                  <p:pic>
                    <p:nvPicPr>
                      <p:cNvPr id="7" name="对象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471" y="5374431"/>
                        <a:ext cx="8128000" cy="544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96354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的电功率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0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定值电阻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电流表测电路中的电流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当电压表的示数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=U-U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432612"/>
              </p:ext>
            </p:extLst>
          </p:nvPr>
        </p:nvGraphicFramePr>
        <p:xfrm>
          <a:off x="539513" y="2757055"/>
          <a:ext cx="8128000" cy="1039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4" imgW="3837004" imgH="490020" progId="Word.Document.12">
                  <p:embed/>
                </p:oleObj>
              </mc:Choice>
              <mc:Fallback>
                <p:oleObj name="文档" r:id="rId4" imgW="3837004" imgH="490020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13" y="2757055"/>
                        <a:ext cx="8128000" cy="1039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9617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电路中的最小电流为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的电功率最小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68587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本题考查了串联电路的特点和欧姆定律、电功率公式的应用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正确地确定最后一问中电路中的最小电流是关键。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88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在图所示的电路中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 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字样。开关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电路正常工作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。移动滑动变阻器的滑片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电源电压和电压表示数的比值最大为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求电压表示数的最大值和最小值的差值。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664014"/>
            <a:ext cx="4120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9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312472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根据电路图可知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电压表测量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又因为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852108"/>
              </p:ext>
            </p:extLst>
          </p:nvPr>
        </p:nvGraphicFramePr>
        <p:xfrm>
          <a:off x="600236" y="1557161"/>
          <a:ext cx="8128000" cy="3914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4" imgW="3837004" imgH="1847582" progId="Word.Document.12">
                  <p:embed/>
                </p:oleObj>
              </mc:Choice>
              <mc:Fallback>
                <p:oleObj name="文档" r:id="rId4" imgW="3837004" imgH="184758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236" y="1557161"/>
                        <a:ext cx="8128000" cy="3914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435778"/>
            <a:ext cx="8128000" cy="1282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=I'R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电压表示数的最大值和最小值的差值应为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02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。试求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的阻值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求电压表和电流表的示数。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147260"/>
              </p:ext>
            </p:extLst>
          </p:nvPr>
        </p:nvGraphicFramePr>
        <p:xfrm>
          <a:off x="508000" y="3346193"/>
          <a:ext cx="8128000" cy="1967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4" imgW="3837004" imgH="928118" progId="Word.Document.12">
                  <p:embed/>
                </p:oleObj>
              </mc:Choice>
              <mc:Fallback>
                <p:oleObj name="文档" r:id="rId4" imgW="3837004" imgH="92811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346193"/>
                        <a:ext cx="8128000" cy="1967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85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Ω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电压表测量的是电源电压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电流表测量干路电流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则电源电压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353910"/>
              </p:ext>
            </p:extLst>
          </p:nvPr>
        </p:nvGraphicFramePr>
        <p:xfrm>
          <a:off x="395536" y="3048953"/>
          <a:ext cx="8128000" cy="53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8" name="文档" r:id="rId4" imgW="3837004" imgH="253844" progId="Word.Document.12">
                  <p:embed/>
                </p:oleObj>
              </mc:Choice>
              <mc:Fallback>
                <p:oleObj name="文档" r:id="rId4" imgW="3837004" imgH="25384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3048953"/>
                        <a:ext cx="8128000" cy="53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6017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根据并联电路干路电流等于各支路电流之和可知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=I-I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15189"/>
              </p:ext>
            </p:extLst>
          </p:nvPr>
        </p:nvGraphicFramePr>
        <p:xfrm>
          <a:off x="395536" y="4501782"/>
          <a:ext cx="8128000" cy="53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文档" r:id="rId7" imgW="3837004" imgH="253844" progId="Word.Document.12">
                  <p:embed/>
                </p:oleObj>
              </mc:Choice>
              <mc:Fallback>
                <p:oleObj name="文档" r:id="rId7" imgW="3837004" imgH="25384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5536" y="4501782"/>
                        <a:ext cx="8128000" cy="53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078281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连入电路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的电流不变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电流表示数为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46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382</TotalTime>
  <Words>1421</Words>
  <Application>Microsoft Office PowerPoint</Application>
  <PresentationFormat>全屏显示(4:3)</PresentationFormat>
  <Paragraphs>81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初中总复习模板</vt:lpstr>
      <vt:lpstr>文档</vt:lpstr>
      <vt:lpstr>题型二、电学计算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题型二、电学计算</dc:title>
  <cp:lastModifiedBy>User</cp:lastModifiedBy>
  <cp:revision>1</cp:revision>
  <dcterms:created xsi:type="dcterms:W3CDTF">2014-12-25T05:12:42Z</dcterms:created>
  <dcterms:modified xsi:type="dcterms:W3CDTF">2020-02-29T02:12:43Z</dcterms:modified>
</cp:coreProperties>
</file>