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962" r:id="rId2"/>
    <p:sldId id="917" r:id="rId3"/>
    <p:sldId id="916" r:id="rId4"/>
    <p:sldId id="900" r:id="rId5"/>
    <p:sldId id="901" r:id="rId6"/>
    <p:sldId id="902" r:id="rId7"/>
    <p:sldId id="903" r:id="rId8"/>
    <p:sldId id="904" r:id="rId9"/>
    <p:sldId id="905" r:id="rId10"/>
    <p:sldId id="906" r:id="rId11"/>
    <p:sldId id="915" r:id="rId12"/>
    <p:sldId id="907" r:id="rId13"/>
    <p:sldId id="908" r:id="rId14"/>
    <p:sldId id="988" r:id="rId15"/>
    <p:sldId id="909" r:id="rId16"/>
    <p:sldId id="910" r:id="rId17"/>
    <p:sldId id="911" r:id="rId18"/>
    <p:sldId id="912" r:id="rId19"/>
    <p:sldId id="913" r:id="rId20"/>
    <p:sldId id="914" r:id="rId21"/>
    <p:sldId id="918" r:id="rId22"/>
    <p:sldId id="989" r:id="rId23"/>
    <p:sldId id="990" r:id="rId24"/>
    <p:sldId id="991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艳" initials="张" lastIdx="5" clrIdx="0"/>
  <p:cmAuthor id="2" name="xkb1.com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E77D25"/>
    <a:srgbClr val="C0504D"/>
    <a:srgbClr val="175B5C"/>
    <a:srgbClr val="FFFFFF"/>
    <a:srgbClr val="00B0F0"/>
    <a:srgbClr val="ABECFF"/>
    <a:srgbClr val="8F7AAF"/>
    <a:srgbClr val="33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039"/>
        <p:guide pos="31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algn="r" fontAlgn="base"/>
              <a:t>‹#›</a:t>
            </a:fld>
            <a:endParaRPr lang="en-US" altLang="x-none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742950" lvl="1" indent="-28575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3" descr="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1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7250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858125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13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188" y="0"/>
            <a:ext cx="1571625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17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4088921"/>
            <a:ext cx="7977585" cy="2769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0323" y="2414842"/>
            <a:ext cx="6203354" cy="984095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3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0323" y="3522685"/>
            <a:ext cx="6203354" cy="423361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786742"/>
            <a:ext cx="78867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84069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6" descr="7.png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935" b="4042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059" y="1469379"/>
            <a:ext cx="8010253" cy="4886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  <p:grpSp>
        <p:nvGrpSpPr>
          <p:cNvPr id="7" name="组合 4"/>
          <p:cNvGrpSpPr/>
          <p:nvPr/>
        </p:nvGrpSpPr>
        <p:grpSpPr bwMode="auto">
          <a:xfrm>
            <a:off x="-815" y="0"/>
            <a:ext cx="9144000" cy="836290"/>
            <a:chOff x="-1" y="0"/>
            <a:chExt cx="9144001" cy="1052497"/>
          </a:xfrm>
        </p:grpSpPr>
        <p:pic>
          <p:nvPicPr>
            <p:cNvPr id="8" name="图片 2" descr="10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9144000" cy="1052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3" descr="8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8381997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图片 5" descr="22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75" y="5357813"/>
            <a:ext cx="271462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6058" y="731481"/>
            <a:ext cx="8010253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7505" indent="-271780" algn="l" defTabSz="914400" rtl="0" eaLnBrk="1" latinLnBrk="0" hangingPunct="1">
        <a:lnSpc>
          <a:spcPct val="90000"/>
        </a:lnSpc>
        <a:spcBef>
          <a:spcPts val="1800"/>
        </a:spcBef>
        <a:buClr>
          <a:schemeClr val="accent6"/>
        </a:buClr>
        <a:buSzPct val="100000"/>
        <a:buFontTx/>
        <a:buBlip>
          <a:blip r:embed="rId17"/>
        </a:buBlip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263" y="2152650"/>
            <a:ext cx="9007475" cy="2627313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4" name="Rectangle 2"/>
          <p:cNvSpPr/>
          <p:nvPr/>
        </p:nvSpPr>
        <p:spPr>
          <a:xfrm>
            <a:off x="0" y="2565400"/>
            <a:ext cx="9144000" cy="10080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solidFill>
                  <a:srgbClr val="EAEAEA"/>
                </a:solidFill>
                <a:latin typeface="方正小标宋_GBK" pitchFamily="65" charset="-122"/>
                <a:ea typeface="方正小标宋_GBK" pitchFamily="65" charset="-122"/>
              </a:rPr>
              <a:t>  </a:t>
            </a:r>
            <a:r>
              <a:rPr lang="zh-CN" altLang="en-US" sz="4000" b="1" dirty="0">
                <a:solidFill>
                  <a:srgbClr val="EAEAEA"/>
                </a:solidFill>
                <a:latin typeface="方正小标宋_GBK" pitchFamily="65" charset="-122"/>
                <a:ea typeface="方正小标宋_GBK" pitchFamily="65" charset="-122"/>
              </a:rPr>
              <a:t>第十章　浮  力</a:t>
            </a:r>
          </a:p>
        </p:txBody>
      </p:sp>
      <p:sp>
        <p:nvSpPr>
          <p:cNvPr id="10" name="Text Box 55"/>
          <p:cNvSpPr txBox="1"/>
          <p:nvPr/>
        </p:nvSpPr>
        <p:spPr>
          <a:xfrm>
            <a:off x="179388" y="3775075"/>
            <a:ext cx="8856662" cy="584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7A20"/>
            </a:prstShdw>
          </a:effectLst>
        </p:spPr>
        <p:txBody>
          <a:bodyPr anchor="t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EAEAE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3200" b="1" dirty="0">
                <a:solidFill>
                  <a:srgbClr val="EAEAE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EAEAE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zh-CN" altLang="en-US" sz="3200" b="1" dirty="0">
                <a:solidFill>
                  <a:srgbClr val="EAEAE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节  浮  力　</a:t>
            </a:r>
          </a:p>
        </p:txBody>
      </p:sp>
      <p:grpSp>
        <p:nvGrpSpPr>
          <p:cNvPr id="2" name="组合 392"/>
          <p:cNvGrpSpPr/>
          <p:nvPr/>
        </p:nvGrpSpPr>
        <p:grpSpPr>
          <a:xfrm rot="871781">
            <a:off x="7280910" y="4021455"/>
            <a:ext cx="1686560" cy="2780665"/>
            <a:chOff x="6798621" y="1128235"/>
            <a:chExt cx="925471" cy="1878160"/>
          </a:xfrm>
          <a:solidFill>
            <a:srgbClr val="00B0F0"/>
          </a:solidFill>
        </p:grpSpPr>
        <p:sp>
          <p:nvSpPr>
            <p:cNvPr id="3" name="任意多边形 2"/>
            <p:cNvSpPr/>
            <p:nvPr/>
          </p:nvSpPr>
          <p:spPr>
            <a:xfrm rot="20684992">
              <a:off x="6853737" y="1621627"/>
              <a:ext cx="611936" cy="1384768"/>
            </a:xfrm>
            <a:custGeom>
              <a:avLst/>
              <a:gdLst>
                <a:gd name="connsiteX0" fmla="*/ 711760 w 711760"/>
                <a:gd name="connsiteY0" fmla="*/ 0 h 1358900"/>
                <a:gd name="connsiteX1" fmla="*/ 114860 w 711760"/>
                <a:gd name="connsiteY1" fmla="*/ 635000 h 1358900"/>
                <a:gd name="connsiteX2" fmla="*/ 560 w 711760"/>
                <a:gd name="connsiteY2" fmla="*/ 1358900 h 1358900"/>
                <a:gd name="connsiteX0-1" fmla="*/ 711760 w 711760"/>
                <a:gd name="connsiteY0-2" fmla="*/ 0 h 1358900"/>
                <a:gd name="connsiteX1-3" fmla="*/ 114860 w 711760"/>
                <a:gd name="connsiteY1-4" fmla="*/ 635000 h 1358900"/>
                <a:gd name="connsiteX2-5" fmla="*/ 560 w 711760"/>
                <a:gd name="connsiteY2-6" fmla="*/ 1358900 h 1358900"/>
                <a:gd name="connsiteX0-7" fmla="*/ 711760 w 711760"/>
                <a:gd name="connsiteY0-8" fmla="*/ 0 h 1358900"/>
                <a:gd name="connsiteX1-9" fmla="*/ 114860 w 711760"/>
                <a:gd name="connsiteY1-10" fmla="*/ 635000 h 1358900"/>
                <a:gd name="connsiteX2-11" fmla="*/ 560 w 711760"/>
                <a:gd name="connsiteY2-12" fmla="*/ 1358900 h 1358900"/>
                <a:gd name="connsiteX0-13" fmla="*/ 884014 w 884014"/>
                <a:gd name="connsiteY0-14" fmla="*/ 0 h 1368888"/>
                <a:gd name="connsiteX1-15" fmla="*/ 287114 w 884014"/>
                <a:gd name="connsiteY1-16" fmla="*/ 635000 h 1368888"/>
                <a:gd name="connsiteX2-17" fmla="*/ 22 w 884014"/>
                <a:gd name="connsiteY2-18" fmla="*/ 1368888 h 1368888"/>
                <a:gd name="connsiteX0-19" fmla="*/ 883991 w 883991"/>
                <a:gd name="connsiteY0-20" fmla="*/ 0 h 1368888"/>
                <a:gd name="connsiteX1-21" fmla="*/ 287091 w 883991"/>
                <a:gd name="connsiteY1-22" fmla="*/ 635000 h 1368888"/>
                <a:gd name="connsiteX2-23" fmla="*/ -1 w 883991"/>
                <a:gd name="connsiteY2-24" fmla="*/ 1368888 h 1368888"/>
                <a:gd name="connsiteX0-25" fmla="*/ 883992 w 883992"/>
                <a:gd name="connsiteY0-26" fmla="*/ 0 h 1368888"/>
                <a:gd name="connsiteX1-27" fmla="*/ 0 w 883992"/>
                <a:gd name="connsiteY1-28" fmla="*/ 1368888 h 1368888"/>
                <a:gd name="connsiteX0-29" fmla="*/ 883992 w 883992"/>
                <a:gd name="connsiteY0-30" fmla="*/ 0 h 1368888"/>
                <a:gd name="connsiteX1-31" fmla="*/ 0 w 883992"/>
                <a:gd name="connsiteY1-32" fmla="*/ 1368888 h 1368888"/>
                <a:gd name="connsiteX0-33" fmla="*/ 928344 w 928343"/>
                <a:gd name="connsiteY0-34" fmla="*/ 0 h 1390417"/>
                <a:gd name="connsiteX1-35" fmla="*/ 0 w 928343"/>
                <a:gd name="connsiteY1-36" fmla="*/ 1390417 h 1390417"/>
                <a:gd name="connsiteX0-37" fmla="*/ 863431 w 863431"/>
                <a:gd name="connsiteY0-38" fmla="*/ 0 h 1384768"/>
                <a:gd name="connsiteX1-39" fmla="*/ 0 w 863431"/>
                <a:gd name="connsiteY1-40" fmla="*/ 1384768 h 1384768"/>
                <a:gd name="connsiteX0-41" fmla="*/ 863431 w 863431"/>
                <a:gd name="connsiteY0-42" fmla="*/ 0 h 1384768"/>
                <a:gd name="connsiteX1-43" fmla="*/ 0 w 863431"/>
                <a:gd name="connsiteY1-44" fmla="*/ 1384768 h 1384768"/>
                <a:gd name="connsiteX0-45" fmla="*/ 863431 w 863431"/>
                <a:gd name="connsiteY0-46" fmla="*/ 0 h 1384768"/>
                <a:gd name="connsiteX1-47" fmla="*/ 282647 w 863431"/>
                <a:gd name="connsiteY1-48" fmla="*/ 606889 h 1384768"/>
                <a:gd name="connsiteX2-49" fmla="*/ 0 w 863431"/>
                <a:gd name="connsiteY2-50" fmla="*/ 1384768 h 1384768"/>
                <a:gd name="connsiteX0-51" fmla="*/ 863431 w 863431"/>
                <a:gd name="connsiteY0-52" fmla="*/ 0 h 1384768"/>
                <a:gd name="connsiteX1-53" fmla="*/ 0 w 863431"/>
                <a:gd name="connsiteY1-54" fmla="*/ 1384768 h 1384768"/>
                <a:gd name="connsiteX0-55" fmla="*/ 863431 w 863431"/>
                <a:gd name="connsiteY0-56" fmla="*/ 0 h 1384768"/>
                <a:gd name="connsiteX1-57" fmla="*/ 0 w 863431"/>
                <a:gd name="connsiteY1-58" fmla="*/ 1384768 h 1384768"/>
                <a:gd name="connsiteX0-59" fmla="*/ 863431 w 863431"/>
                <a:gd name="connsiteY0-60" fmla="*/ 0 h 1384768"/>
                <a:gd name="connsiteX1-61" fmla="*/ 0 w 863431"/>
                <a:gd name="connsiteY1-62" fmla="*/ 1384768 h 1384768"/>
                <a:gd name="connsiteX0-63" fmla="*/ 863431 w 863431"/>
                <a:gd name="connsiteY0-64" fmla="*/ 0 h 1384768"/>
                <a:gd name="connsiteX1-65" fmla="*/ 0 w 863431"/>
                <a:gd name="connsiteY1-66" fmla="*/ 1384768 h 1384768"/>
                <a:gd name="connsiteX0-67" fmla="*/ 863431 w 863431"/>
                <a:gd name="connsiteY0-68" fmla="*/ 0 h 1384768"/>
                <a:gd name="connsiteX1-69" fmla="*/ 0 w 863431"/>
                <a:gd name="connsiteY1-70" fmla="*/ 1384768 h 1384768"/>
                <a:gd name="connsiteX0-71" fmla="*/ 863431 w 863431"/>
                <a:gd name="connsiteY0-72" fmla="*/ 0 h 1384768"/>
                <a:gd name="connsiteX1-73" fmla="*/ 0 w 863431"/>
                <a:gd name="connsiteY1-74" fmla="*/ 1384768 h 13847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63431" h="1384768">
                  <a:moveTo>
                    <a:pt x="863431" y="0"/>
                  </a:moveTo>
                  <a:cubicBezTo>
                    <a:pt x="615118" y="165338"/>
                    <a:pt x="20070" y="724344"/>
                    <a:pt x="0" y="1384768"/>
                  </a:cubicBezTo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" name="组合 390"/>
            <p:cNvGrpSpPr/>
            <p:nvPr/>
          </p:nvGrpSpPr>
          <p:grpSpPr>
            <a:xfrm rot="2537975" flipH="1">
              <a:off x="6798621" y="1128235"/>
              <a:ext cx="925471" cy="911449"/>
              <a:chOff x="2286001" y="-455613"/>
              <a:chExt cx="2514600" cy="2476501"/>
            </a:xfrm>
            <a:grpFill/>
          </p:grpSpPr>
          <p:grpSp>
            <p:nvGrpSpPr>
              <p:cNvPr id="5" name="Group 205"/>
              <p:cNvGrpSpPr/>
              <p:nvPr/>
            </p:nvGrpSpPr>
            <p:grpSpPr bwMode="auto">
              <a:xfrm>
                <a:off x="2286001" y="-455613"/>
                <a:ext cx="2514600" cy="2476501"/>
                <a:chOff x="1440" y="-287"/>
                <a:chExt cx="1584" cy="1560"/>
              </a:xfrm>
              <a:grpFill/>
            </p:grpSpPr>
            <p:sp>
              <p:nvSpPr>
                <p:cNvPr id="6" name="Freeform 5"/>
                <p:cNvSpPr/>
                <p:nvPr/>
              </p:nvSpPr>
              <p:spPr bwMode="auto">
                <a:xfrm>
                  <a:off x="2119" y="-230"/>
                  <a:ext cx="193" cy="57"/>
                </a:xfrm>
                <a:custGeom>
                  <a:avLst/>
                  <a:gdLst>
                    <a:gd name="T0" fmla="*/ 75 w 81"/>
                    <a:gd name="T1" fmla="*/ 5 h 24"/>
                    <a:gd name="T2" fmla="*/ 6 w 81"/>
                    <a:gd name="T3" fmla="*/ 1 h 24"/>
                    <a:gd name="T4" fmla="*/ 1 w 81"/>
                    <a:gd name="T5" fmla="*/ 1 h 24"/>
                    <a:gd name="T6" fmla="*/ 79 w 81"/>
                    <a:gd name="T7" fmla="*/ 6 h 24"/>
                    <a:gd name="T8" fmla="*/ 75 w 81"/>
                    <a:gd name="T9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4">
                      <a:moveTo>
                        <a:pt x="75" y="5"/>
                      </a:moveTo>
                      <a:cubicBezTo>
                        <a:pt x="52" y="20"/>
                        <a:pt x="26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ubicBezTo>
                        <a:pt x="24" y="23"/>
                        <a:pt x="54" y="24"/>
                        <a:pt x="79" y="6"/>
                      </a:cubicBezTo>
                      <a:cubicBezTo>
                        <a:pt x="81" y="5"/>
                        <a:pt x="76" y="4"/>
                        <a:pt x="7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Freeform 6"/>
                <p:cNvSpPr/>
                <p:nvPr/>
              </p:nvSpPr>
              <p:spPr bwMode="auto">
                <a:xfrm>
                  <a:off x="2167" y="-287"/>
                  <a:ext cx="73" cy="163"/>
                </a:xfrm>
                <a:custGeom>
                  <a:avLst/>
                  <a:gdLst>
                    <a:gd name="T0" fmla="*/ 6 w 31"/>
                    <a:gd name="T1" fmla="*/ 68 h 69"/>
                    <a:gd name="T2" fmla="*/ 20 w 31"/>
                    <a:gd name="T3" fmla="*/ 1 h 69"/>
                    <a:gd name="T4" fmla="*/ 15 w 31"/>
                    <a:gd name="T5" fmla="*/ 1 h 69"/>
                    <a:gd name="T6" fmla="*/ 1 w 31"/>
                    <a:gd name="T7" fmla="*/ 66 h 69"/>
                    <a:gd name="T8" fmla="*/ 6 w 31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69">
                      <a:moveTo>
                        <a:pt x="6" y="68"/>
                      </a:moveTo>
                      <a:cubicBezTo>
                        <a:pt x="25" y="50"/>
                        <a:pt x="31" y="26"/>
                        <a:pt x="20" y="1"/>
                      </a:cubicBezTo>
                      <a:cubicBezTo>
                        <a:pt x="19" y="0"/>
                        <a:pt x="14" y="0"/>
                        <a:pt x="15" y="1"/>
                      </a:cubicBezTo>
                      <a:cubicBezTo>
                        <a:pt x="26" y="25"/>
                        <a:pt x="20" y="49"/>
                        <a:pt x="1" y="66"/>
                      </a:cubicBezTo>
                      <a:cubicBezTo>
                        <a:pt x="0" y="67"/>
                        <a:pt x="4" y="69"/>
                        <a:pt x="6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Freeform 7"/>
                <p:cNvSpPr/>
                <p:nvPr/>
              </p:nvSpPr>
              <p:spPr bwMode="auto">
                <a:xfrm>
                  <a:off x="2150" y="-264"/>
                  <a:ext cx="143" cy="117"/>
                </a:xfrm>
                <a:custGeom>
                  <a:avLst/>
                  <a:gdLst>
                    <a:gd name="T0" fmla="*/ 57 w 60"/>
                    <a:gd name="T1" fmla="*/ 46 h 49"/>
                    <a:gd name="T2" fmla="*/ 6 w 60"/>
                    <a:gd name="T3" fmla="*/ 1 h 49"/>
                    <a:gd name="T4" fmla="*/ 1 w 60"/>
                    <a:gd name="T5" fmla="*/ 2 h 49"/>
                    <a:gd name="T6" fmla="*/ 54 w 60"/>
                    <a:gd name="T7" fmla="*/ 48 h 49"/>
                    <a:gd name="T8" fmla="*/ 57 w 60"/>
                    <a:gd name="T9" fmla="*/ 46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9">
                      <a:moveTo>
                        <a:pt x="57" y="46"/>
                      </a:moveTo>
                      <a:cubicBezTo>
                        <a:pt x="37" y="39"/>
                        <a:pt x="17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3" y="22"/>
                        <a:pt x="33" y="41"/>
                        <a:pt x="54" y="48"/>
                      </a:cubicBezTo>
                      <a:cubicBezTo>
                        <a:pt x="55" y="49"/>
                        <a:pt x="60" y="47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 8"/>
                <p:cNvSpPr/>
                <p:nvPr/>
              </p:nvSpPr>
              <p:spPr bwMode="auto">
                <a:xfrm>
                  <a:off x="2129" y="-266"/>
                  <a:ext cx="142" cy="102"/>
                </a:xfrm>
                <a:custGeom>
                  <a:avLst/>
                  <a:gdLst>
                    <a:gd name="T0" fmla="*/ 3 w 60"/>
                    <a:gd name="T1" fmla="*/ 43 h 43"/>
                    <a:gd name="T2" fmla="*/ 59 w 60"/>
                    <a:gd name="T3" fmla="*/ 2 h 43"/>
                    <a:gd name="T4" fmla="*/ 54 w 60"/>
                    <a:gd name="T5" fmla="*/ 1 h 43"/>
                    <a:gd name="T6" fmla="*/ 3 w 60"/>
                    <a:gd name="T7" fmla="*/ 41 h 43"/>
                    <a:gd name="T8" fmla="*/ 3 w 6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3">
                      <a:moveTo>
                        <a:pt x="3" y="43"/>
                      </a:moveTo>
                      <a:cubicBezTo>
                        <a:pt x="28" y="41"/>
                        <a:pt x="52" y="27"/>
                        <a:pt x="59" y="2"/>
                      </a:cubicBezTo>
                      <a:cubicBezTo>
                        <a:pt x="60" y="0"/>
                        <a:pt x="55" y="0"/>
                        <a:pt x="54" y="1"/>
                      </a:cubicBezTo>
                      <a:cubicBezTo>
                        <a:pt x="47" y="24"/>
                        <a:pt x="27" y="39"/>
                        <a:pt x="3" y="41"/>
                      </a:cubicBezTo>
                      <a:cubicBezTo>
                        <a:pt x="0" y="41"/>
                        <a:pt x="0" y="43"/>
                        <a:pt x="3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Freeform 9"/>
                <p:cNvSpPr/>
                <p:nvPr/>
              </p:nvSpPr>
              <p:spPr bwMode="auto">
                <a:xfrm>
                  <a:off x="2212" y="-188"/>
                  <a:ext cx="35" cy="683"/>
                </a:xfrm>
                <a:custGeom>
                  <a:avLst/>
                  <a:gdLst>
                    <a:gd name="T0" fmla="*/ 0 w 15"/>
                    <a:gd name="T1" fmla="*/ 2 h 288"/>
                    <a:gd name="T2" fmla="*/ 10 w 15"/>
                    <a:gd name="T3" fmla="*/ 287 h 288"/>
                    <a:gd name="T4" fmla="*/ 15 w 15"/>
                    <a:gd name="T5" fmla="*/ 287 h 288"/>
                    <a:gd name="T6" fmla="*/ 5 w 15"/>
                    <a:gd name="T7" fmla="*/ 2 h 288"/>
                    <a:gd name="T8" fmla="*/ 0 w 15"/>
                    <a:gd name="T9" fmla="*/ 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88">
                      <a:moveTo>
                        <a:pt x="0" y="2"/>
                      </a:moveTo>
                      <a:cubicBezTo>
                        <a:pt x="4" y="97"/>
                        <a:pt x="10" y="192"/>
                        <a:pt x="10" y="287"/>
                      </a:cubicBezTo>
                      <a:cubicBezTo>
                        <a:pt x="10" y="288"/>
                        <a:pt x="15" y="288"/>
                        <a:pt x="15" y="287"/>
                      </a:cubicBezTo>
                      <a:cubicBezTo>
                        <a:pt x="15" y="192"/>
                        <a:pt x="9" y="96"/>
                        <a:pt x="5" y="2"/>
                      </a:cubicBezTo>
                      <a:cubicBezTo>
                        <a:pt x="5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Oval 10"/>
                <p:cNvSpPr>
                  <a:spLocks noChangeArrowheads="1"/>
                </p:cNvSpPr>
                <p:nvPr/>
              </p:nvSpPr>
              <p:spPr bwMode="auto">
                <a:xfrm>
                  <a:off x="2198" y="-214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 11"/>
                <p:cNvSpPr/>
                <p:nvPr/>
              </p:nvSpPr>
              <p:spPr bwMode="auto">
                <a:xfrm>
                  <a:off x="2371" y="-223"/>
                  <a:ext cx="176" cy="92"/>
                </a:xfrm>
                <a:custGeom>
                  <a:avLst/>
                  <a:gdLst>
                    <a:gd name="T0" fmla="*/ 69 w 74"/>
                    <a:gd name="T1" fmla="*/ 30 h 39"/>
                    <a:gd name="T2" fmla="*/ 5 w 74"/>
                    <a:gd name="T3" fmla="*/ 2 h 39"/>
                    <a:gd name="T4" fmla="*/ 0 w 74"/>
                    <a:gd name="T5" fmla="*/ 1 h 39"/>
                    <a:gd name="T6" fmla="*/ 72 w 74"/>
                    <a:gd name="T7" fmla="*/ 32 h 39"/>
                    <a:gd name="T8" fmla="*/ 69 w 74"/>
                    <a:gd name="T9" fmla="*/ 3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39">
                      <a:moveTo>
                        <a:pt x="69" y="30"/>
                      </a:moveTo>
                      <a:cubicBezTo>
                        <a:pt x="41" y="37"/>
                        <a:pt x="17" y="27"/>
                        <a:pt x="5" y="2"/>
                      </a:cubicBezTo>
                      <a:cubicBezTo>
                        <a:pt x="4" y="0"/>
                        <a:pt x="0" y="0"/>
                        <a:pt x="0" y="1"/>
                      </a:cubicBezTo>
                      <a:cubicBezTo>
                        <a:pt x="14" y="30"/>
                        <a:pt x="42" y="39"/>
                        <a:pt x="72" y="32"/>
                      </a:cubicBezTo>
                      <a:cubicBezTo>
                        <a:pt x="74" y="32"/>
                        <a:pt x="70" y="30"/>
                        <a:pt x="69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 12"/>
                <p:cNvSpPr/>
                <p:nvPr/>
              </p:nvSpPr>
              <p:spPr bwMode="auto">
                <a:xfrm>
                  <a:off x="2378" y="-249"/>
                  <a:ext cx="104" cy="142"/>
                </a:xfrm>
                <a:custGeom>
                  <a:avLst/>
                  <a:gdLst>
                    <a:gd name="T0" fmla="*/ 5 w 44"/>
                    <a:gd name="T1" fmla="*/ 60 h 60"/>
                    <a:gd name="T2" fmla="*/ 42 w 44"/>
                    <a:gd name="T3" fmla="*/ 2 h 60"/>
                    <a:gd name="T4" fmla="*/ 37 w 44"/>
                    <a:gd name="T5" fmla="*/ 1 h 60"/>
                    <a:gd name="T6" fmla="*/ 1 w 44"/>
                    <a:gd name="T7" fmla="*/ 58 h 60"/>
                    <a:gd name="T8" fmla="*/ 5 w 44"/>
                    <a:gd name="T9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60">
                      <a:moveTo>
                        <a:pt x="5" y="60"/>
                      </a:moveTo>
                      <a:cubicBezTo>
                        <a:pt x="30" y="50"/>
                        <a:pt x="44" y="29"/>
                        <a:pt x="42" y="2"/>
                      </a:cubicBezTo>
                      <a:cubicBezTo>
                        <a:pt x="42" y="0"/>
                        <a:pt x="37" y="0"/>
                        <a:pt x="37" y="1"/>
                      </a:cubicBezTo>
                      <a:cubicBezTo>
                        <a:pt x="39" y="27"/>
                        <a:pt x="26" y="48"/>
                        <a:pt x="1" y="58"/>
                      </a:cubicBezTo>
                      <a:cubicBezTo>
                        <a:pt x="0" y="58"/>
                        <a:pt x="4" y="60"/>
                        <a:pt x="5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Freeform 13"/>
                <p:cNvSpPr/>
                <p:nvPr/>
              </p:nvSpPr>
              <p:spPr bwMode="auto">
                <a:xfrm>
                  <a:off x="2411" y="-242"/>
                  <a:ext cx="93" cy="152"/>
                </a:xfrm>
                <a:custGeom>
                  <a:avLst/>
                  <a:gdLst>
                    <a:gd name="T0" fmla="*/ 38 w 39"/>
                    <a:gd name="T1" fmla="*/ 62 h 64"/>
                    <a:gd name="T2" fmla="*/ 5 w 39"/>
                    <a:gd name="T3" fmla="*/ 1 h 64"/>
                    <a:gd name="T4" fmla="*/ 0 w 39"/>
                    <a:gd name="T5" fmla="*/ 2 h 64"/>
                    <a:gd name="T6" fmla="*/ 33 w 39"/>
                    <a:gd name="T7" fmla="*/ 63 h 64"/>
                    <a:gd name="T8" fmla="*/ 38 w 39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4">
                      <a:moveTo>
                        <a:pt x="38" y="62"/>
                      </a:moveTo>
                      <a:cubicBezTo>
                        <a:pt x="21" y="47"/>
                        <a:pt x="9" y="23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4" y="24"/>
                        <a:pt x="16" y="48"/>
                        <a:pt x="33" y="63"/>
                      </a:cubicBezTo>
                      <a:cubicBezTo>
                        <a:pt x="34" y="64"/>
                        <a:pt x="39" y="62"/>
                        <a:pt x="38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 14"/>
                <p:cNvSpPr/>
                <p:nvPr/>
              </p:nvSpPr>
              <p:spPr bwMode="auto">
                <a:xfrm>
                  <a:off x="2354" y="-209"/>
                  <a:ext cx="171" cy="66"/>
                </a:xfrm>
                <a:custGeom>
                  <a:avLst/>
                  <a:gdLst>
                    <a:gd name="T0" fmla="*/ 2 w 72"/>
                    <a:gd name="T1" fmla="*/ 21 h 28"/>
                    <a:gd name="T2" fmla="*/ 71 w 72"/>
                    <a:gd name="T3" fmla="*/ 2 h 28"/>
                    <a:gd name="T4" fmla="*/ 66 w 72"/>
                    <a:gd name="T5" fmla="*/ 2 h 28"/>
                    <a:gd name="T6" fmla="*/ 6 w 72"/>
                    <a:gd name="T7" fmla="*/ 20 h 28"/>
                    <a:gd name="T8" fmla="*/ 2 w 72"/>
                    <a:gd name="T9" fmla="*/ 2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28">
                      <a:moveTo>
                        <a:pt x="2" y="21"/>
                      </a:moveTo>
                      <a:cubicBezTo>
                        <a:pt x="27" y="28"/>
                        <a:pt x="54" y="23"/>
                        <a:pt x="71" y="2"/>
                      </a:cubicBezTo>
                      <a:cubicBezTo>
                        <a:pt x="72" y="1"/>
                        <a:pt x="67" y="0"/>
                        <a:pt x="66" y="2"/>
                      </a:cubicBezTo>
                      <a:cubicBezTo>
                        <a:pt x="52" y="20"/>
                        <a:pt x="28" y="26"/>
                        <a:pt x="6" y="20"/>
                      </a:cubicBezTo>
                      <a:cubicBezTo>
                        <a:pt x="5" y="19"/>
                        <a:pt x="0" y="20"/>
                        <a:pt x="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Freeform 15"/>
                <p:cNvSpPr/>
                <p:nvPr/>
              </p:nvSpPr>
              <p:spPr bwMode="auto">
                <a:xfrm>
                  <a:off x="2226" y="-150"/>
                  <a:ext cx="228" cy="648"/>
                </a:xfrm>
                <a:custGeom>
                  <a:avLst/>
                  <a:gdLst>
                    <a:gd name="T0" fmla="*/ 90 w 96"/>
                    <a:gd name="T1" fmla="*/ 1 h 273"/>
                    <a:gd name="T2" fmla="*/ 0 w 96"/>
                    <a:gd name="T3" fmla="*/ 271 h 273"/>
                    <a:gd name="T4" fmla="*/ 5 w 96"/>
                    <a:gd name="T5" fmla="*/ 272 h 273"/>
                    <a:gd name="T6" fmla="*/ 95 w 96"/>
                    <a:gd name="T7" fmla="*/ 1 h 273"/>
                    <a:gd name="T8" fmla="*/ 90 w 96"/>
                    <a:gd name="T9" fmla="*/ 1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73">
                      <a:moveTo>
                        <a:pt x="90" y="1"/>
                      </a:moveTo>
                      <a:cubicBezTo>
                        <a:pt x="61" y="91"/>
                        <a:pt x="33" y="182"/>
                        <a:pt x="0" y="271"/>
                      </a:cubicBezTo>
                      <a:cubicBezTo>
                        <a:pt x="0" y="273"/>
                        <a:pt x="4" y="273"/>
                        <a:pt x="5" y="272"/>
                      </a:cubicBezTo>
                      <a:cubicBezTo>
                        <a:pt x="38" y="183"/>
                        <a:pt x="66" y="91"/>
                        <a:pt x="95" y="1"/>
                      </a:cubicBezTo>
                      <a:cubicBezTo>
                        <a:pt x="96" y="0"/>
                        <a:pt x="91" y="0"/>
                        <a:pt x="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Freeform 16"/>
                <p:cNvSpPr/>
                <p:nvPr/>
              </p:nvSpPr>
              <p:spPr bwMode="auto">
                <a:xfrm>
                  <a:off x="2428" y="-181"/>
                  <a:ext cx="43" cy="41"/>
                </a:xfrm>
                <a:custGeom>
                  <a:avLst/>
                  <a:gdLst>
                    <a:gd name="T0" fmla="*/ 16 w 18"/>
                    <a:gd name="T1" fmla="*/ 11 h 17"/>
                    <a:gd name="T2" fmla="*/ 6 w 18"/>
                    <a:gd name="T3" fmla="*/ 16 h 17"/>
                    <a:gd name="T4" fmla="*/ 2 w 18"/>
                    <a:gd name="T5" fmla="*/ 6 h 17"/>
                    <a:gd name="T6" fmla="*/ 12 w 18"/>
                    <a:gd name="T7" fmla="*/ 1 h 17"/>
                    <a:gd name="T8" fmla="*/ 16 w 18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6" y="11"/>
                      </a:moveTo>
                      <a:cubicBezTo>
                        <a:pt x="15" y="15"/>
                        <a:pt x="10" y="17"/>
                        <a:pt x="6" y="16"/>
                      </a:cubicBezTo>
                      <a:cubicBezTo>
                        <a:pt x="2" y="14"/>
                        <a:pt x="0" y="10"/>
                        <a:pt x="2" y="6"/>
                      </a:cubicBezTo>
                      <a:cubicBezTo>
                        <a:pt x="3" y="2"/>
                        <a:pt x="8" y="0"/>
                        <a:pt x="12" y="1"/>
                      </a:cubicBezTo>
                      <a:cubicBezTo>
                        <a:pt x="16" y="3"/>
                        <a:pt x="18" y="7"/>
                        <a:pt x="1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 17"/>
                <p:cNvSpPr/>
                <p:nvPr/>
              </p:nvSpPr>
              <p:spPr bwMode="auto">
                <a:xfrm>
                  <a:off x="2620" y="-126"/>
                  <a:ext cx="138" cy="130"/>
                </a:xfrm>
                <a:custGeom>
                  <a:avLst/>
                  <a:gdLst>
                    <a:gd name="T0" fmla="*/ 55 w 58"/>
                    <a:gd name="T1" fmla="*/ 53 h 55"/>
                    <a:gd name="T2" fmla="*/ 5 w 58"/>
                    <a:gd name="T3" fmla="*/ 2 h 55"/>
                    <a:gd name="T4" fmla="*/ 0 w 58"/>
                    <a:gd name="T5" fmla="*/ 1 h 55"/>
                    <a:gd name="T6" fmla="*/ 55 w 58"/>
                    <a:gd name="T7" fmla="*/ 55 h 55"/>
                    <a:gd name="T8" fmla="*/ 55 w 58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5">
                      <a:moveTo>
                        <a:pt x="55" y="53"/>
                      </a:moveTo>
                      <a:cubicBezTo>
                        <a:pt x="27" y="49"/>
                        <a:pt x="7" y="30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ubicBezTo>
                        <a:pt x="2" y="32"/>
                        <a:pt x="25" y="51"/>
                        <a:pt x="55" y="55"/>
                      </a:cubicBezTo>
                      <a:cubicBezTo>
                        <a:pt x="57" y="55"/>
                        <a:pt x="58" y="53"/>
                        <a:pt x="55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Freeform 18"/>
                <p:cNvSpPr/>
                <p:nvPr/>
              </p:nvSpPr>
              <p:spPr bwMode="auto">
                <a:xfrm>
                  <a:off x="2585" y="-116"/>
                  <a:ext cx="144" cy="102"/>
                </a:xfrm>
                <a:custGeom>
                  <a:avLst/>
                  <a:gdLst>
                    <a:gd name="T0" fmla="*/ 5 w 61"/>
                    <a:gd name="T1" fmla="*/ 43 h 43"/>
                    <a:gd name="T2" fmla="*/ 61 w 61"/>
                    <a:gd name="T3" fmla="*/ 2 h 43"/>
                    <a:gd name="T4" fmla="*/ 56 w 61"/>
                    <a:gd name="T5" fmla="*/ 1 h 43"/>
                    <a:gd name="T6" fmla="*/ 3 w 61"/>
                    <a:gd name="T7" fmla="*/ 41 h 43"/>
                    <a:gd name="T8" fmla="*/ 5 w 61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43">
                      <a:moveTo>
                        <a:pt x="5" y="43"/>
                      </a:moveTo>
                      <a:cubicBezTo>
                        <a:pt x="32" y="43"/>
                        <a:pt x="54" y="28"/>
                        <a:pt x="61" y="2"/>
                      </a:cubicBezTo>
                      <a:cubicBezTo>
                        <a:pt x="61" y="1"/>
                        <a:pt x="57" y="0"/>
                        <a:pt x="56" y="1"/>
                      </a:cubicBezTo>
                      <a:cubicBezTo>
                        <a:pt x="49" y="26"/>
                        <a:pt x="29" y="40"/>
                        <a:pt x="3" y="41"/>
                      </a:cubicBezTo>
                      <a:cubicBezTo>
                        <a:pt x="0" y="41"/>
                        <a:pt x="4" y="43"/>
                        <a:pt x="5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reeform 19"/>
                <p:cNvSpPr/>
                <p:nvPr/>
              </p:nvSpPr>
              <p:spPr bwMode="auto">
                <a:xfrm>
                  <a:off x="2653" y="-128"/>
                  <a:ext cx="45" cy="168"/>
                </a:xfrm>
                <a:custGeom>
                  <a:avLst/>
                  <a:gdLst>
                    <a:gd name="T0" fmla="*/ 18 w 19"/>
                    <a:gd name="T1" fmla="*/ 69 h 71"/>
                    <a:gd name="T2" fmla="*/ 10 w 19"/>
                    <a:gd name="T3" fmla="*/ 1 h 71"/>
                    <a:gd name="T4" fmla="*/ 4 w 19"/>
                    <a:gd name="T5" fmla="*/ 1 h 71"/>
                    <a:gd name="T6" fmla="*/ 14 w 19"/>
                    <a:gd name="T7" fmla="*/ 70 h 71"/>
                    <a:gd name="T8" fmla="*/ 18 w 19"/>
                    <a:gd name="T9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1">
                      <a:moveTo>
                        <a:pt x="18" y="69"/>
                      </a:moveTo>
                      <a:cubicBezTo>
                        <a:pt x="7" y="49"/>
                        <a:pt x="6" y="22"/>
                        <a:pt x="10" y="1"/>
                      </a:cubicBezTo>
                      <a:cubicBezTo>
                        <a:pt x="10" y="0"/>
                        <a:pt x="5" y="0"/>
                        <a:pt x="4" y="1"/>
                      </a:cubicBezTo>
                      <a:cubicBezTo>
                        <a:pt x="0" y="23"/>
                        <a:pt x="3" y="50"/>
                        <a:pt x="14" y="70"/>
                      </a:cubicBezTo>
                      <a:cubicBezTo>
                        <a:pt x="14" y="71"/>
                        <a:pt x="19" y="70"/>
                        <a:pt x="18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20"/>
                <p:cNvSpPr/>
                <p:nvPr/>
              </p:nvSpPr>
              <p:spPr bwMode="auto">
                <a:xfrm>
                  <a:off x="2585" y="-76"/>
                  <a:ext cx="175" cy="52"/>
                </a:xfrm>
                <a:custGeom>
                  <a:avLst/>
                  <a:gdLst>
                    <a:gd name="T0" fmla="*/ 1 w 74"/>
                    <a:gd name="T1" fmla="*/ 2 h 22"/>
                    <a:gd name="T2" fmla="*/ 72 w 74"/>
                    <a:gd name="T3" fmla="*/ 8 h 22"/>
                    <a:gd name="T4" fmla="*/ 68 w 74"/>
                    <a:gd name="T5" fmla="*/ 7 h 22"/>
                    <a:gd name="T6" fmla="*/ 6 w 74"/>
                    <a:gd name="T7" fmla="*/ 1 h 22"/>
                    <a:gd name="T8" fmla="*/ 1 w 74"/>
                    <a:gd name="T9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2">
                      <a:moveTo>
                        <a:pt x="1" y="2"/>
                      </a:moveTo>
                      <a:cubicBezTo>
                        <a:pt x="22" y="18"/>
                        <a:pt x="49" y="22"/>
                        <a:pt x="72" y="8"/>
                      </a:cubicBezTo>
                      <a:cubicBezTo>
                        <a:pt x="74" y="7"/>
                        <a:pt x="69" y="7"/>
                        <a:pt x="68" y="7"/>
                      </a:cubicBezTo>
                      <a:cubicBezTo>
                        <a:pt x="47" y="20"/>
                        <a:pt x="24" y="15"/>
                        <a:pt x="6" y="1"/>
                      </a:cubicBezTo>
                      <a:cubicBezTo>
                        <a:pt x="4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Freeform 21"/>
                <p:cNvSpPr/>
                <p:nvPr/>
              </p:nvSpPr>
              <p:spPr bwMode="auto">
                <a:xfrm>
                  <a:off x="2224" y="-33"/>
                  <a:ext cx="448" cy="526"/>
                </a:xfrm>
                <a:custGeom>
                  <a:avLst/>
                  <a:gdLst>
                    <a:gd name="T0" fmla="*/ 183 w 189"/>
                    <a:gd name="T1" fmla="*/ 1 h 222"/>
                    <a:gd name="T2" fmla="*/ 1 w 189"/>
                    <a:gd name="T3" fmla="*/ 221 h 222"/>
                    <a:gd name="T4" fmla="*/ 6 w 189"/>
                    <a:gd name="T5" fmla="*/ 221 h 222"/>
                    <a:gd name="T6" fmla="*/ 188 w 189"/>
                    <a:gd name="T7" fmla="*/ 2 h 222"/>
                    <a:gd name="T8" fmla="*/ 183 w 189"/>
                    <a:gd name="T9" fmla="*/ 1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9" h="222">
                      <a:moveTo>
                        <a:pt x="183" y="1"/>
                      </a:moveTo>
                      <a:cubicBezTo>
                        <a:pt x="123" y="75"/>
                        <a:pt x="64" y="150"/>
                        <a:pt x="1" y="221"/>
                      </a:cubicBezTo>
                      <a:cubicBezTo>
                        <a:pt x="0" y="222"/>
                        <a:pt x="5" y="222"/>
                        <a:pt x="6" y="221"/>
                      </a:cubicBezTo>
                      <a:cubicBezTo>
                        <a:pt x="69" y="150"/>
                        <a:pt x="128" y="75"/>
                        <a:pt x="188" y="2"/>
                      </a:cubicBezTo>
                      <a:cubicBezTo>
                        <a:pt x="189" y="1"/>
                        <a:pt x="184" y="0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Freeform 22"/>
                <p:cNvSpPr/>
                <p:nvPr/>
              </p:nvSpPr>
              <p:spPr bwMode="auto">
                <a:xfrm>
                  <a:off x="2651" y="-62"/>
                  <a:ext cx="40" cy="40"/>
                </a:xfrm>
                <a:custGeom>
                  <a:avLst/>
                  <a:gdLst>
                    <a:gd name="T0" fmla="*/ 14 w 17"/>
                    <a:gd name="T1" fmla="*/ 14 h 17"/>
                    <a:gd name="T2" fmla="*/ 3 w 17"/>
                    <a:gd name="T3" fmla="*/ 15 h 17"/>
                    <a:gd name="T4" fmla="*/ 3 w 17"/>
                    <a:gd name="T5" fmla="*/ 4 h 17"/>
                    <a:gd name="T6" fmla="*/ 14 w 17"/>
                    <a:gd name="T7" fmla="*/ 3 h 17"/>
                    <a:gd name="T8" fmla="*/ 14 w 17"/>
                    <a:gd name="T9" fmla="*/ 1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4" y="14"/>
                      </a:moveTo>
                      <a:cubicBezTo>
                        <a:pt x="11" y="17"/>
                        <a:pt x="7" y="17"/>
                        <a:pt x="3" y="15"/>
                      </a:cubicBezTo>
                      <a:cubicBezTo>
                        <a:pt x="0" y="12"/>
                        <a:pt x="0" y="7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6"/>
                        <a:pt x="17" y="11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 23"/>
                <p:cNvSpPr/>
                <p:nvPr/>
              </p:nvSpPr>
              <p:spPr bwMode="auto">
                <a:xfrm>
                  <a:off x="2801" y="69"/>
                  <a:ext cx="106" cy="168"/>
                </a:xfrm>
                <a:custGeom>
                  <a:avLst/>
                  <a:gdLst>
                    <a:gd name="T0" fmla="*/ 43 w 45"/>
                    <a:gd name="T1" fmla="*/ 70 h 71"/>
                    <a:gd name="T2" fmla="*/ 15 w 45"/>
                    <a:gd name="T3" fmla="*/ 2 h 71"/>
                    <a:gd name="T4" fmla="*/ 10 w 45"/>
                    <a:gd name="T5" fmla="*/ 2 h 71"/>
                    <a:gd name="T6" fmla="*/ 39 w 45"/>
                    <a:gd name="T7" fmla="*/ 71 h 71"/>
                    <a:gd name="T8" fmla="*/ 43 w 4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71">
                      <a:moveTo>
                        <a:pt x="43" y="70"/>
                      </a:moveTo>
                      <a:cubicBezTo>
                        <a:pt x="18" y="55"/>
                        <a:pt x="6" y="30"/>
                        <a:pt x="15" y="2"/>
                      </a:cubicBezTo>
                      <a:cubicBezTo>
                        <a:pt x="15" y="1"/>
                        <a:pt x="10" y="0"/>
                        <a:pt x="10" y="2"/>
                      </a:cubicBezTo>
                      <a:cubicBezTo>
                        <a:pt x="0" y="30"/>
                        <a:pt x="13" y="56"/>
                        <a:pt x="39" y="71"/>
                      </a:cubicBezTo>
                      <a:cubicBezTo>
                        <a:pt x="40" y="71"/>
                        <a:pt x="45" y="71"/>
                        <a:pt x="4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24"/>
                <p:cNvSpPr/>
                <p:nvPr/>
              </p:nvSpPr>
              <p:spPr bwMode="auto">
                <a:xfrm>
                  <a:off x="2751" y="116"/>
                  <a:ext cx="173" cy="69"/>
                </a:xfrm>
                <a:custGeom>
                  <a:avLst/>
                  <a:gdLst>
                    <a:gd name="T0" fmla="*/ 3 w 73"/>
                    <a:gd name="T1" fmla="*/ 19 h 29"/>
                    <a:gd name="T2" fmla="*/ 72 w 73"/>
                    <a:gd name="T3" fmla="*/ 2 h 29"/>
                    <a:gd name="T4" fmla="*/ 68 w 73"/>
                    <a:gd name="T5" fmla="*/ 1 h 29"/>
                    <a:gd name="T6" fmla="*/ 5 w 73"/>
                    <a:gd name="T7" fmla="*/ 17 h 29"/>
                    <a:gd name="T8" fmla="*/ 3 w 73"/>
                    <a:gd name="T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9">
                      <a:moveTo>
                        <a:pt x="3" y="19"/>
                      </a:moveTo>
                      <a:cubicBezTo>
                        <a:pt x="29" y="29"/>
                        <a:pt x="55" y="24"/>
                        <a:pt x="72" y="2"/>
                      </a:cubicBezTo>
                      <a:cubicBezTo>
                        <a:pt x="73" y="1"/>
                        <a:pt x="68" y="0"/>
                        <a:pt x="68" y="1"/>
                      </a:cubicBezTo>
                      <a:cubicBezTo>
                        <a:pt x="52" y="21"/>
                        <a:pt x="29" y="27"/>
                        <a:pt x="5" y="17"/>
                      </a:cubicBezTo>
                      <a:cubicBezTo>
                        <a:pt x="3" y="16"/>
                        <a:pt x="0" y="18"/>
                        <a:pt x="3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Freeform 25"/>
                <p:cNvSpPr/>
                <p:nvPr/>
              </p:nvSpPr>
              <p:spPr bwMode="auto">
                <a:xfrm>
                  <a:off x="2817" y="85"/>
                  <a:ext cx="62" cy="164"/>
                </a:xfrm>
                <a:custGeom>
                  <a:avLst/>
                  <a:gdLst>
                    <a:gd name="T0" fmla="*/ 8 w 26"/>
                    <a:gd name="T1" fmla="*/ 67 h 69"/>
                    <a:gd name="T2" fmla="*/ 25 w 26"/>
                    <a:gd name="T3" fmla="*/ 1 h 69"/>
                    <a:gd name="T4" fmla="*/ 21 w 26"/>
                    <a:gd name="T5" fmla="*/ 1 h 69"/>
                    <a:gd name="T6" fmla="*/ 3 w 26"/>
                    <a:gd name="T7" fmla="*/ 68 h 69"/>
                    <a:gd name="T8" fmla="*/ 8 w 26"/>
                    <a:gd name="T9" fmla="*/ 67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8" y="67"/>
                      </a:moveTo>
                      <a:cubicBezTo>
                        <a:pt x="5" y="45"/>
                        <a:pt x="13" y="19"/>
                        <a:pt x="25" y="1"/>
                      </a:cubicBezTo>
                      <a:cubicBezTo>
                        <a:pt x="26" y="0"/>
                        <a:pt x="21" y="0"/>
                        <a:pt x="21" y="1"/>
                      </a:cubicBezTo>
                      <a:cubicBezTo>
                        <a:pt x="9" y="19"/>
                        <a:pt x="0" y="45"/>
                        <a:pt x="3" y="68"/>
                      </a:cubicBezTo>
                      <a:cubicBezTo>
                        <a:pt x="3" y="69"/>
                        <a:pt x="8" y="69"/>
                        <a:pt x="8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 26"/>
                <p:cNvSpPr/>
                <p:nvPr/>
              </p:nvSpPr>
              <p:spPr bwMode="auto">
                <a:xfrm>
                  <a:off x="2772" y="104"/>
                  <a:ext cx="159" cy="88"/>
                </a:xfrm>
                <a:custGeom>
                  <a:avLst/>
                  <a:gdLst>
                    <a:gd name="T0" fmla="*/ 1 w 67"/>
                    <a:gd name="T1" fmla="*/ 2 h 37"/>
                    <a:gd name="T2" fmla="*/ 63 w 67"/>
                    <a:gd name="T3" fmla="*/ 33 h 37"/>
                    <a:gd name="T4" fmla="*/ 62 w 67"/>
                    <a:gd name="T5" fmla="*/ 31 h 37"/>
                    <a:gd name="T6" fmla="*/ 6 w 67"/>
                    <a:gd name="T7" fmla="*/ 1 h 37"/>
                    <a:gd name="T8" fmla="*/ 1 w 67"/>
                    <a:gd name="T9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7">
                      <a:moveTo>
                        <a:pt x="1" y="2"/>
                      </a:moveTo>
                      <a:cubicBezTo>
                        <a:pt x="14" y="24"/>
                        <a:pt x="37" y="37"/>
                        <a:pt x="63" y="33"/>
                      </a:cubicBezTo>
                      <a:cubicBezTo>
                        <a:pt x="67" y="33"/>
                        <a:pt x="64" y="31"/>
                        <a:pt x="62" y="31"/>
                      </a:cubicBezTo>
                      <a:cubicBezTo>
                        <a:pt x="38" y="35"/>
                        <a:pt x="17" y="21"/>
                        <a:pt x="6" y="1"/>
                      </a:cubicBezTo>
                      <a:cubicBezTo>
                        <a:pt x="5" y="0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 27"/>
                <p:cNvSpPr/>
                <p:nvPr/>
              </p:nvSpPr>
              <p:spPr bwMode="auto">
                <a:xfrm>
                  <a:off x="2221" y="171"/>
                  <a:ext cx="617" cy="322"/>
                </a:xfrm>
                <a:custGeom>
                  <a:avLst/>
                  <a:gdLst>
                    <a:gd name="T0" fmla="*/ 254 w 260"/>
                    <a:gd name="T1" fmla="*/ 1 h 136"/>
                    <a:gd name="T2" fmla="*/ 3 w 260"/>
                    <a:gd name="T3" fmla="*/ 134 h 136"/>
                    <a:gd name="T4" fmla="*/ 6 w 260"/>
                    <a:gd name="T5" fmla="*/ 136 h 136"/>
                    <a:gd name="T6" fmla="*/ 258 w 260"/>
                    <a:gd name="T7" fmla="*/ 2 h 136"/>
                    <a:gd name="T8" fmla="*/ 254 w 260"/>
                    <a:gd name="T9" fmla="*/ 1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0" h="136">
                      <a:moveTo>
                        <a:pt x="254" y="1"/>
                      </a:moveTo>
                      <a:cubicBezTo>
                        <a:pt x="171" y="46"/>
                        <a:pt x="88" y="93"/>
                        <a:pt x="3" y="134"/>
                      </a:cubicBezTo>
                      <a:cubicBezTo>
                        <a:pt x="0" y="136"/>
                        <a:pt x="5" y="136"/>
                        <a:pt x="6" y="136"/>
                      </a:cubicBezTo>
                      <a:cubicBezTo>
                        <a:pt x="92" y="94"/>
                        <a:pt x="175" y="47"/>
                        <a:pt x="258" y="2"/>
                      </a:cubicBezTo>
                      <a:cubicBezTo>
                        <a:pt x="260" y="0"/>
                        <a:pt x="256" y="0"/>
                        <a:pt x="25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 28"/>
                <p:cNvSpPr/>
                <p:nvPr/>
              </p:nvSpPr>
              <p:spPr bwMode="auto">
                <a:xfrm>
                  <a:off x="2820" y="144"/>
                  <a:ext cx="42" cy="43"/>
                </a:xfrm>
                <a:custGeom>
                  <a:avLst/>
                  <a:gdLst>
                    <a:gd name="T0" fmla="*/ 12 w 18"/>
                    <a:gd name="T1" fmla="*/ 16 h 18"/>
                    <a:gd name="T2" fmla="*/ 2 w 18"/>
                    <a:gd name="T3" fmla="*/ 12 h 18"/>
                    <a:gd name="T4" fmla="*/ 6 w 18"/>
                    <a:gd name="T5" fmla="*/ 2 h 18"/>
                    <a:gd name="T6" fmla="*/ 16 w 18"/>
                    <a:gd name="T7" fmla="*/ 6 h 18"/>
                    <a:gd name="T8" fmla="*/ 12 w 18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12" y="16"/>
                      </a:moveTo>
                      <a:cubicBezTo>
                        <a:pt x="8" y="18"/>
                        <a:pt x="4" y="16"/>
                        <a:pt x="2" y="12"/>
                      </a:cubicBezTo>
                      <a:cubicBezTo>
                        <a:pt x="0" y="9"/>
                        <a:pt x="2" y="4"/>
                        <a:pt x="6" y="2"/>
                      </a:cubicBezTo>
                      <a:cubicBezTo>
                        <a:pt x="9" y="0"/>
                        <a:pt x="14" y="2"/>
                        <a:pt x="16" y="6"/>
                      </a:cubicBezTo>
                      <a:cubicBezTo>
                        <a:pt x="18" y="10"/>
                        <a:pt x="16" y="14"/>
                        <a:pt x="1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 29"/>
                <p:cNvSpPr/>
                <p:nvPr/>
              </p:nvSpPr>
              <p:spPr bwMode="auto">
                <a:xfrm>
                  <a:off x="2900" y="322"/>
                  <a:ext cx="62" cy="183"/>
                </a:xfrm>
                <a:custGeom>
                  <a:avLst/>
                  <a:gdLst>
                    <a:gd name="T0" fmla="*/ 25 w 26"/>
                    <a:gd name="T1" fmla="*/ 75 h 77"/>
                    <a:gd name="T2" fmla="*/ 24 w 26"/>
                    <a:gd name="T3" fmla="*/ 2 h 77"/>
                    <a:gd name="T4" fmla="*/ 19 w 26"/>
                    <a:gd name="T5" fmla="*/ 1 h 77"/>
                    <a:gd name="T6" fmla="*/ 21 w 26"/>
                    <a:gd name="T7" fmla="*/ 76 h 77"/>
                    <a:gd name="T8" fmla="*/ 25 w 26"/>
                    <a:gd name="T9" fmla="*/ 75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77">
                      <a:moveTo>
                        <a:pt x="25" y="75"/>
                      </a:moveTo>
                      <a:cubicBezTo>
                        <a:pt x="7" y="53"/>
                        <a:pt x="5" y="25"/>
                        <a:pt x="24" y="2"/>
                      </a:cubicBezTo>
                      <a:cubicBezTo>
                        <a:pt x="25" y="1"/>
                        <a:pt x="20" y="0"/>
                        <a:pt x="19" y="1"/>
                      </a:cubicBezTo>
                      <a:cubicBezTo>
                        <a:pt x="0" y="24"/>
                        <a:pt x="2" y="53"/>
                        <a:pt x="21" y="76"/>
                      </a:cubicBezTo>
                      <a:cubicBezTo>
                        <a:pt x="21" y="77"/>
                        <a:pt x="26" y="77"/>
                        <a:pt x="2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Freeform 30"/>
                <p:cNvSpPr/>
                <p:nvPr/>
              </p:nvSpPr>
              <p:spPr bwMode="auto">
                <a:xfrm>
                  <a:off x="2848" y="377"/>
                  <a:ext cx="176" cy="59"/>
                </a:xfrm>
                <a:custGeom>
                  <a:avLst/>
                  <a:gdLst>
                    <a:gd name="T0" fmla="*/ 1 w 74"/>
                    <a:gd name="T1" fmla="*/ 1 h 25"/>
                    <a:gd name="T2" fmla="*/ 72 w 74"/>
                    <a:gd name="T3" fmla="*/ 11 h 25"/>
                    <a:gd name="T4" fmla="*/ 68 w 74"/>
                    <a:gd name="T5" fmla="*/ 9 h 25"/>
                    <a:gd name="T6" fmla="*/ 6 w 74"/>
                    <a:gd name="T7" fmla="*/ 1 h 25"/>
                    <a:gd name="T8" fmla="*/ 1 w 74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5">
                      <a:moveTo>
                        <a:pt x="1" y="1"/>
                      </a:moveTo>
                      <a:cubicBezTo>
                        <a:pt x="21" y="20"/>
                        <a:pt x="48" y="25"/>
                        <a:pt x="72" y="11"/>
                      </a:cubicBezTo>
                      <a:cubicBezTo>
                        <a:pt x="74" y="10"/>
                        <a:pt x="69" y="9"/>
                        <a:pt x="68" y="9"/>
                      </a:cubicBezTo>
                      <a:cubicBezTo>
                        <a:pt x="47" y="22"/>
                        <a:pt x="24" y="18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Freeform 31"/>
                <p:cNvSpPr/>
                <p:nvPr/>
              </p:nvSpPr>
              <p:spPr bwMode="auto">
                <a:xfrm>
                  <a:off x="2881" y="353"/>
                  <a:ext cx="114" cy="138"/>
                </a:xfrm>
                <a:custGeom>
                  <a:avLst/>
                  <a:gdLst>
                    <a:gd name="T0" fmla="*/ 5 w 48"/>
                    <a:gd name="T1" fmla="*/ 56 h 58"/>
                    <a:gd name="T2" fmla="*/ 46 w 48"/>
                    <a:gd name="T3" fmla="*/ 1 h 58"/>
                    <a:gd name="T4" fmla="*/ 42 w 48"/>
                    <a:gd name="T5" fmla="*/ 0 h 58"/>
                    <a:gd name="T6" fmla="*/ 0 w 48"/>
                    <a:gd name="T7" fmla="*/ 56 h 58"/>
                    <a:gd name="T8" fmla="*/ 5 w 48"/>
                    <a:gd name="T9" fmla="*/ 5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58">
                      <a:moveTo>
                        <a:pt x="5" y="56"/>
                      </a:moveTo>
                      <a:cubicBezTo>
                        <a:pt x="11" y="34"/>
                        <a:pt x="28" y="14"/>
                        <a:pt x="46" y="1"/>
                      </a:cubicBezTo>
                      <a:cubicBezTo>
                        <a:pt x="48" y="0"/>
                        <a:pt x="43" y="0"/>
                        <a:pt x="42" y="0"/>
                      </a:cubicBezTo>
                      <a:cubicBezTo>
                        <a:pt x="24" y="13"/>
                        <a:pt x="6" y="34"/>
                        <a:pt x="0" y="56"/>
                      </a:cubicBezTo>
                      <a:cubicBezTo>
                        <a:pt x="0" y="58"/>
                        <a:pt x="5" y="57"/>
                        <a:pt x="5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Freeform 32"/>
                <p:cNvSpPr/>
                <p:nvPr/>
              </p:nvSpPr>
              <p:spPr bwMode="auto">
                <a:xfrm>
                  <a:off x="2886" y="337"/>
                  <a:ext cx="121" cy="125"/>
                </a:xfrm>
                <a:custGeom>
                  <a:avLst/>
                  <a:gdLst>
                    <a:gd name="T0" fmla="*/ 0 w 51"/>
                    <a:gd name="T1" fmla="*/ 1 h 53"/>
                    <a:gd name="T2" fmla="*/ 45 w 51"/>
                    <a:gd name="T3" fmla="*/ 53 h 53"/>
                    <a:gd name="T4" fmla="*/ 48 w 51"/>
                    <a:gd name="T5" fmla="*/ 51 h 53"/>
                    <a:gd name="T6" fmla="*/ 5 w 51"/>
                    <a:gd name="T7" fmla="*/ 1 h 53"/>
                    <a:gd name="T8" fmla="*/ 0 w 51"/>
                    <a:gd name="T9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3">
                      <a:moveTo>
                        <a:pt x="0" y="1"/>
                      </a:moveTo>
                      <a:cubicBezTo>
                        <a:pt x="4" y="26"/>
                        <a:pt x="20" y="47"/>
                        <a:pt x="45" y="53"/>
                      </a:cubicBezTo>
                      <a:cubicBezTo>
                        <a:pt x="47" y="53"/>
                        <a:pt x="51" y="52"/>
                        <a:pt x="48" y="51"/>
                      </a:cubicBezTo>
                      <a:cubicBezTo>
                        <a:pt x="24" y="46"/>
                        <a:pt x="9" y="24"/>
                        <a:pt x="5" y="1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Freeform 33"/>
                <p:cNvSpPr/>
                <p:nvPr/>
              </p:nvSpPr>
              <p:spPr bwMode="auto">
                <a:xfrm>
                  <a:off x="2233" y="417"/>
                  <a:ext cx="689" cy="78"/>
                </a:xfrm>
                <a:custGeom>
                  <a:avLst/>
                  <a:gdLst>
                    <a:gd name="T0" fmla="*/ 287 w 290"/>
                    <a:gd name="T1" fmla="*/ 0 h 33"/>
                    <a:gd name="T2" fmla="*/ 3 w 290"/>
                    <a:gd name="T3" fmla="*/ 31 h 33"/>
                    <a:gd name="T4" fmla="*/ 4 w 290"/>
                    <a:gd name="T5" fmla="*/ 33 h 33"/>
                    <a:gd name="T6" fmla="*/ 287 w 290"/>
                    <a:gd name="T7" fmla="*/ 2 h 33"/>
                    <a:gd name="T8" fmla="*/ 287 w 290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33">
                      <a:moveTo>
                        <a:pt x="287" y="0"/>
                      </a:moveTo>
                      <a:cubicBezTo>
                        <a:pt x="193" y="11"/>
                        <a:pt x="98" y="24"/>
                        <a:pt x="3" y="31"/>
                      </a:cubicBezTo>
                      <a:cubicBezTo>
                        <a:pt x="0" y="31"/>
                        <a:pt x="1" y="33"/>
                        <a:pt x="4" y="33"/>
                      </a:cubicBezTo>
                      <a:cubicBezTo>
                        <a:pt x="98" y="26"/>
                        <a:pt x="193" y="13"/>
                        <a:pt x="287" y="2"/>
                      </a:cubicBezTo>
                      <a:cubicBezTo>
                        <a:pt x="290" y="2"/>
                        <a:pt x="290" y="0"/>
                        <a:pt x="2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Freeform 34"/>
                <p:cNvSpPr/>
                <p:nvPr/>
              </p:nvSpPr>
              <p:spPr bwMode="auto">
                <a:xfrm>
                  <a:off x="2907" y="398"/>
                  <a:ext cx="38" cy="38"/>
                </a:xfrm>
                <a:custGeom>
                  <a:avLst/>
                  <a:gdLst>
                    <a:gd name="T0" fmla="*/ 9 w 16"/>
                    <a:gd name="T1" fmla="*/ 15 h 16"/>
                    <a:gd name="T2" fmla="*/ 1 w 16"/>
                    <a:gd name="T3" fmla="*/ 8 h 16"/>
                    <a:gd name="T4" fmla="*/ 8 w 16"/>
                    <a:gd name="T5" fmla="*/ 0 h 16"/>
                    <a:gd name="T6" fmla="*/ 16 w 16"/>
                    <a:gd name="T7" fmla="*/ 7 h 16"/>
                    <a:gd name="T8" fmla="*/ 9 w 16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15"/>
                      </a:moveTo>
                      <a:cubicBezTo>
                        <a:pt x="5" y="16"/>
                        <a:pt x="1" y="13"/>
                        <a:pt x="1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3"/>
                        <a:pt x="16" y="7"/>
                      </a:cubicBezTo>
                      <a:cubicBezTo>
                        <a:pt x="16" y="11"/>
                        <a:pt x="13" y="15"/>
                        <a:pt x="9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eform 35"/>
                <p:cNvSpPr/>
                <p:nvPr/>
              </p:nvSpPr>
              <p:spPr bwMode="auto">
                <a:xfrm>
                  <a:off x="2876" y="571"/>
                  <a:ext cx="95" cy="174"/>
                </a:xfrm>
                <a:custGeom>
                  <a:avLst/>
                  <a:gdLst>
                    <a:gd name="T0" fmla="*/ 14 w 40"/>
                    <a:gd name="T1" fmla="*/ 71 h 73"/>
                    <a:gd name="T2" fmla="*/ 38 w 40"/>
                    <a:gd name="T3" fmla="*/ 3 h 73"/>
                    <a:gd name="T4" fmla="*/ 34 w 40"/>
                    <a:gd name="T5" fmla="*/ 1 h 73"/>
                    <a:gd name="T6" fmla="*/ 9 w 40"/>
                    <a:gd name="T7" fmla="*/ 71 h 73"/>
                    <a:gd name="T8" fmla="*/ 14 w 40"/>
                    <a:gd name="T9" fmla="*/ 7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3">
                      <a:moveTo>
                        <a:pt x="14" y="71"/>
                      </a:moveTo>
                      <a:cubicBezTo>
                        <a:pt x="5" y="44"/>
                        <a:pt x="13" y="17"/>
                        <a:pt x="38" y="3"/>
                      </a:cubicBezTo>
                      <a:cubicBezTo>
                        <a:pt x="40" y="2"/>
                        <a:pt x="35" y="0"/>
                        <a:pt x="34" y="1"/>
                      </a:cubicBezTo>
                      <a:cubicBezTo>
                        <a:pt x="8" y="16"/>
                        <a:pt x="0" y="43"/>
                        <a:pt x="9" y="71"/>
                      </a:cubicBezTo>
                      <a:cubicBezTo>
                        <a:pt x="10" y="73"/>
                        <a:pt x="14" y="73"/>
                        <a:pt x="14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Freeform 36"/>
                <p:cNvSpPr/>
                <p:nvPr/>
              </p:nvSpPr>
              <p:spPr bwMode="auto">
                <a:xfrm>
                  <a:off x="2848" y="588"/>
                  <a:ext cx="157" cy="92"/>
                </a:xfrm>
                <a:custGeom>
                  <a:avLst/>
                  <a:gdLst>
                    <a:gd name="T0" fmla="*/ 0 w 66"/>
                    <a:gd name="T1" fmla="*/ 2 h 39"/>
                    <a:gd name="T2" fmla="*/ 64 w 66"/>
                    <a:gd name="T3" fmla="*/ 35 h 39"/>
                    <a:gd name="T4" fmla="*/ 61 w 66"/>
                    <a:gd name="T5" fmla="*/ 33 h 39"/>
                    <a:gd name="T6" fmla="*/ 5 w 66"/>
                    <a:gd name="T7" fmla="*/ 2 h 39"/>
                    <a:gd name="T8" fmla="*/ 0 w 66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39">
                      <a:moveTo>
                        <a:pt x="0" y="2"/>
                      </a:moveTo>
                      <a:cubicBezTo>
                        <a:pt x="12" y="27"/>
                        <a:pt x="36" y="39"/>
                        <a:pt x="64" y="35"/>
                      </a:cubicBezTo>
                      <a:cubicBezTo>
                        <a:pt x="66" y="34"/>
                        <a:pt x="62" y="32"/>
                        <a:pt x="61" y="33"/>
                      </a:cubicBezTo>
                      <a:cubicBezTo>
                        <a:pt x="36" y="37"/>
                        <a:pt x="16" y="24"/>
                        <a:pt x="5" y="2"/>
                      </a:cubicBezTo>
                      <a:cubicBezTo>
                        <a:pt x="4" y="1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 37"/>
                <p:cNvSpPr/>
                <p:nvPr/>
              </p:nvSpPr>
              <p:spPr bwMode="auto">
                <a:xfrm>
                  <a:off x="2838" y="609"/>
                  <a:ext cx="157" cy="98"/>
                </a:xfrm>
                <a:custGeom>
                  <a:avLst/>
                  <a:gdLst>
                    <a:gd name="T0" fmla="*/ 6 w 66"/>
                    <a:gd name="T1" fmla="*/ 39 h 41"/>
                    <a:gd name="T2" fmla="*/ 62 w 66"/>
                    <a:gd name="T3" fmla="*/ 3 h 41"/>
                    <a:gd name="T4" fmla="*/ 61 w 66"/>
                    <a:gd name="T5" fmla="*/ 1 h 41"/>
                    <a:gd name="T6" fmla="*/ 1 w 66"/>
                    <a:gd name="T7" fmla="*/ 39 h 41"/>
                    <a:gd name="T8" fmla="*/ 6 w 66"/>
                    <a:gd name="T9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41">
                      <a:moveTo>
                        <a:pt x="6" y="39"/>
                      </a:moveTo>
                      <a:cubicBezTo>
                        <a:pt x="19" y="22"/>
                        <a:pt x="42" y="8"/>
                        <a:pt x="62" y="3"/>
                      </a:cubicBezTo>
                      <a:cubicBezTo>
                        <a:pt x="66" y="2"/>
                        <a:pt x="63" y="0"/>
                        <a:pt x="61" y="1"/>
                      </a:cubicBezTo>
                      <a:cubicBezTo>
                        <a:pt x="39" y="7"/>
                        <a:pt x="14" y="20"/>
                        <a:pt x="1" y="39"/>
                      </a:cubicBezTo>
                      <a:cubicBezTo>
                        <a:pt x="0" y="40"/>
                        <a:pt x="5" y="41"/>
                        <a:pt x="6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 38"/>
                <p:cNvSpPr/>
                <p:nvPr/>
              </p:nvSpPr>
              <p:spPr bwMode="auto">
                <a:xfrm>
                  <a:off x="2886" y="564"/>
                  <a:ext cx="81" cy="154"/>
                </a:xfrm>
                <a:custGeom>
                  <a:avLst/>
                  <a:gdLst>
                    <a:gd name="T0" fmla="*/ 5 w 34"/>
                    <a:gd name="T1" fmla="*/ 1 h 65"/>
                    <a:gd name="T2" fmla="*/ 28 w 34"/>
                    <a:gd name="T3" fmla="*/ 64 h 65"/>
                    <a:gd name="T4" fmla="*/ 32 w 34"/>
                    <a:gd name="T5" fmla="*/ 63 h 65"/>
                    <a:gd name="T6" fmla="*/ 10 w 34"/>
                    <a:gd name="T7" fmla="*/ 1 h 65"/>
                    <a:gd name="T8" fmla="*/ 5 w 34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65">
                      <a:moveTo>
                        <a:pt x="5" y="1"/>
                      </a:moveTo>
                      <a:cubicBezTo>
                        <a:pt x="0" y="26"/>
                        <a:pt x="7" y="50"/>
                        <a:pt x="28" y="64"/>
                      </a:cubicBezTo>
                      <a:cubicBezTo>
                        <a:pt x="29" y="65"/>
                        <a:pt x="34" y="64"/>
                        <a:pt x="32" y="63"/>
                      </a:cubicBezTo>
                      <a:cubicBezTo>
                        <a:pt x="12" y="49"/>
                        <a:pt x="5" y="25"/>
                        <a:pt x="10" y="1"/>
                      </a:cubicBezTo>
                      <a:cubicBezTo>
                        <a:pt x="10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 39"/>
                <p:cNvSpPr/>
                <p:nvPr/>
              </p:nvSpPr>
              <p:spPr bwMode="auto">
                <a:xfrm>
                  <a:off x="2228" y="481"/>
                  <a:ext cx="677" cy="171"/>
                </a:xfrm>
                <a:custGeom>
                  <a:avLst/>
                  <a:gdLst>
                    <a:gd name="T0" fmla="*/ 283 w 285"/>
                    <a:gd name="T1" fmla="*/ 70 h 72"/>
                    <a:gd name="T2" fmla="*/ 6 w 285"/>
                    <a:gd name="T3" fmla="*/ 0 h 72"/>
                    <a:gd name="T4" fmla="*/ 3 w 285"/>
                    <a:gd name="T5" fmla="*/ 2 h 72"/>
                    <a:gd name="T6" fmla="*/ 279 w 285"/>
                    <a:gd name="T7" fmla="*/ 72 h 72"/>
                    <a:gd name="T8" fmla="*/ 283 w 285"/>
                    <a:gd name="T9" fmla="*/ 7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2">
                      <a:moveTo>
                        <a:pt x="283" y="70"/>
                      </a:moveTo>
                      <a:cubicBezTo>
                        <a:pt x="190" y="47"/>
                        <a:pt x="97" y="26"/>
                        <a:pt x="6" y="0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94" y="28"/>
                        <a:pt x="187" y="49"/>
                        <a:pt x="279" y="72"/>
                      </a:cubicBezTo>
                      <a:cubicBezTo>
                        <a:pt x="280" y="72"/>
                        <a:pt x="285" y="71"/>
                        <a:pt x="28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 40"/>
                <p:cNvSpPr/>
                <p:nvPr/>
              </p:nvSpPr>
              <p:spPr bwMode="auto">
                <a:xfrm>
                  <a:off x="2888" y="631"/>
                  <a:ext cx="41" cy="40"/>
                </a:xfrm>
                <a:custGeom>
                  <a:avLst/>
                  <a:gdLst>
                    <a:gd name="T0" fmla="*/ 6 w 17"/>
                    <a:gd name="T1" fmla="*/ 16 h 17"/>
                    <a:gd name="T2" fmla="*/ 1 w 17"/>
                    <a:gd name="T3" fmla="*/ 7 h 17"/>
                    <a:gd name="T4" fmla="*/ 10 w 17"/>
                    <a:gd name="T5" fmla="*/ 1 h 17"/>
                    <a:gd name="T6" fmla="*/ 16 w 17"/>
                    <a:gd name="T7" fmla="*/ 11 h 17"/>
                    <a:gd name="T8" fmla="*/ 6 w 17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6" y="16"/>
                      </a:moveTo>
                      <a:cubicBezTo>
                        <a:pt x="2" y="15"/>
                        <a:pt x="0" y="11"/>
                        <a:pt x="1" y="7"/>
                      </a:cubicBez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5" y="3"/>
                        <a:pt x="17" y="7"/>
                        <a:pt x="16" y="11"/>
                      </a:cubicBezTo>
                      <a:cubicBezTo>
                        <a:pt x="15" y="15"/>
                        <a:pt x="10" y="17"/>
                        <a:pt x="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41"/>
                <p:cNvSpPr/>
                <p:nvPr/>
              </p:nvSpPr>
              <p:spPr bwMode="auto">
                <a:xfrm>
                  <a:off x="2763" y="828"/>
                  <a:ext cx="130" cy="139"/>
                </a:xfrm>
                <a:custGeom>
                  <a:avLst/>
                  <a:gdLst>
                    <a:gd name="T0" fmla="*/ 5 w 55"/>
                    <a:gd name="T1" fmla="*/ 58 h 59"/>
                    <a:gd name="T2" fmla="*/ 53 w 55"/>
                    <a:gd name="T3" fmla="*/ 2 h 59"/>
                    <a:gd name="T4" fmla="*/ 49 w 55"/>
                    <a:gd name="T5" fmla="*/ 0 h 59"/>
                    <a:gd name="T6" fmla="*/ 0 w 55"/>
                    <a:gd name="T7" fmla="*/ 57 h 59"/>
                    <a:gd name="T8" fmla="*/ 5 w 55"/>
                    <a:gd name="T9" fmla="*/ 58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59">
                      <a:moveTo>
                        <a:pt x="5" y="58"/>
                      </a:moveTo>
                      <a:cubicBezTo>
                        <a:pt x="7" y="29"/>
                        <a:pt x="24" y="6"/>
                        <a:pt x="53" y="2"/>
                      </a:cubicBezTo>
                      <a:cubicBezTo>
                        <a:pt x="55" y="2"/>
                        <a:pt x="51" y="0"/>
                        <a:pt x="49" y="0"/>
                      </a:cubicBezTo>
                      <a:cubicBezTo>
                        <a:pt x="20" y="5"/>
                        <a:pt x="2" y="27"/>
                        <a:pt x="0" y="57"/>
                      </a:cubicBezTo>
                      <a:cubicBezTo>
                        <a:pt x="0" y="58"/>
                        <a:pt x="5" y="59"/>
                        <a:pt x="5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42"/>
                <p:cNvSpPr/>
                <p:nvPr/>
              </p:nvSpPr>
              <p:spPr bwMode="auto">
                <a:xfrm>
                  <a:off x="2770" y="804"/>
                  <a:ext cx="118" cy="128"/>
                </a:xfrm>
                <a:custGeom>
                  <a:avLst/>
                  <a:gdLst>
                    <a:gd name="T0" fmla="*/ 0 w 50"/>
                    <a:gd name="T1" fmla="*/ 1 h 54"/>
                    <a:gd name="T2" fmla="*/ 47 w 50"/>
                    <a:gd name="T3" fmla="*/ 54 h 54"/>
                    <a:gd name="T4" fmla="*/ 47 w 50"/>
                    <a:gd name="T5" fmla="*/ 52 h 54"/>
                    <a:gd name="T6" fmla="*/ 5 w 50"/>
                    <a:gd name="T7" fmla="*/ 2 h 54"/>
                    <a:gd name="T8" fmla="*/ 0 w 50"/>
                    <a:gd name="T9" fmla="*/ 1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54">
                      <a:moveTo>
                        <a:pt x="0" y="1"/>
                      </a:moveTo>
                      <a:cubicBezTo>
                        <a:pt x="3" y="28"/>
                        <a:pt x="20" y="48"/>
                        <a:pt x="47" y="54"/>
                      </a:cubicBezTo>
                      <a:cubicBezTo>
                        <a:pt x="50" y="54"/>
                        <a:pt x="50" y="52"/>
                        <a:pt x="47" y="52"/>
                      </a:cubicBezTo>
                      <a:cubicBezTo>
                        <a:pt x="22" y="47"/>
                        <a:pt x="7" y="27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 43"/>
                <p:cNvSpPr/>
                <p:nvPr/>
              </p:nvSpPr>
              <p:spPr bwMode="auto">
                <a:xfrm>
                  <a:off x="2720" y="865"/>
                  <a:ext cx="180" cy="46"/>
                </a:xfrm>
                <a:custGeom>
                  <a:avLst/>
                  <a:gdLst>
                    <a:gd name="T0" fmla="*/ 6 w 76"/>
                    <a:gd name="T1" fmla="*/ 18 h 19"/>
                    <a:gd name="T2" fmla="*/ 71 w 76"/>
                    <a:gd name="T3" fmla="*/ 5 h 19"/>
                    <a:gd name="T4" fmla="*/ 73 w 76"/>
                    <a:gd name="T5" fmla="*/ 3 h 19"/>
                    <a:gd name="T6" fmla="*/ 2 w 76"/>
                    <a:gd name="T7" fmla="*/ 17 h 19"/>
                    <a:gd name="T8" fmla="*/ 6 w 76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9">
                      <a:moveTo>
                        <a:pt x="6" y="18"/>
                      </a:moveTo>
                      <a:cubicBezTo>
                        <a:pt x="24" y="6"/>
                        <a:pt x="50" y="2"/>
                        <a:pt x="71" y="5"/>
                      </a:cubicBezTo>
                      <a:cubicBezTo>
                        <a:pt x="72" y="5"/>
                        <a:pt x="76" y="3"/>
                        <a:pt x="73" y="3"/>
                      </a:cubicBezTo>
                      <a:cubicBezTo>
                        <a:pt x="50" y="0"/>
                        <a:pt x="22" y="4"/>
                        <a:pt x="2" y="17"/>
                      </a:cubicBezTo>
                      <a:cubicBezTo>
                        <a:pt x="0" y="19"/>
                        <a:pt x="5" y="19"/>
                        <a:pt x="6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 44"/>
                <p:cNvSpPr/>
                <p:nvPr/>
              </p:nvSpPr>
              <p:spPr bwMode="auto">
                <a:xfrm>
                  <a:off x="2789" y="797"/>
                  <a:ext cx="49" cy="166"/>
                </a:xfrm>
                <a:custGeom>
                  <a:avLst/>
                  <a:gdLst>
                    <a:gd name="T0" fmla="*/ 15 w 21"/>
                    <a:gd name="T1" fmla="*/ 2 h 70"/>
                    <a:gd name="T2" fmla="*/ 14 w 21"/>
                    <a:gd name="T3" fmla="*/ 69 h 70"/>
                    <a:gd name="T4" fmla="*/ 19 w 21"/>
                    <a:gd name="T5" fmla="*/ 68 h 70"/>
                    <a:gd name="T6" fmla="*/ 20 w 21"/>
                    <a:gd name="T7" fmla="*/ 2 h 70"/>
                    <a:gd name="T8" fmla="*/ 15 w 21"/>
                    <a:gd name="T9" fmla="*/ 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70">
                      <a:moveTo>
                        <a:pt x="15" y="2"/>
                      </a:moveTo>
                      <a:cubicBezTo>
                        <a:pt x="2" y="23"/>
                        <a:pt x="0" y="48"/>
                        <a:pt x="14" y="69"/>
                      </a:cubicBezTo>
                      <a:cubicBezTo>
                        <a:pt x="15" y="70"/>
                        <a:pt x="20" y="70"/>
                        <a:pt x="19" y="68"/>
                      </a:cubicBezTo>
                      <a:cubicBezTo>
                        <a:pt x="5" y="48"/>
                        <a:pt x="7" y="23"/>
                        <a:pt x="20" y="2"/>
                      </a:cubicBezTo>
                      <a:cubicBezTo>
                        <a:pt x="21" y="1"/>
                        <a:pt x="16" y="0"/>
                        <a:pt x="1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Freeform 45"/>
                <p:cNvSpPr/>
                <p:nvPr/>
              </p:nvSpPr>
              <p:spPr bwMode="auto">
                <a:xfrm>
                  <a:off x="2233" y="479"/>
                  <a:ext cx="570" cy="401"/>
                </a:xfrm>
                <a:custGeom>
                  <a:avLst/>
                  <a:gdLst>
                    <a:gd name="T0" fmla="*/ 238 w 240"/>
                    <a:gd name="T1" fmla="*/ 166 h 169"/>
                    <a:gd name="T2" fmla="*/ 6 w 240"/>
                    <a:gd name="T3" fmla="*/ 1 h 169"/>
                    <a:gd name="T4" fmla="*/ 2 w 240"/>
                    <a:gd name="T5" fmla="*/ 2 h 169"/>
                    <a:gd name="T6" fmla="*/ 234 w 240"/>
                    <a:gd name="T7" fmla="*/ 168 h 169"/>
                    <a:gd name="T8" fmla="*/ 238 w 240"/>
                    <a:gd name="T9" fmla="*/ 166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0" h="169">
                      <a:moveTo>
                        <a:pt x="238" y="166"/>
                      </a:moveTo>
                      <a:cubicBezTo>
                        <a:pt x="161" y="112"/>
                        <a:pt x="82" y="59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77" y="60"/>
                        <a:pt x="156" y="113"/>
                        <a:pt x="234" y="168"/>
                      </a:cubicBezTo>
                      <a:cubicBezTo>
                        <a:pt x="235" y="169"/>
                        <a:pt x="240" y="167"/>
                        <a:pt x="238" y="1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 46"/>
                <p:cNvSpPr/>
                <p:nvPr/>
              </p:nvSpPr>
              <p:spPr bwMode="auto">
                <a:xfrm>
                  <a:off x="2784" y="861"/>
                  <a:ext cx="43" cy="40"/>
                </a:xfrm>
                <a:custGeom>
                  <a:avLst/>
                  <a:gdLst>
                    <a:gd name="T0" fmla="*/ 4 w 18"/>
                    <a:gd name="T1" fmla="*/ 15 h 17"/>
                    <a:gd name="T2" fmla="*/ 3 w 18"/>
                    <a:gd name="T3" fmla="*/ 4 h 17"/>
                    <a:gd name="T4" fmla="*/ 14 w 18"/>
                    <a:gd name="T5" fmla="*/ 3 h 17"/>
                    <a:gd name="T6" fmla="*/ 15 w 18"/>
                    <a:gd name="T7" fmla="*/ 14 h 17"/>
                    <a:gd name="T8" fmla="*/ 4 w 18"/>
                    <a:gd name="T9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15"/>
                      </a:moveTo>
                      <a:cubicBezTo>
                        <a:pt x="1" y="12"/>
                        <a:pt x="0" y="8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5"/>
                        <a:pt x="18" y="10"/>
                        <a:pt x="15" y="14"/>
                      </a:cubicBezTo>
                      <a:cubicBezTo>
                        <a:pt x="13" y="17"/>
                        <a:pt x="8" y="17"/>
                        <a:pt x="4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Freeform 47"/>
                <p:cNvSpPr/>
                <p:nvPr/>
              </p:nvSpPr>
              <p:spPr bwMode="auto">
                <a:xfrm>
                  <a:off x="2539" y="1029"/>
                  <a:ext cx="174" cy="102"/>
                </a:xfrm>
                <a:custGeom>
                  <a:avLst/>
                  <a:gdLst>
                    <a:gd name="T0" fmla="*/ 6 w 73"/>
                    <a:gd name="T1" fmla="*/ 42 h 43"/>
                    <a:gd name="T2" fmla="*/ 68 w 73"/>
                    <a:gd name="T3" fmla="*/ 9 h 43"/>
                    <a:gd name="T4" fmla="*/ 70 w 73"/>
                    <a:gd name="T5" fmla="*/ 7 h 43"/>
                    <a:gd name="T6" fmla="*/ 1 w 73"/>
                    <a:gd name="T7" fmla="*/ 41 h 43"/>
                    <a:gd name="T8" fmla="*/ 6 w 73"/>
                    <a:gd name="T9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43">
                      <a:moveTo>
                        <a:pt x="6" y="42"/>
                      </a:moveTo>
                      <a:cubicBezTo>
                        <a:pt x="17" y="17"/>
                        <a:pt x="40" y="2"/>
                        <a:pt x="68" y="9"/>
                      </a:cubicBezTo>
                      <a:cubicBezTo>
                        <a:pt x="70" y="9"/>
                        <a:pt x="73" y="8"/>
                        <a:pt x="70" y="7"/>
                      </a:cubicBezTo>
                      <a:cubicBezTo>
                        <a:pt x="40" y="0"/>
                        <a:pt x="14" y="13"/>
                        <a:pt x="1" y="41"/>
                      </a:cubicBezTo>
                      <a:cubicBezTo>
                        <a:pt x="0" y="42"/>
                        <a:pt x="5" y="43"/>
                        <a:pt x="6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 48"/>
                <p:cNvSpPr/>
                <p:nvPr/>
              </p:nvSpPr>
              <p:spPr bwMode="auto">
                <a:xfrm>
                  <a:off x="2589" y="982"/>
                  <a:ext cx="83" cy="159"/>
                </a:xfrm>
                <a:custGeom>
                  <a:avLst/>
                  <a:gdLst>
                    <a:gd name="T0" fmla="*/ 7 w 35"/>
                    <a:gd name="T1" fmla="*/ 1 h 67"/>
                    <a:gd name="T2" fmla="*/ 29 w 35"/>
                    <a:gd name="T3" fmla="*/ 66 h 67"/>
                    <a:gd name="T4" fmla="*/ 33 w 35"/>
                    <a:gd name="T5" fmla="*/ 66 h 67"/>
                    <a:gd name="T6" fmla="*/ 12 w 35"/>
                    <a:gd name="T7" fmla="*/ 2 h 67"/>
                    <a:gd name="T8" fmla="*/ 7 w 35"/>
                    <a:gd name="T9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67">
                      <a:moveTo>
                        <a:pt x="7" y="1"/>
                      </a:moveTo>
                      <a:cubicBezTo>
                        <a:pt x="0" y="27"/>
                        <a:pt x="7" y="51"/>
                        <a:pt x="29" y="66"/>
                      </a:cubicBezTo>
                      <a:cubicBezTo>
                        <a:pt x="30" y="67"/>
                        <a:pt x="35" y="67"/>
                        <a:pt x="33" y="66"/>
                      </a:cubicBezTo>
                      <a:cubicBezTo>
                        <a:pt x="11" y="51"/>
                        <a:pt x="5" y="27"/>
                        <a:pt x="12" y="2"/>
                      </a:cubicBezTo>
                      <a:cubicBezTo>
                        <a:pt x="13" y="1"/>
                        <a:pt x="8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49"/>
                <p:cNvSpPr/>
                <p:nvPr/>
              </p:nvSpPr>
              <p:spPr bwMode="auto">
                <a:xfrm>
                  <a:off x="2523" y="1048"/>
                  <a:ext cx="178" cy="45"/>
                </a:xfrm>
                <a:custGeom>
                  <a:avLst/>
                  <a:gdLst>
                    <a:gd name="T0" fmla="*/ 4 w 75"/>
                    <a:gd name="T1" fmla="*/ 6 h 19"/>
                    <a:gd name="T2" fmla="*/ 69 w 75"/>
                    <a:gd name="T3" fmla="*/ 19 h 19"/>
                    <a:gd name="T4" fmla="*/ 74 w 75"/>
                    <a:gd name="T5" fmla="*/ 17 h 19"/>
                    <a:gd name="T6" fmla="*/ 3 w 75"/>
                    <a:gd name="T7" fmla="*/ 4 h 19"/>
                    <a:gd name="T8" fmla="*/ 4 w 75"/>
                    <a:gd name="T9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4" y="6"/>
                      </a:moveTo>
                      <a:cubicBezTo>
                        <a:pt x="26" y="2"/>
                        <a:pt x="51" y="9"/>
                        <a:pt x="69" y="19"/>
                      </a:cubicBezTo>
                      <a:cubicBezTo>
                        <a:pt x="71" y="19"/>
                        <a:pt x="75" y="18"/>
                        <a:pt x="74" y="17"/>
                      </a:cubicBezTo>
                      <a:cubicBezTo>
                        <a:pt x="53" y="6"/>
                        <a:pt x="26" y="0"/>
                        <a:pt x="3" y="4"/>
                      </a:cubicBezTo>
                      <a:cubicBezTo>
                        <a:pt x="0" y="5"/>
                        <a:pt x="2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 50"/>
                <p:cNvSpPr/>
                <p:nvPr/>
              </p:nvSpPr>
              <p:spPr bwMode="auto">
                <a:xfrm>
                  <a:off x="2585" y="998"/>
                  <a:ext cx="90" cy="152"/>
                </a:xfrm>
                <a:custGeom>
                  <a:avLst/>
                  <a:gdLst>
                    <a:gd name="T0" fmla="*/ 32 w 38"/>
                    <a:gd name="T1" fmla="*/ 1 h 64"/>
                    <a:gd name="T2" fmla="*/ 5 w 38"/>
                    <a:gd name="T3" fmla="*/ 63 h 64"/>
                    <a:gd name="T4" fmla="*/ 10 w 38"/>
                    <a:gd name="T5" fmla="*/ 62 h 64"/>
                    <a:gd name="T6" fmla="*/ 36 w 38"/>
                    <a:gd name="T7" fmla="*/ 1 h 64"/>
                    <a:gd name="T8" fmla="*/ 32 w 38"/>
                    <a:gd name="T9" fmla="*/ 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64">
                      <a:moveTo>
                        <a:pt x="32" y="1"/>
                      </a:moveTo>
                      <a:cubicBezTo>
                        <a:pt x="12" y="15"/>
                        <a:pt x="0" y="38"/>
                        <a:pt x="5" y="63"/>
                      </a:cubicBezTo>
                      <a:cubicBezTo>
                        <a:pt x="6" y="64"/>
                        <a:pt x="11" y="64"/>
                        <a:pt x="10" y="62"/>
                      </a:cubicBezTo>
                      <a:cubicBezTo>
                        <a:pt x="5" y="38"/>
                        <a:pt x="16" y="15"/>
                        <a:pt x="36" y="1"/>
                      </a:cubicBezTo>
                      <a:cubicBezTo>
                        <a:pt x="38" y="0"/>
                        <a:pt x="33" y="0"/>
                        <a:pt x="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 51"/>
                <p:cNvSpPr/>
                <p:nvPr/>
              </p:nvSpPr>
              <p:spPr bwMode="auto">
                <a:xfrm>
                  <a:off x="2236" y="479"/>
                  <a:ext cx="375" cy="581"/>
                </a:xfrm>
                <a:custGeom>
                  <a:avLst/>
                  <a:gdLst>
                    <a:gd name="T0" fmla="*/ 157 w 158"/>
                    <a:gd name="T1" fmla="*/ 243 h 245"/>
                    <a:gd name="T2" fmla="*/ 5 w 158"/>
                    <a:gd name="T3" fmla="*/ 1 h 245"/>
                    <a:gd name="T4" fmla="*/ 1 w 158"/>
                    <a:gd name="T5" fmla="*/ 2 h 245"/>
                    <a:gd name="T6" fmla="*/ 153 w 158"/>
                    <a:gd name="T7" fmla="*/ 244 h 245"/>
                    <a:gd name="T8" fmla="*/ 157 w 158"/>
                    <a:gd name="T9" fmla="*/ 243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245">
                      <a:moveTo>
                        <a:pt x="157" y="243"/>
                      </a:moveTo>
                      <a:cubicBezTo>
                        <a:pt x="106" y="163"/>
                        <a:pt x="53" y="83"/>
                        <a:pt x="5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48" y="84"/>
                        <a:pt x="101" y="164"/>
                        <a:pt x="153" y="244"/>
                      </a:cubicBezTo>
                      <a:cubicBezTo>
                        <a:pt x="153" y="245"/>
                        <a:pt x="158" y="244"/>
                        <a:pt x="157" y="2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 52"/>
                <p:cNvSpPr/>
                <p:nvPr/>
              </p:nvSpPr>
              <p:spPr bwMode="auto">
                <a:xfrm>
                  <a:off x="2592" y="1046"/>
                  <a:ext cx="40" cy="40"/>
                </a:xfrm>
                <a:custGeom>
                  <a:avLst/>
                  <a:gdLst>
                    <a:gd name="T0" fmla="*/ 2 w 17"/>
                    <a:gd name="T1" fmla="*/ 12 h 17"/>
                    <a:gd name="T2" fmla="*/ 4 w 17"/>
                    <a:gd name="T3" fmla="*/ 2 h 17"/>
                    <a:gd name="T4" fmla="*/ 15 w 17"/>
                    <a:gd name="T5" fmla="*/ 5 h 17"/>
                    <a:gd name="T6" fmla="*/ 12 w 17"/>
                    <a:gd name="T7" fmla="*/ 15 h 17"/>
                    <a:gd name="T8" fmla="*/ 2 w 17"/>
                    <a:gd name="T9" fmla="*/ 1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2" y="12"/>
                      </a:moveTo>
                      <a:cubicBezTo>
                        <a:pt x="0" y="9"/>
                        <a:pt x="1" y="4"/>
                        <a:pt x="4" y="2"/>
                      </a:cubicBezTo>
                      <a:cubicBezTo>
                        <a:pt x="8" y="0"/>
                        <a:pt x="13" y="1"/>
                        <a:pt x="15" y="5"/>
                      </a:cubicBezTo>
                      <a:cubicBezTo>
                        <a:pt x="17" y="8"/>
                        <a:pt x="16" y="13"/>
                        <a:pt x="12" y="15"/>
                      </a:cubicBezTo>
                      <a:cubicBezTo>
                        <a:pt x="9" y="17"/>
                        <a:pt x="4" y="16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 53"/>
                <p:cNvSpPr/>
                <p:nvPr/>
              </p:nvSpPr>
              <p:spPr bwMode="auto">
                <a:xfrm>
                  <a:off x="2285" y="1153"/>
                  <a:ext cx="193" cy="64"/>
                </a:xfrm>
                <a:custGeom>
                  <a:avLst/>
                  <a:gdLst>
                    <a:gd name="T0" fmla="*/ 6 w 81"/>
                    <a:gd name="T1" fmla="*/ 26 h 27"/>
                    <a:gd name="T2" fmla="*/ 75 w 81"/>
                    <a:gd name="T3" fmla="*/ 18 h 27"/>
                    <a:gd name="T4" fmla="*/ 79 w 81"/>
                    <a:gd name="T5" fmla="*/ 17 h 27"/>
                    <a:gd name="T6" fmla="*/ 1 w 81"/>
                    <a:gd name="T7" fmla="*/ 25 h 27"/>
                    <a:gd name="T8" fmla="*/ 6 w 81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7">
                      <a:moveTo>
                        <a:pt x="6" y="26"/>
                      </a:moveTo>
                      <a:cubicBezTo>
                        <a:pt x="26" y="7"/>
                        <a:pt x="51" y="2"/>
                        <a:pt x="75" y="18"/>
                      </a:cubicBezTo>
                      <a:cubicBezTo>
                        <a:pt x="76" y="19"/>
                        <a:pt x="81" y="19"/>
                        <a:pt x="79" y="17"/>
                      </a:cubicBezTo>
                      <a:cubicBezTo>
                        <a:pt x="53" y="0"/>
                        <a:pt x="23" y="4"/>
                        <a:pt x="1" y="25"/>
                      </a:cubicBezTo>
                      <a:cubicBezTo>
                        <a:pt x="0" y="26"/>
                        <a:pt x="5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54"/>
                <p:cNvSpPr/>
                <p:nvPr/>
              </p:nvSpPr>
              <p:spPr bwMode="auto">
                <a:xfrm>
                  <a:off x="2357" y="1100"/>
                  <a:ext cx="57" cy="169"/>
                </a:xfrm>
                <a:custGeom>
                  <a:avLst/>
                  <a:gdLst>
                    <a:gd name="T0" fmla="*/ 18 w 24"/>
                    <a:gd name="T1" fmla="*/ 1 h 71"/>
                    <a:gd name="T2" fmla="*/ 16 w 24"/>
                    <a:gd name="T3" fmla="*/ 69 h 71"/>
                    <a:gd name="T4" fmla="*/ 20 w 24"/>
                    <a:gd name="T5" fmla="*/ 69 h 71"/>
                    <a:gd name="T6" fmla="*/ 23 w 24"/>
                    <a:gd name="T7" fmla="*/ 2 h 71"/>
                    <a:gd name="T8" fmla="*/ 18 w 24"/>
                    <a:gd name="T9" fmla="*/ 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71">
                      <a:moveTo>
                        <a:pt x="18" y="1"/>
                      </a:moveTo>
                      <a:cubicBezTo>
                        <a:pt x="2" y="22"/>
                        <a:pt x="0" y="47"/>
                        <a:pt x="16" y="69"/>
                      </a:cubicBezTo>
                      <a:cubicBezTo>
                        <a:pt x="16" y="70"/>
                        <a:pt x="21" y="71"/>
                        <a:pt x="20" y="69"/>
                      </a:cubicBezTo>
                      <a:cubicBezTo>
                        <a:pt x="5" y="47"/>
                        <a:pt x="7" y="23"/>
                        <a:pt x="23" y="2"/>
                      </a:cubicBezTo>
                      <a:cubicBezTo>
                        <a:pt x="24" y="1"/>
                        <a:pt x="19" y="0"/>
                        <a:pt x="1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55"/>
                <p:cNvSpPr/>
                <p:nvPr/>
              </p:nvSpPr>
              <p:spPr bwMode="auto">
                <a:xfrm>
                  <a:off x="2293" y="1143"/>
                  <a:ext cx="159" cy="93"/>
                </a:xfrm>
                <a:custGeom>
                  <a:avLst/>
                  <a:gdLst>
                    <a:gd name="T0" fmla="*/ 3 w 67"/>
                    <a:gd name="T1" fmla="*/ 2 h 39"/>
                    <a:gd name="T2" fmla="*/ 61 w 67"/>
                    <a:gd name="T3" fmla="*/ 37 h 39"/>
                    <a:gd name="T4" fmla="*/ 66 w 67"/>
                    <a:gd name="T5" fmla="*/ 36 h 39"/>
                    <a:gd name="T6" fmla="*/ 5 w 67"/>
                    <a:gd name="T7" fmla="*/ 0 h 39"/>
                    <a:gd name="T8" fmla="*/ 3 w 67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9">
                      <a:moveTo>
                        <a:pt x="3" y="2"/>
                      </a:moveTo>
                      <a:cubicBezTo>
                        <a:pt x="25" y="6"/>
                        <a:pt x="47" y="21"/>
                        <a:pt x="61" y="37"/>
                      </a:cubicBezTo>
                      <a:cubicBezTo>
                        <a:pt x="62" y="39"/>
                        <a:pt x="67" y="37"/>
                        <a:pt x="66" y="36"/>
                      </a:cubicBezTo>
                      <a:cubicBezTo>
                        <a:pt x="51" y="19"/>
                        <a:pt x="28" y="4"/>
                        <a:pt x="5" y="0"/>
                      </a:cubicBezTo>
                      <a:cubicBezTo>
                        <a:pt x="4" y="0"/>
                        <a:pt x="0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 56"/>
                <p:cNvSpPr/>
                <p:nvPr/>
              </p:nvSpPr>
              <p:spPr bwMode="auto">
                <a:xfrm>
                  <a:off x="2333" y="1134"/>
                  <a:ext cx="128" cy="120"/>
                </a:xfrm>
                <a:custGeom>
                  <a:avLst/>
                  <a:gdLst>
                    <a:gd name="T0" fmla="*/ 48 w 54"/>
                    <a:gd name="T1" fmla="*/ 1 h 51"/>
                    <a:gd name="T2" fmla="*/ 0 w 54"/>
                    <a:gd name="T3" fmla="*/ 50 h 51"/>
                    <a:gd name="T4" fmla="*/ 5 w 54"/>
                    <a:gd name="T5" fmla="*/ 50 h 51"/>
                    <a:gd name="T6" fmla="*/ 50 w 54"/>
                    <a:gd name="T7" fmla="*/ 2 h 51"/>
                    <a:gd name="T8" fmla="*/ 48 w 54"/>
                    <a:gd name="T9" fmla="*/ 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1">
                      <a:moveTo>
                        <a:pt x="48" y="1"/>
                      </a:moveTo>
                      <a:cubicBezTo>
                        <a:pt x="24" y="7"/>
                        <a:pt x="3" y="24"/>
                        <a:pt x="0" y="50"/>
                      </a:cubicBezTo>
                      <a:cubicBezTo>
                        <a:pt x="0" y="51"/>
                        <a:pt x="5" y="51"/>
                        <a:pt x="5" y="50"/>
                      </a:cubicBezTo>
                      <a:cubicBezTo>
                        <a:pt x="8" y="25"/>
                        <a:pt x="27" y="8"/>
                        <a:pt x="50" y="2"/>
                      </a:cubicBezTo>
                      <a:cubicBezTo>
                        <a:pt x="54" y="1"/>
                        <a:pt x="49" y="0"/>
                        <a:pt x="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 57"/>
                <p:cNvSpPr/>
                <p:nvPr/>
              </p:nvSpPr>
              <p:spPr bwMode="auto">
                <a:xfrm>
                  <a:off x="2228" y="500"/>
                  <a:ext cx="150" cy="669"/>
                </a:xfrm>
                <a:custGeom>
                  <a:avLst/>
                  <a:gdLst>
                    <a:gd name="T0" fmla="*/ 63 w 63"/>
                    <a:gd name="T1" fmla="*/ 280 h 282"/>
                    <a:gd name="T2" fmla="*/ 5 w 63"/>
                    <a:gd name="T3" fmla="*/ 1 h 282"/>
                    <a:gd name="T4" fmla="*/ 0 w 63"/>
                    <a:gd name="T5" fmla="*/ 2 h 282"/>
                    <a:gd name="T6" fmla="*/ 58 w 63"/>
                    <a:gd name="T7" fmla="*/ 281 h 282"/>
                    <a:gd name="T8" fmla="*/ 63 w 63"/>
                    <a:gd name="T9" fmla="*/ 28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282">
                      <a:moveTo>
                        <a:pt x="63" y="280"/>
                      </a:moveTo>
                      <a:cubicBezTo>
                        <a:pt x="43" y="188"/>
                        <a:pt x="21" y="95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16" y="95"/>
                        <a:pt x="38" y="188"/>
                        <a:pt x="58" y="281"/>
                      </a:cubicBezTo>
                      <a:cubicBezTo>
                        <a:pt x="58" y="282"/>
                        <a:pt x="63" y="282"/>
                        <a:pt x="63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58"/>
                <p:cNvSpPr/>
                <p:nvPr/>
              </p:nvSpPr>
              <p:spPr bwMode="auto">
                <a:xfrm>
                  <a:off x="2357" y="1160"/>
                  <a:ext cx="38" cy="38"/>
                </a:xfrm>
                <a:custGeom>
                  <a:avLst/>
                  <a:gdLst>
                    <a:gd name="T0" fmla="*/ 0 w 16"/>
                    <a:gd name="T1" fmla="*/ 9 h 16"/>
                    <a:gd name="T2" fmla="*/ 7 w 16"/>
                    <a:gd name="T3" fmla="*/ 0 h 16"/>
                    <a:gd name="T4" fmla="*/ 16 w 16"/>
                    <a:gd name="T5" fmla="*/ 7 h 16"/>
                    <a:gd name="T6" fmla="*/ 9 w 16"/>
                    <a:gd name="T7" fmla="*/ 16 h 16"/>
                    <a:gd name="T8" fmla="*/ 0 w 16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0" y="9"/>
                      </a:moveTo>
                      <a:cubicBezTo>
                        <a:pt x="0" y="5"/>
                        <a:pt x="3" y="1"/>
                        <a:pt x="7" y="0"/>
                      </a:cubicBezTo>
                      <a:cubicBezTo>
                        <a:pt x="11" y="0"/>
                        <a:pt x="15" y="3"/>
                        <a:pt x="16" y="7"/>
                      </a:cubicBezTo>
                      <a:cubicBezTo>
                        <a:pt x="16" y="11"/>
                        <a:pt x="13" y="15"/>
                        <a:pt x="9" y="16"/>
                      </a:cubicBezTo>
                      <a:cubicBezTo>
                        <a:pt x="5" y="16"/>
                        <a:pt x="1" y="13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59"/>
                <p:cNvSpPr/>
                <p:nvPr/>
              </p:nvSpPr>
              <p:spPr bwMode="auto">
                <a:xfrm>
                  <a:off x="2041" y="1155"/>
                  <a:ext cx="187" cy="76"/>
                </a:xfrm>
                <a:custGeom>
                  <a:avLst/>
                  <a:gdLst>
                    <a:gd name="T0" fmla="*/ 6 w 79"/>
                    <a:gd name="T1" fmla="*/ 14 h 32"/>
                    <a:gd name="T2" fmla="*/ 73 w 79"/>
                    <a:gd name="T3" fmla="*/ 31 h 32"/>
                    <a:gd name="T4" fmla="*/ 78 w 79"/>
                    <a:gd name="T5" fmla="*/ 31 h 32"/>
                    <a:gd name="T6" fmla="*/ 2 w 79"/>
                    <a:gd name="T7" fmla="*/ 12 h 32"/>
                    <a:gd name="T8" fmla="*/ 6 w 79"/>
                    <a:gd name="T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2">
                      <a:moveTo>
                        <a:pt x="6" y="14"/>
                      </a:moveTo>
                      <a:cubicBezTo>
                        <a:pt x="32" y="3"/>
                        <a:pt x="57" y="8"/>
                        <a:pt x="73" y="31"/>
                      </a:cubicBezTo>
                      <a:cubicBezTo>
                        <a:pt x="74" y="32"/>
                        <a:pt x="79" y="32"/>
                        <a:pt x="78" y="31"/>
                      </a:cubicBezTo>
                      <a:cubicBezTo>
                        <a:pt x="60" y="6"/>
                        <a:pt x="30" y="0"/>
                        <a:pt x="2" y="12"/>
                      </a:cubicBezTo>
                      <a:cubicBezTo>
                        <a:pt x="0" y="13"/>
                        <a:pt x="5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 60"/>
                <p:cNvSpPr/>
                <p:nvPr/>
              </p:nvSpPr>
              <p:spPr bwMode="auto">
                <a:xfrm>
                  <a:off x="2110" y="1119"/>
                  <a:ext cx="92" cy="154"/>
                </a:xfrm>
                <a:custGeom>
                  <a:avLst/>
                  <a:gdLst>
                    <a:gd name="T0" fmla="*/ 33 w 39"/>
                    <a:gd name="T1" fmla="*/ 1 h 65"/>
                    <a:gd name="T2" fmla="*/ 7 w 39"/>
                    <a:gd name="T3" fmla="*/ 63 h 65"/>
                    <a:gd name="T4" fmla="*/ 12 w 39"/>
                    <a:gd name="T5" fmla="*/ 64 h 65"/>
                    <a:gd name="T6" fmla="*/ 38 w 39"/>
                    <a:gd name="T7" fmla="*/ 2 h 65"/>
                    <a:gd name="T8" fmla="*/ 33 w 3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5">
                      <a:moveTo>
                        <a:pt x="33" y="1"/>
                      </a:moveTo>
                      <a:cubicBezTo>
                        <a:pt x="10" y="15"/>
                        <a:pt x="0" y="37"/>
                        <a:pt x="7" y="63"/>
                      </a:cubicBezTo>
                      <a:cubicBezTo>
                        <a:pt x="7" y="65"/>
                        <a:pt x="12" y="65"/>
                        <a:pt x="12" y="64"/>
                      </a:cubicBezTo>
                      <a:cubicBezTo>
                        <a:pt x="5" y="38"/>
                        <a:pt x="15" y="16"/>
                        <a:pt x="38" y="2"/>
                      </a:cubicBezTo>
                      <a:cubicBezTo>
                        <a:pt x="39" y="2"/>
                        <a:pt x="34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Freeform 61"/>
                <p:cNvSpPr/>
                <p:nvPr/>
              </p:nvSpPr>
              <p:spPr bwMode="auto">
                <a:xfrm>
                  <a:off x="2074" y="1122"/>
                  <a:ext cx="116" cy="137"/>
                </a:xfrm>
                <a:custGeom>
                  <a:avLst/>
                  <a:gdLst>
                    <a:gd name="T0" fmla="*/ 2 w 49"/>
                    <a:gd name="T1" fmla="*/ 2 h 58"/>
                    <a:gd name="T2" fmla="*/ 44 w 49"/>
                    <a:gd name="T3" fmla="*/ 56 h 58"/>
                    <a:gd name="T4" fmla="*/ 49 w 49"/>
                    <a:gd name="T5" fmla="*/ 56 h 58"/>
                    <a:gd name="T6" fmla="*/ 6 w 49"/>
                    <a:gd name="T7" fmla="*/ 1 h 58"/>
                    <a:gd name="T8" fmla="*/ 2 w 49"/>
                    <a:gd name="T9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58">
                      <a:moveTo>
                        <a:pt x="2" y="2"/>
                      </a:moveTo>
                      <a:cubicBezTo>
                        <a:pt x="21" y="13"/>
                        <a:pt x="37" y="36"/>
                        <a:pt x="44" y="56"/>
                      </a:cubicBezTo>
                      <a:cubicBezTo>
                        <a:pt x="45" y="58"/>
                        <a:pt x="49" y="57"/>
                        <a:pt x="49" y="56"/>
                      </a:cubicBezTo>
                      <a:cubicBezTo>
                        <a:pt x="41" y="35"/>
                        <a:pt x="26" y="12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 62"/>
                <p:cNvSpPr/>
                <p:nvPr/>
              </p:nvSpPr>
              <p:spPr bwMode="auto">
                <a:xfrm>
                  <a:off x="2074" y="1160"/>
                  <a:ext cx="159" cy="80"/>
                </a:xfrm>
                <a:custGeom>
                  <a:avLst/>
                  <a:gdLst>
                    <a:gd name="T0" fmla="*/ 64 w 67"/>
                    <a:gd name="T1" fmla="*/ 3 h 34"/>
                    <a:gd name="T2" fmla="*/ 0 w 67"/>
                    <a:gd name="T3" fmla="*/ 33 h 34"/>
                    <a:gd name="T4" fmla="*/ 5 w 67"/>
                    <a:gd name="T5" fmla="*/ 33 h 34"/>
                    <a:gd name="T6" fmla="*/ 62 w 67"/>
                    <a:gd name="T7" fmla="*/ 5 h 34"/>
                    <a:gd name="T8" fmla="*/ 64 w 67"/>
                    <a:gd name="T9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4">
                      <a:moveTo>
                        <a:pt x="64" y="3"/>
                      </a:moveTo>
                      <a:cubicBezTo>
                        <a:pt x="38" y="0"/>
                        <a:pt x="13" y="9"/>
                        <a:pt x="0" y="33"/>
                      </a:cubicBezTo>
                      <a:cubicBezTo>
                        <a:pt x="0" y="34"/>
                        <a:pt x="4" y="34"/>
                        <a:pt x="5" y="33"/>
                      </a:cubicBezTo>
                      <a:cubicBezTo>
                        <a:pt x="16" y="12"/>
                        <a:pt x="39" y="2"/>
                        <a:pt x="62" y="5"/>
                      </a:cubicBezTo>
                      <a:cubicBezTo>
                        <a:pt x="65" y="5"/>
                        <a:pt x="67" y="3"/>
                        <a:pt x="6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63"/>
                <p:cNvSpPr/>
                <p:nvPr/>
              </p:nvSpPr>
              <p:spPr bwMode="auto">
                <a:xfrm>
                  <a:off x="2133" y="498"/>
                  <a:ext cx="117" cy="673"/>
                </a:xfrm>
                <a:custGeom>
                  <a:avLst/>
                  <a:gdLst>
                    <a:gd name="T0" fmla="*/ 6 w 49"/>
                    <a:gd name="T1" fmla="*/ 283 h 284"/>
                    <a:gd name="T2" fmla="*/ 49 w 49"/>
                    <a:gd name="T3" fmla="*/ 1 h 284"/>
                    <a:gd name="T4" fmla="*/ 44 w 49"/>
                    <a:gd name="T5" fmla="*/ 1 h 284"/>
                    <a:gd name="T6" fmla="*/ 1 w 49"/>
                    <a:gd name="T7" fmla="*/ 283 h 284"/>
                    <a:gd name="T8" fmla="*/ 6 w 49"/>
                    <a:gd name="T9" fmla="*/ 283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284">
                      <a:moveTo>
                        <a:pt x="6" y="283"/>
                      </a:moveTo>
                      <a:cubicBezTo>
                        <a:pt x="19" y="189"/>
                        <a:pt x="31" y="94"/>
                        <a:pt x="49" y="1"/>
                      </a:cubicBezTo>
                      <a:cubicBezTo>
                        <a:pt x="49" y="0"/>
                        <a:pt x="44" y="0"/>
                        <a:pt x="44" y="1"/>
                      </a:cubicBezTo>
                      <a:cubicBezTo>
                        <a:pt x="26" y="95"/>
                        <a:pt x="14" y="189"/>
                        <a:pt x="1" y="283"/>
                      </a:cubicBezTo>
                      <a:cubicBezTo>
                        <a:pt x="0" y="284"/>
                        <a:pt x="5" y="284"/>
                        <a:pt x="6" y="2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 64"/>
                <p:cNvSpPr/>
                <p:nvPr/>
              </p:nvSpPr>
              <p:spPr bwMode="auto">
                <a:xfrm>
                  <a:off x="2119" y="1162"/>
                  <a:ext cx="41" cy="40"/>
                </a:xfrm>
                <a:custGeom>
                  <a:avLst/>
                  <a:gdLst>
                    <a:gd name="T0" fmla="*/ 1 w 17"/>
                    <a:gd name="T1" fmla="*/ 7 h 17"/>
                    <a:gd name="T2" fmla="*/ 10 w 17"/>
                    <a:gd name="T3" fmla="*/ 1 h 17"/>
                    <a:gd name="T4" fmla="*/ 16 w 17"/>
                    <a:gd name="T5" fmla="*/ 10 h 17"/>
                    <a:gd name="T6" fmla="*/ 7 w 17"/>
                    <a:gd name="T7" fmla="*/ 16 h 17"/>
                    <a:gd name="T8" fmla="*/ 1 w 17"/>
                    <a:gd name="T9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" y="7"/>
                      </a:move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4" y="2"/>
                        <a:pt x="17" y="6"/>
                        <a:pt x="16" y="10"/>
                      </a:cubicBezTo>
                      <a:cubicBezTo>
                        <a:pt x="15" y="14"/>
                        <a:pt x="11" y="17"/>
                        <a:pt x="7" y="16"/>
                      </a:cubicBezTo>
                      <a:cubicBezTo>
                        <a:pt x="3" y="15"/>
                        <a:pt x="0" y="11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 65"/>
                <p:cNvSpPr/>
                <p:nvPr/>
              </p:nvSpPr>
              <p:spPr bwMode="auto">
                <a:xfrm>
                  <a:off x="1806" y="1067"/>
                  <a:ext cx="159" cy="112"/>
                </a:xfrm>
                <a:custGeom>
                  <a:avLst/>
                  <a:gdLst>
                    <a:gd name="T0" fmla="*/ 5 w 67"/>
                    <a:gd name="T1" fmla="*/ 4 h 47"/>
                    <a:gd name="T2" fmla="*/ 62 w 67"/>
                    <a:gd name="T3" fmla="*/ 45 h 47"/>
                    <a:gd name="T4" fmla="*/ 67 w 67"/>
                    <a:gd name="T5" fmla="*/ 45 h 47"/>
                    <a:gd name="T6" fmla="*/ 3 w 67"/>
                    <a:gd name="T7" fmla="*/ 2 h 47"/>
                    <a:gd name="T8" fmla="*/ 5 w 67"/>
                    <a:gd name="T9" fmla="*/ 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7">
                      <a:moveTo>
                        <a:pt x="5" y="4"/>
                      </a:moveTo>
                      <a:cubicBezTo>
                        <a:pt x="33" y="2"/>
                        <a:pt x="55" y="18"/>
                        <a:pt x="62" y="45"/>
                      </a:cubicBezTo>
                      <a:cubicBezTo>
                        <a:pt x="62" y="47"/>
                        <a:pt x="67" y="47"/>
                        <a:pt x="67" y="45"/>
                      </a:cubicBezTo>
                      <a:cubicBezTo>
                        <a:pt x="60" y="15"/>
                        <a:pt x="33" y="0"/>
                        <a:pt x="3" y="2"/>
                      </a:cubicBezTo>
                      <a:cubicBezTo>
                        <a:pt x="0" y="2"/>
                        <a:pt x="4" y="4"/>
                        <a:pt x="5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 66"/>
                <p:cNvSpPr/>
                <p:nvPr/>
              </p:nvSpPr>
              <p:spPr bwMode="auto">
                <a:xfrm>
                  <a:off x="1856" y="1062"/>
                  <a:ext cx="126" cy="124"/>
                </a:xfrm>
                <a:custGeom>
                  <a:avLst/>
                  <a:gdLst>
                    <a:gd name="T0" fmla="*/ 48 w 53"/>
                    <a:gd name="T1" fmla="*/ 0 h 52"/>
                    <a:gd name="T2" fmla="*/ 0 w 53"/>
                    <a:gd name="T3" fmla="*/ 50 h 52"/>
                    <a:gd name="T4" fmla="*/ 5 w 53"/>
                    <a:gd name="T5" fmla="*/ 51 h 52"/>
                    <a:gd name="T6" fmla="*/ 51 w 53"/>
                    <a:gd name="T7" fmla="*/ 2 h 52"/>
                    <a:gd name="T8" fmla="*/ 48 w 53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52">
                      <a:moveTo>
                        <a:pt x="48" y="0"/>
                      </a:moveTo>
                      <a:cubicBezTo>
                        <a:pt x="21" y="5"/>
                        <a:pt x="3" y="23"/>
                        <a:pt x="0" y="50"/>
                      </a:cubicBezTo>
                      <a:cubicBezTo>
                        <a:pt x="0" y="51"/>
                        <a:pt x="5" y="52"/>
                        <a:pt x="5" y="51"/>
                      </a:cubicBezTo>
                      <a:cubicBezTo>
                        <a:pt x="7" y="25"/>
                        <a:pt x="25" y="7"/>
                        <a:pt x="51" y="2"/>
                      </a:cubicBezTo>
                      <a:cubicBezTo>
                        <a:pt x="53" y="2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Freeform 67"/>
                <p:cNvSpPr/>
                <p:nvPr/>
              </p:nvSpPr>
              <p:spPr bwMode="auto">
                <a:xfrm>
                  <a:off x="1860" y="1024"/>
                  <a:ext cx="62" cy="164"/>
                </a:xfrm>
                <a:custGeom>
                  <a:avLst/>
                  <a:gdLst>
                    <a:gd name="T0" fmla="*/ 1 w 26"/>
                    <a:gd name="T1" fmla="*/ 2 h 69"/>
                    <a:gd name="T2" fmla="*/ 21 w 26"/>
                    <a:gd name="T3" fmla="*/ 68 h 69"/>
                    <a:gd name="T4" fmla="*/ 26 w 26"/>
                    <a:gd name="T5" fmla="*/ 68 h 69"/>
                    <a:gd name="T6" fmla="*/ 6 w 26"/>
                    <a:gd name="T7" fmla="*/ 1 h 69"/>
                    <a:gd name="T8" fmla="*/ 1 w 26"/>
                    <a:gd name="T9" fmla="*/ 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1" y="2"/>
                      </a:moveTo>
                      <a:cubicBezTo>
                        <a:pt x="15" y="20"/>
                        <a:pt x="21" y="46"/>
                        <a:pt x="21" y="68"/>
                      </a:cubicBezTo>
                      <a:cubicBezTo>
                        <a:pt x="21" y="69"/>
                        <a:pt x="26" y="69"/>
                        <a:pt x="26" y="68"/>
                      </a:cubicBezTo>
                      <a:cubicBezTo>
                        <a:pt x="26" y="45"/>
                        <a:pt x="20" y="19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1" name="Freeform 68"/>
                <p:cNvSpPr/>
                <p:nvPr/>
              </p:nvSpPr>
              <p:spPr bwMode="auto">
                <a:xfrm>
                  <a:off x="1815" y="1091"/>
                  <a:ext cx="178" cy="45"/>
                </a:xfrm>
                <a:custGeom>
                  <a:avLst/>
                  <a:gdLst>
                    <a:gd name="T0" fmla="*/ 73 w 75"/>
                    <a:gd name="T1" fmla="*/ 11 h 19"/>
                    <a:gd name="T2" fmla="*/ 2 w 75"/>
                    <a:gd name="T3" fmla="*/ 17 h 19"/>
                    <a:gd name="T4" fmla="*/ 6 w 75"/>
                    <a:gd name="T5" fmla="*/ 18 h 19"/>
                    <a:gd name="T6" fmla="*/ 69 w 75"/>
                    <a:gd name="T7" fmla="*/ 13 h 19"/>
                    <a:gd name="T8" fmla="*/ 73 w 75"/>
                    <a:gd name="T9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73" y="11"/>
                      </a:moveTo>
                      <a:cubicBezTo>
                        <a:pt x="50" y="0"/>
                        <a:pt x="22" y="0"/>
                        <a:pt x="2" y="17"/>
                      </a:cubicBezTo>
                      <a:cubicBezTo>
                        <a:pt x="0" y="18"/>
                        <a:pt x="5" y="19"/>
                        <a:pt x="6" y="18"/>
                      </a:cubicBezTo>
                      <a:cubicBezTo>
                        <a:pt x="24" y="2"/>
                        <a:pt x="48" y="2"/>
                        <a:pt x="69" y="13"/>
                      </a:cubicBezTo>
                      <a:cubicBezTo>
                        <a:pt x="70" y="13"/>
                        <a:pt x="75" y="12"/>
                        <a:pt x="7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3" name="Freeform 69"/>
                <p:cNvSpPr/>
                <p:nvPr/>
              </p:nvSpPr>
              <p:spPr bwMode="auto">
                <a:xfrm>
                  <a:off x="1898" y="500"/>
                  <a:ext cx="354" cy="593"/>
                </a:xfrm>
                <a:custGeom>
                  <a:avLst/>
                  <a:gdLst>
                    <a:gd name="T0" fmla="*/ 6 w 149"/>
                    <a:gd name="T1" fmla="*/ 249 h 250"/>
                    <a:gd name="T2" fmla="*/ 148 w 149"/>
                    <a:gd name="T3" fmla="*/ 2 h 250"/>
                    <a:gd name="T4" fmla="*/ 143 w 149"/>
                    <a:gd name="T5" fmla="*/ 1 h 250"/>
                    <a:gd name="T6" fmla="*/ 1 w 149"/>
                    <a:gd name="T7" fmla="*/ 249 h 250"/>
                    <a:gd name="T8" fmla="*/ 6 w 149"/>
                    <a:gd name="T9" fmla="*/ 249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50">
                      <a:moveTo>
                        <a:pt x="6" y="249"/>
                      </a:moveTo>
                      <a:cubicBezTo>
                        <a:pt x="52" y="166"/>
                        <a:pt x="98" y="82"/>
                        <a:pt x="148" y="2"/>
                      </a:cubicBezTo>
                      <a:cubicBezTo>
                        <a:pt x="149" y="0"/>
                        <a:pt x="144" y="0"/>
                        <a:pt x="143" y="1"/>
                      </a:cubicBezTo>
                      <a:cubicBezTo>
                        <a:pt x="93" y="82"/>
                        <a:pt x="48" y="166"/>
                        <a:pt x="1" y="249"/>
                      </a:cubicBezTo>
                      <a:cubicBezTo>
                        <a:pt x="0" y="250"/>
                        <a:pt x="5" y="250"/>
                        <a:pt x="6" y="2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4" name="Freeform 70"/>
                <p:cNvSpPr/>
                <p:nvPr/>
              </p:nvSpPr>
              <p:spPr bwMode="auto">
                <a:xfrm>
                  <a:off x="1879" y="1081"/>
                  <a:ext cx="43" cy="41"/>
                </a:xfrm>
                <a:custGeom>
                  <a:avLst/>
                  <a:gdLst>
                    <a:gd name="T0" fmla="*/ 2 w 18"/>
                    <a:gd name="T1" fmla="*/ 5 h 17"/>
                    <a:gd name="T2" fmla="*/ 13 w 18"/>
                    <a:gd name="T3" fmla="*/ 2 h 17"/>
                    <a:gd name="T4" fmla="*/ 15 w 18"/>
                    <a:gd name="T5" fmla="*/ 13 h 17"/>
                    <a:gd name="T6" fmla="*/ 5 w 18"/>
                    <a:gd name="T7" fmla="*/ 15 h 17"/>
                    <a:gd name="T8" fmla="*/ 2 w 18"/>
                    <a:gd name="T9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2" y="5"/>
                      </a:moveTo>
                      <a:cubicBezTo>
                        <a:pt x="5" y="1"/>
                        <a:pt x="9" y="0"/>
                        <a:pt x="13" y="2"/>
                      </a:cubicBezTo>
                      <a:cubicBezTo>
                        <a:pt x="17" y="4"/>
                        <a:pt x="18" y="9"/>
                        <a:pt x="15" y="13"/>
                      </a:cubicBezTo>
                      <a:cubicBezTo>
                        <a:pt x="13" y="16"/>
                        <a:pt x="8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5" name="Freeform 71"/>
                <p:cNvSpPr/>
                <p:nvPr/>
              </p:nvSpPr>
              <p:spPr bwMode="auto">
                <a:xfrm>
                  <a:off x="1621" y="865"/>
                  <a:ext cx="121" cy="155"/>
                </a:xfrm>
                <a:custGeom>
                  <a:avLst/>
                  <a:gdLst>
                    <a:gd name="T0" fmla="*/ 3 w 51"/>
                    <a:gd name="T1" fmla="*/ 2 h 65"/>
                    <a:gd name="T2" fmla="*/ 42 w 51"/>
                    <a:gd name="T3" fmla="*/ 63 h 65"/>
                    <a:gd name="T4" fmla="*/ 47 w 51"/>
                    <a:gd name="T5" fmla="*/ 64 h 65"/>
                    <a:gd name="T6" fmla="*/ 6 w 51"/>
                    <a:gd name="T7" fmla="*/ 0 h 65"/>
                    <a:gd name="T8" fmla="*/ 3 w 51"/>
                    <a:gd name="T9" fmla="*/ 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5">
                      <a:moveTo>
                        <a:pt x="3" y="2"/>
                      </a:moveTo>
                      <a:cubicBezTo>
                        <a:pt x="30" y="11"/>
                        <a:pt x="46" y="34"/>
                        <a:pt x="42" y="63"/>
                      </a:cubicBezTo>
                      <a:cubicBezTo>
                        <a:pt x="41" y="64"/>
                        <a:pt x="46" y="65"/>
                        <a:pt x="47" y="64"/>
                      </a:cubicBezTo>
                      <a:cubicBezTo>
                        <a:pt x="51" y="34"/>
                        <a:pt x="34" y="10"/>
                        <a:pt x="6" y="0"/>
                      </a:cubicBezTo>
                      <a:cubicBezTo>
                        <a:pt x="5" y="0"/>
                        <a:pt x="0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6" name="Freeform 72"/>
                <p:cNvSpPr/>
                <p:nvPr/>
              </p:nvSpPr>
              <p:spPr bwMode="auto">
                <a:xfrm>
                  <a:off x="1625" y="903"/>
                  <a:ext cx="162" cy="86"/>
                </a:xfrm>
                <a:custGeom>
                  <a:avLst/>
                  <a:gdLst>
                    <a:gd name="T0" fmla="*/ 65 w 68"/>
                    <a:gd name="T1" fmla="*/ 6 h 36"/>
                    <a:gd name="T2" fmla="*/ 0 w 68"/>
                    <a:gd name="T3" fmla="*/ 34 h 36"/>
                    <a:gd name="T4" fmla="*/ 5 w 68"/>
                    <a:gd name="T5" fmla="*/ 35 h 36"/>
                    <a:gd name="T6" fmla="*/ 64 w 68"/>
                    <a:gd name="T7" fmla="*/ 8 h 36"/>
                    <a:gd name="T8" fmla="*/ 65 w 68"/>
                    <a:gd name="T9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6">
                      <a:moveTo>
                        <a:pt x="65" y="6"/>
                      </a:moveTo>
                      <a:cubicBezTo>
                        <a:pt x="38" y="0"/>
                        <a:pt x="14" y="9"/>
                        <a:pt x="0" y="34"/>
                      </a:cubicBezTo>
                      <a:cubicBezTo>
                        <a:pt x="0" y="35"/>
                        <a:pt x="4" y="36"/>
                        <a:pt x="5" y="35"/>
                      </a:cubicBezTo>
                      <a:cubicBezTo>
                        <a:pt x="17" y="13"/>
                        <a:pt x="39" y="3"/>
                        <a:pt x="64" y="8"/>
                      </a:cubicBezTo>
                      <a:cubicBezTo>
                        <a:pt x="67" y="9"/>
                        <a:pt x="68" y="7"/>
                        <a:pt x="6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7" name="Freeform 73"/>
                <p:cNvSpPr/>
                <p:nvPr/>
              </p:nvSpPr>
              <p:spPr bwMode="auto">
                <a:xfrm>
                  <a:off x="1675" y="842"/>
                  <a:ext cx="43" cy="171"/>
                </a:xfrm>
                <a:custGeom>
                  <a:avLst/>
                  <a:gdLst>
                    <a:gd name="T0" fmla="*/ 6 w 18"/>
                    <a:gd name="T1" fmla="*/ 2 h 72"/>
                    <a:gd name="T2" fmla="*/ 0 w 18"/>
                    <a:gd name="T3" fmla="*/ 71 h 72"/>
                    <a:gd name="T4" fmla="*/ 5 w 18"/>
                    <a:gd name="T5" fmla="*/ 71 h 72"/>
                    <a:gd name="T6" fmla="*/ 12 w 18"/>
                    <a:gd name="T7" fmla="*/ 2 h 72"/>
                    <a:gd name="T8" fmla="*/ 6 w 18"/>
                    <a:gd name="T9" fmla="*/ 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72">
                      <a:moveTo>
                        <a:pt x="6" y="2"/>
                      </a:moveTo>
                      <a:cubicBezTo>
                        <a:pt x="13" y="24"/>
                        <a:pt x="9" y="50"/>
                        <a:pt x="0" y="71"/>
                      </a:cubicBezTo>
                      <a:cubicBezTo>
                        <a:pt x="0" y="72"/>
                        <a:pt x="5" y="72"/>
                        <a:pt x="5" y="71"/>
                      </a:cubicBezTo>
                      <a:cubicBezTo>
                        <a:pt x="14" y="50"/>
                        <a:pt x="18" y="23"/>
                        <a:pt x="12" y="2"/>
                      </a:cubicBezTo>
                      <a:cubicBezTo>
                        <a:pt x="11" y="0"/>
                        <a:pt x="6" y="1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8" name="Freeform 74"/>
                <p:cNvSpPr/>
                <p:nvPr/>
              </p:nvSpPr>
              <p:spPr bwMode="auto">
                <a:xfrm>
                  <a:off x="1606" y="903"/>
                  <a:ext cx="171" cy="74"/>
                </a:xfrm>
                <a:custGeom>
                  <a:avLst/>
                  <a:gdLst>
                    <a:gd name="T0" fmla="*/ 71 w 72"/>
                    <a:gd name="T1" fmla="*/ 29 h 31"/>
                    <a:gd name="T2" fmla="*/ 3 w 72"/>
                    <a:gd name="T3" fmla="*/ 8 h 31"/>
                    <a:gd name="T4" fmla="*/ 6 w 72"/>
                    <a:gd name="T5" fmla="*/ 10 h 31"/>
                    <a:gd name="T6" fmla="*/ 66 w 72"/>
                    <a:gd name="T7" fmla="*/ 30 h 31"/>
                    <a:gd name="T8" fmla="*/ 71 w 72"/>
                    <a:gd name="T9" fmla="*/ 2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31">
                      <a:moveTo>
                        <a:pt x="71" y="29"/>
                      </a:moveTo>
                      <a:cubicBezTo>
                        <a:pt x="54" y="10"/>
                        <a:pt x="29" y="0"/>
                        <a:pt x="3" y="8"/>
                      </a:cubicBezTo>
                      <a:cubicBezTo>
                        <a:pt x="0" y="10"/>
                        <a:pt x="5" y="11"/>
                        <a:pt x="6" y="10"/>
                      </a:cubicBezTo>
                      <a:cubicBezTo>
                        <a:pt x="29" y="3"/>
                        <a:pt x="51" y="13"/>
                        <a:pt x="66" y="30"/>
                      </a:cubicBezTo>
                      <a:cubicBezTo>
                        <a:pt x="67" y="31"/>
                        <a:pt x="72" y="30"/>
                        <a:pt x="71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9" name="Freeform 75"/>
                <p:cNvSpPr/>
                <p:nvPr/>
              </p:nvSpPr>
              <p:spPr bwMode="auto">
                <a:xfrm>
                  <a:off x="1699" y="500"/>
                  <a:ext cx="553" cy="420"/>
                </a:xfrm>
                <a:custGeom>
                  <a:avLst/>
                  <a:gdLst>
                    <a:gd name="T0" fmla="*/ 6 w 233"/>
                    <a:gd name="T1" fmla="*/ 176 h 177"/>
                    <a:gd name="T2" fmla="*/ 232 w 233"/>
                    <a:gd name="T3" fmla="*/ 2 h 177"/>
                    <a:gd name="T4" fmla="*/ 227 w 233"/>
                    <a:gd name="T5" fmla="*/ 1 h 177"/>
                    <a:gd name="T6" fmla="*/ 2 w 233"/>
                    <a:gd name="T7" fmla="*/ 175 h 177"/>
                    <a:gd name="T8" fmla="*/ 6 w 233"/>
                    <a:gd name="T9" fmla="*/ 176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77">
                      <a:moveTo>
                        <a:pt x="6" y="176"/>
                      </a:moveTo>
                      <a:cubicBezTo>
                        <a:pt x="81" y="117"/>
                        <a:pt x="155" y="57"/>
                        <a:pt x="232" y="2"/>
                      </a:cubicBezTo>
                      <a:cubicBezTo>
                        <a:pt x="233" y="1"/>
                        <a:pt x="229" y="0"/>
                        <a:pt x="227" y="1"/>
                      </a:cubicBezTo>
                      <a:cubicBezTo>
                        <a:pt x="150" y="57"/>
                        <a:pt x="76" y="117"/>
                        <a:pt x="2" y="175"/>
                      </a:cubicBezTo>
                      <a:cubicBezTo>
                        <a:pt x="0" y="177"/>
                        <a:pt x="5" y="177"/>
                        <a:pt x="6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0" name="Freeform 76"/>
                <p:cNvSpPr/>
                <p:nvPr/>
              </p:nvSpPr>
              <p:spPr bwMode="auto">
                <a:xfrm>
                  <a:off x="1678" y="906"/>
                  <a:ext cx="42" cy="40"/>
                </a:xfrm>
                <a:custGeom>
                  <a:avLst/>
                  <a:gdLst>
                    <a:gd name="T0" fmla="*/ 4 w 18"/>
                    <a:gd name="T1" fmla="*/ 2 h 17"/>
                    <a:gd name="T2" fmla="*/ 15 w 18"/>
                    <a:gd name="T3" fmla="*/ 4 h 17"/>
                    <a:gd name="T4" fmla="*/ 13 w 18"/>
                    <a:gd name="T5" fmla="*/ 15 h 17"/>
                    <a:gd name="T6" fmla="*/ 3 w 18"/>
                    <a:gd name="T7" fmla="*/ 13 h 17"/>
                    <a:gd name="T8" fmla="*/ 4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2"/>
                      </a:moveTo>
                      <a:cubicBezTo>
                        <a:pt x="8" y="0"/>
                        <a:pt x="13" y="1"/>
                        <a:pt x="15" y="4"/>
                      </a:cubicBezTo>
                      <a:cubicBezTo>
                        <a:pt x="18" y="8"/>
                        <a:pt x="17" y="12"/>
                        <a:pt x="13" y="15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1" name="Freeform 77"/>
                <p:cNvSpPr/>
                <p:nvPr/>
              </p:nvSpPr>
              <p:spPr bwMode="auto">
                <a:xfrm>
                  <a:off x="1504" y="583"/>
                  <a:ext cx="79" cy="181"/>
                </a:xfrm>
                <a:custGeom>
                  <a:avLst/>
                  <a:gdLst>
                    <a:gd name="T0" fmla="*/ 1 w 33"/>
                    <a:gd name="T1" fmla="*/ 1 h 76"/>
                    <a:gd name="T2" fmla="*/ 13 w 33"/>
                    <a:gd name="T3" fmla="*/ 73 h 76"/>
                    <a:gd name="T4" fmla="*/ 17 w 33"/>
                    <a:gd name="T5" fmla="*/ 75 h 76"/>
                    <a:gd name="T6" fmla="*/ 6 w 33"/>
                    <a:gd name="T7" fmla="*/ 1 h 76"/>
                    <a:gd name="T8" fmla="*/ 1 w 33"/>
                    <a:gd name="T9" fmla="*/ 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6">
                      <a:moveTo>
                        <a:pt x="1" y="1"/>
                      </a:moveTo>
                      <a:cubicBezTo>
                        <a:pt x="22" y="21"/>
                        <a:pt x="28" y="48"/>
                        <a:pt x="13" y="73"/>
                      </a:cubicBezTo>
                      <a:cubicBezTo>
                        <a:pt x="12" y="75"/>
                        <a:pt x="17" y="76"/>
                        <a:pt x="17" y="75"/>
                      </a:cubicBezTo>
                      <a:cubicBezTo>
                        <a:pt x="33" y="49"/>
                        <a:pt x="27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2" name="Freeform 78"/>
                <p:cNvSpPr/>
                <p:nvPr/>
              </p:nvSpPr>
              <p:spPr bwMode="auto">
                <a:xfrm>
                  <a:off x="1459" y="650"/>
                  <a:ext cx="178" cy="47"/>
                </a:xfrm>
                <a:custGeom>
                  <a:avLst/>
                  <a:gdLst>
                    <a:gd name="T0" fmla="*/ 73 w 75"/>
                    <a:gd name="T1" fmla="*/ 18 h 20"/>
                    <a:gd name="T2" fmla="*/ 1 w 75"/>
                    <a:gd name="T3" fmla="*/ 18 h 20"/>
                    <a:gd name="T4" fmla="*/ 5 w 75"/>
                    <a:gd name="T5" fmla="*/ 19 h 20"/>
                    <a:gd name="T6" fmla="*/ 69 w 75"/>
                    <a:gd name="T7" fmla="*/ 18 h 20"/>
                    <a:gd name="T8" fmla="*/ 73 w 75"/>
                    <a:gd name="T9" fmla="*/ 1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0">
                      <a:moveTo>
                        <a:pt x="73" y="18"/>
                      </a:moveTo>
                      <a:cubicBezTo>
                        <a:pt x="50" y="2"/>
                        <a:pt x="23" y="0"/>
                        <a:pt x="1" y="18"/>
                      </a:cubicBezTo>
                      <a:cubicBezTo>
                        <a:pt x="0" y="18"/>
                        <a:pt x="4" y="20"/>
                        <a:pt x="5" y="19"/>
                      </a:cubicBezTo>
                      <a:cubicBezTo>
                        <a:pt x="25" y="4"/>
                        <a:pt x="48" y="4"/>
                        <a:pt x="69" y="18"/>
                      </a:cubicBezTo>
                      <a:cubicBezTo>
                        <a:pt x="70" y="19"/>
                        <a:pt x="75" y="19"/>
                        <a:pt x="7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3" name="Freeform 79"/>
                <p:cNvSpPr/>
                <p:nvPr/>
              </p:nvSpPr>
              <p:spPr bwMode="auto">
                <a:xfrm>
                  <a:off x="1493" y="588"/>
                  <a:ext cx="95" cy="149"/>
                </a:xfrm>
                <a:custGeom>
                  <a:avLst/>
                  <a:gdLst>
                    <a:gd name="T0" fmla="*/ 35 w 40"/>
                    <a:gd name="T1" fmla="*/ 2 h 63"/>
                    <a:gd name="T2" fmla="*/ 2 w 40"/>
                    <a:gd name="T3" fmla="*/ 62 h 63"/>
                    <a:gd name="T4" fmla="*/ 6 w 40"/>
                    <a:gd name="T5" fmla="*/ 62 h 63"/>
                    <a:gd name="T6" fmla="*/ 40 w 40"/>
                    <a:gd name="T7" fmla="*/ 1 h 63"/>
                    <a:gd name="T8" fmla="*/ 35 w 40"/>
                    <a:gd name="T9" fmla="*/ 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3">
                      <a:moveTo>
                        <a:pt x="35" y="2"/>
                      </a:moveTo>
                      <a:cubicBezTo>
                        <a:pt x="32" y="24"/>
                        <a:pt x="18" y="47"/>
                        <a:pt x="2" y="62"/>
                      </a:cubicBezTo>
                      <a:cubicBezTo>
                        <a:pt x="0" y="63"/>
                        <a:pt x="5" y="63"/>
                        <a:pt x="6" y="62"/>
                      </a:cubicBezTo>
                      <a:cubicBezTo>
                        <a:pt x="23" y="47"/>
                        <a:pt x="37" y="24"/>
                        <a:pt x="40" y="1"/>
                      </a:cubicBezTo>
                      <a:cubicBezTo>
                        <a:pt x="40" y="0"/>
                        <a:pt x="35" y="0"/>
                        <a:pt x="3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4" name="Freeform 80"/>
                <p:cNvSpPr/>
                <p:nvPr/>
              </p:nvSpPr>
              <p:spPr bwMode="auto">
                <a:xfrm>
                  <a:off x="1466" y="631"/>
                  <a:ext cx="138" cy="111"/>
                </a:xfrm>
                <a:custGeom>
                  <a:avLst/>
                  <a:gdLst>
                    <a:gd name="T0" fmla="*/ 57 w 58"/>
                    <a:gd name="T1" fmla="*/ 45 h 47"/>
                    <a:gd name="T2" fmla="*/ 5 w 58"/>
                    <a:gd name="T3" fmla="*/ 0 h 47"/>
                    <a:gd name="T4" fmla="*/ 4 w 58"/>
                    <a:gd name="T5" fmla="*/ 2 h 47"/>
                    <a:gd name="T6" fmla="*/ 52 w 58"/>
                    <a:gd name="T7" fmla="*/ 45 h 47"/>
                    <a:gd name="T8" fmla="*/ 57 w 58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47">
                      <a:moveTo>
                        <a:pt x="57" y="45"/>
                      </a:moveTo>
                      <a:cubicBezTo>
                        <a:pt x="50" y="21"/>
                        <a:pt x="31" y="2"/>
                        <a:pt x="5" y="0"/>
                      </a:cubicBezTo>
                      <a:cubicBezTo>
                        <a:pt x="3" y="0"/>
                        <a:pt x="0" y="2"/>
                        <a:pt x="4" y="2"/>
                      </a:cubicBezTo>
                      <a:cubicBezTo>
                        <a:pt x="28" y="4"/>
                        <a:pt x="45" y="23"/>
                        <a:pt x="52" y="45"/>
                      </a:cubicBezTo>
                      <a:cubicBezTo>
                        <a:pt x="53" y="47"/>
                        <a:pt x="58" y="46"/>
                        <a:pt x="57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5" name="Freeform 81"/>
                <p:cNvSpPr/>
                <p:nvPr/>
              </p:nvSpPr>
              <p:spPr bwMode="auto">
                <a:xfrm>
                  <a:off x="1552" y="491"/>
                  <a:ext cx="676" cy="173"/>
                </a:xfrm>
                <a:custGeom>
                  <a:avLst/>
                  <a:gdLst>
                    <a:gd name="T0" fmla="*/ 6 w 285"/>
                    <a:gd name="T1" fmla="*/ 73 h 73"/>
                    <a:gd name="T2" fmla="*/ 282 w 285"/>
                    <a:gd name="T3" fmla="*/ 2 h 73"/>
                    <a:gd name="T4" fmla="*/ 280 w 285"/>
                    <a:gd name="T5" fmla="*/ 0 h 73"/>
                    <a:gd name="T6" fmla="*/ 4 w 285"/>
                    <a:gd name="T7" fmla="*/ 71 h 73"/>
                    <a:gd name="T8" fmla="*/ 6 w 285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3">
                      <a:moveTo>
                        <a:pt x="6" y="73"/>
                      </a:moveTo>
                      <a:cubicBezTo>
                        <a:pt x="98" y="49"/>
                        <a:pt x="189" y="23"/>
                        <a:pt x="282" y="2"/>
                      </a:cubicBezTo>
                      <a:cubicBezTo>
                        <a:pt x="285" y="2"/>
                        <a:pt x="283" y="0"/>
                        <a:pt x="280" y="0"/>
                      </a:cubicBezTo>
                      <a:cubicBezTo>
                        <a:pt x="187" y="21"/>
                        <a:pt x="96" y="47"/>
                        <a:pt x="4" y="71"/>
                      </a:cubicBezTo>
                      <a:cubicBezTo>
                        <a:pt x="0" y="72"/>
                        <a:pt x="5" y="73"/>
                        <a:pt x="6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6" name="Freeform 82"/>
                <p:cNvSpPr/>
                <p:nvPr/>
              </p:nvSpPr>
              <p:spPr bwMode="auto">
                <a:xfrm>
                  <a:off x="1531" y="647"/>
                  <a:ext cx="40" cy="38"/>
                </a:xfrm>
                <a:custGeom>
                  <a:avLst/>
                  <a:gdLst>
                    <a:gd name="T0" fmla="*/ 7 w 17"/>
                    <a:gd name="T1" fmla="*/ 0 h 16"/>
                    <a:gd name="T2" fmla="*/ 16 w 17"/>
                    <a:gd name="T3" fmla="*/ 6 h 16"/>
                    <a:gd name="T4" fmla="*/ 10 w 17"/>
                    <a:gd name="T5" fmla="*/ 15 h 16"/>
                    <a:gd name="T6" fmla="*/ 1 w 17"/>
                    <a:gd name="T7" fmla="*/ 10 h 16"/>
                    <a:gd name="T8" fmla="*/ 7 w 17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6">
                      <a:moveTo>
                        <a:pt x="7" y="0"/>
                      </a:moveTo>
                      <a:cubicBezTo>
                        <a:pt x="11" y="0"/>
                        <a:pt x="15" y="2"/>
                        <a:pt x="16" y="6"/>
                      </a:cubicBezTo>
                      <a:cubicBezTo>
                        <a:pt x="17" y="10"/>
                        <a:pt x="14" y="14"/>
                        <a:pt x="10" y="15"/>
                      </a:cubicBezTo>
                      <a:cubicBezTo>
                        <a:pt x="6" y="16"/>
                        <a:pt x="2" y="14"/>
                        <a:pt x="1" y="10"/>
                      </a:cubicBezTo>
                      <a:cubicBezTo>
                        <a:pt x="0" y="5"/>
                        <a:pt x="3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7" name="Freeform 83"/>
                <p:cNvSpPr/>
                <p:nvPr/>
              </p:nvSpPr>
              <p:spPr bwMode="auto">
                <a:xfrm>
                  <a:off x="1485" y="339"/>
                  <a:ext cx="79" cy="178"/>
                </a:xfrm>
                <a:custGeom>
                  <a:avLst/>
                  <a:gdLst>
                    <a:gd name="T0" fmla="*/ 16 w 33"/>
                    <a:gd name="T1" fmla="*/ 1 h 75"/>
                    <a:gd name="T2" fmla="*/ 1 w 33"/>
                    <a:gd name="T3" fmla="*/ 73 h 75"/>
                    <a:gd name="T4" fmla="*/ 6 w 33"/>
                    <a:gd name="T5" fmla="*/ 74 h 75"/>
                    <a:gd name="T6" fmla="*/ 21 w 33"/>
                    <a:gd name="T7" fmla="*/ 1 h 75"/>
                    <a:gd name="T8" fmla="*/ 16 w 33"/>
                    <a:gd name="T9" fmla="*/ 1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5">
                      <a:moveTo>
                        <a:pt x="16" y="1"/>
                      </a:moveTo>
                      <a:cubicBezTo>
                        <a:pt x="28" y="27"/>
                        <a:pt x="25" y="55"/>
                        <a:pt x="1" y="73"/>
                      </a:cubicBezTo>
                      <a:cubicBezTo>
                        <a:pt x="0" y="74"/>
                        <a:pt x="5" y="75"/>
                        <a:pt x="6" y="74"/>
                      </a:cubicBezTo>
                      <a:cubicBezTo>
                        <a:pt x="30" y="56"/>
                        <a:pt x="33" y="28"/>
                        <a:pt x="21" y="1"/>
                      </a:cubicBezTo>
                      <a:cubicBezTo>
                        <a:pt x="20" y="0"/>
                        <a:pt x="15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8" name="Freeform 84"/>
                <p:cNvSpPr/>
                <p:nvPr/>
              </p:nvSpPr>
              <p:spPr bwMode="auto">
                <a:xfrm>
                  <a:off x="1440" y="405"/>
                  <a:ext cx="166" cy="81"/>
                </a:xfrm>
                <a:custGeom>
                  <a:avLst/>
                  <a:gdLst>
                    <a:gd name="T0" fmla="*/ 69 w 70"/>
                    <a:gd name="T1" fmla="*/ 32 h 34"/>
                    <a:gd name="T2" fmla="*/ 1 w 70"/>
                    <a:gd name="T3" fmla="*/ 8 h 34"/>
                    <a:gd name="T4" fmla="*/ 5 w 70"/>
                    <a:gd name="T5" fmla="*/ 10 h 34"/>
                    <a:gd name="T6" fmla="*/ 65 w 70"/>
                    <a:gd name="T7" fmla="*/ 32 h 34"/>
                    <a:gd name="T8" fmla="*/ 69 w 70"/>
                    <a:gd name="T9" fmla="*/ 3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34">
                      <a:moveTo>
                        <a:pt x="69" y="32"/>
                      </a:moveTo>
                      <a:cubicBezTo>
                        <a:pt x="53" y="9"/>
                        <a:pt x="28" y="0"/>
                        <a:pt x="1" y="8"/>
                      </a:cubicBezTo>
                      <a:cubicBezTo>
                        <a:pt x="0" y="9"/>
                        <a:pt x="4" y="10"/>
                        <a:pt x="5" y="10"/>
                      </a:cubicBezTo>
                      <a:cubicBezTo>
                        <a:pt x="29" y="2"/>
                        <a:pt x="51" y="12"/>
                        <a:pt x="65" y="32"/>
                      </a:cubicBezTo>
                      <a:cubicBezTo>
                        <a:pt x="65" y="33"/>
                        <a:pt x="70" y="34"/>
                        <a:pt x="6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9" name="Freeform 85"/>
                <p:cNvSpPr/>
                <p:nvPr/>
              </p:nvSpPr>
              <p:spPr bwMode="auto">
                <a:xfrm>
                  <a:off x="1457" y="367"/>
                  <a:ext cx="140" cy="114"/>
                </a:xfrm>
                <a:custGeom>
                  <a:avLst/>
                  <a:gdLst>
                    <a:gd name="T0" fmla="*/ 54 w 59"/>
                    <a:gd name="T1" fmla="*/ 2 h 48"/>
                    <a:gd name="T2" fmla="*/ 3 w 59"/>
                    <a:gd name="T3" fmla="*/ 46 h 48"/>
                    <a:gd name="T4" fmla="*/ 5 w 59"/>
                    <a:gd name="T5" fmla="*/ 48 h 48"/>
                    <a:gd name="T6" fmla="*/ 59 w 59"/>
                    <a:gd name="T7" fmla="*/ 2 h 48"/>
                    <a:gd name="T8" fmla="*/ 54 w 59"/>
                    <a:gd name="T9" fmla="*/ 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48">
                      <a:moveTo>
                        <a:pt x="54" y="2"/>
                      </a:moveTo>
                      <a:cubicBezTo>
                        <a:pt x="44" y="21"/>
                        <a:pt x="23" y="38"/>
                        <a:pt x="3" y="46"/>
                      </a:cubicBezTo>
                      <a:cubicBezTo>
                        <a:pt x="0" y="48"/>
                        <a:pt x="4" y="48"/>
                        <a:pt x="5" y="48"/>
                      </a:cubicBezTo>
                      <a:cubicBezTo>
                        <a:pt x="26" y="39"/>
                        <a:pt x="48" y="22"/>
                        <a:pt x="59" y="2"/>
                      </a:cubicBezTo>
                      <a:cubicBezTo>
                        <a:pt x="59" y="1"/>
                        <a:pt x="55" y="0"/>
                        <a:pt x="5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0" name="Freeform 86"/>
                <p:cNvSpPr/>
                <p:nvPr/>
              </p:nvSpPr>
              <p:spPr bwMode="auto">
                <a:xfrm>
                  <a:off x="1469" y="372"/>
                  <a:ext cx="95" cy="145"/>
                </a:xfrm>
                <a:custGeom>
                  <a:avLst/>
                  <a:gdLst>
                    <a:gd name="T0" fmla="*/ 39 w 40"/>
                    <a:gd name="T1" fmla="*/ 60 h 61"/>
                    <a:gd name="T2" fmla="*/ 6 w 40"/>
                    <a:gd name="T3" fmla="*/ 0 h 61"/>
                    <a:gd name="T4" fmla="*/ 2 w 40"/>
                    <a:gd name="T5" fmla="*/ 2 h 61"/>
                    <a:gd name="T6" fmla="*/ 33 w 40"/>
                    <a:gd name="T7" fmla="*/ 60 h 61"/>
                    <a:gd name="T8" fmla="*/ 39 w 40"/>
                    <a:gd name="T9" fmla="*/ 6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1">
                      <a:moveTo>
                        <a:pt x="39" y="60"/>
                      </a:moveTo>
                      <a:cubicBezTo>
                        <a:pt x="40" y="35"/>
                        <a:pt x="29" y="11"/>
                        <a:pt x="6" y="0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25" y="12"/>
                        <a:pt x="35" y="36"/>
                        <a:pt x="33" y="60"/>
                      </a:cubicBezTo>
                      <a:cubicBezTo>
                        <a:pt x="33" y="61"/>
                        <a:pt x="38" y="61"/>
                        <a:pt x="39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1" name="Freeform 87"/>
                <p:cNvSpPr/>
                <p:nvPr/>
              </p:nvSpPr>
              <p:spPr bwMode="auto">
                <a:xfrm>
                  <a:off x="1540" y="429"/>
                  <a:ext cx="693" cy="76"/>
                </a:xfrm>
                <a:custGeom>
                  <a:avLst/>
                  <a:gdLst>
                    <a:gd name="T0" fmla="*/ 3 w 292"/>
                    <a:gd name="T1" fmla="*/ 2 h 32"/>
                    <a:gd name="T2" fmla="*/ 287 w 292"/>
                    <a:gd name="T3" fmla="*/ 32 h 32"/>
                    <a:gd name="T4" fmla="*/ 289 w 292"/>
                    <a:gd name="T5" fmla="*/ 30 h 32"/>
                    <a:gd name="T6" fmla="*/ 5 w 292"/>
                    <a:gd name="T7" fmla="*/ 0 h 32"/>
                    <a:gd name="T8" fmla="*/ 3 w 292"/>
                    <a:gd name="T9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2" h="32">
                      <a:moveTo>
                        <a:pt x="3" y="2"/>
                      </a:moveTo>
                      <a:cubicBezTo>
                        <a:pt x="98" y="11"/>
                        <a:pt x="193" y="19"/>
                        <a:pt x="287" y="32"/>
                      </a:cubicBezTo>
                      <a:cubicBezTo>
                        <a:pt x="288" y="32"/>
                        <a:pt x="292" y="31"/>
                        <a:pt x="289" y="30"/>
                      </a:cubicBezTo>
                      <a:cubicBezTo>
                        <a:pt x="195" y="17"/>
                        <a:pt x="100" y="9"/>
                        <a:pt x="5" y="0"/>
                      </a:cubicBezTo>
                      <a:cubicBezTo>
                        <a:pt x="4" y="0"/>
                        <a:pt x="0" y="1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2" name="Freeform 88"/>
                <p:cNvSpPr/>
                <p:nvPr/>
              </p:nvSpPr>
              <p:spPr bwMode="auto">
                <a:xfrm>
                  <a:off x="1519" y="412"/>
                  <a:ext cx="38" cy="38"/>
                </a:xfrm>
                <a:custGeom>
                  <a:avLst/>
                  <a:gdLst>
                    <a:gd name="T0" fmla="*/ 9 w 16"/>
                    <a:gd name="T1" fmla="*/ 0 h 16"/>
                    <a:gd name="T2" fmla="*/ 15 w 16"/>
                    <a:gd name="T3" fmla="*/ 9 h 16"/>
                    <a:gd name="T4" fmla="*/ 7 w 16"/>
                    <a:gd name="T5" fmla="*/ 15 h 16"/>
                    <a:gd name="T6" fmla="*/ 0 w 16"/>
                    <a:gd name="T7" fmla="*/ 7 h 16"/>
                    <a:gd name="T8" fmla="*/ 9 w 1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0"/>
                      </a:moveTo>
                      <a:cubicBezTo>
                        <a:pt x="13" y="1"/>
                        <a:pt x="16" y="5"/>
                        <a:pt x="15" y="9"/>
                      </a:cubicBezTo>
                      <a:cubicBezTo>
                        <a:pt x="15" y="13"/>
                        <a:pt x="11" y="16"/>
                        <a:pt x="7" y="15"/>
                      </a:cubicBezTo>
                      <a:cubicBezTo>
                        <a:pt x="2" y="15"/>
                        <a:pt x="0" y="11"/>
                        <a:pt x="0" y="7"/>
                      </a:cubicBezTo>
                      <a:cubicBezTo>
                        <a:pt x="1" y="2"/>
                        <a:pt x="5" y="0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3" name="Freeform 89"/>
                <p:cNvSpPr/>
                <p:nvPr/>
              </p:nvSpPr>
              <p:spPr bwMode="auto">
                <a:xfrm>
                  <a:off x="1526" y="99"/>
                  <a:ext cx="116" cy="155"/>
                </a:xfrm>
                <a:custGeom>
                  <a:avLst/>
                  <a:gdLst>
                    <a:gd name="T0" fmla="*/ 42 w 49"/>
                    <a:gd name="T1" fmla="*/ 1 h 65"/>
                    <a:gd name="T2" fmla="*/ 3 w 49"/>
                    <a:gd name="T3" fmla="*/ 63 h 65"/>
                    <a:gd name="T4" fmla="*/ 6 w 49"/>
                    <a:gd name="T5" fmla="*/ 65 h 65"/>
                    <a:gd name="T6" fmla="*/ 47 w 49"/>
                    <a:gd name="T7" fmla="*/ 2 h 65"/>
                    <a:gd name="T8" fmla="*/ 42 w 4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65">
                      <a:moveTo>
                        <a:pt x="42" y="1"/>
                      </a:moveTo>
                      <a:cubicBezTo>
                        <a:pt x="44" y="29"/>
                        <a:pt x="31" y="54"/>
                        <a:pt x="3" y="63"/>
                      </a:cubicBezTo>
                      <a:cubicBezTo>
                        <a:pt x="0" y="63"/>
                        <a:pt x="5" y="65"/>
                        <a:pt x="6" y="65"/>
                      </a:cubicBezTo>
                      <a:cubicBezTo>
                        <a:pt x="35" y="56"/>
                        <a:pt x="49" y="31"/>
                        <a:pt x="47" y="2"/>
                      </a:cubicBezTo>
                      <a:cubicBezTo>
                        <a:pt x="46" y="0"/>
                        <a:pt x="42" y="0"/>
                        <a:pt x="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4" name="Freeform 90"/>
                <p:cNvSpPr/>
                <p:nvPr/>
              </p:nvSpPr>
              <p:spPr bwMode="auto">
                <a:xfrm>
                  <a:off x="1516" y="149"/>
                  <a:ext cx="136" cy="114"/>
                </a:xfrm>
                <a:custGeom>
                  <a:avLst/>
                  <a:gdLst>
                    <a:gd name="T0" fmla="*/ 57 w 57"/>
                    <a:gd name="T1" fmla="*/ 46 h 48"/>
                    <a:gd name="T2" fmla="*/ 3 w 57"/>
                    <a:gd name="T3" fmla="*/ 0 h 48"/>
                    <a:gd name="T4" fmla="*/ 4 w 57"/>
                    <a:gd name="T5" fmla="*/ 3 h 48"/>
                    <a:gd name="T6" fmla="*/ 52 w 57"/>
                    <a:gd name="T7" fmla="*/ 46 h 48"/>
                    <a:gd name="T8" fmla="*/ 57 w 57"/>
                    <a:gd name="T9" fmla="*/ 4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48">
                      <a:moveTo>
                        <a:pt x="57" y="46"/>
                      </a:moveTo>
                      <a:cubicBezTo>
                        <a:pt x="51" y="19"/>
                        <a:pt x="31" y="2"/>
                        <a:pt x="3" y="0"/>
                      </a:cubicBezTo>
                      <a:cubicBezTo>
                        <a:pt x="0" y="0"/>
                        <a:pt x="2" y="2"/>
                        <a:pt x="4" y="3"/>
                      </a:cubicBezTo>
                      <a:cubicBezTo>
                        <a:pt x="30" y="4"/>
                        <a:pt x="46" y="21"/>
                        <a:pt x="52" y="46"/>
                      </a:cubicBezTo>
                      <a:cubicBezTo>
                        <a:pt x="52" y="47"/>
                        <a:pt x="57" y="48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5" name="Freeform 91"/>
                <p:cNvSpPr/>
                <p:nvPr/>
              </p:nvSpPr>
              <p:spPr bwMode="auto">
                <a:xfrm>
                  <a:off x="1514" y="149"/>
                  <a:ext cx="173" cy="62"/>
                </a:xfrm>
                <a:custGeom>
                  <a:avLst/>
                  <a:gdLst>
                    <a:gd name="T0" fmla="*/ 67 w 73"/>
                    <a:gd name="T1" fmla="*/ 1 h 26"/>
                    <a:gd name="T2" fmla="*/ 4 w 73"/>
                    <a:gd name="T3" fmla="*/ 24 h 26"/>
                    <a:gd name="T4" fmla="*/ 3 w 73"/>
                    <a:gd name="T5" fmla="*/ 26 h 26"/>
                    <a:gd name="T6" fmla="*/ 71 w 73"/>
                    <a:gd name="T7" fmla="*/ 2 h 26"/>
                    <a:gd name="T8" fmla="*/ 67 w 73"/>
                    <a:gd name="T9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6">
                      <a:moveTo>
                        <a:pt x="67" y="1"/>
                      </a:moveTo>
                      <a:cubicBezTo>
                        <a:pt x="50" y="15"/>
                        <a:pt x="26" y="23"/>
                        <a:pt x="4" y="24"/>
                      </a:cubicBezTo>
                      <a:cubicBezTo>
                        <a:pt x="2" y="24"/>
                        <a:pt x="0" y="26"/>
                        <a:pt x="3" y="26"/>
                      </a:cubicBezTo>
                      <a:cubicBezTo>
                        <a:pt x="27" y="25"/>
                        <a:pt x="53" y="17"/>
                        <a:pt x="71" y="2"/>
                      </a:cubicBezTo>
                      <a:cubicBezTo>
                        <a:pt x="73" y="0"/>
                        <a:pt x="68" y="0"/>
                        <a:pt x="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6" name="Freeform 92"/>
                <p:cNvSpPr/>
                <p:nvPr/>
              </p:nvSpPr>
              <p:spPr bwMode="auto">
                <a:xfrm>
                  <a:off x="1564" y="111"/>
                  <a:ext cx="59" cy="164"/>
                </a:xfrm>
                <a:custGeom>
                  <a:avLst/>
                  <a:gdLst>
                    <a:gd name="T0" fmla="*/ 14 w 25"/>
                    <a:gd name="T1" fmla="*/ 68 h 69"/>
                    <a:gd name="T2" fmla="*/ 6 w 25"/>
                    <a:gd name="T3" fmla="*/ 1 h 69"/>
                    <a:gd name="T4" fmla="*/ 1 w 25"/>
                    <a:gd name="T5" fmla="*/ 2 h 69"/>
                    <a:gd name="T6" fmla="*/ 10 w 25"/>
                    <a:gd name="T7" fmla="*/ 68 h 69"/>
                    <a:gd name="T8" fmla="*/ 14 w 25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69">
                      <a:moveTo>
                        <a:pt x="14" y="68"/>
                      </a:moveTo>
                      <a:cubicBezTo>
                        <a:pt x="25" y="45"/>
                        <a:pt x="23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8" y="20"/>
                        <a:pt x="20" y="45"/>
                        <a:pt x="10" y="68"/>
                      </a:cubicBezTo>
                      <a:cubicBezTo>
                        <a:pt x="9" y="69"/>
                        <a:pt x="14" y="69"/>
                        <a:pt x="14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7" name="Freeform 93"/>
                <p:cNvSpPr/>
                <p:nvPr/>
              </p:nvSpPr>
              <p:spPr bwMode="auto">
                <a:xfrm>
                  <a:off x="1609" y="189"/>
                  <a:ext cx="619" cy="318"/>
                </a:xfrm>
                <a:custGeom>
                  <a:avLst/>
                  <a:gdLst>
                    <a:gd name="T0" fmla="*/ 2 w 261"/>
                    <a:gd name="T1" fmla="*/ 2 h 134"/>
                    <a:gd name="T2" fmla="*/ 255 w 261"/>
                    <a:gd name="T3" fmla="*/ 133 h 134"/>
                    <a:gd name="T4" fmla="*/ 259 w 261"/>
                    <a:gd name="T5" fmla="*/ 132 h 134"/>
                    <a:gd name="T6" fmla="*/ 6 w 261"/>
                    <a:gd name="T7" fmla="*/ 1 h 134"/>
                    <a:gd name="T8" fmla="*/ 2 w 261"/>
                    <a:gd name="T9" fmla="*/ 2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1" h="134">
                      <a:moveTo>
                        <a:pt x="2" y="2"/>
                      </a:moveTo>
                      <a:cubicBezTo>
                        <a:pt x="87" y="45"/>
                        <a:pt x="172" y="87"/>
                        <a:pt x="255" y="133"/>
                      </a:cubicBezTo>
                      <a:cubicBezTo>
                        <a:pt x="256" y="134"/>
                        <a:pt x="261" y="133"/>
                        <a:pt x="259" y="132"/>
                      </a:cubicBezTo>
                      <a:cubicBezTo>
                        <a:pt x="177" y="85"/>
                        <a:pt x="91" y="44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8" name="Freeform 94"/>
                <p:cNvSpPr/>
                <p:nvPr/>
              </p:nvSpPr>
              <p:spPr bwMode="auto">
                <a:xfrm>
                  <a:off x="1585" y="168"/>
                  <a:ext cx="43" cy="40"/>
                </a:xfrm>
                <a:custGeom>
                  <a:avLst/>
                  <a:gdLst>
                    <a:gd name="T0" fmla="*/ 13 w 18"/>
                    <a:gd name="T1" fmla="*/ 2 h 17"/>
                    <a:gd name="T2" fmla="*/ 15 w 18"/>
                    <a:gd name="T3" fmla="*/ 12 h 17"/>
                    <a:gd name="T4" fmla="*/ 5 w 18"/>
                    <a:gd name="T5" fmla="*/ 15 h 17"/>
                    <a:gd name="T6" fmla="*/ 2 w 18"/>
                    <a:gd name="T7" fmla="*/ 5 h 17"/>
                    <a:gd name="T8" fmla="*/ 13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3" y="2"/>
                      </a:moveTo>
                      <a:cubicBezTo>
                        <a:pt x="16" y="4"/>
                        <a:pt x="18" y="9"/>
                        <a:pt x="15" y="12"/>
                      </a:cubicBezTo>
                      <a:cubicBezTo>
                        <a:pt x="13" y="16"/>
                        <a:pt x="9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ubicBezTo>
                        <a:pt x="4" y="1"/>
                        <a:pt x="9" y="0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9" name="Freeform 95"/>
                <p:cNvSpPr/>
                <p:nvPr/>
              </p:nvSpPr>
              <p:spPr bwMode="auto">
                <a:xfrm>
                  <a:off x="1675" y="-95"/>
                  <a:ext cx="159" cy="114"/>
                </a:xfrm>
                <a:custGeom>
                  <a:avLst/>
                  <a:gdLst>
                    <a:gd name="T0" fmla="*/ 62 w 67"/>
                    <a:gd name="T1" fmla="*/ 1 h 48"/>
                    <a:gd name="T2" fmla="*/ 3 w 67"/>
                    <a:gd name="T3" fmla="*/ 43 h 48"/>
                    <a:gd name="T4" fmla="*/ 4 w 67"/>
                    <a:gd name="T5" fmla="*/ 45 h 48"/>
                    <a:gd name="T6" fmla="*/ 67 w 67"/>
                    <a:gd name="T7" fmla="*/ 2 h 48"/>
                    <a:gd name="T8" fmla="*/ 62 w 67"/>
                    <a:gd name="T9" fmla="*/ 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8">
                      <a:moveTo>
                        <a:pt x="62" y="1"/>
                      </a:moveTo>
                      <a:cubicBezTo>
                        <a:pt x="53" y="28"/>
                        <a:pt x="32" y="46"/>
                        <a:pt x="3" y="43"/>
                      </a:cubicBezTo>
                      <a:cubicBezTo>
                        <a:pt x="0" y="43"/>
                        <a:pt x="2" y="45"/>
                        <a:pt x="4" y="45"/>
                      </a:cubicBezTo>
                      <a:cubicBezTo>
                        <a:pt x="34" y="48"/>
                        <a:pt x="58" y="31"/>
                        <a:pt x="67" y="2"/>
                      </a:cubicBezTo>
                      <a:cubicBezTo>
                        <a:pt x="67" y="1"/>
                        <a:pt x="62" y="0"/>
                        <a:pt x="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0" name="Freeform 96"/>
                <p:cNvSpPr/>
                <p:nvPr/>
              </p:nvSpPr>
              <p:spPr bwMode="auto">
                <a:xfrm>
                  <a:off x="1699" y="-88"/>
                  <a:ext cx="100" cy="152"/>
                </a:xfrm>
                <a:custGeom>
                  <a:avLst/>
                  <a:gdLst>
                    <a:gd name="T0" fmla="*/ 37 w 42"/>
                    <a:gd name="T1" fmla="*/ 62 h 64"/>
                    <a:gd name="T2" fmla="*/ 6 w 42"/>
                    <a:gd name="T3" fmla="*/ 1 h 64"/>
                    <a:gd name="T4" fmla="*/ 3 w 42"/>
                    <a:gd name="T5" fmla="*/ 2 h 64"/>
                    <a:gd name="T6" fmla="*/ 32 w 42"/>
                    <a:gd name="T7" fmla="*/ 61 h 64"/>
                    <a:gd name="T8" fmla="*/ 37 w 42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64">
                      <a:moveTo>
                        <a:pt x="37" y="62"/>
                      </a:moveTo>
                      <a:cubicBezTo>
                        <a:pt x="42" y="36"/>
                        <a:pt x="31" y="13"/>
                        <a:pt x="6" y="1"/>
                      </a:cubicBezTo>
                      <a:cubicBezTo>
                        <a:pt x="5" y="0"/>
                        <a:pt x="0" y="0"/>
                        <a:pt x="3" y="2"/>
                      </a:cubicBezTo>
                      <a:cubicBezTo>
                        <a:pt x="27" y="13"/>
                        <a:pt x="37" y="36"/>
                        <a:pt x="32" y="61"/>
                      </a:cubicBezTo>
                      <a:cubicBezTo>
                        <a:pt x="32" y="63"/>
                        <a:pt x="37" y="64"/>
                        <a:pt x="37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1" name="Freeform 97"/>
                <p:cNvSpPr/>
                <p:nvPr/>
              </p:nvSpPr>
              <p:spPr bwMode="auto">
                <a:xfrm>
                  <a:off x="1678" y="-38"/>
                  <a:ext cx="185" cy="31"/>
                </a:xfrm>
                <a:custGeom>
                  <a:avLst/>
                  <a:gdLst>
                    <a:gd name="T0" fmla="*/ 72 w 78"/>
                    <a:gd name="T1" fmla="*/ 4 h 13"/>
                    <a:gd name="T2" fmla="*/ 6 w 78"/>
                    <a:gd name="T3" fmla="*/ 1 h 13"/>
                    <a:gd name="T4" fmla="*/ 3 w 78"/>
                    <a:gd name="T5" fmla="*/ 2 h 13"/>
                    <a:gd name="T6" fmla="*/ 75 w 78"/>
                    <a:gd name="T7" fmla="*/ 5 h 13"/>
                    <a:gd name="T8" fmla="*/ 72 w 78"/>
                    <a:gd name="T9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3">
                      <a:moveTo>
                        <a:pt x="72" y="4"/>
                      </a:moveTo>
                      <a:cubicBezTo>
                        <a:pt x="52" y="11"/>
                        <a:pt x="26" y="8"/>
                        <a:pt x="6" y="1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24" y="11"/>
                        <a:pt x="52" y="13"/>
                        <a:pt x="75" y="5"/>
                      </a:cubicBezTo>
                      <a:cubicBezTo>
                        <a:pt x="78" y="4"/>
                        <a:pt x="73" y="3"/>
                        <a:pt x="7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2" name="Freeform 98"/>
                <p:cNvSpPr/>
                <p:nvPr/>
              </p:nvSpPr>
              <p:spPr bwMode="auto">
                <a:xfrm>
                  <a:off x="1718" y="-107"/>
                  <a:ext cx="78" cy="161"/>
                </a:xfrm>
                <a:custGeom>
                  <a:avLst/>
                  <a:gdLst>
                    <a:gd name="T0" fmla="*/ 6 w 33"/>
                    <a:gd name="T1" fmla="*/ 67 h 68"/>
                    <a:gd name="T2" fmla="*/ 24 w 33"/>
                    <a:gd name="T3" fmla="*/ 2 h 68"/>
                    <a:gd name="T4" fmla="*/ 19 w 33"/>
                    <a:gd name="T5" fmla="*/ 2 h 68"/>
                    <a:gd name="T6" fmla="*/ 2 w 33"/>
                    <a:gd name="T7" fmla="*/ 66 h 68"/>
                    <a:gd name="T8" fmla="*/ 6 w 33"/>
                    <a:gd name="T9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68">
                      <a:moveTo>
                        <a:pt x="6" y="67"/>
                      </a:moveTo>
                      <a:cubicBezTo>
                        <a:pt x="24" y="50"/>
                        <a:pt x="33" y="26"/>
                        <a:pt x="24" y="2"/>
                      </a:cubicBezTo>
                      <a:cubicBezTo>
                        <a:pt x="23" y="0"/>
                        <a:pt x="18" y="1"/>
                        <a:pt x="19" y="2"/>
                      </a:cubicBezTo>
                      <a:cubicBezTo>
                        <a:pt x="28" y="26"/>
                        <a:pt x="19" y="50"/>
                        <a:pt x="2" y="66"/>
                      </a:cubicBezTo>
                      <a:cubicBezTo>
                        <a:pt x="0" y="67"/>
                        <a:pt x="5" y="68"/>
                        <a:pt x="6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3" name="Freeform 99"/>
                <p:cNvSpPr/>
                <p:nvPr/>
              </p:nvSpPr>
              <p:spPr bwMode="auto">
                <a:xfrm>
                  <a:off x="1773" y="-17"/>
                  <a:ext cx="455" cy="524"/>
                </a:xfrm>
                <a:custGeom>
                  <a:avLst/>
                  <a:gdLst>
                    <a:gd name="T0" fmla="*/ 1 w 192"/>
                    <a:gd name="T1" fmla="*/ 3 h 221"/>
                    <a:gd name="T2" fmla="*/ 186 w 192"/>
                    <a:gd name="T3" fmla="*/ 220 h 221"/>
                    <a:gd name="T4" fmla="*/ 191 w 192"/>
                    <a:gd name="T5" fmla="*/ 219 h 221"/>
                    <a:gd name="T6" fmla="*/ 6 w 192"/>
                    <a:gd name="T7" fmla="*/ 2 h 221"/>
                    <a:gd name="T8" fmla="*/ 1 w 192"/>
                    <a:gd name="T9" fmla="*/ 3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2" h="221">
                      <a:moveTo>
                        <a:pt x="1" y="3"/>
                      </a:moveTo>
                      <a:cubicBezTo>
                        <a:pt x="63" y="74"/>
                        <a:pt x="127" y="146"/>
                        <a:pt x="186" y="220"/>
                      </a:cubicBezTo>
                      <a:cubicBezTo>
                        <a:pt x="187" y="221"/>
                        <a:pt x="192" y="220"/>
                        <a:pt x="191" y="219"/>
                      </a:cubicBezTo>
                      <a:cubicBezTo>
                        <a:pt x="132" y="145"/>
                        <a:pt x="68" y="73"/>
                        <a:pt x="6" y="2"/>
                      </a:cubicBezTo>
                      <a:cubicBezTo>
                        <a:pt x="5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4" name="Freeform 100"/>
                <p:cNvSpPr/>
                <p:nvPr/>
              </p:nvSpPr>
              <p:spPr bwMode="auto">
                <a:xfrm>
                  <a:off x="1751" y="-41"/>
                  <a:ext cx="41" cy="41"/>
                </a:xfrm>
                <a:custGeom>
                  <a:avLst/>
                  <a:gdLst>
                    <a:gd name="T0" fmla="*/ 15 w 17"/>
                    <a:gd name="T1" fmla="*/ 3 h 17"/>
                    <a:gd name="T2" fmla="*/ 14 w 17"/>
                    <a:gd name="T3" fmla="*/ 14 h 17"/>
                    <a:gd name="T4" fmla="*/ 3 w 17"/>
                    <a:gd name="T5" fmla="*/ 13 h 17"/>
                    <a:gd name="T6" fmla="*/ 4 w 17"/>
                    <a:gd name="T7" fmla="*/ 2 h 17"/>
                    <a:gd name="T8" fmla="*/ 15 w 17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5" y="3"/>
                      </a:moveTo>
                      <a:cubicBezTo>
                        <a:pt x="17" y="7"/>
                        <a:pt x="17" y="12"/>
                        <a:pt x="14" y="14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ubicBezTo>
                        <a:pt x="7" y="0"/>
                        <a:pt x="12" y="0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5" name="Freeform 101"/>
                <p:cNvSpPr/>
                <p:nvPr/>
              </p:nvSpPr>
              <p:spPr bwMode="auto">
                <a:xfrm>
                  <a:off x="1884" y="-200"/>
                  <a:ext cx="188" cy="79"/>
                </a:xfrm>
                <a:custGeom>
                  <a:avLst/>
                  <a:gdLst>
                    <a:gd name="T0" fmla="*/ 74 w 79"/>
                    <a:gd name="T1" fmla="*/ 1 h 33"/>
                    <a:gd name="T2" fmla="*/ 6 w 79"/>
                    <a:gd name="T3" fmla="*/ 18 h 33"/>
                    <a:gd name="T4" fmla="*/ 2 w 79"/>
                    <a:gd name="T5" fmla="*/ 19 h 33"/>
                    <a:gd name="T6" fmla="*/ 78 w 79"/>
                    <a:gd name="T7" fmla="*/ 2 h 33"/>
                    <a:gd name="T8" fmla="*/ 74 w 79"/>
                    <a:gd name="T9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3">
                      <a:moveTo>
                        <a:pt x="74" y="1"/>
                      </a:moveTo>
                      <a:cubicBezTo>
                        <a:pt x="56" y="22"/>
                        <a:pt x="31" y="31"/>
                        <a:pt x="6" y="18"/>
                      </a:cubicBezTo>
                      <a:cubicBezTo>
                        <a:pt x="5" y="17"/>
                        <a:pt x="0" y="18"/>
                        <a:pt x="2" y="19"/>
                      </a:cubicBezTo>
                      <a:cubicBezTo>
                        <a:pt x="30" y="33"/>
                        <a:pt x="59" y="26"/>
                        <a:pt x="78" y="2"/>
                      </a:cubicBezTo>
                      <a:cubicBezTo>
                        <a:pt x="79" y="1"/>
                        <a:pt x="75" y="0"/>
                        <a:pt x="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6" name="Freeform 102"/>
                <p:cNvSpPr/>
                <p:nvPr/>
              </p:nvSpPr>
              <p:spPr bwMode="auto">
                <a:xfrm>
                  <a:off x="1946" y="-237"/>
                  <a:ext cx="59" cy="168"/>
                </a:xfrm>
                <a:custGeom>
                  <a:avLst/>
                  <a:gdLst>
                    <a:gd name="T0" fmla="*/ 11 w 25"/>
                    <a:gd name="T1" fmla="*/ 70 h 71"/>
                    <a:gd name="T2" fmla="*/ 6 w 25"/>
                    <a:gd name="T3" fmla="*/ 2 h 71"/>
                    <a:gd name="T4" fmla="*/ 1 w 25"/>
                    <a:gd name="T5" fmla="*/ 2 h 71"/>
                    <a:gd name="T6" fmla="*/ 6 w 25"/>
                    <a:gd name="T7" fmla="*/ 69 h 71"/>
                    <a:gd name="T8" fmla="*/ 11 w 2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1">
                      <a:moveTo>
                        <a:pt x="11" y="70"/>
                      </a:moveTo>
                      <a:cubicBezTo>
                        <a:pt x="25" y="47"/>
                        <a:pt x="23" y="22"/>
                        <a:pt x="6" y="2"/>
                      </a:cubicBezTo>
                      <a:cubicBezTo>
                        <a:pt x="5" y="1"/>
                        <a:pt x="0" y="0"/>
                        <a:pt x="1" y="2"/>
                      </a:cubicBezTo>
                      <a:cubicBezTo>
                        <a:pt x="19" y="22"/>
                        <a:pt x="20" y="46"/>
                        <a:pt x="6" y="69"/>
                      </a:cubicBezTo>
                      <a:cubicBezTo>
                        <a:pt x="6" y="69"/>
                        <a:pt x="10" y="71"/>
                        <a:pt x="11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7" name="Freeform 103"/>
                <p:cNvSpPr/>
                <p:nvPr/>
              </p:nvSpPr>
              <p:spPr bwMode="auto">
                <a:xfrm>
                  <a:off x="1906" y="-200"/>
                  <a:ext cx="168" cy="76"/>
                </a:xfrm>
                <a:custGeom>
                  <a:avLst/>
                  <a:gdLst>
                    <a:gd name="T0" fmla="*/ 68 w 71"/>
                    <a:gd name="T1" fmla="*/ 30 h 32"/>
                    <a:gd name="T2" fmla="*/ 6 w 71"/>
                    <a:gd name="T3" fmla="*/ 1 h 32"/>
                    <a:gd name="T4" fmla="*/ 1 w 71"/>
                    <a:gd name="T5" fmla="*/ 2 h 32"/>
                    <a:gd name="T6" fmla="*/ 65 w 71"/>
                    <a:gd name="T7" fmla="*/ 32 h 32"/>
                    <a:gd name="T8" fmla="*/ 68 w 71"/>
                    <a:gd name="T9" fmla="*/ 3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32">
                      <a:moveTo>
                        <a:pt x="68" y="30"/>
                      </a:moveTo>
                      <a:cubicBezTo>
                        <a:pt x="46" y="28"/>
                        <a:pt x="22" y="16"/>
                        <a:pt x="6" y="1"/>
                      </a:cubicBezTo>
                      <a:cubicBezTo>
                        <a:pt x="5" y="0"/>
                        <a:pt x="0" y="2"/>
                        <a:pt x="1" y="2"/>
                      </a:cubicBezTo>
                      <a:cubicBezTo>
                        <a:pt x="18" y="18"/>
                        <a:pt x="42" y="30"/>
                        <a:pt x="65" y="32"/>
                      </a:cubicBezTo>
                      <a:cubicBezTo>
                        <a:pt x="67" y="32"/>
                        <a:pt x="71" y="30"/>
                        <a:pt x="68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8" name="Freeform 104"/>
                <p:cNvSpPr/>
                <p:nvPr/>
              </p:nvSpPr>
              <p:spPr bwMode="auto">
                <a:xfrm>
                  <a:off x="1908" y="-230"/>
                  <a:ext cx="112" cy="132"/>
                </a:xfrm>
                <a:custGeom>
                  <a:avLst/>
                  <a:gdLst>
                    <a:gd name="T0" fmla="*/ 6 w 47"/>
                    <a:gd name="T1" fmla="*/ 55 h 56"/>
                    <a:gd name="T2" fmla="*/ 47 w 47"/>
                    <a:gd name="T3" fmla="*/ 1 h 56"/>
                    <a:gd name="T4" fmla="*/ 42 w 47"/>
                    <a:gd name="T5" fmla="*/ 1 h 56"/>
                    <a:gd name="T6" fmla="*/ 3 w 47"/>
                    <a:gd name="T7" fmla="*/ 54 h 56"/>
                    <a:gd name="T8" fmla="*/ 6 w 47"/>
                    <a:gd name="T9" fmla="*/ 55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56">
                      <a:moveTo>
                        <a:pt x="6" y="55"/>
                      </a:moveTo>
                      <a:cubicBezTo>
                        <a:pt x="29" y="46"/>
                        <a:pt x="47" y="27"/>
                        <a:pt x="47" y="1"/>
                      </a:cubicBezTo>
                      <a:cubicBezTo>
                        <a:pt x="47" y="0"/>
                        <a:pt x="42" y="0"/>
                        <a:pt x="42" y="1"/>
                      </a:cubicBezTo>
                      <a:cubicBezTo>
                        <a:pt x="42" y="26"/>
                        <a:pt x="25" y="45"/>
                        <a:pt x="3" y="54"/>
                      </a:cubicBezTo>
                      <a:cubicBezTo>
                        <a:pt x="0" y="55"/>
                        <a:pt x="5" y="56"/>
                        <a:pt x="6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9" name="Freeform 105"/>
                <p:cNvSpPr/>
                <p:nvPr/>
              </p:nvSpPr>
              <p:spPr bwMode="auto">
                <a:xfrm>
                  <a:off x="1986" y="-143"/>
                  <a:ext cx="254" cy="650"/>
                </a:xfrm>
                <a:custGeom>
                  <a:avLst/>
                  <a:gdLst>
                    <a:gd name="T0" fmla="*/ 0 w 107"/>
                    <a:gd name="T1" fmla="*/ 2 h 274"/>
                    <a:gd name="T2" fmla="*/ 102 w 107"/>
                    <a:gd name="T3" fmla="*/ 273 h 274"/>
                    <a:gd name="T4" fmla="*/ 107 w 107"/>
                    <a:gd name="T5" fmla="*/ 272 h 274"/>
                    <a:gd name="T6" fmla="*/ 5 w 107"/>
                    <a:gd name="T7" fmla="*/ 1 h 274"/>
                    <a:gd name="T8" fmla="*/ 0 w 107"/>
                    <a:gd name="T9" fmla="*/ 2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274">
                      <a:moveTo>
                        <a:pt x="0" y="2"/>
                      </a:moveTo>
                      <a:cubicBezTo>
                        <a:pt x="31" y="93"/>
                        <a:pt x="75" y="180"/>
                        <a:pt x="102" y="273"/>
                      </a:cubicBezTo>
                      <a:cubicBezTo>
                        <a:pt x="103" y="274"/>
                        <a:pt x="107" y="273"/>
                        <a:pt x="107" y="272"/>
                      </a:cubicBezTo>
                      <a:cubicBezTo>
                        <a:pt x="80" y="180"/>
                        <a:pt x="36" y="92"/>
                        <a:pt x="5" y="1"/>
                      </a:cubicBezTo>
                      <a:cubicBezTo>
                        <a:pt x="5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0" name="Freeform 106"/>
                <p:cNvSpPr/>
                <p:nvPr/>
              </p:nvSpPr>
              <p:spPr bwMode="auto">
                <a:xfrm>
                  <a:off x="1967" y="-171"/>
                  <a:ext cx="41" cy="40"/>
                </a:xfrm>
                <a:custGeom>
                  <a:avLst/>
                  <a:gdLst>
                    <a:gd name="T0" fmla="*/ 16 w 17"/>
                    <a:gd name="T1" fmla="*/ 6 h 17"/>
                    <a:gd name="T2" fmla="*/ 10 w 17"/>
                    <a:gd name="T3" fmla="*/ 16 h 17"/>
                    <a:gd name="T4" fmla="*/ 1 w 17"/>
                    <a:gd name="T5" fmla="*/ 11 h 17"/>
                    <a:gd name="T6" fmla="*/ 6 w 17"/>
                    <a:gd name="T7" fmla="*/ 1 h 17"/>
                    <a:gd name="T8" fmla="*/ 16 w 17"/>
                    <a:gd name="T9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6" y="6"/>
                      </a:moveTo>
                      <a:cubicBezTo>
                        <a:pt x="17" y="10"/>
                        <a:pt x="15" y="15"/>
                        <a:pt x="10" y="16"/>
                      </a:cubicBezTo>
                      <a:cubicBezTo>
                        <a:pt x="6" y="17"/>
                        <a:pt x="2" y="15"/>
                        <a:pt x="1" y="11"/>
                      </a:cubicBezTo>
                      <a:cubicBezTo>
                        <a:pt x="0" y="7"/>
                        <a:pt x="2" y="2"/>
                        <a:pt x="6" y="1"/>
                      </a:cubicBezTo>
                      <a:cubicBezTo>
                        <a:pt x="10" y="0"/>
                        <a:pt x="14" y="2"/>
                        <a:pt x="1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1" name="Freeform 107"/>
                <p:cNvSpPr/>
                <p:nvPr/>
              </p:nvSpPr>
              <p:spPr bwMode="auto">
                <a:xfrm>
                  <a:off x="2119" y="-230"/>
                  <a:ext cx="193" cy="57"/>
                </a:xfrm>
                <a:custGeom>
                  <a:avLst/>
                  <a:gdLst>
                    <a:gd name="T0" fmla="*/ 75 w 81"/>
                    <a:gd name="T1" fmla="*/ 5 h 24"/>
                    <a:gd name="T2" fmla="*/ 6 w 81"/>
                    <a:gd name="T3" fmla="*/ 1 h 24"/>
                    <a:gd name="T4" fmla="*/ 1 w 81"/>
                    <a:gd name="T5" fmla="*/ 1 h 24"/>
                    <a:gd name="T6" fmla="*/ 79 w 81"/>
                    <a:gd name="T7" fmla="*/ 6 h 24"/>
                    <a:gd name="T8" fmla="*/ 75 w 81"/>
                    <a:gd name="T9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4">
                      <a:moveTo>
                        <a:pt x="75" y="5"/>
                      </a:moveTo>
                      <a:cubicBezTo>
                        <a:pt x="52" y="20"/>
                        <a:pt x="26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ubicBezTo>
                        <a:pt x="24" y="23"/>
                        <a:pt x="54" y="24"/>
                        <a:pt x="79" y="6"/>
                      </a:cubicBezTo>
                      <a:cubicBezTo>
                        <a:pt x="81" y="5"/>
                        <a:pt x="76" y="4"/>
                        <a:pt x="7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2" name="Freeform 108"/>
                <p:cNvSpPr/>
                <p:nvPr/>
              </p:nvSpPr>
              <p:spPr bwMode="auto">
                <a:xfrm>
                  <a:off x="2167" y="-287"/>
                  <a:ext cx="73" cy="163"/>
                </a:xfrm>
                <a:custGeom>
                  <a:avLst/>
                  <a:gdLst>
                    <a:gd name="T0" fmla="*/ 6 w 31"/>
                    <a:gd name="T1" fmla="*/ 68 h 69"/>
                    <a:gd name="T2" fmla="*/ 20 w 31"/>
                    <a:gd name="T3" fmla="*/ 1 h 69"/>
                    <a:gd name="T4" fmla="*/ 15 w 31"/>
                    <a:gd name="T5" fmla="*/ 1 h 69"/>
                    <a:gd name="T6" fmla="*/ 1 w 31"/>
                    <a:gd name="T7" fmla="*/ 66 h 69"/>
                    <a:gd name="T8" fmla="*/ 6 w 31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69">
                      <a:moveTo>
                        <a:pt x="6" y="68"/>
                      </a:moveTo>
                      <a:cubicBezTo>
                        <a:pt x="25" y="50"/>
                        <a:pt x="31" y="26"/>
                        <a:pt x="20" y="1"/>
                      </a:cubicBezTo>
                      <a:cubicBezTo>
                        <a:pt x="19" y="0"/>
                        <a:pt x="14" y="0"/>
                        <a:pt x="15" y="1"/>
                      </a:cubicBezTo>
                      <a:cubicBezTo>
                        <a:pt x="26" y="25"/>
                        <a:pt x="20" y="49"/>
                        <a:pt x="1" y="66"/>
                      </a:cubicBezTo>
                      <a:cubicBezTo>
                        <a:pt x="0" y="67"/>
                        <a:pt x="4" y="69"/>
                        <a:pt x="6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3" name="Freeform 109"/>
                <p:cNvSpPr/>
                <p:nvPr/>
              </p:nvSpPr>
              <p:spPr bwMode="auto">
                <a:xfrm>
                  <a:off x="2150" y="-264"/>
                  <a:ext cx="143" cy="117"/>
                </a:xfrm>
                <a:custGeom>
                  <a:avLst/>
                  <a:gdLst>
                    <a:gd name="T0" fmla="*/ 57 w 60"/>
                    <a:gd name="T1" fmla="*/ 46 h 49"/>
                    <a:gd name="T2" fmla="*/ 6 w 60"/>
                    <a:gd name="T3" fmla="*/ 1 h 49"/>
                    <a:gd name="T4" fmla="*/ 1 w 60"/>
                    <a:gd name="T5" fmla="*/ 2 h 49"/>
                    <a:gd name="T6" fmla="*/ 54 w 60"/>
                    <a:gd name="T7" fmla="*/ 48 h 49"/>
                    <a:gd name="T8" fmla="*/ 57 w 60"/>
                    <a:gd name="T9" fmla="*/ 46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9">
                      <a:moveTo>
                        <a:pt x="57" y="46"/>
                      </a:moveTo>
                      <a:cubicBezTo>
                        <a:pt x="37" y="39"/>
                        <a:pt x="17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3" y="22"/>
                        <a:pt x="33" y="41"/>
                        <a:pt x="54" y="48"/>
                      </a:cubicBezTo>
                      <a:cubicBezTo>
                        <a:pt x="55" y="49"/>
                        <a:pt x="60" y="47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4" name="Freeform 110"/>
                <p:cNvSpPr/>
                <p:nvPr/>
              </p:nvSpPr>
              <p:spPr bwMode="auto">
                <a:xfrm>
                  <a:off x="2129" y="-266"/>
                  <a:ext cx="142" cy="102"/>
                </a:xfrm>
                <a:custGeom>
                  <a:avLst/>
                  <a:gdLst>
                    <a:gd name="T0" fmla="*/ 3 w 60"/>
                    <a:gd name="T1" fmla="*/ 43 h 43"/>
                    <a:gd name="T2" fmla="*/ 59 w 60"/>
                    <a:gd name="T3" fmla="*/ 2 h 43"/>
                    <a:gd name="T4" fmla="*/ 54 w 60"/>
                    <a:gd name="T5" fmla="*/ 1 h 43"/>
                    <a:gd name="T6" fmla="*/ 3 w 60"/>
                    <a:gd name="T7" fmla="*/ 41 h 43"/>
                    <a:gd name="T8" fmla="*/ 3 w 6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3">
                      <a:moveTo>
                        <a:pt x="3" y="43"/>
                      </a:moveTo>
                      <a:cubicBezTo>
                        <a:pt x="28" y="41"/>
                        <a:pt x="52" y="27"/>
                        <a:pt x="59" y="2"/>
                      </a:cubicBezTo>
                      <a:cubicBezTo>
                        <a:pt x="60" y="0"/>
                        <a:pt x="55" y="0"/>
                        <a:pt x="54" y="1"/>
                      </a:cubicBezTo>
                      <a:cubicBezTo>
                        <a:pt x="47" y="24"/>
                        <a:pt x="27" y="39"/>
                        <a:pt x="3" y="41"/>
                      </a:cubicBezTo>
                      <a:cubicBezTo>
                        <a:pt x="0" y="41"/>
                        <a:pt x="0" y="43"/>
                        <a:pt x="3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5" name="Freeform 111"/>
                <p:cNvSpPr/>
                <p:nvPr/>
              </p:nvSpPr>
              <p:spPr bwMode="auto">
                <a:xfrm>
                  <a:off x="2212" y="-188"/>
                  <a:ext cx="35" cy="683"/>
                </a:xfrm>
                <a:custGeom>
                  <a:avLst/>
                  <a:gdLst>
                    <a:gd name="T0" fmla="*/ 0 w 15"/>
                    <a:gd name="T1" fmla="*/ 2 h 288"/>
                    <a:gd name="T2" fmla="*/ 10 w 15"/>
                    <a:gd name="T3" fmla="*/ 287 h 288"/>
                    <a:gd name="T4" fmla="*/ 15 w 15"/>
                    <a:gd name="T5" fmla="*/ 287 h 288"/>
                    <a:gd name="T6" fmla="*/ 5 w 15"/>
                    <a:gd name="T7" fmla="*/ 2 h 288"/>
                    <a:gd name="T8" fmla="*/ 0 w 15"/>
                    <a:gd name="T9" fmla="*/ 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88">
                      <a:moveTo>
                        <a:pt x="0" y="2"/>
                      </a:moveTo>
                      <a:cubicBezTo>
                        <a:pt x="4" y="97"/>
                        <a:pt x="10" y="192"/>
                        <a:pt x="10" y="287"/>
                      </a:cubicBezTo>
                      <a:cubicBezTo>
                        <a:pt x="10" y="288"/>
                        <a:pt x="15" y="288"/>
                        <a:pt x="15" y="287"/>
                      </a:cubicBezTo>
                      <a:cubicBezTo>
                        <a:pt x="15" y="192"/>
                        <a:pt x="9" y="96"/>
                        <a:pt x="5" y="2"/>
                      </a:cubicBezTo>
                      <a:cubicBezTo>
                        <a:pt x="5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6" name="Oval 112"/>
                <p:cNvSpPr>
                  <a:spLocks noChangeArrowheads="1"/>
                </p:cNvSpPr>
                <p:nvPr/>
              </p:nvSpPr>
              <p:spPr bwMode="auto">
                <a:xfrm>
                  <a:off x="2198" y="-214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7" name="Freeform 113"/>
                <p:cNvSpPr/>
                <p:nvPr/>
              </p:nvSpPr>
              <p:spPr bwMode="auto">
                <a:xfrm>
                  <a:off x="2371" y="-223"/>
                  <a:ext cx="176" cy="92"/>
                </a:xfrm>
                <a:custGeom>
                  <a:avLst/>
                  <a:gdLst>
                    <a:gd name="T0" fmla="*/ 69 w 74"/>
                    <a:gd name="T1" fmla="*/ 30 h 39"/>
                    <a:gd name="T2" fmla="*/ 5 w 74"/>
                    <a:gd name="T3" fmla="*/ 2 h 39"/>
                    <a:gd name="T4" fmla="*/ 0 w 74"/>
                    <a:gd name="T5" fmla="*/ 1 h 39"/>
                    <a:gd name="T6" fmla="*/ 72 w 74"/>
                    <a:gd name="T7" fmla="*/ 32 h 39"/>
                    <a:gd name="T8" fmla="*/ 69 w 74"/>
                    <a:gd name="T9" fmla="*/ 3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39">
                      <a:moveTo>
                        <a:pt x="69" y="30"/>
                      </a:moveTo>
                      <a:cubicBezTo>
                        <a:pt x="41" y="37"/>
                        <a:pt x="17" y="27"/>
                        <a:pt x="5" y="2"/>
                      </a:cubicBezTo>
                      <a:cubicBezTo>
                        <a:pt x="4" y="0"/>
                        <a:pt x="0" y="0"/>
                        <a:pt x="0" y="1"/>
                      </a:cubicBezTo>
                      <a:cubicBezTo>
                        <a:pt x="14" y="30"/>
                        <a:pt x="42" y="39"/>
                        <a:pt x="72" y="32"/>
                      </a:cubicBezTo>
                      <a:cubicBezTo>
                        <a:pt x="74" y="32"/>
                        <a:pt x="70" y="30"/>
                        <a:pt x="69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8" name="Freeform 114"/>
                <p:cNvSpPr/>
                <p:nvPr/>
              </p:nvSpPr>
              <p:spPr bwMode="auto">
                <a:xfrm>
                  <a:off x="2378" y="-249"/>
                  <a:ext cx="104" cy="142"/>
                </a:xfrm>
                <a:custGeom>
                  <a:avLst/>
                  <a:gdLst>
                    <a:gd name="T0" fmla="*/ 5 w 44"/>
                    <a:gd name="T1" fmla="*/ 60 h 60"/>
                    <a:gd name="T2" fmla="*/ 42 w 44"/>
                    <a:gd name="T3" fmla="*/ 2 h 60"/>
                    <a:gd name="T4" fmla="*/ 37 w 44"/>
                    <a:gd name="T5" fmla="*/ 1 h 60"/>
                    <a:gd name="T6" fmla="*/ 1 w 44"/>
                    <a:gd name="T7" fmla="*/ 58 h 60"/>
                    <a:gd name="T8" fmla="*/ 5 w 44"/>
                    <a:gd name="T9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60">
                      <a:moveTo>
                        <a:pt x="5" y="60"/>
                      </a:moveTo>
                      <a:cubicBezTo>
                        <a:pt x="30" y="50"/>
                        <a:pt x="44" y="29"/>
                        <a:pt x="42" y="2"/>
                      </a:cubicBezTo>
                      <a:cubicBezTo>
                        <a:pt x="42" y="0"/>
                        <a:pt x="37" y="0"/>
                        <a:pt x="37" y="1"/>
                      </a:cubicBezTo>
                      <a:cubicBezTo>
                        <a:pt x="39" y="27"/>
                        <a:pt x="26" y="48"/>
                        <a:pt x="1" y="58"/>
                      </a:cubicBezTo>
                      <a:cubicBezTo>
                        <a:pt x="0" y="58"/>
                        <a:pt x="4" y="60"/>
                        <a:pt x="5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9" name="Freeform 115"/>
                <p:cNvSpPr/>
                <p:nvPr/>
              </p:nvSpPr>
              <p:spPr bwMode="auto">
                <a:xfrm>
                  <a:off x="2411" y="-242"/>
                  <a:ext cx="93" cy="152"/>
                </a:xfrm>
                <a:custGeom>
                  <a:avLst/>
                  <a:gdLst>
                    <a:gd name="T0" fmla="*/ 38 w 39"/>
                    <a:gd name="T1" fmla="*/ 62 h 64"/>
                    <a:gd name="T2" fmla="*/ 5 w 39"/>
                    <a:gd name="T3" fmla="*/ 1 h 64"/>
                    <a:gd name="T4" fmla="*/ 0 w 39"/>
                    <a:gd name="T5" fmla="*/ 2 h 64"/>
                    <a:gd name="T6" fmla="*/ 33 w 39"/>
                    <a:gd name="T7" fmla="*/ 63 h 64"/>
                    <a:gd name="T8" fmla="*/ 38 w 39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4">
                      <a:moveTo>
                        <a:pt x="38" y="62"/>
                      </a:moveTo>
                      <a:cubicBezTo>
                        <a:pt x="21" y="47"/>
                        <a:pt x="9" y="23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4" y="24"/>
                        <a:pt x="16" y="48"/>
                        <a:pt x="33" y="63"/>
                      </a:cubicBezTo>
                      <a:cubicBezTo>
                        <a:pt x="34" y="64"/>
                        <a:pt x="39" y="62"/>
                        <a:pt x="38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0" name="Freeform 116"/>
                <p:cNvSpPr/>
                <p:nvPr/>
              </p:nvSpPr>
              <p:spPr bwMode="auto">
                <a:xfrm>
                  <a:off x="2354" y="-209"/>
                  <a:ext cx="171" cy="66"/>
                </a:xfrm>
                <a:custGeom>
                  <a:avLst/>
                  <a:gdLst>
                    <a:gd name="T0" fmla="*/ 2 w 72"/>
                    <a:gd name="T1" fmla="*/ 21 h 28"/>
                    <a:gd name="T2" fmla="*/ 71 w 72"/>
                    <a:gd name="T3" fmla="*/ 2 h 28"/>
                    <a:gd name="T4" fmla="*/ 66 w 72"/>
                    <a:gd name="T5" fmla="*/ 2 h 28"/>
                    <a:gd name="T6" fmla="*/ 6 w 72"/>
                    <a:gd name="T7" fmla="*/ 20 h 28"/>
                    <a:gd name="T8" fmla="*/ 2 w 72"/>
                    <a:gd name="T9" fmla="*/ 2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28">
                      <a:moveTo>
                        <a:pt x="2" y="21"/>
                      </a:moveTo>
                      <a:cubicBezTo>
                        <a:pt x="27" y="28"/>
                        <a:pt x="54" y="23"/>
                        <a:pt x="71" y="2"/>
                      </a:cubicBezTo>
                      <a:cubicBezTo>
                        <a:pt x="72" y="1"/>
                        <a:pt x="67" y="0"/>
                        <a:pt x="66" y="2"/>
                      </a:cubicBezTo>
                      <a:cubicBezTo>
                        <a:pt x="52" y="20"/>
                        <a:pt x="28" y="26"/>
                        <a:pt x="6" y="20"/>
                      </a:cubicBezTo>
                      <a:cubicBezTo>
                        <a:pt x="5" y="19"/>
                        <a:pt x="0" y="20"/>
                        <a:pt x="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1" name="Freeform 117"/>
                <p:cNvSpPr/>
                <p:nvPr/>
              </p:nvSpPr>
              <p:spPr bwMode="auto">
                <a:xfrm>
                  <a:off x="2226" y="-150"/>
                  <a:ext cx="228" cy="648"/>
                </a:xfrm>
                <a:custGeom>
                  <a:avLst/>
                  <a:gdLst>
                    <a:gd name="T0" fmla="*/ 90 w 96"/>
                    <a:gd name="T1" fmla="*/ 1 h 273"/>
                    <a:gd name="T2" fmla="*/ 0 w 96"/>
                    <a:gd name="T3" fmla="*/ 271 h 273"/>
                    <a:gd name="T4" fmla="*/ 5 w 96"/>
                    <a:gd name="T5" fmla="*/ 272 h 273"/>
                    <a:gd name="T6" fmla="*/ 95 w 96"/>
                    <a:gd name="T7" fmla="*/ 1 h 273"/>
                    <a:gd name="T8" fmla="*/ 90 w 96"/>
                    <a:gd name="T9" fmla="*/ 1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73">
                      <a:moveTo>
                        <a:pt x="90" y="1"/>
                      </a:moveTo>
                      <a:cubicBezTo>
                        <a:pt x="61" y="91"/>
                        <a:pt x="33" y="182"/>
                        <a:pt x="0" y="271"/>
                      </a:cubicBezTo>
                      <a:cubicBezTo>
                        <a:pt x="0" y="273"/>
                        <a:pt x="4" y="273"/>
                        <a:pt x="5" y="272"/>
                      </a:cubicBezTo>
                      <a:cubicBezTo>
                        <a:pt x="38" y="183"/>
                        <a:pt x="66" y="91"/>
                        <a:pt x="95" y="1"/>
                      </a:cubicBezTo>
                      <a:cubicBezTo>
                        <a:pt x="96" y="0"/>
                        <a:pt x="91" y="0"/>
                        <a:pt x="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2" name="Freeform 118"/>
                <p:cNvSpPr/>
                <p:nvPr/>
              </p:nvSpPr>
              <p:spPr bwMode="auto">
                <a:xfrm>
                  <a:off x="2428" y="-181"/>
                  <a:ext cx="43" cy="41"/>
                </a:xfrm>
                <a:custGeom>
                  <a:avLst/>
                  <a:gdLst>
                    <a:gd name="T0" fmla="*/ 16 w 18"/>
                    <a:gd name="T1" fmla="*/ 11 h 17"/>
                    <a:gd name="T2" fmla="*/ 6 w 18"/>
                    <a:gd name="T3" fmla="*/ 16 h 17"/>
                    <a:gd name="T4" fmla="*/ 2 w 18"/>
                    <a:gd name="T5" fmla="*/ 6 h 17"/>
                    <a:gd name="T6" fmla="*/ 12 w 18"/>
                    <a:gd name="T7" fmla="*/ 1 h 17"/>
                    <a:gd name="T8" fmla="*/ 16 w 18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6" y="11"/>
                      </a:moveTo>
                      <a:cubicBezTo>
                        <a:pt x="15" y="15"/>
                        <a:pt x="10" y="17"/>
                        <a:pt x="6" y="16"/>
                      </a:cubicBezTo>
                      <a:cubicBezTo>
                        <a:pt x="2" y="14"/>
                        <a:pt x="0" y="10"/>
                        <a:pt x="2" y="6"/>
                      </a:cubicBezTo>
                      <a:cubicBezTo>
                        <a:pt x="3" y="2"/>
                        <a:pt x="8" y="0"/>
                        <a:pt x="12" y="1"/>
                      </a:cubicBezTo>
                      <a:cubicBezTo>
                        <a:pt x="16" y="3"/>
                        <a:pt x="18" y="7"/>
                        <a:pt x="1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3" name="Freeform 119"/>
                <p:cNvSpPr/>
                <p:nvPr/>
              </p:nvSpPr>
              <p:spPr bwMode="auto">
                <a:xfrm>
                  <a:off x="2620" y="-126"/>
                  <a:ext cx="138" cy="130"/>
                </a:xfrm>
                <a:custGeom>
                  <a:avLst/>
                  <a:gdLst>
                    <a:gd name="T0" fmla="*/ 55 w 58"/>
                    <a:gd name="T1" fmla="*/ 53 h 55"/>
                    <a:gd name="T2" fmla="*/ 5 w 58"/>
                    <a:gd name="T3" fmla="*/ 2 h 55"/>
                    <a:gd name="T4" fmla="*/ 0 w 58"/>
                    <a:gd name="T5" fmla="*/ 1 h 55"/>
                    <a:gd name="T6" fmla="*/ 55 w 58"/>
                    <a:gd name="T7" fmla="*/ 55 h 55"/>
                    <a:gd name="T8" fmla="*/ 55 w 58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5">
                      <a:moveTo>
                        <a:pt x="55" y="53"/>
                      </a:moveTo>
                      <a:cubicBezTo>
                        <a:pt x="27" y="49"/>
                        <a:pt x="7" y="30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ubicBezTo>
                        <a:pt x="2" y="32"/>
                        <a:pt x="25" y="51"/>
                        <a:pt x="55" y="55"/>
                      </a:cubicBezTo>
                      <a:cubicBezTo>
                        <a:pt x="57" y="55"/>
                        <a:pt x="58" y="53"/>
                        <a:pt x="55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4" name="Freeform 120"/>
                <p:cNvSpPr/>
                <p:nvPr/>
              </p:nvSpPr>
              <p:spPr bwMode="auto">
                <a:xfrm>
                  <a:off x="2585" y="-116"/>
                  <a:ext cx="144" cy="102"/>
                </a:xfrm>
                <a:custGeom>
                  <a:avLst/>
                  <a:gdLst>
                    <a:gd name="T0" fmla="*/ 5 w 61"/>
                    <a:gd name="T1" fmla="*/ 43 h 43"/>
                    <a:gd name="T2" fmla="*/ 61 w 61"/>
                    <a:gd name="T3" fmla="*/ 2 h 43"/>
                    <a:gd name="T4" fmla="*/ 56 w 61"/>
                    <a:gd name="T5" fmla="*/ 1 h 43"/>
                    <a:gd name="T6" fmla="*/ 3 w 61"/>
                    <a:gd name="T7" fmla="*/ 41 h 43"/>
                    <a:gd name="T8" fmla="*/ 5 w 61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43">
                      <a:moveTo>
                        <a:pt x="5" y="43"/>
                      </a:moveTo>
                      <a:cubicBezTo>
                        <a:pt x="32" y="43"/>
                        <a:pt x="54" y="28"/>
                        <a:pt x="61" y="2"/>
                      </a:cubicBezTo>
                      <a:cubicBezTo>
                        <a:pt x="61" y="1"/>
                        <a:pt x="57" y="0"/>
                        <a:pt x="56" y="1"/>
                      </a:cubicBezTo>
                      <a:cubicBezTo>
                        <a:pt x="49" y="26"/>
                        <a:pt x="29" y="40"/>
                        <a:pt x="3" y="41"/>
                      </a:cubicBezTo>
                      <a:cubicBezTo>
                        <a:pt x="0" y="41"/>
                        <a:pt x="4" y="43"/>
                        <a:pt x="5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5" name="Freeform 121"/>
                <p:cNvSpPr/>
                <p:nvPr/>
              </p:nvSpPr>
              <p:spPr bwMode="auto">
                <a:xfrm>
                  <a:off x="2653" y="-128"/>
                  <a:ext cx="45" cy="168"/>
                </a:xfrm>
                <a:custGeom>
                  <a:avLst/>
                  <a:gdLst>
                    <a:gd name="T0" fmla="*/ 18 w 19"/>
                    <a:gd name="T1" fmla="*/ 69 h 71"/>
                    <a:gd name="T2" fmla="*/ 10 w 19"/>
                    <a:gd name="T3" fmla="*/ 1 h 71"/>
                    <a:gd name="T4" fmla="*/ 4 w 19"/>
                    <a:gd name="T5" fmla="*/ 1 h 71"/>
                    <a:gd name="T6" fmla="*/ 14 w 19"/>
                    <a:gd name="T7" fmla="*/ 70 h 71"/>
                    <a:gd name="T8" fmla="*/ 18 w 19"/>
                    <a:gd name="T9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1">
                      <a:moveTo>
                        <a:pt x="18" y="69"/>
                      </a:moveTo>
                      <a:cubicBezTo>
                        <a:pt x="7" y="49"/>
                        <a:pt x="6" y="22"/>
                        <a:pt x="10" y="1"/>
                      </a:cubicBezTo>
                      <a:cubicBezTo>
                        <a:pt x="10" y="0"/>
                        <a:pt x="5" y="0"/>
                        <a:pt x="4" y="1"/>
                      </a:cubicBezTo>
                      <a:cubicBezTo>
                        <a:pt x="0" y="23"/>
                        <a:pt x="3" y="50"/>
                        <a:pt x="14" y="70"/>
                      </a:cubicBezTo>
                      <a:cubicBezTo>
                        <a:pt x="14" y="71"/>
                        <a:pt x="19" y="70"/>
                        <a:pt x="18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6" name="Freeform 122"/>
                <p:cNvSpPr/>
                <p:nvPr/>
              </p:nvSpPr>
              <p:spPr bwMode="auto">
                <a:xfrm>
                  <a:off x="2585" y="-76"/>
                  <a:ext cx="175" cy="52"/>
                </a:xfrm>
                <a:custGeom>
                  <a:avLst/>
                  <a:gdLst>
                    <a:gd name="T0" fmla="*/ 1 w 74"/>
                    <a:gd name="T1" fmla="*/ 2 h 22"/>
                    <a:gd name="T2" fmla="*/ 72 w 74"/>
                    <a:gd name="T3" fmla="*/ 8 h 22"/>
                    <a:gd name="T4" fmla="*/ 68 w 74"/>
                    <a:gd name="T5" fmla="*/ 7 h 22"/>
                    <a:gd name="T6" fmla="*/ 6 w 74"/>
                    <a:gd name="T7" fmla="*/ 1 h 22"/>
                    <a:gd name="T8" fmla="*/ 1 w 74"/>
                    <a:gd name="T9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2">
                      <a:moveTo>
                        <a:pt x="1" y="2"/>
                      </a:moveTo>
                      <a:cubicBezTo>
                        <a:pt x="22" y="18"/>
                        <a:pt x="49" y="22"/>
                        <a:pt x="72" y="8"/>
                      </a:cubicBezTo>
                      <a:cubicBezTo>
                        <a:pt x="74" y="7"/>
                        <a:pt x="69" y="7"/>
                        <a:pt x="68" y="7"/>
                      </a:cubicBezTo>
                      <a:cubicBezTo>
                        <a:pt x="47" y="20"/>
                        <a:pt x="24" y="15"/>
                        <a:pt x="6" y="1"/>
                      </a:cubicBezTo>
                      <a:cubicBezTo>
                        <a:pt x="4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7" name="Freeform 123"/>
                <p:cNvSpPr/>
                <p:nvPr/>
              </p:nvSpPr>
              <p:spPr bwMode="auto">
                <a:xfrm>
                  <a:off x="2224" y="-33"/>
                  <a:ext cx="448" cy="526"/>
                </a:xfrm>
                <a:custGeom>
                  <a:avLst/>
                  <a:gdLst>
                    <a:gd name="T0" fmla="*/ 183 w 189"/>
                    <a:gd name="T1" fmla="*/ 1 h 222"/>
                    <a:gd name="T2" fmla="*/ 1 w 189"/>
                    <a:gd name="T3" fmla="*/ 221 h 222"/>
                    <a:gd name="T4" fmla="*/ 6 w 189"/>
                    <a:gd name="T5" fmla="*/ 221 h 222"/>
                    <a:gd name="T6" fmla="*/ 188 w 189"/>
                    <a:gd name="T7" fmla="*/ 2 h 222"/>
                    <a:gd name="T8" fmla="*/ 183 w 189"/>
                    <a:gd name="T9" fmla="*/ 1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9" h="222">
                      <a:moveTo>
                        <a:pt x="183" y="1"/>
                      </a:moveTo>
                      <a:cubicBezTo>
                        <a:pt x="123" y="75"/>
                        <a:pt x="64" y="150"/>
                        <a:pt x="1" y="221"/>
                      </a:cubicBezTo>
                      <a:cubicBezTo>
                        <a:pt x="0" y="222"/>
                        <a:pt x="5" y="222"/>
                        <a:pt x="6" y="221"/>
                      </a:cubicBezTo>
                      <a:cubicBezTo>
                        <a:pt x="69" y="150"/>
                        <a:pt x="128" y="75"/>
                        <a:pt x="188" y="2"/>
                      </a:cubicBezTo>
                      <a:cubicBezTo>
                        <a:pt x="189" y="1"/>
                        <a:pt x="184" y="0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8" name="Freeform 124"/>
                <p:cNvSpPr/>
                <p:nvPr/>
              </p:nvSpPr>
              <p:spPr bwMode="auto">
                <a:xfrm>
                  <a:off x="2651" y="-62"/>
                  <a:ext cx="40" cy="40"/>
                </a:xfrm>
                <a:custGeom>
                  <a:avLst/>
                  <a:gdLst>
                    <a:gd name="T0" fmla="*/ 14 w 17"/>
                    <a:gd name="T1" fmla="*/ 14 h 17"/>
                    <a:gd name="T2" fmla="*/ 3 w 17"/>
                    <a:gd name="T3" fmla="*/ 15 h 17"/>
                    <a:gd name="T4" fmla="*/ 3 w 17"/>
                    <a:gd name="T5" fmla="*/ 4 h 17"/>
                    <a:gd name="T6" fmla="*/ 14 w 17"/>
                    <a:gd name="T7" fmla="*/ 3 h 17"/>
                    <a:gd name="T8" fmla="*/ 14 w 17"/>
                    <a:gd name="T9" fmla="*/ 1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4" y="14"/>
                      </a:moveTo>
                      <a:cubicBezTo>
                        <a:pt x="11" y="17"/>
                        <a:pt x="7" y="17"/>
                        <a:pt x="3" y="15"/>
                      </a:cubicBezTo>
                      <a:cubicBezTo>
                        <a:pt x="0" y="12"/>
                        <a:pt x="0" y="7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6"/>
                        <a:pt x="17" y="11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9" name="Freeform 125"/>
                <p:cNvSpPr/>
                <p:nvPr/>
              </p:nvSpPr>
              <p:spPr bwMode="auto">
                <a:xfrm>
                  <a:off x="2801" y="69"/>
                  <a:ext cx="106" cy="168"/>
                </a:xfrm>
                <a:custGeom>
                  <a:avLst/>
                  <a:gdLst>
                    <a:gd name="T0" fmla="*/ 43 w 45"/>
                    <a:gd name="T1" fmla="*/ 70 h 71"/>
                    <a:gd name="T2" fmla="*/ 15 w 45"/>
                    <a:gd name="T3" fmla="*/ 2 h 71"/>
                    <a:gd name="T4" fmla="*/ 10 w 45"/>
                    <a:gd name="T5" fmla="*/ 2 h 71"/>
                    <a:gd name="T6" fmla="*/ 39 w 45"/>
                    <a:gd name="T7" fmla="*/ 71 h 71"/>
                    <a:gd name="T8" fmla="*/ 43 w 4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71">
                      <a:moveTo>
                        <a:pt x="43" y="70"/>
                      </a:moveTo>
                      <a:cubicBezTo>
                        <a:pt x="18" y="55"/>
                        <a:pt x="6" y="30"/>
                        <a:pt x="15" y="2"/>
                      </a:cubicBezTo>
                      <a:cubicBezTo>
                        <a:pt x="15" y="1"/>
                        <a:pt x="10" y="0"/>
                        <a:pt x="10" y="2"/>
                      </a:cubicBezTo>
                      <a:cubicBezTo>
                        <a:pt x="0" y="30"/>
                        <a:pt x="13" y="56"/>
                        <a:pt x="39" y="71"/>
                      </a:cubicBezTo>
                      <a:cubicBezTo>
                        <a:pt x="40" y="71"/>
                        <a:pt x="45" y="71"/>
                        <a:pt x="4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0" name="Freeform 126"/>
                <p:cNvSpPr/>
                <p:nvPr/>
              </p:nvSpPr>
              <p:spPr bwMode="auto">
                <a:xfrm>
                  <a:off x="2751" y="116"/>
                  <a:ext cx="173" cy="69"/>
                </a:xfrm>
                <a:custGeom>
                  <a:avLst/>
                  <a:gdLst>
                    <a:gd name="T0" fmla="*/ 3 w 73"/>
                    <a:gd name="T1" fmla="*/ 19 h 29"/>
                    <a:gd name="T2" fmla="*/ 72 w 73"/>
                    <a:gd name="T3" fmla="*/ 2 h 29"/>
                    <a:gd name="T4" fmla="*/ 68 w 73"/>
                    <a:gd name="T5" fmla="*/ 1 h 29"/>
                    <a:gd name="T6" fmla="*/ 5 w 73"/>
                    <a:gd name="T7" fmla="*/ 17 h 29"/>
                    <a:gd name="T8" fmla="*/ 3 w 73"/>
                    <a:gd name="T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9">
                      <a:moveTo>
                        <a:pt x="3" y="19"/>
                      </a:moveTo>
                      <a:cubicBezTo>
                        <a:pt x="29" y="29"/>
                        <a:pt x="55" y="24"/>
                        <a:pt x="72" y="2"/>
                      </a:cubicBezTo>
                      <a:cubicBezTo>
                        <a:pt x="73" y="1"/>
                        <a:pt x="68" y="0"/>
                        <a:pt x="68" y="1"/>
                      </a:cubicBezTo>
                      <a:cubicBezTo>
                        <a:pt x="52" y="21"/>
                        <a:pt x="29" y="27"/>
                        <a:pt x="5" y="17"/>
                      </a:cubicBezTo>
                      <a:cubicBezTo>
                        <a:pt x="3" y="16"/>
                        <a:pt x="0" y="18"/>
                        <a:pt x="3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1" name="Freeform 127"/>
                <p:cNvSpPr/>
                <p:nvPr/>
              </p:nvSpPr>
              <p:spPr bwMode="auto">
                <a:xfrm>
                  <a:off x="2817" y="85"/>
                  <a:ext cx="62" cy="164"/>
                </a:xfrm>
                <a:custGeom>
                  <a:avLst/>
                  <a:gdLst>
                    <a:gd name="T0" fmla="*/ 8 w 26"/>
                    <a:gd name="T1" fmla="*/ 67 h 69"/>
                    <a:gd name="T2" fmla="*/ 25 w 26"/>
                    <a:gd name="T3" fmla="*/ 1 h 69"/>
                    <a:gd name="T4" fmla="*/ 21 w 26"/>
                    <a:gd name="T5" fmla="*/ 1 h 69"/>
                    <a:gd name="T6" fmla="*/ 3 w 26"/>
                    <a:gd name="T7" fmla="*/ 68 h 69"/>
                    <a:gd name="T8" fmla="*/ 8 w 26"/>
                    <a:gd name="T9" fmla="*/ 67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8" y="67"/>
                      </a:moveTo>
                      <a:cubicBezTo>
                        <a:pt x="5" y="45"/>
                        <a:pt x="13" y="19"/>
                        <a:pt x="25" y="1"/>
                      </a:cubicBezTo>
                      <a:cubicBezTo>
                        <a:pt x="26" y="0"/>
                        <a:pt x="21" y="0"/>
                        <a:pt x="21" y="1"/>
                      </a:cubicBezTo>
                      <a:cubicBezTo>
                        <a:pt x="9" y="19"/>
                        <a:pt x="0" y="45"/>
                        <a:pt x="3" y="68"/>
                      </a:cubicBezTo>
                      <a:cubicBezTo>
                        <a:pt x="3" y="69"/>
                        <a:pt x="8" y="69"/>
                        <a:pt x="8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2" name="Freeform 128"/>
                <p:cNvSpPr/>
                <p:nvPr/>
              </p:nvSpPr>
              <p:spPr bwMode="auto">
                <a:xfrm>
                  <a:off x="2772" y="104"/>
                  <a:ext cx="159" cy="88"/>
                </a:xfrm>
                <a:custGeom>
                  <a:avLst/>
                  <a:gdLst>
                    <a:gd name="T0" fmla="*/ 1 w 67"/>
                    <a:gd name="T1" fmla="*/ 2 h 37"/>
                    <a:gd name="T2" fmla="*/ 63 w 67"/>
                    <a:gd name="T3" fmla="*/ 33 h 37"/>
                    <a:gd name="T4" fmla="*/ 62 w 67"/>
                    <a:gd name="T5" fmla="*/ 31 h 37"/>
                    <a:gd name="T6" fmla="*/ 6 w 67"/>
                    <a:gd name="T7" fmla="*/ 1 h 37"/>
                    <a:gd name="T8" fmla="*/ 1 w 67"/>
                    <a:gd name="T9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7">
                      <a:moveTo>
                        <a:pt x="1" y="2"/>
                      </a:moveTo>
                      <a:cubicBezTo>
                        <a:pt x="14" y="24"/>
                        <a:pt x="37" y="37"/>
                        <a:pt x="63" y="33"/>
                      </a:cubicBezTo>
                      <a:cubicBezTo>
                        <a:pt x="67" y="33"/>
                        <a:pt x="64" y="31"/>
                        <a:pt x="62" y="31"/>
                      </a:cubicBezTo>
                      <a:cubicBezTo>
                        <a:pt x="38" y="35"/>
                        <a:pt x="17" y="21"/>
                        <a:pt x="6" y="1"/>
                      </a:cubicBezTo>
                      <a:cubicBezTo>
                        <a:pt x="5" y="0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3" name="Freeform 129"/>
                <p:cNvSpPr/>
                <p:nvPr/>
              </p:nvSpPr>
              <p:spPr bwMode="auto">
                <a:xfrm>
                  <a:off x="2221" y="171"/>
                  <a:ext cx="617" cy="322"/>
                </a:xfrm>
                <a:custGeom>
                  <a:avLst/>
                  <a:gdLst>
                    <a:gd name="T0" fmla="*/ 254 w 260"/>
                    <a:gd name="T1" fmla="*/ 1 h 136"/>
                    <a:gd name="T2" fmla="*/ 3 w 260"/>
                    <a:gd name="T3" fmla="*/ 134 h 136"/>
                    <a:gd name="T4" fmla="*/ 6 w 260"/>
                    <a:gd name="T5" fmla="*/ 136 h 136"/>
                    <a:gd name="T6" fmla="*/ 258 w 260"/>
                    <a:gd name="T7" fmla="*/ 2 h 136"/>
                    <a:gd name="T8" fmla="*/ 254 w 260"/>
                    <a:gd name="T9" fmla="*/ 1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0" h="136">
                      <a:moveTo>
                        <a:pt x="254" y="1"/>
                      </a:moveTo>
                      <a:cubicBezTo>
                        <a:pt x="171" y="46"/>
                        <a:pt x="88" y="93"/>
                        <a:pt x="3" y="134"/>
                      </a:cubicBezTo>
                      <a:cubicBezTo>
                        <a:pt x="0" y="136"/>
                        <a:pt x="5" y="136"/>
                        <a:pt x="6" y="136"/>
                      </a:cubicBezTo>
                      <a:cubicBezTo>
                        <a:pt x="92" y="94"/>
                        <a:pt x="175" y="47"/>
                        <a:pt x="258" y="2"/>
                      </a:cubicBezTo>
                      <a:cubicBezTo>
                        <a:pt x="260" y="0"/>
                        <a:pt x="256" y="0"/>
                        <a:pt x="25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4" name="Freeform 130"/>
                <p:cNvSpPr/>
                <p:nvPr/>
              </p:nvSpPr>
              <p:spPr bwMode="auto">
                <a:xfrm>
                  <a:off x="2820" y="144"/>
                  <a:ext cx="42" cy="43"/>
                </a:xfrm>
                <a:custGeom>
                  <a:avLst/>
                  <a:gdLst>
                    <a:gd name="T0" fmla="*/ 12 w 18"/>
                    <a:gd name="T1" fmla="*/ 16 h 18"/>
                    <a:gd name="T2" fmla="*/ 2 w 18"/>
                    <a:gd name="T3" fmla="*/ 12 h 18"/>
                    <a:gd name="T4" fmla="*/ 6 w 18"/>
                    <a:gd name="T5" fmla="*/ 2 h 18"/>
                    <a:gd name="T6" fmla="*/ 16 w 18"/>
                    <a:gd name="T7" fmla="*/ 6 h 18"/>
                    <a:gd name="T8" fmla="*/ 12 w 18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12" y="16"/>
                      </a:moveTo>
                      <a:cubicBezTo>
                        <a:pt x="8" y="18"/>
                        <a:pt x="4" y="16"/>
                        <a:pt x="2" y="12"/>
                      </a:cubicBezTo>
                      <a:cubicBezTo>
                        <a:pt x="0" y="9"/>
                        <a:pt x="2" y="4"/>
                        <a:pt x="6" y="2"/>
                      </a:cubicBezTo>
                      <a:cubicBezTo>
                        <a:pt x="9" y="0"/>
                        <a:pt x="14" y="2"/>
                        <a:pt x="16" y="6"/>
                      </a:cubicBezTo>
                      <a:cubicBezTo>
                        <a:pt x="18" y="10"/>
                        <a:pt x="16" y="14"/>
                        <a:pt x="1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5" name="Freeform 131"/>
                <p:cNvSpPr/>
                <p:nvPr/>
              </p:nvSpPr>
              <p:spPr bwMode="auto">
                <a:xfrm>
                  <a:off x="2900" y="322"/>
                  <a:ext cx="62" cy="183"/>
                </a:xfrm>
                <a:custGeom>
                  <a:avLst/>
                  <a:gdLst>
                    <a:gd name="T0" fmla="*/ 25 w 26"/>
                    <a:gd name="T1" fmla="*/ 75 h 77"/>
                    <a:gd name="T2" fmla="*/ 24 w 26"/>
                    <a:gd name="T3" fmla="*/ 2 h 77"/>
                    <a:gd name="T4" fmla="*/ 19 w 26"/>
                    <a:gd name="T5" fmla="*/ 1 h 77"/>
                    <a:gd name="T6" fmla="*/ 21 w 26"/>
                    <a:gd name="T7" fmla="*/ 76 h 77"/>
                    <a:gd name="T8" fmla="*/ 25 w 26"/>
                    <a:gd name="T9" fmla="*/ 75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77">
                      <a:moveTo>
                        <a:pt x="25" y="75"/>
                      </a:moveTo>
                      <a:cubicBezTo>
                        <a:pt x="7" y="53"/>
                        <a:pt x="5" y="25"/>
                        <a:pt x="24" y="2"/>
                      </a:cubicBezTo>
                      <a:cubicBezTo>
                        <a:pt x="25" y="1"/>
                        <a:pt x="20" y="0"/>
                        <a:pt x="19" y="1"/>
                      </a:cubicBezTo>
                      <a:cubicBezTo>
                        <a:pt x="0" y="24"/>
                        <a:pt x="2" y="53"/>
                        <a:pt x="21" y="76"/>
                      </a:cubicBezTo>
                      <a:cubicBezTo>
                        <a:pt x="21" y="77"/>
                        <a:pt x="26" y="77"/>
                        <a:pt x="2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6" name="Freeform 132"/>
                <p:cNvSpPr/>
                <p:nvPr/>
              </p:nvSpPr>
              <p:spPr bwMode="auto">
                <a:xfrm>
                  <a:off x="2848" y="377"/>
                  <a:ext cx="176" cy="59"/>
                </a:xfrm>
                <a:custGeom>
                  <a:avLst/>
                  <a:gdLst>
                    <a:gd name="T0" fmla="*/ 1 w 74"/>
                    <a:gd name="T1" fmla="*/ 1 h 25"/>
                    <a:gd name="T2" fmla="*/ 72 w 74"/>
                    <a:gd name="T3" fmla="*/ 11 h 25"/>
                    <a:gd name="T4" fmla="*/ 68 w 74"/>
                    <a:gd name="T5" fmla="*/ 9 h 25"/>
                    <a:gd name="T6" fmla="*/ 6 w 74"/>
                    <a:gd name="T7" fmla="*/ 1 h 25"/>
                    <a:gd name="T8" fmla="*/ 1 w 74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5">
                      <a:moveTo>
                        <a:pt x="1" y="1"/>
                      </a:moveTo>
                      <a:cubicBezTo>
                        <a:pt x="21" y="20"/>
                        <a:pt x="48" y="25"/>
                        <a:pt x="72" y="11"/>
                      </a:cubicBezTo>
                      <a:cubicBezTo>
                        <a:pt x="74" y="10"/>
                        <a:pt x="69" y="9"/>
                        <a:pt x="68" y="9"/>
                      </a:cubicBezTo>
                      <a:cubicBezTo>
                        <a:pt x="47" y="22"/>
                        <a:pt x="24" y="18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7" name="Freeform 133"/>
                <p:cNvSpPr/>
                <p:nvPr/>
              </p:nvSpPr>
              <p:spPr bwMode="auto">
                <a:xfrm>
                  <a:off x="2881" y="353"/>
                  <a:ext cx="114" cy="138"/>
                </a:xfrm>
                <a:custGeom>
                  <a:avLst/>
                  <a:gdLst>
                    <a:gd name="T0" fmla="*/ 5 w 48"/>
                    <a:gd name="T1" fmla="*/ 56 h 58"/>
                    <a:gd name="T2" fmla="*/ 46 w 48"/>
                    <a:gd name="T3" fmla="*/ 1 h 58"/>
                    <a:gd name="T4" fmla="*/ 42 w 48"/>
                    <a:gd name="T5" fmla="*/ 0 h 58"/>
                    <a:gd name="T6" fmla="*/ 0 w 48"/>
                    <a:gd name="T7" fmla="*/ 56 h 58"/>
                    <a:gd name="T8" fmla="*/ 5 w 48"/>
                    <a:gd name="T9" fmla="*/ 5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58">
                      <a:moveTo>
                        <a:pt x="5" y="56"/>
                      </a:moveTo>
                      <a:cubicBezTo>
                        <a:pt x="11" y="34"/>
                        <a:pt x="28" y="14"/>
                        <a:pt x="46" y="1"/>
                      </a:cubicBezTo>
                      <a:cubicBezTo>
                        <a:pt x="48" y="0"/>
                        <a:pt x="43" y="0"/>
                        <a:pt x="42" y="0"/>
                      </a:cubicBezTo>
                      <a:cubicBezTo>
                        <a:pt x="24" y="13"/>
                        <a:pt x="6" y="34"/>
                        <a:pt x="0" y="56"/>
                      </a:cubicBezTo>
                      <a:cubicBezTo>
                        <a:pt x="0" y="58"/>
                        <a:pt x="5" y="57"/>
                        <a:pt x="5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8" name="Freeform 134"/>
                <p:cNvSpPr/>
                <p:nvPr/>
              </p:nvSpPr>
              <p:spPr bwMode="auto">
                <a:xfrm>
                  <a:off x="2886" y="337"/>
                  <a:ext cx="121" cy="125"/>
                </a:xfrm>
                <a:custGeom>
                  <a:avLst/>
                  <a:gdLst>
                    <a:gd name="T0" fmla="*/ 0 w 51"/>
                    <a:gd name="T1" fmla="*/ 1 h 53"/>
                    <a:gd name="T2" fmla="*/ 45 w 51"/>
                    <a:gd name="T3" fmla="*/ 53 h 53"/>
                    <a:gd name="T4" fmla="*/ 48 w 51"/>
                    <a:gd name="T5" fmla="*/ 51 h 53"/>
                    <a:gd name="T6" fmla="*/ 5 w 51"/>
                    <a:gd name="T7" fmla="*/ 1 h 53"/>
                    <a:gd name="T8" fmla="*/ 0 w 51"/>
                    <a:gd name="T9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3">
                      <a:moveTo>
                        <a:pt x="0" y="1"/>
                      </a:moveTo>
                      <a:cubicBezTo>
                        <a:pt x="4" y="26"/>
                        <a:pt x="20" y="47"/>
                        <a:pt x="45" y="53"/>
                      </a:cubicBezTo>
                      <a:cubicBezTo>
                        <a:pt x="47" y="53"/>
                        <a:pt x="51" y="52"/>
                        <a:pt x="48" y="51"/>
                      </a:cubicBezTo>
                      <a:cubicBezTo>
                        <a:pt x="24" y="46"/>
                        <a:pt x="9" y="24"/>
                        <a:pt x="5" y="1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9" name="Freeform 135"/>
                <p:cNvSpPr/>
                <p:nvPr/>
              </p:nvSpPr>
              <p:spPr bwMode="auto">
                <a:xfrm>
                  <a:off x="2233" y="417"/>
                  <a:ext cx="689" cy="78"/>
                </a:xfrm>
                <a:custGeom>
                  <a:avLst/>
                  <a:gdLst>
                    <a:gd name="T0" fmla="*/ 287 w 290"/>
                    <a:gd name="T1" fmla="*/ 0 h 33"/>
                    <a:gd name="T2" fmla="*/ 3 w 290"/>
                    <a:gd name="T3" fmla="*/ 31 h 33"/>
                    <a:gd name="T4" fmla="*/ 4 w 290"/>
                    <a:gd name="T5" fmla="*/ 33 h 33"/>
                    <a:gd name="T6" fmla="*/ 287 w 290"/>
                    <a:gd name="T7" fmla="*/ 2 h 33"/>
                    <a:gd name="T8" fmla="*/ 287 w 290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33">
                      <a:moveTo>
                        <a:pt x="287" y="0"/>
                      </a:moveTo>
                      <a:cubicBezTo>
                        <a:pt x="193" y="11"/>
                        <a:pt x="98" y="24"/>
                        <a:pt x="3" y="31"/>
                      </a:cubicBezTo>
                      <a:cubicBezTo>
                        <a:pt x="0" y="31"/>
                        <a:pt x="1" y="33"/>
                        <a:pt x="4" y="33"/>
                      </a:cubicBezTo>
                      <a:cubicBezTo>
                        <a:pt x="98" y="26"/>
                        <a:pt x="193" y="13"/>
                        <a:pt x="287" y="2"/>
                      </a:cubicBezTo>
                      <a:cubicBezTo>
                        <a:pt x="290" y="2"/>
                        <a:pt x="290" y="0"/>
                        <a:pt x="2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0" name="Freeform 136"/>
                <p:cNvSpPr/>
                <p:nvPr/>
              </p:nvSpPr>
              <p:spPr bwMode="auto">
                <a:xfrm>
                  <a:off x="2907" y="398"/>
                  <a:ext cx="38" cy="38"/>
                </a:xfrm>
                <a:custGeom>
                  <a:avLst/>
                  <a:gdLst>
                    <a:gd name="T0" fmla="*/ 9 w 16"/>
                    <a:gd name="T1" fmla="*/ 15 h 16"/>
                    <a:gd name="T2" fmla="*/ 1 w 16"/>
                    <a:gd name="T3" fmla="*/ 8 h 16"/>
                    <a:gd name="T4" fmla="*/ 8 w 16"/>
                    <a:gd name="T5" fmla="*/ 0 h 16"/>
                    <a:gd name="T6" fmla="*/ 16 w 16"/>
                    <a:gd name="T7" fmla="*/ 7 h 16"/>
                    <a:gd name="T8" fmla="*/ 9 w 16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15"/>
                      </a:moveTo>
                      <a:cubicBezTo>
                        <a:pt x="5" y="16"/>
                        <a:pt x="1" y="13"/>
                        <a:pt x="1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3"/>
                        <a:pt x="16" y="7"/>
                      </a:cubicBezTo>
                      <a:cubicBezTo>
                        <a:pt x="16" y="11"/>
                        <a:pt x="13" y="15"/>
                        <a:pt x="9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1" name="Freeform 137"/>
                <p:cNvSpPr/>
                <p:nvPr/>
              </p:nvSpPr>
              <p:spPr bwMode="auto">
                <a:xfrm>
                  <a:off x="2876" y="571"/>
                  <a:ext cx="95" cy="174"/>
                </a:xfrm>
                <a:custGeom>
                  <a:avLst/>
                  <a:gdLst>
                    <a:gd name="T0" fmla="*/ 14 w 40"/>
                    <a:gd name="T1" fmla="*/ 71 h 73"/>
                    <a:gd name="T2" fmla="*/ 38 w 40"/>
                    <a:gd name="T3" fmla="*/ 3 h 73"/>
                    <a:gd name="T4" fmla="*/ 34 w 40"/>
                    <a:gd name="T5" fmla="*/ 1 h 73"/>
                    <a:gd name="T6" fmla="*/ 9 w 40"/>
                    <a:gd name="T7" fmla="*/ 71 h 73"/>
                    <a:gd name="T8" fmla="*/ 14 w 40"/>
                    <a:gd name="T9" fmla="*/ 7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3">
                      <a:moveTo>
                        <a:pt x="14" y="71"/>
                      </a:moveTo>
                      <a:cubicBezTo>
                        <a:pt x="5" y="44"/>
                        <a:pt x="13" y="17"/>
                        <a:pt x="38" y="3"/>
                      </a:cubicBezTo>
                      <a:cubicBezTo>
                        <a:pt x="40" y="2"/>
                        <a:pt x="35" y="0"/>
                        <a:pt x="34" y="1"/>
                      </a:cubicBezTo>
                      <a:cubicBezTo>
                        <a:pt x="8" y="16"/>
                        <a:pt x="0" y="43"/>
                        <a:pt x="9" y="71"/>
                      </a:cubicBezTo>
                      <a:cubicBezTo>
                        <a:pt x="10" y="73"/>
                        <a:pt x="14" y="73"/>
                        <a:pt x="14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2" name="Freeform 138"/>
                <p:cNvSpPr/>
                <p:nvPr/>
              </p:nvSpPr>
              <p:spPr bwMode="auto">
                <a:xfrm>
                  <a:off x="2848" y="588"/>
                  <a:ext cx="157" cy="92"/>
                </a:xfrm>
                <a:custGeom>
                  <a:avLst/>
                  <a:gdLst>
                    <a:gd name="T0" fmla="*/ 0 w 66"/>
                    <a:gd name="T1" fmla="*/ 2 h 39"/>
                    <a:gd name="T2" fmla="*/ 64 w 66"/>
                    <a:gd name="T3" fmla="*/ 35 h 39"/>
                    <a:gd name="T4" fmla="*/ 61 w 66"/>
                    <a:gd name="T5" fmla="*/ 33 h 39"/>
                    <a:gd name="T6" fmla="*/ 5 w 66"/>
                    <a:gd name="T7" fmla="*/ 2 h 39"/>
                    <a:gd name="T8" fmla="*/ 0 w 66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39">
                      <a:moveTo>
                        <a:pt x="0" y="2"/>
                      </a:moveTo>
                      <a:cubicBezTo>
                        <a:pt x="12" y="27"/>
                        <a:pt x="36" y="39"/>
                        <a:pt x="64" y="35"/>
                      </a:cubicBezTo>
                      <a:cubicBezTo>
                        <a:pt x="66" y="34"/>
                        <a:pt x="62" y="32"/>
                        <a:pt x="61" y="33"/>
                      </a:cubicBezTo>
                      <a:cubicBezTo>
                        <a:pt x="36" y="37"/>
                        <a:pt x="16" y="24"/>
                        <a:pt x="5" y="2"/>
                      </a:cubicBezTo>
                      <a:cubicBezTo>
                        <a:pt x="4" y="1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3" name="Freeform 139"/>
                <p:cNvSpPr/>
                <p:nvPr/>
              </p:nvSpPr>
              <p:spPr bwMode="auto">
                <a:xfrm>
                  <a:off x="2838" y="609"/>
                  <a:ext cx="157" cy="98"/>
                </a:xfrm>
                <a:custGeom>
                  <a:avLst/>
                  <a:gdLst>
                    <a:gd name="T0" fmla="*/ 6 w 66"/>
                    <a:gd name="T1" fmla="*/ 39 h 41"/>
                    <a:gd name="T2" fmla="*/ 62 w 66"/>
                    <a:gd name="T3" fmla="*/ 3 h 41"/>
                    <a:gd name="T4" fmla="*/ 61 w 66"/>
                    <a:gd name="T5" fmla="*/ 1 h 41"/>
                    <a:gd name="T6" fmla="*/ 1 w 66"/>
                    <a:gd name="T7" fmla="*/ 39 h 41"/>
                    <a:gd name="T8" fmla="*/ 6 w 66"/>
                    <a:gd name="T9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41">
                      <a:moveTo>
                        <a:pt x="6" y="39"/>
                      </a:moveTo>
                      <a:cubicBezTo>
                        <a:pt x="19" y="22"/>
                        <a:pt x="42" y="8"/>
                        <a:pt x="62" y="3"/>
                      </a:cubicBezTo>
                      <a:cubicBezTo>
                        <a:pt x="66" y="2"/>
                        <a:pt x="63" y="0"/>
                        <a:pt x="61" y="1"/>
                      </a:cubicBezTo>
                      <a:cubicBezTo>
                        <a:pt x="39" y="7"/>
                        <a:pt x="14" y="20"/>
                        <a:pt x="1" y="39"/>
                      </a:cubicBezTo>
                      <a:cubicBezTo>
                        <a:pt x="0" y="40"/>
                        <a:pt x="5" y="41"/>
                        <a:pt x="6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4" name="Freeform 140"/>
                <p:cNvSpPr/>
                <p:nvPr/>
              </p:nvSpPr>
              <p:spPr bwMode="auto">
                <a:xfrm>
                  <a:off x="2886" y="564"/>
                  <a:ext cx="81" cy="154"/>
                </a:xfrm>
                <a:custGeom>
                  <a:avLst/>
                  <a:gdLst>
                    <a:gd name="T0" fmla="*/ 5 w 34"/>
                    <a:gd name="T1" fmla="*/ 1 h 65"/>
                    <a:gd name="T2" fmla="*/ 28 w 34"/>
                    <a:gd name="T3" fmla="*/ 64 h 65"/>
                    <a:gd name="T4" fmla="*/ 32 w 34"/>
                    <a:gd name="T5" fmla="*/ 63 h 65"/>
                    <a:gd name="T6" fmla="*/ 10 w 34"/>
                    <a:gd name="T7" fmla="*/ 1 h 65"/>
                    <a:gd name="T8" fmla="*/ 5 w 34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65">
                      <a:moveTo>
                        <a:pt x="5" y="1"/>
                      </a:moveTo>
                      <a:cubicBezTo>
                        <a:pt x="0" y="26"/>
                        <a:pt x="7" y="50"/>
                        <a:pt x="28" y="64"/>
                      </a:cubicBezTo>
                      <a:cubicBezTo>
                        <a:pt x="29" y="65"/>
                        <a:pt x="34" y="64"/>
                        <a:pt x="32" y="63"/>
                      </a:cubicBezTo>
                      <a:cubicBezTo>
                        <a:pt x="12" y="49"/>
                        <a:pt x="5" y="25"/>
                        <a:pt x="10" y="1"/>
                      </a:cubicBezTo>
                      <a:cubicBezTo>
                        <a:pt x="10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5" name="Freeform 141"/>
                <p:cNvSpPr/>
                <p:nvPr/>
              </p:nvSpPr>
              <p:spPr bwMode="auto">
                <a:xfrm>
                  <a:off x="2228" y="481"/>
                  <a:ext cx="677" cy="171"/>
                </a:xfrm>
                <a:custGeom>
                  <a:avLst/>
                  <a:gdLst>
                    <a:gd name="T0" fmla="*/ 283 w 285"/>
                    <a:gd name="T1" fmla="*/ 70 h 72"/>
                    <a:gd name="T2" fmla="*/ 6 w 285"/>
                    <a:gd name="T3" fmla="*/ 0 h 72"/>
                    <a:gd name="T4" fmla="*/ 3 w 285"/>
                    <a:gd name="T5" fmla="*/ 2 h 72"/>
                    <a:gd name="T6" fmla="*/ 279 w 285"/>
                    <a:gd name="T7" fmla="*/ 72 h 72"/>
                    <a:gd name="T8" fmla="*/ 283 w 285"/>
                    <a:gd name="T9" fmla="*/ 7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2">
                      <a:moveTo>
                        <a:pt x="283" y="70"/>
                      </a:moveTo>
                      <a:cubicBezTo>
                        <a:pt x="190" y="47"/>
                        <a:pt x="97" y="26"/>
                        <a:pt x="6" y="0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94" y="28"/>
                        <a:pt x="187" y="49"/>
                        <a:pt x="279" y="72"/>
                      </a:cubicBezTo>
                      <a:cubicBezTo>
                        <a:pt x="280" y="72"/>
                        <a:pt x="285" y="71"/>
                        <a:pt x="28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6" name="Freeform 142"/>
                <p:cNvSpPr/>
                <p:nvPr/>
              </p:nvSpPr>
              <p:spPr bwMode="auto">
                <a:xfrm>
                  <a:off x="2888" y="631"/>
                  <a:ext cx="41" cy="40"/>
                </a:xfrm>
                <a:custGeom>
                  <a:avLst/>
                  <a:gdLst>
                    <a:gd name="T0" fmla="*/ 6 w 17"/>
                    <a:gd name="T1" fmla="*/ 16 h 17"/>
                    <a:gd name="T2" fmla="*/ 1 w 17"/>
                    <a:gd name="T3" fmla="*/ 7 h 17"/>
                    <a:gd name="T4" fmla="*/ 10 w 17"/>
                    <a:gd name="T5" fmla="*/ 1 h 17"/>
                    <a:gd name="T6" fmla="*/ 16 w 17"/>
                    <a:gd name="T7" fmla="*/ 11 h 17"/>
                    <a:gd name="T8" fmla="*/ 6 w 17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6" y="16"/>
                      </a:moveTo>
                      <a:cubicBezTo>
                        <a:pt x="2" y="15"/>
                        <a:pt x="0" y="11"/>
                        <a:pt x="1" y="7"/>
                      </a:cubicBez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5" y="3"/>
                        <a:pt x="17" y="7"/>
                        <a:pt x="16" y="11"/>
                      </a:cubicBezTo>
                      <a:cubicBezTo>
                        <a:pt x="15" y="15"/>
                        <a:pt x="10" y="17"/>
                        <a:pt x="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7" name="Freeform 143"/>
                <p:cNvSpPr/>
                <p:nvPr/>
              </p:nvSpPr>
              <p:spPr bwMode="auto">
                <a:xfrm>
                  <a:off x="2763" y="828"/>
                  <a:ext cx="130" cy="139"/>
                </a:xfrm>
                <a:custGeom>
                  <a:avLst/>
                  <a:gdLst>
                    <a:gd name="T0" fmla="*/ 5 w 55"/>
                    <a:gd name="T1" fmla="*/ 58 h 59"/>
                    <a:gd name="T2" fmla="*/ 53 w 55"/>
                    <a:gd name="T3" fmla="*/ 2 h 59"/>
                    <a:gd name="T4" fmla="*/ 49 w 55"/>
                    <a:gd name="T5" fmla="*/ 0 h 59"/>
                    <a:gd name="T6" fmla="*/ 0 w 55"/>
                    <a:gd name="T7" fmla="*/ 57 h 59"/>
                    <a:gd name="T8" fmla="*/ 5 w 55"/>
                    <a:gd name="T9" fmla="*/ 58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59">
                      <a:moveTo>
                        <a:pt x="5" y="58"/>
                      </a:moveTo>
                      <a:cubicBezTo>
                        <a:pt x="7" y="29"/>
                        <a:pt x="24" y="6"/>
                        <a:pt x="53" y="2"/>
                      </a:cubicBezTo>
                      <a:cubicBezTo>
                        <a:pt x="55" y="2"/>
                        <a:pt x="51" y="0"/>
                        <a:pt x="49" y="0"/>
                      </a:cubicBezTo>
                      <a:cubicBezTo>
                        <a:pt x="20" y="5"/>
                        <a:pt x="2" y="27"/>
                        <a:pt x="0" y="57"/>
                      </a:cubicBezTo>
                      <a:cubicBezTo>
                        <a:pt x="0" y="58"/>
                        <a:pt x="5" y="59"/>
                        <a:pt x="5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8" name="Freeform 144"/>
                <p:cNvSpPr/>
                <p:nvPr/>
              </p:nvSpPr>
              <p:spPr bwMode="auto">
                <a:xfrm>
                  <a:off x="2770" y="804"/>
                  <a:ext cx="118" cy="128"/>
                </a:xfrm>
                <a:custGeom>
                  <a:avLst/>
                  <a:gdLst>
                    <a:gd name="T0" fmla="*/ 0 w 50"/>
                    <a:gd name="T1" fmla="*/ 1 h 54"/>
                    <a:gd name="T2" fmla="*/ 47 w 50"/>
                    <a:gd name="T3" fmla="*/ 54 h 54"/>
                    <a:gd name="T4" fmla="*/ 47 w 50"/>
                    <a:gd name="T5" fmla="*/ 52 h 54"/>
                    <a:gd name="T6" fmla="*/ 5 w 50"/>
                    <a:gd name="T7" fmla="*/ 2 h 54"/>
                    <a:gd name="T8" fmla="*/ 0 w 50"/>
                    <a:gd name="T9" fmla="*/ 1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54">
                      <a:moveTo>
                        <a:pt x="0" y="1"/>
                      </a:moveTo>
                      <a:cubicBezTo>
                        <a:pt x="3" y="28"/>
                        <a:pt x="20" y="48"/>
                        <a:pt x="47" y="54"/>
                      </a:cubicBezTo>
                      <a:cubicBezTo>
                        <a:pt x="50" y="54"/>
                        <a:pt x="50" y="52"/>
                        <a:pt x="47" y="52"/>
                      </a:cubicBezTo>
                      <a:cubicBezTo>
                        <a:pt x="22" y="47"/>
                        <a:pt x="7" y="27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9" name="Freeform 145"/>
                <p:cNvSpPr/>
                <p:nvPr/>
              </p:nvSpPr>
              <p:spPr bwMode="auto">
                <a:xfrm>
                  <a:off x="2720" y="865"/>
                  <a:ext cx="180" cy="46"/>
                </a:xfrm>
                <a:custGeom>
                  <a:avLst/>
                  <a:gdLst>
                    <a:gd name="T0" fmla="*/ 6 w 76"/>
                    <a:gd name="T1" fmla="*/ 18 h 19"/>
                    <a:gd name="T2" fmla="*/ 71 w 76"/>
                    <a:gd name="T3" fmla="*/ 5 h 19"/>
                    <a:gd name="T4" fmla="*/ 73 w 76"/>
                    <a:gd name="T5" fmla="*/ 3 h 19"/>
                    <a:gd name="T6" fmla="*/ 2 w 76"/>
                    <a:gd name="T7" fmla="*/ 17 h 19"/>
                    <a:gd name="T8" fmla="*/ 6 w 76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9">
                      <a:moveTo>
                        <a:pt x="6" y="18"/>
                      </a:moveTo>
                      <a:cubicBezTo>
                        <a:pt x="24" y="6"/>
                        <a:pt x="50" y="2"/>
                        <a:pt x="71" y="5"/>
                      </a:cubicBezTo>
                      <a:cubicBezTo>
                        <a:pt x="72" y="5"/>
                        <a:pt x="76" y="3"/>
                        <a:pt x="73" y="3"/>
                      </a:cubicBezTo>
                      <a:cubicBezTo>
                        <a:pt x="50" y="0"/>
                        <a:pt x="22" y="4"/>
                        <a:pt x="2" y="17"/>
                      </a:cubicBezTo>
                      <a:cubicBezTo>
                        <a:pt x="0" y="19"/>
                        <a:pt x="5" y="19"/>
                        <a:pt x="6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0" name="Freeform 146"/>
                <p:cNvSpPr/>
                <p:nvPr/>
              </p:nvSpPr>
              <p:spPr bwMode="auto">
                <a:xfrm>
                  <a:off x="2789" y="797"/>
                  <a:ext cx="49" cy="166"/>
                </a:xfrm>
                <a:custGeom>
                  <a:avLst/>
                  <a:gdLst>
                    <a:gd name="T0" fmla="*/ 15 w 21"/>
                    <a:gd name="T1" fmla="*/ 2 h 70"/>
                    <a:gd name="T2" fmla="*/ 14 w 21"/>
                    <a:gd name="T3" fmla="*/ 69 h 70"/>
                    <a:gd name="T4" fmla="*/ 19 w 21"/>
                    <a:gd name="T5" fmla="*/ 68 h 70"/>
                    <a:gd name="T6" fmla="*/ 20 w 21"/>
                    <a:gd name="T7" fmla="*/ 2 h 70"/>
                    <a:gd name="T8" fmla="*/ 15 w 21"/>
                    <a:gd name="T9" fmla="*/ 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70">
                      <a:moveTo>
                        <a:pt x="15" y="2"/>
                      </a:moveTo>
                      <a:cubicBezTo>
                        <a:pt x="2" y="23"/>
                        <a:pt x="0" y="48"/>
                        <a:pt x="14" y="69"/>
                      </a:cubicBezTo>
                      <a:cubicBezTo>
                        <a:pt x="15" y="70"/>
                        <a:pt x="20" y="70"/>
                        <a:pt x="19" y="68"/>
                      </a:cubicBezTo>
                      <a:cubicBezTo>
                        <a:pt x="5" y="48"/>
                        <a:pt x="7" y="23"/>
                        <a:pt x="20" y="2"/>
                      </a:cubicBezTo>
                      <a:cubicBezTo>
                        <a:pt x="21" y="1"/>
                        <a:pt x="16" y="0"/>
                        <a:pt x="1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1" name="Freeform 147"/>
                <p:cNvSpPr/>
                <p:nvPr/>
              </p:nvSpPr>
              <p:spPr bwMode="auto">
                <a:xfrm>
                  <a:off x="2233" y="479"/>
                  <a:ext cx="570" cy="401"/>
                </a:xfrm>
                <a:custGeom>
                  <a:avLst/>
                  <a:gdLst>
                    <a:gd name="T0" fmla="*/ 238 w 240"/>
                    <a:gd name="T1" fmla="*/ 166 h 169"/>
                    <a:gd name="T2" fmla="*/ 6 w 240"/>
                    <a:gd name="T3" fmla="*/ 1 h 169"/>
                    <a:gd name="T4" fmla="*/ 2 w 240"/>
                    <a:gd name="T5" fmla="*/ 2 h 169"/>
                    <a:gd name="T6" fmla="*/ 234 w 240"/>
                    <a:gd name="T7" fmla="*/ 168 h 169"/>
                    <a:gd name="T8" fmla="*/ 238 w 240"/>
                    <a:gd name="T9" fmla="*/ 166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0" h="169">
                      <a:moveTo>
                        <a:pt x="238" y="166"/>
                      </a:moveTo>
                      <a:cubicBezTo>
                        <a:pt x="161" y="112"/>
                        <a:pt x="82" y="59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77" y="60"/>
                        <a:pt x="156" y="113"/>
                        <a:pt x="234" y="168"/>
                      </a:cubicBezTo>
                      <a:cubicBezTo>
                        <a:pt x="235" y="169"/>
                        <a:pt x="240" y="167"/>
                        <a:pt x="238" y="1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2" name="Freeform 148"/>
                <p:cNvSpPr/>
                <p:nvPr/>
              </p:nvSpPr>
              <p:spPr bwMode="auto">
                <a:xfrm>
                  <a:off x="2784" y="861"/>
                  <a:ext cx="43" cy="40"/>
                </a:xfrm>
                <a:custGeom>
                  <a:avLst/>
                  <a:gdLst>
                    <a:gd name="T0" fmla="*/ 4 w 18"/>
                    <a:gd name="T1" fmla="*/ 15 h 17"/>
                    <a:gd name="T2" fmla="*/ 3 w 18"/>
                    <a:gd name="T3" fmla="*/ 4 h 17"/>
                    <a:gd name="T4" fmla="*/ 14 w 18"/>
                    <a:gd name="T5" fmla="*/ 3 h 17"/>
                    <a:gd name="T6" fmla="*/ 15 w 18"/>
                    <a:gd name="T7" fmla="*/ 14 h 17"/>
                    <a:gd name="T8" fmla="*/ 4 w 18"/>
                    <a:gd name="T9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15"/>
                      </a:moveTo>
                      <a:cubicBezTo>
                        <a:pt x="1" y="12"/>
                        <a:pt x="0" y="8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5"/>
                        <a:pt x="18" y="10"/>
                        <a:pt x="15" y="14"/>
                      </a:cubicBezTo>
                      <a:cubicBezTo>
                        <a:pt x="13" y="17"/>
                        <a:pt x="8" y="17"/>
                        <a:pt x="4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3" name="Freeform 149"/>
                <p:cNvSpPr/>
                <p:nvPr/>
              </p:nvSpPr>
              <p:spPr bwMode="auto">
                <a:xfrm>
                  <a:off x="2539" y="1029"/>
                  <a:ext cx="174" cy="102"/>
                </a:xfrm>
                <a:custGeom>
                  <a:avLst/>
                  <a:gdLst>
                    <a:gd name="T0" fmla="*/ 6 w 73"/>
                    <a:gd name="T1" fmla="*/ 42 h 43"/>
                    <a:gd name="T2" fmla="*/ 68 w 73"/>
                    <a:gd name="T3" fmla="*/ 9 h 43"/>
                    <a:gd name="T4" fmla="*/ 70 w 73"/>
                    <a:gd name="T5" fmla="*/ 7 h 43"/>
                    <a:gd name="T6" fmla="*/ 1 w 73"/>
                    <a:gd name="T7" fmla="*/ 41 h 43"/>
                    <a:gd name="T8" fmla="*/ 6 w 73"/>
                    <a:gd name="T9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43">
                      <a:moveTo>
                        <a:pt x="6" y="42"/>
                      </a:moveTo>
                      <a:cubicBezTo>
                        <a:pt x="17" y="17"/>
                        <a:pt x="40" y="2"/>
                        <a:pt x="68" y="9"/>
                      </a:cubicBezTo>
                      <a:cubicBezTo>
                        <a:pt x="70" y="9"/>
                        <a:pt x="73" y="8"/>
                        <a:pt x="70" y="7"/>
                      </a:cubicBezTo>
                      <a:cubicBezTo>
                        <a:pt x="40" y="0"/>
                        <a:pt x="14" y="13"/>
                        <a:pt x="1" y="41"/>
                      </a:cubicBezTo>
                      <a:cubicBezTo>
                        <a:pt x="0" y="42"/>
                        <a:pt x="5" y="43"/>
                        <a:pt x="6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4" name="Freeform 150"/>
                <p:cNvSpPr/>
                <p:nvPr/>
              </p:nvSpPr>
              <p:spPr bwMode="auto">
                <a:xfrm>
                  <a:off x="2589" y="982"/>
                  <a:ext cx="83" cy="159"/>
                </a:xfrm>
                <a:custGeom>
                  <a:avLst/>
                  <a:gdLst>
                    <a:gd name="T0" fmla="*/ 7 w 35"/>
                    <a:gd name="T1" fmla="*/ 1 h 67"/>
                    <a:gd name="T2" fmla="*/ 29 w 35"/>
                    <a:gd name="T3" fmla="*/ 66 h 67"/>
                    <a:gd name="T4" fmla="*/ 33 w 35"/>
                    <a:gd name="T5" fmla="*/ 66 h 67"/>
                    <a:gd name="T6" fmla="*/ 12 w 35"/>
                    <a:gd name="T7" fmla="*/ 2 h 67"/>
                    <a:gd name="T8" fmla="*/ 7 w 35"/>
                    <a:gd name="T9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67">
                      <a:moveTo>
                        <a:pt x="7" y="1"/>
                      </a:moveTo>
                      <a:cubicBezTo>
                        <a:pt x="0" y="27"/>
                        <a:pt x="7" y="51"/>
                        <a:pt x="29" y="66"/>
                      </a:cubicBezTo>
                      <a:cubicBezTo>
                        <a:pt x="30" y="67"/>
                        <a:pt x="35" y="67"/>
                        <a:pt x="33" y="66"/>
                      </a:cubicBezTo>
                      <a:cubicBezTo>
                        <a:pt x="11" y="51"/>
                        <a:pt x="5" y="27"/>
                        <a:pt x="12" y="2"/>
                      </a:cubicBezTo>
                      <a:cubicBezTo>
                        <a:pt x="13" y="1"/>
                        <a:pt x="8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5" name="Freeform 151"/>
                <p:cNvSpPr/>
                <p:nvPr/>
              </p:nvSpPr>
              <p:spPr bwMode="auto">
                <a:xfrm>
                  <a:off x="2523" y="1048"/>
                  <a:ext cx="178" cy="45"/>
                </a:xfrm>
                <a:custGeom>
                  <a:avLst/>
                  <a:gdLst>
                    <a:gd name="T0" fmla="*/ 4 w 75"/>
                    <a:gd name="T1" fmla="*/ 6 h 19"/>
                    <a:gd name="T2" fmla="*/ 69 w 75"/>
                    <a:gd name="T3" fmla="*/ 19 h 19"/>
                    <a:gd name="T4" fmla="*/ 74 w 75"/>
                    <a:gd name="T5" fmla="*/ 17 h 19"/>
                    <a:gd name="T6" fmla="*/ 3 w 75"/>
                    <a:gd name="T7" fmla="*/ 4 h 19"/>
                    <a:gd name="T8" fmla="*/ 4 w 75"/>
                    <a:gd name="T9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4" y="6"/>
                      </a:moveTo>
                      <a:cubicBezTo>
                        <a:pt x="26" y="2"/>
                        <a:pt x="51" y="9"/>
                        <a:pt x="69" y="19"/>
                      </a:cubicBezTo>
                      <a:cubicBezTo>
                        <a:pt x="71" y="19"/>
                        <a:pt x="75" y="18"/>
                        <a:pt x="74" y="17"/>
                      </a:cubicBezTo>
                      <a:cubicBezTo>
                        <a:pt x="53" y="6"/>
                        <a:pt x="26" y="0"/>
                        <a:pt x="3" y="4"/>
                      </a:cubicBezTo>
                      <a:cubicBezTo>
                        <a:pt x="0" y="5"/>
                        <a:pt x="2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6" name="Freeform 152"/>
                <p:cNvSpPr/>
                <p:nvPr/>
              </p:nvSpPr>
              <p:spPr bwMode="auto">
                <a:xfrm>
                  <a:off x="2585" y="998"/>
                  <a:ext cx="90" cy="152"/>
                </a:xfrm>
                <a:custGeom>
                  <a:avLst/>
                  <a:gdLst>
                    <a:gd name="T0" fmla="*/ 32 w 38"/>
                    <a:gd name="T1" fmla="*/ 1 h 64"/>
                    <a:gd name="T2" fmla="*/ 5 w 38"/>
                    <a:gd name="T3" fmla="*/ 63 h 64"/>
                    <a:gd name="T4" fmla="*/ 10 w 38"/>
                    <a:gd name="T5" fmla="*/ 62 h 64"/>
                    <a:gd name="T6" fmla="*/ 36 w 38"/>
                    <a:gd name="T7" fmla="*/ 1 h 64"/>
                    <a:gd name="T8" fmla="*/ 32 w 38"/>
                    <a:gd name="T9" fmla="*/ 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64">
                      <a:moveTo>
                        <a:pt x="32" y="1"/>
                      </a:moveTo>
                      <a:cubicBezTo>
                        <a:pt x="12" y="15"/>
                        <a:pt x="0" y="38"/>
                        <a:pt x="5" y="63"/>
                      </a:cubicBezTo>
                      <a:cubicBezTo>
                        <a:pt x="6" y="64"/>
                        <a:pt x="11" y="64"/>
                        <a:pt x="10" y="62"/>
                      </a:cubicBezTo>
                      <a:cubicBezTo>
                        <a:pt x="5" y="38"/>
                        <a:pt x="16" y="15"/>
                        <a:pt x="36" y="1"/>
                      </a:cubicBezTo>
                      <a:cubicBezTo>
                        <a:pt x="38" y="0"/>
                        <a:pt x="33" y="0"/>
                        <a:pt x="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7" name="Freeform 153"/>
                <p:cNvSpPr/>
                <p:nvPr/>
              </p:nvSpPr>
              <p:spPr bwMode="auto">
                <a:xfrm>
                  <a:off x="2236" y="479"/>
                  <a:ext cx="375" cy="581"/>
                </a:xfrm>
                <a:custGeom>
                  <a:avLst/>
                  <a:gdLst>
                    <a:gd name="T0" fmla="*/ 157 w 158"/>
                    <a:gd name="T1" fmla="*/ 243 h 245"/>
                    <a:gd name="T2" fmla="*/ 5 w 158"/>
                    <a:gd name="T3" fmla="*/ 1 h 245"/>
                    <a:gd name="T4" fmla="*/ 1 w 158"/>
                    <a:gd name="T5" fmla="*/ 2 h 245"/>
                    <a:gd name="T6" fmla="*/ 153 w 158"/>
                    <a:gd name="T7" fmla="*/ 244 h 245"/>
                    <a:gd name="T8" fmla="*/ 157 w 158"/>
                    <a:gd name="T9" fmla="*/ 243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245">
                      <a:moveTo>
                        <a:pt x="157" y="243"/>
                      </a:moveTo>
                      <a:cubicBezTo>
                        <a:pt x="106" y="163"/>
                        <a:pt x="53" y="83"/>
                        <a:pt x="5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48" y="84"/>
                        <a:pt x="101" y="164"/>
                        <a:pt x="153" y="244"/>
                      </a:cubicBezTo>
                      <a:cubicBezTo>
                        <a:pt x="153" y="245"/>
                        <a:pt x="158" y="244"/>
                        <a:pt x="157" y="2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8" name="Freeform 154"/>
                <p:cNvSpPr/>
                <p:nvPr/>
              </p:nvSpPr>
              <p:spPr bwMode="auto">
                <a:xfrm>
                  <a:off x="2592" y="1046"/>
                  <a:ext cx="40" cy="40"/>
                </a:xfrm>
                <a:custGeom>
                  <a:avLst/>
                  <a:gdLst>
                    <a:gd name="T0" fmla="*/ 2 w 17"/>
                    <a:gd name="T1" fmla="*/ 12 h 17"/>
                    <a:gd name="T2" fmla="*/ 4 w 17"/>
                    <a:gd name="T3" fmla="*/ 2 h 17"/>
                    <a:gd name="T4" fmla="*/ 15 w 17"/>
                    <a:gd name="T5" fmla="*/ 5 h 17"/>
                    <a:gd name="T6" fmla="*/ 12 w 17"/>
                    <a:gd name="T7" fmla="*/ 15 h 17"/>
                    <a:gd name="T8" fmla="*/ 2 w 17"/>
                    <a:gd name="T9" fmla="*/ 1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2" y="12"/>
                      </a:moveTo>
                      <a:cubicBezTo>
                        <a:pt x="0" y="9"/>
                        <a:pt x="1" y="4"/>
                        <a:pt x="4" y="2"/>
                      </a:cubicBezTo>
                      <a:cubicBezTo>
                        <a:pt x="8" y="0"/>
                        <a:pt x="13" y="1"/>
                        <a:pt x="15" y="5"/>
                      </a:cubicBezTo>
                      <a:cubicBezTo>
                        <a:pt x="17" y="8"/>
                        <a:pt x="16" y="13"/>
                        <a:pt x="12" y="15"/>
                      </a:cubicBezTo>
                      <a:cubicBezTo>
                        <a:pt x="9" y="17"/>
                        <a:pt x="4" y="16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9" name="Freeform 155"/>
                <p:cNvSpPr/>
                <p:nvPr/>
              </p:nvSpPr>
              <p:spPr bwMode="auto">
                <a:xfrm>
                  <a:off x="2285" y="1153"/>
                  <a:ext cx="193" cy="64"/>
                </a:xfrm>
                <a:custGeom>
                  <a:avLst/>
                  <a:gdLst>
                    <a:gd name="T0" fmla="*/ 6 w 81"/>
                    <a:gd name="T1" fmla="*/ 26 h 27"/>
                    <a:gd name="T2" fmla="*/ 75 w 81"/>
                    <a:gd name="T3" fmla="*/ 18 h 27"/>
                    <a:gd name="T4" fmla="*/ 79 w 81"/>
                    <a:gd name="T5" fmla="*/ 17 h 27"/>
                    <a:gd name="T6" fmla="*/ 1 w 81"/>
                    <a:gd name="T7" fmla="*/ 25 h 27"/>
                    <a:gd name="T8" fmla="*/ 6 w 81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7">
                      <a:moveTo>
                        <a:pt x="6" y="26"/>
                      </a:moveTo>
                      <a:cubicBezTo>
                        <a:pt x="26" y="7"/>
                        <a:pt x="51" y="2"/>
                        <a:pt x="75" y="18"/>
                      </a:cubicBezTo>
                      <a:cubicBezTo>
                        <a:pt x="76" y="19"/>
                        <a:pt x="81" y="19"/>
                        <a:pt x="79" y="17"/>
                      </a:cubicBezTo>
                      <a:cubicBezTo>
                        <a:pt x="53" y="0"/>
                        <a:pt x="23" y="4"/>
                        <a:pt x="1" y="25"/>
                      </a:cubicBezTo>
                      <a:cubicBezTo>
                        <a:pt x="0" y="26"/>
                        <a:pt x="5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0" name="Freeform 156"/>
                <p:cNvSpPr/>
                <p:nvPr/>
              </p:nvSpPr>
              <p:spPr bwMode="auto">
                <a:xfrm>
                  <a:off x="2357" y="1100"/>
                  <a:ext cx="57" cy="169"/>
                </a:xfrm>
                <a:custGeom>
                  <a:avLst/>
                  <a:gdLst>
                    <a:gd name="T0" fmla="*/ 18 w 24"/>
                    <a:gd name="T1" fmla="*/ 1 h 71"/>
                    <a:gd name="T2" fmla="*/ 16 w 24"/>
                    <a:gd name="T3" fmla="*/ 69 h 71"/>
                    <a:gd name="T4" fmla="*/ 20 w 24"/>
                    <a:gd name="T5" fmla="*/ 69 h 71"/>
                    <a:gd name="T6" fmla="*/ 23 w 24"/>
                    <a:gd name="T7" fmla="*/ 2 h 71"/>
                    <a:gd name="T8" fmla="*/ 18 w 24"/>
                    <a:gd name="T9" fmla="*/ 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71">
                      <a:moveTo>
                        <a:pt x="18" y="1"/>
                      </a:moveTo>
                      <a:cubicBezTo>
                        <a:pt x="2" y="22"/>
                        <a:pt x="0" y="47"/>
                        <a:pt x="16" y="69"/>
                      </a:cubicBezTo>
                      <a:cubicBezTo>
                        <a:pt x="16" y="70"/>
                        <a:pt x="21" y="71"/>
                        <a:pt x="20" y="69"/>
                      </a:cubicBezTo>
                      <a:cubicBezTo>
                        <a:pt x="5" y="47"/>
                        <a:pt x="7" y="23"/>
                        <a:pt x="23" y="2"/>
                      </a:cubicBezTo>
                      <a:cubicBezTo>
                        <a:pt x="24" y="1"/>
                        <a:pt x="19" y="0"/>
                        <a:pt x="1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1" name="Freeform 157"/>
                <p:cNvSpPr/>
                <p:nvPr/>
              </p:nvSpPr>
              <p:spPr bwMode="auto">
                <a:xfrm>
                  <a:off x="2293" y="1143"/>
                  <a:ext cx="159" cy="93"/>
                </a:xfrm>
                <a:custGeom>
                  <a:avLst/>
                  <a:gdLst>
                    <a:gd name="T0" fmla="*/ 3 w 67"/>
                    <a:gd name="T1" fmla="*/ 2 h 39"/>
                    <a:gd name="T2" fmla="*/ 61 w 67"/>
                    <a:gd name="T3" fmla="*/ 37 h 39"/>
                    <a:gd name="T4" fmla="*/ 66 w 67"/>
                    <a:gd name="T5" fmla="*/ 36 h 39"/>
                    <a:gd name="T6" fmla="*/ 5 w 67"/>
                    <a:gd name="T7" fmla="*/ 0 h 39"/>
                    <a:gd name="T8" fmla="*/ 3 w 67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9">
                      <a:moveTo>
                        <a:pt x="3" y="2"/>
                      </a:moveTo>
                      <a:cubicBezTo>
                        <a:pt x="25" y="6"/>
                        <a:pt x="47" y="21"/>
                        <a:pt x="61" y="37"/>
                      </a:cubicBezTo>
                      <a:cubicBezTo>
                        <a:pt x="62" y="39"/>
                        <a:pt x="67" y="37"/>
                        <a:pt x="66" y="36"/>
                      </a:cubicBezTo>
                      <a:cubicBezTo>
                        <a:pt x="51" y="19"/>
                        <a:pt x="28" y="4"/>
                        <a:pt x="5" y="0"/>
                      </a:cubicBezTo>
                      <a:cubicBezTo>
                        <a:pt x="4" y="0"/>
                        <a:pt x="0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2" name="Freeform 158"/>
                <p:cNvSpPr/>
                <p:nvPr/>
              </p:nvSpPr>
              <p:spPr bwMode="auto">
                <a:xfrm>
                  <a:off x="2333" y="1134"/>
                  <a:ext cx="128" cy="120"/>
                </a:xfrm>
                <a:custGeom>
                  <a:avLst/>
                  <a:gdLst>
                    <a:gd name="T0" fmla="*/ 48 w 54"/>
                    <a:gd name="T1" fmla="*/ 1 h 51"/>
                    <a:gd name="T2" fmla="*/ 0 w 54"/>
                    <a:gd name="T3" fmla="*/ 50 h 51"/>
                    <a:gd name="T4" fmla="*/ 5 w 54"/>
                    <a:gd name="T5" fmla="*/ 50 h 51"/>
                    <a:gd name="T6" fmla="*/ 50 w 54"/>
                    <a:gd name="T7" fmla="*/ 2 h 51"/>
                    <a:gd name="T8" fmla="*/ 48 w 54"/>
                    <a:gd name="T9" fmla="*/ 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1">
                      <a:moveTo>
                        <a:pt x="48" y="1"/>
                      </a:moveTo>
                      <a:cubicBezTo>
                        <a:pt x="24" y="7"/>
                        <a:pt x="3" y="24"/>
                        <a:pt x="0" y="50"/>
                      </a:cubicBezTo>
                      <a:cubicBezTo>
                        <a:pt x="0" y="51"/>
                        <a:pt x="5" y="51"/>
                        <a:pt x="5" y="50"/>
                      </a:cubicBezTo>
                      <a:cubicBezTo>
                        <a:pt x="8" y="25"/>
                        <a:pt x="27" y="8"/>
                        <a:pt x="50" y="2"/>
                      </a:cubicBezTo>
                      <a:cubicBezTo>
                        <a:pt x="54" y="1"/>
                        <a:pt x="49" y="0"/>
                        <a:pt x="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3" name="Freeform 159"/>
                <p:cNvSpPr/>
                <p:nvPr/>
              </p:nvSpPr>
              <p:spPr bwMode="auto">
                <a:xfrm>
                  <a:off x="2228" y="500"/>
                  <a:ext cx="150" cy="669"/>
                </a:xfrm>
                <a:custGeom>
                  <a:avLst/>
                  <a:gdLst>
                    <a:gd name="T0" fmla="*/ 63 w 63"/>
                    <a:gd name="T1" fmla="*/ 280 h 282"/>
                    <a:gd name="T2" fmla="*/ 5 w 63"/>
                    <a:gd name="T3" fmla="*/ 1 h 282"/>
                    <a:gd name="T4" fmla="*/ 0 w 63"/>
                    <a:gd name="T5" fmla="*/ 2 h 282"/>
                    <a:gd name="T6" fmla="*/ 58 w 63"/>
                    <a:gd name="T7" fmla="*/ 281 h 282"/>
                    <a:gd name="T8" fmla="*/ 63 w 63"/>
                    <a:gd name="T9" fmla="*/ 28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282">
                      <a:moveTo>
                        <a:pt x="63" y="280"/>
                      </a:moveTo>
                      <a:cubicBezTo>
                        <a:pt x="43" y="188"/>
                        <a:pt x="21" y="95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16" y="95"/>
                        <a:pt x="38" y="188"/>
                        <a:pt x="58" y="281"/>
                      </a:cubicBezTo>
                      <a:cubicBezTo>
                        <a:pt x="58" y="282"/>
                        <a:pt x="63" y="282"/>
                        <a:pt x="63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4" name="Freeform 160"/>
                <p:cNvSpPr/>
                <p:nvPr/>
              </p:nvSpPr>
              <p:spPr bwMode="auto">
                <a:xfrm>
                  <a:off x="2357" y="1160"/>
                  <a:ext cx="38" cy="38"/>
                </a:xfrm>
                <a:custGeom>
                  <a:avLst/>
                  <a:gdLst>
                    <a:gd name="T0" fmla="*/ 0 w 16"/>
                    <a:gd name="T1" fmla="*/ 9 h 16"/>
                    <a:gd name="T2" fmla="*/ 7 w 16"/>
                    <a:gd name="T3" fmla="*/ 0 h 16"/>
                    <a:gd name="T4" fmla="*/ 16 w 16"/>
                    <a:gd name="T5" fmla="*/ 7 h 16"/>
                    <a:gd name="T6" fmla="*/ 9 w 16"/>
                    <a:gd name="T7" fmla="*/ 16 h 16"/>
                    <a:gd name="T8" fmla="*/ 0 w 16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0" y="9"/>
                      </a:moveTo>
                      <a:cubicBezTo>
                        <a:pt x="0" y="5"/>
                        <a:pt x="3" y="1"/>
                        <a:pt x="7" y="0"/>
                      </a:cubicBezTo>
                      <a:cubicBezTo>
                        <a:pt x="11" y="0"/>
                        <a:pt x="15" y="3"/>
                        <a:pt x="16" y="7"/>
                      </a:cubicBezTo>
                      <a:cubicBezTo>
                        <a:pt x="16" y="11"/>
                        <a:pt x="13" y="15"/>
                        <a:pt x="9" y="16"/>
                      </a:cubicBezTo>
                      <a:cubicBezTo>
                        <a:pt x="5" y="16"/>
                        <a:pt x="1" y="13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5" name="Freeform 161"/>
                <p:cNvSpPr/>
                <p:nvPr/>
              </p:nvSpPr>
              <p:spPr bwMode="auto">
                <a:xfrm>
                  <a:off x="2041" y="1155"/>
                  <a:ext cx="187" cy="76"/>
                </a:xfrm>
                <a:custGeom>
                  <a:avLst/>
                  <a:gdLst>
                    <a:gd name="T0" fmla="*/ 6 w 79"/>
                    <a:gd name="T1" fmla="*/ 14 h 32"/>
                    <a:gd name="T2" fmla="*/ 73 w 79"/>
                    <a:gd name="T3" fmla="*/ 31 h 32"/>
                    <a:gd name="T4" fmla="*/ 78 w 79"/>
                    <a:gd name="T5" fmla="*/ 31 h 32"/>
                    <a:gd name="T6" fmla="*/ 2 w 79"/>
                    <a:gd name="T7" fmla="*/ 12 h 32"/>
                    <a:gd name="T8" fmla="*/ 6 w 79"/>
                    <a:gd name="T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2">
                      <a:moveTo>
                        <a:pt x="6" y="14"/>
                      </a:moveTo>
                      <a:cubicBezTo>
                        <a:pt x="32" y="3"/>
                        <a:pt x="57" y="8"/>
                        <a:pt x="73" y="31"/>
                      </a:cubicBezTo>
                      <a:cubicBezTo>
                        <a:pt x="74" y="32"/>
                        <a:pt x="79" y="32"/>
                        <a:pt x="78" y="31"/>
                      </a:cubicBezTo>
                      <a:cubicBezTo>
                        <a:pt x="60" y="6"/>
                        <a:pt x="30" y="0"/>
                        <a:pt x="2" y="12"/>
                      </a:cubicBezTo>
                      <a:cubicBezTo>
                        <a:pt x="0" y="13"/>
                        <a:pt x="5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6" name="Freeform 162"/>
                <p:cNvSpPr/>
                <p:nvPr/>
              </p:nvSpPr>
              <p:spPr bwMode="auto">
                <a:xfrm>
                  <a:off x="2110" y="1119"/>
                  <a:ext cx="92" cy="154"/>
                </a:xfrm>
                <a:custGeom>
                  <a:avLst/>
                  <a:gdLst>
                    <a:gd name="T0" fmla="*/ 33 w 39"/>
                    <a:gd name="T1" fmla="*/ 1 h 65"/>
                    <a:gd name="T2" fmla="*/ 7 w 39"/>
                    <a:gd name="T3" fmla="*/ 63 h 65"/>
                    <a:gd name="T4" fmla="*/ 12 w 39"/>
                    <a:gd name="T5" fmla="*/ 64 h 65"/>
                    <a:gd name="T6" fmla="*/ 38 w 39"/>
                    <a:gd name="T7" fmla="*/ 2 h 65"/>
                    <a:gd name="T8" fmla="*/ 33 w 3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5">
                      <a:moveTo>
                        <a:pt x="33" y="1"/>
                      </a:moveTo>
                      <a:cubicBezTo>
                        <a:pt x="10" y="15"/>
                        <a:pt x="0" y="37"/>
                        <a:pt x="7" y="63"/>
                      </a:cubicBezTo>
                      <a:cubicBezTo>
                        <a:pt x="7" y="65"/>
                        <a:pt x="12" y="65"/>
                        <a:pt x="12" y="64"/>
                      </a:cubicBezTo>
                      <a:cubicBezTo>
                        <a:pt x="5" y="38"/>
                        <a:pt x="15" y="16"/>
                        <a:pt x="38" y="2"/>
                      </a:cubicBezTo>
                      <a:cubicBezTo>
                        <a:pt x="39" y="2"/>
                        <a:pt x="34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7" name="Freeform 163"/>
                <p:cNvSpPr/>
                <p:nvPr/>
              </p:nvSpPr>
              <p:spPr bwMode="auto">
                <a:xfrm>
                  <a:off x="2074" y="1122"/>
                  <a:ext cx="116" cy="137"/>
                </a:xfrm>
                <a:custGeom>
                  <a:avLst/>
                  <a:gdLst>
                    <a:gd name="T0" fmla="*/ 2 w 49"/>
                    <a:gd name="T1" fmla="*/ 2 h 58"/>
                    <a:gd name="T2" fmla="*/ 44 w 49"/>
                    <a:gd name="T3" fmla="*/ 56 h 58"/>
                    <a:gd name="T4" fmla="*/ 49 w 49"/>
                    <a:gd name="T5" fmla="*/ 56 h 58"/>
                    <a:gd name="T6" fmla="*/ 6 w 49"/>
                    <a:gd name="T7" fmla="*/ 1 h 58"/>
                    <a:gd name="T8" fmla="*/ 2 w 49"/>
                    <a:gd name="T9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58">
                      <a:moveTo>
                        <a:pt x="2" y="2"/>
                      </a:moveTo>
                      <a:cubicBezTo>
                        <a:pt x="21" y="13"/>
                        <a:pt x="37" y="36"/>
                        <a:pt x="44" y="56"/>
                      </a:cubicBezTo>
                      <a:cubicBezTo>
                        <a:pt x="45" y="58"/>
                        <a:pt x="49" y="57"/>
                        <a:pt x="49" y="56"/>
                      </a:cubicBezTo>
                      <a:cubicBezTo>
                        <a:pt x="41" y="35"/>
                        <a:pt x="26" y="12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8" name="Freeform 164"/>
                <p:cNvSpPr/>
                <p:nvPr/>
              </p:nvSpPr>
              <p:spPr bwMode="auto">
                <a:xfrm>
                  <a:off x="2074" y="1160"/>
                  <a:ext cx="159" cy="80"/>
                </a:xfrm>
                <a:custGeom>
                  <a:avLst/>
                  <a:gdLst>
                    <a:gd name="T0" fmla="*/ 64 w 67"/>
                    <a:gd name="T1" fmla="*/ 3 h 34"/>
                    <a:gd name="T2" fmla="*/ 0 w 67"/>
                    <a:gd name="T3" fmla="*/ 33 h 34"/>
                    <a:gd name="T4" fmla="*/ 5 w 67"/>
                    <a:gd name="T5" fmla="*/ 33 h 34"/>
                    <a:gd name="T6" fmla="*/ 62 w 67"/>
                    <a:gd name="T7" fmla="*/ 5 h 34"/>
                    <a:gd name="T8" fmla="*/ 64 w 67"/>
                    <a:gd name="T9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4">
                      <a:moveTo>
                        <a:pt x="64" y="3"/>
                      </a:moveTo>
                      <a:cubicBezTo>
                        <a:pt x="38" y="0"/>
                        <a:pt x="13" y="9"/>
                        <a:pt x="0" y="33"/>
                      </a:cubicBezTo>
                      <a:cubicBezTo>
                        <a:pt x="0" y="34"/>
                        <a:pt x="4" y="34"/>
                        <a:pt x="5" y="33"/>
                      </a:cubicBezTo>
                      <a:cubicBezTo>
                        <a:pt x="16" y="12"/>
                        <a:pt x="39" y="2"/>
                        <a:pt x="62" y="5"/>
                      </a:cubicBezTo>
                      <a:cubicBezTo>
                        <a:pt x="65" y="5"/>
                        <a:pt x="67" y="3"/>
                        <a:pt x="6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9" name="Freeform 165"/>
                <p:cNvSpPr/>
                <p:nvPr/>
              </p:nvSpPr>
              <p:spPr bwMode="auto">
                <a:xfrm>
                  <a:off x="2133" y="498"/>
                  <a:ext cx="117" cy="673"/>
                </a:xfrm>
                <a:custGeom>
                  <a:avLst/>
                  <a:gdLst>
                    <a:gd name="T0" fmla="*/ 6 w 49"/>
                    <a:gd name="T1" fmla="*/ 283 h 284"/>
                    <a:gd name="T2" fmla="*/ 49 w 49"/>
                    <a:gd name="T3" fmla="*/ 1 h 284"/>
                    <a:gd name="T4" fmla="*/ 44 w 49"/>
                    <a:gd name="T5" fmla="*/ 1 h 284"/>
                    <a:gd name="T6" fmla="*/ 1 w 49"/>
                    <a:gd name="T7" fmla="*/ 283 h 284"/>
                    <a:gd name="T8" fmla="*/ 6 w 49"/>
                    <a:gd name="T9" fmla="*/ 283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284">
                      <a:moveTo>
                        <a:pt x="6" y="283"/>
                      </a:moveTo>
                      <a:cubicBezTo>
                        <a:pt x="19" y="189"/>
                        <a:pt x="31" y="94"/>
                        <a:pt x="49" y="1"/>
                      </a:cubicBezTo>
                      <a:cubicBezTo>
                        <a:pt x="49" y="0"/>
                        <a:pt x="44" y="0"/>
                        <a:pt x="44" y="1"/>
                      </a:cubicBezTo>
                      <a:cubicBezTo>
                        <a:pt x="26" y="95"/>
                        <a:pt x="14" y="189"/>
                        <a:pt x="1" y="283"/>
                      </a:cubicBezTo>
                      <a:cubicBezTo>
                        <a:pt x="0" y="284"/>
                        <a:pt x="5" y="284"/>
                        <a:pt x="6" y="2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0" name="Freeform 166"/>
                <p:cNvSpPr/>
                <p:nvPr/>
              </p:nvSpPr>
              <p:spPr bwMode="auto">
                <a:xfrm>
                  <a:off x="2119" y="1162"/>
                  <a:ext cx="41" cy="40"/>
                </a:xfrm>
                <a:custGeom>
                  <a:avLst/>
                  <a:gdLst>
                    <a:gd name="T0" fmla="*/ 1 w 17"/>
                    <a:gd name="T1" fmla="*/ 7 h 17"/>
                    <a:gd name="T2" fmla="*/ 10 w 17"/>
                    <a:gd name="T3" fmla="*/ 1 h 17"/>
                    <a:gd name="T4" fmla="*/ 16 w 17"/>
                    <a:gd name="T5" fmla="*/ 10 h 17"/>
                    <a:gd name="T6" fmla="*/ 7 w 17"/>
                    <a:gd name="T7" fmla="*/ 16 h 17"/>
                    <a:gd name="T8" fmla="*/ 1 w 17"/>
                    <a:gd name="T9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" y="7"/>
                      </a:move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4" y="2"/>
                        <a:pt x="17" y="6"/>
                        <a:pt x="16" y="10"/>
                      </a:cubicBezTo>
                      <a:cubicBezTo>
                        <a:pt x="15" y="14"/>
                        <a:pt x="11" y="17"/>
                        <a:pt x="7" y="16"/>
                      </a:cubicBezTo>
                      <a:cubicBezTo>
                        <a:pt x="3" y="15"/>
                        <a:pt x="0" y="11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1" name="Freeform 167"/>
                <p:cNvSpPr/>
                <p:nvPr/>
              </p:nvSpPr>
              <p:spPr bwMode="auto">
                <a:xfrm>
                  <a:off x="1806" y="1067"/>
                  <a:ext cx="159" cy="112"/>
                </a:xfrm>
                <a:custGeom>
                  <a:avLst/>
                  <a:gdLst>
                    <a:gd name="T0" fmla="*/ 5 w 67"/>
                    <a:gd name="T1" fmla="*/ 4 h 47"/>
                    <a:gd name="T2" fmla="*/ 62 w 67"/>
                    <a:gd name="T3" fmla="*/ 45 h 47"/>
                    <a:gd name="T4" fmla="*/ 67 w 67"/>
                    <a:gd name="T5" fmla="*/ 45 h 47"/>
                    <a:gd name="T6" fmla="*/ 3 w 67"/>
                    <a:gd name="T7" fmla="*/ 2 h 47"/>
                    <a:gd name="T8" fmla="*/ 5 w 67"/>
                    <a:gd name="T9" fmla="*/ 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7">
                      <a:moveTo>
                        <a:pt x="5" y="4"/>
                      </a:moveTo>
                      <a:cubicBezTo>
                        <a:pt x="33" y="2"/>
                        <a:pt x="55" y="18"/>
                        <a:pt x="62" y="45"/>
                      </a:cubicBezTo>
                      <a:cubicBezTo>
                        <a:pt x="62" y="47"/>
                        <a:pt x="67" y="47"/>
                        <a:pt x="67" y="45"/>
                      </a:cubicBezTo>
                      <a:cubicBezTo>
                        <a:pt x="60" y="15"/>
                        <a:pt x="33" y="0"/>
                        <a:pt x="3" y="2"/>
                      </a:cubicBezTo>
                      <a:cubicBezTo>
                        <a:pt x="0" y="2"/>
                        <a:pt x="4" y="4"/>
                        <a:pt x="5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2" name="Freeform 168"/>
                <p:cNvSpPr/>
                <p:nvPr/>
              </p:nvSpPr>
              <p:spPr bwMode="auto">
                <a:xfrm>
                  <a:off x="1856" y="1062"/>
                  <a:ext cx="126" cy="124"/>
                </a:xfrm>
                <a:custGeom>
                  <a:avLst/>
                  <a:gdLst>
                    <a:gd name="T0" fmla="*/ 48 w 53"/>
                    <a:gd name="T1" fmla="*/ 0 h 52"/>
                    <a:gd name="T2" fmla="*/ 0 w 53"/>
                    <a:gd name="T3" fmla="*/ 50 h 52"/>
                    <a:gd name="T4" fmla="*/ 5 w 53"/>
                    <a:gd name="T5" fmla="*/ 51 h 52"/>
                    <a:gd name="T6" fmla="*/ 51 w 53"/>
                    <a:gd name="T7" fmla="*/ 2 h 52"/>
                    <a:gd name="T8" fmla="*/ 48 w 53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52">
                      <a:moveTo>
                        <a:pt x="48" y="0"/>
                      </a:moveTo>
                      <a:cubicBezTo>
                        <a:pt x="21" y="5"/>
                        <a:pt x="3" y="23"/>
                        <a:pt x="0" y="50"/>
                      </a:cubicBezTo>
                      <a:cubicBezTo>
                        <a:pt x="0" y="51"/>
                        <a:pt x="5" y="52"/>
                        <a:pt x="5" y="51"/>
                      </a:cubicBezTo>
                      <a:cubicBezTo>
                        <a:pt x="7" y="25"/>
                        <a:pt x="25" y="7"/>
                        <a:pt x="51" y="2"/>
                      </a:cubicBezTo>
                      <a:cubicBezTo>
                        <a:pt x="53" y="2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3" name="Freeform 169"/>
                <p:cNvSpPr/>
                <p:nvPr/>
              </p:nvSpPr>
              <p:spPr bwMode="auto">
                <a:xfrm>
                  <a:off x="1860" y="1024"/>
                  <a:ext cx="62" cy="164"/>
                </a:xfrm>
                <a:custGeom>
                  <a:avLst/>
                  <a:gdLst>
                    <a:gd name="T0" fmla="*/ 1 w 26"/>
                    <a:gd name="T1" fmla="*/ 2 h 69"/>
                    <a:gd name="T2" fmla="*/ 21 w 26"/>
                    <a:gd name="T3" fmla="*/ 68 h 69"/>
                    <a:gd name="T4" fmla="*/ 26 w 26"/>
                    <a:gd name="T5" fmla="*/ 68 h 69"/>
                    <a:gd name="T6" fmla="*/ 6 w 26"/>
                    <a:gd name="T7" fmla="*/ 1 h 69"/>
                    <a:gd name="T8" fmla="*/ 1 w 26"/>
                    <a:gd name="T9" fmla="*/ 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1" y="2"/>
                      </a:moveTo>
                      <a:cubicBezTo>
                        <a:pt x="15" y="20"/>
                        <a:pt x="21" y="46"/>
                        <a:pt x="21" y="68"/>
                      </a:cubicBezTo>
                      <a:cubicBezTo>
                        <a:pt x="21" y="69"/>
                        <a:pt x="26" y="69"/>
                        <a:pt x="26" y="68"/>
                      </a:cubicBezTo>
                      <a:cubicBezTo>
                        <a:pt x="26" y="45"/>
                        <a:pt x="20" y="19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4" name="Freeform 170"/>
                <p:cNvSpPr/>
                <p:nvPr/>
              </p:nvSpPr>
              <p:spPr bwMode="auto">
                <a:xfrm>
                  <a:off x="1815" y="1091"/>
                  <a:ext cx="178" cy="45"/>
                </a:xfrm>
                <a:custGeom>
                  <a:avLst/>
                  <a:gdLst>
                    <a:gd name="T0" fmla="*/ 73 w 75"/>
                    <a:gd name="T1" fmla="*/ 11 h 19"/>
                    <a:gd name="T2" fmla="*/ 2 w 75"/>
                    <a:gd name="T3" fmla="*/ 17 h 19"/>
                    <a:gd name="T4" fmla="*/ 6 w 75"/>
                    <a:gd name="T5" fmla="*/ 18 h 19"/>
                    <a:gd name="T6" fmla="*/ 69 w 75"/>
                    <a:gd name="T7" fmla="*/ 13 h 19"/>
                    <a:gd name="T8" fmla="*/ 73 w 75"/>
                    <a:gd name="T9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73" y="11"/>
                      </a:moveTo>
                      <a:cubicBezTo>
                        <a:pt x="50" y="0"/>
                        <a:pt x="22" y="0"/>
                        <a:pt x="2" y="17"/>
                      </a:cubicBezTo>
                      <a:cubicBezTo>
                        <a:pt x="0" y="18"/>
                        <a:pt x="5" y="19"/>
                        <a:pt x="6" y="18"/>
                      </a:cubicBezTo>
                      <a:cubicBezTo>
                        <a:pt x="24" y="2"/>
                        <a:pt x="48" y="2"/>
                        <a:pt x="69" y="13"/>
                      </a:cubicBezTo>
                      <a:cubicBezTo>
                        <a:pt x="70" y="13"/>
                        <a:pt x="75" y="12"/>
                        <a:pt x="7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5" name="Freeform 171"/>
                <p:cNvSpPr/>
                <p:nvPr/>
              </p:nvSpPr>
              <p:spPr bwMode="auto">
                <a:xfrm>
                  <a:off x="1898" y="500"/>
                  <a:ext cx="354" cy="593"/>
                </a:xfrm>
                <a:custGeom>
                  <a:avLst/>
                  <a:gdLst>
                    <a:gd name="T0" fmla="*/ 6 w 149"/>
                    <a:gd name="T1" fmla="*/ 249 h 250"/>
                    <a:gd name="T2" fmla="*/ 148 w 149"/>
                    <a:gd name="T3" fmla="*/ 2 h 250"/>
                    <a:gd name="T4" fmla="*/ 143 w 149"/>
                    <a:gd name="T5" fmla="*/ 1 h 250"/>
                    <a:gd name="T6" fmla="*/ 1 w 149"/>
                    <a:gd name="T7" fmla="*/ 249 h 250"/>
                    <a:gd name="T8" fmla="*/ 6 w 149"/>
                    <a:gd name="T9" fmla="*/ 249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50">
                      <a:moveTo>
                        <a:pt x="6" y="249"/>
                      </a:moveTo>
                      <a:cubicBezTo>
                        <a:pt x="52" y="166"/>
                        <a:pt x="98" y="82"/>
                        <a:pt x="148" y="2"/>
                      </a:cubicBezTo>
                      <a:cubicBezTo>
                        <a:pt x="149" y="0"/>
                        <a:pt x="144" y="0"/>
                        <a:pt x="143" y="1"/>
                      </a:cubicBezTo>
                      <a:cubicBezTo>
                        <a:pt x="93" y="82"/>
                        <a:pt x="48" y="166"/>
                        <a:pt x="1" y="249"/>
                      </a:cubicBezTo>
                      <a:cubicBezTo>
                        <a:pt x="0" y="250"/>
                        <a:pt x="5" y="250"/>
                        <a:pt x="6" y="2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6" name="Freeform 172"/>
                <p:cNvSpPr/>
                <p:nvPr/>
              </p:nvSpPr>
              <p:spPr bwMode="auto">
                <a:xfrm>
                  <a:off x="1879" y="1081"/>
                  <a:ext cx="43" cy="41"/>
                </a:xfrm>
                <a:custGeom>
                  <a:avLst/>
                  <a:gdLst>
                    <a:gd name="T0" fmla="*/ 2 w 18"/>
                    <a:gd name="T1" fmla="*/ 5 h 17"/>
                    <a:gd name="T2" fmla="*/ 13 w 18"/>
                    <a:gd name="T3" fmla="*/ 2 h 17"/>
                    <a:gd name="T4" fmla="*/ 15 w 18"/>
                    <a:gd name="T5" fmla="*/ 13 h 17"/>
                    <a:gd name="T6" fmla="*/ 5 w 18"/>
                    <a:gd name="T7" fmla="*/ 15 h 17"/>
                    <a:gd name="T8" fmla="*/ 2 w 18"/>
                    <a:gd name="T9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2" y="5"/>
                      </a:moveTo>
                      <a:cubicBezTo>
                        <a:pt x="5" y="1"/>
                        <a:pt x="9" y="0"/>
                        <a:pt x="13" y="2"/>
                      </a:cubicBezTo>
                      <a:cubicBezTo>
                        <a:pt x="17" y="4"/>
                        <a:pt x="18" y="9"/>
                        <a:pt x="15" y="13"/>
                      </a:cubicBezTo>
                      <a:cubicBezTo>
                        <a:pt x="13" y="16"/>
                        <a:pt x="8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7" name="Freeform 173"/>
                <p:cNvSpPr/>
                <p:nvPr/>
              </p:nvSpPr>
              <p:spPr bwMode="auto">
                <a:xfrm>
                  <a:off x="1621" y="865"/>
                  <a:ext cx="121" cy="155"/>
                </a:xfrm>
                <a:custGeom>
                  <a:avLst/>
                  <a:gdLst>
                    <a:gd name="T0" fmla="*/ 3 w 51"/>
                    <a:gd name="T1" fmla="*/ 2 h 65"/>
                    <a:gd name="T2" fmla="*/ 42 w 51"/>
                    <a:gd name="T3" fmla="*/ 63 h 65"/>
                    <a:gd name="T4" fmla="*/ 47 w 51"/>
                    <a:gd name="T5" fmla="*/ 64 h 65"/>
                    <a:gd name="T6" fmla="*/ 6 w 51"/>
                    <a:gd name="T7" fmla="*/ 0 h 65"/>
                    <a:gd name="T8" fmla="*/ 3 w 51"/>
                    <a:gd name="T9" fmla="*/ 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5">
                      <a:moveTo>
                        <a:pt x="3" y="2"/>
                      </a:moveTo>
                      <a:cubicBezTo>
                        <a:pt x="30" y="11"/>
                        <a:pt x="46" y="34"/>
                        <a:pt x="42" y="63"/>
                      </a:cubicBezTo>
                      <a:cubicBezTo>
                        <a:pt x="41" y="64"/>
                        <a:pt x="46" y="65"/>
                        <a:pt x="47" y="64"/>
                      </a:cubicBezTo>
                      <a:cubicBezTo>
                        <a:pt x="51" y="34"/>
                        <a:pt x="34" y="10"/>
                        <a:pt x="6" y="0"/>
                      </a:cubicBezTo>
                      <a:cubicBezTo>
                        <a:pt x="5" y="0"/>
                        <a:pt x="0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8" name="Freeform 174"/>
                <p:cNvSpPr/>
                <p:nvPr/>
              </p:nvSpPr>
              <p:spPr bwMode="auto">
                <a:xfrm>
                  <a:off x="1625" y="903"/>
                  <a:ext cx="162" cy="86"/>
                </a:xfrm>
                <a:custGeom>
                  <a:avLst/>
                  <a:gdLst>
                    <a:gd name="T0" fmla="*/ 65 w 68"/>
                    <a:gd name="T1" fmla="*/ 6 h 36"/>
                    <a:gd name="T2" fmla="*/ 0 w 68"/>
                    <a:gd name="T3" fmla="*/ 34 h 36"/>
                    <a:gd name="T4" fmla="*/ 5 w 68"/>
                    <a:gd name="T5" fmla="*/ 35 h 36"/>
                    <a:gd name="T6" fmla="*/ 64 w 68"/>
                    <a:gd name="T7" fmla="*/ 8 h 36"/>
                    <a:gd name="T8" fmla="*/ 65 w 68"/>
                    <a:gd name="T9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6">
                      <a:moveTo>
                        <a:pt x="65" y="6"/>
                      </a:moveTo>
                      <a:cubicBezTo>
                        <a:pt x="38" y="0"/>
                        <a:pt x="14" y="9"/>
                        <a:pt x="0" y="34"/>
                      </a:cubicBezTo>
                      <a:cubicBezTo>
                        <a:pt x="0" y="35"/>
                        <a:pt x="4" y="36"/>
                        <a:pt x="5" y="35"/>
                      </a:cubicBezTo>
                      <a:cubicBezTo>
                        <a:pt x="17" y="13"/>
                        <a:pt x="39" y="3"/>
                        <a:pt x="64" y="8"/>
                      </a:cubicBezTo>
                      <a:cubicBezTo>
                        <a:pt x="67" y="9"/>
                        <a:pt x="68" y="7"/>
                        <a:pt x="6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9" name="Freeform 175"/>
                <p:cNvSpPr/>
                <p:nvPr/>
              </p:nvSpPr>
              <p:spPr bwMode="auto">
                <a:xfrm>
                  <a:off x="1675" y="842"/>
                  <a:ext cx="43" cy="171"/>
                </a:xfrm>
                <a:custGeom>
                  <a:avLst/>
                  <a:gdLst>
                    <a:gd name="T0" fmla="*/ 6 w 18"/>
                    <a:gd name="T1" fmla="*/ 2 h 72"/>
                    <a:gd name="T2" fmla="*/ 0 w 18"/>
                    <a:gd name="T3" fmla="*/ 71 h 72"/>
                    <a:gd name="T4" fmla="*/ 5 w 18"/>
                    <a:gd name="T5" fmla="*/ 71 h 72"/>
                    <a:gd name="T6" fmla="*/ 12 w 18"/>
                    <a:gd name="T7" fmla="*/ 2 h 72"/>
                    <a:gd name="T8" fmla="*/ 6 w 18"/>
                    <a:gd name="T9" fmla="*/ 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72">
                      <a:moveTo>
                        <a:pt x="6" y="2"/>
                      </a:moveTo>
                      <a:cubicBezTo>
                        <a:pt x="13" y="24"/>
                        <a:pt x="9" y="50"/>
                        <a:pt x="0" y="71"/>
                      </a:cubicBezTo>
                      <a:cubicBezTo>
                        <a:pt x="0" y="72"/>
                        <a:pt x="5" y="72"/>
                        <a:pt x="5" y="71"/>
                      </a:cubicBezTo>
                      <a:cubicBezTo>
                        <a:pt x="14" y="50"/>
                        <a:pt x="18" y="23"/>
                        <a:pt x="12" y="2"/>
                      </a:cubicBezTo>
                      <a:cubicBezTo>
                        <a:pt x="11" y="0"/>
                        <a:pt x="6" y="1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0" name="Freeform 176"/>
                <p:cNvSpPr/>
                <p:nvPr/>
              </p:nvSpPr>
              <p:spPr bwMode="auto">
                <a:xfrm>
                  <a:off x="1606" y="903"/>
                  <a:ext cx="171" cy="74"/>
                </a:xfrm>
                <a:custGeom>
                  <a:avLst/>
                  <a:gdLst>
                    <a:gd name="T0" fmla="*/ 71 w 72"/>
                    <a:gd name="T1" fmla="*/ 29 h 31"/>
                    <a:gd name="T2" fmla="*/ 3 w 72"/>
                    <a:gd name="T3" fmla="*/ 8 h 31"/>
                    <a:gd name="T4" fmla="*/ 6 w 72"/>
                    <a:gd name="T5" fmla="*/ 10 h 31"/>
                    <a:gd name="T6" fmla="*/ 66 w 72"/>
                    <a:gd name="T7" fmla="*/ 30 h 31"/>
                    <a:gd name="T8" fmla="*/ 71 w 72"/>
                    <a:gd name="T9" fmla="*/ 2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31">
                      <a:moveTo>
                        <a:pt x="71" y="29"/>
                      </a:moveTo>
                      <a:cubicBezTo>
                        <a:pt x="54" y="10"/>
                        <a:pt x="29" y="0"/>
                        <a:pt x="3" y="8"/>
                      </a:cubicBezTo>
                      <a:cubicBezTo>
                        <a:pt x="0" y="10"/>
                        <a:pt x="5" y="11"/>
                        <a:pt x="6" y="10"/>
                      </a:cubicBezTo>
                      <a:cubicBezTo>
                        <a:pt x="29" y="3"/>
                        <a:pt x="51" y="13"/>
                        <a:pt x="66" y="30"/>
                      </a:cubicBezTo>
                      <a:cubicBezTo>
                        <a:pt x="67" y="31"/>
                        <a:pt x="72" y="30"/>
                        <a:pt x="71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1" name="Freeform 177"/>
                <p:cNvSpPr/>
                <p:nvPr/>
              </p:nvSpPr>
              <p:spPr bwMode="auto">
                <a:xfrm>
                  <a:off x="1699" y="500"/>
                  <a:ext cx="553" cy="420"/>
                </a:xfrm>
                <a:custGeom>
                  <a:avLst/>
                  <a:gdLst>
                    <a:gd name="T0" fmla="*/ 6 w 233"/>
                    <a:gd name="T1" fmla="*/ 176 h 177"/>
                    <a:gd name="T2" fmla="*/ 232 w 233"/>
                    <a:gd name="T3" fmla="*/ 2 h 177"/>
                    <a:gd name="T4" fmla="*/ 227 w 233"/>
                    <a:gd name="T5" fmla="*/ 1 h 177"/>
                    <a:gd name="T6" fmla="*/ 2 w 233"/>
                    <a:gd name="T7" fmla="*/ 175 h 177"/>
                    <a:gd name="T8" fmla="*/ 6 w 233"/>
                    <a:gd name="T9" fmla="*/ 176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77">
                      <a:moveTo>
                        <a:pt x="6" y="176"/>
                      </a:moveTo>
                      <a:cubicBezTo>
                        <a:pt x="81" y="117"/>
                        <a:pt x="155" y="57"/>
                        <a:pt x="232" y="2"/>
                      </a:cubicBezTo>
                      <a:cubicBezTo>
                        <a:pt x="233" y="1"/>
                        <a:pt x="229" y="0"/>
                        <a:pt x="227" y="1"/>
                      </a:cubicBezTo>
                      <a:cubicBezTo>
                        <a:pt x="150" y="57"/>
                        <a:pt x="76" y="117"/>
                        <a:pt x="2" y="175"/>
                      </a:cubicBezTo>
                      <a:cubicBezTo>
                        <a:pt x="0" y="177"/>
                        <a:pt x="5" y="177"/>
                        <a:pt x="6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2" name="Freeform 178"/>
                <p:cNvSpPr/>
                <p:nvPr/>
              </p:nvSpPr>
              <p:spPr bwMode="auto">
                <a:xfrm>
                  <a:off x="1678" y="906"/>
                  <a:ext cx="42" cy="40"/>
                </a:xfrm>
                <a:custGeom>
                  <a:avLst/>
                  <a:gdLst>
                    <a:gd name="T0" fmla="*/ 4 w 18"/>
                    <a:gd name="T1" fmla="*/ 2 h 17"/>
                    <a:gd name="T2" fmla="*/ 15 w 18"/>
                    <a:gd name="T3" fmla="*/ 4 h 17"/>
                    <a:gd name="T4" fmla="*/ 13 w 18"/>
                    <a:gd name="T5" fmla="*/ 15 h 17"/>
                    <a:gd name="T6" fmla="*/ 3 w 18"/>
                    <a:gd name="T7" fmla="*/ 13 h 17"/>
                    <a:gd name="T8" fmla="*/ 4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2"/>
                      </a:moveTo>
                      <a:cubicBezTo>
                        <a:pt x="8" y="0"/>
                        <a:pt x="13" y="1"/>
                        <a:pt x="15" y="4"/>
                      </a:cubicBezTo>
                      <a:cubicBezTo>
                        <a:pt x="18" y="8"/>
                        <a:pt x="17" y="12"/>
                        <a:pt x="13" y="15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3" name="Freeform 179"/>
                <p:cNvSpPr/>
                <p:nvPr/>
              </p:nvSpPr>
              <p:spPr bwMode="auto">
                <a:xfrm>
                  <a:off x="1504" y="583"/>
                  <a:ext cx="79" cy="181"/>
                </a:xfrm>
                <a:custGeom>
                  <a:avLst/>
                  <a:gdLst>
                    <a:gd name="T0" fmla="*/ 1 w 33"/>
                    <a:gd name="T1" fmla="*/ 1 h 76"/>
                    <a:gd name="T2" fmla="*/ 13 w 33"/>
                    <a:gd name="T3" fmla="*/ 73 h 76"/>
                    <a:gd name="T4" fmla="*/ 17 w 33"/>
                    <a:gd name="T5" fmla="*/ 75 h 76"/>
                    <a:gd name="T6" fmla="*/ 6 w 33"/>
                    <a:gd name="T7" fmla="*/ 1 h 76"/>
                    <a:gd name="T8" fmla="*/ 1 w 33"/>
                    <a:gd name="T9" fmla="*/ 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6">
                      <a:moveTo>
                        <a:pt x="1" y="1"/>
                      </a:moveTo>
                      <a:cubicBezTo>
                        <a:pt x="22" y="21"/>
                        <a:pt x="28" y="48"/>
                        <a:pt x="13" y="73"/>
                      </a:cubicBezTo>
                      <a:cubicBezTo>
                        <a:pt x="12" y="75"/>
                        <a:pt x="17" y="76"/>
                        <a:pt x="17" y="75"/>
                      </a:cubicBezTo>
                      <a:cubicBezTo>
                        <a:pt x="33" y="49"/>
                        <a:pt x="27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4" name="Freeform 180"/>
                <p:cNvSpPr/>
                <p:nvPr/>
              </p:nvSpPr>
              <p:spPr bwMode="auto">
                <a:xfrm>
                  <a:off x="1459" y="650"/>
                  <a:ext cx="178" cy="47"/>
                </a:xfrm>
                <a:custGeom>
                  <a:avLst/>
                  <a:gdLst>
                    <a:gd name="T0" fmla="*/ 73 w 75"/>
                    <a:gd name="T1" fmla="*/ 18 h 20"/>
                    <a:gd name="T2" fmla="*/ 1 w 75"/>
                    <a:gd name="T3" fmla="*/ 18 h 20"/>
                    <a:gd name="T4" fmla="*/ 5 w 75"/>
                    <a:gd name="T5" fmla="*/ 19 h 20"/>
                    <a:gd name="T6" fmla="*/ 69 w 75"/>
                    <a:gd name="T7" fmla="*/ 18 h 20"/>
                    <a:gd name="T8" fmla="*/ 73 w 75"/>
                    <a:gd name="T9" fmla="*/ 1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0">
                      <a:moveTo>
                        <a:pt x="73" y="18"/>
                      </a:moveTo>
                      <a:cubicBezTo>
                        <a:pt x="50" y="2"/>
                        <a:pt x="23" y="0"/>
                        <a:pt x="1" y="18"/>
                      </a:cubicBezTo>
                      <a:cubicBezTo>
                        <a:pt x="0" y="18"/>
                        <a:pt x="4" y="20"/>
                        <a:pt x="5" y="19"/>
                      </a:cubicBezTo>
                      <a:cubicBezTo>
                        <a:pt x="25" y="4"/>
                        <a:pt x="48" y="4"/>
                        <a:pt x="69" y="18"/>
                      </a:cubicBezTo>
                      <a:cubicBezTo>
                        <a:pt x="70" y="19"/>
                        <a:pt x="75" y="19"/>
                        <a:pt x="7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5" name="Freeform 181"/>
                <p:cNvSpPr/>
                <p:nvPr/>
              </p:nvSpPr>
              <p:spPr bwMode="auto">
                <a:xfrm>
                  <a:off x="1493" y="588"/>
                  <a:ext cx="95" cy="149"/>
                </a:xfrm>
                <a:custGeom>
                  <a:avLst/>
                  <a:gdLst>
                    <a:gd name="T0" fmla="*/ 35 w 40"/>
                    <a:gd name="T1" fmla="*/ 2 h 63"/>
                    <a:gd name="T2" fmla="*/ 2 w 40"/>
                    <a:gd name="T3" fmla="*/ 62 h 63"/>
                    <a:gd name="T4" fmla="*/ 6 w 40"/>
                    <a:gd name="T5" fmla="*/ 62 h 63"/>
                    <a:gd name="T6" fmla="*/ 40 w 40"/>
                    <a:gd name="T7" fmla="*/ 1 h 63"/>
                    <a:gd name="T8" fmla="*/ 35 w 40"/>
                    <a:gd name="T9" fmla="*/ 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3">
                      <a:moveTo>
                        <a:pt x="35" y="2"/>
                      </a:moveTo>
                      <a:cubicBezTo>
                        <a:pt x="32" y="24"/>
                        <a:pt x="18" y="47"/>
                        <a:pt x="2" y="62"/>
                      </a:cubicBezTo>
                      <a:cubicBezTo>
                        <a:pt x="0" y="63"/>
                        <a:pt x="5" y="63"/>
                        <a:pt x="6" y="62"/>
                      </a:cubicBezTo>
                      <a:cubicBezTo>
                        <a:pt x="23" y="47"/>
                        <a:pt x="37" y="24"/>
                        <a:pt x="40" y="1"/>
                      </a:cubicBezTo>
                      <a:cubicBezTo>
                        <a:pt x="40" y="0"/>
                        <a:pt x="35" y="0"/>
                        <a:pt x="3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6" name="Freeform 182"/>
                <p:cNvSpPr/>
                <p:nvPr/>
              </p:nvSpPr>
              <p:spPr bwMode="auto">
                <a:xfrm>
                  <a:off x="1466" y="631"/>
                  <a:ext cx="138" cy="111"/>
                </a:xfrm>
                <a:custGeom>
                  <a:avLst/>
                  <a:gdLst>
                    <a:gd name="T0" fmla="*/ 57 w 58"/>
                    <a:gd name="T1" fmla="*/ 45 h 47"/>
                    <a:gd name="T2" fmla="*/ 5 w 58"/>
                    <a:gd name="T3" fmla="*/ 0 h 47"/>
                    <a:gd name="T4" fmla="*/ 4 w 58"/>
                    <a:gd name="T5" fmla="*/ 2 h 47"/>
                    <a:gd name="T6" fmla="*/ 52 w 58"/>
                    <a:gd name="T7" fmla="*/ 45 h 47"/>
                    <a:gd name="T8" fmla="*/ 57 w 58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47">
                      <a:moveTo>
                        <a:pt x="57" y="45"/>
                      </a:moveTo>
                      <a:cubicBezTo>
                        <a:pt x="50" y="21"/>
                        <a:pt x="31" y="2"/>
                        <a:pt x="5" y="0"/>
                      </a:cubicBezTo>
                      <a:cubicBezTo>
                        <a:pt x="3" y="0"/>
                        <a:pt x="0" y="2"/>
                        <a:pt x="4" y="2"/>
                      </a:cubicBezTo>
                      <a:cubicBezTo>
                        <a:pt x="28" y="4"/>
                        <a:pt x="45" y="23"/>
                        <a:pt x="52" y="45"/>
                      </a:cubicBezTo>
                      <a:cubicBezTo>
                        <a:pt x="53" y="47"/>
                        <a:pt x="58" y="46"/>
                        <a:pt x="57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7" name="Freeform 183"/>
                <p:cNvSpPr/>
                <p:nvPr/>
              </p:nvSpPr>
              <p:spPr bwMode="auto">
                <a:xfrm>
                  <a:off x="1552" y="491"/>
                  <a:ext cx="676" cy="173"/>
                </a:xfrm>
                <a:custGeom>
                  <a:avLst/>
                  <a:gdLst>
                    <a:gd name="T0" fmla="*/ 6 w 285"/>
                    <a:gd name="T1" fmla="*/ 73 h 73"/>
                    <a:gd name="T2" fmla="*/ 282 w 285"/>
                    <a:gd name="T3" fmla="*/ 2 h 73"/>
                    <a:gd name="T4" fmla="*/ 280 w 285"/>
                    <a:gd name="T5" fmla="*/ 0 h 73"/>
                    <a:gd name="T6" fmla="*/ 4 w 285"/>
                    <a:gd name="T7" fmla="*/ 71 h 73"/>
                    <a:gd name="T8" fmla="*/ 6 w 285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3">
                      <a:moveTo>
                        <a:pt x="6" y="73"/>
                      </a:moveTo>
                      <a:cubicBezTo>
                        <a:pt x="98" y="49"/>
                        <a:pt x="189" y="23"/>
                        <a:pt x="282" y="2"/>
                      </a:cubicBezTo>
                      <a:cubicBezTo>
                        <a:pt x="285" y="2"/>
                        <a:pt x="283" y="0"/>
                        <a:pt x="280" y="0"/>
                      </a:cubicBezTo>
                      <a:cubicBezTo>
                        <a:pt x="187" y="21"/>
                        <a:pt x="96" y="47"/>
                        <a:pt x="4" y="71"/>
                      </a:cubicBezTo>
                      <a:cubicBezTo>
                        <a:pt x="0" y="72"/>
                        <a:pt x="5" y="73"/>
                        <a:pt x="6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8" name="Freeform 184"/>
                <p:cNvSpPr/>
                <p:nvPr/>
              </p:nvSpPr>
              <p:spPr bwMode="auto">
                <a:xfrm>
                  <a:off x="1531" y="647"/>
                  <a:ext cx="40" cy="38"/>
                </a:xfrm>
                <a:custGeom>
                  <a:avLst/>
                  <a:gdLst>
                    <a:gd name="T0" fmla="*/ 7 w 17"/>
                    <a:gd name="T1" fmla="*/ 0 h 16"/>
                    <a:gd name="T2" fmla="*/ 16 w 17"/>
                    <a:gd name="T3" fmla="*/ 6 h 16"/>
                    <a:gd name="T4" fmla="*/ 10 w 17"/>
                    <a:gd name="T5" fmla="*/ 15 h 16"/>
                    <a:gd name="T6" fmla="*/ 1 w 17"/>
                    <a:gd name="T7" fmla="*/ 10 h 16"/>
                    <a:gd name="T8" fmla="*/ 7 w 17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6">
                      <a:moveTo>
                        <a:pt x="7" y="0"/>
                      </a:moveTo>
                      <a:cubicBezTo>
                        <a:pt x="11" y="0"/>
                        <a:pt x="15" y="2"/>
                        <a:pt x="16" y="6"/>
                      </a:cubicBezTo>
                      <a:cubicBezTo>
                        <a:pt x="17" y="10"/>
                        <a:pt x="14" y="14"/>
                        <a:pt x="10" y="15"/>
                      </a:cubicBezTo>
                      <a:cubicBezTo>
                        <a:pt x="6" y="16"/>
                        <a:pt x="2" y="14"/>
                        <a:pt x="1" y="10"/>
                      </a:cubicBezTo>
                      <a:cubicBezTo>
                        <a:pt x="0" y="5"/>
                        <a:pt x="3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9" name="Freeform 185"/>
                <p:cNvSpPr/>
                <p:nvPr/>
              </p:nvSpPr>
              <p:spPr bwMode="auto">
                <a:xfrm>
                  <a:off x="1485" y="339"/>
                  <a:ext cx="79" cy="178"/>
                </a:xfrm>
                <a:custGeom>
                  <a:avLst/>
                  <a:gdLst>
                    <a:gd name="T0" fmla="*/ 16 w 33"/>
                    <a:gd name="T1" fmla="*/ 1 h 75"/>
                    <a:gd name="T2" fmla="*/ 1 w 33"/>
                    <a:gd name="T3" fmla="*/ 73 h 75"/>
                    <a:gd name="T4" fmla="*/ 6 w 33"/>
                    <a:gd name="T5" fmla="*/ 74 h 75"/>
                    <a:gd name="T6" fmla="*/ 21 w 33"/>
                    <a:gd name="T7" fmla="*/ 1 h 75"/>
                    <a:gd name="T8" fmla="*/ 16 w 33"/>
                    <a:gd name="T9" fmla="*/ 1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5">
                      <a:moveTo>
                        <a:pt x="16" y="1"/>
                      </a:moveTo>
                      <a:cubicBezTo>
                        <a:pt x="28" y="27"/>
                        <a:pt x="25" y="55"/>
                        <a:pt x="1" y="73"/>
                      </a:cubicBezTo>
                      <a:cubicBezTo>
                        <a:pt x="0" y="74"/>
                        <a:pt x="5" y="75"/>
                        <a:pt x="6" y="74"/>
                      </a:cubicBezTo>
                      <a:cubicBezTo>
                        <a:pt x="30" y="56"/>
                        <a:pt x="33" y="28"/>
                        <a:pt x="21" y="1"/>
                      </a:cubicBezTo>
                      <a:cubicBezTo>
                        <a:pt x="20" y="0"/>
                        <a:pt x="15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0" name="Freeform 186"/>
                <p:cNvSpPr/>
                <p:nvPr/>
              </p:nvSpPr>
              <p:spPr bwMode="auto">
                <a:xfrm>
                  <a:off x="1440" y="405"/>
                  <a:ext cx="166" cy="81"/>
                </a:xfrm>
                <a:custGeom>
                  <a:avLst/>
                  <a:gdLst>
                    <a:gd name="T0" fmla="*/ 69 w 70"/>
                    <a:gd name="T1" fmla="*/ 32 h 34"/>
                    <a:gd name="T2" fmla="*/ 1 w 70"/>
                    <a:gd name="T3" fmla="*/ 8 h 34"/>
                    <a:gd name="T4" fmla="*/ 5 w 70"/>
                    <a:gd name="T5" fmla="*/ 10 h 34"/>
                    <a:gd name="T6" fmla="*/ 65 w 70"/>
                    <a:gd name="T7" fmla="*/ 32 h 34"/>
                    <a:gd name="T8" fmla="*/ 69 w 70"/>
                    <a:gd name="T9" fmla="*/ 3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34">
                      <a:moveTo>
                        <a:pt x="69" y="32"/>
                      </a:moveTo>
                      <a:cubicBezTo>
                        <a:pt x="53" y="9"/>
                        <a:pt x="28" y="0"/>
                        <a:pt x="1" y="8"/>
                      </a:cubicBezTo>
                      <a:cubicBezTo>
                        <a:pt x="0" y="9"/>
                        <a:pt x="4" y="10"/>
                        <a:pt x="5" y="10"/>
                      </a:cubicBezTo>
                      <a:cubicBezTo>
                        <a:pt x="29" y="2"/>
                        <a:pt x="51" y="12"/>
                        <a:pt x="65" y="32"/>
                      </a:cubicBezTo>
                      <a:cubicBezTo>
                        <a:pt x="65" y="33"/>
                        <a:pt x="70" y="34"/>
                        <a:pt x="6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1" name="Freeform 187"/>
                <p:cNvSpPr/>
                <p:nvPr/>
              </p:nvSpPr>
              <p:spPr bwMode="auto">
                <a:xfrm>
                  <a:off x="1457" y="367"/>
                  <a:ext cx="140" cy="114"/>
                </a:xfrm>
                <a:custGeom>
                  <a:avLst/>
                  <a:gdLst>
                    <a:gd name="T0" fmla="*/ 54 w 59"/>
                    <a:gd name="T1" fmla="*/ 2 h 48"/>
                    <a:gd name="T2" fmla="*/ 3 w 59"/>
                    <a:gd name="T3" fmla="*/ 46 h 48"/>
                    <a:gd name="T4" fmla="*/ 5 w 59"/>
                    <a:gd name="T5" fmla="*/ 48 h 48"/>
                    <a:gd name="T6" fmla="*/ 59 w 59"/>
                    <a:gd name="T7" fmla="*/ 2 h 48"/>
                    <a:gd name="T8" fmla="*/ 54 w 59"/>
                    <a:gd name="T9" fmla="*/ 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48">
                      <a:moveTo>
                        <a:pt x="54" y="2"/>
                      </a:moveTo>
                      <a:cubicBezTo>
                        <a:pt x="44" y="21"/>
                        <a:pt x="23" y="38"/>
                        <a:pt x="3" y="46"/>
                      </a:cubicBezTo>
                      <a:cubicBezTo>
                        <a:pt x="0" y="48"/>
                        <a:pt x="4" y="48"/>
                        <a:pt x="5" y="48"/>
                      </a:cubicBezTo>
                      <a:cubicBezTo>
                        <a:pt x="26" y="39"/>
                        <a:pt x="48" y="22"/>
                        <a:pt x="59" y="2"/>
                      </a:cubicBezTo>
                      <a:cubicBezTo>
                        <a:pt x="59" y="1"/>
                        <a:pt x="55" y="0"/>
                        <a:pt x="5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2" name="Freeform 188"/>
                <p:cNvSpPr/>
                <p:nvPr/>
              </p:nvSpPr>
              <p:spPr bwMode="auto">
                <a:xfrm>
                  <a:off x="1469" y="372"/>
                  <a:ext cx="95" cy="145"/>
                </a:xfrm>
                <a:custGeom>
                  <a:avLst/>
                  <a:gdLst>
                    <a:gd name="T0" fmla="*/ 39 w 40"/>
                    <a:gd name="T1" fmla="*/ 60 h 61"/>
                    <a:gd name="T2" fmla="*/ 6 w 40"/>
                    <a:gd name="T3" fmla="*/ 0 h 61"/>
                    <a:gd name="T4" fmla="*/ 2 w 40"/>
                    <a:gd name="T5" fmla="*/ 2 h 61"/>
                    <a:gd name="T6" fmla="*/ 33 w 40"/>
                    <a:gd name="T7" fmla="*/ 60 h 61"/>
                    <a:gd name="T8" fmla="*/ 39 w 40"/>
                    <a:gd name="T9" fmla="*/ 6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1">
                      <a:moveTo>
                        <a:pt x="39" y="60"/>
                      </a:moveTo>
                      <a:cubicBezTo>
                        <a:pt x="40" y="35"/>
                        <a:pt x="29" y="11"/>
                        <a:pt x="6" y="0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25" y="12"/>
                        <a:pt x="35" y="36"/>
                        <a:pt x="33" y="60"/>
                      </a:cubicBezTo>
                      <a:cubicBezTo>
                        <a:pt x="33" y="61"/>
                        <a:pt x="38" y="61"/>
                        <a:pt x="39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3" name="Freeform 189"/>
                <p:cNvSpPr/>
                <p:nvPr/>
              </p:nvSpPr>
              <p:spPr bwMode="auto">
                <a:xfrm>
                  <a:off x="1540" y="429"/>
                  <a:ext cx="693" cy="76"/>
                </a:xfrm>
                <a:custGeom>
                  <a:avLst/>
                  <a:gdLst>
                    <a:gd name="T0" fmla="*/ 3 w 292"/>
                    <a:gd name="T1" fmla="*/ 2 h 32"/>
                    <a:gd name="T2" fmla="*/ 287 w 292"/>
                    <a:gd name="T3" fmla="*/ 32 h 32"/>
                    <a:gd name="T4" fmla="*/ 289 w 292"/>
                    <a:gd name="T5" fmla="*/ 30 h 32"/>
                    <a:gd name="T6" fmla="*/ 5 w 292"/>
                    <a:gd name="T7" fmla="*/ 0 h 32"/>
                    <a:gd name="T8" fmla="*/ 3 w 292"/>
                    <a:gd name="T9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2" h="32">
                      <a:moveTo>
                        <a:pt x="3" y="2"/>
                      </a:moveTo>
                      <a:cubicBezTo>
                        <a:pt x="98" y="11"/>
                        <a:pt x="193" y="19"/>
                        <a:pt x="287" y="32"/>
                      </a:cubicBezTo>
                      <a:cubicBezTo>
                        <a:pt x="288" y="32"/>
                        <a:pt x="292" y="31"/>
                        <a:pt x="289" y="30"/>
                      </a:cubicBezTo>
                      <a:cubicBezTo>
                        <a:pt x="195" y="17"/>
                        <a:pt x="100" y="9"/>
                        <a:pt x="5" y="0"/>
                      </a:cubicBezTo>
                      <a:cubicBezTo>
                        <a:pt x="4" y="0"/>
                        <a:pt x="0" y="1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4" name="Freeform 190"/>
                <p:cNvSpPr/>
                <p:nvPr/>
              </p:nvSpPr>
              <p:spPr bwMode="auto">
                <a:xfrm>
                  <a:off x="1519" y="412"/>
                  <a:ext cx="38" cy="38"/>
                </a:xfrm>
                <a:custGeom>
                  <a:avLst/>
                  <a:gdLst>
                    <a:gd name="T0" fmla="*/ 9 w 16"/>
                    <a:gd name="T1" fmla="*/ 0 h 16"/>
                    <a:gd name="T2" fmla="*/ 15 w 16"/>
                    <a:gd name="T3" fmla="*/ 9 h 16"/>
                    <a:gd name="T4" fmla="*/ 7 w 16"/>
                    <a:gd name="T5" fmla="*/ 15 h 16"/>
                    <a:gd name="T6" fmla="*/ 0 w 16"/>
                    <a:gd name="T7" fmla="*/ 7 h 16"/>
                    <a:gd name="T8" fmla="*/ 9 w 1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0"/>
                      </a:moveTo>
                      <a:cubicBezTo>
                        <a:pt x="13" y="1"/>
                        <a:pt x="16" y="5"/>
                        <a:pt x="15" y="9"/>
                      </a:cubicBezTo>
                      <a:cubicBezTo>
                        <a:pt x="15" y="13"/>
                        <a:pt x="11" y="16"/>
                        <a:pt x="7" y="15"/>
                      </a:cubicBezTo>
                      <a:cubicBezTo>
                        <a:pt x="2" y="15"/>
                        <a:pt x="0" y="11"/>
                        <a:pt x="0" y="7"/>
                      </a:cubicBezTo>
                      <a:cubicBezTo>
                        <a:pt x="1" y="2"/>
                        <a:pt x="5" y="0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5" name="Freeform 191"/>
                <p:cNvSpPr/>
                <p:nvPr/>
              </p:nvSpPr>
              <p:spPr bwMode="auto">
                <a:xfrm>
                  <a:off x="1526" y="99"/>
                  <a:ext cx="116" cy="155"/>
                </a:xfrm>
                <a:custGeom>
                  <a:avLst/>
                  <a:gdLst>
                    <a:gd name="T0" fmla="*/ 42 w 49"/>
                    <a:gd name="T1" fmla="*/ 1 h 65"/>
                    <a:gd name="T2" fmla="*/ 3 w 49"/>
                    <a:gd name="T3" fmla="*/ 63 h 65"/>
                    <a:gd name="T4" fmla="*/ 6 w 49"/>
                    <a:gd name="T5" fmla="*/ 65 h 65"/>
                    <a:gd name="T6" fmla="*/ 47 w 49"/>
                    <a:gd name="T7" fmla="*/ 2 h 65"/>
                    <a:gd name="T8" fmla="*/ 42 w 4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65">
                      <a:moveTo>
                        <a:pt x="42" y="1"/>
                      </a:moveTo>
                      <a:cubicBezTo>
                        <a:pt x="44" y="29"/>
                        <a:pt x="31" y="54"/>
                        <a:pt x="3" y="63"/>
                      </a:cubicBezTo>
                      <a:cubicBezTo>
                        <a:pt x="0" y="63"/>
                        <a:pt x="5" y="65"/>
                        <a:pt x="6" y="65"/>
                      </a:cubicBezTo>
                      <a:cubicBezTo>
                        <a:pt x="35" y="56"/>
                        <a:pt x="49" y="31"/>
                        <a:pt x="47" y="2"/>
                      </a:cubicBezTo>
                      <a:cubicBezTo>
                        <a:pt x="46" y="0"/>
                        <a:pt x="42" y="0"/>
                        <a:pt x="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6" name="Freeform 192"/>
                <p:cNvSpPr/>
                <p:nvPr/>
              </p:nvSpPr>
              <p:spPr bwMode="auto">
                <a:xfrm>
                  <a:off x="1516" y="149"/>
                  <a:ext cx="136" cy="114"/>
                </a:xfrm>
                <a:custGeom>
                  <a:avLst/>
                  <a:gdLst>
                    <a:gd name="T0" fmla="*/ 57 w 57"/>
                    <a:gd name="T1" fmla="*/ 46 h 48"/>
                    <a:gd name="T2" fmla="*/ 3 w 57"/>
                    <a:gd name="T3" fmla="*/ 0 h 48"/>
                    <a:gd name="T4" fmla="*/ 4 w 57"/>
                    <a:gd name="T5" fmla="*/ 3 h 48"/>
                    <a:gd name="T6" fmla="*/ 52 w 57"/>
                    <a:gd name="T7" fmla="*/ 46 h 48"/>
                    <a:gd name="T8" fmla="*/ 57 w 57"/>
                    <a:gd name="T9" fmla="*/ 4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48">
                      <a:moveTo>
                        <a:pt x="57" y="46"/>
                      </a:moveTo>
                      <a:cubicBezTo>
                        <a:pt x="51" y="19"/>
                        <a:pt x="31" y="2"/>
                        <a:pt x="3" y="0"/>
                      </a:cubicBezTo>
                      <a:cubicBezTo>
                        <a:pt x="0" y="0"/>
                        <a:pt x="2" y="2"/>
                        <a:pt x="4" y="3"/>
                      </a:cubicBezTo>
                      <a:cubicBezTo>
                        <a:pt x="30" y="4"/>
                        <a:pt x="46" y="21"/>
                        <a:pt x="52" y="46"/>
                      </a:cubicBezTo>
                      <a:cubicBezTo>
                        <a:pt x="52" y="47"/>
                        <a:pt x="57" y="48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7" name="Freeform 193"/>
                <p:cNvSpPr/>
                <p:nvPr/>
              </p:nvSpPr>
              <p:spPr bwMode="auto">
                <a:xfrm>
                  <a:off x="1514" y="149"/>
                  <a:ext cx="173" cy="62"/>
                </a:xfrm>
                <a:custGeom>
                  <a:avLst/>
                  <a:gdLst>
                    <a:gd name="T0" fmla="*/ 67 w 73"/>
                    <a:gd name="T1" fmla="*/ 1 h 26"/>
                    <a:gd name="T2" fmla="*/ 4 w 73"/>
                    <a:gd name="T3" fmla="*/ 24 h 26"/>
                    <a:gd name="T4" fmla="*/ 3 w 73"/>
                    <a:gd name="T5" fmla="*/ 26 h 26"/>
                    <a:gd name="T6" fmla="*/ 71 w 73"/>
                    <a:gd name="T7" fmla="*/ 2 h 26"/>
                    <a:gd name="T8" fmla="*/ 67 w 73"/>
                    <a:gd name="T9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6">
                      <a:moveTo>
                        <a:pt x="67" y="1"/>
                      </a:moveTo>
                      <a:cubicBezTo>
                        <a:pt x="50" y="15"/>
                        <a:pt x="26" y="23"/>
                        <a:pt x="4" y="24"/>
                      </a:cubicBezTo>
                      <a:cubicBezTo>
                        <a:pt x="2" y="24"/>
                        <a:pt x="0" y="26"/>
                        <a:pt x="3" y="26"/>
                      </a:cubicBezTo>
                      <a:cubicBezTo>
                        <a:pt x="27" y="25"/>
                        <a:pt x="53" y="17"/>
                        <a:pt x="71" y="2"/>
                      </a:cubicBezTo>
                      <a:cubicBezTo>
                        <a:pt x="73" y="0"/>
                        <a:pt x="68" y="0"/>
                        <a:pt x="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8" name="Freeform 194"/>
                <p:cNvSpPr/>
                <p:nvPr/>
              </p:nvSpPr>
              <p:spPr bwMode="auto">
                <a:xfrm>
                  <a:off x="1564" y="111"/>
                  <a:ext cx="59" cy="164"/>
                </a:xfrm>
                <a:custGeom>
                  <a:avLst/>
                  <a:gdLst>
                    <a:gd name="T0" fmla="*/ 14 w 25"/>
                    <a:gd name="T1" fmla="*/ 68 h 69"/>
                    <a:gd name="T2" fmla="*/ 6 w 25"/>
                    <a:gd name="T3" fmla="*/ 1 h 69"/>
                    <a:gd name="T4" fmla="*/ 1 w 25"/>
                    <a:gd name="T5" fmla="*/ 2 h 69"/>
                    <a:gd name="T6" fmla="*/ 10 w 25"/>
                    <a:gd name="T7" fmla="*/ 68 h 69"/>
                    <a:gd name="T8" fmla="*/ 14 w 25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69">
                      <a:moveTo>
                        <a:pt x="14" y="68"/>
                      </a:moveTo>
                      <a:cubicBezTo>
                        <a:pt x="25" y="45"/>
                        <a:pt x="23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8" y="20"/>
                        <a:pt x="20" y="45"/>
                        <a:pt x="10" y="68"/>
                      </a:cubicBezTo>
                      <a:cubicBezTo>
                        <a:pt x="9" y="69"/>
                        <a:pt x="14" y="69"/>
                        <a:pt x="14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9" name="Freeform 195"/>
                <p:cNvSpPr/>
                <p:nvPr/>
              </p:nvSpPr>
              <p:spPr bwMode="auto">
                <a:xfrm>
                  <a:off x="1609" y="189"/>
                  <a:ext cx="619" cy="318"/>
                </a:xfrm>
                <a:custGeom>
                  <a:avLst/>
                  <a:gdLst>
                    <a:gd name="T0" fmla="*/ 2 w 261"/>
                    <a:gd name="T1" fmla="*/ 2 h 134"/>
                    <a:gd name="T2" fmla="*/ 255 w 261"/>
                    <a:gd name="T3" fmla="*/ 133 h 134"/>
                    <a:gd name="T4" fmla="*/ 259 w 261"/>
                    <a:gd name="T5" fmla="*/ 132 h 134"/>
                    <a:gd name="T6" fmla="*/ 6 w 261"/>
                    <a:gd name="T7" fmla="*/ 1 h 134"/>
                    <a:gd name="T8" fmla="*/ 2 w 261"/>
                    <a:gd name="T9" fmla="*/ 2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1" h="134">
                      <a:moveTo>
                        <a:pt x="2" y="2"/>
                      </a:moveTo>
                      <a:cubicBezTo>
                        <a:pt x="87" y="45"/>
                        <a:pt x="172" y="87"/>
                        <a:pt x="255" y="133"/>
                      </a:cubicBezTo>
                      <a:cubicBezTo>
                        <a:pt x="256" y="134"/>
                        <a:pt x="261" y="133"/>
                        <a:pt x="259" y="132"/>
                      </a:cubicBezTo>
                      <a:cubicBezTo>
                        <a:pt x="177" y="85"/>
                        <a:pt x="91" y="44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0" name="Freeform 196"/>
                <p:cNvSpPr/>
                <p:nvPr/>
              </p:nvSpPr>
              <p:spPr bwMode="auto">
                <a:xfrm>
                  <a:off x="1585" y="168"/>
                  <a:ext cx="43" cy="40"/>
                </a:xfrm>
                <a:custGeom>
                  <a:avLst/>
                  <a:gdLst>
                    <a:gd name="T0" fmla="*/ 13 w 18"/>
                    <a:gd name="T1" fmla="*/ 2 h 17"/>
                    <a:gd name="T2" fmla="*/ 15 w 18"/>
                    <a:gd name="T3" fmla="*/ 12 h 17"/>
                    <a:gd name="T4" fmla="*/ 5 w 18"/>
                    <a:gd name="T5" fmla="*/ 15 h 17"/>
                    <a:gd name="T6" fmla="*/ 2 w 18"/>
                    <a:gd name="T7" fmla="*/ 5 h 17"/>
                    <a:gd name="T8" fmla="*/ 13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3" y="2"/>
                      </a:moveTo>
                      <a:cubicBezTo>
                        <a:pt x="16" y="4"/>
                        <a:pt x="18" y="9"/>
                        <a:pt x="15" y="12"/>
                      </a:cubicBezTo>
                      <a:cubicBezTo>
                        <a:pt x="13" y="16"/>
                        <a:pt x="9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ubicBezTo>
                        <a:pt x="4" y="1"/>
                        <a:pt x="9" y="0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1" name="Freeform 197"/>
                <p:cNvSpPr/>
                <p:nvPr/>
              </p:nvSpPr>
              <p:spPr bwMode="auto">
                <a:xfrm>
                  <a:off x="1675" y="-95"/>
                  <a:ext cx="159" cy="114"/>
                </a:xfrm>
                <a:custGeom>
                  <a:avLst/>
                  <a:gdLst>
                    <a:gd name="T0" fmla="*/ 62 w 67"/>
                    <a:gd name="T1" fmla="*/ 1 h 48"/>
                    <a:gd name="T2" fmla="*/ 3 w 67"/>
                    <a:gd name="T3" fmla="*/ 43 h 48"/>
                    <a:gd name="T4" fmla="*/ 4 w 67"/>
                    <a:gd name="T5" fmla="*/ 45 h 48"/>
                    <a:gd name="T6" fmla="*/ 67 w 67"/>
                    <a:gd name="T7" fmla="*/ 2 h 48"/>
                    <a:gd name="T8" fmla="*/ 62 w 67"/>
                    <a:gd name="T9" fmla="*/ 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8">
                      <a:moveTo>
                        <a:pt x="62" y="1"/>
                      </a:moveTo>
                      <a:cubicBezTo>
                        <a:pt x="53" y="28"/>
                        <a:pt x="32" y="46"/>
                        <a:pt x="3" y="43"/>
                      </a:cubicBezTo>
                      <a:cubicBezTo>
                        <a:pt x="0" y="43"/>
                        <a:pt x="2" y="45"/>
                        <a:pt x="4" y="45"/>
                      </a:cubicBezTo>
                      <a:cubicBezTo>
                        <a:pt x="34" y="48"/>
                        <a:pt x="58" y="31"/>
                        <a:pt x="67" y="2"/>
                      </a:cubicBezTo>
                      <a:cubicBezTo>
                        <a:pt x="67" y="1"/>
                        <a:pt x="62" y="0"/>
                        <a:pt x="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2" name="Freeform 198"/>
                <p:cNvSpPr/>
                <p:nvPr/>
              </p:nvSpPr>
              <p:spPr bwMode="auto">
                <a:xfrm>
                  <a:off x="1699" y="-88"/>
                  <a:ext cx="100" cy="152"/>
                </a:xfrm>
                <a:custGeom>
                  <a:avLst/>
                  <a:gdLst>
                    <a:gd name="T0" fmla="*/ 37 w 42"/>
                    <a:gd name="T1" fmla="*/ 62 h 64"/>
                    <a:gd name="T2" fmla="*/ 6 w 42"/>
                    <a:gd name="T3" fmla="*/ 1 h 64"/>
                    <a:gd name="T4" fmla="*/ 3 w 42"/>
                    <a:gd name="T5" fmla="*/ 2 h 64"/>
                    <a:gd name="T6" fmla="*/ 32 w 42"/>
                    <a:gd name="T7" fmla="*/ 61 h 64"/>
                    <a:gd name="T8" fmla="*/ 37 w 42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64">
                      <a:moveTo>
                        <a:pt x="37" y="62"/>
                      </a:moveTo>
                      <a:cubicBezTo>
                        <a:pt x="42" y="36"/>
                        <a:pt x="31" y="13"/>
                        <a:pt x="6" y="1"/>
                      </a:cubicBezTo>
                      <a:cubicBezTo>
                        <a:pt x="5" y="0"/>
                        <a:pt x="0" y="0"/>
                        <a:pt x="3" y="2"/>
                      </a:cubicBezTo>
                      <a:cubicBezTo>
                        <a:pt x="27" y="13"/>
                        <a:pt x="37" y="36"/>
                        <a:pt x="32" y="61"/>
                      </a:cubicBezTo>
                      <a:cubicBezTo>
                        <a:pt x="32" y="63"/>
                        <a:pt x="37" y="64"/>
                        <a:pt x="37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3" name="Freeform 199"/>
                <p:cNvSpPr/>
                <p:nvPr/>
              </p:nvSpPr>
              <p:spPr bwMode="auto">
                <a:xfrm>
                  <a:off x="1678" y="-38"/>
                  <a:ext cx="185" cy="31"/>
                </a:xfrm>
                <a:custGeom>
                  <a:avLst/>
                  <a:gdLst>
                    <a:gd name="T0" fmla="*/ 72 w 78"/>
                    <a:gd name="T1" fmla="*/ 4 h 13"/>
                    <a:gd name="T2" fmla="*/ 6 w 78"/>
                    <a:gd name="T3" fmla="*/ 1 h 13"/>
                    <a:gd name="T4" fmla="*/ 3 w 78"/>
                    <a:gd name="T5" fmla="*/ 2 h 13"/>
                    <a:gd name="T6" fmla="*/ 75 w 78"/>
                    <a:gd name="T7" fmla="*/ 5 h 13"/>
                    <a:gd name="T8" fmla="*/ 72 w 78"/>
                    <a:gd name="T9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3">
                      <a:moveTo>
                        <a:pt x="72" y="4"/>
                      </a:moveTo>
                      <a:cubicBezTo>
                        <a:pt x="52" y="11"/>
                        <a:pt x="26" y="8"/>
                        <a:pt x="6" y="1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24" y="11"/>
                        <a:pt x="52" y="13"/>
                        <a:pt x="75" y="5"/>
                      </a:cubicBezTo>
                      <a:cubicBezTo>
                        <a:pt x="78" y="4"/>
                        <a:pt x="73" y="3"/>
                        <a:pt x="7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4" name="Freeform 200"/>
                <p:cNvSpPr/>
                <p:nvPr/>
              </p:nvSpPr>
              <p:spPr bwMode="auto">
                <a:xfrm>
                  <a:off x="1718" y="-107"/>
                  <a:ext cx="78" cy="161"/>
                </a:xfrm>
                <a:custGeom>
                  <a:avLst/>
                  <a:gdLst>
                    <a:gd name="T0" fmla="*/ 6 w 33"/>
                    <a:gd name="T1" fmla="*/ 67 h 68"/>
                    <a:gd name="T2" fmla="*/ 24 w 33"/>
                    <a:gd name="T3" fmla="*/ 2 h 68"/>
                    <a:gd name="T4" fmla="*/ 19 w 33"/>
                    <a:gd name="T5" fmla="*/ 2 h 68"/>
                    <a:gd name="T6" fmla="*/ 2 w 33"/>
                    <a:gd name="T7" fmla="*/ 66 h 68"/>
                    <a:gd name="T8" fmla="*/ 6 w 33"/>
                    <a:gd name="T9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68">
                      <a:moveTo>
                        <a:pt x="6" y="67"/>
                      </a:moveTo>
                      <a:cubicBezTo>
                        <a:pt x="24" y="50"/>
                        <a:pt x="33" y="26"/>
                        <a:pt x="24" y="2"/>
                      </a:cubicBezTo>
                      <a:cubicBezTo>
                        <a:pt x="23" y="0"/>
                        <a:pt x="18" y="1"/>
                        <a:pt x="19" y="2"/>
                      </a:cubicBezTo>
                      <a:cubicBezTo>
                        <a:pt x="28" y="26"/>
                        <a:pt x="19" y="50"/>
                        <a:pt x="2" y="66"/>
                      </a:cubicBezTo>
                      <a:cubicBezTo>
                        <a:pt x="0" y="67"/>
                        <a:pt x="5" y="68"/>
                        <a:pt x="6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5" name="Freeform 201"/>
                <p:cNvSpPr/>
                <p:nvPr/>
              </p:nvSpPr>
              <p:spPr bwMode="auto">
                <a:xfrm>
                  <a:off x="1773" y="-17"/>
                  <a:ext cx="455" cy="524"/>
                </a:xfrm>
                <a:custGeom>
                  <a:avLst/>
                  <a:gdLst>
                    <a:gd name="T0" fmla="*/ 1 w 192"/>
                    <a:gd name="T1" fmla="*/ 3 h 221"/>
                    <a:gd name="T2" fmla="*/ 186 w 192"/>
                    <a:gd name="T3" fmla="*/ 220 h 221"/>
                    <a:gd name="T4" fmla="*/ 191 w 192"/>
                    <a:gd name="T5" fmla="*/ 219 h 221"/>
                    <a:gd name="T6" fmla="*/ 6 w 192"/>
                    <a:gd name="T7" fmla="*/ 2 h 221"/>
                    <a:gd name="T8" fmla="*/ 1 w 192"/>
                    <a:gd name="T9" fmla="*/ 3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2" h="221">
                      <a:moveTo>
                        <a:pt x="1" y="3"/>
                      </a:moveTo>
                      <a:cubicBezTo>
                        <a:pt x="63" y="74"/>
                        <a:pt x="127" y="146"/>
                        <a:pt x="186" y="220"/>
                      </a:cubicBezTo>
                      <a:cubicBezTo>
                        <a:pt x="187" y="221"/>
                        <a:pt x="192" y="220"/>
                        <a:pt x="191" y="219"/>
                      </a:cubicBezTo>
                      <a:cubicBezTo>
                        <a:pt x="132" y="145"/>
                        <a:pt x="68" y="73"/>
                        <a:pt x="6" y="2"/>
                      </a:cubicBezTo>
                      <a:cubicBezTo>
                        <a:pt x="5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6" name="Freeform 202"/>
                <p:cNvSpPr/>
                <p:nvPr/>
              </p:nvSpPr>
              <p:spPr bwMode="auto">
                <a:xfrm>
                  <a:off x="1751" y="-41"/>
                  <a:ext cx="41" cy="41"/>
                </a:xfrm>
                <a:custGeom>
                  <a:avLst/>
                  <a:gdLst>
                    <a:gd name="T0" fmla="*/ 15 w 17"/>
                    <a:gd name="T1" fmla="*/ 3 h 17"/>
                    <a:gd name="T2" fmla="*/ 14 w 17"/>
                    <a:gd name="T3" fmla="*/ 14 h 17"/>
                    <a:gd name="T4" fmla="*/ 3 w 17"/>
                    <a:gd name="T5" fmla="*/ 13 h 17"/>
                    <a:gd name="T6" fmla="*/ 4 w 17"/>
                    <a:gd name="T7" fmla="*/ 2 h 17"/>
                    <a:gd name="T8" fmla="*/ 15 w 17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5" y="3"/>
                      </a:moveTo>
                      <a:cubicBezTo>
                        <a:pt x="17" y="7"/>
                        <a:pt x="17" y="12"/>
                        <a:pt x="14" y="14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ubicBezTo>
                        <a:pt x="7" y="0"/>
                        <a:pt x="12" y="0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7" name="Freeform 203"/>
                <p:cNvSpPr/>
                <p:nvPr/>
              </p:nvSpPr>
              <p:spPr bwMode="auto">
                <a:xfrm>
                  <a:off x="1884" y="-200"/>
                  <a:ext cx="188" cy="79"/>
                </a:xfrm>
                <a:custGeom>
                  <a:avLst/>
                  <a:gdLst>
                    <a:gd name="T0" fmla="*/ 74 w 79"/>
                    <a:gd name="T1" fmla="*/ 1 h 33"/>
                    <a:gd name="T2" fmla="*/ 6 w 79"/>
                    <a:gd name="T3" fmla="*/ 18 h 33"/>
                    <a:gd name="T4" fmla="*/ 2 w 79"/>
                    <a:gd name="T5" fmla="*/ 19 h 33"/>
                    <a:gd name="T6" fmla="*/ 78 w 79"/>
                    <a:gd name="T7" fmla="*/ 2 h 33"/>
                    <a:gd name="T8" fmla="*/ 74 w 79"/>
                    <a:gd name="T9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3">
                      <a:moveTo>
                        <a:pt x="74" y="1"/>
                      </a:moveTo>
                      <a:cubicBezTo>
                        <a:pt x="56" y="22"/>
                        <a:pt x="31" y="31"/>
                        <a:pt x="6" y="18"/>
                      </a:cubicBezTo>
                      <a:cubicBezTo>
                        <a:pt x="5" y="17"/>
                        <a:pt x="0" y="18"/>
                        <a:pt x="2" y="19"/>
                      </a:cubicBezTo>
                      <a:cubicBezTo>
                        <a:pt x="30" y="33"/>
                        <a:pt x="59" y="26"/>
                        <a:pt x="78" y="2"/>
                      </a:cubicBezTo>
                      <a:cubicBezTo>
                        <a:pt x="79" y="1"/>
                        <a:pt x="75" y="0"/>
                        <a:pt x="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8" name="Freeform 204"/>
                <p:cNvSpPr/>
                <p:nvPr/>
              </p:nvSpPr>
              <p:spPr bwMode="auto">
                <a:xfrm>
                  <a:off x="1946" y="-237"/>
                  <a:ext cx="59" cy="168"/>
                </a:xfrm>
                <a:custGeom>
                  <a:avLst/>
                  <a:gdLst>
                    <a:gd name="T0" fmla="*/ 11 w 25"/>
                    <a:gd name="T1" fmla="*/ 70 h 71"/>
                    <a:gd name="T2" fmla="*/ 6 w 25"/>
                    <a:gd name="T3" fmla="*/ 2 h 71"/>
                    <a:gd name="T4" fmla="*/ 1 w 25"/>
                    <a:gd name="T5" fmla="*/ 2 h 71"/>
                    <a:gd name="T6" fmla="*/ 6 w 25"/>
                    <a:gd name="T7" fmla="*/ 69 h 71"/>
                    <a:gd name="T8" fmla="*/ 11 w 2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1">
                      <a:moveTo>
                        <a:pt x="11" y="70"/>
                      </a:moveTo>
                      <a:cubicBezTo>
                        <a:pt x="25" y="47"/>
                        <a:pt x="23" y="22"/>
                        <a:pt x="6" y="2"/>
                      </a:cubicBezTo>
                      <a:cubicBezTo>
                        <a:pt x="5" y="1"/>
                        <a:pt x="0" y="0"/>
                        <a:pt x="1" y="2"/>
                      </a:cubicBezTo>
                      <a:cubicBezTo>
                        <a:pt x="19" y="22"/>
                        <a:pt x="20" y="46"/>
                        <a:pt x="6" y="69"/>
                      </a:cubicBezTo>
                      <a:cubicBezTo>
                        <a:pt x="6" y="69"/>
                        <a:pt x="10" y="71"/>
                        <a:pt x="11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29" name="Freeform 206"/>
              <p:cNvSpPr/>
              <p:nvPr/>
            </p:nvSpPr>
            <p:spPr bwMode="auto">
              <a:xfrm>
                <a:off x="3025776" y="-317500"/>
                <a:ext cx="266700" cy="120650"/>
              </a:xfrm>
              <a:custGeom>
                <a:avLst/>
                <a:gdLst>
                  <a:gd name="T0" fmla="*/ 68 w 71"/>
                  <a:gd name="T1" fmla="*/ 30 h 32"/>
                  <a:gd name="T2" fmla="*/ 6 w 71"/>
                  <a:gd name="T3" fmla="*/ 1 h 32"/>
                  <a:gd name="T4" fmla="*/ 1 w 71"/>
                  <a:gd name="T5" fmla="*/ 2 h 32"/>
                  <a:gd name="T6" fmla="*/ 65 w 71"/>
                  <a:gd name="T7" fmla="*/ 32 h 32"/>
                  <a:gd name="T8" fmla="*/ 68 w 71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2">
                    <a:moveTo>
                      <a:pt x="68" y="30"/>
                    </a:moveTo>
                    <a:cubicBezTo>
                      <a:pt x="46" y="28"/>
                      <a:pt x="22" y="16"/>
                      <a:pt x="6" y="1"/>
                    </a:cubicBezTo>
                    <a:cubicBezTo>
                      <a:pt x="5" y="0"/>
                      <a:pt x="0" y="2"/>
                      <a:pt x="1" y="2"/>
                    </a:cubicBezTo>
                    <a:cubicBezTo>
                      <a:pt x="18" y="18"/>
                      <a:pt x="42" y="30"/>
                      <a:pt x="65" y="32"/>
                    </a:cubicBezTo>
                    <a:cubicBezTo>
                      <a:pt x="67" y="32"/>
                      <a:pt x="71" y="30"/>
                      <a:pt x="68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0" name="Freeform 207"/>
              <p:cNvSpPr/>
              <p:nvPr/>
            </p:nvSpPr>
            <p:spPr bwMode="auto">
              <a:xfrm>
                <a:off x="3028951" y="-365125"/>
                <a:ext cx="177800" cy="209550"/>
              </a:xfrm>
              <a:custGeom>
                <a:avLst/>
                <a:gdLst>
                  <a:gd name="T0" fmla="*/ 6 w 47"/>
                  <a:gd name="T1" fmla="*/ 55 h 56"/>
                  <a:gd name="T2" fmla="*/ 47 w 47"/>
                  <a:gd name="T3" fmla="*/ 1 h 56"/>
                  <a:gd name="T4" fmla="*/ 42 w 47"/>
                  <a:gd name="T5" fmla="*/ 1 h 56"/>
                  <a:gd name="T6" fmla="*/ 3 w 47"/>
                  <a:gd name="T7" fmla="*/ 54 h 56"/>
                  <a:gd name="T8" fmla="*/ 6 w 47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6">
                    <a:moveTo>
                      <a:pt x="6" y="55"/>
                    </a:moveTo>
                    <a:cubicBezTo>
                      <a:pt x="29" y="46"/>
                      <a:pt x="47" y="27"/>
                      <a:pt x="47" y="1"/>
                    </a:cubicBezTo>
                    <a:cubicBezTo>
                      <a:pt x="47" y="0"/>
                      <a:pt x="42" y="0"/>
                      <a:pt x="42" y="1"/>
                    </a:cubicBezTo>
                    <a:cubicBezTo>
                      <a:pt x="42" y="26"/>
                      <a:pt x="25" y="45"/>
                      <a:pt x="3" y="54"/>
                    </a:cubicBezTo>
                    <a:cubicBezTo>
                      <a:pt x="0" y="55"/>
                      <a:pt x="5" y="56"/>
                      <a:pt x="6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1" name="Freeform 208"/>
              <p:cNvSpPr/>
              <p:nvPr/>
            </p:nvSpPr>
            <p:spPr bwMode="auto">
              <a:xfrm>
                <a:off x="3152776" y="-227013"/>
                <a:ext cx="403225" cy="1031875"/>
              </a:xfrm>
              <a:custGeom>
                <a:avLst/>
                <a:gdLst>
                  <a:gd name="T0" fmla="*/ 0 w 107"/>
                  <a:gd name="T1" fmla="*/ 2 h 274"/>
                  <a:gd name="T2" fmla="*/ 102 w 107"/>
                  <a:gd name="T3" fmla="*/ 273 h 274"/>
                  <a:gd name="T4" fmla="*/ 107 w 107"/>
                  <a:gd name="T5" fmla="*/ 272 h 274"/>
                  <a:gd name="T6" fmla="*/ 5 w 107"/>
                  <a:gd name="T7" fmla="*/ 1 h 274"/>
                  <a:gd name="T8" fmla="*/ 0 w 107"/>
                  <a:gd name="T9" fmla="*/ 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74">
                    <a:moveTo>
                      <a:pt x="0" y="2"/>
                    </a:moveTo>
                    <a:cubicBezTo>
                      <a:pt x="31" y="93"/>
                      <a:pt x="75" y="180"/>
                      <a:pt x="102" y="273"/>
                    </a:cubicBezTo>
                    <a:cubicBezTo>
                      <a:pt x="103" y="274"/>
                      <a:pt x="107" y="273"/>
                      <a:pt x="107" y="272"/>
                    </a:cubicBezTo>
                    <a:cubicBezTo>
                      <a:pt x="80" y="180"/>
                      <a:pt x="36" y="92"/>
                      <a:pt x="5" y="1"/>
                    </a:cubicBezTo>
                    <a:cubicBezTo>
                      <a:pt x="5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2" name="Freeform 209"/>
              <p:cNvSpPr/>
              <p:nvPr/>
            </p:nvSpPr>
            <p:spPr bwMode="auto">
              <a:xfrm>
                <a:off x="3122613" y="-271463"/>
                <a:ext cx="65088" cy="63500"/>
              </a:xfrm>
              <a:custGeom>
                <a:avLst/>
                <a:gdLst>
                  <a:gd name="T0" fmla="*/ 16 w 17"/>
                  <a:gd name="T1" fmla="*/ 6 h 17"/>
                  <a:gd name="T2" fmla="*/ 10 w 17"/>
                  <a:gd name="T3" fmla="*/ 16 h 17"/>
                  <a:gd name="T4" fmla="*/ 1 w 17"/>
                  <a:gd name="T5" fmla="*/ 11 h 17"/>
                  <a:gd name="T6" fmla="*/ 6 w 17"/>
                  <a:gd name="T7" fmla="*/ 1 h 17"/>
                  <a:gd name="T8" fmla="*/ 16 w 17"/>
                  <a:gd name="T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6"/>
                    </a:moveTo>
                    <a:cubicBezTo>
                      <a:pt x="17" y="10"/>
                      <a:pt x="15" y="15"/>
                      <a:pt x="10" y="16"/>
                    </a:cubicBezTo>
                    <a:cubicBezTo>
                      <a:pt x="6" y="17"/>
                      <a:pt x="2" y="15"/>
                      <a:pt x="1" y="11"/>
                    </a:cubicBezTo>
                    <a:cubicBezTo>
                      <a:pt x="0" y="7"/>
                      <a:pt x="2" y="2"/>
                      <a:pt x="6" y="1"/>
                    </a:cubicBezTo>
                    <a:cubicBezTo>
                      <a:pt x="10" y="0"/>
                      <a:pt x="14" y="2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3" name="Freeform 210"/>
              <p:cNvSpPr/>
              <p:nvPr/>
            </p:nvSpPr>
            <p:spPr bwMode="auto">
              <a:xfrm>
                <a:off x="4208463" y="71437"/>
                <a:ext cx="192088" cy="247650"/>
              </a:xfrm>
              <a:custGeom>
                <a:avLst/>
                <a:gdLst>
                  <a:gd name="T0" fmla="*/ 47 w 51"/>
                  <a:gd name="T1" fmla="*/ 64 h 66"/>
                  <a:gd name="T2" fmla="*/ 10 w 51"/>
                  <a:gd name="T3" fmla="*/ 3 h 66"/>
                  <a:gd name="T4" fmla="*/ 5 w 51"/>
                  <a:gd name="T5" fmla="*/ 2 h 66"/>
                  <a:gd name="T6" fmla="*/ 45 w 51"/>
                  <a:gd name="T7" fmla="*/ 66 h 66"/>
                  <a:gd name="T8" fmla="*/ 47 w 51"/>
                  <a:gd name="T9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">
                    <a:moveTo>
                      <a:pt x="47" y="64"/>
                    </a:moveTo>
                    <a:cubicBezTo>
                      <a:pt x="21" y="54"/>
                      <a:pt x="5" y="31"/>
                      <a:pt x="10" y="3"/>
                    </a:cubicBezTo>
                    <a:cubicBezTo>
                      <a:pt x="10" y="1"/>
                      <a:pt x="5" y="0"/>
                      <a:pt x="5" y="2"/>
                    </a:cubicBezTo>
                    <a:cubicBezTo>
                      <a:pt x="0" y="32"/>
                      <a:pt x="17" y="55"/>
                      <a:pt x="45" y="66"/>
                    </a:cubicBezTo>
                    <a:cubicBezTo>
                      <a:pt x="46" y="66"/>
                      <a:pt x="51" y="66"/>
                      <a:pt x="47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4" name="Freeform 211"/>
              <p:cNvSpPr/>
              <p:nvPr/>
            </p:nvSpPr>
            <p:spPr bwMode="auto">
              <a:xfrm>
                <a:off x="4137026" y="123825"/>
                <a:ext cx="260350" cy="131763"/>
              </a:xfrm>
              <a:custGeom>
                <a:avLst/>
                <a:gdLst>
                  <a:gd name="T0" fmla="*/ 3 w 69"/>
                  <a:gd name="T1" fmla="*/ 29 h 35"/>
                  <a:gd name="T2" fmla="*/ 68 w 69"/>
                  <a:gd name="T3" fmla="*/ 2 h 35"/>
                  <a:gd name="T4" fmla="*/ 63 w 69"/>
                  <a:gd name="T5" fmla="*/ 1 h 35"/>
                  <a:gd name="T6" fmla="*/ 3 w 69"/>
                  <a:gd name="T7" fmla="*/ 27 h 35"/>
                  <a:gd name="T8" fmla="*/ 3 w 69"/>
                  <a:gd name="T9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5">
                    <a:moveTo>
                      <a:pt x="3" y="29"/>
                    </a:moveTo>
                    <a:cubicBezTo>
                      <a:pt x="30" y="35"/>
                      <a:pt x="54" y="27"/>
                      <a:pt x="68" y="2"/>
                    </a:cubicBezTo>
                    <a:cubicBezTo>
                      <a:pt x="69" y="1"/>
                      <a:pt x="64" y="0"/>
                      <a:pt x="63" y="1"/>
                    </a:cubicBezTo>
                    <a:cubicBezTo>
                      <a:pt x="51" y="23"/>
                      <a:pt x="28" y="33"/>
                      <a:pt x="3" y="27"/>
                    </a:cubicBezTo>
                    <a:cubicBezTo>
                      <a:pt x="1" y="27"/>
                      <a:pt x="0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5" name="Freeform 212"/>
              <p:cNvSpPr/>
              <p:nvPr/>
            </p:nvSpPr>
            <p:spPr bwMode="auto">
              <a:xfrm>
                <a:off x="4246563" y="85725"/>
                <a:ext cx="71438" cy="271463"/>
              </a:xfrm>
              <a:custGeom>
                <a:avLst/>
                <a:gdLst>
                  <a:gd name="T0" fmla="*/ 11 w 19"/>
                  <a:gd name="T1" fmla="*/ 69 h 72"/>
                  <a:gd name="T2" fmla="*/ 18 w 19"/>
                  <a:gd name="T3" fmla="*/ 1 h 72"/>
                  <a:gd name="T4" fmla="*/ 13 w 19"/>
                  <a:gd name="T5" fmla="*/ 1 h 72"/>
                  <a:gd name="T6" fmla="*/ 6 w 19"/>
                  <a:gd name="T7" fmla="*/ 70 h 72"/>
                  <a:gd name="T8" fmla="*/ 11 w 19"/>
                  <a:gd name="T9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2">
                    <a:moveTo>
                      <a:pt x="11" y="69"/>
                    </a:moveTo>
                    <a:cubicBezTo>
                      <a:pt x="5" y="48"/>
                      <a:pt x="9" y="21"/>
                      <a:pt x="18" y="1"/>
                    </a:cubicBezTo>
                    <a:cubicBezTo>
                      <a:pt x="19" y="0"/>
                      <a:pt x="14" y="0"/>
                      <a:pt x="13" y="1"/>
                    </a:cubicBezTo>
                    <a:cubicBezTo>
                      <a:pt x="4" y="21"/>
                      <a:pt x="0" y="48"/>
                      <a:pt x="6" y="70"/>
                    </a:cubicBezTo>
                    <a:cubicBezTo>
                      <a:pt x="6" y="72"/>
                      <a:pt x="11" y="71"/>
                      <a:pt x="11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6" name="Freeform 213"/>
              <p:cNvSpPr/>
              <p:nvPr/>
            </p:nvSpPr>
            <p:spPr bwMode="auto">
              <a:xfrm>
                <a:off x="4156076" y="138112"/>
                <a:ext cx="266700" cy="120650"/>
              </a:xfrm>
              <a:custGeom>
                <a:avLst/>
                <a:gdLst>
                  <a:gd name="T0" fmla="*/ 0 w 71"/>
                  <a:gd name="T1" fmla="*/ 2 h 32"/>
                  <a:gd name="T2" fmla="*/ 68 w 71"/>
                  <a:gd name="T3" fmla="*/ 24 h 32"/>
                  <a:gd name="T4" fmla="*/ 65 w 71"/>
                  <a:gd name="T5" fmla="*/ 22 h 32"/>
                  <a:gd name="T6" fmla="*/ 5 w 71"/>
                  <a:gd name="T7" fmla="*/ 1 h 32"/>
                  <a:gd name="T8" fmla="*/ 0 w 71"/>
                  <a:gd name="T9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2">
                    <a:moveTo>
                      <a:pt x="0" y="2"/>
                    </a:moveTo>
                    <a:cubicBezTo>
                      <a:pt x="17" y="22"/>
                      <a:pt x="42" y="32"/>
                      <a:pt x="68" y="24"/>
                    </a:cubicBezTo>
                    <a:cubicBezTo>
                      <a:pt x="71" y="23"/>
                      <a:pt x="66" y="21"/>
                      <a:pt x="65" y="22"/>
                    </a:cubicBezTo>
                    <a:cubicBezTo>
                      <a:pt x="42" y="29"/>
                      <a:pt x="20" y="19"/>
                      <a:pt x="5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7" name="Freeform 214"/>
              <p:cNvSpPr/>
              <p:nvPr/>
            </p:nvSpPr>
            <p:spPr bwMode="auto">
              <a:xfrm>
                <a:off x="3476626" y="233362"/>
                <a:ext cx="800100" cy="606425"/>
              </a:xfrm>
              <a:custGeom>
                <a:avLst/>
                <a:gdLst>
                  <a:gd name="T0" fmla="*/ 206 w 212"/>
                  <a:gd name="T1" fmla="*/ 0 h 161"/>
                  <a:gd name="T2" fmla="*/ 2 w 212"/>
                  <a:gd name="T3" fmla="*/ 160 h 161"/>
                  <a:gd name="T4" fmla="*/ 6 w 212"/>
                  <a:gd name="T5" fmla="*/ 160 h 161"/>
                  <a:gd name="T6" fmla="*/ 210 w 212"/>
                  <a:gd name="T7" fmla="*/ 1 h 161"/>
                  <a:gd name="T8" fmla="*/ 206 w 212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161">
                    <a:moveTo>
                      <a:pt x="206" y="0"/>
                    </a:moveTo>
                    <a:cubicBezTo>
                      <a:pt x="137" y="53"/>
                      <a:pt x="72" y="110"/>
                      <a:pt x="2" y="160"/>
                    </a:cubicBezTo>
                    <a:cubicBezTo>
                      <a:pt x="0" y="161"/>
                      <a:pt x="5" y="161"/>
                      <a:pt x="6" y="160"/>
                    </a:cubicBezTo>
                    <a:cubicBezTo>
                      <a:pt x="77" y="111"/>
                      <a:pt x="142" y="54"/>
                      <a:pt x="210" y="1"/>
                    </a:cubicBezTo>
                    <a:cubicBezTo>
                      <a:pt x="212" y="0"/>
                      <a:pt x="207" y="0"/>
                      <a:pt x="2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8" name="Freeform 215"/>
              <p:cNvSpPr/>
              <p:nvPr/>
            </p:nvSpPr>
            <p:spPr bwMode="auto">
              <a:xfrm>
                <a:off x="4241801" y="187325"/>
                <a:ext cx="68263" cy="68263"/>
              </a:xfrm>
              <a:custGeom>
                <a:avLst/>
                <a:gdLst>
                  <a:gd name="T0" fmla="*/ 13 w 18"/>
                  <a:gd name="T1" fmla="*/ 15 h 18"/>
                  <a:gd name="T2" fmla="*/ 3 w 18"/>
                  <a:gd name="T3" fmla="*/ 13 h 18"/>
                  <a:gd name="T4" fmla="*/ 5 w 18"/>
                  <a:gd name="T5" fmla="*/ 3 h 18"/>
                  <a:gd name="T6" fmla="*/ 15 w 18"/>
                  <a:gd name="T7" fmla="*/ 5 h 18"/>
                  <a:gd name="T8" fmla="*/ 13 w 18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3" y="15"/>
                    </a:moveTo>
                    <a:cubicBezTo>
                      <a:pt x="10" y="18"/>
                      <a:pt x="5" y="17"/>
                      <a:pt x="3" y="13"/>
                    </a:cubicBezTo>
                    <a:cubicBezTo>
                      <a:pt x="0" y="10"/>
                      <a:pt x="1" y="5"/>
                      <a:pt x="5" y="3"/>
                    </a:cubicBezTo>
                    <a:cubicBezTo>
                      <a:pt x="8" y="0"/>
                      <a:pt x="13" y="1"/>
                      <a:pt x="15" y="5"/>
                    </a:cubicBezTo>
                    <a:cubicBezTo>
                      <a:pt x="18" y="8"/>
                      <a:pt x="17" y="13"/>
                      <a:pt x="13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9" name="Freeform 216"/>
              <p:cNvSpPr/>
              <p:nvPr/>
            </p:nvSpPr>
            <p:spPr bwMode="auto">
              <a:xfrm>
                <a:off x="2697163" y="74612"/>
                <a:ext cx="184150" cy="244475"/>
              </a:xfrm>
              <a:custGeom>
                <a:avLst/>
                <a:gdLst>
                  <a:gd name="T0" fmla="*/ 5 w 49"/>
                  <a:gd name="T1" fmla="*/ 65 h 65"/>
                  <a:gd name="T2" fmla="*/ 44 w 49"/>
                  <a:gd name="T3" fmla="*/ 2 h 65"/>
                  <a:gd name="T4" fmla="*/ 39 w 49"/>
                  <a:gd name="T5" fmla="*/ 1 h 65"/>
                  <a:gd name="T6" fmla="*/ 1 w 49"/>
                  <a:gd name="T7" fmla="*/ 63 h 65"/>
                  <a:gd name="T8" fmla="*/ 5 w 49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65">
                    <a:moveTo>
                      <a:pt x="5" y="65"/>
                    </a:moveTo>
                    <a:cubicBezTo>
                      <a:pt x="33" y="55"/>
                      <a:pt x="49" y="31"/>
                      <a:pt x="44" y="2"/>
                    </a:cubicBezTo>
                    <a:cubicBezTo>
                      <a:pt x="44" y="0"/>
                      <a:pt x="39" y="0"/>
                      <a:pt x="39" y="1"/>
                    </a:cubicBezTo>
                    <a:cubicBezTo>
                      <a:pt x="44" y="30"/>
                      <a:pt x="28" y="53"/>
                      <a:pt x="1" y="63"/>
                    </a:cubicBezTo>
                    <a:cubicBezTo>
                      <a:pt x="0" y="64"/>
                      <a:pt x="4" y="65"/>
                      <a:pt x="5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0" name="Freeform 217"/>
              <p:cNvSpPr/>
              <p:nvPr/>
            </p:nvSpPr>
            <p:spPr bwMode="auto">
              <a:xfrm>
                <a:off x="2697163" y="123825"/>
                <a:ext cx="260350" cy="131763"/>
              </a:xfrm>
              <a:custGeom>
                <a:avLst/>
                <a:gdLst>
                  <a:gd name="T0" fmla="*/ 64 w 69"/>
                  <a:gd name="T1" fmla="*/ 27 h 35"/>
                  <a:gd name="T2" fmla="*/ 5 w 69"/>
                  <a:gd name="T3" fmla="*/ 2 h 35"/>
                  <a:gd name="T4" fmla="*/ 0 w 69"/>
                  <a:gd name="T5" fmla="*/ 1 h 35"/>
                  <a:gd name="T6" fmla="*/ 67 w 69"/>
                  <a:gd name="T7" fmla="*/ 29 h 35"/>
                  <a:gd name="T8" fmla="*/ 64 w 69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5">
                    <a:moveTo>
                      <a:pt x="64" y="27"/>
                    </a:moveTo>
                    <a:cubicBezTo>
                      <a:pt x="39" y="33"/>
                      <a:pt x="18" y="24"/>
                      <a:pt x="5" y="2"/>
                    </a:cubicBezTo>
                    <a:cubicBezTo>
                      <a:pt x="5" y="1"/>
                      <a:pt x="0" y="0"/>
                      <a:pt x="0" y="1"/>
                    </a:cubicBezTo>
                    <a:cubicBezTo>
                      <a:pt x="14" y="26"/>
                      <a:pt x="40" y="35"/>
                      <a:pt x="67" y="29"/>
                    </a:cubicBezTo>
                    <a:cubicBezTo>
                      <a:pt x="69" y="29"/>
                      <a:pt x="65" y="27"/>
                      <a:pt x="64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1" name="Freeform 218"/>
              <p:cNvSpPr/>
              <p:nvPr/>
            </p:nvSpPr>
            <p:spPr bwMode="auto">
              <a:xfrm>
                <a:off x="2776538" y="82550"/>
                <a:ext cx="68263" cy="271463"/>
              </a:xfrm>
              <a:custGeom>
                <a:avLst/>
                <a:gdLst>
                  <a:gd name="T0" fmla="*/ 12 w 18"/>
                  <a:gd name="T1" fmla="*/ 71 h 72"/>
                  <a:gd name="T2" fmla="*/ 5 w 18"/>
                  <a:gd name="T3" fmla="*/ 2 h 72"/>
                  <a:gd name="T4" fmla="*/ 0 w 18"/>
                  <a:gd name="T5" fmla="*/ 2 h 72"/>
                  <a:gd name="T6" fmla="*/ 7 w 18"/>
                  <a:gd name="T7" fmla="*/ 71 h 72"/>
                  <a:gd name="T8" fmla="*/ 12 w 18"/>
                  <a:gd name="T9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2">
                    <a:moveTo>
                      <a:pt x="12" y="71"/>
                    </a:moveTo>
                    <a:cubicBezTo>
                      <a:pt x="18" y="49"/>
                      <a:pt x="14" y="22"/>
                      <a:pt x="5" y="2"/>
                    </a:cubicBezTo>
                    <a:cubicBezTo>
                      <a:pt x="4" y="0"/>
                      <a:pt x="0" y="1"/>
                      <a:pt x="0" y="2"/>
                    </a:cubicBezTo>
                    <a:cubicBezTo>
                      <a:pt x="9" y="23"/>
                      <a:pt x="13" y="49"/>
                      <a:pt x="7" y="71"/>
                    </a:cubicBezTo>
                    <a:cubicBezTo>
                      <a:pt x="7" y="72"/>
                      <a:pt x="12" y="72"/>
                      <a:pt x="12" y="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2" name="Freeform 219"/>
              <p:cNvSpPr/>
              <p:nvPr/>
            </p:nvSpPr>
            <p:spPr bwMode="auto">
              <a:xfrm>
                <a:off x="2670176" y="138112"/>
                <a:ext cx="268288" cy="120650"/>
              </a:xfrm>
              <a:custGeom>
                <a:avLst/>
                <a:gdLst>
                  <a:gd name="T0" fmla="*/ 65 w 71"/>
                  <a:gd name="T1" fmla="*/ 1 h 32"/>
                  <a:gd name="T2" fmla="*/ 6 w 71"/>
                  <a:gd name="T3" fmla="*/ 22 h 32"/>
                  <a:gd name="T4" fmla="*/ 2 w 71"/>
                  <a:gd name="T5" fmla="*/ 24 h 32"/>
                  <a:gd name="T6" fmla="*/ 70 w 71"/>
                  <a:gd name="T7" fmla="*/ 2 h 32"/>
                  <a:gd name="T8" fmla="*/ 65 w 71"/>
                  <a:gd name="T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2">
                    <a:moveTo>
                      <a:pt x="65" y="1"/>
                    </a:moveTo>
                    <a:cubicBezTo>
                      <a:pt x="51" y="19"/>
                      <a:pt x="29" y="29"/>
                      <a:pt x="6" y="22"/>
                    </a:cubicBezTo>
                    <a:cubicBezTo>
                      <a:pt x="5" y="22"/>
                      <a:pt x="0" y="23"/>
                      <a:pt x="2" y="24"/>
                    </a:cubicBezTo>
                    <a:cubicBezTo>
                      <a:pt x="28" y="32"/>
                      <a:pt x="53" y="22"/>
                      <a:pt x="70" y="2"/>
                    </a:cubicBezTo>
                    <a:cubicBezTo>
                      <a:pt x="71" y="1"/>
                      <a:pt x="66" y="0"/>
                      <a:pt x="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3" name="Freeform 220"/>
              <p:cNvSpPr/>
              <p:nvPr/>
            </p:nvSpPr>
            <p:spPr bwMode="auto">
              <a:xfrm>
                <a:off x="2817813" y="228600"/>
                <a:ext cx="795338" cy="614363"/>
              </a:xfrm>
              <a:custGeom>
                <a:avLst/>
                <a:gdLst>
                  <a:gd name="T0" fmla="*/ 1 w 211"/>
                  <a:gd name="T1" fmla="*/ 2 h 163"/>
                  <a:gd name="T2" fmla="*/ 205 w 211"/>
                  <a:gd name="T3" fmla="*/ 162 h 163"/>
                  <a:gd name="T4" fmla="*/ 210 w 211"/>
                  <a:gd name="T5" fmla="*/ 160 h 163"/>
                  <a:gd name="T6" fmla="*/ 6 w 211"/>
                  <a:gd name="T7" fmla="*/ 1 h 163"/>
                  <a:gd name="T8" fmla="*/ 1 w 211"/>
                  <a:gd name="T9" fmla="*/ 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163">
                    <a:moveTo>
                      <a:pt x="1" y="2"/>
                    </a:moveTo>
                    <a:cubicBezTo>
                      <a:pt x="70" y="55"/>
                      <a:pt x="135" y="112"/>
                      <a:pt x="205" y="162"/>
                    </a:cubicBezTo>
                    <a:cubicBezTo>
                      <a:pt x="206" y="163"/>
                      <a:pt x="211" y="162"/>
                      <a:pt x="210" y="160"/>
                    </a:cubicBezTo>
                    <a:cubicBezTo>
                      <a:pt x="139" y="111"/>
                      <a:pt x="74" y="53"/>
                      <a:pt x="6" y="1"/>
                    </a:cubicBezTo>
                    <a:cubicBezTo>
                      <a:pt x="5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4" name="Freeform 221"/>
              <p:cNvSpPr/>
              <p:nvPr/>
            </p:nvSpPr>
            <p:spPr bwMode="auto">
              <a:xfrm>
                <a:off x="2784476" y="187325"/>
                <a:ext cx="63500" cy="68263"/>
              </a:xfrm>
              <a:custGeom>
                <a:avLst/>
                <a:gdLst>
                  <a:gd name="T0" fmla="*/ 4 w 17"/>
                  <a:gd name="T1" fmla="*/ 15 h 18"/>
                  <a:gd name="T2" fmla="*/ 15 w 17"/>
                  <a:gd name="T3" fmla="*/ 13 h 18"/>
                  <a:gd name="T4" fmla="*/ 13 w 17"/>
                  <a:gd name="T5" fmla="*/ 3 h 18"/>
                  <a:gd name="T6" fmla="*/ 2 w 17"/>
                  <a:gd name="T7" fmla="*/ 5 h 18"/>
                  <a:gd name="T8" fmla="*/ 4 w 1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4" y="15"/>
                    </a:moveTo>
                    <a:cubicBezTo>
                      <a:pt x="7" y="18"/>
                      <a:pt x="12" y="17"/>
                      <a:pt x="15" y="13"/>
                    </a:cubicBezTo>
                    <a:cubicBezTo>
                      <a:pt x="17" y="10"/>
                      <a:pt x="16" y="5"/>
                      <a:pt x="13" y="3"/>
                    </a:cubicBezTo>
                    <a:cubicBezTo>
                      <a:pt x="9" y="0"/>
                      <a:pt x="5" y="1"/>
                      <a:pt x="2" y="5"/>
                    </a:cubicBezTo>
                    <a:cubicBezTo>
                      <a:pt x="0" y="8"/>
                      <a:pt x="1" y="13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5" name="Freeform 222"/>
              <p:cNvSpPr/>
              <p:nvPr/>
            </p:nvSpPr>
            <p:spPr bwMode="auto">
              <a:xfrm>
                <a:off x="3213101" y="-169863"/>
                <a:ext cx="298450" cy="134938"/>
              </a:xfrm>
              <a:custGeom>
                <a:avLst/>
                <a:gdLst>
                  <a:gd name="T0" fmla="*/ 73 w 79"/>
                  <a:gd name="T1" fmla="*/ 1 h 36"/>
                  <a:gd name="T2" fmla="*/ 6 w 79"/>
                  <a:gd name="T3" fmla="*/ 22 h 36"/>
                  <a:gd name="T4" fmla="*/ 3 w 79"/>
                  <a:gd name="T5" fmla="*/ 23 h 36"/>
                  <a:gd name="T6" fmla="*/ 78 w 79"/>
                  <a:gd name="T7" fmla="*/ 2 h 36"/>
                  <a:gd name="T8" fmla="*/ 73 w 79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6">
                    <a:moveTo>
                      <a:pt x="73" y="1"/>
                    </a:moveTo>
                    <a:cubicBezTo>
                      <a:pt x="57" y="23"/>
                      <a:pt x="32" y="34"/>
                      <a:pt x="6" y="22"/>
                    </a:cubicBezTo>
                    <a:cubicBezTo>
                      <a:pt x="4" y="21"/>
                      <a:pt x="0" y="22"/>
                      <a:pt x="3" y="23"/>
                    </a:cubicBezTo>
                    <a:cubicBezTo>
                      <a:pt x="31" y="36"/>
                      <a:pt x="60" y="27"/>
                      <a:pt x="78" y="2"/>
                    </a:cubicBezTo>
                    <a:cubicBezTo>
                      <a:pt x="79" y="1"/>
                      <a:pt x="74" y="0"/>
                      <a:pt x="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6" name="Freeform 223"/>
              <p:cNvSpPr/>
              <p:nvPr/>
            </p:nvSpPr>
            <p:spPr bwMode="auto">
              <a:xfrm>
                <a:off x="3303588" y="-219075"/>
                <a:ext cx="106363" cy="263525"/>
              </a:xfrm>
              <a:custGeom>
                <a:avLst/>
                <a:gdLst>
                  <a:gd name="T0" fmla="*/ 15 w 28"/>
                  <a:gd name="T1" fmla="*/ 69 h 70"/>
                  <a:gd name="T2" fmla="*/ 6 w 28"/>
                  <a:gd name="T3" fmla="*/ 1 h 70"/>
                  <a:gd name="T4" fmla="*/ 2 w 28"/>
                  <a:gd name="T5" fmla="*/ 1 h 70"/>
                  <a:gd name="T6" fmla="*/ 11 w 28"/>
                  <a:gd name="T7" fmla="*/ 68 h 70"/>
                  <a:gd name="T8" fmla="*/ 15 w 28"/>
                  <a:gd name="T9" fmla="*/ 6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70">
                    <a:moveTo>
                      <a:pt x="15" y="69"/>
                    </a:moveTo>
                    <a:cubicBezTo>
                      <a:pt x="28" y="45"/>
                      <a:pt x="25" y="20"/>
                      <a:pt x="6" y="1"/>
                    </a:cubicBezTo>
                    <a:cubicBezTo>
                      <a:pt x="5" y="1"/>
                      <a:pt x="0" y="0"/>
                      <a:pt x="2" y="1"/>
                    </a:cubicBezTo>
                    <a:cubicBezTo>
                      <a:pt x="20" y="20"/>
                      <a:pt x="23" y="45"/>
                      <a:pt x="11" y="68"/>
                    </a:cubicBezTo>
                    <a:cubicBezTo>
                      <a:pt x="10" y="69"/>
                      <a:pt x="15" y="70"/>
                      <a:pt x="15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7" name="Freeform 224"/>
              <p:cNvSpPr/>
              <p:nvPr/>
            </p:nvSpPr>
            <p:spPr bwMode="auto">
              <a:xfrm>
                <a:off x="3248026" y="-155575"/>
                <a:ext cx="266700" cy="106363"/>
              </a:xfrm>
              <a:custGeom>
                <a:avLst/>
                <a:gdLst>
                  <a:gd name="T0" fmla="*/ 68 w 71"/>
                  <a:gd name="T1" fmla="*/ 26 h 28"/>
                  <a:gd name="T2" fmla="*/ 5 w 71"/>
                  <a:gd name="T3" fmla="*/ 1 h 28"/>
                  <a:gd name="T4" fmla="*/ 1 w 71"/>
                  <a:gd name="T5" fmla="*/ 2 h 28"/>
                  <a:gd name="T6" fmla="*/ 67 w 71"/>
                  <a:gd name="T7" fmla="*/ 28 h 28"/>
                  <a:gd name="T8" fmla="*/ 68 w 71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8">
                    <a:moveTo>
                      <a:pt x="68" y="26"/>
                    </a:moveTo>
                    <a:cubicBezTo>
                      <a:pt x="46" y="26"/>
                      <a:pt x="22" y="15"/>
                      <a:pt x="5" y="1"/>
                    </a:cubicBezTo>
                    <a:cubicBezTo>
                      <a:pt x="4" y="0"/>
                      <a:pt x="0" y="2"/>
                      <a:pt x="1" y="2"/>
                    </a:cubicBezTo>
                    <a:cubicBezTo>
                      <a:pt x="18" y="17"/>
                      <a:pt x="44" y="28"/>
                      <a:pt x="67" y="28"/>
                    </a:cubicBezTo>
                    <a:cubicBezTo>
                      <a:pt x="69" y="28"/>
                      <a:pt x="71" y="26"/>
                      <a:pt x="68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8" name="Freeform 225"/>
              <p:cNvSpPr/>
              <p:nvPr/>
            </p:nvSpPr>
            <p:spPr bwMode="auto">
              <a:xfrm>
                <a:off x="3259138" y="-214313"/>
                <a:ext cx="169863" cy="217488"/>
              </a:xfrm>
              <a:custGeom>
                <a:avLst/>
                <a:gdLst>
                  <a:gd name="T0" fmla="*/ 6 w 45"/>
                  <a:gd name="T1" fmla="*/ 58 h 58"/>
                  <a:gd name="T2" fmla="*/ 44 w 45"/>
                  <a:gd name="T3" fmla="*/ 1 h 58"/>
                  <a:gd name="T4" fmla="*/ 39 w 45"/>
                  <a:gd name="T5" fmla="*/ 2 h 58"/>
                  <a:gd name="T6" fmla="*/ 2 w 45"/>
                  <a:gd name="T7" fmla="*/ 57 h 58"/>
                  <a:gd name="T8" fmla="*/ 6 w 45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58">
                    <a:moveTo>
                      <a:pt x="6" y="58"/>
                    </a:moveTo>
                    <a:cubicBezTo>
                      <a:pt x="29" y="48"/>
                      <a:pt x="45" y="27"/>
                      <a:pt x="44" y="1"/>
                    </a:cubicBezTo>
                    <a:cubicBezTo>
                      <a:pt x="44" y="0"/>
                      <a:pt x="39" y="0"/>
                      <a:pt x="39" y="2"/>
                    </a:cubicBezTo>
                    <a:cubicBezTo>
                      <a:pt x="40" y="26"/>
                      <a:pt x="24" y="47"/>
                      <a:pt x="2" y="57"/>
                    </a:cubicBezTo>
                    <a:cubicBezTo>
                      <a:pt x="0" y="58"/>
                      <a:pt x="5" y="58"/>
                      <a:pt x="6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9" name="Freeform 226"/>
              <p:cNvSpPr/>
              <p:nvPr/>
            </p:nvSpPr>
            <p:spPr bwMode="auto">
              <a:xfrm>
                <a:off x="3375026" y="-71438"/>
                <a:ext cx="234950" cy="914400"/>
              </a:xfrm>
              <a:custGeom>
                <a:avLst/>
                <a:gdLst>
                  <a:gd name="T0" fmla="*/ 1 w 62"/>
                  <a:gd name="T1" fmla="*/ 2 h 243"/>
                  <a:gd name="T2" fmla="*/ 57 w 62"/>
                  <a:gd name="T3" fmla="*/ 241 h 243"/>
                  <a:gd name="T4" fmla="*/ 62 w 62"/>
                  <a:gd name="T5" fmla="*/ 241 h 243"/>
                  <a:gd name="T6" fmla="*/ 6 w 62"/>
                  <a:gd name="T7" fmla="*/ 1 h 243"/>
                  <a:gd name="T8" fmla="*/ 1 w 62"/>
                  <a:gd name="T9" fmla="*/ 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43">
                    <a:moveTo>
                      <a:pt x="1" y="2"/>
                    </a:moveTo>
                    <a:cubicBezTo>
                      <a:pt x="31" y="78"/>
                      <a:pt x="30" y="164"/>
                      <a:pt x="57" y="241"/>
                    </a:cubicBezTo>
                    <a:cubicBezTo>
                      <a:pt x="57" y="243"/>
                      <a:pt x="62" y="242"/>
                      <a:pt x="62" y="241"/>
                    </a:cubicBezTo>
                    <a:cubicBezTo>
                      <a:pt x="35" y="163"/>
                      <a:pt x="36" y="78"/>
                      <a:pt x="6" y="1"/>
                    </a:cubicBezTo>
                    <a:cubicBezTo>
                      <a:pt x="5" y="0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0" name="Freeform 227"/>
              <p:cNvSpPr/>
              <p:nvPr/>
            </p:nvSpPr>
            <p:spPr bwMode="auto">
              <a:xfrm>
                <a:off x="3344863" y="-117475"/>
                <a:ext cx="65088" cy="65088"/>
              </a:xfrm>
              <a:custGeom>
                <a:avLst/>
                <a:gdLst>
                  <a:gd name="T0" fmla="*/ 16 w 17"/>
                  <a:gd name="T1" fmla="*/ 6 h 17"/>
                  <a:gd name="T2" fmla="*/ 11 w 17"/>
                  <a:gd name="T3" fmla="*/ 16 h 17"/>
                  <a:gd name="T4" fmla="*/ 2 w 17"/>
                  <a:gd name="T5" fmla="*/ 11 h 17"/>
                  <a:gd name="T6" fmla="*/ 6 w 17"/>
                  <a:gd name="T7" fmla="*/ 1 h 17"/>
                  <a:gd name="T8" fmla="*/ 16 w 17"/>
                  <a:gd name="T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6"/>
                    </a:moveTo>
                    <a:cubicBezTo>
                      <a:pt x="17" y="10"/>
                      <a:pt x="15" y="14"/>
                      <a:pt x="11" y="16"/>
                    </a:cubicBezTo>
                    <a:cubicBezTo>
                      <a:pt x="7" y="17"/>
                      <a:pt x="3" y="15"/>
                      <a:pt x="2" y="11"/>
                    </a:cubicBezTo>
                    <a:cubicBezTo>
                      <a:pt x="0" y="7"/>
                      <a:pt x="2" y="3"/>
                      <a:pt x="6" y="1"/>
                    </a:cubicBezTo>
                    <a:cubicBezTo>
                      <a:pt x="10" y="0"/>
                      <a:pt x="15" y="2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1" name="Freeform 228"/>
              <p:cNvSpPr/>
              <p:nvPr/>
            </p:nvSpPr>
            <p:spPr bwMode="auto">
              <a:xfrm>
                <a:off x="2640013" y="1062038"/>
                <a:ext cx="180975" cy="252413"/>
              </a:xfrm>
              <a:custGeom>
                <a:avLst/>
                <a:gdLst>
                  <a:gd name="T0" fmla="*/ 44 w 48"/>
                  <a:gd name="T1" fmla="*/ 65 h 67"/>
                  <a:gd name="T2" fmla="*/ 6 w 48"/>
                  <a:gd name="T3" fmla="*/ 0 h 67"/>
                  <a:gd name="T4" fmla="*/ 3 w 48"/>
                  <a:gd name="T5" fmla="*/ 2 h 67"/>
                  <a:gd name="T6" fmla="*/ 39 w 48"/>
                  <a:gd name="T7" fmla="*/ 64 h 67"/>
                  <a:gd name="T8" fmla="*/ 44 w 48"/>
                  <a:gd name="T9" fmla="*/ 6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7">
                    <a:moveTo>
                      <a:pt x="44" y="65"/>
                    </a:moveTo>
                    <a:cubicBezTo>
                      <a:pt x="48" y="36"/>
                      <a:pt x="34" y="10"/>
                      <a:pt x="6" y="0"/>
                    </a:cubicBezTo>
                    <a:cubicBezTo>
                      <a:pt x="4" y="0"/>
                      <a:pt x="0" y="1"/>
                      <a:pt x="3" y="2"/>
                    </a:cubicBezTo>
                    <a:cubicBezTo>
                      <a:pt x="31" y="11"/>
                      <a:pt x="43" y="36"/>
                      <a:pt x="39" y="64"/>
                    </a:cubicBezTo>
                    <a:cubicBezTo>
                      <a:pt x="39" y="66"/>
                      <a:pt x="44" y="67"/>
                      <a:pt x="44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2" name="Freeform 229"/>
              <p:cNvSpPr/>
              <p:nvPr/>
            </p:nvSpPr>
            <p:spPr bwMode="auto">
              <a:xfrm>
                <a:off x="2614613" y="1054100"/>
                <a:ext cx="225425" cy="169863"/>
              </a:xfrm>
              <a:custGeom>
                <a:avLst/>
                <a:gdLst>
                  <a:gd name="T0" fmla="*/ 55 w 60"/>
                  <a:gd name="T1" fmla="*/ 1 h 45"/>
                  <a:gd name="T2" fmla="*/ 4 w 60"/>
                  <a:gd name="T3" fmla="*/ 43 h 45"/>
                  <a:gd name="T4" fmla="*/ 6 w 60"/>
                  <a:gd name="T5" fmla="*/ 45 h 45"/>
                  <a:gd name="T6" fmla="*/ 60 w 60"/>
                  <a:gd name="T7" fmla="*/ 2 h 45"/>
                  <a:gd name="T8" fmla="*/ 55 w 60"/>
                  <a:gd name="T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5">
                    <a:moveTo>
                      <a:pt x="55" y="1"/>
                    </a:moveTo>
                    <a:cubicBezTo>
                      <a:pt x="48" y="26"/>
                      <a:pt x="30" y="42"/>
                      <a:pt x="4" y="43"/>
                    </a:cubicBezTo>
                    <a:cubicBezTo>
                      <a:pt x="0" y="43"/>
                      <a:pt x="4" y="45"/>
                      <a:pt x="6" y="45"/>
                    </a:cubicBezTo>
                    <a:cubicBezTo>
                      <a:pt x="33" y="45"/>
                      <a:pt x="53" y="28"/>
                      <a:pt x="60" y="2"/>
                    </a:cubicBezTo>
                    <a:cubicBezTo>
                      <a:pt x="60" y="1"/>
                      <a:pt x="56" y="0"/>
                      <a:pt x="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3" name="Freeform 230"/>
              <p:cNvSpPr/>
              <p:nvPr/>
            </p:nvSpPr>
            <p:spPr bwMode="auto">
              <a:xfrm>
                <a:off x="2617788" y="1125538"/>
                <a:ext cx="268288" cy="109538"/>
              </a:xfrm>
              <a:custGeom>
                <a:avLst/>
                <a:gdLst>
                  <a:gd name="T0" fmla="*/ 70 w 71"/>
                  <a:gd name="T1" fmla="*/ 27 h 29"/>
                  <a:gd name="T2" fmla="*/ 5 w 71"/>
                  <a:gd name="T3" fmla="*/ 1 h 29"/>
                  <a:gd name="T4" fmla="*/ 3 w 71"/>
                  <a:gd name="T5" fmla="*/ 3 h 29"/>
                  <a:gd name="T6" fmla="*/ 66 w 71"/>
                  <a:gd name="T7" fmla="*/ 28 h 29"/>
                  <a:gd name="T8" fmla="*/ 70 w 71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9">
                    <a:moveTo>
                      <a:pt x="70" y="27"/>
                    </a:moveTo>
                    <a:cubicBezTo>
                      <a:pt x="54" y="11"/>
                      <a:pt x="28" y="2"/>
                      <a:pt x="5" y="1"/>
                    </a:cubicBezTo>
                    <a:cubicBezTo>
                      <a:pt x="4" y="0"/>
                      <a:pt x="0" y="2"/>
                      <a:pt x="3" y="3"/>
                    </a:cubicBezTo>
                    <a:cubicBezTo>
                      <a:pt x="25" y="4"/>
                      <a:pt x="50" y="13"/>
                      <a:pt x="66" y="28"/>
                    </a:cubicBezTo>
                    <a:cubicBezTo>
                      <a:pt x="67" y="29"/>
                      <a:pt x="71" y="28"/>
                      <a:pt x="70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4" name="Freeform 231"/>
              <p:cNvSpPr/>
              <p:nvPr/>
            </p:nvSpPr>
            <p:spPr bwMode="auto">
              <a:xfrm>
                <a:off x="2689226" y="1027113"/>
                <a:ext cx="101600" cy="260350"/>
              </a:xfrm>
              <a:custGeom>
                <a:avLst/>
                <a:gdLst>
                  <a:gd name="T0" fmla="*/ 13 w 27"/>
                  <a:gd name="T1" fmla="*/ 2 h 69"/>
                  <a:gd name="T2" fmla="*/ 2 w 27"/>
                  <a:gd name="T3" fmla="*/ 67 h 69"/>
                  <a:gd name="T4" fmla="*/ 6 w 27"/>
                  <a:gd name="T5" fmla="*/ 68 h 69"/>
                  <a:gd name="T6" fmla="*/ 18 w 27"/>
                  <a:gd name="T7" fmla="*/ 1 h 69"/>
                  <a:gd name="T8" fmla="*/ 13 w 27"/>
                  <a:gd name="T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9">
                    <a:moveTo>
                      <a:pt x="13" y="2"/>
                    </a:moveTo>
                    <a:cubicBezTo>
                      <a:pt x="22" y="25"/>
                      <a:pt x="20" y="50"/>
                      <a:pt x="2" y="67"/>
                    </a:cubicBezTo>
                    <a:cubicBezTo>
                      <a:pt x="0" y="69"/>
                      <a:pt x="5" y="69"/>
                      <a:pt x="6" y="68"/>
                    </a:cubicBezTo>
                    <a:cubicBezTo>
                      <a:pt x="25" y="50"/>
                      <a:pt x="27" y="25"/>
                      <a:pt x="18" y="1"/>
                    </a:cubicBezTo>
                    <a:cubicBezTo>
                      <a:pt x="17" y="0"/>
                      <a:pt x="12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5" name="Freeform 232"/>
              <p:cNvSpPr/>
              <p:nvPr/>
            </p:nvSpPr>
            <p:spPr bwMode="auto">
              <a:xfrm>
                <a:off x="2768601" y="793750"/>
                <a:ext cx="811213" cy="373063"/>
              </a:xfrm>
              <a:custGeom>
                <a:avLst/>
                <a:gdLst>
                  <a:gd name="T0" fmla="*/ 6 w 215"/>
                  <a:gd name="T1" fmla="*/ 98 h 99"/>
                  <a:gd name="T2" fmla="*/ 213 w 215"/>
                  <a:gd name="T3" fmla="*/ 2 h 99"/>
                  <a:gd name="T4" fmla="*/ 209 w 215"/>
                  <a:gd name="T5" fmla="*/ 1 h 99"/>
                  <a:gd name="T6" fmla="*/ 2 w 215"/>
                  <a:gd name="T7" fmla="*/ 97 h 99"/>
                  <a:gd name="T8" fmla="*/ 6 w 215"/>
                  <a:gd name="T9" fmla="*/ 9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99">
                    <a:moveTo>
                      <a:pt x="6" y="98"/>
                    </a:moveTo>
                    <a:cubicBezTo>
                      <a:pt x="75" y="67"/>
                      <a:pt x="145" y="36"/>
                      <a:pt x="213" y="2"/>
                    </a:cubicBezTo>
                    <a:cubicBezTo>
                      <a:pt x="215" y="1"/>
                      <a:pt x="210" y="0"/>
                      <a:pt x="209" y="1"/>
                    </a:cubicBezTo>
                    <a:cubicBezTo>
                      <a:pt x="141" y="35"/>
                      <a:pt x="71" y="66"/>
                      <a:pt x="2" y="97"/>
                    </a:cubicBezTo>
                    <a:cubicBezTo>
                      <a:pt x="0" y="98"/>
                      <a:pt x="5" y="99"/>
                      <a:pt x="6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6" name="Freeform 233"/>
              <p:cNvSpPr/>
              <p:nvPr/>
            </p:nvSpPr>
            <p:spPr bwMode="auto">
              <a:xfrm>
                <a:off x="2730501" y="1136650"/>
                <a:ext cx="65088" cy="63500"/>
              </a:xfrm>
              <a:custGeom>
                <a:avLst/>
                <a:gdLst>
                  <a:gd name="T0" fmla="*/ 12 w 17"/>
                  <a:gd name="T1" fmla="*/ 15 h 17"/>
                  <a:gd name="T2" fmla="*/ 16 w 17"/>
                  <a:gd name="T3" fmla="*/ 5 h 17"/>
                  <a:gd name="T4" fmla="*/ 5 w 17"/>
                  <a:gd name="T5" fmla="*/ 1 h 17"/>
                  <a:gd name="T6" fmla="*/ 2 w 17"/>
                  <a:gd name="T7" fmla="*/ 12 h 17"/>
                  <a:gd name="T8" fmla="*/ 12 w 17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2" y="15"/>
                    </a:moveTo>
                    <a:cubicBezTo>
                      <a:pt x="16" y="13"/>
                      <a:pt x="17" y="9"/>
                      <a:pt x="16" y="5"/>
                    </a:cubicBezTo>
                    <a:cubicBezTo>
                      <a:pt x="14" y="1"/>
                      <a:pt x="9" y="0"/>
                      <a:pt x="5" y="1"/>
                    </a:cubicBezTo>
                    <a:cubicBezTo>
                      <a:pt x="1" y="3"/>
                      <a:pt x="0" y="8"/>
                      <a:pt x="2" y="12"/>
                    </a:cubicBezTo>
                    <a:cubicBezTo>
                      <a:pt x="4" y="16"/>
                      <a:pt x="8" y="17"/>
                      <a:pt x="12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7" name="Freeform 234"/>
              <p:cNvSpPr/>
              <p:nvPr/>
            </p:nvSpPr>
            <p:spPr bwMode="auto">
              <a:xfrm>
                <a:off x="3451226" y="1479550"/>
                <a:ext cx="296863" cy="128588"/>
              </a:xfrm>
              <a:custGeom>
                <a:avLst/>
                <a:gdLst>
                  <a:gd name="T0" fmla="*/ 76 w 79"/>
                  <a:gd name="T1" fmla="*/ 12 h 34"/>
                  <a:gd name="T2" fmla="*/ 1 w 79"/>
                  <a:gd name="T3" fmla="*/ 31 h 34"/>
                  <a:gd name="T4" fmla="*/ 6 w 79"/>
                  <a:gd name="T5" fmla="*/ 33 h 34"/>
                  <a:gd name="T6" fmla="*/ 73 w 79"/>
                  <a:gd name="T7" fmla="*/ 13 h 34"/>
                  <a:gd name="T8" fmla="*/ 76 w 79"/>
                  <a:gd name="T9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4">
                    <a:moveTo>
                      <a:pt x="76" y="12"/>
                    </a:moveTo>
                    <a:cubicBezTo>
                      <a:pt x="48" y="0"/>
                      <a:pt x="18" y="5"/>
                      <a:pt x="1" y="31"/>
                    </a:cubicBezTo>
                    <a:cubicBezTo>
                      <a:pt x="0" y="33"/>
                      <a:pt x="5" y="34"/>
                      <a:pt x="6" y="33"/>
                    </a:cubicBezTo>
                    <a:cubicBezTo>
                      <a:pt x="21" y="9"/>
                      <a:pt x="47" y="2"/>
                      <a:pt x="73" y="13"/>
                    </a:cubicBezTo>
                    <a:cubicBezTo>
                      <a:pt x="74" y="14"/>
                      <a:pt x="79" y="13"/>
                      <a:pt x="76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8" name="Freeform 235"/>
              <p:cNvSpPr/>
              <p:nvPr/>
            </p:nvSpPr>
            <p:spPr bwMode="auto">
              <a:xfrm>
                <a:off x="3484563" y="1427163"/>
                <a:ext cx="155575" cy="244475"/>
              </a:xfrm>
              <a:custGeom>
                <a:avLst/>
                <a:gdLst>
                  <a:gd name="T0" fmla="*/ 3 w 41"/>
                  <a:gd name="T1" fmla="*/ 1 h 65"/>
                  <a:gd name="T2" fmla="*/ 30 w 41"/>
                  <a:gd name="T3" fmla="*/ 62 h 65"/>
                  <a:gd name="T4" fmla="*/ 35 w 41"/>
                  <a:gd name="T5" fmla="*/ 63 h 65"/>
                  <a:gd name="T6" fmla="*/ 7 w 41"/>
                  <a:gd name="T7" fmla="*/ 1 h 65"/>
                  <a:gd name="T8" fmla="*/ 3 w 41"/>
                  <a:gd name="T9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5">
                    <a:moveTo>
                      <a:pt x="3" y="1"/>
                    </a:moveTo>
                    <a:cubicBezTo>
                      <a:pt x="25" y="14"/>
                      <a:pt x="36" y="37"/>
                      <a:pt x="30" y="62"/>
                    </a:cubicBezTo>
                    <a:cubicBezTo>
                      <a:pt x="29" y="64"/>
                      <a:pt x="34" y="65"/>
                      <a:pt x="35" y="63"/>
                    </a:cubicBezTo>
                    <a:cubicBezTo>
                      <a:pt x="41" y="37"/>
                      <a:pt x="29" y="14"/>
                      <a:pt x="7" y="1"/>
                    </a:cubicBezTo>
                    <a:cubicBezTo>
                      <a:pt x="5" y="0"/>
                      <a:pt x="0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9" name="Freeform 236"/>
              <p:cNvSpPr/>
              <p:nvPr/>
            </p:nvSpPr>
            <p:spPr bwMode="auto">
              <a:xfrm>
                <a:off x="3511551" y="1427163"/>
                <a:ext cx="180975" cy="217488"/>
              </a:xfrm>
              <a:custGeom>
                <a:avLst/>
                <a:gdLst>
                  <a:gd name="T0" fmla="*/ 42 w 48"/>
                  <a:gd name="T1" fmla="*/ 1 h 58"/>
                  <a:gd name="T2" fmla="*/ 0 w 48"/>
                  <a:gd name="T3" fmla="*/ 56 h 58"/>
                  <a:gd name="T4" fmla="*/ 5 w 48"/>
                  <a:gd name="T5" fmla="*/ 56 h 58"/>
                  <a:gd name="T6" fmla="*/ 46 w 48"/>
                  <a:gd name="T7" fmla="*/ 2 h 58"/>
                  <a:gd name="T8" fmla="*/ 42 w 48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8">
                    <a:moveTo>
                      <a:pt x="42" y="1"/>
                    </a:moveTo>
                    <a:cubicBezTo>
                      <a:pt x="23" y="12"/>
                      <a:pt x="8" y="35"/>
                      <a:pt x="0" y="56"/>
                    </a:cubicBezTo>
                    <a:cubicBezTo>
                      <a:pt x="0" y="58"/>
                      <a:pt x="5" y="58"/>
                      <a:pt x="5" y="56"/>
                    </a:cubicBezTo>
                    <a:cubicBezTo>
                      <a:pt x="12" y="36"/>
                      <a:pt x="27" y="13"/>
                      <a:pt x="46" y="2"/>
                    </a:cubicBezTo>
                    <a:cubicBezTo>
                      <a:pt x="48" y="0"/>
                      <a:pt x="43" y="0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0" name="Freeform 237"/>
              <p:cNvSpPr/>
              <p:nvPr/>
            </p:nvSpPr>
            <p:spPr bwMode="auto">
              <a:xfrm>
                <a:off x="3440113" y="1487488"/>
                <a:ext cx="260350" cy="127000"/>
              </a:xfrm>
              <a:custGeom>
                <a:avLst/>
                <a:gdLst>
                  <a:gd name="T0" fmla="*/ 5 w 69"/>
                  <a:gd name="T1" fmla="*/ 6 h 34"/>
                  <a:gd name="T2" fmla="*/ 63 w 69"/>
                  <a:gd name="T3" fmla="*/ 33 h 34"/>
                  <a:gd name="T4" fmla="*/ 68 w 69"/>
                  <a:gd name="T5" fmla="*/ 32 h 34"/>
                  <a:gd name="T6" fmla="*/ 4 w 69"/>
                  <a:gd name="T7" fmla="*/ 4 h 34"/>
                  <a:gd name="T8" fmla="*/ 5 w 69"/>
                  <a:gd name="T9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4">
                    <a:moveTo>
                      <a:pt x="5" y="6"/>
                    </a:moveTo>
                    <a:cubicBezTo>
                      <a:pt x="29" y="2"/>
                      <a:pt x="51" y="12"/>
                      <a:pt x="63" y="33"/>
                    </a:cubicBezTo>
                    <a:cubicBezTo>
                      <a:pt x="64" y="34"/>
                      <a:pt x="69" y="33"/>
                      <a:pt x="68" y="32"/>
                    </a:cubicBezTo>
                    <a:cubicBezTo>
                      <a:pt x="55" y="9"/>
                      <a:pt x="29" y="0"/>
                      <a:pt x="4" y="4"/>
                    </a:cubicBezTo>
                    <a:cubicBezTo>
                      <a:pt x="0" y="4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1" name="Freeform 238"/>
              <p:cNvSpPr/>
              <p:nvPr/>
            </p:nvSpPr>
            <p:spPr bwMode="auto">
              <a:xfrm>
                <a:off x="3519488" y="700087"/>
                <a:ext cx="77788" cy="809625"/>
              </a:xfrm>
              <a:custGeom>
                <a:avLst/>
                <a:gdLst>
                  <a:gd name="T0" fmla="*/ 21 w 21"/>
                  <a:gd name="T1" fmla="*/ 213 h 215"/>
                  <a:gd name="T2" fmla="*/ 5 w 21"/>
                  <a:gd name="T3" fmla="*/ 1 h 215"/>
                  <a:gd name="T4" fmla="*/ 0 w 21"/>
                  <a:gd name="T5" fmla="*/ 2 h 215"/>
                  <a:gd name="T6" fmla="*/ 16 w 21"/>
                  <a:gd name="T7" fmla="*/ 213 h 215"/>
                  <a:gd name="T8" fmla="*/ 21 w 21"/>
                  <a:gd name="T9" fmla="*/ 21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5">
                    <a:moveTo>
                      <a:pt x="21" y="213"/>
                    </a:moveTo>
                    <a:cubicBezTo>
                      <a:pt x="9" y="143"/>
                      <a:pt x="12" y="72"/>
                      <a:pt x="5" y="1"/>
                    </a:cubicBezTo>
                    <a:cubicBezTo>
                      <a:pt x="5" y="0"/>
                      <a:pt x="0" y="0"/>
                      <a:pt x="0" y="2"/>
                    </a:cubicBezTo>
                    <a:cubicBezTo>
                      <a:pt x="7" y="72"/>
                      <a:pt x="4" y="144"/>
                      <a:pt x="16" y="213"/>
                    </a:cubicBezTo>
                    <a:cubicBezTo>
                      <a:pt x="16" y="215"/>
                      <a:pt x="21" y="214"/>
                      <a:pt x="21" y="2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2" name="Freeform 239"/>
              <p:cNvSpPr/>
              <p:nvPr/>
            </p:nvSpPr>
            <p:spPr bwMode="auto">
              <a:xfrm>
                <a:off x="3556001" y="1490663"/>
                <a:ext cx="65088" cy="63500"/>
              </a:xfrm>
              <a:custGeom>
                <a:avLst/>
                <a:gdLst>
                  <a:gd name="T0" fmla="*/ 16 w 17"/>
                  <a:gd name="T1" fmla="*/ 7 h 17"/>
                  <a:gd name="T2" fmla="*/ 7 w 17"/>
                  <a:gd name="T3" fmla="*/ 1 h 17"/>
                  <a:gd name="T4" fmla="*/ 1 w 17"/>
                  <a:gd name="T5" fmla="*/ 10 h 17"/>
                  <a:gd name="T6" fmla="*/ 10 w 17"/>
                  <a:gd name="T7" fmla="*/ 16 h 17"/>
                  <a:gd name="T8" fmla="*/ 16 w 17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7"/>
                    </a:moveTo>
                    <a:cubicBezTo>
                      <a:pt x="15" y="3"/>
                      <a:pt x="11" y="0"/>
                      <a:pt x="7" y="1"/>
                    </a:cubicBezTo>
                    <a:cubicBezTo>
                      <a:pt x="3" y="2"/>
                      <a:pt x="0" y="6"/>
                      <a:pt x="1" y="10"/>
                    </a:cubicBezTo>
                    <a:cubicBezTo>
                      <a:pt x="2" y="14"/>
                      <a:pt x="6" y="17"/>
                      <a:pt x="10" y="16"/>
                    </a:cubicBezTo>
                    <a:cubicBezTo>
                      <a:pt x="15" y="15"/>
                      <a:pt x="17" y="11"/>
                      <a:pt x="16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3" name="Freeform 240"/>
              <p:cNvSpPr/>
              <p:nvPr/>
            </p:nvSpPr>
            <p:spPr bwMode="auto">
              <a:xfrm>
                <a:off x="3832226" y="1506538"/>
                <a:ext cx="233363" cy="198438"/>
              </a:xfrm>
              <a:custGeom>
                <a:avLst/>
                <a:gdLst>
                  <a:gd name="T0" fmla="*/ 56 w 62"/>
                  <a:gd name="T1" fmla="*/ 1 h 53"/>
                  <a:gd name="T2" fmla="*/ 0 w 62"/>
                  <a:gd name="T3" fmla="*/ 51 h 53"/>
                  <a:gd name="T4" fmla="*/ 5 w 62"/>
                  <a:gd name="T5" fmla="*/ 52 h 53"/>
                  <a:gd name="T6" fmla="*/ 59 w 62"/>
                  <a:gd name="T7" fmla="*/ 3 h 53"/>
                  <a:gd name="T8" fmla="*/ 56 w 62"/>
                  <a:gd name="T9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3">
                    <a:moveTo>
                      <a:pt x="56" y="1"/>
                    </a:moveTo>
                    <a:cubicBezTo>
                      <a:pt x="27" y="3"/>
                      <a:pt x="4" y="21"/>
                      <a:pt x="0" y="51"/>
                    </a:cubicBezTo>
                    <a:cubicBezTo>
                      <a:pt x="0" y="53"/>
                      <a:pt x="5" y="53"/>
                      <a:pt x="5" y="52"/>
                    </a:cubicBezTo>
                    <a:cubicBezTo>
                      <a:pt x="9" y="23"/>
                      <a:pt x="30" y="5"/>
                      <a:pt x="59" y="3"/>
                    </a:cubicBezTo>
                    <a:cubicBezTo>
                      <a:pt x="62" y="2"/>
                      <a:pt x="58" y="0"/>
                      <a:pt x="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4" name="Freeform 241"/>
              <p:cNvSpPr/>
              <p:nvPr/>
            </p:nvSpPr>
            <p:spPr bwMode="auto">
              <a:xfrm>
                <a:off x="3786188" y="1524000"/>
                <a:ext cx="222250" cy="173038"/>
              </a:xfrm>
              <a:custGeom>
                <a:avLst/>
                <a:gdLst>
                  <a:gd name="T0" fmla="*/ 4 w 59"/>
                  <a:gd name="T1" fmla="*/ 3 h 46"/>
                  <a:gd name="T2" fmla="*/ 54 w 59"/>
                  <a:gd name="T3" fmla="*/ 44 h 46"/>
                  <a:gd name="T4" fmla="*/ 59 w 59"/>
                  <a:gd name="T5" fmla="*/ 44 h 46"/>
                  <a:gd name="T6" fmla="*/ 3 w 59"/>
                  <a:gd name="T7" fmla="*/ 0 h 46"/>
                  <a:gd name="T8" fmla="*/ 4 w 59"/>
                  <a:gd name="T9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6">
                    <a:moveTo>
                      <a:pt x="4" y="3"/>
                    </a:moveTo>
                    <a:cubicBezTo>
                      <a:pt x="29" y="4"/>
                      <a:pt x="48" y="19"/>
                      <a:pt x="54" y="44"/>
                    </a:cubicBezTo>
                    <a:cubicBezTo>
                      <a:pt x="54" y="45"/>
                      <a:pt x="59" y="46"/>
                      <a:pt x="59" y="44"/>
                    </a:cubicBezTo>
                    <a:cubicBezTo>
                      <a:pt x="52" y="17"/>
                      <a:pt x="30" y="2"/>
                      <a:pt x="3" y="0"/>
                    </a:cubicBezTo>
                    <a:cubicBezTo>
                      <a:pt x="0" y="0"/>
                      <a:pt x="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5" name="Freeform 242"/>
              <p:cNvSpPr/>
              <p:nvPr/>
            </p:nvSpPr>
            <p:spPr bwMode="auto">
              <a:xfrm>
                <a:off x="3892551" y="1446213"/>
                <a:ext cx="74613" cy="266700"/>
              </a:xfrm>
              <a:custGeom>
                <a:avLst/>
                <a:gdLst>
                  <a:gd name="T0" fmla="*/ 15 w 20"/>
                  <a:gd name="T1" fmla="*/ 2 h 71"/>
                  <a:gd name="T2" fmla="*/ 3 w 20"/>
                  <a:gd name="T3" fmla="*/ 70 h 71"/>
                  <a:gd name="T4" fmla="*/ 8 w 20"/>
                  <a:gd name="T5" fmla="*/ 69 h 71"/>
                  <a:gd name="T6" fmla="*/ 20 w 20"/>
                  <a:gd name="T7" fmla="*/ 2 h 71"/>
                  <a:gd name="T8" fmla="*/ 15 w 20"/>
                  <a:gd name="T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1">
                    <a:moveTo>
                      <a:pt x="15" y="2"/>
                    </a:moveTo>
                    <a:cubicBezTo>
                      <a:pt x="3" y="21"/>
                      <a:pt x="0" y="48"/>
                      <a:pt x="3" y="70"/>
                    </a:cubicBezTo>
                    <a:cubicBezTo>
                      <a:pt x="3" y="71"/>
                      <a:pt x="8" y="71"/>
                      <a:pt x="8" y="69"/>
                    </a:cubicBezTo>
                    <a:cubicBezTo>
                      <a:pt x="5" y="47"/>
                      <a:pt x="8" y="21"/>
                      <a:pt x="20" y="2"/>
                    </a:cubicBezTo>
                    <a:cubicBezTo>
                      <a:pt x="20" y="1"/>
                      <a:pt x="16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6" name="Freeform 243"/>
              <p:cNvSpPr/>
              <p:nvPr/>
            </p:nvSpPr>
            <p:spPr bwMode="auto">
              <a:xfrm>
                <a:off x="3778251" y="1547813"/>
                <a:ext cx="279400" cy="74613"/>
              </a:xfrm>
              <a:custGeom>
                <a:avLst/>
                <a:gdLst>
                  <a:gd name="T0" fmla="*/ 6 w 74"/>
                  <a:gd name="T1" fmla="*/ 19 h 20"/>
                  <a:gd name="T2" fmla="*/ 69 w 74"/>
                  <a:gd name="T3" fmla="*/ 16 h 20"/>
                  <a:gd name="T4" fmla="*/ 73 w 74"/>
                  <a:gd name="T5" fmla="*/ 15 h 20"/>
                  <a:gd name="T6" fmla="*/ 2 w 74"/>
                  <a:gd name="T7" fmla="*/ 18 h 20"/>
                  <a:gd name="T8" fmla="*/ 6 w 74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0">
                    <a:moveTo>
                      <a:pt x="6" y="19"/>
                    </a:moveTo>
                    <a:cubicBezTo>
                      <a:pt x="25" y="6"/>
                      <a:pt x="49" y="3"/>
                      <a:pt x="69" y="16"/>
                    </a:cubicBezTo>
                    <a:cubicBezTo>
                      <a:pt x="70" y="17"/>
                      <a:pt x="74" y="16"/>
                      <a:pt x="73" y="15"/>
                    </a:cubicBezTo>
                    <a:cubicBezTo>
                      <a:pt x="51" y="0"/>
                      <a:pt x="23" y="4"/>
                      <a:pt x="2" y="18"/>
                    </a:cubicBezTo>
                    <a:cubicBezTo>
                      <a:pt x="0" y="19"/>
                      <a:pt x="5" y="20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7" name="Freeform 244"/>
              <p:cNvSpPr/>
              <p:nvPr/>
            </p:nvSpPr>
            <p:spPr bwMode="auto">
              <a:xfrm>
                <a:off x="3511551" y="749300"/>
                <a:ext cx="411163" cy="812800"/>
              </a:xfrm>
              <a:custGeom>
                <a:avLst/>
                <a:gdLst>
                  <a:gd name="T0" fmla="*/ 108 w 109"/>
                  <a:gd name="T1" fmla="*/ 214 h 216"/>
                  <a:gd name="T2" fmla="*/ 55 w 109"/>
                  <a:gd name="T3" fmla="*/ 102 h 216"/>
                  <a:gd name="T4" fmla="*/ 5 w 109"/>
                  <a:gd name="T5" fmla="*/ 1 h 216"/>
                  <a:gd name="T6" fmla="*/ 1 w 109"/>
                  <a:gd name="T7" fmla="*/ 2 h 216"/>
                  <a:gd name="T8" fmla="*/ 53 w 109"/>
                  <a:gd name="T9" fmla="*/ 109 h 216"/>
                  <a:gd name="T10" fmla="*/ 103 w 109"/>
                  <a:gd name="T11" fmla="*/ 215 h 216"/>
                  <a:gd name="T12" fmla="*/ 108 w 109"/>
                  <a:gd name="T13" fmla="*/ 21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216">
                    <a:moveTo>
                      <a:pt x="108" y="214"/>
                    </a:moveTo>
                    <a:cubicBezTo>
                      <a:pt x="84" y="181"/>
                      <a:pt x="70" y="140"/>
                      <a:pt x="55" y="102"/>
                    </a:cubicBezTo>
                    <a:cubicBezTo>
                      <a:pt x="41" y="68"/>
                      <a:pt x="29" y="30"/>
                      <a:pt x="5" y="1"/>
                    </a:cubicBezTo>
                    <a:cubicBezTo>
                      <a:pt x="5" y="0"/>
                      <a:pt x="0" y="1"/>
                      <a:pt x="1" y="2"/>
                    </a:cubicBezTo>
                    <a:cubicBezTo>
                      <a:pt x="25" y="33"/>
                      <a:pt x="38" y="73"/>
                      <a:pt x="53" y="109"/>
                    </a:cubicBezTo>
                    <a:cubicBezTo>
                      <a:pt x="67" y="145"/>
                      <a:pt x="80" y="183"/>
                      <a:pt x="103" y="215"/>
                    </a:cubicBezTo>
                    <a:cubicBezTo>
                      <a:pt x="104" y="216"/>
                      <a:pt x="109" y="215"/>
                      <a:pt x="108" y="2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8" name="Freeform 245"/>
              <p:cNvSpPr/>
              <p:nvPr/>
            </p:nvSpPr>
            <p:spPr bwMode="auto">
              <a:xfrm>
                <a:off x="3887788" y="1539875"/>
                <a:ext cx="65088" cy="68263"/>
              </a:xfrm>
              <a:custGeom>
                <a:avLst/>
                <a:gdLst>
                  <a:gd name="T0" fmla="*/ 14 w 17"/>
                  <a:gd name="T1" fmla="*/ 4 h 18"/>
                  <a:gd name="T2" fmla="*/ 4 w 17"/>
                  <a:gd name="T3" fmla="*/ 3 h 18"/>
                  <a:gd name="T4" fmla="*/ 3 w 17"/>
                  <a:gd name="T5" fmla="*/ 14 h 18"/>
                  <a:gd name="T6" fmla="*/ 13 w 17"/>
                  <a:gd name="T7" fmla="*/ 15 h 18"/>
                  <a:gd name="T8" fmla="*/ 14 w 17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4" y="4"/>
                    </a:moveTo>
                    <a:cubicBezTo>
                      <a:pt x="12" y="1"/>
                      <a:pt x="7" y="0"/>
                      <a:pt x="4" y="3"/>
                    </a:cubicBezTo>
                    <a:cubicBezTo>
                      <a:pt x="0" y="6"/>
                      <a:pt x="0" y="10"/>
                      <a:pt x="3" y="14"/>
                    </a:cubicBezTo>
                    <a:cubicBezTo>
                      <a:pt x="5" y="17"/>
                      <a:pt x="10" y="18"/>
                      <a:pt x="13" y="15"/>
                    </a:cubicBezTo>
                    <a:cubicBezTo>
                      <a:pt x="17" y="12"/>
                      <a:pt x="17" y="7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9" name="Freeform 246"/>
              <p:cNvSpPr/>
              <p:nvPr/>
            </p:nvSpPr>
            <p:spPr bwMode="auto">
              <a:xfrm>
                <a:off x="3556001" y="60325"/>
                <a:ext cx="196850" cy="77788"/>
              </a:xfrm>
              <a:custGeom>
                <a:avLst/>
                <a:gdLst>
                  <a:gd name="T0" fmla="*/ 46 w 52"/>
                  <a:gd name="T1" fmla="*/ 11 h 21"/>
                  <a:gd name="T2" fmla="*/ 6 w 52"/>
                  <a:gd name="T3" fmla="*/ 1 h 21"/>
                  <a:gd name="T4" fmla="*/ 1 w 52"/>
                  <a:gd name="T5" fmla="*/ 1 h 21"/>
                  <a:gd name="T6" fmla="*/ 50 w 52"/>
                  <a:gd name="T7" fmla="*/ 13 h 21"/>
                  <a:gd name="T8" fmla="*/ 46 w 52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1">
                    <a:moveTo>
                      <a:pt x="46" y="11"/>
                    </a:moveTo>
                    <a:cubicBezTo>
                      <a:pt x="31" y="18"/>
                      <a:pt x="16" y="15"/>
                      <a:pt x="6" y="1"/>
                    </a:cubicBezTo>
                    <a:cubicBezTo>
                      <a:pt x="5" y="0"/>
                      <a:pt x="0" y="0"/>
                      <a:pt x="1" y="1"/>
                    </a:cubicBezTo>
                    <a:cubicBezTo>
                      <a:pt x="13" y="18"/>
                      <a:pt x="32" y="21"/>
                      <a:pt x="50" y="13"/>
                    </a:cubicBezTo>
                    <a:cubicBezTo>
                      <a:pt x="52" y="12"/>
                      <a:pt x="47" y="11"/>
                      <a:pt x="4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0" name="Freeform 247"/>
              <p:cNvSpPr/>
              <p:nvPr/>
            </p:nvSpPr>
            <p:spPr bwMode="auto">
              <a:xfrm>
                <a:off x="3582988" y="19050"/>
                <a:ext cx="98425" cy="157163"/>
              </a:xfrm>
              <a:custGeom>
                <a:avLst/>
                <a:gdLst>
                  <a:gd name="T0" fmla="*/ 6 w 26"/>
                  <a:gd name="T1" fmla="*/ 41 h 42"/>
                  <a:gd name="T2" fmla="*/ 22 w 26"/>
                  <a:gd name="T3" fmla="*/ 2 h 42"/>
                  <a:gd name="T4" fmla="*/ 17 w 26"/>
                  <a:gd name="T5" fmla="*/ 1 h 42"/>
                  <a:gd name="T6" fmla="*/ 1 w 26"/>
                  <a:gd name="T7" fmla="*/ 39 h 42"/>
                  <a:gd name="T8" fmla="*/ 6 w 26"/>
                  <a:gd name="T9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2">
                    <a:moveTo>
                      <a:pt x="6" y="41"/>
                    </a:moveTo>
                    <a:cubicBezTo>
                      <a:pt x="20" y="32"/>
                      <a:pt x="26" y="18"/>
                      <a:pt x="22" y="2"/>
                    </a:cubicBezTo>
                    <a:cubicBezTo>
                      <a:pt x="22" y="0"/>
                      <a:pt x="17" y="0"/>
                      <a:pt x="17" y="1"/>
                    </a:cubicBezTo>
                    <a:cubicBezTo>
                      <a:pt x="21" y="17"/>
                      <a:pt x="15" y="31"/>
                      <a:pt x="1" y="39"/>
                    </a:cubicBezTo>
                    <a:cubicBezTo>
                      <a:pt x="0" y="40"/>
                      <a:pt x="5" y="42"/>
                      <a:pt x="6" y="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1" name="Freeform 248"/>
              <p:cNvSpPr/>
              <p:nvPr/>
            </p:nvSpPr>
            <p:spPr bwMode="auto">
              <a:xfrm>
                <a:off x="3594101" y="33337"/>
                <a:ext cx="123825" cy="139700"/>
              </a:xfrm>
              <a:custGeom>
                <a:avLst/>
                <a:gdLst>
                  <a:gd name="T0" fmla="*/ 32 w 33"/>
                  <a:gd name="T1" fmla="*/ 34 h 37"/>
                  <a:gd name="T2" fmla="*/ 5 w 33"/>
                  <a:gd name="T3" fmla="*/ 1 h 37"/>
                  <a:gd name="T4" fmla="*/ 0 w 33"/>
                  <a:gd name="T5" fmla="*/ 2 h 37"/>
                  <a:gd name="T6" fmla="*/ 28 w 33"/>
                  <a:gd name="T7" fmla="*/ 36 h 37"/>
                  <a:gd name="T8" fmla="*/ 32 w 33"/>
                  <a:gd name="T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7">
                    <a:moveTo>
                      <a:pt x="32" y="34"/>
                    </a:moveTo>
                    <a:cubicBezTo>
                      <a:pt x="20" y="28"/>
                      <a:pt x="10" y="14"/>
                      <a:pt x="5" y="1"/>
                    </a:cubicBezTo>
                    <a:cubicBezTo>
                      <a:pt x="5" y="0"/>
                      <a:pt x="0" y="1"/>
                      <a:pt x="0" y="2"/>
                    </a:cubicBezTo>
                    <a:cubicBezTo>
                      <a:pt x="5" y="15"/>
                      <a:pt x="15" y="29"/>
                      <a:pt x="28" y="36"/>
                    </a:cubicBezTo>
                    <a:cubicBezTo>
                      <a:pt x="29" y="37"/>
                      <a:pt x="33" y="35"/>
                      <a:pt x="32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2" name="Freeform 249"/>
              <p:cNvSpPr/>
              <p:nvPr/>
            </p:nvSpPr>
            <p:spPr bwMode="auto">
              <a:xfrm>
                <a:off x="3552826" y="49212"/>
                <a:ext cx="165100" cy="85725"/>
              </a:xfrm>
              <a:custGeom>
                <a:avLst/>
                <a:gdLst>
                  <a:gd name="T0" fmla="*/ 3 w 44"/>
                  <a:gd name="T1" fmla="*/ 21 h 23"/>
                  <a:gd name="T2" fmla="*/ 44 w 44"/>
                  <a:gd name="T3" fmla="*/ 2 h 23"/>
                  <a:gd name="T4" fmla="*/ 39 w 44"/>
                  <a:gd name="T5" fmla="*/ 2 h 23"/>
                  <a:gd name="T6" fmla="*/ 4 w 44"/>
                  <a:gd name="T7" fmla="*/ 19 h 23"/>
                  <a:gd name="T8" fmla="*/ 3 w 44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3">
                    <a:moveTo>
                      <a:pt x="3" y="21"/>
                    </a:moveTo>
                    <a:cubicBezTo>
                      <a:pt x="19" y="23"/>
                      <a:pt x="36" y="17"/>
                      <a:pt x="44" y="2"/>
                    </a:cubicBezTo>
                    <a:cubicBezTo>
                      <a:pt x="44" y="1"/>
                      <a:pt x="39" y="0"/>
                      <a:pt x="39" y="2"/>
                    </a:cubicBezTo>
                    <a:cubicBezTo>
                      <a:pt x="32" y="14"/>
                      <a:pt x="19" y="21"/>
                      <a:pt x="4" y="19"/>
                    </a:cubicBezTo>
                    <a:cubicBezTo>
                      <a:pt x="2" y="19"/>
                      <a:pt x="0" y="21"/>
                      <a:pt x="3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3" name="Freeform 250"/>
              <p:cNvSpPr/>
              <p:nvPr/>
            </p:nvSpPr>
            <p:spPr bwMode="auto">
              <a:xfrm>
                <a:off x="3541713" y="120650"/>
                <a:ext cx="115888" cy="669925"/>
              </a:xfrm>
              <a:custGeom>
                <a:avLst/>
                <a:gdLst>
                  <a:gd name="T0" fmla="*/ 26 w 31"/>
                  <a:gd name="T1" fmla="*/ 1 h 178"/>
                  <a:gd name="T2" fmla="*/ 0 w 31"/>
                  <a:gd name="T3" fmla="*/ 177 h 178"/>
                  <a:gd name="T4" fmla="*/ 5 w 31"/>
                  <a:gd name="T5" fmla="*/ 176 h 178"/>
                  <a:gd name="T6" fmla="*/ 31 w 31"/>
                  <a:gd name="T7" fmla="*/ 1 h 178"/>
                  <a:gd name="T8" fmla="*/ 26 w 31"/>
                  <a:gd name="T9" fmla="*/ 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8">
                    <a:moveTo>
                      <a:pt x="26" y="1"/>
                    </a:moveTo>
                    <a:cubicBezTo>
                      <a:pt x="18" y="60"/>
                      <a:pt x="11" y="118"/>
                      <a:pt x="0" y="177"/>
                    </a:cubicBezTo>
                    <a:cubicBezTo>
                      <a:pt x="0" y="178"/>
                      <a:pt x="5" y="178"/>
                      <a:pt x="5" y="176"/>
                    </a:cubicBezTo>
                    <a:cubicBezTo>
                      <a:pt x="16" y="118"/>
                      <a:pt x="23" y="59"/>
                      <a:pt x="31" y="1"/>
                    </a:cubicBezTo>
                    <a:cubicBezTo>
                      <a:pt x="31" y="0"/>
                      <a:pt x="26" y="0"/>
                      <a:pt x="2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4" name="Freeform 251"/>
              <p:cNvSpPr/>
              <p:nvPr/>
            </p:nvSpPr>
            <p:spPr bwMode="auto">
              <a:xfrm>
                <a:off x="3632201" y="90487"/>
                <a:ext cx="38100" cy="41275"/>
              </a:xfrm>
              <a:custGeom>
                <a:avLst/>
                <a:gdLst>
                  <a:gd name="T0" fmla="*/ 9 w 10"/>
                  <a:gd name="T1" fmla="*/ 6 h 11"/>
                  <a:gd name="T2" fmla="*/ 4 w 10"/>
                  <a:gd name="T3" fmla="*/ 10 h 11"/>
                  <a:gd name="T4" fmla="*/ 0 w 10"/>
                  <a:gd name="T5" fmla="*/ 5 h 11"/>
                  <a:gd name="T6" fmla="*/ 6 w 10"/>
                  <a:gd name="T7" fmla="*/ 1 h 11"/>
                  <a:gd name="T8" fmla="*/ 9 w 10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9" y="6"/>
                    </a:moveTo>
                    <a:cubicBezTo>
                      <a:pt x="9" y="9"/>
                      <a:pt x="6" y="11"/>
                      <a:pt x="4" y="10"/>
                    </a:cubicBezTo>
                    <a:cubicBezTo>
                      <a:pt x="1" y="10"/>
                      <a:pt x="0" y="7"/>
                      <a:pt x="0" y="5"/>
                    </a:cubicBezTo>
                    <a:cubicBezTo>
                      <a:pt x="0" y="2"/>
                      <a:pt x="3" y="0"/>
                      <a:pt x="6" y="1"/>
                    </a:cubicBezTo>
                    <a:cubicBezTo>
                      <a:pt x="8" y="1"/>
                      <a:pt x="10" y="4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5" name="Freeform 252"/>
              <p:cNvSpPr/>
              <p:nvPr/>
            </p:nvSpPr>
            <p:spPr bwMode="auto">
              <a:xfrm>
                <a:off x="3887788" y="-46038"/>
                <a:ext cx="173038" cy="112713"/>
              </a:xfrm>
              <a:custGeom>
                <a:avLst/>
                <a:gdLst>
                  <a:gd name="T0" fmla="*/ 40 w 46"/>
                  <a:gd name="T1" fmla="*/ 26 h 30"/>
                  <a:gd name="T2" fmla="*/ 6 w 46"/>
                  <a:gd name="T3" fmla="*/ 2 h 30"/>
                  <a:gd name="T4" fmla="*/ 1 w 46"/>
                  <a:gd name="T5" fmla="*/ 1 h 30"/>
                  <a:gd name="T6" fmla="*/ 42 w 46"/>
                  <a:gd name="T7" fmla="*/ 28 h 30"/>
                  <a:gd name="T8" fmla="*/ 40 w 46"/>
                  <a:gd name="T9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0">
                    <a:moveTo>
                      <a:pt x="40" y="26"/>
                    </a:moveTo>
                    <a:cubicBezTo>
                      <a:pt x="23" y="27"/>
                      <a:pt x="10" y="18"/>
                      <a:pt x="6" y="2"/>
                    </a:cubicBezTo>
                    <a:cubicBezTo>
                      <a:pt x="5" y="0"/>
                      <a:pt x="0" y="0"/>
                      <a:pt x="1" y="1"/>
                    </a:cubicBezTo>
                    <a:cubicBezTo>
                      <a:pt x="6" y="21"/>
                      <a:pt x="23" y="30"/>
                      <a:pt x="42" y="28"/>
                    </a:cubicBezTo>
                    <a:cubicBezTo>
                      <a:pt x="46" y="28"/>
                      <a:pt x="42" y="26"/>
                      <a:pt x="4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6" name="Freeform 253"/>
              <p:cNvSpPr/>
              <p:nvPr/>
            </p:nvSpPr>
            <p:spPr bwMode="auto">
              <a:xfrm>
                <a:off x="3873501" y="-57150"/>
                <a:ext cx="134938" cy="131763"/>
              </a:xfrm>
              <a:custGeom>
                <a:avLst/>
                <a:gdLst>
                  <a:gd name="T0" fmla="*/ 6 w 36"/>
                  <a:gd name="T1" fmla="*/ 34 h 35"/>
                  <a:gd name="T2" fmla="*/ 35 w 36"/>
                  <a:gd name="T3" fmla="*/ 3 h 35"/>
                  <a:gd name="T4" fmla="*/ 30 w 36"/>
                  <a:gd name="T5" fmla="*/ 2 h 35"/>
                  <a:gd name="T6" fmla="*/ 3 w 36"/>
                  <a:gd name="T7" fmla="*/ 32 h 35"/>
                  <a:gd name="T8" fmla="*/ 6 w 36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5">
                    <a:moveTo>
                      <a:pt x="6" y="34"/>
                    </a:moveTo>
                    <a:cubicBezTo>
                      <a:pt x="22" y="31"/>
                      <a:pt x="34" y="20"/>
                      <a:pt x="35" y="3"/>
                    </a:cubicBezTo>
                    <a:cubicBezTo>
                      <a:pt x="36" y="1"/>
                      <a:pt x="31" y="0"/>
                      <a:pt x="30" y="2"/>
                    </a:cubicBezTo>
                    <a:cubicBezTo>
                      <a:pt x="29" y="18"/>
                      <a:pt x="18" y="29"/>
                      <a:pt x="3" y="32"/>
                    </a:cubicBezTo>
                    <a:cubicBezTo>
                      <a:pt x="0" y="33"/>
                      <a:pt x="5" y="35"/>
                      <a:pt x="6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7" name="Freeform 254"/>
              <p:cNvSpPr/>
              <p:nvPr/>
            </p:nvSpPr>
            <p:spPr bwMode="auto">
              <a:xfrm>
                <a:off x="3933826" y="-57150"/>
                <a:ext cx="71438" cy="166688"/>
              </a:xfrm>
              <a:custGeom>
                <a:avLst/>
                <a:gdLst>
                  <a:gd name="T0" fmla="*/ 18 w 19"/>
                  <a:gd name="T1" fmla="*/ 42 h 44"/>
                  <a:gd name="T2" fmla="*/ 5 w 19"/>
                  <a:gd name="T3" fmla="*/ 1 h 44"/>
                  <a:gd name="T4" fmla="*/ 0 w 19"/>
                  <a:gd name="T5" fmla="*/ 2 h 44"/>
                  <a:gd name="T6" fmla="*/ 14 w 19"/>
                  <a:gd name="T7" fmla="*/ 43 h 44"/>
                  <a:gd name="T8" fmla="*/ 18 w 19"/>
                  <a:gd name="T9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4">
                    <a:moveTo>
                      <a:pt x="18" y="42"/>
                    </a:moveTo>
                    <a:cubicBezTo>
                      <a:pt x="9" y="31"/>
                      <a:pt x="5" y="15"/>
                      <a:pt x="5" y="1"/>
                    </a:cubicBezTo>
                    <a:cubicBezTo>
                      <a:pt x="5" y="0"/>
                      <a:pt x="0" y="0"/>
                      <a:pt x="0" y="2"/>
                    </a:cubicBezTo>
                    <a:cubicBezTo>
                      <a:pt x="0" y="16"/>
                      <a:pt x="5" y="32"/>
                      <a:pt x="14" y="43"/>
                    </a:cubicBezTo>
                    <a:cubicBezTo>
                      <a:pt x="14" y="44"/>
                      <a:pt x="19" y="43"/>
                      <a:pt x="18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8" name="Freeform 255"/>
              <p:cNvSpPr/>
              <p:nvPr/>
            </p:nvSpPr>
            <p:spPr bwMode="auto">
              <a:xfrm>
                <a:off x="3862388" y="-4763"/>
                <a:ext cx="184150" cy="49213"/>
              </a:xfrm>
              <a:custGeom>
                <a:avLst/>
                <a:gdLst>
                  <a:gd name="T0" fmla="*/ 2 w 49"/>
                  <a:gd name="T1" fmla="*/ 6 h 13"/>
                  <a:gd name="T2" fmla="*/ 48 w 49"/>
                  <a:gd name="T3" fmla="*/ 1 h 13"/>
                  <a:gd name="T4" fmla="*/ 43 w 49"/>
                  <a:gd name="T5" fmla="*/ 1 h 13"/>
                  <a:gd name="T6" fmla="*/ 6 w 49"/>
                  <a:gd name="T7" fmla="*/ 5 h 13"/>
                  <a:gd name="T8" fmla="*/ 2 w 4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3">
                    <a:moveTo>
                      <a:pt x="2" y="6"/>
                    </a:moveTo>
                    <a:cubicBezTo>
                      <a:pt x="17" y="13"/>
                      <a:pt x="35" y="13"/>
                      <a:pt x="48" y="1"/>
                    </a:cubicBezTo>
                    <a:cubicBezTo>
                      <a:pt x="49" y="0"/>
                      <a:pt x="44" y="0"/>
                      <a:pt x="43" y="1"/>
                    </a:cubicBezTo>
                    <a:cubicBezTo>
                      <a:pt x="33" y="10"/>
                      <a:pt x="19" y="11"/>
                      <a:pt x="6" y="5"/>
                    </a:cubicBezTo>
                    <a:cubicBezTo>
                      <a:pt x="5" y="4"/>
                      <a:pt x="0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9" name="Freeform 256"/>
              <p:cNvSpPr/>
              <p:nvPr/>
            </p:nvSpPr>
            <p:spPr bwMode="auto">
              <a:xfrm>
                <a:off x="3552826" y="36512"/>
                <a:ext cx="414338" cy="712788"/>
              </a:xfrm>
              <a:custGeom>
                <a:avLst/>
                <a:gdLst>
                  <a:gd name="T0" fmla="*/ 104 w 110"/>
                  <a:gd name="T1" fmla="*/ 1 h 189"/>
                  <a:gd name="T2" fmla="*/ 0 w 110"/>
                  <a:gd name="T3" fmla="*/ 188 h 189"/>
                  <a:gd name="T4" fmla="*/ 5 w 110"/>
                  <a:gd name="T5" fmla="*/ 188 h 189"/>
                  <a:gd name="T6" fmla="*/ 109 w 110"/>
                  <a:gd name="T7" fmla="*/ 2 h 189"/>
                  <a:gd name="T8" fmla="*/ 104 w 110"/>
                  <a:gd name="T9" fmla="*/ 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89">
                    <a:moveTo>
                      <a:pt x="104" y="1"/>
                    </a:moveTo>
                    <a:cubicBezTo>
                      <a:pt x="71" y="64"/>
                      <a:pt x="37" y="127"/>
                      <a:pt x="0" y="188"/>
                    </a:cubicBezTo>
                    <a:cubicBezTo>
                      <a:pt x="0" y="189"/>
                      <a:pt x="5" y="189"/>
                      <a:pt x="5" y="188"/>
                    </a:cubicBezTo>
                    <a:cubicBezTo>
                      <a:pt x="42" y="127"/>
                      <a:pt x="75" y="64"/>
                      <a:pt x="109" y="2"/>
                    </a:cubicBezTo>
                    <a:cubicBezTo>
                      <a:pt x="110" y="0"/>
                      <a:pt x="105" y="0"/>
                      <a:pt x="1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0" name="Freeform 257"/>
              <p:cNvSpPr/>
              <p:nvPr/>
            </p:nvSpPr>
            <p:spPr bwMode="auto">
              <a:xfrm>
                <a:off x="3940176" y="11112"/>
                <a:ext cx="38100" cy="41275"/>
              </a:xfrm>
              <a:custGeom>
                <a:avLst/>
                <a:gdLst>
                  <a:gd name="T0" fmla="*/ 9 w 10"/>
                  <a:gd name="T1" fmla="*/ 8 h 11"/>
                  <a:gd name="T2" fmla="*/ 3 w 10"/>
                  <a:gd name="T3" fmla="*/ 9 h 11"/>
                  <a:gd name="T4" fmla="*/ 1 w 10"/>
                  <a:gd name="T5" fmla="*/ 3 h 11"/>
                  <a:gd name="T6" fmla="*/ 7 w 10"/>
                  <a:gd name="T7" fmla="*/ 1 h 11"/>
                  <a:gd name="T8" fmla="*/ 9 w 10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9" y="8"/>
                    </a:moveTo>
                    <a:cubicBezTo>
                      <a:pt x="8" y="10"/>
                      <a:pt x="5" y="11"/>
                      <a:pt x="3" y="9"/>
                    </a:cubicBezTo>
                    <a:cubicBezTo>
                      <a:pt x="0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0" y="3"/>
                      <a:pt x="10" y="6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1" name="Freeform 258"/>
              <p:cNvSpPr/>
              <p:nvPr/>
            </p:nvSpPr>
            <p:spPr bwMode="auto">
              <a:xfrm>
                <a:off x="4016376" y="247650"/>
                <a:ext cx="131763" cy="155575"/>
              </a:xfrm>
              <a:custGeom>
                <a:avLst/>
                <a:gdLst>
                  <a:gd name="T0" fmla="*/ 32 w 35"/>
                  <a:gd name="T1" fmla="*/ 39 h 41"/>
                  <a:gd name="T2" fmla="*/ 7 w 35"/>
                  <a:gd name="T3" fmla="*/ 2 h 41"/>
                  <a:gd name="T4" fmla="*/ 2 w 35"/>
                  <a:gd name="T5" fmla="*/ 1 h 41"/>
                  <a:gd name="T6" fmla="*/ 30 w 35"/>
                  <a:gd name="T7" fmla="*/ 40 h 41"/>
                  <a:gd name="T8" fmla="*/ 32 w 35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1">
                    <a:moveTo>
                      <a:pt x="32" y="39"/>
                    </a:moveTo>
                    <a:cubicBezTo>
                      <a:pt x="15" y="33"/>
                      <a:pt x="5" y="19"/>
                      <a:pt x="7" y="2"/>
                    </a:cubicBezTo>
                    <a:cubicBezTo>
                      <a:pt x="7" y="1"/>
                      <a:pt x="2" y="0"/>
                      <a:pt x="2" y="1"/>
                    </a:cubicBezTo>
                    <a:cubicBezTo>
                      <a:pt x="0" y="21"/>
                      <a:pt x="12" y="35"/>
                      <a:pt x="30" y="40"/>
                    </a:cubicBezTo>
                    <a:cubicBezTo>
                      <a:pt x="32" y="41"/>
                      <a:pt x="35" y="40"/>
                      <a:pt x="32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2" name="Freeform 259"/>
              <p:cNvSpPr/>
              <p:nvPr/>
            </p:nvSpPr>
            <p:spPr bwMode="auto">
              <a:xfrm>
                <a:off x="3970338" y="274637"/>
                <a:ext cx="166688" cy="90488"/>
              </a:xfrm>
              <a:custGeom>
                <a:avLst/>
                <a:gdLst>
                  <a:gd name="T0" fmla="*/ 4 w 44"/>
                  <a:gd name="T1" fmla="*/ 22 h 24"/>
                  <a:gd name="T2" fmla="*/ 44 w 44"/>
                  <a:gd name="T3" fmla="*/ 2 h 24"/>
                  <a:gd name="T4" fmla="*/ 39 w 44"/>
                  <a:gd name="T5" fmla="*/ 1 h 24"/>
                  <a:gd name="T6" fmla="*/ 3 w 44"/>
                  <a:gd name="T7" fmla="*/ 19 h 24"/>
                  <a:gd name="T8" fmla="*/ 4 w 4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4">
                    <a:moveTo>
                      <a:pt x="4" y="22"/>
                    </a:moveTo>
                    <a:cubicBezTo>
                      <a:pt x="21" y="24"/>
                      <a:pt x="36" y="18"/>
                      <a:pt x="44" y="2"/>
                    </a:cubicBezTo>
                    <a:cubicBezTo>
                      <a:pt x="44" y="1"/>
                      <a:pt x="40" y="0"/>
                      <a:pt x="39" y="1"/>
                    </a:cubicBezTo>
                    <a:cubicBezTo>
                      <a:pt x="32" y="15"/>
                      <a:pt x="19" y="22"/>
                      <a:pt x="3" y="19"/>
                    </a:cubicBezTo>
                    <a:cubicBezTo>
                      <a:pt x="0" y="19"/>
                      <a:pt x="2" y="21"/>
                      <a:pt x="4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3" name="Freeform 260"/>
              <p:cNvSpPr/>
              <p:nvPr/>
            </p:nvSpPr>
            <p:spPr bwMode="auto">
              <a:xfrm>
                <a:off x="4043363" y="255587"/>
                <a:ext cx="44450" cy="173038"/>
              </a:xfrm>
              <a:custGeom>
                <a:avLst/>
                <a:gdLst>
                  <a:gd name="T0" fmla="*/ 10 w 12"/>
                  <a:gd name="T1" fmla="*/ 44 h 46"/>
                  <a:gd name="T2" fmla="*/ 12 w 12"/>
                  <a:gd name="T3" fmla="*/ 1 h 46"/>
                  <a:gd name="T4" fmla="*/ 7 w 12"/>
                  <a:gd name="T5" fmla="*/ 1 h 46"/>
                  <a:gd name="T6" fmla="*/ 5 w 12"/>
                  <a:gd name="T7" fmla="*/ 44 h 46"/>
                  <a:gd name="T8" fmla="*/ 10 w 12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6">
                    <a:moveTo>
                      <a:pt x="10" y="44"/>
                    </a:moveTo>
                    <a:cubicBezTo>
                      <a:pt x="5" y="30"/>
                      <a:pt x="7" y="14"/>
                      <a:pt x="12" y="1"/>
                    </a:cubicBezTo>
                    <a:cubicBezTo>
                      <a:pt x="12" y="0"/>
                      <a:pt x="7" y="0"/>
                      <a:pt x="7" y="1"/>
                    </a:cubicBezTo>
                    <a:cubicBezTo>
                      <a:pt x="2" y="14"/>
                      <a:pt x="0" y="31"/>
                      <a:pt x="5" y="44"/>
                    </a:cubicBezTo>
                    <a:cubicBezTo>
                      <a:pt x="5" y="46"/>
                      <a:pt x="10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4" name="Freeform 261"/>
              <p:cNvSpPr/>
              <p:nvPr/>
            </p:nvSpPr>
            <p:spPr bwMode="auto">
              <a:xfrm>
                <a:off x="3983038" y="293687"/>
                <a:ext cx="176213" cy="71438"/>
              </a:xfrm>
              <a:custGeom>
                <a:avLst/>
                <a:gdLst>
                  <a:gd name="T0" fmla="*/ 0 w 47"/>
                  <a:gd name="T1" fmla="*/ 2 h 19"/>
                  <a:gd name="T2" fmla="*/ 45 w 47"/>
                  <a:gd name="T3" fmla="*/ 13 h 19"/>
                  <a:gd name="T4" fmla="*/ 41 w 47"/>
                  <a:gd name="T5" fmla="*/ 12 h 19"/>
                  <a:gd name="T6" fmla="*/ 5 w 47"/>
                  <a:gd name="T7" fmla="*/ 1 h 19"/>
                  <a:gd name="T8" fmla="*/ 0 w 47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9">
                    <a:moveTo>
                      <a:pt x="0" y="2"/>
                    </a:moveTo>
                    <a:cubicBezTo>
                      <a:pt x="12" y="14"/>
                      <a:pt x="29" y="19"/>
                      <a:pt x="45" y="13"/>
                    </a:cubicBezTo>
                    <a:cubicBezTo>
                      <a:pt x="47" y="12"/>
                      <a:pt x="42" y="11"/>
                      <a:pt x="41" y="12"/>
                    </a:cubicBezTo>
                    <a:cubicBezTo>
                      <a:pt x="28" y="17"/>
                      <a:pt x="14" y="11"/>
                      <a:pt x="5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5" name="Freeform 262"/>
              <p:cNvSpPr/>
              <p:nvPr/>
            </p:nvSpPr>
            <p:spPr bwMode="auto">
              <a:xfrm>
                <a:off x="3530601" y="346075"/>
                <a:ext cx="538163" cy="439738"/>
              </a:xfrm>
              <a:custGeom>
                <a:avLst/>
                <a:gdLst>
                  <a:gd name="T0" fmla="*/ 137 w 143"/>
                  <a:gd name="T1" fmla="*/ 1 h 117"/>
                  <a:gd name="T2" fmla="*/ 1 w 143"/>
                  <a:gd name="T3" fmla="*/ 115 h 117"/>
                  <a:gd name="T4" fmla="*/ 6 w 143"/>
                  <a:gd name="T5" fmla="*/ 116 h 117"/>
                  <a:gd name="T6" fmla="*/ 141 w 143"/>
                  <a:gd name="T7" fmla="*/ 2 h 117"/>
                  <a:gd name="T8" fmla="*/ 137 w 143"/>
                  <a:gd name="T9" fmla="*/ 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17">
                    <a:moveTo>
                      <a:pt x="137" y="1"/>
                    </a:moveTo>
                    <a:cubicBezTo>
                      <a:pt x="92" y="39"/>
                      <a:pt x="48" y="79"/>
                      <a:pt x="1" y="115"/>
                    </a:cubicBezTo>
                    <a:cubicBezTo>
                      <a:pt x="0" y="116"/>
                      <a:pt x="5" y="117"/>
                      <a:pt x="6" y="116"/>
                    </a:cubicBezTo>
                    <a:cubicBezTo>
                      <a:pt x="52" y="79"/>
                      <a:pt x="97" y="40"/>
                      <a:pt x="141" y="2"/>
                    </a:cubicBezTo>
                    <a:cubicBezTo>
                      <a:pt x="143" y="0"/>
                      <a:pt x="138" y="0"/>
                      <a:pt x="1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6" name="Freeform 263"/>
              <p:cNvSpPr/>
              <p:nvPr/>
            </p:nvSpPr>
            <p:spPr bwMode="auto">
              <a:xfrm>
                <a:off x="4043363" y="323850"/>
                <a:ext cx="41275" cy="36513"/>
              </a:xfrm>
              <a:custGeom>
                <a:avLst/>
                <a:gdLst>
                  <a:gd name="T0" fmla="*/ 9 w 11"/>
                  <a:gd name="T1" fmla="*/ 9 h 10"/>
                  <a:gd name="T2" fmla="*/ 2 w 11"/>
                  <a:gd name="T3" fmla="*/ 8 h 10"/>
                  <a:gd name="T4" fmla="*/ 3 w 11"/>
                  <a:gd name="T5" fmla="*/ 1 h 10"/>
                  <a:gd name="T6" fmla="*/ 9 w 11"/>
                  <a:gd name="T7" fmla="*/ 2 h 10"/>
                  <a:gd name="T8" fmla="*/ 9 w 11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9" y="9"/>
                    </a:move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1" y="3"/>
                      <a:pt x="3" y="1"/>
                    </a:cubicBezTo>
                    <a:cubicBezTo>
                      <a:pt x="5" y="0"/>
                      <a:pt x="8" y="0"/>
                      <a:pt x="9" y="2"/>
                    </a:cubicBezTo>
                    <a:cubicBezTo>
                      <a:pt x="11" y="4"/>
                      <a:pt x="11" y="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7" name="Freeform 264"/>
              <p:cNvSpPr/>
              <p:nvPr/>
            </p:nvSpPr>
            <p:spPr bwMode="auto">
              <a:xfrm>
                <a:off x="4156076" y="474662"/>
                <a:ext cx="93663" cy="179388"/>
              </a:xfrm>
              <a:custGeom>
                <a:avLst/>
                <a:gdLst>
                  <a:gd name="T0" fmla="*/ 23 w 25"/>
                  <a:gd name="T1" fmla="*/ 46 h 48"/>
                  <a:gd name="T2" fmla="*/ 13 w 25"/>
                  <a:gd name="T3" fmla="*/ 2 h 48"/>
                  <a:gd name="T4" fmla="*/ 9 w 25"/>
                  <a:gd name="T5" fmla="*/ 1 h 48"/>
                  <a:gd name="T6" fmla="*/ 19 w 25"/>
                  <a:gd name="T7" fmla="*/ 47 h 48"/>
                  <a:gd name="T8" fmla="*/ 23 w 25"/>
                  <a:gd name="T9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8">
                    <a:moveTo>
                      <a:pt x="23" y="46"/>
                    </a:moveTo>
                    <a:cubicBezTo>
                      <a:pt x="10" y="35"/>
                      <a:pt x="5" y="19"/>
                      <a:pt x="13" y="2"/>
                    </a:cubicBezTo>
                    <a:cubicBezTo>
                      <a:pt x="14" y="1"/>
                      <a:pt x="9" y="0"/>
                      <a:pt x="9" y="1"/>
                    </a:cubicBezTo>
                    <a:cubicBezTo>
                      <a:pt x="0" y="18"/>
                      <a:pt x="5" y="35"/>
                      <a:pt x="19" y="47"/>
                    </a:cubicBezTo>
                    <a:cubicBezTo>
                      <a:pt x="20" y="48"/>
                      <a:pt x="25" y="48"/>
                      <a:pt x="23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8" name="Freeform 265"/>
              <p:cNvSpPr/>
              <p:nvPr/>
            </p:nvSpPr>
            <p:spPr bwMode="auto">
              <a:xfrm>
                <a:off x="4098926" y="534987"/>
                <a:ext cx="188913" cy="55563"/>
              </a:xfrm>
              <a:custGeom>
                <a:avLst/>
                <a:gdLst>
                  <a:gd name="T0" fmla="*/ 2 w 50"/>
                  <a:gd name="T1" fmla="*/ 5 h 15"/>
                  <a:gd name="T2" fmla="*/ 49 w 50"/>
                  <a:gd name="T3" fmla="*/ 3 h 15"/>
                  <a:gd name="T4" fmla="*/ 44 w 50"/>
                  <a:gd name="T5" fmla="*/ 1 h 15"/>
                  <a:gd name="T6" fmla="*/ 6 w 50"/>
                  <a:gd name="T7" fmla="*/ 4 h 15"/>
                  <a:gd name="T8" fmla="*/ 2 w 50"/>
                  <a:gd name="T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2" y="5"/>
                    </a:moveTo>
                    <a:cubicBezTo>
                      <a:pt x="18" y="14"/>
                      <a:pt x="35" y="15"/>
                      <a:pt x="49" y="3"/>
                    </a:cubicBezTo>
                    <a:cubicBezTo>
                      <a:pt x="50" y="2"/>
                      <a:pt x="45" y="0"/>
                      <a:pt x="44" y="1"/>
                    </a:cubicBezTo>
                    <a:cubicBezTo>
                      <a:pt x="33" y="11"/>
                      <a:pt x="19" y="12"/>
                      <a:pt x="6" y="4"/>
                    </a:cubicBezTo>
                    <a:cubicBezTo>
                      <a:pt x="5" y="4"/>
                      <a:pt x="0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9" name="Freeform 266"/>
              <p:cNvSpPr/>
              <p:nvPr/>
            </p:nvSpPr>
            <p:spPr bwMode="auto">
              <a:xfrm>
                <a:off x="4156076" y="496887"/>
                <a:ext cx="93663" cy="157163"/>
              </a:xfrm>
              <a:custGeom>
                <a:avLst/>
                <a:gdLst>
                  <a:gd name="T0" fmla="*/ 5 w 25"/>
                  <a:gd name="T1" fmla="*/ 40 h 42"/>
                  <a:gd name="T2" fmla="*/ 24 w 25"/>
                  <a:gd name="T3" fmla="*/ 2 h 42"/>
                  <a:gd name="T4" fmla="*/ 19 w 25"/>
                  <a:gd name="T5" fmla="*/ 1 h 42"/>
                  <a:gd name="T6" fmla="*/ 0 w 25"/>
                  <a:gd name="T7" fmla="*/ 40 h 42"/>
                  <a:gd name="T8" fmla="*/ 5 w 25"/>
                  <a:gd name="T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2">
                    <a:moveTo>
                      <a:pt x="5" y="40"/>
                    </a:moveTo>
                    <a:cubicBezTo>
                      <a:pt x="6" y="26"/>
                      <a:pt x="14" y="11"/>
                      <a:pt x="24" y="2"/>
                    </a:cubicBezTo>
                    <a:cubicBezTo>
                      <a:pt x="25" y="0"/>
                      <a:pt x="20" y="0"/>
                      <a:pt x="19" y="1"/>
                    </a:cubicBezTo>
                    <a:cubicBezTo>
                      <a:pt x="9" y="11"/>
                      <a:pt x="1" y="26"/>
                      <a:pt x="0" y="40"/>
                    </a:cubicBezTo>
                    <a:cubicBezTo>
                      <a:pt x="0" y="42"/>
                      <a:pt x="5" y="41"/>
                      <a:pt x="5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0" name="Freeform 267"/>
              <p:cNvSpPr/>
              <p:nvPr/>
            </p:nvSpPr>
            <p:spPr bwMode="auto">
              <a:xfrm>
                <a:off x="4132263" y="500062"/>
                <a:ext cx="150813" cy="106363"/>
              </a:xfrm>
              <a:custGeom>
                <a:avLst/>
                <a:gdLst>
                  <a:gd name="T0" fmla="*/ 0 w 40"/>
                  <a:gd name="T1" fmla="*/ 1 h 28"/>
                  <a:gd name="T2" fmla="*/ 35 w 40"/>
                  <a:gd name="T3" fmla="*/ 28 h 28"/>
                  <a:gd name="T4" fmla="*/ 36 w 40"/>
                  <a:gd name="T5" fmla="*/ 26 h 28"/>
                  <a:gd name="T6" fmla="*/ 5 w 40"/>
                  <a:gd name="T7" fmla="*/ 1 h 28"/>
                  <a:gd name="T8" fmla="*/ 0 w 40"/>
                  <a:gd name="T9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8">
                    <a:moveTo>
                      <a:pt x="0" y="1"/>
                    </a:moveTo>
                    <a:cubicBezTo>
                      <a:pt x="6" y="16"/>
                      <a:pt x="18" y="27"/>
                      <a:pt x="35" y="28"/>
                    </a:cubicBezTo>
                    <a:cubicBezTo>
                      <a:pt x="37" y="28"/>
                      <a:pt x="40" y="26"/>
                      <a:pt x="36" y="26"/>
                    </a:cubicBezTo>
                    <a:cubicBezTo>
                      <a:pt x="21" y="25"/>
                      <a:pt x="10" y="14"/>
                      <a:pt x="5" y="1"/>
                    </a:cubicBezTo>
                    <a:cubicBezTo>
                      <a:pt x="5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1" name="Freeform 268"/>
              <p:cNvSpPr/>
              <p:nvPr/>
            </p:nvSpPr>
            <p:spPr bwMode="auto">
              <a:xfrm>
                <a:off x="3525838" y="571500"/>
                <a:ext cx="671513" cy="214313"/>
              </a:xfrm>
              <a:custGeom>
                <a:avLst/>
                <a:gdLst>
                  <a:gd name="T0" fmla="*/ 172 w 178"/>
                  <a:gd name="T1" fmla="*/ 1 h 57"/>
                  <a:gd name="T2" fmla="*/ 3 w 178"/>
                  <a:gd name="T3" fmla="*/ 55 h 57"/>
                  <a:gd name="T4" fmla="*/ 6 w 178"/>
                  <a:gd name="T5" fmla="*/ 56 h 57"/>
                  <a:gd name="T6" fmla="*/ 175 w 178"/>
                  <a:gd name="T7" fmla="*/ 2 h 57"/>
                  <a:gd name="T8" fmla="*/ 172 w 178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57">
                    <a:moveTo>
                      <a:pt x="172" y="1"/>
                    </a:moveTo>
                    <a:cubicBezTo>
                      <a:pt x="116" y="19"/>
                      <a:pt x="60" y="39"/>
                      <a:pt x="3" y="55"/>
                    </a:cubicBezTo>
                    <a:cubicBezTo>
                      <a:pt x="0" y="56"/>
                      <a:pt x="4" y="57"/>
                      <a:pt x="6" y="56"/>
                    </a:cubicBezTo>
                    <a:cubicBezTo>
                      <a:pt x="63" y="40"/>
                      <a:pt x="119" y="21"/>
                      <a:pt x="175" y="2"/>
                    </a:cubicBezTo>
                    <a:cubicBezTo>
                      <a:pt x="178" y="1"/>
                      <a:pt x="173" y="0"/>
                      <a:pt x="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2" name="Freeform 269"/>
              <p:cNvSpPr/>
              <p:nvPr/>
            </p:nvSpPr>
            <p:spPr bwMode="auto">
              <a:xfrm>
                <a:off x="4170363" y="552450"/>
                <a:ext cx="41275" cy="42863"/>
              </a:xfrm>
              <a:custGeom>
                <a:avLst/>
                <a:gdLst>
                  <a:gd name="T0" fmla="*/ 7 w 11"/>
                  <a:gd name="T1" fmla="*/ 10 h 11"/>
                  <a:gd name="T2" fmla="*/ 1 w 11"/>
                  <a:gd name="T3" fmla="*/ 7 h 11"/>
                  <a:gd name="T4" fmla="*/ 4 w 11"/>
                  <a:gd name="T5" fmla="*/ 1 h 11"/>
                  <a:gd name="T6" fmla="*/ 10 w 11"/>
                  <a:gd name="T7" fmla="*/ 4 h 11"/>
                  <a:gd name="T8" fmla="*/ 7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10"/>
                    </a:moveTo>
                    <a:cubicBezTo>
                      <a:pt x="4" y="11"/>
                      <a:pt x="2" y="9"/>
                      <a:pt x="1" y="7"/>
                    </a:cubicBezTo>
                    <a:cubicBezTo>
                      <a:pt x="0" y="4"/>
                      <a:pt x="2" y="1"/>
                      <a:pt x="4" y="1"/>
                    </a:cubicBezTo>
                    <a:cubicBezTo>
                      <a:pt x="7" y="0"/>
                      <a:pt x="9" y="1"/>
                      <a:pt x="10" y="4"/>
                    </a:cubicBezTo>
                    <a:cubicBezTo>
                      <a:pt x="11" y="6"/>
                      <a:pt x="9" y="9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3" name="Freeform 270"/>
              <p:cNvSpPr/>
              <p:nvPr/>
            </p:nvSpPr>
            <p:spPr bwMode="auto">
              <a:xfrm>
                <a:off x="4362451" y="744537"/>
                <a:ext cx="84138" cy="185738"/>
              </a:xfrm>
              <a:custGeom>
                <a:avLst/>
                <a:gdLst>
                  <a:gd name="T0" fmla="*/ 14 w 22"/>
                  <a:gd name="T1" fmla="*/ 47 h 49"/>
                  <a:gd name="T2" fmla="*/ 21 w 22"/>
                  <a:gd name="T3" fmla="*/ 3 h 49"/>
                  <a:gd name="T4" fmla="*/ 17 w 22"/>
                  <a:gd name="T5" fmla="*/ 1 h 49"/>
                  <a:gd name="T6" fmla="*/ 9 w 22"/>
                  <a:gd name="T7" fmla="*/ 47 h 49"/>
                  <a:gd name="T8" fmla="*/ 14 w 22"/>
                  <a:gd name="T9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9">
                    <a:moveTo>
                      <a:pt x="14" y="47"/>
                    </a:moveTo>
                    <a:cubicBezTo>
                      <a:pt x="5" y="31"/>
                      <a:pt x="7" y="15"/>
                      <a:pt x="21" y="3"/>
                    </a:cubicBezTo>
                    <a:cubicBezTo>
                      <a:pt x="22" y="2"/>
                      <a:pt x="18" y="0"/>
                      <a:pt x="17" y="1"/>
                    </a:cubicBezTo>
                    <a:cubicBezTo>
                      <a:pt x="2" y="14"/>
                      <a:pt x="0" y="31"/>
                      <a:pt x="9" y="47"/>
                    </a:cubicBezTo>
                    <a:cubicBezTo>
                      <a:pt x="10" y="49"/>
                      <a:pt x="14" y="49"/>
                      <a:pt x="14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4" name="Freeform 271"/>
              <p:cNvSpPr/>
              <p:nvPr/>
            </p:nvSpPr>
            <p:spPr bwMode="auto">
              <a:xfrm>
                <a:off x="4318001" y="782637"/>
                <a:ext cx="176213" cy="79375"/>
              </a:xfrm>
              <a:custGeom>
                <a:avLst/>
                <a:gdLst>
                  <a:gd name="T0" fmla="*/ 1 w 47"/>
                  <a:gd name="T1" fmla="*/ 1 h 21"/>
                  <a:gd name="T2" fmla="*/ 46 w 47"/>
                  <a:gd name="T3" fmla="*/ 15 h 21"/>
                  <a:gd name="T4" fmla="*/ 42 w 47"/>
                  <a:gd name="T5" fmla="*/ 13 h 21"/>
                  <a:gd name="T6" fmla="*/ 6 w 47"/>
                  <a:gd name="T7" fmla="*/ 1 h 21"/>
                  <a:gd name="T8" fmla="*/ 1 w 47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1" y="1"/>
                    </a:moveTo>
                    <a:cubicBezTo>
                      <a:pt x="12" y="16"/>
                      <a:pt x="29" y="21"/>
                      <a:pt x="46" y="15"/>
                    </a:cubicBezTo>
                    <a:cubicBezTo>
                      <a:pt x="47" y="15"/>
                      <a:pt x="43" y="13"/>
                      <a:pt x="42" y="13"/>
                    </a:cubicBezTo>
                    <a:cubicBezTo>
                      <a:pt x="27" y="18"/>
                      <a:pt x="15" y="13"/>
                      <a:pt x="6" y="1"/>
                    </a:cubicBezTo>
                    <a:cubicBezTo>
                      <a:pt x="5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5" name="Freeform 272"/>
              <p:cNvSpPr/>
              <p:nvPr/>
            </p:nvSpPr>
            <p:spPr bwMode="auto">
              <a:xfrm>
                <a:off x="4332288" y="782637"/>
                <a:ext cx="147638" cy="117475"/>
              </a:xfrm>
              <a:custGeom>
                <a:avLst/>
                <a:gdLst>
                  <a:gd name="T0" fmla="*/ 5 w 39"/>
                  <a:gd name="T1" fmla="*/ 30 h 31"/>
                  <a:gd name="T2" fmla="*/ 36 w 39"/>
                  <a:gd name="T3" fmla="*/ 1 h 31"/>
                  <a:gd name="T4" fmla="*/ 32 w 39"/>
                  <a:gd name="T5" fmla="*/ 0 h 31"/>
                  <a:gd name="T6" fmla="*/ 0 w 39"/>
                  <a:gd name="T7" fmla="*/ 30 h 31"/>
                  <a:gd name="T8" fmla="*/ 5 w 39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5" y="30"/>
                    </a:moveTo>
                    <a:cubicBezTo>
                      <a:pt x="11" y="18"/>
                      <a:pt x="24" y="7"/>
                      <a:pt x="36" y="1"/>
                    </a:cubicBezTo>
                    <a:cubicBezTo>
                      <a:pt x="39" y="0"/>
                      <a:pt x="34" y="0"/>
                      <a:pt x="32" y="0"/>
                    </a:cubicBezTo>
                    <a:cubicBezTo>
                      <a:pt x="20" y="6"/>
                      <a:pt x="6" y="17"/>
                      <a:pt x="0" y="30"/>
                    </a:cubicBezTo>
                    <a:cubicBezTo>
                      <a:pt x="0" y="31"/>
                      <a:pt x="5" y="31"/>
                      <a:pt x="5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6" name="Freeform 273"/>
              <p:cNvSpPr/>
              <p:nvPr/>
            </p:nvSpPr>
            <p:spPr bwMode="auto">
              <a:xfrm>
                <a:off x="4362451" y="749300"/>
                <a:ext cx="106363" cy="146050"/>
              </a:xfrm>
              <a:custGeom>
                <a:avLst/>
                <a:gdLst>
                  <a:gd name="T0" fmla="*/ 1 w 28"/>
                  <a:gd name="T1" fmla="*/ 2 h 39"/>
                  <a:gd name="T2" fmla="*/ 22 w 28"/>
                  <a:gd name="T3" fmla="*/ 38 h 39"/>
                  <a:gd name="T4" fmla="*/ 26 w 28"/>
                  <a:gd name="T5" fmla="*/ 37 h 39"/>
                  <a:gd name="T6" fmla="*/ 6 w 28"/>
                  <a:gd name="T7" fmla="*/ 1 h 39"/>
                  <a:gd name="T8" fmla="*/ 1 w 28"/>
                  <a:gd name="T9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9">
                    <a:moveTo>
                      <a:pt x="1" y="2"/>
                    </a:moveTo>
                    <a:cubicBezTo>
                      <a:pt x="0" y="17"/>
                      <a:pt x="8" y="32"/>
                      <a:pt x="22" y="38"/>
                    </a:cubicBezTo>
                    <a:cubicBezTo>
                      <a:pt x="24" y="39"/>
                      <a:pt x="28" y="38"/>
                      <a:pt x="26" y="37"/>
                    </a:cubicBezTo>
                    <a:cubicBezTo>
                      <a:pt x="12" y="31"/>
                      <a:pt x="5" y="16"/>
                      <a:pt x="6" y="1"/>
                    </a:cubicBezTo>
                    <a:cubicBezTo>
                      <a:pt x="6" y="0"/>
                      <a:pt x="1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7" name="Freeform 274"/>
              <p:cNvSpPr/>
              <p:nvPr/>
            </p:nvSpPr>
            <p:spPr bwMode="auto">
              <a:xfrm>
                <a:off x="3609976" y="760412"/>
                <a:ext cx="787400" cy="79375"/>
              </a:xfrm>
              <a:custGeom>
                <a:avLst/>
                <a:gdLst>
                  <a:gd name="T0" fmla="*/ 206 w 209"/>
                  <a:gd name="T1" fmla="*/ 19 h 21"/>
                  <a:gd name="T2" fmla="*/ 5 w 209"/>
                  <a:gd name="T3" fmla="*/ 0 h 21"/>
                  <a:gd name="T4" fmla="*/ 3 w 209"/>
                  <a:gd name="T5" fmla="*/ 2 h 21"/>
                  <a:gd name="T6" fmla="*/ 204 w 209"/>
                  <a:gd name="T7" fmla="*/ 21 h 21"/>
                  <a:gd name="T8" fmla="*/ 206 w 209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21">
                    <a:moveTo>
                      <a:pt x="206" y="19"/>
                    </a:moveTo>
                    <a:cubicBezTo>
                      <a:pt x="139" y="15"/>
                      <a:pt x="72" y="7"/>
                      <a:pt x="5" y="0"/>
                    </a:cubicBezTo>
                    <a:cubicBezTo>
                      <a:pt x="4" y="0"/>
                      <a:pt x="0" y="2"/>
                      <a:pt x="3" y="2"/>
                    </a:cubicBezTo>
                    <a:cubicBezTo>
                      <a:pt x="70" y="9"/>
                      <a:pt x="137" y="17"/>
                      <a:pt x="204" y="21"/>
                    </a:cubicBezTo>
                    <a:cubicBezTo>
                      <a:pt x="207" y="21"/>
                      <a:pt x="209" y="19"/>
                      <a:pt x="206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8" name="Freeform 275"/>
              <p:cNvSpPr/>
              <p:nvPr/>
            </p:nvSpPr>
            <p:spPr bwMode="auto">
              <a:xfrm>
                <a:off x="4373563" y="815975"/>
                <a:ext cx="38100" cy="38100"/>
              </a:xfrm>
              <a:custGeom>
                <a:avLst/>
                <a:gdLst>
                  <a:gd name="T0" fmla="*/ 5 w 10"/>
                  <a:gd name="T1" fmla="*/ 10 h 10"/>
                  <a:gd name="T2" fmla="*/ 1 w 10"/>
                  <a:gd name="T3" fmla="*/ 5 h 10"/>
                  <a:gd name="T4" fmla="*/ 6 w 10"/>
                  <a:gd name="T5" fmla="*/ 0 h 10"/>
                  <a:gd name="T6" fmla="*/ 10 w 10"/>
                  <a:gd name="T7" fmla="*/ 6 h 10"/>
                  <a:gd name="T8" fmla="*/ 5 w 10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1" y="5"/>
                    </a:cubicBezTo>
                    <a:cubicBezTo>
                      <a:pt x="1" y="2"/>
                      <a:pt x="3" y="0"/>
                      <a:pt x="6" y="0"/>
                    </a:cubicBezTo>
                    <a:cubicBezTo>
                      <a:pt x="8" y="1"/>
                      <a:pt x="10" y="3"/>
                      <a:pt x="10" y="6"/>
                    </a:cubicBezTo>
                    <a:cubicBezTo>
                      <a:pt x="10" y="8"/>
                      <a:pt x="7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9" name="Freeform 276"/>
              <p:cNvSpPr/>
              <p:nvPr/>
            </p:nvSpPr>
            <p:spPr bwMode="auto">
              <a:xfrm>
                <a:off x="4260851" y="1050925"/>
                <a:ext cx="117475" cy="157163"/>
              </a:xfrm>
              <a:custGeom>
                <a:avLst/>
                <a:gdLst>
                  <a:gd name="T0" fmla="*/ 7 w 31"/>
                  <a:gd name="T1" fmla="*/ 41 h 42"/>
                  <a:gd name="T2" fmla="*/ 30 w 31"/>
                  <a:gd name="T3" fmla="*/ 2 h 42"/>
                  <a:gd name="T4" fmla="*/ 26 w 31"/>
                  <a:gd name="T5" fmla="*/ 0 h 42"/>
                  <a:gd name="T6" fmla="*/ 2 w 31"/>
                  <a:gd name="T7" fmla="*/ 40 h 42"/>
                  <a:gd name="T8" fmla="*/ 7 w 31"/>
                  <a:gd name="T9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2">
                    <a:moveTo>
                      <a:pt x="7" y="41"/>
                    </a:moveTo>
                    <a:cubicBezTo>
                      <a:pt x="5" y="23"/>
                      <a:pt x="12" y="8"/>
                      <a:pt x="30" y="2"/>
                    </a:cubicBezTo>
                    <a:cubicBezTo>
                      <a:pt x="31" y="1"/>
                      <a:pt x="27" y="0"/>
                      <a:pt x="26" y="0"/>
                    </a:cubicBezTo>
                    <a:cubicBezTo>
                      <a:pt x="8" y="6"/>
                      <a:pt x="0" y="22"/>
                      <a:pt x="2" y="40"/>
                    </a:cubicBezTo>
                    <a:cubicBezTo>
                      <a:pt x="2" y="42"/>
                      <a:pt x="7" y="42"/>
                      <a:pt x="7" y="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0" name="Freeform 277"/>
              <p:cNvSpPr/>
              <p:nvPr/>
            </p:nvSpPr>
            <p:spPr bwMode="auto">
              <a:xfrm>
                <a:off x="4246563" y="1042988"/>
                <a:ext cx="150813" cy="109538"/>
              </a:xfrm>
              <a:custGeom>
                <a:avLst/>
                <a:gdLst>
                  <a:gd name="T0" fmla="*/ 0 w 40"/>
                  <a:gd name="T1" fmla="*/ 2 h 29"/>
                  <a:gd name="T2" fmla="*/ 37 w 40"/>
                  <a:gd name="T3" fmla="*/ 29 h 29"/>
                  <a:gd name="T4" fmla="*/ 35 w 40"/>
                  <a:gd name="T5" fmla="*/ 27 h 29"/>
                  <a:gd name="T6" fmla="*/ 5 w 40"/>
                  <a:gd name="T7" fmla="*/ 2 h 29"/>
                  <a:gd name="T8" fmla="*/ 0 w 40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9">
                    <a:moveTo>
                      <a:pt x="0" y="2"/>
                    </a:moveTo>
                    <a:cubicBezTo>
                      <a:pt x="5" y="19"/>
                      <a:pt x="19" y="29"/>
                      <a:pt x="37" y="29"/>
                    </a:cubicBezTo>
                    <a:cubicBezTo>
                      <a:pt x="40" y="29"/>
                      <a:pt x="36" y="27"/>
                      <a:pt x="35" y="27"/>
                    </a:cubicBezTo>
                    <a:cubicBezTo>
                      <a:pt x="19" y="27"/>
                      <a:pt x="9" y="16"/>
                      <a:pt x="5" y="2"/>
                    </a:cubicBezTo>
                    <a:cubicBezTo>
                      <a:pt x="5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1" name="Freeform 278"/>
              <p:cNvSpPr/>
              <p:nvPr/>
            </p:nvSpPr>
            <p:spPr bwMode="auto">
              <a:xfrm>
                <a:off x="4216401" y="1087438"/>
                <a:ext cx="176213" cy="71438"/>
              </a:xfrm>
              <a:custGeom>
                <a:avLst/>
                <a:gdLst>
                  <a:gd name="T0" fmla="*/ 6 w 47"/>
                  <a:gd name="T1" fmla="*/ 18 h 19"/>
                  <a:gd name="T2" fmla="*/ 44 w 47"/>
                  <a:gd name="T3" fmla="*/ 3 h 19"/>
                  <a:gd name="T4" fmla="*/ 43 w 47"/>
                  <a:gd name="T5" fmla="*/ 1 h 19"/>
                  <a:gd name="T6" fmla="*/ 2 w 47"/>
                  <a:gd name="T7" fmla="*/ 18 h 19"/>
                  <a:gd name="T8" fmla="*/ 6 w 47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9">
                    <a:moveTo>
                      <a:pt x="6" y="18"/>
                    </a:moveTo>
                    <a:cubicBezTo>
                      <a:pt x="16" y="9"/>
                      <a:pt x="31" y="4"/>
                      <a:pt x="44" y="3"/>
                    </a:cubicBezTo>
                    <a:cubicBezTo>
                      <a:pt x="47" y="3"/>
                      <a:pt x="46" y="0"/>
                      <a:pt x="43" y="1"/>
                    </a:cubicBezTo>
                    <a:cubicBezTo>
                      <a:pt x="29" y="2"/>
                      <a:pt x="12" y="8"/>
                      <a:pt x="2" y="18"/>
                    </a:cubicBezTo>
                    <a:cubicBezTo>
                      <a:pt x="0" y="19"/>
                      <a:pt x="5" y="19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2" name="Freeform 279"/>
              <p:cNvSpPr/>
              <p:nvPr/>
            </p:nvSpPr>
            <p:spPr bwMode="auto">
              <a:xfrm>
                <a:off x="4276726" y="1027113"/>
                <a:ext cx="71438" cy="166688"/>
              </a:xfrm>
              <a:custGeom>
                <a:avLst/>
                <a:gdLst>
                  <a:gd name="T0" fmla="*/ 6 w 19"/>
                  <a:gd name="T1" fmla="*/ 2 h 44"/>
                  <a:gd name="T2" fmla="*/ 13 w 19"/>
                  <a:gd name="T3" fmla="*/ 43 h 44"/>
                  <a:gd name="T4" fmla="*/ 18 w 19"/>
                  <a:gd name="T5" fmla="*/ 42 h 44"/>
                  <a:gd name="T6" fmla="*/ 11 w 19"/>
                  <a:gd name="T7" fmla="*/ 2 h 44"/>
                  <a:gd name="T8" fmla="*/ 6 w 19"/>
                  <a:gd name="T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4">
                    <a:moveTo>
                      <a:pt x="6" y="2"/>
                    </a:moveTo>
                    <a:cubicBezTo>
                      <a:pt x="0" y="16"/>
                      <a:pt x="2" y="32"/>
                      <a:pt x="13" y="43"/>
                    </a:cubicBezTo>
                    <a:cubicBezTo>
                      <a:pt x="15" y="44"/>
                      <a:pt x="19" y="43"/>
                      <a:pt x="18" y="42"/>
                    </a:cubicBezTo>
                    <a:cubicBezTo>
                      <a:pt x="7" y="32"/>
                      <a:pt x="5" y="16"/>
                      <a:pt x="11" y="2"/>
                    </a:cubicBezTo>
                    <a:cubicBezTo>
                      <a:pt x="12" y="1"/>
                      <a:pt x="7" y="0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3" name="Freeform 280"/>
              <p:cNvSpPr/>
              <p:nvPr/>
            </p:nvSpPr>
            <p:spPr bwMode="auto">
              <a:xfrm>
                <a:off x="3665538" y="831850"/>
                <a:ext cx="636588" cy="285750"/>
              </a:xfrm>
              <a:custGeom>
                <a:avLst/>
                <a:gdLst>
                  <a:gd name="T0" fmla="*/ 167 w 169"/>
                  <a:gd name="T1" fmla="*/ 74 h 76"/>
                  <a:gd name="T2" fmla="*/ 6 w 169"/>
                  <a:gd name="T3" fmla="*/ 0 h 76"/>
                  <a:gd name="T4" fmla="*/ 1 w 169"/>
                  <a:gd name="T5" fmla="*/ 2 h 76"/>
                  <a:gd name="T6" fmla="*/ 163 w 169"/>
                  <a:gd name="T7" fmla="*/ 75 h 76"/>
                  <a:gd name="T8" fmla="*/ 167 w 169"/>
                  <a:gd name="T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76">
                    <a:moveTo>
                      <a:pt x="167" y="74"/>
                    </a:moveTo>
                    <a:cubicBezTo>
                      <a:pt x="113" y="50"/>
                      <a:pt x="59" y="27"/>
                      <a:pt x="6" y="0"/>
                    </a:cubicBezTo>
                    <a:cubicBezTo>
                      <a:pt x="5" y="0"/>
                      <a:pt x="0" y="1"/>
                      <a:pt x="1" y="2"/>
                    </a:cubicBezTo>
                    <a:cubicBezTo>
                      <a:pt x="54" y="28"/>
                      <a:pt x="109" y="51"/>
                      <a:pt x="163" y="75"/>
                    </a:cubicBezTo>
                    <a:cubicBezTo>
                      <a:pt x="164" y="76"/>
                      <a:pt x="169" y="75"/>
                      <a:pt x="167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4" name="Freeform 281"/>
              <p:cNvSpPr/>
              <p:nvPr/>
            </p:nvSpPr>
            <p:spPr bwMode="auto">
              <a:xfrm>
                <a:off x="4279901" y="1095375"/>
                <a:ext cx="38100" cy="41275"/>
              </a:xfrm>
              <a:custGeom>
                <a:avLst/>
                <a:gdLst>
                  <a:gd name="T0" fmla="*/ 3 w 10"/>
                  <a:gd name="T1" fmla="*/ 10 h 11"/>
                  <a:gd name="T2" fmla="*/ 1 w 10"/>
                  <a:gd name="T3" fmla="*/ 4 h 11"/>
                  <a:gd name="T4" fmla="*/ 7 w 10"/>
                  <a:gd name="T5" fmla="*/ 2 h 11"/>
                  <a:gd name="T6" fmla="*/ 9 w 10"/>
                  <a:gd name="T7" fmla="*/ 8 h 11"/>
                  <a:gd name="T8" fmla="*/ 3 w 10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3" y="10"/>
                    </a:moveTo>
                    <a:cubicBezTo>
                      <a:pt x="1" y="9"/>
                      <a:pt x="0" y="6"/>
                      <a:pt x="1" y="4"/>
                    </a:cubicBezTo>
                    <a:cubicBezTo>
                      <a:pt x="2" y="1"/>
                      <a:pt x="5" y="0"/>
                      <a:pt x="7" y="2"/>
                    </a:cubicBezTo>
                    <a:cubicBezTo>
                      <a:pt x="10" y="3"/>
                      <a:pt x="10" y="6"/>
                      <a:pt x="9" y="8"/>
                    </a:cubicBezTo>
                    <a:cubicBezTo>
                      <a:pt x="8" y="10"/>
                      <a:pt x="5" y="11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5" name="Freeform 282"/>
              <p:cNvSpPr/>
              <p:nvPr/>
            </p:nvSpPr>
            <p:spPr bwMode="auto">
              <a:xfrm>
                <a:off x="4103688" y="1350963"/>
                <a:ext cx="157163" cy="120650"/>
              </a:xfrm>
              <a:custGeom>
                <a:avLst/>
                <a:gdLst>
                  <a:gd name="T0" fmla="*/ 5 w 42"/>
                  <a:gd name="T1" fmla="*/ 31 h 32"/>
                  <a:gd name="T2" fmla="*/ 39 w 42"/>
                  <a:gd name="T3" fmla="*/ 3 h 32"/>
                  <a:gd name="T4" fmla="*/ 38 w 42"/>
                  <a:gd name="T5" fmla="*/ 0 h 32"/>
                  <a:gd name="T6" fmla="*/ 0 w 42"/>
                  <a:gd name="T7" fmla="*/ 30 h 32"/>
                  <a:gd name="T8" fmla="*/ 5 w 42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2">
                    <a:moveTo>
                      <a:pt x="5" y="31"/>
                    </a:moveTo>
                    <a:cubicBezTo>
                      <a:pt x="9" y="14"/>
                      <a:pt x="21" y="2"/>
                      <a:pt x="39" y="3"/>
                    </a:cubicBezTo>
                    <a:cubicBezTo>
                      <a:pt x="42" y="3"/>
                      <a:pt x="40" y="1"/>
                      <a:pt x="38" y="0"/>
                    </a:cubicBezTo>
                    <a:cubicBezTo>
                      <a:pt x="18" y="0"/>
                      <a:pt x="4" y="11"/>
                      <a:pt x="0" y="30"/>
                    </a:cubicBezTo>
                    <a:cubicBezTo>
                      <a:pt x="0" y="31"/>
                      <a:pt x="4" y="32"/>
                      <a:pt x="5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6" name="Freeform 283"/>
              <p:cNvSpPr/>
              <p:nvPr/>
            </p:nvSpPr>
            <p:spPr bwMode="auto">
              <a:xfrm>
                <a:off x="4129088" y="1309688"/>
                <a:ext cx="112713" cy="147638"/>
              </a:xfrm>
              <a:custGeom>
                <a:avLst/>
                <a:gdLst>
                  <a:gd name="T0" fmla="*/ 2 w 30"/>
                  <a:gd name="T1" fmla="*/ 1 h 39"/>
                  <a:gd name="T2" fmla="*/ 25 w 30"/>
                  <a:gd name="T3" fmla="*/ 39 h 39"/>
                  <a:gd name="T4" fmla="*/ 27 w 30"/>
                  <a:gd name="T5" fmla="*/ 37 h 39"/>
                  <a:gd name="T6" fmla="*/ 7 w 30"/>
                  <a:gd name="T7" fmla="*/ 2 h 39"/>
                  <a:gd name="T8" fmla="*/ 2 w 30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2" y="1"/>
                    </a:moveTo>
                    <a:cubicBezTo>
                      <a:pt x="0" y="18"/>
                      <a:pt x="9" y="32"/>
                      <a:pt x="25" y="39"/>
                    </a:cubicBezTo>
                    <a:cubicBezTo>
                      <a:pt x="27" y="39"/>
                      <a:pt x="30" y="38"/>
                      <a:pt x="27" y="37"/>
                    </a:cubicBezTo>
                    <a:cubicBezTo>
                      <a:pt x="12" y="31"/>
                      <a:pt x="6" y="17"/>
                      <a:pt x="7" y="2"/>
                    </a:cubicBezTo>
                    <a:cubicBezTo>
                      <a:pt x="7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7" name="Freeform 284"/>
              <p:cNvSpPr/>
              <p:nvPr/>
            </p:nvSpPr>
            <p:spPr bwMode="auto">
              <a:xfrm>
                <a:off x="4065588" y="1381125"/>
                <a:ext cx="195263" cy="26988"/>
              </a:xfrm>
              <a:custGeom>
                <a:avLst/>
                <a:gdLst>
                  <a:gd name="T0" fmla="*/ 6 w 52"/>
                  <a:gd name="T1" fmla="*/ 7 h 7"/>
                  <a:gd name="T2" fmla="*/ 46 w 52"/>
                  <a:gd name="T3" fmla="*/ 6 h 7"/>
                  <a:gd name="T4" fmla="*/ 49 w 52"/>
                  <a:gd name="T5" fmla="*/ 4 h 7"/>
                  <a:gd name="T6" fmla="*/ 3 w 52"/>
                  <a:gd name="T7" fmla="*/ 5 h 7"/>
                  <a:gd name="T8" fmla="*/ 6 w 5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">
                    <a:moveTo>
                      <a:pt x="6" y="7"/>
                    </a:moveTo>
                    <a:cubicBezTo>
                      <a:pt x="18" y="2"/>
                      <a:pt x="34" y="2"/>
                      <a:pt x="46" y="6"/>
                    </a:cubicBezTo>
                    <a:cubicBezTo>
                      <a:pt x="47" y="6"/>
                      <a:pt x="52" y="5"/>
                      <a:pt x="49" y="4"/>
                    </a:cubicBezTo>
                    <a:cubicBezTo>
                      <a:pt x="35" y="0"/>
                      <a:pt x="17" y="0"/>
                      <a:pt x="3" y="5"/>
                    </a:cubicBezTo>
                    <a:cubicBezTo>
                      <a:pt x="0" y="7"/>
                      <a:pt x="5" y="7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8" name="Freeform 285"/>
              <p:cNvSpPr/>
              <p:nvPr/>
            </p:nvSpPr>
            <p:spPr bwMode="auto">
              <a:xfrm>
                <a:off x="4137026" y="1314450"/>
                <a:ext cx="74613" cy="165100"/>
              </a:xfrm>
              <a:custGeom>
                <a:avLst/>
                <a:gdLst>
                  <a:gd name="T0" fmla="*/ 14 w 20"/>
                  <a:gd name="T1" fmla="*/ 1 h 44"/>
                  <a:gd name="T2" fmla="*/ 6 w 20"/>
                  <a:gd name="T3" fmla="*/ 43 h 44"/>
                  <a:gd name="T4" fmla="*/ 11 w 20"/>
                  <a:gd name="T5" fmla="*/ 42 h 44"/>
                  <a:gd name="T6" fmla="*/ 19 w 20"/>
                  <a:gd name="T7" fmla="*/ 2 h 44"/>
                  <a:gd name="T8" fmla="*/ 14 w 20"/>
                  <a:gd name="T9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4">
                    <a:moveTo>
                      <a:pt x="14" y="1"/>
                    </a:moveTo>
                    <a:cubicBezTo>
                      <a:pt x="4" y="13"/>
                      <a:pt x="0" y="28"/>
                      <a:pt x="6" y="43"/>
                    </a:cubicBezTo>
                    <a:cubicBezTo>
                      <a:pt x="7" y="44"/>
                      <a:pt x="12" y="43"/>
                      <a:pt x="11" y="42"/>
                    </a:cubicBezTo>
                    <a:cubicBezTo>
                      <a:pt x="5" y="28"/>
                      <a:pt x="9" y="13"/>
                      <a:pt x="19" y="2"/>
                    </a:cubicBezTo>
                    <a:cubicBezTo>
                      <a:pt x="20" y="1"/>
                      <a:pt x="16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9" name="Freeform 286"/>
              <p:cNvSpPr/>
              <p:nvPr/>
            </p:nvSpPr>
            <p:spPr bwMode="auto">
              <a:xfrm>
                <a:off x="3586163" y="831850"/>
                <a:ext cx="576263" cy="557213"/>
              </a:xfrm>
              <a:custGeom>
                <a:avLst/>
                <a:gdLst>
                  <a:gd name="T0" fmla="*/ 152 w 153"/>
                  <a:gd name="T1" fmla="*/ 146 h 148"/>
                  <a:gd name="T2" fmla="*/ 6 w 153"/>
                  <a:gd name="T3" fmla="*/ 1 h 148"/>
                  <a:gd name="T4" fmla="*/ 1 w 153"/>
                  <a:gd name="T5" fmla="*/ 2 h 148"/>
                  <a:gd name="T6" fmla="*/ 148 w 153"/>
                  <a:gd name="T7" fmla="*/ 147 h 148"/>
                  <a:gd name="T8" fmla="*/ 152 w 153"/>
                  <a:gd name="T9" fmla="*/ 14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48">
                    <a:moveTo>
                      <a:pt x="152" y="146"/>
                    </a:moveTo>
                    <a:cubicBezTo>
                      <a:pt x="104" y="97"/>
                      <a:pt x="52" y="51"/>
                      <a:pt x="6" y="1"/>
                    </a:cubicBezTo>
                    <a:cubicBezTo>
                      <a:pt x="5" y="0"/>
                      <a:pt x="0" y="1"/>
                      <a:pt x="1" y="2"/>
                    </a:cubicBezTo>
                    <a:cubicBezTo>
                      <a:pt x="47" y="52"/>
                      <a:pt x="99" y="98"/>
                      <a:pt x="148" y="147"/>
                    </a:cubicBezTo>
                    <a:cubicBezTo>
                      <a:pt x="149" y="148"/>
                      <a:pt x="153" y="147"/>
                      <a:pt x="152" y="1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0" name="Freeform 287"/>
              <p:cNvSpPr/>
              <p:nvPr/>
            </p:nvSpPr>
            <p:spPr bwMode="auto">
              <a:xfrm>
                <a:off x="4140201" y="1373188"/>
                <a:ext cx="41275" cy="38100"/>
              </a:xfrm>
              <a:custGeom>
                <a:avLst/>
                <a:gdLst>
                  <a:gd name="T0" fmla="*/ 2 w 11"/>
                  <a:gd name="T1" fmla="*/ 8 h 10"/>
                  <a:gd name="T2" fmla="*/ 2 w 11"/>
                  <a:gd name="T3" fmla="*/ 2 h 10"/>
                  <a:gd name="T4" fmla="*/ 9 w 11"/>
                  <a:gd name="T5" fmla="*/ 2 h 10"/>
                  <a:gd name="T6" fmla="*/ 9 w 11"/>
                  <a:gd name="T7" fmla="*/ 9 h 10"/>
                  <a:gd name="T8" fmla="*/ 2 w 1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2" y="8"/>
                    </a:move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9"/>
                    </a:cubicBezTo>
                    <a:cubicBezTo>
                      <a:pt x="7" y="10"/>
                      <a:pt x="4" y="10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1" name="Freeform 288"/>
              <p:cNvSpPr/>
              <p:nvPr/>
            </p:nvSpPr>
            <p:spPr bwMode="auto">
              <a:xfrm>
                <a:off x="2930526" y="1381125"/>
                <a:ext cx="139700" cy="136525"/>
              </a:xfrm>
              <a:custGeom>
                <a:avLst/>
                <a:gdLst>
                  <a:gd name="T0" fmla="*/ 3 w 37"/>
                  <a:gd name="T1" fmla="*/ 3 h 36"/>
                  <a:gd name="T2" fmla="*/ 32 w 37"/>
                  <a:gd name="T3" fmla="*/ 34 h 36"/>
                  <a:gd name="T4" fmla="*/ 37 w 37"/>
                  <a:gd name="T5" fmla="*/ 35 h 36"/>
                  <a:gd name="T6" fmla="*/ 3 w 37"/>
                  <a:gd name="T7" fmla="*/ 1 h 36"/>
                  <a:gd name="T8" fmla="*/ 3 w 37"/>
                  <a:gd name="T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3" y="3"/>
                    </a:moveTo>
                    <a:cubicBezTo>
                      <a:pt x="19" y="5"/>
                      <a:pt x="31" y="17"/>
                      <a:pt x="32" y="34"/>
                    </a:cubicBezTo>
                    <a:cubicBezTo>
                      <a:pt x="32" y="36"/>
                      <a:pt x="37" y="36"/>
                      <a:pt x="37" y="35"/>
                    </a:cubicBezTo>
                    <a:cubicBezTo>
                      <a:pt x="36" y="15"/>
                      <a:pt x="22" y="3"/>
                      <a:pt x="3" y="1"/>
                    </a:cubicBezTo>
                    <a:cubicBezTo>
                      <a:pt x="0" y="0"/>
                      <a:pt x="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2" name="Freeform 289"/>
              <p:cNvSpPr/>
              <p:nvPr/>
            </p:nvSpPr>
            <p:spPr bwMode="auto">
              <a:xfrm>
                <a:off x="2952751" y="1403350"/>
                <a:ext cx="158750" cy="106363"/>
              </a:xfrm>
              <a:custGeom>
                <a:avLst/>
                <a:gdLst>
                  <a:gd name="T0" fmla="*/ 36 w 42"/>
                  <a:gd name="T1" fmla="*/ 0 h 28"/>
                  <a:gd name="T2" fmla="*/ 1 w 42"/>
                  <a:gd name="T3" fmla="*/ 25 h 28"/>
                  <a:gd name="T4" fmla="*/ 6 w 42"/>
                  <a:gd name="T5" fmla="*/ 26 h 28"/>
                  <a:gd name="T6" fmla="*/ 38 w 42"/>
                  <a:gd name="T7" fmla="*/ 2 h 28"/>
                  <a:gd name="T8" fmla="*/ 36 w 4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36" y="0"/>
                    </a:moveTo>
                    <a:cubicBezTo>
                      <a:pt x="19" y="0"/>
                      <a:pt x="6" y="9"/>
                      <a:pt x="1" y="25"/>
                    </a:cubicBezTo>
                    <a:cubicBezTo>
                      <a:pt x="0" y="26"/>
                      <a:pt x="5" y="28"/>
                      <a:pt x="6" y="26"/>
                    </a:cubicBezTo>
                    <a:cubicBezTo>
                      <a:pt x="10" y="11"/>
                      <a:pt x="23" y="2"/>
                      <a:pt x="38" y="2"/>
                    </a:cubicBezTo>
                    <a:cubicBezTo>
                      <a:pt x="42" y="2"/>
                      <a:pt x="38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3" name="Freeform 290"/>
              <p:cNvSpPr/>
              <p:nvPr/>
            </p:nvSpPr>
            <p:spPr bwMode="auto">
              <a:xfrm>
                <a:off x="2987676" y="1347788"/>
                <a:ext cx="49213" cy="173038"/>
              </a:xfrm>
              <a:custGeom>
                <a:avLst/>
                <a:gdLst>
                  <a:gd name="T0" fmla="*/ 1 w 13"/>
                  <a:gd name="T1" fmla="*/ 2 h 46"/>
                  <a:gd name="T2" fmla="*/ 6 w 13"/>
                  <a:gd name="T3" fmla="*/ 45 h 46"/>
                  <a:gd name="T4" fmla="*/ 11 w 13"/>
                  <a:gd name="T5" fmla="*/ 44 h 46"/>
                  <a:gd name="T6" fmla="*/ 6 w 13"/>
                  <a:gd name="T7" fmla="*/ 1 h 46"/>
                  <a:gd name="T8" fmla="*/ 1 w 13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6">
                    <a:moveTo>
                      <a:pt x="1" y="2"/>
                    </a:moveTo>
                    <a:cubicBezTo>
                      <a:pt x="7" y="14"/>
                      <a:pt x="8" y="31"/>
                      <a:pt x="6" y="45"/>
                    </a:cubicBezTo>
                    <a:cubicBezTo>
                      <a:pt x="6" y="46"/>
                      <a:pt x="10" y="46"/>
                      <a:pt x="11" y="44"/>
                    </a:cubicBezTo>
                    <a:cubicBezTo>
                      <a:pt x="13" y="30"/>
                      <a:pt x="12" y="14"/>
                      <a:pt x="6" y="1"/>
                    </a:cubicBezTo>
                    <a:cubicBezTo>
                      <a:pt x="5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4" name="Freeform 291"/>
              <p:cNvSpPr/>
              <p:nvPr/>
            </p:nvSpPr>
            <p:spPr bwMode="auto">
              <a:xfrm>
                <a:off x="2927351" y="1411288"/>
                <a:ext cx="180975" cy="57150"/>
              </a:xfrm>
              <a:custGeom>
                <a:avLst/>
                <a:gdLst>
                  <a:gd name="T0" fmla="*/ 47 w 48"/>
                  <a:gd name="T1" fmla="*/ 13 h 15"/>
                  <a:gd name="T2" fmla="*/ 1 w 48"/>
                  <a:gd name="T3" fmla="*/ 9 h 15"/>
                  <a:gd name="T4" fmla="*/ 5 w 48"/>
                  <a:gd name="T5" fmla="*/ 10 h 15"/>
                  <a:gd name="T6" fmla="*/ 43 w 48"/>
                  <a:gd name="T7" fmla="*/ 14 h 15"/>
                  <a:gd name="T8" fmla="*/ 47 w 48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7" y="13"/>
                    </a:moveTo>
                    <a:cubicBezTo>
                      <a:pt x="33" y="3"/>
                      <a:pt x="16" y="0"/>
                      <a:pt x="1" y="9"/>
                    </a:cubicBezTo>
                    <a:cubicBezTo>
                      <a:pt x="0" y="10"/>
                      <a:pt x="4" y="10"/>
                      <a:pt x="5" y="10"/>
                    </a:cubicBezTo>
                    <a:cubicBezTo>
                      <a:pt x="18" y="2"/>
                      <a:pt x="32" y="6"/>
                      <a:pt x="43" y="14"/>
                    </a:cubicBezTo>
                    <a:cubicBezTo>
                      <a:pt x="44" y="15"/>
                      <a:pt x="48" y="14"/>
                      <a:pt x="47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5" name="Freeform 292"/>
              <p:cNvSpPr/>
              <p:nvPr/>
            </p:nvSpPr>
            <p:spPr bwMode="auto">
              <a:xfrm>
                <a:off x="3013076" y="790575"/>
                <a:ext cx="561975" cy="631825"/>
              </a:xfrm>
              <a:custGeom>
                <a:avLst/>
                <a:gdLst>
                  <a:gd name="T0" fmla="*/ 6 w 149"/>
                  <a:gd name="T1" fmla="*/ 167 h 168"/>
                  <a:gd name="T2" fmla="*/ 148 w 149"/>
                  <a:gd name="T3" fmla="*/ 1 h 168"/>
                  <a:gd name="T4" fmla="*/ 143 w 149"/>
                  <a:gd name="T5" fmla="*/ 1 h 168"/>
                  <a:gd name="T6" fmla="*/ 1 w 149"/>
                  <a:gd name="T7" fmla="*/ 167 h 168"/>
                  <a:gd name="T8" fmla="*/ 6 w 149"/>
                  <a:gd name="T9" fmla="*/ 16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68">
                    <a:moveTo>
                      <a:pt x="6" y="167"/>
                    </a:moveTo>
                    <a:cubicBezTo>
                      <a:pt x="52" y="111"/>
                      <a:pt x="99" y="55"/>
                      <a:pt x="148" y="1"/>
                    </a:cubicBezTo>
                    <a:cubicBezTo>
                      <a:pt x="149" y="0"/>
                      <a:pt x="144" y="0"/>
                      <a:pt x="143" y="1"/>
                    </a:cubicBezTo>
                    <a:cubicBezTo>
                      <a:pt x="94" y="55"/>
                      <a:pt x="47" y="111"/>
                      <a:pt x="1" y="167"/>
                    </a:cubicBezTo>
                    <a:cubicBezTo>
                      <a:pt x="0" y="168"/>
                      <a:pt x="5" y="168"/>
                      <a:pt x="6" y="1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6" name="Freeform 293"/>
              <p:cNvSpPr/>
              <p:nvPr/>
            </p:nvSpPr>
            <p:spPr bwMode="auto">
              <a:xfrm>
                <a:off x="2998788" y="1411288"/>
                <a:ext cx="38100" cy="38100"/>
              </a:xfrm>
              <a:custGeom>
                <a:avLst/>
                <a:gdLst>
                  <a:gd name="T0" fmla="*/ 2 w 10"/>
                  <a:gd name="T1" fmla="*/ 2 h 10"/>
                  <a:gd name="T2" fmla="*/ 8 w 10"/>
                  <a:gd name="T3" fmla="*/ 1 h 10"/>
                  <a:gd name="T4" fmla="*/ 9 w 10"/>
                  <a:gd name="T5" fmla="*/ 8 h 10"/>
                  <a:gd name="T6" fmla="*/ 2 w 10"/>
                  <a:gd name="T7" fmla="*/ 8 h 10"/>
                  <a:gd name="T8" fmla="*/ 2 w 10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2" y="2"/>
                    </a:moveTo>
                    <a:cubicBezTo>
                      <a:pt x="3" y="0"/>
                      <a:pt x="6" y="0"/>
                      <a:pt x="8" y="1"/>
                    </a:cubicBezTo>
                    <a:cubicBezTo>
                      <a:pt x="10" y="3"/>
                      <a:pt x="10" y="6"/>
                      <a:pt x="9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7"/>
                      <a:pt x="0" y="4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7" name="Freeform 294"/>
              <p:cNvSpPr/>
              <p:nvPr/>
            </p:nvSpPr>
            <p:spPr bwMode="auto">
              <a:xfrm>
                <a:off x="2878138" y="1035050"/>
                <a:ext cx="112713" cy="173038"/>
              </a:xfrm>
              <a:custGeom>
                <a:avLst/>
                <a:gdLst>
                  <a:gd name="T0" fmla="*/ 2 w 30"/>
                  <a:gd name="T1" fmla="*/ 2 h 46"/>
                  <a:gd name="T2" fmla="*/ 19 w 30"/>
                  <a:gd name="T3" fmla="*/ 44 h 46"/>
                  <a:gd name="T4" fmla="*/ 24 w 30"/>
                  <a:gd name="T5" fmla="*/ 44 h 46"/>
                  <a:gd name="T6" fmla="*/ 6 w 30"/>
                  <a:gd name="T7" fmla="*/ 1 h 46"/>
                  <a:gd name="T8" fmla="*/ 2 w 30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6">
                    <a:moveTo>
                      <a:pt x="2" y="2"/>
                    </a:moveTo>
                    <a:cubicBezTo>
                      <a:pt x="18" y="11"/>
                      <a:pt x="25" y="26"/>
                      <a:pt x="19" y="44"/>
                    </a:cubicBezTo>
                    <a:cubicBezTo>
                      <a:pt x="18" y="45"/>
                      <a:pt x="23" y="46"/>
                      <a:pt x="24" y="44"/>
                    </a:cubicBezTo>
                    <a:cubicBezTo>
                      <a:pt x="30" y="26"/>
                      <a:pt x="22" y="10"/>
                      <a:pt x="6" y="1"/>
                    </a:cubicBezTo>
                    <a:cubicBezTo>
                      <a:pt x="5" y="0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8" name="Freeform 295"/>
              <p:cNvSpPr/>
              <p:nvPr/>
            </p:nvSpPr>
            <p:spPr bwMode="auto">
              <a:xfrm>
                <a:off x="2859088" y="1092200"/>
                <a:ext cx="184150" cy="66675"/>
              </a:xfrm>
              <a:custGeom>
                <a:avLst/>
                <a:gdLst>
                  <a:gd name="T0" fmla="*/ 46 w 49"/>
                  <a:gd name="T1" fmla="*/ 6 h 18"/>
                  <a:gd name="T2" fmla="*/ 1 w 49"/>
                  <a:gd name="T3" fmla="*/ 16 h 18"/>
                  <a:gd name="T4" fmla="*/ 6 w 49"/>
                  <a:gd name="T5" fmla="*/ 17 h 18"/>
                  <a:gd name="T6" fmla="*/ 44 w 49"/>
                  <a:gd name="T7" fmla="*/ 8 h 18"/>
                  <a:gd name="T8" fmla="*/ 46 w 49"/>
                  <a:gd name="T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8">
                    <a:moveTo>
                      <a:pt x="46" y="6"/>
                    </a:moveTo>
                    <a:cubicBezTo>
                      <a:pt x="29" y="0"/>
                      <a:pt x="13" y="2"/>
                      <a:pt x="1" y="16"/>
                    </a:cubicBezTo>
                    <a:cubicBezTo>
                      <a:pt x="0" y="17"/>
                      <a:pt x="5" y="18"/>
                      <a:pt x="6" y="17"/>
                    </a:cubicBezTo>
                    <a:cubicBezTo>
                      <a:pt x="16" y="6"/>
                      <a:pt x="29" y="2"/>
                      <a:pt x="44" y="8"/>
                    </a:cubicBezTo>
                    <a:cubicBezTo>
                      <a:pt x="46" y="8"/>
                      <a:pt x="49" y="7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9" name="Freeform 296"/>
              <p:cNvSpPr/>
              <p:nvPr/>
            </p:nvSpPr>
            <p:spPr bwMode="auto">
              <a:xfrm>
                <a:off x="2905126" y="1023938"/>
                <a:ext cx="71438" cy="165100"/>
              </a:xfrm>
              <a:custGeom>
                <a:avLst/>
                <a:gdLst>
                  <a:gd name="T0" fmla="*/ 12 w 19"/>
                  <a:gd name="T1" fmla="*/ 2 h 44"/>
                  <a:gd name="T2" fmla="*/ 1 w 19"/>
                  <a:gd name="T3" fmla="*/ 43 h 44"/>
                  <a:gd name="T4" fmla="*/ 6 w 19"/>
                  <a:gd name="T5" fmla="*/ 43 h 44"/>
                  <a:gd name="T6" fmla="*/ 17 w 19"/>
                  <a:gd name="T7" fmla="*/ 2 h 44"/>
                  <a:gd name="T8" fmla="*/ 12 w 19"/>
                  <a:gd name="T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4">
                    <a:moveTo>
                      <a:pt x="12" y="2"/>
                    </a:moveTo>
                    <a:cubicBezTo>
                      <a:pt x="14" y="16"/>
                      <a:pt x="8" y="32"/>
                      <a:pt x="1" y="43"/>
                    </a:cubicBezTo>
                    <a:cubicBezTo>
                      <a:pt x="0" y="44"/>
                      <a:pt x="5" y="44"/>
                      <a:pt x="6" y="43"/>
                    </a:cubicBezTo>
                    <a:cubicBezTo>
                      <a:pt x="13" y="32"/>
                      <a:pt x="19" y="16"/>
                      <a:pt x="17" y="2"/>
                    </a:cubicBezTo>
                    <a:cubicBezTo>
                      <a:pt x="17" y="0"/>
                      <a:pt x="12" y="1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0" name="Freeform 297"/>
              <p:cNvSpPr/>
              <p:nvPr/>
            </p:nvSpPr>
            <p:spPr bwMode="auto">
              <a:xfrm>
                <a:off x="2855913" y="1079500"/>
                <a:ext cx="165100" cy="95250"/>
              </a:xfrm>
              <a:custGeom>
                <a:avLst/>
                <a:gdLst>
                  <a:gd name="T0" fmla="*/ 43 w 44"/>
                  <a:gd name="T1" fmla="*/ 23 h 25"/>
                  <a:gd name="T2" fmla="*/ 3 w 44"/>
                  <a:gd name="T3" fmla="*/ 3 h 25"/>
                  <a:gd name="T4" fmla="*/ 5 w 44"/>
                  <a:gd name="T5" fmla="*/ 5 h 25"/>
                  <a:gd name="T6" fmla="*/ 38 w 44"/>
                  <a:gd name="T7" fmla="*/ 24 h 25"/>
                  <a:gd name="T8" fmla="*/ 43 w 44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5">
                    <a:moveTo>
                      <a:pt x="43" y="23"/>
                    </a:moveTo>
                    <a:cubicBezTo>
                      <a:pt x="35" y="8"/>
                      <a:pt x="20" y="0"/>
                      <a:pt x="3" y="3"/>
                    </a:cubicBezTo>
                    <a:cubicBezTo>
                      <a:pt x="0" y="3"/>
                      <a:pt x="2" y="5"/>
                      <a:pt x="5" y="5"/>
                    </a:cubicBezTo>
                    <a:cubicBezTo>
                      <a:pt x="19" y="3"/>
                      <a:pt x="31" y="12"/>
                      <a:pt x="38" y="24"/>
                    </a:cubicBezTo>
                    <a:cubicBezTo>
                      <a:pt x="39" y="25"/>
                      <a:pt x="44" y="24"/>
                      <a:pt x="43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1" name="Freeform 298"/>
              <p:cNvSpPr/>
              <p:nvPr/>
            </p:nvSpPr>
            <p:spPr bwMode="auto">
              <a:xfrm>
                <a:off x="2941638" y="790575"/>
                <a:ext cx="625475" cy="315913"/>
              </a:xfrm>
              <a:custGeom>
                <a:avLst/>
                <a:gdLst>
                  <a:gd name="T0" fmla="*/ 6 w 166"/>
                  <a:gd name="T1" fmla="*/ 83 h 84"/>
                  <a:gd name="T2" fmla="*/ 164 w 166"/>
                  <a:gd name="T3" fmla="*/ 2 h 84"/>
                  <a:gd name="T4" fmla="*/ 160 w 166"/>
                  <a:gd name="T5" fmla="*/ 1 h 84"/>
                  <a:gd name="T6" fmla="*/ 3 w 166"/>
                  <a:gd name="T7" fmla="*/ 82 h 84"/>
                  <a:gd name="T8" fmla="*/ 6 w 166"/>
                  <a:gd name="T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84">
                    <a:moveTo>
                      <a:pt x="6" y="83"/>
                    </a:moveTo>
                    <a:cubicBezTo>
                      <a:pt x="59" y="56"/>
                      <a:pt x="111" y="27"/>
                      <a:pt x="164" y="2"/>
                    </a:cubicBezTo>
                    <a:cubicBezTo>
                      <a:pt x="166" y="1"/>
                      <a:pt x="161" y="0"/>
                      <a:pt x="160" y="1"/>
                    </a:cubicBezTo>
                    <a:cubicBezTo>
                      <a:pt x="107" y="26"/>
                      <a:pt x="55" y="55"/>
                      <a:pt x="3" y="82"/>
                    </a:cubicBezTo>
                    <a:cubicBezTo>
                      <a:pt x="0" y="83"/>
                      <a:pt x="5" y="84"/>
                      <a:pt x="6" y="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2" name="Freeform 299"/>
              <p:cNvSpPr/>
              <p:nvPr/>
            </p:nvSpPr>
            <p:spPr bwMode="auto">
              <a:xfrm>
                <a:off x="2927351" y="1087438"/>
                <a:ext cx="41275" cy="41275"/>
              </a:xfrm>
              <a:custGeom>
                <a:avLst/>
                <a:gdLst>
                  <a:gd name="T0" fmla="*/ 4 w 11"/>
                  <a:gd name="T1" fmla="*/ 1 h 11"/>
                  <a:gd name="T2" fmla="*/ 10 w 11"/>
                  <a:gd name="T3" fmla="*/ 4 h 11"/>
                  <a:gd name="T4" fmla="*/ 8 w 11"/>
                  <a:gd name="T5" fmla="*/ 10 h 11"/>
                  <a:gd name="T6" fmla="*/ 1 w 11"/>
                  <a:gd name="T7" fmla="*/ 8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6" y="0"/>
                      <a:pt x="9" y="1"/>
                      <a:pt x="10" y="4"/>
                    </a:cubicBezTo>
                    <a:cubicBezTo>
                      <a:pt x="11" y="6"/>
                      <a:pt x="10" y="9"/>
                      <a:pt x="8" y="10"/>
                    </a:cubicBezTo>
                    <a:cubicBezTo>
                      <a:pt x="5" y="11"/>
                      <a:pt x="3" y="10"/>
                      <a:pt x="1" y="8"/>
                    </a:cubicBezTo>
                    <a:cubicBezTo>
                      <a:pt x="0" y="5"/>
                      <a:pt x="1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3" name="Freeform 300"/>
              <p:cNvSpPr/>
              <p:nvPr/>
            </p:nvSpPr>
            <p:spPr bwMode="auto">
              <a:xfrm>
                <a:off x="2809876" y="741362"/>
                <a:ext cx="68263" cy="184150"/>
              </a:xfrm>
              <a:custGeom>
                <a:avLst/>
                <a:gdLst>
                  <a:gd name="T0" fmla="*/ 2 w 18"/>
                  <a:gd name="T1" fmla="*/ 1 h 49"/>
                  <a:gd name="T2" fmla="*/ 1 w 18"/>
                  <a:gd name="T3" fmla="*/ 46 h 49"/>
                  <a:gd name="T4" fmla="*/ 6 w 18"/>
                  <a:gd name="T5" fmla="*/ 48 h 49"/>
                  <a:gd name="T6" fmla="*/ 7 w 18"/>
                  <a:gd name="T7" fmla="*/ 1 h 49"/>
                  <a:gd name="T8" fmla="*/ 2 w 18"/>
                  <a:gd name="T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9">
                    <a:moveTo>
                      <a:pt x="2" y="1"/>
                    </a:moveTo>
                    <a:cubicBezTo>
                      <a:pt x="13" y="16"/>
                      <a:pt x="13" y="32"/>
                      <a:pt x="1" y="46"/>
                    </a:cubicBezTo>
                    <a:cubicBezTo>
                      <a:pt x="0" y="47"/>
                      <a:pt x="5" y="49"/>
                      <a:pt x="6" y="48"/>
                    </a:cubicBezTo>
                    <a:cubicBezTo>
                      <a:pt x="18" y="34"/>
                      <a:pt x="18" y="16"/>
                      <a:pt x="7" y="1"/>
                    </a:cubicBezTo>
                    <a:cubicBezTo>
                      <a:pt x="6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4" name="Freeform 301"/>
              <p:cNvSpPr/>
              <p:nvPr/>
            </p:nvSpPr>
            <p:spPr bwMode="auto">
              <a:xfrm>
                <a:off x="2749551" y="804862"/>
                <a:ext cx="185738" cy="68263"/>
              </a:xfrm>
              <a:custGeom>
                <a:avLst/>
                <a:gdLst>
                  <a:gd name="T0" fmla="*/ 47 w 49"/>
                  <a:gd name="T1" fmla="*/ 17 h 18"/>
                  <a:gd name="T2" fmla="*/ 2 w 49"/>
                  <a:gd name="T3" fmla="*/ 9 h 18"/>
                  <a:gd name="T4" fmla="*/ 6 w 49"/>
                  <a:gd name="T5" fmla="*/ 11 h 18"/>
                  <a:gd name="T6" fmla="*/ 43 w 49"/>
                  <a:gd name="T7" fmla="*/ 17 h 18"/>
                  <a:gd name="T8" fmla="*/ 47 w 4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8">
                    <a:moveTo>
                      <a:pt x="47" y="17"/>
                    </a:moveTo>
                    <a:cubicBezTo>
                      <a:pt x="35" y="4"/>
                      <a:pt x="18" y="0"/>
                      <a:pt x="2" y="9"/>
                    </a:cubicBezTo>
                    <a:cubicBezTo>
                      <a:pt x="0" y="10"/>
                      <a:pt x="5" y="11"/>
                      <a:pt x="6" y="11"/>
                    </a:cubicBezTo>
                    <a:cubicBezTo>
                      <a:pt x="19" y="4"/>
                      <a:pt x="32" y="6"/>
                      <a:pt x="43" y="17"/>
                    </a:cubicBezTo>
                    <a:cubicBezTo>
                      <a:pt x="44" y="18"/>
                      <a:pt x="49" y="18"/>
                      <a:pt x="47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5" name="Freeform 302"/>
              <p:cNvSpPr/>
              <p:nvPr/>
            </p:nvSpPr>
            <p:spPr bwMode="auto">
              <a:xfrm>
                <a:off x="2776538" y="755650"/>
                <a:ext cx="128588" cy="136525"/>
              </a:xfrm>
              <a:custGeom>
                <a:avLst/>
                <a:gdLst>
                  <a:gd name="T0" fmla="*/ 29 w 34"/>
                  <a:gd name="T1" fmla="*/ 2 h 36"/>
                  <a:gd name="T2" fmla="*/ 2 w 34"/>
                  <a:gd name="T3" fmla="*/ 35 h 36"/>
                  <a:gd name="T4" fmla="*/ 6 w 34"/>
                  <a:gd name="T5" fmla="*/ 36 h 36"/>
                  <a:gd name="T6" fmla="*/ 33 w 34"/>
                  <a:gd name="T7" fmla="*/ 2 h 36"/>
                  <a:gd name="T8" fmla="*/ 29 w 34"/>
                  <a:gd name="T9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6">
                    <a:moveTo>
                      <a:pt x="29" y="2"/>
                    </a:moveTo>
                    <a:cubicBezTo>
                      <a:pt x="25" y="15"/>
                      <a:pt x="13" y="27"/>
                      <a:pt x="2" y="35"/>
                    </a:cubicBezTo>
                    <a:cubicBezTo>
                      <a:pt x="0" y="36"/>
                      <a:pt x="5" y="36"/>
                      <a:pt x="6" y="36"/>
                    </a:cubicBezTo>
                    <a:cubicBezTo>
                      <a:pt x="18" y="28"/>
                      <a:pt x="29" y="15"/>
                      <a:pt x="33" y="2"/>
                    </a:cubicBezTo>
                    <a:cubicBezTo>
                      <a:pt x="34" y="0"/>
                      <a:pt x="29" y="1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6" name="Freeform 303"/>
              <p:cNvSpPr/>
              <p:nvPr/>
            </p:nvSpPr>
            <p:spPr bwMode="auto">
              <a:xfrm>
                <a:off x="2768601" y="779462"/>
                <a:ext cx="125413" cy="134938"/>
              </a:xfrm>
              <a:custGeom>
                <a:avLst/>
                <a:gdLst>
                  <a:gd name="T0" fmla="*/ 33 w 33"/>
                  <a:gd name="T1" fmla="*/ 34 h 36"/>
                  <a:gd name="T2" fmla="*/ 5 w 33"/>
                  <a:gd name="T3" fmla="*/ 1 h 36"/>
                  <a:gd name="T4" fmla="*/ 3 w 33"/>
                  <a:gd name="T5" fmla="*/ 3 h 36"/>
                  <a:gd name="T6" fmla="*/ 28 w 33"/>
                  <a:gd name="T7" fmla="*/ 34 h 36"/>
                  <a:gd name="T8" fmla="*/ 33 w 33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33" y="34"/>
                    </a:moveTo>
                    <a:cubicBezTo>
                      <a:pt x="31" y="18"/>
                      <a:pt x="21" y="5"/>
                      <a:pt x="5" y="1"/>
                    </a:cubicBezTo>
                    <a:cubicBezTo>
                      <a:pt x="4" y="0"/>
                      <a:pt x="0" y="2"/>
                      <a:pt x="3" y="3"/>
                    </a:cubicBezTo>
                    <a:cubicBezTo>
                      <a:pt x="18" y="6"/>
                      <a:pt x="26" y="20"/>
                      <a:pt x="28" y="34"/>
                    </a:cubicBezTo>
                    <a:cubicBezTo>
                      <a:pt x="28" y="36"/>
                      <a:pt x="33" y="35"/>
                      <a:pt x="33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7" name="Freeform 304"/>
              <p:cNvSpPr/>
              <p:nvPr/>
            </p:nvSpPr>
            <p:spPr bwMode="auto">
              <a:xfrm>
                <a:off x="2851151" y="779462"/>
                <a:ext cx="690563" cy="52388"/>
              </a:xfrm>
              <a:custGeom>
                <a:avLst/>
                <a:gdLst>
                  <a:gd name="T0" fmla="*/ 3 w 183"/>
                  <a:gd name="T1" fmla="*/ 14 h 14"/>
                  <a:gd name="T2" fmla="*/ 180 w 183"/>
                  <a:gd name="T3" fmla="*/ 2 h 14"/>
                  <a:gd name="T4" fmla="*/ 180 w 183"/>
                  <a:gd name="T5" fmla="*/ 0 h 14"/>
                  <a:gd name="T6" fmla="*/ 3 w 183"/>
                  <a:gd name="T7" fmla="*/ 12 h 14"/>
                  <a:gd name="T8" fmla="*/ 3 w 183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14">
                    <a:moveTo>
                      <a:pt x="3" y="14"/>
                    </a:moveTo>
                    <a:cubicBezTo>
                      <a:pt x="62" y="9"/>
                      <a:pt x="121" y="4"/>
                      <a:pt x="180" y="2"/>
                    </a:cubicBezTo>
                    <a:cubicBezTo>
                      <a:pt x="183" y="2"/>
                      <a:pt x="183" y="0"/>
                      <a:pt x="180" y="0"/>
                    </a:cubicBezTo>
                    <a:cubicBezTo>
                      <a:pt x="121" y="2"/>
                      <a:pt x="62" y="7"/>
                      <a:pt x="3" y="12"/>
                    </a:cubicBezTo>
                    <a:cubicBezTo>
                      <a:pt x="0" y="12"/>
                      <a:pt x="0" y="14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8" name="Freeform 305"/>
              <p:cNvSpPr/>
              <p:nvPr/>
            </p:nvSpPr>
            <p:spPr bwMode="auto">
              <a:xfrm>
                <a:off x="2833688" y="812800"/>
                <a:ext cx="36513" cy="33338"/>
              </a:xfrm>
              <a:custGeom>
                <a:avLst/>
                <a:gdLst>
                  <a:gd name="T0" fmla="*/ 5 w 10"/>
                  <a:gd name="T1" fmla="*/ 0 h 9"/>
                  <a:gd name="T2" fmla="*/ 10 w 10"/>
                  <a:gd name="T3" fmla="*/ 4 h 9"/>
                  <a:gd name="T4" fmla="*/ 5 w 10"/>
                  <a:gd name="T5" fmla="*/ 9 h 9"/>
                  <a:gd name="T6" fmla="*/ 0 w 10"/>
                  <a:gd name="T7" fmla="*/ 5 h 9"/>
                  <a:gd name="T8" fmla="*/ 5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7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9" name="Freeform 306"/>
              <p:cNvSpPr/>
              <p:nvPr/>
            </p:nvSpPr>
            <p:spPr bwMode="auto">
              <a:xfrm>
                <a:off x="2809876" y="504825"/>
                <a:ext cx="106363" cy="173038"/>
              </a:xfrm>
              <a:custGeom>
                <a:avLst/>
                <a:gdLst>
                  <a:gd name="T0" fmla="*/ 18 w 28"/>
                  <a:gd name="T1" fmla="*/ 2 h 46"/>
                  <a:gd name="T2" fmla="*/ 1 w 28"/>
                  <a:gd name="T3" fmla="*/ 44 h 46"/>
                  <a:gd name="T4" fmla="*/ 5 w 28"/>
                  <a:gd name="T5" fmla="*/ 46 h 46"/>
                  <a:gd name="T6" fmla="*/ 23 w 28"/>
                  <a:gd name="T7" fmla="*/ 2 h 46"/>
                  <a:gd name="T8" fmla="*/ 18 w 28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6">
                    <a:moveTo>
                      <a:pt x="18" y="2"/>
                    </a:moveTo>
                    <a:cubicBezTo>
                      <a:pt x="23" y="19"/>
                      <a:pt x="17" y="35"/>
                      <a:pt x="1" y="44"/>
                    </a:cubicBezTo>
                    <a:cubicBezTo>
                      <a:pt x="0" y="45"/>
                      <a:pt x="4" y="46"/>
                      <a:pt x="5" y="46"/>
                    </a:cubicBezTo>
                    <a:cubicBezTo>
                      <a:pt x="22" y="37"/>
                      <a:pt x="28" y="20"/>
                      <a:pt x="23" y="2"/>
                    </a:cubicBezTo>
                    <a:cubicBezTo>
                      <a:pt x="22" y="1"/>
                      <a:pt x="17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0" name="Freeform 307"/>
              <p:cNvSpPr/>
              <p:nvPr/>
            </p:nvSpPr>
            <p:spPr bwMode="auto">
              <a:xfrm>
                <a:off x="2776538" y="568325"/>
                <a:ext cx="165100" cy="98425"/>
              </a:xfrm>
              <a:custGeom>
                <a:avLst/>
                <a:gdLst>
                  <a:gd name="T0" fmla="*/ 43 w 44"/>
                  <a:gd name="T1" fmla="*/ 25 h 26"/>
                  <a:gd name="T2" fmla="*/ 3 w 44"/>
                  <a:gd name="T3" fmla="*/ 2 h 26"/>
                  <a:gd name="T4" fmla="*/ 6 w 44"/>
                  <a:gd name="T5" fmla="*/ 4 h 26"/>
                  <a:gd name="T6" fmla="*/ 38 w 44"/>
                  <a:gd name="T7" fmla="*/ 24 h 26"/>
                  <a:gd name="T8" fmla="*/ 43 w 44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3" y="25"/>
                    </a:moveTo>
                    <a:cubicBezTo>
                      <a:pt x="36" y="8"/>
                      <a:pt x="21" y="0"/>
                      <a:pt x="3" y="2"/>
                    </a:cubicBezTo>
                    <a:cubicBezTo>
                      <a:pt x="0" y="2"/>
                      <a:pt x="5" y="4"/>
                      <a:pt x="6" y="4"/>
                    </a:cubicBezTo>
                    <a:cubicBezTo>
                      <a:pt x="21" y="2"/>
                      <a:pt x="32" y="11"/>
                      <a:pt x="38" y="24"/>
                    </a:cubicBezTo>
                    <a:cubicBezTo>
                      <a:pt x="39" y="25"/>
                      <a:pt x="44" y="26"/>
                      <a:pt x="43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1" name="Freeform 308"/>
              <p:cNvSpPr/>
              <p:nvPr/>
            </p:nvSpPr>
            <p:spPr bwMode="auto">
              <a:xfrm>
                <a:off x="2787651" y="546100"/>
                <a:ext cx="165100" cy="93663"/>
              </a:xfrm>
              <a:custGeom>
                <a:avLst/>
                <a:gdLst>
                  <a:gd name="T0" fmla="*/ 38 w 44"/>
                  <a:gd name="T1" fmla="*/ 2 h 25"/>
                  <a:gd name="T2" fmla="*/ 3 w 44"/>
                  <a:gd name="T3" fmla="*/ 23 h 25"/>
                  <a:gd name="T4" fmla="*/ 5 w 44"/>
                  <a:gd name="T5" fmla="*/ 24 h 25"/>
                  <a:gd name="T6" fmla="*/ 43 w 44"/>
                  <a:gd name="T7" fmla="*/ 2 h 25"/>
                  <a:gd name="T8" fmla="*/ 38 w 44"/>
                  <a:gd name="T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5">
                    <a:moveTo>
                      <a:pt x="38" y="2"/>
                    </a:moveTo>
                    <a:cubicBezTo>
                      <a:pt x="30" y="12"/>
                      <a:pt x="16" y="20"/>
                      <a:pt x="3" y="23"/>
                    </a:cubicBezTo>
                    <a:cubicBezTo>
                      <a:pt x="0" y="23"/>
                      <a:pt x="3" y="25"/>
                      <a:pt x="5" y="24"/>
                    </a:cubicBezTo>
                    <a:cubicBezTo>
                      <a:pt x="19" y="21"/>
                      <a:pt x="34" y="13"/>
                      <a:pt x="43" y="2"/>
                    </a:cubicBezTo>
                    <a:cubicBezTo>
                      <a:pt x="44" y="1"/>
                      <a:pt x="39" y="0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2" name="Freeform 309"/>
              <p:cNvSpPr/>
              <p:nvPr/>
            </p:nvSpPr>
            <p:spPr bwMode="auto">
              <a:xfrm>
                <a:off x="2817813" y="530225"/>
                <a:ext cx="87313" cy="158750"/>
              </a:xfrm>
              <a:custGeom>
                <a:avLst/>
                <a:gdLst>
                  <a:gd name="T0" fmla="*/ 19 w 23"/>
                  <a:gd name="T1" fmla="*/ 40 h 42"/>
                  <a:gd name="T2" fmla="*/ 6 w 23"/>
                  <a:gd name="T3" fmla="*/ 0 h 42"/>
                  <a:gd name="T4" fmla="*/ 2 w 23"/>
                  <a:gd name="T5" fmla="*/ 2 h 42"/>
                  <a:gd name="T6" fmla="*/ 14 w 23"/>
                  <a:gd name="T7" fmla="*/ 41 h 42"/>
                  <a:gd name="T8" fmla="*/ 19 w 23"/>
                  <a:gd name="T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2">
                    <a:moveTo>
                      <a:pt x="19" y="40"/>
                    </a:moveTo>
                    <a:cubicBezTo>
                      <a:pt x="23" y="25"/>
                      <a:pt x="19" y="10"/>
                      <a:pt x="6" y="0"/>
                    </a:cubicBezTo>
                    <a:cubicBezTo>
                      <a:pt x="5" y="0"/>
                      <a:pt x="0" y="0"/>
                      <a:pt x="2" y="2"/>
                    </a:cubicBezTo>
                    <a:cubicBezTo>
                      <a:pt x="14" y="11"/>
                      <a:pt x="18" y="26"/>
                      <a:pt x="14" y="41"/>
                    </a:cubicBezTo>
                    <a:cubicBezTo>
                      <a:pt x="14" y="42"/>
                      <a:pt x="19" y="42"/>
                      <a:pt x="19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3" name="Freeform 310"/>
              <p:cNvSpPr/>
              <p:nvPr/>
            </p:nvSpPr>
            <p:spPr bwMode="auto">
              <a:xfrm>
                <a:off x="2874963" y="598487"/>
                <a:ext cx="674688" cy="195263"/>
              </a:xfrm>
              <a:custGeom>
                <a:avLst/>
                <a:gdLst>
                  <a:gd name="T0" fmla="*/ 3 w 179"/>
                  <a:gd name="T1" fmla="*/ 2 h 52"/>
                  <a:gd name="T2" fmla="*/ 173 w 179"/>
                  <a:gd name="T3" fmla="*/ 52 h 52"/>
                  <a:gd name="T4" fmla="*/ 176 w 179"/>
                  <a:gd name="T5" fmla="*/ 50 h 52"/>
                  <a:gd name="T6" fmla="*/ 6 w 179"/>
                  <a:gd name="T7" fmla="*/ 0 h 52"/>
                  <a:gd name="T8" fmla="*/ 3 w 179"/>
                  <a:gd name="T9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52">
                    <a:moveTo>
                      <a:pt x="3" y="2"/>
                    </a:moveTo>
                    <a:cubicBezTo>
                      <a:pt x="60" y="18"/>
                      <a:pt x="117" y="33"/>
                      <a:pt x="173" y="52"/>
                    </a:cubicBezTo>
                    <a:cubicBezTo>
                      <a:pt x="174" y="52"/>
                      <a:pt x="179" y="51"/>
                      <a:pt x="176" y="50"/>
                    </a:cubicBezTo>
                    <a:cubicBezTo>
                      <a:pt x="120" y="32"/>
                      <a:pt x="63" y="16"/>
                      <a:pt x="6" y="0"/>
                    </a:cubicBezTo>
                    <a:cubicBezTo>
                      <a:pt x="5" y="0"/>
                      <a:pt x="0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4" name="Freeform 311"/>
              <p:cNvSpPr/>
              <p:nvPr/>
            </p:nvSpPr>
            <p:spPr bwMode="auto">
              <a:xfrm>
                <a:off x="2859088" y="579437"/>
                <a:ext cx="41275" cy="41275"/>
              </a:xfrm>
              <a:custGeom>
                <a:avLst/>
                <a:gdLst>
                  <a:gd name="T0" fmla="*/ 7 w 11"/>
                  <a:gd name="T1" fmla="*/ 1 h 11"/>
                  <a:gd name="T2" fmla="*/ 10 w 11"/>
                  <a:gd name="T3" fmla="*/ 7 h 11"/>
                  <a:gd name="T4" fmla="*/ 4 w 11"/>
                  <a:gd name="T5" fmla="*/ 10 h 11"/>
                  <a:gd name="T6" fmla="*/ 1 w 11"/>
                  <a:gd name="T7" fmla="*/ 4 h 11"/>
                  <a:gd name="T8" fmla="*/ 7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1"/>
                    </a:moveTo>
                    <a:cubicBezTo>
                      <a:pt x="9" y="2"/>
                      <a:pt x="11" y="4"/>
                      <a:pt x="10" y="7"/>
                    </a:cubicBezTo>
                    <a:cubicBezTo>
                      <a:pt x="9" y="9"/>
                      <a:pt x="6" y="11"/>
                      <a:pt x="4" y="10"/>
                    </a:cubicBezTo>
                    <a:cubicBezTo>
                      <a:pt x="1" y="9"/>
                      <a:pt x="0" y="6"/>
                      <a:pt x="1" y="4"/>
                    </a:cubicBezTo>
                    <a:cubicBezTo>
                      <a:pt x="2" y="1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5" name="Freeform 312"/>
              <p:cNvSpPr/>
              <p:nvPr/>
            </p:nvSpPr>
            <p:spPr bwMode="auto">
              <a:xfrm>
                <a:off x="2894013" y="288925"/>
                <a:ext cx="142875" cy="139700"/>
              </a:xfrm>
              <a:custGeom>
                <a:avLst/>
                <a:gdLst>
                  <a:gd name="T0" fmla="*/ 33 w 38"/>
                  <a:gd name="T1" fmla="*/ 2 h 37"/>
                  <a:gd name="T2" fmla="*/ 3 w 38"/>
                  <a:gd name="T3" fmla="*/ 35 h 37"/>
                  <a:gd name="T4" fmla="*/ 6 w 38"/>
                  <a:gd name="T5" fmla="*/ 37 h 37"/>
                  <a:gd name="T6" fmla="*/ 38 w 38"/>
                  <a:gd name="T7" fmla="*/ 2 h 37"/>
                  <a:gd name="T8" fmla="*/ 33 w 38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7">
                    <a:moveTo>
                      <a:pt x="33" y="2"/>
                    </a:moveTo>
                    <a:cubicBezTo>
                      <a:pt x="32" y="19"/>
                      <a:pt x="21" y="33"/>
                      <a:pt x="3" y="35"/>
                    </a:cubicBezTo>
                    <a:cubicBezTo>
                      <a:pt x="0" y="35"/>
                      <a:pt x="4" y="37"/>
                      <a:pt x="6" y="37"/>
                    </a:cubicBezTo>
                    <a:cubicBezTo>
                      <a:pt x="24" y="35"/>
                      <a:pt x="37" y="21"/>
                      <a:pt x="38" y="2"/>
                    </a:cubicBezTo>
                    <a:cubicBezTo>
                      <a:pt x="38" y="1"/>
                      <a:pt x="33" y="0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6" name="Freeform 313"/>
              <p:cNvSpPr/>
              <p:nvPr/>
            </p:nvSpPr>
            <p:spPr bwMode="auto">
              <a:xfrm>
                <a:off x="2905126" y="319087"/>
                <a:ext cx="120650" cy="139700"/>
              </a:xfrm>
              <a:custGeom>
                <a:avLst/>
                <a:gdLst>
                  <a:gd name="T0" fmla="*/ 32 w 32"/>
                  <a:gd name="T1" fmla="*/ 35 h 37"/>
                  <a:gd name="T2" fmla="*/ 3 w 32"/>
                  <a:gd name="T3" fmla="*/ 1 h 37"/>
                  <a:gd name="T4" fmla="*/ 3 w 32"/>
                  <a:gd name="T5" fmla="*/ 3 h 37"/>
                  <a:gd name="T6" fmla="*/ 27 w 32"/>
                  <a:gd name="T7" fmla="*/ 34 h 37"/>
                  <a:gd name="T8" fmla="*/ 32 w 32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7">
                    <a:moveTo>
                      <a:pt x="32" y="35"/>
                    </a:moveTo>
                    <a:cubicBezTo>
                      <a:pt x="31" y="18"/>
                      <a:pt x="20" y="5"/>
                      <a:pt x="3" y="1"/>
                    </a:cubicBezTo>
                    <a:cubicBezTo>
                      <a:pt x="0" y="0"/>
                      <a:pt x="0" y="2"/>
                      <a:pt x="3" y="3"/>
                    </a:cubicBezTo>
                    <a:cubicBezTo>
                      <a:pt x="18" y="7"/>
                      <a:pt x="26" y="19"/>
                      <a:pt x="27" y="34"/>
                    </a:cubicBezTo>
                    <a:cubicBezTo>
                      <a:pt x="27" y="36"/>
                      <a:pt x="32" y="37"/>
                      <a:pt x="32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7" name="Freeform 314"/>
              <p:cNvSpPr/>
              <p:nvPr/>
            </p:nvSpPr>
            <p:spPr bwMode="auto">
              <a:xfrm>
                <a:off x="2889251" y="349250"/>
                <a:ext cx="192088" cy="41275"/>
              </a:xfrm>
              <a:custGeom>
                <a:avLst/>
                <a:gdLst>
                  <a:gd name="T0" fmla="*/ 45 w 51"/>
                  <a:gd name="T1" fmla="*/ 1 h 11"/>
                  <a:gd name="T2" fmla="*/ 5 w 51"/>
                  <a:gd name="T3" fmla="*/ 7 h 11"/>
                  <a:gd name="T4" fmla="*/ 3 w 51"/>
                  <a:gd name="T5" fmla="*/ 9 h 11"/>
                  <a:gd name="T6" fmla="*/ 48 w 51"/>
                  <a:gd name="T7" fmla="*/ 2 h 11"/>
                  <a:gd name="T8" fmla="*/ 45 w 5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1">
                    <a:moveTo>
                      <a:pt x="45" y="1"/>
                    </a:moveTo>
                    <a:cubicBezTo>
                      <a:pt x="33" y="7"/>
                      <a:pt x="18" y="9"/>
                      <a:pt x="5" y="7"/>
                    </a:cubicBezTo>
                    <a:cubicBezTo>
                      <a:pt x="4" y="7"/>
                      <a:pt x="0" y="9"/>
                      <a:pt x="3" y="9"/>
                    </a:cubicBezTo>
                    <a:cubicBezTo>
                      <a:pt x="18" y="11"/>
                      <a:pt x="36" y="9"/>
                      <a:pt x="48" y="2"/>
                    </a:cubicBezTo>
                    <a:cubicBezTo>
                      <a:pt x="51" y="0"/>
                      <a:pt x="46" y="0"/>
                      <a:pt x="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8" name="Freeform 315"/>
              <p:cNvSpPr/>
              <p:nvPr/>
            </p:nvSpPr>
            <p:spPr bwMode="auto">
              <a:xfrm>
                <a:off x="2949576" y="293687"/>
                <a:ext cx="60325" cy="165100"/>
              </a:xfrm>
              <a:custGeom>
                <a:avLst/>
                <a:gdLst>
                  <a:gd name="T0" fmla="*/ 5 w 16"/>
                  <a:gd name="T1" fmla="*/ 43 h 44"/>
                  <a:gd name="T2" fmla="*/ 8 w 16"/>
                  <a:gd name="T3" fmla="*/ 1 h 44"/>
                  <a:gd name="T4" fmla="*/ 3 w 16"/>
                  <a:gd name="T5" fmla="*/ 2 h 44"/>
                  <a:gd name="T6" fmla="*/ 1 w 16"/>
                  <a:gd name="T7" fmla="*/ 43 h 44"/>
                  <a:gd name="T8" fmla="*/ 5 w 16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4">
                    <a:moveTo>
                      <a:pt x="5" y="43"/>
                    </a:moveTo>
                    <a:cubicBezTo>
                      <a:pt x="14" y="30"/>
                      <a:pt x="16" y="14"/>
                      <a:pt x="8" y="1"/>
                    </a:cubicBezTo>
                    <a:cubicBezTo>
                      <a:pt x="7" y="0"/>
                      <a:pt x="2" y="1"/>
                      <a:pt x="3" y="2"/>
                    </a:cubicBezTo>
                    <a:cubicBezTo>
                      <a:pt x="11" y="15"/>
                      <a:pt x="9" y="30"/>
                      <a:pt x="1" y="43"/>
                    </a:cubicBezTo>
                    <a:cubicBezTo>
                      <a:pt x="0" y="44"/>
                      <a:pt x="5" y="44"/>
                      <a:pt x="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9" name="Freeform 316"/>
              <p:cNvSpPr/>
              <p:nvPr/>
            </p:nvSpPr>
            <p:spPr bwMode="auto">
              <a:xfrm>
                <a:off x="2987676" y="376237"/>
                <a:ext cx="554038" cy="422275"/>
              </a:xfrm>
              <a:custGeom>
                <a:avLst/>
                <a:gdLst>
                  <a:gd name="T0" fmla="*/ 1 w 147"/>
                  <a:gd name="T1" fmla="*/ 3 h 112"/>
                  <a:gd name="T2" fmla="*/ 141 w 147"/>
                  <a:gd name="T3" fmla="*/ 111 h 112"/>
                  <a:gd name="T4" fmla="*/ 146 w 147"/>
                  <a:gd name="T5" fmla="*/ 110 h 112"/>
                  <a:gd name="T6" fmla="*/ 5 w 147"/>
                  <a:gd name="T7" fmla="*/ 1 h 112"/>
                  <a:gd name="T8" fmla="*/ 1 w 147"/>
                  <a:gd name="T9" fmla="*/ 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12">
                    <a:moveTo>
                      <a:pt x="1" y="3"/>
                    </a:moveTo>
                    <a:cubicBezTo>
                      <a:pt x="48" y="38"/>
                      <a:pt x="96" y="73"/>
                      <a:pt x="141" y="111"/>
                    </a:cubicBezTo>
                    <a:cubicBezTo>
                      <a:pt x="142" y="112"/>
                      <a:pt x="147" y="110"/>
                      <a:pt x="146" y="110"/>
                    </a:cubicBezTo>
                    <a:cubicBezTo>
                      <a:pt x="100" y="72"/>
                      <a:pt x="53" y="37"/>
                      <a:pt x="5" y="1"/>
                    </a:cubicBezTo>
                    <a:cubicBezTo>
                      <a:pt x="4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0" name="Freeform 317"/>
              <p:cNvSpPr/>
              <p:nvPr/>
            </p:nvSpPr>
            <p:spPr bwMode="auto">
              <a:xfrm>
                <a:off x="2968626" y="357187"/>
                <a:ext cx="41275" cy="38100"/>
              </a:xfrm>
              <a:custGeom>
                <a:avLst/>
                <a:gdLst>
                  <a:gd name="T0" fmla="*/ 9 w 11"/>
                  <a:gd name="T1" fmla="*/ 1 h 10"/>
                  <a:gd name="T2" fmla="*/ 9 w 11"/>
                  <a:gd name="T3" fmla="*/ 8 h 10"/>
                  <a:gd name="T4" fmla="*/ 2 w 11"/>
                  <a:gd name="T5" fmla="*/ 9 h 10"/>
                  <a:gd name="T6" fmla="*/ 2 w 11"/>
                  <a:gd name="T7" fmla="*/ 2 h 10"/>
                  <a:gd name="T8" fmla="*/ 9 w 11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9" y="1"/>
                    </a:moveTo>
                    <a:cubicBezTo>
                      <a:pt x="11" y="3"/>
                      <a:pt x="11" y="6"/>
                      <a:pt x="9" y="8"/>
                    </a:cubicBezTo>
                    <a:cubicBezTo>
                      <a:pt x="7" y="10"/>
                      <a:pt x="4" y="10"/>
                      <a:pt x="2" y="9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6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1" name="Freeform 318"/>
              <p:cNvSpPr/>
              <p:nvPr/>
            </p:nvSpPr>
            <p:spPr bwMode="auto">
              <a:xfrm>
                <a:off x="3081338" y="138112"/>
                <a:ext cx="185738" cy="103188"/>
              </a:xfrm>
              <a:custGeom>
                <a:avLst/>
                <a:gdLst>
                  <a:gd name="T0" fmla="*/ 43 w 49"/>
                  <a:gd name="T1" fmla="*/ 1 h 27"/>
                  <a:gd name="T2" fmla="*/ 5 w 49"/>
                  <a:gd name="T3" fmla="*/ 20 h 27"/>
                  <a:gd name="T4" fmla="*/ 3 w 49"/>
                  <a:gd name="T5" fmla="*/ 21 h 27"/>
                  <a:gd name="T6" fmla="*/ 48 w 49"/>
                  <a:gd name="T7" fmla="*/ 2 h 27"/>
                  <a:gd name="T8" fmla="*/ 43 w 49"/>
                  <a:gd name="T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43" y="1"/>
                    </a:moveTo>
                    <a:cubicBezTo>
                      <a:pt x="36" y="15"/>
                      <a:pt x="22" y="24"/>
                      <a:pt x="5" y="20"/>
                    </a:cubicBezTo>
                    <a:cubicBezTo>
                      <a:pt x="3" y="19"/>
                      <a:pt x="0" y="20"/>
                      <a:pt x="3" y="21"/>
                    </a:cubicBezTo>
                    <a:cubicBezTo>
                      <a:pt x="22" y="27"/>
                      <a:pt x="39" y="19"/>
                      <a:pt x="48" y="2"/>
                    </a:cubicBezTo>
                    <a:cubicBezTo>
                      <a:pt x="49" y="1"/>
                      <a:pt x="44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2" name="Freeform 319"/>
              <p:cNvSpPr/>
              <p:nvPr/>
            </p:nvSpPr>
            <p:spPr bwMode="auto">
              <a:xfrm>
                <a:off x="3122613" y="123825"/>
                <a:ext cx="90488" cy="165100"/>
              </a:xfrm>
              <a:custGeom>
                <a:avLst/>
                <a:gdLst>
                  <a:gd name="T0" fmla="*/ 18 w 24"/>
                  <a:gd name="T1" fmla="*/ 42 h 44"/>
                  <a:gd name="T2" fmla="*/ 6 w 24"/>
                  <a:gd name="T3" fmla="*/ 1 h 44"/>
                  <a:gd name="T4" fmla="*/ 2 w 24"/>
                  <a:gd name="T5" fmla="*/ 2 h 44"/>
                  <a:gd name="T6" fmla="*/ 13 w 24"/>
                  <a:gd name="T7" fmla="*/ 41 h 44"/>
                  <a:gd name="T8" fmla="*/ 18 w 24"/>
                  <a:gd name="T9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8" y="42"/>
                    </a:moveTo>
                    <a:cubicBezTo>
                      <a:pt x="24" y="26"/>
                      <a:pt x="20" y="11"/>
                      <a:pt x="6" y="1"/>
                    </a:cubicBezTo>
                    <a:cubicBezTo>
                      <a:pt x="5" y="0"/>
                      <a:pt x="0" y="0"/>
                      <a:pt x="2" y="2"/>
                    </a:cubicBezTo>
                    <a:cubicBezTo>
                      <a:pt x="15" y="11"/>
                      <a:pt x="19" y="26"/>
                      <a:pt x="13" y="41"/>
                    </a:cubicBezTo>
                    <a:cubicBezTo>
                      <a:pt x="13" y="43"/>
                      <a:pt x="18" y="44"/>
                      <a:pt x="18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3" name="Freeform 320"/>
              <p:cNvSpPr/>
              <p:nvPr/>
            </p:nvSpPr>
            <p:spPr bwMode="auto">
              <a:xfrm>
                <a:off x="3092451" y="168275"/>
                <a:ext cx="185738" cy="53975"/>
              </a:xfrm>
              <a:custGeom>
                <a:avLst/>
                <a:gdLst>
                  <a:gd name="T0" fmla="*/ 46 w 49"/>
                  <a:gd name="T1" fmla="*/ 10 h 14"/>
                  <a:gd name="T2" fmla="*/ 6 w 49"/>
                  <a:gd name="T3" fmla="*/ 1 h 14"/>
                  <a:gd name="T4" fmla="*/ 2 w 49"/>
                  <a:gd name="T5" fmla="*/ 2 h 14"/>
                  <a:gd name="T6" fmla="*/ 46 w 49"/>
                  <a:gd name="T7" fmla="*/ 12 h 14"/>
                  <a:gd name="T8" fmla="*/ 46 w 49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4">
                    <a:moveTo>
                      <a:pt x="46" y="10"/>
                    </a:moveTo>
                    <a:cubicBezTo>
                      <a:pt x="33" y="12"/>
                      <a:pt x="17" y="7"/>
                      <a:pt x="6" y="1"/>
                    </a:cubicBezTo>
                    <a:cubicBezTo>
                      <a:pt x="5" y="0"/>
                      <a:pt x="0" y="1"/>
                      <a:pt x="2" y="2"/>
                    </a:cubicBezTo>
                    <a:cubicBezTo>
                      <a:pt x="15" y="10"/>
                      <a:pt x="31" y="14"/>
                      <a:pt x="46" y="12"/>
                    </a:cubicBezTo>
                    <a:cubicBezTo>
                      <a:pt x="49" y="12"/>
                      <a:pt x="49" y="10"/>
                      <a:pt x="4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4" name="Freeform 321"/>
              <p:cNvSpPr/>
              <p:nvPr/>
            </p:nvSpPr>
            <p:spPr bwMode="auto">
              <a:xfrm>
                <a:off x="3119438" y="115887"/>
                <a:ext cx="101600" cy="150813"/>
              </a:xfrm>
              <a:custGeom>
                <a:avLst/>
                <a:gdLst>
                  <a:gd name="T0" fmla="*/ 5 w 27"/>
                  <a:gd name="T1" fmla="*/ 40 h 40"/>
                  <a:gd name="T2" fmla="*/ 24 w 27"/>
                  <a:gd name="T3" fmla="*/ 2 h 40"/>
                  <a:gd name="T4" fmla="*/ 19 w 27"/>
                  <a:gd name="T5" fmla="*/ 2 h 40"/>
                  <a:gd name="T6" fmla="*/ 1 w 27"/>
                  <a:gd name="T7" fmla="*/ 39 h 40"/>
                  <a:gd name="T8" fmla="*/ 5 w 27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0">
                    <a:moveTo>
                      <a:pt x="5" y="40"/>
                    </a:moveTo>
                    <a:cubicBezTo>
                      <a:pt x="18" y="31"/>
                      <a:pt x="27" y="17"/>
                      <a:pt x="24" y="2"/>
                    </a:cubicBezTo>
                    <a:cubicBezTo>
                      <a:pt x="23" y="0"/>
                      <a:pt x="18" y="1"/>
                      <a:pt x="19" y="2"/>
                    </a:cubicBezTo>
                    <a:cubicBezTo>
                      <a:pt x="21" y="17"/>
                      <a:pt x="14" y="31"/>
                      <a:pt x="1" y="39"/>
                    </a:cubicBezTo>
                    <a:cubicBezTo>
                      <a:pt x="0" y="40"/>
                      <a:pt x="4" y="40"/>
                      <a:pt x="5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5" name="Freeform 322"/>
              <p:cNvSpPr/>
              <p:nvPr/>
            </p:nvSpPr>
            <p:spPr bwMode="auto">
              <a:xfrm>
                <a:off x="3182938" y="206375"/>
                <a:ext cx="358775" cy="592138"/>
              </a:xfrm>
              <a:custGeom>
                <a:avLst/>
                <a:gdLst>
                  <a:gd name="T0" fmla="*/ 1 w 95"/>
                  <a:gd name="T1" fmla="*/ 2 h 157"/>
                  <a:gd name="T2" fmla="*/ 89 w 95"/>
                  <a:gd name="T3" fmla="*/ 156 h 157"/>
                  <a:gd name="T4" fmla="*/ 94 w 95"/>
                  <a:gd name="T5" fmla="*/ 155 h 157"/>
                  <a:gd name="T6" fmla="*/ 5 w 95"/>
                  <a:gd name="T7" fmla="*/ 1 h 157"/>
                  <a:gd name="T8" fmla="*/ 1 w 95"/>
                  <a:gd name="T9" fmla="*/ 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57">
                    <a:moveTo>
                      <a:pt x="1" y="2"/>
                    </a:moveTo>
                    <a:cubicBezTo>
                      <a:pt x="31" y="53"/>
                      <a:pt x="62" y="104"/>
                      <a:pt x="89" y="156"/>
                    </a:cubicBezTo>
                    <a:cubicBezTo>
                      <a:pt x="90" y="157"/>
                      <a:pt x="95" y="156"/>
                      <a:pt x="94" y="155"/>
                    </a:cubicBezTo>
                    <a:cubicBezTo>
                      <a:pt x="66" y="103"/>
                      <a:pt x="35" y="52"/>
                      <a:pt x="5" y="1"/>
                    </a:cubicBezTo>
                    <a:cubicBezTo>
                      <a:pt x="5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6" name="Freeform 323"/>
              <p:cNvSpPr/>
              <p:nvPr/>
            </p:nvSpPr>
            <p:spPr bwMode="auto">
              <a:xfrm>
                <a:off x="3168651" y="180975"/>
                <a:ext cx="41275" cy="41275"/>
              </a:xfrm>
              <a:custGeom>
                <a:avLst/>
                <a:gdLst>
                  <a:gd name="T0" fmla="*/ 9 w 11"/>
                  <a:gd name="T1" fmla="*/ 4 h 11"/>
                  <a:gd name="T2" fmla="*/ 7 w 11"/>
                  <a:gd name="T3" fmla="*/ 10 h 11"/>
                  <a:gd name="T4" fmla="*/ 1 w 11"/>
                  <a:gd name="T5" fmla="*/ 8 h 11"/>
                  <a:gd name="T6" fmla="*/ 3 w 11"/>
                  <a:gd name="T7" fmla="*/ 2 h 11"/>
                  <a:gd name="T8" fmla="*/ 9 w 11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9" y="4"/>
                    </a:moveTo>
                    <a:cubicBezTo>
                      <a:pt x="11" y="6"/>
                      <a:pt x="10" y="9"/>
                      <a:pt x="7" y="10"/>
                    </a:cubicBezTo>
                    <a:cubicBezTo>
                      <a:pt x="5" y="11"/>
                      <a:pt x="2" y="10"/>
                      <a:pt x="1" y="8"/>
                    </a:cubicBezTo>
                    <a:cubicBezTo>
                      <a:pt x="0" y="6"/>
                      <a:pt x="1" y="3"/>
                      <a:pt x="3" y="2"/>
                    </a:cubicBezTo>
                    <a:cubicBezTo>
                      <a:pt x="5" y="0"/>
                      <a:pt x="8" y="1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7" name="Oval 324"/>
              <p:cNvSpPr>
                <a:spLocks noChangeArrowheads="1"/>
              </p:cNvSpPr>
              <p:nvPr/>
            </p:nvSpPr>
            <p:spPr bwMode="auto">
              <a:xfrm>
                <a:off x="3424238" y="661987"/>
                <a:ext cx="268288" cy="2682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42988" y="5002213"/>
            <a:ext cx="72247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浸在气体中的物体也受到气体对物体的浮力.</a:t>
            </a:r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2110" y="1040759"/>
            <a:ext cx="4004945" cy="2675255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7" name="图片 6" descr="timg (1)"/>
          <p:cNvPicPr>
            <a:picLocks noChangeAspect="1"/>
          </p:cNvPicPr>
          <p:nvPr/>
        </p:nvPicPr>
        <p:blipFill>
          <a:blip r:embed="rId3" cstate="print"/>
          <a:srcRect b="4246"/>
          <a:stretch>
            <a:fillRect/>
          </a:stretch>
        </p:blipFill>
        <p:spPr>
          <a:xfrm>
            <a:off x="4470400" y="1051560"/>
            <a:ext cx="4361815" cy="2635250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12"/>
          <p:cNvGrpSpPr/>
          <p:nvPr/>
        </p:nvGrpSpPr>
        <p:grpSpPr>
          <a:xfrm>
            <a:off x="547688" y="558800"/>
            <a:ext cx="2517775" cy="795338"/>
            <a:chOff x="7242" y="7482"/>
            <a:chExt cx="3964" cy="1254"/>
          </a:xfrm>
        </p:grpSpPr>
        <p:grpSp>
          <p:nvGrpSpPr>
            <p:cNvPr id="15362" name="组合 6147"/>
            <p:cNvGrpSpPr/>
            <p:nvPr/>
          </p:nvGrpSpPr>
          <p:grpSpPr>
            <a:xfrm>
              <a:off x="7242" y="7482"/>
              <a:ext cx="3964" cy="1254"/>
              <a:chOff x="0" y="0"/>
              <a:chExt cx="3966" cy="1253"/>
            </a:xfrm>
          </p:grpSpPr>
          <p:sp>
            <p:nvSpPr>
              <p:cNvPr id="15363" name="矩形 7"/>
              <p:cNvSpPr/>
              <p:nvPr/>
            </p:nvSpPr>
            <p:spPr>
              <a:xfrm>
                <a:off x="882" y="0"/>
                <a:ext cx="2634" cy="1200"/>
              </a:xfrm>
              <a:custGeom>
                <a:avLst/>
                <a:gdLst/>
                <a:ahLst/>
                <a:cxnLst>
                  <a:cxn ang="0">
                    <a:pos x="0" y="762000"/>
                  </a:cxn>
                  <a:cxn ang="0">
                    <a:pos x="4303712" y="762000"/>
                  </a:cxn>
                  <a:cxn ang="0">
                    <a:pos x="0" y="762000"/>
                  </a:cxn>
                  <a:cxn ang="0">
                    <a:pos x="0" y="0"/>
                  </a:cxn>
                  <a:cxn ang="0">
                    <a:pos x="1564" y="0"/>
                  </a:cxn>
                  <a:cxn ang="0">
                    <a:pos x="0" y="0"/>
                  </a:cxn>
                </a:cxnLst>
                <a:rect l="0" t="0" r="0" b="0"/>
                <a:pathLst>
                  <a:path w="2520280" h="1872208">
                    <a:moveTo>
                      <a:pt x="0" y="1872208"/>
                    </a:moveTo>
                    <a:lnTo>
                      <a:pt x="2520280" y="1872208"/>
                    </a:lnTo>
                    <a:lnTo>
                      <a:pt x="0" y="1872208"/>
                    </a:lnTo>
                    <a:close/>
                    <a:moveTo>
                      <a:pt x="0" y="0"/>
                    </a:moveTo>
                    <a:lnTo>
                      <a:pt x="91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sq" cmpd="sng">
                <a:solidFill>
                  <a:srgbClr val="DDDDD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4" name="任意多边形 16"/>
              <p:cNvSpPr/>
              <p:nvPr/>
            </p:nvSpPr>
            <p:spPr>
              <a:xfrm>
                <a:off x="0" y="454"/>
                <a:ext cx="826" cy="7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62728" y="0"/>
                  </a:cxn>
                  <a:cxn ang="0">
                    <a:pos x="362728" y="186547"/>
                  </a:cxn>
                  <a:cxn ang="0">
                    <a:pos x="549275" y="186547"/>
                  </a:cxn>
                  <a:cxn ang="0">
                    <a:pos x="549275" y="549275"/>
                  </a:cxn>
                  <a:cxn ang="0">
                    <a:pos x="0" y="549275"/>
                  </a:cxn>
                </a:cxnLst>
                <a:rect l="0" t="0" r="0" b="0"/>
                <a:pathLst>
                  <a:path w="696310" h="696310">
                    <a:moveTo>
                      <a:pt x="0" y="0"/>
                    </a:moveTo>
                    <a:lnTo>
                      <a:pt x="459827" y="0"/>
                    </a:lnTo>
                    <a:lnTo>
                      <a:pt x="459827" y="236483"/>
                    </a:lnTo>
                    <a:lnTo>
                      <a:pt x="696310" y="236483"/>
                    </a:lnTo>
                    <a:lnTo>
                      <a:pt x="696310" y="696310"/>
                    </a:lnTo>
                    <a:lnTo>
                      <a:pt x="0" y="6963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5" name="矩形 17"/>
              <p:cNvSpPr/>
              <p:nvPr/>
            </p:nvSpPr>
            <p:spPr>
              <a:xfrm>
                <a:off x="570" y="374"/>
                <a:ext cx="258" cy="265"/>
              </a:xfrm>
              <a:prstGeom prst="rect">
                <a:avLst/>
              </a:prstGeom>
              <a:solidFill>
                <a:srgbClr val="00B0F0"/>
              </a:solidFill>
              <a:ln w="9525">
                <a:noFill/>
              </a:ln>
            </p:spPr>
            <p:txBody>
              <a:bodyPr lIns="0" tIns="215900" rIns="179705" bIns="0" anchor="ctr"/>
              <a:lstStyle/>
              <a:p>
                <a:pPr algn="ctr"/>
                <a:endParaRPr lang="zh-CN" altLang="en-US" sz="40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6" name="文本框 6151"/>
              <p:cNvSpPr txBox="1"/>
              <p:nvPr/>
            </p:nvSpPr>
            <p:spPr>
              <a:xfrm>
                <a:off x="878" y="432"/>
                <a:ext cx="3088" cy="8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浮力的产生</a:t>
                </a:r>
              </a:p>
            </p:txBody>
          </p:sp>
        </p:grpSp>
        <p:sp>
          <p:nvSpPr>
            <p:cNvPr id="15367" name="文本框 6152"/>
            <p:cNvSpPr txBox="1"/>
            <p:nvPr/>
          </p:nvSpPr>
          <p:spPr>
            <a:xfrm>
              <a:off x="7287" y="7985"/>
              <a:ext cx="710" cy="725"/>
            </a:xfrm>
            <a:prstGeom prst="rect">
              <a:avLst/>
            </a:prstGeom>
            <a:solidFill>
              <a:srgbClr val="00B0F0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</a:p>
          </p:txBody>
        </p:sp>
      </p:grpSp>
      <p:sp>
        <p:nvSpPr>
          <p:cNvPr id="2" name="Rectangle 3"/>
          <p:cNvSpPr/>
          <p:nvPr/>
        </p:nvSpPr>
        <p:spPr>
          <a:xfrm>
            <a:off x="398463" y="5468938"/>
            <a:ext cx="82915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浸在液体中的物体受到液体对物体向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各个方向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的压力.</a:t>
            </a:r>
          </a:p>
        </p:txBody>
      </p:sp>
      <p:pic>
        <p:nvPicPr>
          <p:cNvPr id="15369" name="Picture 5" descr="8-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8950" y="2338388"/>
            <a:ext cx="5416550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333625" y="1527175"/>
            <a:ext cx="4557713" cy="520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noProof="1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物体受到向各个方向的浮力</a:t>
            </a:r>
            <a:endParaRPr lang="zh-CN" altLang="en-US" sz="2800" noProof="1">
              <a:solidFill>
                <a:schemeClr val="accent6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1612900" y="4346575"/>
            <a:ext cx="649288" cy="215900"/>
          </a:xfrm>
          <a:prstGeom prst="rightArrow">
            <a:avLst/>
          </a:prstGeom>
          <a:solidFill>
            <a:srgbClr val="E77D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6" name="右箭头 5"/>
          <p:cNvSpPr/>
          <p:nvPr/>
        </p:nvSpPr>
        <p:spPr>
          <a:xfrm rot="10800000">
            <a:off x="3386138" y="4346575"/>
            <a:ext cx="625475" cy="215900"/>
          </a:xfrm>
          <a:prstGeom prst="rightArrow">
            <a:avLst/>
          </a:prstGeom>
          <a:solidFill>
            <a:srgbClr val="E77D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右箭头 6"/>
          <p:cNvSpPr/>
          <p:nvPr/>
        </p:nvSpPr>
        <p:spPr>
          <a:xfrm rot="5400000">
            <a:off x="5809456" y="3047206"/>
            <a:ext cx="647700" cy="217488"/>
          </a:xfrm>
          <a:prstGeom prst="rightArrow">
            <a:avLst/>
          </a:prstGeom>
          <a:solidFill>
            <a:srgbClr val="E77D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右箭头 7"/>
          <p:cNvSpPr/>
          <p:nvPr/>
        </p:nvSpPr>
        <p:spPr>
          <a:xfrm rot="16200000">
            <a:off x="5819775" y="4800600"/>
            <a:ext cx="625475" cy="215900"/>
          </a:xfrm>
          <a:prstGeom prst="rightArrow">
            <a:avLst/>
          </a:prstGeom>
          <a:solidFill>
            <a:srgbClr val="E77D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83" name="Text Box 23"/>
          <p:cNvSpPr txBox="1"/>
          <p:nvPr/>
        </p:nvSpPr>
        <p:spPr>
          <a:xfrm>
            <a:off x="5767388" y="1314450"/>
            <a:ext cx="2233612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F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pS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= 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ρ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水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ghS</a:t>
            </a:r>
          </a:p>
        </p:txBody>
      </p:sp>
      <p:sp>
        <p:nvSpPr>
          <p:cNvPr id="117784" name="Text Box 24"/>
          <p:cNvSpPr txBox="1"/>
          <p:nvPr/>
        </p:nvSpPr>
        <p:spPr>
          <a:xfrm>
            <a:off x="1385888" y="5183188"/>
            <a:ext cx="41481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浮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 </a:t>
            </a:r>
            <a:r>
              <a:rPr lang="en-US" altLang="zh-CN" sz="2400" i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向上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- </a:t>
            </a:r>
            <a:r>
              <a:rPr lang="en-US" altLang="zh-CN" sz="2400" i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向下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（压力差法）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611188" y="1414463"/>
            <a:ext cx="4459288" cy="36623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7780" name="Text Box 20"/>
          <p:cNvSpPr txBox="1"/>
          <p:nvPr/>
        </p:nvSpPr>
        <p:spPr>
          <a:xfrm>
            <a:off x="1158875" y="1487488"/>
            <a:ext cx="3725863" cy="2306637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物体的下表面：</a:t>
            </a: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向上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向上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 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ρ</a:t>
            </a:r>
            <a:r>
              <a:rPr lang="zh-CN" altLang="zh-CN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液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gh</a:t>
            </a:r>
            <a:r>
              <a:rPr lang="en-US" altLang="zh-CN" sz="2400" i="1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物体的上表面：</a:t>
            </a:r>
          </a:p>
          <a:p>
            <a:pPr>
              <a:lnSpc>
                <a:spcPct val="150000"/>
              </a:lnSpc>
            </a:pPr>
            <a:r>
              <a:rPr lang="zh-CN" altLang="zh-CN" sz="2400" i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zh-CN" sz="2400" baseline="-250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向下</a:t>
            </a:r>
            <a:r>
              <a:rPr lang="zh-CN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zh-CN" altLang="zh-CN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向下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 </a:t>
            </a:r>
            <a:r>
              <a:rPr lang="zh-CN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 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ρ</a:t>
            </a:r>
            <a:r>
              <a:rPr lang="zh-CN" altLang="zh-CN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液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gh</a:t>
            </a:r>
            <a:r>
              <a:rPr lang="en-US" altLang="zh-CN" sz="2400" i="1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</a:t>
            </a:r>
            <a:endParaRPr lang="zh-CN" altLang="zh-CN" sz="2400" baseline="-25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54613" y="1873250"/>
            <a:ext cx="3273425" cy="3657600"/>
            <a:chOff x="8118" y="3402"/>
            <a:chExt cx="5155" cy="5760"/>
          </a:xfrm>
        </p:grpSpPr>
        <p:sp>
          <p:nvSpPr>
            <p:cNvPr id="17414" name="AutoShape 2"/>
            <p:cNvSpPr/>
            <p:nvPr/>
          </p:nvSpPr>
          <p:spPr>
            <a:xfrm>
              <a:off x="8640" y="4122"/>
              <a:ext cx="4440" cy="5040"/>
            </a:xfrm>
            <a:prstGeom prst="can">
              <a:avLst>
                <a:gd name="adj" fmla="val 28676"/>
              </a:avLst>
            </a:prstGeom>
            <a:solidFill>
              <a:srgbClr val="00FFFF">
                <a:alpha val="50194"/>
              </a:srgbClr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15" name="Line 3"/>
            <p:cNvSpPr/>
            <p:nvPr/>
          </p:nvSpPr>
          <p:spPr>
            <a:xfrm flipV="1">
              <a:off x="10800" y="7064"/>
              <a:ext cx="0" cy="2040"/>
            </a:xfrm>
            <a:prstGeom prst="line">
              <a:avLst/>
            </a:prstGeom>
            <a:ln w="1206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lg"/>
            </a:ln>
          </p:spPr>
        </p:sp>
        <p:sp>
          <p:nvSpPr>
            <p:cNvPr id="17416" name="Rectangle 4"/>
            <p:cNvSpPr/>
            <p:nvPr/>
          </p:nvSpPr>
          <p:spPr>
            <a:xfrm>
              <a:off x="10080" y="6162"/>
              <a:ext cx="1200" cy="960"/>
            </a:xfrm>
            <a:prstGeom prst="rect">
              <a:avLst/>
            </a:prstGeom>
            <a:solidFill>
              <a:srgbClr val="00FF00"/>
            </a:solidFill>
            <a:ln w="9525"/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17" name="Line 5"/>
            <p:cNvSpPr/>
            <p:nvPr/>
          </p:nvSpPr>
          <p:spPr>
            <a:xfrm flipH="1" flipV="1">
              <a:off x="10800" y="5202"/>
              <a:ext cx="0" cy="720"/>
            </a:xfrm>
            <a:prstGeom prst="line">
              <a:avLst/>
            </a:prstGeom>
            <a:ln w="92075" cap="flat" cmpd="sng">
              <a:solidFill>
                <a:srgbClr val="FF3300"/>
              </a:solidFill>
              <a:prstDash val="solid"/>
              <a:round/>
              <a:headEnd type="triangle" w="med" len="med"/>
              <a:tailEnd type="none" w="med" len="lg"/>
            </a:ln>
          </p:spPr>
        </p:sp>
        <p:sp>
          <p:nvSpPr>
            <p:cNvPr id="17418" name="Line 6"/>
            <p:cNvSpPr/>
            <p:nvPr/>
          </p:nvSpPr>
          <p:spPr>
            <a:xfrm flipH="1">
              <a:off x="9360" y="7122"/>
              <a:ext cx="7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19" name="Line 7"/>
            <p:cNvSpPr/>
            <p:nvPr/>
          </p:nvSpPr>
          <p:spPr>
            <a:xfrm flipH="1">
              <a:off x="9360" y="5322"/>
              <a:ext cx="7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0" name="Line 9"/>
            <p:cNvSpPr/>
            <p:nvPr/>
          </p:nvSpPr>
          <p:spPr>
            <a:xfrm>
              <a:off x="12000" y="5322"/>
              <a:ext cx="0" cy="6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</p:sp>
        <p:sp>
          <p:nvSpPr>
            <p:cNvPr id="17421" name="Text Box 10"/>
            <p:cNvSpPr txBox="1"/>
            <p:nvPr/>
          </p:nvSpPr>
          <p:spPr>
            <a:xfrm>
              <a:off x="8880" y="5576"/>
              <a:ext cx="8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/>
              <a:r>
                <a:rPr lang="en-US" altLang="zh-CN" sz="2400" i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h</a:t>
              </a:r>
              <a:r>
                <a:rPr lang="en-US" altLang="zh-CN" sz="2400" baseline="-25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2</a:t>
              </a:r>
            </a:p>
          </p:txBody>
        </p:sp>
        <p:sp>
          <p:nvSpPr>
            <p:cNvPr id="17422" name="Text Box 11"/>
            <p:cNvSpPr txBox="1"/>
            <p:nvPr/>
          </p:nvSpPr>
          <p:spPr>
            <a:xfrm>
              <a:off x="12120" y="5329"/>
              <a:ext cx="8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/>
              <a:r>
                <a:rPr lang="en-US" altLang="zh-CN" sz="2400" i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h</a:t>
              </a:r>
              <a:r>
                <a:rPr lang="en-US" altLang="zh-CN" sz="2400" baseline="-25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1</a:t>
              </a:r>
            </a:p>
          </p:txBody>
        </p:sp>
        <p:sp>
          <p:nvSpPr>
            <p:cNvPr id="17423" name="Text Box 12"/>
            <p:cNvSpPr txBox="1"/>
            <p:nvPr/>
          </p:nvSpPr>
          <p:spPr>
            <a:xfrm>
              <a:off x="11040" y="7722"/>
              <a:ext cx="120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en-US" altLang="zh-CN" sz="2400" i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F</a:t>
              </a:r>
              <a:r>
                <a:rPr lang="zh-CN" altLang="zh-CN" sz="2400" baseline="-25000" dirty="0">
                  <a:latin typeface="华文细黑" panose="02010600040101010101" pitchFamily="2" charset="-122"/>
                  <a:ea typeface="华文细黑" panose="02010600040101010101" pitchFamily="2" charset="-122"/>
                  <a:sym typeface="宋体" panose="02010600030101010101" pitchFamily="2" charset="-122"/>
                </a:rPr>
                <a:t>向上</a:t>
              </a:r>
              <a:endParaRPr lang="en-US" altLang="zh-CN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24" name="Text Box 13"/>
            <p:cNvSpPr txBox="1"/>
            <p:nvPr/>
          </p:nvSpPr>
          <p:spPr>
            <a:xfrm>
              <a:off x="10157" y="4331"/>
              <a:ext cx="132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en-US" altLang="zh-CN" sz="2400" i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F</a:t>
              </a:r>
              <a:r>
                <a:rPr lang="zh-CN" altLang="zh-CN" sz="2400" baseline="-25000" dirty="0">
                  <a:latin typeface="华文细黑" panose="02010600040101010101" pitchFamily="2" charset="-122"/>
                  <a:ea typeface="华文细黑" panose="02010600040101010101" pitchFamily="2" charset="-122"/>
                  <a:sym typeface="宋体" panose="02010600030101010101" pitchFamily="2" charset="-122"/>
                </a:rPr>
                <a:t>向下</a:t>
              </a:r>
              <a:endPara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25" name="AutoShape 14"/>
            <p:cNvSpPr/>
            <p:nvPr/>
          </p:nvSpPr>
          <p:spPr>
            <a:xfrm>
              <a:off x="8640" y="3402"/>
              <a:ext cx="4440" cy="5760"/>
            </a:xfrm>
            <a:prstGeom prst="can">
              <a:avLst>
                <a:gd name="adj" fmla="val 2822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26" name="Line 16"/>
            <p:cNvSpPr/>
            <p:nvPr/>
          </p:nvSpPr>
          <p:spPr>
            <a:xfrm rot="5324176" flipV="1">
              <a:off x="9074" y="5639"/>
              <a:ext cx="2" cy="1927"/>
            </a:xfrm>
            <a:prstGeom prst="line">
              <a:avLst/>
            </a:prstGeom>
            <a:ln w="1206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lg"/>
            </a:ln>
          </p:spPr>
        </p:sp>
        <p:sp>
          <p:nvSpPr>
            <p:cNvPr id="17427" name="Line 17"/>
            <p:cNvSpPr/>
            <p:nvPr/>
          </p:nvSpPr>
          <p:spPr>
            <a:xfrm rot="-5559976" flipV="1">
              <a:off x="12257" y="5620"/>
              <a:ext cx="137" cy="1885"/>
            </a:xfrm>
            <a:prstGeom prst="line">
              <a:avLst/>
            </a:prstGeom>
            <a:ln w="1206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lg"/>
            </a:ln>
          </p:spPr>
        </p:sp>
        <p:sp>
          <p:nvSpPr>
            <p:cNvPr id="17428" name="Line 18"/>
            <p:cNvSpPr/>
            <p:nvPr/>
          </p:nvSpPr>
          <p:spPr>
            <a:xfrm>
              <a:off x="11640" y="5922"/>
              <a:ext cx="60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9" name="Line 19"/>
            <p:cNvSpPr/>
            <p:nvPr/>
          </p:nvSpPr>
          <p:spPr>
            <a:xfrm>
              <a:off x="11640" y="5322"/>
              <a:ext cx="60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cxnSp>
          <p:nvCxnSpPr>
            <p:cNvPr id="17430" name="AutoShape 8"/>
            <p:cNvCxnSpPr/>
            <p:nvPr/>
          </p:nvCxnSpPr>
          <p:spPr>
            <a:xfrm>
              <a:off x="9840" y="5322"/>
              <a:ext cx="0" cy="1800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stealth" w="med" len="lg"/>
              <a:tailEnd type="stealth" w="med" len="lg"/>
            </a:ln>
          </p:spPr>
        </p:cxnSp>
      </p:grpSp>
      <p:sp>
        <p:nvSpPr>
          <p:cNvPr id="117782" name="Rectangle 22"/>
          <p:cNvSpPr/>
          <p:nvPr/>
        </p:nvSpPr>
        <p:spPr>
          <a:xfrm>
            <a:off x="985838" y="3740150"/>
            <a:ext cx="4071937" cy="1198563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浮力是由于液体对物体向上、向下的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压力差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产生的.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7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7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7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7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17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83" grpId="0"/>
      <p:bldP spid="117784" grpId="0"/>
      <p:bldP spid="14" grpId="0" bldLvl="0" animBg="1"/>
      <p:bldP spid="117780" grpId="0" uiExpand="1" build="p"/>
      <p:bldP spid="1177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/>
          <p:nvPr/>
        </p:nvSpPr>
        <p:spPr>
          <a:xfrm>
            <a:off x="711200" y="5053013"/>
            <a:ext cx="7964488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1.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将乒乓球放入瓶内，向瓶里倒水，乒乓球不浮起.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2.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将瓶下口堵住，乒乓球浮起.</a:t>
            </a:r>
          </a:p>
        </p:txBody>
      </p:sp>
      <p:pic>
        <p:nvPicPr>
          <p:cNvPr id="18434" name="Picture 4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4938" y="1412875"/>
            <a:ext cx="2744787" cy="2881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5" descr="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925" y="1412875"/>
            <a:ext cx="2671763" cy="2881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AutoShape 8"/>
          <p:cNvSpPr/>
          <p:nvPr/>
        </p:nvSpPr>
        <p:spPr>
          <a:xfrm>
            <a:off x="2736850" y="2655888"/>
            <a:ext cx="180975" cy="539750"/>
          </a:xfrm>
          <a:prstGeom prst="downArrow">
            <a:avLst>
              <a:gd name="adj1" fmla="val 50000"/>
              <a:gd name="adj2" fmla="val 74312"/>
            </a:avLst>
          </a:prstGeom>
          <a:solidFill>
            <a:srgbClr val="CC0000"/>
          </a:solid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Rectangle 9"/>
          <p:cNvSpPr/>
          <p:nvPr/>
        </p:nvSpPr>
        <p:spPr>
          <a:xfrm>
            <a:off x="847725" y="4508500"/>
            <a:ext cx="1485900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实验现象</a:t>
            </a:r>
            <a:r>
              <a:rPr lang="en-US" altLang="zh-CN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</a:p>
        </p:txBody>
      </p:sp>
      <p:grpSp>
        <p:nvGrpSpPr>
          <p:cNvPr id="7" name="组合 3"/>
          <p:cNvGrpSpPr/>
          <p:nvPr/>
        </p:nvGrpSpPr>
        <p:grpSpPr>
          <a:xfrm>
            <a:off x="589915" y="661353"/>
            <a:ext cx="1714500" cy="500062"/>
            <a:chOff x="1076" y="1998"/>
            <a:chExt cx="2699" cy="788"/>
          </a:xfrm>
          <a:solidFill>
            <a:srgbClr val="0070C0"/>
          </a:solidFill>
        </p:grpSpPr>
        <p:sp>
          <p:nvSpPr>
            <p:cNvPr id="8" name="流程图: 文档 7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/>
              <a:endParaRPr lang="zh-CN" altLang="en-US" sz="2400" strike="noStrike" noProof="1"/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/>
            <a:p>
              <a:pPr lvl="0" fontAlgn="base"/>
              <a:r>
                <a:rPr lang="zh-CN" altLang="en-US" sz="2300" b="1" strike="noStrike" noProof="1">
                  <a:solidFill>
                    <a:srgbClr val="D6F5F5"/>
                  </a:solidFill>
                  <a:latin typeface="宋体" panose="02010600030101010101" pitchFamily="2" charset="-122"/>
                  <a:ea typeface="幼圆" panose="02010509060101010101" pitchFamily="49" charset="-122"/>
                </a:rPr>
                <a:t>观察与思考</a:t>
              </a:r>
              <a:endParaRPr lang="zh-CN" altLang="en-US" sz="2400" strike="noStrike" noProof="1"/>
            </a:p>
          </p:txBody>
        </p:sp>
      </p:grpSp>
      <p:sp>
        <p:nvSpPr>
          <p:cNvPr id="18439" name="AutoShape 8"/>
          <p:cNvSpPr/>
          <p:nvPr/>
        </p:nvSpPr>
        <p:spPr>
          <a:xfrm rot="10800000">
            <a:off x="6624638" y="2295525"/>
            <a:ext cx="180975" cy="539750"/>
          </a:xfrm>
          <a:prstGeom prst="downArrow">
            <a:avLst>
              <a:gd name="adj1" fmla="val 50000"/>
              <a:gd name="adj2" fmla="val 74312"/>
            </a:avLst>
          </a:prstGeom>
          <a:solidFill>
            <a:srgbClr val="CC0000"/>
          </a:solid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2"/>
          <p:cNvSpPr txBox="1"/>
          <p:nvPr/>
        </p:nvSpPr>
        <p:spPr>
          <a:xfrm>
            <a:off x="479425" y="720725"/>
            <a:ext cx="341788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视频：不上浮的蜡块</a:t>
            </a:r>
            <a:endParaRPr lang="en-US" altLang="zh-CN" sz="24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ontrols>
      <p:control spid="19458" name="ShockwaveFlash1" r:id="rId2" imgW="6382641" imgH="4441620"/>
    </p:controls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1326" y="2485389"/>
            <a:ext cx="3594735" cy="2957830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</p:pic>
      <p:sp>
        <p:nvSpPr>
          <p:cNvPr id="20482" name="Rectangle 5"/>
          <p:cNvSpPr/>
          <p:nvPr/>
        </p:nvSpPr>
        <p:spPr>
          <a:xfrm>
            <a:off x="3521075" y="1298575"/>
            <a:ext cx="512445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把空饮料罐用手按入水桶，饮料罐进入水中越深，手的感觉有什么变化？</a:t>
            </a:r>
            <a:endParaRPr lang="zh-CN" altLang="en-US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726" name="Rectangle 6"/>
          <p:cNvSpPr/>
          <p:nvPr/>
        </p:nvSpPr>
        <p:spPr>
          <a:xfrm>
            <a:off x="4213225" y="3098800"/>
            <a:ext cx="4319588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就此分析一下，浮力大小和什么因素有关？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4663" y="4367213"/>
            <a:ext cx="944563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猜  想</a:t>
            </a:r>
          </a:p>
        </p:txBody>
      </p:sp>
      <p:sp>
        <p:nvSpPr>
          <p:cNvPr id="30728" name="Rectangle 8"/>
          <p:cNvSpPr/>
          <p:nvPr/>
        </p:nvSpPr>
        <p:spPr>
          <a:xfrm>
            <a:off x="4213225" y="4870450"/>
            <a:ext cx="3962400" cy="15128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可能跟液体的密度、固体浸入液体中的体积和固体浸入液体的深度</a:t>
            </a:r>
            <a:r>
              <a:rPr lang="en-US" altLang="zh-CN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r>
              <a:rPr lang="zh-CN" altLang="en-US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有关.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4246563" y="2638425"/>
            <a:ext cx="1401763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提出问题</a:t>
            </a:r>
          </a:p>
        </p:txBody>
      </p:sp>
      <p:grpSp>
        <p:nvGrpSpPr>
          <p:cNvPr id="20487" name="组合 12"/>
          <p:cNvGrpSpPr/>
          <p:nvPr/>
        </p:nvGrpSpPr>
        <p:grpSpPr>
          <a:xfrm>
            <a:off x="481013" y="503238"/>
            <a:ext cx="3940175" cy="795337"/>
            <a:chOff x="7242" y="7482"/>
            <a:chExt cx="6203" cy="1254"/>
          </a:xfrm>
        </p:grpSpPr>
        <p:grpSp>
          <p:nvGrpSpPr>
            <p:cNvPr id="20488" name="组合 6147"/>
            <p:cNvGrpSpPr/>
            <p:nvPr/>
          </p:nvGrpSpPr>
          <p:grpSpPr>
            <a:xfrm>
              <a:off x="7242" y="7482"/>
              <a:ext cx="6203" cy="1254"/>
              <a:chOff x="0" y="0"/>
              <a:chExt cx="6207" cy="1253"/>
            </a:xfrm>
          </p:grpSpPr>
          <p:sp>
            <p:nvSpPr>
              <p:cNvPr id="20489" name="矩形 7"/>
              <p:cNvSpPr/>
              <p:nvPr/>
            </p:nvSpPr>
            <p:spPr>
              <a:xfrm>
                <a:off x="882" y="0"/>
                <a:ext cx="2634" cy="1200"/>
              </a:xfrm>
              <a:custGeom>
                <a:avLst/>
                <a:gdLst/>
                <a:ahLst/>
                <a:cxnLst>
                  <a:cxn ang="0">
                    <a:pos x="0" y="762000"/>
                  </a:cxn>
                  <a:cxn ang="0">
                    <a:pos x="4303712" y="762000"/>
                  </a:cxn>
                  <a:cxn ang="0">
                    <a:pos x="0" y="762000"/>
                  </a:cxn>
                  <a:cxn ang="0">
                    <a:pos x="0" y="0"/>
                  </a:cxn>
                  <a:cxn ang="0">
                    <a:pos x="1564" y="0"/>
                  </a:cxn>
                  <a:cxn ang="0">
                    <a:pos x="0" y="0"/>
                  </a:cxn>
                </a:cxnLst>
                <a:rect l="0" t="0" r="0" b="0"/>
                <a:pathLst>
                  <a:path w="2520280" h="1872208">
                    <a:moveTo>
                      <a:pt x="0" y="1872208"/>
                    </a:moveTo>
                    <a:lnTo>
                      <a:pt x="2520280" y="1872208"/>
                    </a:lnTo>
                    <a:lnTo>
                      <a:pt x="0" y="1872208"/>
                    </a:lnTo>
                    <a:close/>
                    <a:moveTo>
                      <a:pt x="0" y="0"/>
                    </a:moveTo>
                    <a:lnTo>
                      <a:pt x="91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sq" cmpd="sng">
                <a:solidFill>
                  <a:srgbClr val="DDDDD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0" name="任意多边形 16"/>
              <p:cNvSpPr/>
              <p:nvPr/>
            </p:nvSpPr>
            <p:spPr>
              <a:xfrm>
                <a:off x="0" y="454"/>
                <a:ext cx="826" cy="7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62728" y="0"/>
                  </a:cxn>
                  <a:cxn ang="0">
                    <a:pos x="362728" y="186547"/>
                  </a:cxn>
                  <a:cxn ang="0">
                    <a:pos x="549275" y="186547"/>
                  </a:cxn>
                  <a:cxn ang="0">
                    <a:pos x="549275" y="549275"/>
                  </a:cxn>
                  <a:cxn ang="0">
                    <a:pos x="0" y="549275"/>
                  </a:cxn>
                </a:cxnLst>
                <a:rect l="0" t="0" r="0" b="0"/>
                <a:pathLst>
                  <a:path w="696310" h="696310">
                    <a:moveTo>
                      <a:pt x="0" y="0"/>
                    </a:moveTo>
                    <a:lnTo>
                      <a:pt x="459827" y="0"/>
                    </a:lnTo>
                    <a:lnTo>
                      <a:pt x="459827" y="236483"/>
                    </a:lnTo>
                    <a:lnTo>
                      <a:pt x="696310" y="236483"/>
                    </a:lnTo>
                    <a:lnTo>
                      <a:pt x="696310" y="696310"/>
                    </a:lnTo>
                    <a:lnTo>
                      <a:pt x="0" y="6963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1" name="矩形 17"/>
              <p:cNvSpPr/>
              <p:nvPr/>
            </p:nvSpPr>
            <p:spPr>
              <a:xfrm>
                <a:off x="570" y="374"/>
                <a:ext cx="258" cy="265"/>
              </a:xfrm>
              <a:prstGeom prst="rect">
                <a:avLst/>
              </a:prstGeom>
              <a:solidFill>
                <a:srgbClr val="00B0F0"/>
              </a:solidFill>
              <a:ln w="9525">
                <a:noFill/>
              </a:ln>
            </p:spPr>
            <p:txBody>
              <a:bodyPr lIns="0" tIns="215900" rIns="179705" bIns="0" anchor="ctr"/>
              <a:lstStyle/>
              <a:p>
                <a:pPr algn="ctr"/>
                <a:endParaRPr lang="zh-CN" altLang="en-US" sz="40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2" name="文本框 6151"/>
              <p:cNvSpPr txBox="1"/>
              <p:nvPr/>
            </p:nvSpPr>
            <p:spPr>
              <a:xfrm>
                <a:off x="878" y="432"/>
                <a:ext cx="5329" cy="8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决定浮力大小的因素</a:t>
                </a:r>
              </a:p>
            </p:txBody>
          </p:sp>
        </p:grpSp>
        <p:sp>
          <p:nvSpPr>
            <p:cNvPr id="20493" name="文本框 6152"/>
            <p:cNvSpPr txBox="1"/>
            <p:nvPr/>
          </p:nvSpPr>
          <p:spPr>
            <a:xfrm>
              <a:off x="7287" y="7985"/>
              <a:ext cx="710" cy="725"/>
            </a:xfrm>
            <a:prstGeom prst="rect">
              <a:avLst/>
            </a:prstGeom>
            <a:solidFill>
              <a:srgbClr val="00B0F0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</a:p>
          </p:txBody>
        </p:sp>
      </p:grpSp>
      <p:grpSp>
        <p:nvGrpSpPr>
          <p:cNvPr id="18438" name="组合 3"/>
          <p:cNvGrpSpPr/>
          <p:nvPr/>
        </p:nvGrpSpPr>
        <p:grpSpPr>
          <a:xfrm>
            <a:off x="509261" y="1492556"/>
            <a:ext cx="1714500" cy="500072"/>
            <a:chOff x="1076" y="1998"/>
            <a:chExt cx="2699" cy="788"/>
          </a:xfrm>
          <a:solidFill>
            <a:srgbClr val="0070C0"/>
          </a:solidFill>
        </p:grpSpPr>
        <p:sp>
          <p:nvSpPr>
            <p:cNvPr id="5" name="流程图: 文档 4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/>
              <a:endParaRPr lang="zh-CN" altLang="en-US" sz="2400" strike="noStrike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7" y="1998"/>
              <a:ext cx="2698" cy="69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/>
            <a:p>
              <a:pPr lvl="0" fontAlgn="base"/>
              <a:r>
                <a:rPr lang="zh-CN" altLang="en-US" sz="2300" b="1" strike="noStrike" noProof="1">
                  <a:solidFill>
                    <a:srgbClr val="D6F5F5"/>
                  </a:solidFill>
                  <a:latin typeface="宋体" panose="02010600030101010101" pitchFamily="2" charset="-122"/>
                  <a:ea typeface="幼圆" panose="02010509060101010101" pitchFamily="49" charset="-122"/>
                </a:rPr>
                <a:t>实验与探究</a:t>
              </a:r>
              <a:endParaRPr lang="zh-CN" altLang="en-US" sz="2400" strike="noStrike" noProof="1"/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4" grpId="0" bldLvl="0" animBg="1"/>
      <p:bldP spid="30728" grpId="0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3563938" y="2420938"/>
            <a:ext cx="990600" cy="1922462"/>
            <a:chOff x="1920" y="2400"/>
            <a:chExt cx="624" cy="1211"/>
          </a:xfrm>
        </p:grpSpPr>
        <p:sp>
          <p:nvSpPr>
            <p:cNvPr id="21506" name="Text Box 4"/>
            <p:cNvSpPr txBox="1"/>
            <p:nvPr/>
          </p:nvSpPr>
          <p:spPr>
            <a:xfrm>
              <a:off x="2112" y="3360"/>
              <a:ext cx="288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水</a:t>
              </a:r>
            </a:p>
          </p:txBody>
        </p:sp>
        <p:grpSp>
          <p:nvGrpSpPr>
            <p:cNvPr id="21507" name="Group 5"/>
            <p:cNvGrpSpPr/>
            <p:nvPr/>
          </p:nvGrpSpPr>
          <p:grpSpPr>
            <a:xfrm>
              <a:off x="1920" y="2400"/>
              <a:ext cx="624" cy="912"/>
              <a:chOff x="1920" y="2400"/>
              <a:chExt cx="624" cy="912"/>
            </a:xfrm>
          </p:grpSpPr>
          <p:grpSp>
            <p:nvGrpSpPr>
              <p:cNvPr id="21508" name="xjhzja8"/>
              <p:cNvGrpSpPr/>
              <p:nvPr/>
            </p:nvGrpSpPr>
            <p:grpSpPr>
              <a:xfrm>
                <a:off x="1920" y="2400"/>
                <a:ext cx="624" cy="912"/>
                <a:chOff x="7740" y="816"/>
                <a:chExt cx="1740" cy="1890"/>
              </a:xfrm>
            </p:grpSpPr>
            <p:sp>
              <p:nvSpPr>
                <p:cNvPr id="21509" name="AutoShape 7"/>
                <p:cNvSpPr/>
                <p:nvPr/>
              </p:nvSpPr>
              <p:spPr>
                <a:xfrm>
                  <a:off x="7965" y="1746"/>
                  <a:ext cx="1440" cy="960"/>
                </a:xfrm>
                <a:prstGeom prst="flowChartAlternateProcess">
                  <a:avLst/>
                </a:prstGeom>
                <a:solidFill>
                  <a:schemeClr val="bg1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21510" name="Freeform 8"/>
                <p:cNvSpPr/>
                <p:nvPr/>
              </p:nvSpPr>
              <p:spPr>
                <a:xfrm>
                  <a:off x="7740" y="816"/>
                  <a:ext cx="1740" cy="1129"/>
                </a:xfrm>
                <a:custGeom>
                  <a:avLst/>
                  <a:gdLst/>
                  <a:ahLst/>
                  <a:cxnLst>
                    <a:cxn ang="0">
                      <a:pos x="225" y="1129"/>
                    </a:cxn>
                    <a:cxn ang="0">
                      <a:pos x="225" y="360"/>
                    </a:cxn>
                    <a:cxn ang="0">
                      <a:pos x="225" y="180"/>
                    </a:cxn>
                    <a:cxn ang="0">
                      <a:pos x="0" y="45"/>
                    </a:cxn>
                    <a:cxn ang="0">
                      <a:pos x="285" y="0"/>
                    </a:cxn>
                    <a:cxn ang="0">
                      <a:pos x="1740" y="0"/>
                    </a:cxn>
                    <a:cxn ang="0">
                      <a:pos x="1665" y="120"/>
                    </a:cxn>
                    <a:cxn ang="0">
                      <a:pos x="1665" y="1129"/>
                    </a:cxn>
                  </a:cxnLst>
                  <a:rect l="0" t="0" r="0" b="0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511" name="Rectangle 9"/>
              <p:cNvSpPr/>
              <p:nvPr/>
            </p:nvSpPr>
            <p:spPr>
              <a:xfrm>
                <a:off x="2009" y="2731"/>
                <a:ext cx="500" cy="576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6" name="Group 10"/>
          <p:cNvGrpSpPr/>
          <p:nvPr/>
        </p:nvGrpSpPr>
        <p:grpSpPr>
          <a:xfrm>
            <a:off x="5246688" y="2432050"/>
            <a:ext cx="1092200" cy="1922463"/>
            <a:chOff x="2976" y="2400"/>
            <a:chExt cx="688" cy="1211"/>
          </a:xfrm>
        </p:grpSpPr>
        <p:sp>
          <p:nvSpPr>
            <p:cNvPr id="21513" name="Text Box 11"/>
            <p:cNvSpPr txBox="1"/>
            <p:nvPr/>
          </p:nvSpPr>
          <p:spPr>
            <a:xfrm>
              <a:off x="3120" y="3360"/>
              <a:ext cx="544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酒精</a:t>
              </a:r>
            </a:p>
          </p:txBody>
        </p:sp>
        <p:grpSp>
          <p:nvGrpSpPr>
            <p:cNvPr id="21514" name="Group 12"/>
            <p:cNvGrpSpPr/>
            <p:nvPr/>
          </p:nvGrpSpPr>
          <p:grpSpPr>
            <a:xfrm>
              <a:off x="2976" y="2400"/>
              <a:ext cx="624" cy="914"/>
              <a:chOff x="1920" y="2400"/>
              <a:chExt cx="624" cy="914"/>
            </a:xfrm>
          </p:grpSpPr>
          <p:grpSp>
            <p:nvGrpSpPr>
              <p:cNvPr id="21515" name="xjhzja8"/>
              <p:cNvGrpSpPr/>
              <p:nvPr/>
            </p:nvGrpSpPr>
            <p:grpSpPr>
              <a:xfrm>
                <a:off x="1920" y="2400"/>
                <a:ext cx="624" cy="912"/>
                <a:chOff x="7740" y="816"/>
                <a:chExt cx="1740" cy="1890"/>
              </a:xfrm>
            </p:grpSpPr>
            <p:sp>
              <p:nvSpPr>
                <p:cNvPr id="21516" name="AutoShape 14" descr="横虚线"/>
                <p:cNvSpPr/>
                <p:nvPr/>
              </p:nvSpPr>
              <p:spPr>
                <a:xfrm>
                  <a:off x="7965" y="1746"/>
                  <a:ext cx="1440" cy="960"/>
                </a:xfrm>
                <a:prstGeom prst="flowChartAlternateProcess">
                  <a:avLst/>
                </a:prstGeom>
                <a:noFill/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21517" name="Freeform 15"/>
                <p:cNvSpPr/>
                <p:nvPr/>
              </p:nvSpPr>
              <p:spPr>
                <a:xfrm>
                  <a:off x="7740" y="816"/>
                  <a:ext cx="1740" cy="1129"/>
                </a:xfrm>
                <a:custGeom>
                  <a:avLst/>
                  <a:gdLst/>
                  <a:ahLst/>
                  <a:cxnLst>
                    <a:cxn ang="0">
                      <a:pos x="225" y="1129"/>
                    </a:cxn>
                    <a:cxn ang="0">
                      <a:pos x="225" y="360"/>
                    </a:cxn>
                    <a:cxn ang="0">
                      <a:pos x="225" y="180"/>
                    </a:cxn>
                    <a:cxn ang="0">
                      <a:pos x="0" y="45"/>
                    </a:cxn>
                    <a:cxn ang="0">
                      <a:pos x="285" y="0"/>
                    </a:cxn>
                    <a:cxn ang="0">
                      <a:pos x="1740" y="0"/>
                    </a:cxn>
                    <a:cxn ang="0">
                      <a:pos x="1665" y="120"/>
                    </a:cxn>
                    <a:cxn ang="0">
                      <a:pos x="1665" y="1129"/>
                    </a:cxn>
                  </a:cxnLst>
                  <a:rect l="0" t="0" r="0" b="0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518" name="Rectangle 16"/>
              <p:cNvSpPr/>
              <p:nvPr/>
            </p:nvSpPr>
            <p:spPr>
              <a:xfrm>
                <a:off x="2004" y="2738"/>
                <a:ext cx="500" cy="576"/>
              </a:xfrm>
              <a:prstGeom prst="rect">
                <a:avLst/>
              </a:prstGeom>
              <a:solidFill>
                <a:srgbClr val="FFFFCC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10" name="Group 17"/>
          <p:cNvGrpSpPr/>
          <p:nvPr/>
        </p:nvGrpSpPr>
        <p:grpSpPr>
          <a:xfrm>
            <a:off x="6861175" y="2419350"/>
            <a:ext cx="1355725" cy="1922463"/>
            <a:chOff x="3984" y="2016"/>
            <a:chExt cx="854" cy="1211"/>
          </a:xfrm>
        </p:grpSpPr>
        <p:grpSp>
          <p:nvGrpSpPr>
            <p:cNvPr id="21520" name="Group 18"/>
            <p:cNvGrpSpPr/>
            <p:nvPr/>
          </p:nvGrpSpPr>
          <p:grpSpPr>
            <a:xfrm>
              <a:off x="3984" y="2016"/>
              <a:ext cx="624" cy="912"/>
              <a:chOff x="1920" y="2400"/>
              <a:chExt cx="624" cy="912"/>
            </a:xfrm>
          </p:grpSpPr>
          <p:grpSp>
            <p:nvGrpSpPr>
              <p:cNvPr id="21521" name="xjhzja8"/>
              <p:cNvGrpSpPr/>
              <p:nvPr/>
            </p:nvGrpSpPr>
            <p:grpSpPr>
              <a:xfrm>
                <a:off x="1920" y="2400"/>
                <a:ext cx="624" cy="912"/>
                <a:chOff x="7740" y="816"/>
                <a:chExt cx="1740" cy="1890"/>
              </a:xfrm>
            </p:grpSpPr>
            <p:sp>
              <p:nvSpPr>
                <p:cNvPr id="21522" name="AutoShape 20" descr="横虚线"/>
                <p:cNvSpPr/>
                <p:nvPr/>
              </p:nvSpPr>
              <p:spPr>
                <a:xfrm>
                  <a:off x="7965" y="1746"/>
                  <a:ext cx="1440" cy="960"/>
                </a:xfrm>
                <a:prstGeom prst="flowChartAlternateProcess">
                  <a:avLst/>
                </a:prstGeom>
                <a:noFill/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21523" name="Freeform 21"/>
                <p:cNvSpPr/>
                <p:nvPr/>
              </p:nvSpPr>
              <p:spPr>
                <a:xfrm>
                  <a:off x="7740" y="816"/>
                  <a:ext cx="1740" cy="1129"/>
                </a:xfrm>
                <a:custGeom>
                  <a:avLst/>
                  <a:gdLst/>
                  <a:ahLst/>
                  <a:cxnLst>
                    <a:cxn ang="0">
                      <a:pos x="225" y="1129"/>
                    </a:cxn>
                    <a:cxn ang="0">
                      <a:pos x="225" y="360"/>
                    </a:cxn>
                    <a:cxn ang="0">
                      <a:pos x="225" y="180"/>
                    </a:cxn>
                    <a:cxn ang="0">
                      <a:pos x="0" y="45"/>
                    </a:cxn>
                    <a:cxn ang="0">
                      <a:pos x="285" y="0"/>
                    </a:cxn>
                    <a:cxn ang="0">
                      <a:pos x="1740" y="0"/>
                    </a:cxn>
                    <a:cxn ang="0">
                      <a:pos x="1665" y="120"/>
                    </a:cxn>
                    <a:cxn ang="0">
                      <a:pos x="1665" y="1129"/>
                    </a:cxn>
                  </a:cxnLst>
                  <a:rect l="0" t="0" r="0" b="0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524" name="Rectangle 22"/>
              <p:cNvSpPr/>
              <p:nvPr/>
            </p:nvSpPr>
            <p:spPr>
              <a:xfrm>
                <a:off x="2009" y="2736"/>
                <a:ext cx="500" cy="576"/>
              </a:xfrm>
              <a:prstGeom prst="rect">
                <a:avLst/>
              </a:prstGeom>
              <a:solidFill>
                <a:schemeClr val="bg2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1525" name="Text Box 23"/>
            <p:cNvSpPr txBox="1"/>
            <p:nvPr/>
          </p:nvSpPr>
          <p:spPr>
            <a:xfrm>
              <a:off x="4080" y="2976"/>
              <a:ext cx="758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浓盐水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004888" y="838200"/>
            <a:ext cx="1503363" cy="4921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实验器材</a:t>
            </a:r>
          </a:p>
        </p:txBody>
      </p:sp>
      <p:sp>
        <p:nvSpPr>
          <p:cNvPr id="8" name="TextBox 7"/>
          <p:cNvSpPr/>
          <p:nvPr/>
        </p:nvSpPr>
        <p:spPr>
          <a:xfrm>
            <a:off x="1062038" y="4743450"/>
            <a:ext cx="1503363" cy="4905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lstStyle/>
          <a:p>
            <a:pPr lvl="0" algn="l" fontAlgn="base">
              <a:buClrTx/>
              <a:buSzTx/>
              <a:buFontTx/>
              <a:defRPr/>
            </a:pPr>
            <a:r>
              <a:rPr lang="zh-CN" altLang="en-US" sz="2600" strike="noStrike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实验方法</a:t>
            </a:r>
          </a:p>
        </p:txBody>
      </p:sp>
      <p:sp>
        <p:nvSpPr>
          <p:cNvPr id="31774" name="Text Box 30"/>
          <p:cNvSpPr txBox="1"/>
          <p:nvPr/>
        </p:nvSpPr>
        <p:spPr>
          <a:xfrm>
            <a:off x="1062038" y="5480050"/>
            <a:ext cx="50863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注意运用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控制变量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的方法.</a:t>
            </a:r>
          </a:p>
        </p:txBody>
      </p:sp>
      <p:grpSp>
        <p:nvGrpSpPr>
          <p:cNvPr id="14" name="Group 31"/>
          <p:cNvGrpSpPr/>
          <p:nvPr/>
        </p:nvGrpSpPr>
        <p:grpSpPr>
          <a:xfrm>
            <a:off x="2524125" y="2701925"/>
            <a:ext cx="1017588" cy="1254125"/>
            <a:chOff x="1545" y="2188"/>
            <a:chExt cx="641" cy="790"/>
          </a:xfrm>
        </p:grpSpPr>
        <p:sp>
          <p:nvSpPr>
            <p:cNvPr id="21530" name="Text Box 32"/>
            <p:cNvSpPr txBox="1"/>
            <p:nvPr/>
          </p:nvSpPr>
          <p:spPr>
            <a:xfrm>
              <a:off x="1545" y="2727"/>
              <a:ext cx="641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圆柱体</a:t>
              </a:r>
            </a:p>
          </p:txBody>
        </p:sp>
        <p:grpSp>
          <p:nvGrpSpPr>
            <p:cNvPr id="21531" name="Group 33"/>
            <p:cNvGrpSpPr/>
            <p:nvPr/>
          </p:nvGrpSpPr>
          <p:grpSpPr>
            <a:xfrm>
              <a:off x="1730" y="2188"/>
              <a:ext cx="243" cy="426"/>
              <a:chOff x="1730" y="2188"/>
              <a:chExt cx="243" cy="426"/>
            </a:xfrm>
          </p:grpSpPr>
          <p:grpSp>
            <p:nvGrpSpPr>
              <p:cNvPr id="21532" name="Group 34"/>
              <p:cNvGrpSpPr/>
              <p:nvPr/>
            </p:nvGrpSpPr>
            <p:grpSpPr>
              <a:xfrm>
                <a:off x="1730" y="2245"/>
                <a:ext cx="243" cy="369"/>
                <a:chOff x="1730" y="2245"/>
                <a:chExt cx="243" cy="255"/>
              </a:xfrm>
            </p:grpSpPr>
            <p:sp>
              <p:nvSpPr>
                <p:cNvPr id="21533" name="Rectangle 35"/>
                <p:cNvSpPr/>
                <p:nvPr/>
              </p:nvSpPr>
              <p:spPr>
                <a:xfrm>
                  <a:off x="1730" y="224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21534" name="Rectangle 36"/>
                <p:cNvSpPr/>
                <p:nvPr/>
              </p:nvSpPr>
              <p:spPr>
                <a:xfrm>
                  <a:off x="1730" y="2330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21535" name="Rectangle 37"/>
                <p:cNvSpPr/>
                <p:nvPr/>
              </p:nvSpPr>
              <p:spPr>
                <a:xfrm>
                  <a:off x="1730" y="241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sp>
            <p:nvSpPr>
              <p:cNvPr id="21536" name="Freeform 38"/>
              <p:cNvSpPr/>
              <p:nvPr/>
            </p:nvSpPr>
            <p:spPr>
              <a:xfrm>
                <a:off x="1831" y="2188"/>
                <a:ext cx="57" cy="57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4" y="5"/>
                  </a:cxn>
                  <a:cxn ang="0">
                    <a:pos x="25" y="0"/>
                  </a:cxn>
                  <a:cxn ang="0">
                    <a:pos x="52" y="6"/>
                  </a:cxn>
                  <a:cxn ang="0">
                    <a:pos x="52" y="23"/>
                  </a:cxn>
                  <a:cxn ang="0">
                    <a:pos x="26" y="30"/>
                  </a:cxn>
                  <a:cxn ang="0">
                    <a:pos x="25" y="57"/>
                  </a:cxn>
                </a:cxnLst>
                <a:rect l="0" t="0" r="0" b="0"/>
                <a:pathLst>
                  <a:path w="202" h="356">
                    <a:moveTo>
                      <a:pt x="1" y="90"/>
                    </a:moveTo>
                    <a:cubicBezTo>
                      <a:pt x="3" y="80"/>
                      <a:pt x="0" y="46"/>
                      <a:pt x="15" y="31"/>
                    </a:cubicBezTo>
                    <a:cubicBezTo>
                      <a:pt x="30" y="16"/>
                      <a:pt x="61" y="0"/>
                      <a:pt x="89" y="1"/>
                    </a:cubicBezTo>
                    <a:cubicBezTo>
                      <a:pt x="117" y="2"/>
                      <a:pt x="170" y="15"/>
                      <a:pt x="186" y="39"/>
                    </a:cubicBezTo>
                    <a:cubicBezTo>
                      <a:pt x="202" y="63"/>
                      <a:pt x="200" y="118"/>
                      <a:pt x="185" y="142"/>
                    </a:cubicBezTo>
                    <a:cubicBezTo>
                      <a:pt x="170" y="166"/>
                      <a:pt x="109" y="150"/>
                      <a:pt x="93" y="186"/>
                    </a:cubicBezTo>
                    <a:cubicBezTo>
                      <a:pt x="77" y="222"/>
                      <a:pt x="89" y="321"/>
                      <a:pt x="88" y="356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27100" y="1500188"/>
            <a:ext cx="1671638" cy="3059112"/>
            <a:chOff x="1460" y="2363"/>
            <a:chExt cx="2632" cy="4817"/>
          </a:xfrm>
        </p:grpSpPr>
        <p:sp>
          <p:nvSpPr>
            <p:cNvPr id="21538" name="Text Box 26"/>
            <p:cNvSpPr txBox="1"/>
            <p:nvPr/>
          </p:nvSpPr>
          <p:spPr>
            <a:xfrm>
              <a:off x="1460" y="6552"/>
              <a:ext cx="26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弹簧测力计</a:t>
              </a:r>
            </a:p>
          </p:txBody>
        </p:sp>
        <p:pic>
          <p:nvPicPr>
            <p:cNvPr id="21539" name="图片 3" descr="05004001"/>
            <p:cNvPicPr>
              <a:picLocks noChangeAspect="1"/>
            </p:cNvPicPr>
            <p:nvPr/>
          </p:nvPicPr>
          <p:blipFill>
            <a:blip r:embed="rId2" cstate="print"/>
            <a:srcRect r="51855" b="28690"/>
            <a:stretch>
              <a:fillRect/>
            </a:stretch>
          </p:blipFill>
          <p:spPr>
            <a:xfrm>
              <a:off x="2057" y="2363"/>
              <a:ext cx="1762" cy="400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317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/>
          <p:nvPr/>
        </p:nvSpPr>
        <p:spPr>
          <a:xfrm>
            <a:off x="933450" y="1484313"/>
            <a:ext cx="74549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en-US" altLang="zh-CN" sz="2400" strike="noStrike" noProof="1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1.</a:t>
            </a:r>
            <a:r>
              <a:rPr lang="zh-CN" altLang="en-US" sz="2400" strike="noStrike" noProof="1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探究浮力与物体浸没后的深度的关系</a:t>
            </a:r>
            <a:endParaRPr lang="zh-CN" altLang="en-US" sz="2400" strike="noStrike" noProof="1">
              <a:solidFill>
                <a:schemeClr val="accent6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32803" name="Group 35"/>
          <p:cNvGraphicFramePr>
            <a:graphicFrameLocks noGrp="1"/>
          </p:cNvGraphicFramePr>
          <p:nvPr/>
        </p:nvGraphicFramePr>
        <p:xfrm>
          <a:off x="1079500" y="2638425"/>
          <a:ext cx="7237413" cy="2016126"/>
        </p:xfrm>
        <a:graphic>
          <a:graphicData uri="http://schemas.openxmlformats.org/drawingml/2006/table">
            <a:tbl>
              <a:tblPr/>
              <a:tblGrid>
                <a:gridCol w="3281363"/>
                <a:gridCol w="1389062"/>
                <a:gridCol w="1262063"/>
                <a:gridCol w="1304925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深度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h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重力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G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弹簧测力计示数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</a:t>
                      </a:r>
                      <a:r>
                        <a:rPr kumimoji="0" lang="zh-CN" alt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798" name="Rectangle 30"/>
          <p:cNvSpPr/>
          <p:nvPr/>
        </p:nvSpPr>
        <p:spPr>
          <a:xfrm>
            <a:off x="1116013" y="4725988"/>
            <a:ext cx="7245350" cy="1198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结论：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浮力大小与物体浸没水中后的深度无关.</a:t>
            </a:r>
          </a:p>
        </p:txBody>
      </p:sp>
      <p:sp>
        <p:nvSpPr>
          <p:cNvPr id="4" name="TextBox 3"/>
          <p:cNvSpPr/>
          <p:nvPr/>
        </p:nvSpPr>
        <p:spPr>
          <a:xfrm>
            <a:off x="971550" y="784225"/>
            <a:ext cx="2493963" cy="4905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lstStyle/>
          <a:p>
            <a:pPr lvl="0" algn="l" fontAlgn="base">
              <a:buClrTx/>
              <a:buSzTx/>
              <a:buFontTx/>
              <a:defRPr/>
            </a:pPr>
            <a:r>
              <a:rPr lang="zh-CN" altLang="en-US" sz="2600" strike="noStrike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设计并进行实验</a:t>
            </a:r>
          </a:p>
        </p:txBody>
      </p:sp>
      <p:sp>
        <p:nvSpPr>
          <p:cNvPr id="32801" name="Rectangle 33"/>
          <p:cNvSpPr/>
          <p:nvPr/>
        </p:nvSpPr>
        <p:spPr>
          <a:xfrm>
            <a:off x="1147763" y="1990725"/>
            <a:ext cx="14033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记录表格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98" grpId="0"/>
      <p:bldP spid="328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/>
          <p:nvPr/>
        </p:nvSpPr>
        <p:spPr>
          <a:xfrm>
            <a:off x="792163" y="763588"/>
            <a:ext cx="7620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en-US" altLang="zh-CN" sz="2400" strike="noStrike" noProof="1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2.</a:t>
            </a:r>
            <a:r>
              <a:rPr lang="zh-CN" altLang="en-US" sz="2400" strike="noStrike" noProof="1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探究浮力与物体浸在液体中的体积的关系</a:t>
            </a:r>
            <a:endParaRPr lang="zh-CN" altLang="en-US" sz="2400" strike="noStrike" noProof="1">
              <a:solidFill>
                <a:schemeClr val="accent6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795" name="Rectangle 3"/>
          <p:cNvSpPr/>
          <p:nvPr/>
        </p:nvSpPr>
        <p:spPr>
          <a:xfrm>
            <a:off x="954088" y="4429125"/>
            <a:ext cx="7759700" cy="1198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结论：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在同一液体中，物体浸在液体中的体积越大，浮力越大.</a:t>
            </a:r>
          </a:p>
        </p:txBody>
      </p:sp>
      <p:graphicFrame>
        <p:nvGraphicFramePr>
          <p:cNvPr id="33826" name="Group 34"/>
          <p:cNvGraphicFramePr>
            <a:graphicFrameLocks noGrp="1"/>
          </p:cNvGraphicFramePr>
          <p:nvPr/>
        </p:nvGraphicFramePr>
        <p:xfrm>
          <a:off x="989013" y="1919288"/>
          <a:ext cx="7327900" cy="2394586"/>
        </p:xfrm>
        <a:graphic>
          <a:graphicData uri="http://schemas.openxmlformats.org/drawingml/2006/table">
            <a:tbl>
              <a:tblPr/>
              <a:tblGrid>
                <a:gridCol w="3286125"/>
                <a:gridCol w="1389062"/>
                <a:gridCol w="1390650"/>
                <a:gridCol w="1262063"/>
              </a:tblGrid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物体浸在液体中的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体积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V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格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重力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G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弹簧测力计示数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</a:t>
                      </a:r>
                      <a:r>
                        <a:rPr kumimoji="0" lang="zh-CN" alt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24" name="Rectangle 32"/>
          <p:cNvSpPr/>
          <p:nvPr/>
        </p:nvSpPr>
        <p:spPr>
          <a:xfrm>
            <a:off x="1058863" y="1344613"/>
            <a:ext cx="1401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记录表格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8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/>
          <p:nvPr/>
        </p:nvSpPr>
        <p:spPr>
          <a:xfrm>
            <a:off x="793750" y="860425"/>
            <a:ext cx="6172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en-US" altLang="zh-CN" sz="2400" strike="noStrike" noProof="1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3.</a:t>
            </a:r>
            <a:r>
              <a:rPr lang="zh-CN" altLang="en-US" sz="2400" strike="noStrike" noProof="1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探究浮力与液体密度的关系</a:t>
            </a:r>
            <a:endParaRPr lang="zh-CN" altLang="en-US" sz="2400" strike="noStrike" noProof="1">
              <a:solidFill>
                <a:schemeClr val="accent6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34852" name="Group 36"/>
          <p:cNvGraphicFramePr>
            <a:graphicFrameLocks noGrp="1"/>
          </p:cNvGraphicFramePr>
          <p:nvPr/>
        </p:nvGraphicFramePr>
        <p:xfrm>
          <a:off x="1089025" y="2276475"/>
          <a:ext cx="7011988" cy="1974851"/>
        </p:xfrm>
        <a:graphic>
          <a:graphicData uri="http://schemas.openxmlformats.org/drawingml/2006/table">
            <a:tbl>
              <a:tblPr/>
              <a:tblGrid>
                <a:gridCol w="3133725"/>
                <a:gridCol w="1273175"/>
                <a:gridCol w="1282700"/>
                <a:gridCol w="1322388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液体种类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重力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G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弹簧测力计示数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</a:t>
                      </a:r>
                      <a:r>
                        <a:rPr kumimoji="0" lang="zh-CN" alt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47" name="Rectangle 31"/>
          <p:cNvSpPr/>
          <p:nvPr/>
        </p:nvSpPr>
        <p:spPr>
          <a:xfrm>
            <a:off x="1039813" y="1516063"/>
            <a:ext cx="1401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记录表格</a:t>
            </a:r>
          </a:p>
        </p:txBody>
      </p:sp>
      <p:sp>
        <p:nvSpPr>
          <p:cNvPr id="34848" name="Rectangle 32"/>
          <p:cNvSpPr/>
          <p:nvPr/>
        </p:nvSpPr>
        <p:spPr>
          <a:xfrm>
            <a:off x="935038" y="4446588"/>
            <a:ext cx="7453312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结论：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物体排开液体体积一定时，液体密度越大，浮力越大.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47" grpId="0"/>
      <p:bldP spid="348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/>
          <p:nvPr/>
        </p:nvSpPr>
        <p:spPr>
          <a:xfrm>
            <a:off x="1825625" y="2917825"/>
            <a:ext cx="5494338" cy="2306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1.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通过实验探究知道什么是浮力，了解浮力产生的原因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（重点）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2.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知道影响浮力大小的因素.（重点）</a:t>
            </a:r>
          </a:p>
          <a:p>
            <a:pPr>
              <a:lnSpc>
                <a:spcPct val="150000"/>
              </a:lnSpc>
            </a:pP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46" name="文本框 4"/>
          <p:cNvSpPr txBox="1"/>
          <p:nvPr/>
        </p:nvSpPr>
        <p:spPr>
          <a:xfrm>
            <a:off x="3868738" y="2246313"/>
            <a:ext cx="24130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学习目标</a:t>
            </a:r>
          </a:p>
        </p:txBody>
      </p:sp>
      <p:grpSp>
        <p:nvGrpSpPr>
          <p:cNvPr id="6147" name="Group 4"/>
          <p:cNvGrpSpPr/>
          <p:nvPr/>
        </p:nvGrpSpPr>
        <p:grpSpPr>
          <a:xfrm>
            <a:off x="558800" y="714375"/>
            <a:ext cx="3175000" cy="790575"/>
            <a:chOff x="161" y="1151"/>
            <a:chExt cx="2000" cy="498"/>
          </a:xfrm>
        </p:grpSpPr>
        <p:sp>
          <p:nvSpPr>
            <p:cNvPr id="6148" name="AutoShape 5"/>
            <p:cNvSpPr/>
            <p:nvPr/>
          </p:nvSpPr>
          <p:spPr>
            <a:xfrm>
              <a:off x="601" y="1527"/>
              <a:ext cx="1560" cy="64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 w="9525">
              <a:noFill/>
            </a:ln>
          </p:spPr>
          <p:txBody>
            <a:bodyPr anchor="ctr">
              <a:spAutoFit/>
            </a:bodyPr>
            <a:lstStyle/>
            <a:p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49" name="Text Box 6"/>
            <p:cNvSpPr txBox="1"/>
            <p:nvPr/>
          </p:nvSpPr>
          <p:spPr>
            <a:xfrm>
              <a:off x="710" y="1160"/>
              <a:ext cx="140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dirty="0">
                  <a:solidFill>
                    <a:srgbClr val="005F9B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新课目标</a:t>
              </a:r>
              <a:endParaRPr lang="en-US" altLang="zh-CN" sz="3200" dirty="0">
                <a:solidFill>
                  <a:srgbClr val="005F9B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pic>
          <p:nvPicPr>
            <p:cNvPr id="6150" name="Picture 7" descr="标箭红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1" y="1151"/>
              <a:ext cx="498" cy="49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28700" y="2312988"/>
            <a:ext cx="7088188" cy="20701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1" lang="en-US" altLang="zh-CN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物体在液体中所受的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F8081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浮力大小，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跟它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F8081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浸在液体中的体积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有关，跟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F8081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液体的密度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有关.浸在液体中的体积越大、液体的密度越大，浮力就越大.</a:t>
            </a:r>
          </a:p>
        </p:txBody>
      </p:sp>
      <p:sp>
        <p:nvSpPr>
          <p:cNvPr id="4" name="TextBox 3"/>
          <p:cNvSpPr/>
          <p:nvPr/>
        </p:nvSpPr>
        <p:spPr>
          <a:xfrm>
            <a:off x="782638" y="784225"/>
            <a:ext cx="1833563" cy="4905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lstStyle/>
          <a:p>
            <a:pPr lvl="0" algn="l" fontAlgn="base">
              <a:buClrTx/>
              <a:buSzTx/>
              <a:buFontTx/>
              <a:defRPr/>
            </a:pPr>
            <a:r>
              <a:rPr lang="zh-CN" altLang="en-US" sz="2600" strike="noStrike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分析与论证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/>
          <p:nvPr/>
        </p:nvSpPr>
        <p:spPr>
          <a:xfrm>
            <a:off x="654050" y="3638550"/>
            <a:ext cx="663575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浮力</a:t>
            </a:r>
          </a:p>
        </p:txBody>
      </p:sp>
      <p:sp>
        <p:nvSpPr>
          <p:cNvPr id="26626" name="文本框 2"/>
          <p:cNvSpPr txBox="1"/>
          <p:nvPr/>
        </p:nvSpPr>
        <p:spPr>
          <a:xfrm>
            <a:off x="1771650" y="2265363"/>
            <a:ext cx="17827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浮力</a:t>
            </a:r>
          </a:p>
        </p:txBody>
      </p:sp>
      <p:sp>
        <p:nvSpPr>
          <p:cNvPr id="26627" name="文本框 3"/>
          <p:cNvSpPr txBox="1"/>
          <p:nvPr/>
        </p:nvSpPr>
        <p:spPr>
          <a:xfrm>
            <a:off x="1546225" y="3776663"/>
            <a:ext cx="24812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产生浮力的原因</a:t>
            </a:r>
            <a:r>
              <a:rPr lang="en-US" altLang="zh-CN" sz="240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</a:p>
        </p:txBody>
      </p:sp>
      <p:sp>
        <p:nvSpPr>
          <p:cNvPr id="26628" name="文本框 4"/>
          <p:cNvSpPr txBox="1"/>
          <p:nvPr/>
        </p:nvSpPr>
        <p:spPr>
          <a:xfrm>
            <a:off x="1643063" y="4735513"/>
            <a:ext cx="2360612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探究浮力大小与什么因素有关</a:t>
            </a:r>
          </a:p>
        </p:txBody>
      </p:sp>
      <p:sp>
        <p:nvSpPr>
          <p:cNvPr id="26629" name="文本框 5"/>
          <p:cNvSpPr txBox="1"/>
          <p:nvPr/>
        </p:nvSpPr>
        <p:spPr>
          <a:xfrm>
            <a:off x="2951163" y="1401763"/>
            <a:ext cx="4803775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概念：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浸在液体中的物体受到液体对物体向上的力叫浮力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30" name="文本框 6"/>
          <p:cNvSpPr txBox="1"/>
          <p:nvPr/>
        </p:nvSpPr>
        <p:spPr>
          <a:xfrm>
            <a:off x="2951163" y="2638425"/>
            <a:ext cx="2524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方向：竖直向上</a:t>
            </a:r>
          </a:p>
        </p:txBody>
      </p:sp>
      <p:sp>
        <p:nvSpPr>
          <p:cNvPr id="26631" name="文本框 8"/>
          <p:cNvSpPr txBox="1"/>
          <p:nvPr/>
        </p:nvSpPr>
        <p:spPr>
          <a:xfrm>
            <a:off x="4027488" y="3629025"/>
            <a:ext cx="4208462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液体对物体向上向下的压力差产生的</a:t>
            </a:r>
          </a:p>
        </p:txBody>
      </p:sp>
      <p:sp>
        <p:nvSpPr>
          <p:cNvPr id="26632" name="AutoShape 14"/>
          <p:cNvSpPr/>
          <p:nvPr/>
        </p:nvSpPr>
        <p:spPr>
          <a:xfrm>
            <a:off x="1336675" y="2474913"/>
            <a:ext cx="306388" cy="3078162"/>
          </a:xfrm>
          <a:prstGeom prst="leftBrace">
            <a:avLst>
              <a:gd name="adj1" fmla="val 69675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33" name="AutoShape 14"/>
          <p:cNvSpPr/>
          <p:nvPr/>
        </p:nvSpPr>
        <p:spPr>
          <a:xfrm>
            <a:off x="2774950" y="1725613"/>
            <a:ext cx="136525" cy="1568450"/>
          </a:xfrm>
          <a:prstGeom prst="leftBrace">
            <a:avLst>
              <a:gd name="adj1" fmla="val 69142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34" name="文本框 1"/>
          <p:cNvSpPr txBox="1"/>
          <p:nvPr/>
        </p:nvSpPr>
        <p:spPr>
          <a:xfrm>
            <a:off x="2951163" y="3143250"/>
            <a:ext cx="2417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测量：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F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浮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G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F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示</a:t>
            </a:r>
          </a:p>
        </p:txBody>
      </p:sp>
      <p:sp>
        <p:nvSpPr>
          <p:cNvPr id="26635" name="AutoShape 14"/>
          <p:cNvSpPr/>
          <p:nvPr/>
        </p:nvSpPr>
        <p:spPr>
          <a:xfrm>
            <a:off x="4265613" y="5051425"/>
            <a:ext cx="93662" cy="788988"/>
          </a:xfrm>
          <a:prstGeom prst="leftBrace">
            <a:avLst>
              <a:gd name="adj1" fmla="val 70510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36" name="文本框 4"/>
          <p:cNvSpPr txBox="1"/>
          <p:nvPr/>
        </p:nvSpPr>
        <p:spPr>
          <a:xfrm>
            <a:off x="4430713" y="4926013"/>
            <a:ext cx="32321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物体浸在液体中的体积</a:t>
            </a:r>
          </a:p>
        </p:txBody>
      </p:sp>
      <p:sp>
        <p:nvSpPr>
          <p:cNvPr id="26637" name="文本框 5"/>
          <p:cNvSpPr txBox="1"/>
          <p:nvPr/>
        </p:nvSpPr>
        <p:spPr>
          <a:xfrm>
            <a:off x="4440238" y="5473700"/>
            <a:ext cx="1706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液体的密度</a:t>
            </a:r>
          </a:p>
        </p:txBody>
      </p:sp>
      <p:grpSp>
        <p:nvGrpSpPr>
          <p:cNvPr id="26638" name="Group 4"/>
          <p:cNvGrpSpPr/>
          <p:nvPr/>
        </p:nvGrpSpPr>
        <p:grpSpPr>
          <a:xfrm>
            <a:off x="468313" y="620713"/>
            <a:ext cx="3175000" cy="790575"/>
            <a:chOff x="161" y="1151"/>
            <a:chExt cx="2000" cy="498"/>
          </a:xfrm>
        </p:grpSpPr>
        <p:sp>
          <p:nvSpPr>
            <p:cNvPr id="26639" name="AutoShape 5"/>
            <p:cNvSpPr/>
            <p:nvPr/>
          </p:nvSpPr>
          <p:spPr>
            <a:xfrm>
              <a:off x="601" y="1527"/>
              <a:ext cx="1560" cy="64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 w="9525">
              <a:noFill/>
            </a:ln>
          </p:spPr>
          <p:txBody>
            <a:bodyPr anchor="ctr">
              <a:spAutoFit/>
            </a:bodyPr>
            <a:lstStyle/>
            <a:p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40" name="Text Box 6"/>
            <p:cNvSpPr txBox="1"/>
            <p:nvPr/>
          </p:nvSpPr>
          <p:spPr>
            <a:xfrm>
              <a:off x="710" y="1160"/>
              <a:ext cx="140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zh-CN" sz="3200" dirty="0">
                  <a:solidFill>
                    <a:srgbClr val="005F9B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课堂小结</a:t>
              </a:r>
            </a:p>
          </p:txBody>
        </p:sp>
        <p:pic>
          <p:nvPicPr>
            <p:cNvPr id="26641" name="Picture 7" descr="标箭红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1" y="1151"/>
              <a:ext cx="498" cy="49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/>
          <p:nvPr/>
        </p:nvSpPr>
        <p:spPr>
          <a:xfrm>
            <a:off x="538163" y="1125538"/>
            <a:ext cx="8359775" cy="556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</a:p>
        </p:txBody>
      </p:sp>
      <p:sp>
        <p:nvSpPr>
          <p:cNvPr id="27650" name="Text Box 8"/>
          <p:cNvSpPr txBox="1"/>
          <p:nvPr/>
        </p:nvSpPr>
        <p:spPr>
          <a:xfrm>
            <a:off x="538163" y="4364038"/>
            <a:ext cx="8497887" cy="2306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．绳子的下端系着一个铁块，当铁块浸没在水中后剪断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绳子，铁块下沉的过程中它受到的浮力将（        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A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．逐渐变大        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．逐渐变小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C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．保持不变        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D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．变为零</a:t>
            </a:r>
          </a:p>
        </p:txBody>
      </p:sp>
      <p:sp>
        <p:nvSpPr>
          <p:cNvPr id="27651" name="Text Box 9"/>
          <p:cNvSpPr txBox="1"/>
          <p:nvPr/>
        </p:nvSpPr>
        <p:spPr>
          <a:xfrm>
            <a:off x="538163" y="1122363"/>
            <a:ext cx="8281987" cy="3414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．关于浮力，下列说法中正确的是（       ）</a:t>
            </a:r>
          </a:p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　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A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．只有浮在液体表面上的物体才受到浮力</a:t>
            </a:r>
          </a:p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　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．一切浸入液体中的物体都受到液体对它施加</a:t>
            </a:r>
            <a:endParaRPr lang="en-US" altLang="zh-CN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竖直向上浮力</a:t>
            </a:r>
          </a:p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　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．只要下沉的物体就不会受到浮力</a:t>
            </a:r>
          </a:p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　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D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．浮力的方向不一定都是向上的</a:t>
            </a:r>
          </a:p>
        </p:txBody>
      </p:sp>
      <p:sp>
        <p:nvSpPr>
          <p:cNvPr id="29701" name="Text Box 5"/>
          <p:cNvSpPr txBox="1"/>
          <p:nvPr/>
        </p:nvSpPr>
        <p:spPr>
          <a:xfrm>
            <a:off x="5800725" y="1122363"/>
            <a:ext cx="5334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</a:p>
        </p:txBody>
      </p:sp>
      <p:sp>
        <p:nvSpPr>
          <p:cNvPr id="29702" name="Text Box 5"/>
          <p:cNvSpPr txBox="1"/>
          <p:nvPr/>
        </p:nvSpPr>
        <p:spPr>
          <a:xfrm>
            <a:off x="6478588" y="4941888"/>
            <a:ext cx="5334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</a:p>
        </p:txBody>
      </p:sp>
      <p:grpSp>
        <p:nvGrpSpPr>
          <p:cNvPr id="27654" name="Group 4"/>
          <p:cNvGrpSpPr/>
          <p:nvPr/>
        </p:nvGrpSpPr>
        <p:grpSpPr>
          <a:xfrm>
            <a:off x="538163" y="539750"/>
            <a:ext cx="3175000" cy="790575"/>
            <a:chOff x="161" y="1151"/>
            <a:chExt cx="2000" cy="498"/>
          </a:xfrm>
        </p:grpSpPr>
        <p:sp>
          <p:nvSpPr>
            <p:cNvPr id="27655" name="AutoShape 5"/>
            <p:cNvSpPr/>
            <p:nvPr/>
          </p:nvSpPr>
          <p:spPr>
            <a:xfrm>
              <a:off x="601" y="1527"/>
              <a:ext cx="1560" cy="64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 w="9525">
              <a:noFill/>
            </a:ln>
          </p:spPr>
          <p:txBody>
            <a:bodyPr anchor="ctr">
              <a:spAutoFit/>
            </a:bodyPr>
            <a:lstStyle/>
            <a:p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6" name="Text Box 6"/>
            <p:cNvSpPr txBox="1"/>
            <p:nvPr/>
          </p:nvSpPr>
          <p:spPr>
            <a:xfrm>
              <a:off x="710" y="1160"/>
              <a:ext cx="140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dirty="0">
                  <a:solidFill>
                    <a:srgbClr val="005F9B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课堂训练</a:t>
              </a:r>
            </a:p>
          </p:txBody>
        </p:sp>
        <p:pic>
          <p:nvPicPr>
            <p:cNvPr id="27657" name="Picture 7" descr="标箭红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1" y="1151"/>
              <a:ext cx="498" cy="49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"/>
          <p:cNvSpPr txBox="1"/>
          <p:nvPr/>
        </p:nvSpPr>
        <p:spPr>
          <a:xfrm>
            <a:off x="466725" y="819150"/>
            <a:ext cx="8353425" cy="2455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3.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正方体的边长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10cm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，上表面离水面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20cm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g 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取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10N/kg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，求：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）水对上表面的压力为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，方向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）水对下表面的压力为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，方向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4" name="Rectangle 5"/>
          <p:cNvSpPr/>
          <p:nvPr/>
        </p:nvSpPr>
        <p:spPr>
          <a:xfrm>
            <a:off x="466725" y="3348038"/>
            <a:ext cx="6840538" cy="58769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4.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正方体的边长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10cm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，下表面受到水向上的压强为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4000 Pa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，压力为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N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.上表面受到水的压强为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Pa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，压力为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N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.物体受到的浮力为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N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.（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g 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取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10N/kg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） </a:t>
            </a:r>
          </a:p>
        </p:txBody>
      </p:sp>
      <p:sp>
        <p:nvSpPr>
          <p:cNvPr id="28675" name="Rectangle 7"/>
          <p:cNvSpPr/>
          <p:nvPr/>
        </p:nvSpPr>
        <p:spPr>
          <a:xfrm>
            <a:off x="7594600" y="4292600"/>
            <a:ext cx="865188" cy="720725"/>
          </a:xfrm>
          <a:prstGeom prst="rect">
            <a:avLst/>
          </a:prstGeom>
          <a:solidFill>
            <a:srgbClr val="ADADA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676" name="Line 8"/>
          <p:cNvSpPr/>
          <p:nvPr/>
        </p:nvSpPr>
        <p:spPr>
          <a:xfrm flipV="1">
            <a:off x="8026400" y="5013325"/>
            <a:ext cx="0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677" name="Line 9"/>
          <p:cNvSpPr/>
          <p:nvPr/>
        </p:nvSpPr>
        <p:spPr>
          <a:xfrm>
            <a:off x="8026400" y="3789363"/>
            <a:ext cx="0" cy="5032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678" name="Line 11"/>
          <p:cNvSpPr/>
          <p:nvPr/>
        </p:nvSpPr>
        <p:spPr>
          <a:xfrm>
            <a:off x="7378700" y="4149725"/>
            <a:ext cx="144463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79" name="Line 12"/>
          <p:cNvSpPr/>
          <p:nvPr/>
        </p:nvSpPr>
        <p:spPr>
          <a:xfrm>
            <a:off x="8532813" y="4652963"/>
            <a:ext cx="215900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0" name="Line 13"/>
          <p:cNvSpPr/>
          <p:nvPr/>
        </p:nvSpPr>
        <p:spPr>
          <a:xfrm>
            <a:off x="7451725" y="5373688"/>
            <a:ext cx="287338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1" name="Line 14"/>
          <p:cNvSpPr/>
          <p:nvPr/>
        </p:nvSpPr>
        <p:spPr>
          <a:xfrm>
            <a:off x="8459788" y="5084763"/>
            <a:ext cx="28892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2" name="Line 15"/>
          <p:cNvSpPr/>
          <p:nvPr/>
        </p:nvSpPr>
        <p:spPr>
          <a:xfrm>
            <a:off x="7307263" y="4652963"/>
            <a:ext cx="215900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3" name="Line 17"/>
          <p:cNvSpPr/>
          <p:nvPr/>
        </p:nvSpPr>
        <p:spPr>
          <a:xfrm>
            <a:off x="8315325" y="4005263"/>
            <a:ext cx="287338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4" name="Line 18"/>
          <p:cNvSpPr/>
          <p:nvPr/>
        </p:nvSpPr>
        <p:spPr>
          <a:xfrm>
            <a:off x="8531225" y="4221163"/>
            <a:ext cx="287338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5" name="Line 19"/>
          <p:cNvSpPr/>
          <p:nvPr/>
        </p:nvSpPr>
        <p:spPr>
          <a:xfrm>
            <a:off x="8315325" y="5373688"/>
            <a:ext cx="287338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6" name="Line 20"/>
          <p:cNvSpPr/>
          <p:nvPr/>
        </p:nvSpPr>
        <p:spPr>
          <a:xfrm>
            <a:off x="7377113" y="5157788"/>
            <a:ext cx="287337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7" name="Line 21"/>
          <p:cNvSpPr/>
          <p:nvPr/>
        </p:nvSpPr>
        <p:spPr>
          <a:xfrm>
            <a:off x="7378700" y="3860800"/>
            <a:ext cx="287338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8" name="Line 22"/>
          <p:cNvSpPr/>
          <p:nvPr/>
        </p:nvSpPr>
        <p:spPr>
          <a:xfrm>
            <a:off x="8243888" y="3787775"/>
            <a:ext cx="287337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9" name="Text Box 23"/>
          <p:cNvSpPr txBox="1"/>
          <p:nvPr/>
        </p:nvSpPr>
        <p:spPr>
          <a:xfrm>
            <a:off x="7666038" y="3213100"/>
            <a:ext cx="14033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F 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向下</a:t>
            </a:r>
          </a:p>
        </p:txBody>
      </p:sp>
      <p:sp>
        <p:nvSpPr>
          <p:cNvPr id="28690" name="Text Box 24"/>
          <p:cNvSpPr txBox="1"/>
          <p:nvPr/>
        </p:nvSpPr>
        <p:spPr>
          <a:xfrm>
            <a:off x="7594600" y="5661025"/>
            <a:ext cx="14033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F 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向上</a:t>
            </a:r>
          </a:p>
        </p:txBody>
      </p:sp>
      <p:sp>
        <p:nvSpPr>
          <p:cNvPr id="267289" name="Text Box 25"/>
          <p:cNvSpPr txBox="1"/>
          <p:nvPr/>
        </p:nvSpPr>
        <p:spPr>
          <a:xfrm>
            <a:off x="4156075" y="2003425"/>
            <a:ext cx="11525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20N</a:t>
            </a:r>
          </a:p>
        </p:txBody>
      </p:sp>
      <p:sp>
        <p:nvSpPr>
          <p:cNvPr id="267290" name="Text Box 26"/>
          <p:cNvSpPr txBox="1"/>
          <p:nvPr/>
        </p:nvSpPr>
        <p:spPr>
          <a:xfrm>
            <a:off x="5942013" y="1974850"/>
            <a:ext cx="11525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向下</a:t>
            </a:r>
          </a:p>
        </p:txBody>
      </p:sp>
      <p:sp>
        <p:nvSpPr>
          <p:cNvPr id="267291" name="Text Box 27"/>
          <p:cNvSpPr txBox="1"/>
          <p:nvPr/>
        </p:nvSpPr>
        <p:spPr>
          <a:xfrm>
            <a:off x="4154488" y="2613025"/>
            <a:ext cx="20161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30N</a:t>
            </a:r>
          </a:p>
        </p:txBody>
      </p:sp>
      <p:sp>
        <p:nvSpPr>
          <p:cNvPr id="267292" name="Text Box 28"/>
          <p:cNvSpPr txBox="1"/>
          <p:nvPr/>
        </p:nvSpPr>
        <p:spPr>
          <a:xfrm>
            <a:off x="5942013" y="2590800"/>
            <a:ext cx="11525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向上</a:t>
            </a:r>
          </a:p>
        </p:txBody>
      </p:sp>
      <p:sp>
        <p:nvSpPr>
          <p:cNvPr id="267293" name="Text Box 29"/>
          <p:cNvSpPr txBox="1"/>
          <p:nvPr/>
        </p:nvSpPr>
        <p:spPr>
          <a:xfrm>
            <a:off x="3800475" y="3860800"/>
            <a:ext cx="11525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40</a:t>
            </a:r>
          </a:p>
        </p:txBody>
      </p:sp>
      <p:sp>
        <p:nvSpPr>
          <p:cNvPr id="267294" name="Text Box 30"/>
          <p:cNvSpPr txBox="1"/>
          <p:nvPr/>
        </p:nvSpPr>
        <p:spPr>
          <a:xfrm>
            <a:off x="1831975" y="4433888"/>
            <a:ext cx="12954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3000</a:t>
            </a:r>
          </a:p>
        </p:txBody>
      </p:sp>
      <p:sp>
        <p:nvSpPr>
          <p:cNvPr id="267295" name="Text Box 31"/>
          <p:cNvSpPr txBox="1"/>
          <p:nvPr/>
        </p:nvSpPr>
        <p:spPr>
          <a:xfrm>
            <a:off x="4543425" y="4440238"/>
            <a:ext cx="7207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</a:t>
            </a:r>
          </a:p>
        </p:txBody>
      </p:sp>
      <p:sp>
        <p:nvSpPr>
          <p:cNvPr id="267296" name="Text Box 32"/>
          <p:cNvSpPr txBox="1"/>
          <p:nvPr/>
        </p:nvSpPr>
        <p:spPr>
          <a:xfrm>
            <a:off x="1920875" y="5013325"/>
            <a:ext cx="11525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89" grpId="0"/>
      <p:bldP spid="267290" grpId="0"/>
      <p:bldP spid="267291" grpId="0"/>
      <p:bldP spid="267292" grpId="0"/>
      <p:bldP spid="267293" grpId="0"/>
      <p:bldP spid="267294" grpId="0"/>
      <p:bldP spid="267295" grpId="0"/>
      <p:bldP spid="2672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内容占位符 2"/>
          <p:cNvSpPr>
            <a:spLocks noGrp="1"/>
          </p:cNvSpPr>
          <p:nvPr>
            <p:ph idx="1"/>
          </p:nvPr>
        </p:nvSpPr>
        <p:spPr>
          <a:xfrm>
            <a:off x="323850" y="836613"/>
            <a:ext cx="8540750" cy="5175250"/>
          </a:xfrm>
        </p:spPr>
        <p:txBody>
          <a:bodyPr vert="horz" wrap="square" lIns="91440" tIns="45720" rIns="91440" bIns="45720" anchor="t"/>
          <a:lstStyle/>
          <a:p>
            <a:pPr marL="20955" indent="0" algn="just" fontAlgn="base">
              <a:lnSpc>
                <a:spcPct val="150000"/>
              </a:lnSpc>
              <a:buNone/>
            </a:pP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5.</a:t>
            </a:r>
            <a:r>
              <a:rPr lang="zh-CN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一个盛有盐水的容器中悬浮着一个鸡蛋，容器放在斜面上，如图所示.图上画出了几个力的方向，你认为鸡蛋所受浮力的方向应是</a:t>
            </a:r>
            <a:r>
              <a:rPr lang="en-US" altLang="zh-CN" sz="2400" u="sng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 </a:t>
            </a:r>
            <a:r>
              <a:rPr lang="zh-CN" altLang="en-US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zh-CN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选填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“</a:t>
            </a:r>
            <a:r>
              <a:rPr lang="en-US" altLang="zh-CN" sz="2400" i="1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 </a:t>
            </a:r>
            <a:r>
              <a:rPr lang="en-US" altLang="zh-CN" sz="2400" strike="noStrike" baseline="-25000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“</a:t>
            </a:r>
            <a:r>
              <a:rPr lang="en-US" altLang="zh-CN" sz="2400" i="1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F </a:t>
            </a:r>
            <a:r>
              <a:rPr lang="en-US" altLang="zh-CN" sz="2400" strike="noStrike" baseline="-25000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2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”“</a:t>
            </a:r>
            <a:r>
              <a:rPr lang="en-US" altLang="zh-CN" sz="2400" i="1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F </a:t>
            </a:r>
            <a:r>
              <a:rPr lang="en-US" altLang="zh-CN" sz="2400" strike="noStrike" baseline="-25000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3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”</a:t>
            </a:r>
            <a:r>
              <a:rPr lang="zh-CN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或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“</a:t>
            </a:r>
            <a:r>
              <a:rPr lang="en-US" altLang="zh-CN" sz="2400" i="1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F </a:t>
            </a:r>
            <a:r>
              <a:rPr lang="en-US" altLang="zh-CN" sz="2400" strike="noStrike" baseline="-25000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4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”</a:t>
            </a:r>
            <a:r>
              <a:rPr lang="zh-CN" altLang="en-US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</a:p>
          <a:p>
            <a:pPr marL="154305" indent="-133350" algn="just" fontAlgn="base">
              <a:lnSpc>
                <a:spcPct val="150000"/>
              </a:lnSpc>
            </a:pPr>
            <a:endParaRPr lang="en-US" altLang="zh-CN" sz="2400" strike="noStrike" baseline="-25000" noProof="1">
              <a:solidFill>
                <a:srgbClr val="0004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154305" indent="-133350" algn="just" fontAlgn="base">
              <a:lnSpc>
                <a:spcPct val="150000"/>
              </a:lnSpc>
            </a:pPr>
            <a:endParaRPr lang="en-US" altLang="zh-CN" sz="2400" strike="noStrike" noProof="1">
              <a:solidFill>
                <a:srgbClr val="0004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20955" indent="0" algn="just" fontAlgn="base">
              <a:lnSpc>
                <a:spcPct val="150000"/>
              </a:lnSpc>
              <a:buNone/>
            </a:pPr>
            <a:endParaRPr lang="en-US" altLang="zh-CN" sz="2400" strike="noStrike" noProof="1">
              <a:solidFill>
                <a:srgbClr val="0004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20955" indent="0" algn="just" fontAlgn="base">
              <a:lnSpc>
                <a:spcPct val="150000"/>
              </a:lnSpc>
              <a:buNone/>
            </a:pPr>
            <a:endParaRPr lang="en-US" altLang="zh-CN" sz="2400" strike="noStrike" noProof="1">
              <a:solidFill>
                <a:srgbClr val="0004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20955" indent="0" algn="just" fontAlgn="base">
              <a:lnSpc>
                <a:spcPct val="150000"/>
              </a:lnSpc>
              <a:buNone/>
            </a:pP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6.</a:t>
            </a:r>
            <a:r>
              <a:rPr lang="zh-CN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一金属块在空气中称重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27 N</a:t>
            </a:r>
            <a:r>
              <a:rPr lang="zh-CN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，把它全部浸没在水中称弹簧测力计的示数为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17 N</a:t>
            </a:r>
            <a:r>
              <a:rPr lang="zh-CN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，则该金属块受到的浮</a:t>
            </a:r>
            <a:r>
              <a:rPr lang="zh-CN" altLang="en-US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力为</a:t>
            </a:r>
            <a:r>
              <a:rPr lang="zh-CN" altLang="en-US" sz="2400" u="sng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</a:t>
            </a:r>
            <a:r>
              <a:rPr lang="en-US" altLang="zh-CN" sz="2400" strike="noStrike" noProof="1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N.</a:t>
            </a:r>
            <a:endParaRPr lang="zh-CN" altLang="en-US" sz="2400" strike="noStrike" noProof="1">
              <a:solidFill>
                <a:srgbClr val="0004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1313" y="1882775"/>
            <a:ext cx="666750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 </a:t>
            </a:r>
            <a:r>
              <a:rPr lang="en-US" altLang="zh-CN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43688" y="5348288"/>
            <a:ext cx="10795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</a:t>
            </a:r>
          </a:p>
        </p:txBody>
      </p:sp>
      <p:pic>
        <p:nvPicPr>
          <p:cNvPr id="29700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0575" y="2671763"/>
            <a:ext cx="2482850" cy="2300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 descr="110527h1o8kt3m8xko1y7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5750" y="1657350"/>
            <a:ext cx="6032500" cy="4040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0" name="Group 4"/>
          <p:cNvGrpSpPr/>
          <p:nvPr/>
        </p:nvGrpSpPr>
        <p:grpSpPr>
          <a:xfrm>
            <a:off x="468313" y="652463"/>
            <a:ext cx="3092450" cy="863600"/>
            <a:chOff x="161" y="1151"/>
            <a:chExt cx="2000" cy="498"/>
          </a:xfrm>
        </p:grpSpPr>
        <p:sp>
          <p:nvSpPr>
            <p:cNvPr id="7171" name="AutoShape 5"/>
            <p:cNvSpPr/>
            <p:nvPr/>
          </p:nvSpPr>
          <p:spPr>
            <a:xfrm>
              <a:off x="601" y="1527"/>
              <a:ext cx="1560" cy="64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 w="9525">
              <a:noFill/>
            </a:ln>
          </p:spPr>
          <p:txBody>
            <a:bodyPr anchor="ctr">
              <a:spAutoFit/>
            </a:bodyPr>
            <a:lstStyle/>
            <a:p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2" name="Text Box 6"/>
            <p:cNvSpPr txBox="1"/>
            <p:nvPr/>
          </p:nvSpPr>
          <p:spPr>
            <a:xfrm>
              <a:off x="710" y="1160"/>
              <a:ext cx="1406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dirty="0">
                  <a:solidFill>
                    <a:srgbClr val="005F9B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新课引入</a:t>
              </a:r>
            </a:p>
          </p:txBody>
        </p:sp>
        <p:pic>
          <p:nvPicPr>
            <p:cNvPr id="7173" name="Picture 7" descr="标箭红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1" y="1151"/>
              <a:ext cx="498" cy="49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4" name="文本框 2"/>
          <p:cNvSpPr txBox="1"/>
          <p:nvPr/>
        </p:nvSpPr>
        <p:spPr>
          <a:xfrm>
            <a:off x="1555750" y="5919788"/>
            <a:ext cx="612298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是什么力量把巨大的军舰托在水面上的？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9"/>
          <p:cNvGrpSpPr/>
          <p:nvPr/>
        </p:nvGrpSpPr>
        <p:grpSpPr>
          <a:xfrm>
            <a:off x="724853" y="942658"/>
            <a:ext cx="3752850" cy="5135562"/>
            <a:chOff x="975" y="1661"/>
            <a:chExt cx="2364" cy="3235"/>
          </a:xfrm>
          <a:effectLst>
            <a:outerShdw blurRad="50800" dist="38100" dir="2700000" algn="tl" rotWithShape="0">
              <a:schemeClr val="bg2">
                <a:lumMod val="60000"/>
                <a:lumOff val="40000"/>
                <a:alpha val="40000"/>
              </a:schemeClr>
            </a:outerShdw>
          </a:effectLst>
        </p:grpSpPr>
        <p:sp>
          <p:nvSpPr>
            <p:cNvPr id="3088" name="Text Box 3"/>
            <p:cNvSpPr txBox="1"/>
            <p:nvPr/>
          </p:nvSpPr>
          <p:spPr>
            <a:xfrm>
              <a:off x="1276" y="2475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0" fontAlgn="base" hangingPunct="0"/>
              <a:r>
                <a:rPr lang="en-US" altLang="zh-CN" sz="2400" b="1" strike="noStrike" noProof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3</a:t>
              </a:r>
              <a:endParaRPr lang="en-US" altLang="zh-CN" sz="2400" b="1" strike="noStrike" noProof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3089" name="Picture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5" y="1661"/>
              <a:ext cx="2364" cy="3235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</p:pic>
        <p:sp>
          <p:nvSpPr>
            <p:cNvPr id="3090" name="Text Box 7"/>
            <p:cNvSpPr txBox="1"/>
            <p:nvPr/>
          </p:nvSpPr>
          <p:spPr>
            <a:xfrm>
              <a:off x="1964" y="4613"/>
              <a:ext cx="393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fontAlgn="base" hangingPunct="0">
                <a:spcBef>
                  <a:spcPct val="50000"/>
                </a:spcBef>
              </a:pPr>
              <a:r>
                <a:rPr lang="zh-CN" altLang="en-US" sz="2400" b="1" strike="noStrike" noProof="1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竹筏</a:t>
              </a:r>
              <a:endParaRPr lang="zh-CN" altLang="en-US" sz="2400" b="1" strike="noStrike" noProof="1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40275" y="3368675"/>
            <a:ext cx="3670300" cy="2730500"/>
            <a:chOff x="7749" y="5221"/>
            <a:chExt cx="5878" cy="4372"/>
          </a:xfrm>
        </p:grpSpPr>
        <p:pic>
          <p:nvPicPr>
            <p:cNvPr id="3086" name="Picture 9" descr="帆船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49" y="5221"/>
              <a:ext cx="5878" cy="4372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  <a:effectLst>
              <a:outerShdw blurRad="50800" dist="38100" dir="2700000" algn="tl" rotWithShape="0">
                <a:schemeClr val="bg2">
                  <a:lumMod val="60000"/>
                  <a:lumOff val="40000"/>
                  <a:alpha val="40000"/>
                </a:schemeClr>
              </a:outerShdw>
            </a:effectLst>
          </p:spPr>
        </p:pic>
        <p:sp>
          <p:nvSpPr>
            <p:cNvPr id="3087" name="Text Box 10"/>
            <p:cNvSpPr txBox="1"/>
            <p:nvPr/>
          </p:nvSpPr>
          <p:spPr>
            <a:xfrm>
              <a:off x="10322" y="8998"/>
              <a:ext cx="1020" cy="591"/>
            </a:xfrm>
            <a:prstGeom prst="rect">
              <a:avLst/>
            </a:prstGeom>
            <a:solidFill>
              <a:schemeClr val="tx1">
                <a:alpha val="23000"/>
              </a:schemeClr>
            </a:solidFill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noProof="1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帆船</a:t>
              </a:r>
              <a:endParaRPr lang="zh-CN" altLang="en-US" sz="2400" b="1" noProof="1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40275" y="942975"/>
            <a:ext cx="3670300" cy="2293938"/>
            <a:chOff x="7465" y="1485"/>
            <a:chExt cx="5780" cy="3613"/>
          </a:xfrm>
        </p:grpSpPr>
        <p:pic>
          <p:nvPicPr>
            <p:cNvPr id="8198" name="图片 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65" y="1485"/>
              <a:ext cx="5780" cy="36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Text Box 7"/>
            <p:cNvSpPr txBox="1"/>
            <p:nvPr/>
          </p:nvSpPr>
          <p:spPr>
            <a:xfrm>
              <a:off x="9865" y="4517"/>
              <a:ext cx="982" cy="580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2700000" algn="tl" rotWithShape="0">
                <a:schemeClr val="bg2">
                  <a:lumMod val="60000"/>
                  <a:lumOff val="40000"/>
                  <a:alpha val="40000"/>
                </a:schemeClr>
              </a:outerShdw>
            </a:effectLst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noProof="1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冰山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3"/>
          <p:cNvSpPr txBox="1"/>
          <p:nvPr/>
        </p:nvSpPr>
        <p:spPr>
          <a:xfrm>
            <a:off x="2097088" y="3929063"/>
            <a:ext cx="3540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</a:p>
        </p:txBody>
      </p:sp>
      <p:grpSp>
        <p:nvGrpSpPr>
          <p:cNvPr id="4099" name="Group 5"/>
          <p:cNvGrpSpPr/>
          <p:nvPr/>
        </p:nvGrpSpPr>
        <p:grpSpPr>
          <a:xfrm>
            <a:off x="881063" y="3495675"/>
            <a:ext cx="7350125" cy="2838450"/>
            <a:chOff x="3645" y="2362"/>
            <a:chExt cx="2550" cy="1795"/>
          </a:xfrm>
        </p:grpSpPr>
        <p:pic>
          <p:nvPicPr>
            <p:cNvPr id="4104" name="Picture 6" descr="Img219962669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45" y="2362"/>
              <a:ext cx="2550" cy="1795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  <a:effectLst>
              <a:outerShdw blurRad="50800" dist="38100" dir="2700000" algn="tl" rotWithShape="0">
                <a:schemeClr val="bg2">
                  <a:lumMod val="60000"/>
                  <a:lumOff val="40000"/>
                  <a:alpha val="40000"/>
                </a:schemeClr>
              </a:outerShdw>
            </a:effectLst>
          </p:spPr>
        </p:pic>
        <p:sp>
          <p:nvSpPr>
            <p:cNvPr id="4105" name="Text Box 7"/>
            <p:cNvSpPr txBox="1"/>
            <p:nvPr/>
          </p:nvSpPr>
          <p:spPr>
            <a:xfrm>
              <a:off x="4791" y="3872"/>
              <a:ext cx="302" cy="233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400" b="1" noProof="1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飞艇</a:t>
              </a:r>
              <a:endParaRPr lang="zh-CN" altLang="en-US" sz="2400" b="1" noProof="1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02113" y="863600"/>
            <a:ext cx="4033837" cy="2466975"/>
            <a:chOff x="7071" y="1361"/>
            <a:chExt cx="6352" cy="3883"/>
          </a:xfrm>
        </p:grpSpPr>
        <p:pic>
          <p:nvPicPr>
            <p:cNvPr id="4101" name="Picture 13" descr="0130000009816812825385879598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71" y="1361"/>
              <a:ext cx="6352" cy="3883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  <a:effectLst>
              <a:outerShdw blurRad="50800" dist="38100" dir="2700000" algn="tl" rotWithShape="0">
                <a:schemeClr val="bg2">
                  <a:lumMod val="60000"/>
                  <a:lumOff val="40000"/>
                  <a:alpha val="40000"/>
                </a:schemeClr>
              </a:outerShdw>
            </a:effectLst>
          </p:spPr>
        </p:pic>
        <p:sp>
          <p:nvSpPr>
            <p:cNvPr id="4102" name="Text Box 14"/>
            <p:cNvSpPr txBox="1"/>
            <p:nvPr/>
          </p:nvSpPr>
          <p:spPr>
            <a:xfrm>
              <a:off x="9506" y="4585"/>
              <a:ext cx="1775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noProof="1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潜水器</a:t>
              </a:r>
              <a:endParaRPr lang="zh-CN" altLang="en-US" sz="2400" b="1" noProof="1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9224" name="图片 2"/>
          <p:cNvPicPr>
            <a:picLocks noChangeAspect="1"/>
          </p:cNvPicPr>
          <p:nvPr/>
        </p:nvPicPr>
        <p:blipFill>
          <a:blip r:embed="rId4" cstate="print"/>
          <a:srcRect r="30586"/>
          <a:stretch>
            <a:fillRect/>
          </a:stretch>
        </p:blipFill>
        <p:spPr>
          <a:xfrm>
            <a:off x="881063" y="841375"/>
            <a:ext cx="3092450" cy="2506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Text Box 18"/>
          <p:cNvSpPr txBox="1"/>
          <p:nvPr/>
        </p:nvSpPr>
        <p:spPr>
          <a:xfrm>
            <a:off x="1865313" y="2941638"/>
            <a:ext cx="11271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 noProof="1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天鹅</a:t>
            </a:r>
            <a:endParaRPr lang="zh-CN" altLang="en-US" sz="2400" b="1" noProof="1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0400" y="2139950"/>
            <a:ext cx="7561263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eaLnBrk="0" hangingPunct="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定义</a:t>
            </a:r>
            <a:r>
              <a:rPr lang="en-US" altLang="zh-CN" sz="240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浸在液体中的物体受到液体对物体向上的力叫浮力.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400" y="3630613"/>
            <a:ext cx="1976438" cy="5349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457200" indent="-457200" eaLnBrk="0" hangingPunct="0">
              <a:lnSpc>
                <a:spcPct val="12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符号：</a:t>
            </a:r>
            <a:r>
              <a:rPr lang="en-US" altLang="zh-CN" sz="2400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i="1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浮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400" y="4584700"/>
            <a:ext cx="2770188" cy="5349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457200" indent="-457200" eaLnBrk="0" hangingPunct="0">
              <a:lnSpc>
                <a:spcPct val="12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单位：</a:t>
            </a:r>
            <a:r>
              <a:rPr lang="en-US" altLang="zh-CN" sz="2400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牛（</a:t>
            </a: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N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0400" y="5540375"/>
            <a:ext cx="3687763" cy="5349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457200" indent="-457200" eaLnBrk="0" hangingPunct="0">
              <a:lnSpc>
                <a:spcPct val="12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浮力的施力物体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：</a:t>
            </a:r>
            <a:r>
              <a:rPr lang="zh-CN" altLang="en-US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液体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45" name="文本框 8"/>
          <p:cNvSpPr txBox="1"/>
          <p:nvPr/>
        </p:nvSpPr>
        <p:spPr>
          <a:xfrm>
            <a:off x="5478463" y="5540375"/>
            <a:ext cx="2101850" cy="4000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浸在水中的小球</a:t>
            </a:r>
            <a:endParaRPr lang="en-US" altLang="zh-CN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0246" name="Group 4"/>
          <p:cNvGrpSpPr/>
          <p:nvPr/>
        </p:nvGrpSpPr>
        <p:grpSpPr>
          <a:xfrm>
            <a:off x="379413" y="600075"/>
            <a:ext cx="3175000" cy="790575"/>
            <a:chOff x="161" y="1151"/>
            <a:chExt cx="2000" cy="498"/>
          </a:xfrm>
        </p:grpSpPr>
        <p:sp>
          <p:nvSpPr>
            <p:cNvPr id="10247" name="AutoShape 5"/>
            <p:cNvSpPr/>
            <p:nvPr/>
          </p:nvSpPr>
          <p:spPr>
            <a:xfrm>
              <a:off x="601" y="1527"/>
              <a:ext cx="1560" cy="64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 w="9525">
              <a:noFill/>
            </a:ln>
          </p:spPr>
          <p:txBody>
            <a:bodyPr anchor="ctr">
              <a:spAutoFit/>
            </a:bodyPr>
            <a:lstStyle/>
            <a:p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8" name="Text Box 6"/>
            <p:cNvSpPr txBox="1"/>
            <p:nvPr/>
          </p:nvSpPr>
          <p:spPr>
            <a:xfrm>
              <a:off x="710" y="1160"/>
              <a:ext cx="140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dirty="0">
                  <a:solidFill>
                    <a:srgbClr val="005F9B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新课讲解</a:t>
              </a:r>
            </a:p>
          </p:txBody>
        </p:sp>
        <p:pic>
          <p:nvPicPr>
            <p:cNvPr id="10249" name="Picture 7" descr="标箭红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1" y="1151"/>
              <a:ext cx="498" cy="4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250" name="组合 12"/>
          <p:cNvGrpSpPr/>
          <p:nvPr/>
        </p:nvGrpSpPr>
        <p:grpSpPr>
          <a:xfrm>
            <a:off x="571500" y="1325563"/>
            <a:ext cx="2232025" cy="796925"/>
            <a:chOff x="7242" y="7482"/>
            <a:chExt cx="3514" cy="1254"/>
          </a:xfrm>
        </p:grpSpPr>
        <p:grpSp>
          <p:nvGrpSpPr>
            <p:cNvPr id="10251" name="组合 6147"/>
            <p:cNvGrpSpPr/>
            <p:nvPr/>
          </p:nvGrpSpPr>
          <p:grpSpPr>
            <a:xfrm>
              <a:off x="7242" y="7482"/>
              <a:ext cx="3514" cy="1254"/>
              <a:chOff x="0" y="0"/>
              <a:chExt cx="3516" cy="1253"/>
            </a:xfrm>
          </p:grpSpPr>
          <p:sp>
            <p:nvSpPr>
              <p:cNvPr id="10252" name="矩形 7"/>
              <p:cNvSpPr/>
              <p:nvPr/>
            </p:nvSpPr>
            <p:spPr>
              <a:xfrm>
                <a:off x="882" y="0"/>
                <a:ext cx="2634" cy="1200"/>
              </a:xfrm>
              <a:custGeom>
                <a:avLst/>
                <a:gdLst/>
                <a:ahLst/>
                <a:cxnLst>
                  <a:cxn ang="0">
                    <a:pos x="0" y="762000"/>
                  </a:cxn>
                  <a:cxn ang="0">
                    <a:pos x="4303712" y="762000"/>
                  </a:cxn>
                  <a:cxn ang="0">
                    <a:pos x="0" y="762000"/>
                  </a:cxn>
                  <a:cxn ang="0">
                    <a:pos x="0" y="0"/>
                  </a:cxn>
                  <a:cxn ang="0">
                    <a:pos x="1564" y="0"/>
                  </a:cxn>
                  <a:cxn ang="0">
                    <a:pos x="0" y="0"/>
                  </a:cxn>
                </a:cxnLst>
                <a:rect l="0" t="0" r="0" b="0"/>
                <a:pathLst>
                  <a:path w="2520280" h="1872208">
                    <a:moveTo>
                      <a:pt x="0" y="1872208"/>
                    </a:moveTo>
                    <a:lnTo>
                      <a:pt x="2520280" y="1872208"/>
                    </a:lnTo>
                    <a:lnTo>
                      <a:pt x="0" y="1872208"/>
                    </a:lnTo>
                    <a:close/>
                    <a:moveTo>
                      <a:pt x="0" y="0"/>
                    </a:moveTo>
                    <a:lnTo>
                      <a:pt x="91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sq" cmpd="sng">
                <a:solidFill>
                  <a:srgbClr val="DDDDD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3" name="任意多边形 16"/>
              <p:cNvSpPr/>
              <p:nvPr/>
            </p:nvSpPr>
            <p:spPr>
              <a:xfrm>
                <a:off x="0" y="454"/>
                <a:ext cx="826" cy="7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62728" y="0"/>
                  </a:cxn>
                  <a:cxn ang="0">
                    <a:pos x="362728" y="186547"/>
                  </a:cxn>
                  <a:cxn ang="0">
                    <a:pos x="549275" y="186547"/>
                  </a:cxn>
                  <a:cxn ang="0">
                    <a:pos x="549275" y="549275"/>
                  </a:cxn>
                  <a:cxn ang="0">
                    <a:pos x="0" y="549275"/>
                  </a:cxn>
                </a:cxnLst>
                <a:rect l="0" t="0" r="0" b="0"/>
                <a:pathLst>
                  <a:path w="696310" h="696310">
                    <a:moveTo>
                      <a:pt x="0" y="0"/>
                    </a:moveTo>
                    <a:lnTo>
                      <a:pt x="459827" y="0"/>
                    </a:lnTo>
                    <a:lnTo>
                      <a:pt x="459827" y="236483"/>
                    </a:lnTo>
                    <a:lnTo>
                      <a:pt x="696310" y="236483"/>
                    </a:lnTo>
                    <a:lnTo>
                      <a:pt x="696310" y="696310"/>
                    </a:lnTo>
                    <a:lnTo>
                      <a:pt x="0" y="6963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4" name="矩形 17"/>
              <p:cNvSpPr/>
              <p:nvPr/>
            </p:nvSpPr>
            <p:spPr>
              <a:xfrm>
                <a:off x="570" y="374"/>
                <a:ext cx="258" cy="265"/>
              </a:xfrm>
              <a:prstGeom prst="rect">
                <a:avLst/>
              </a:prstGeom>
              <a:solidFill>
                <a:srgbClr val="00B0F0"/>
              </a:solidFill>
              <a:ln w="9525">
                <a:noFill/>
              </a:ln>
            </p:spPr>
            <p:txBody>
              <a:bodyPr lIns="0" tIns="215900" rIns="179705" bIns="0" anchor="ctr"/>
              <a:lstStyle/>
              <a:p>
                <a:pPr algn="ctr"/>
                <a:endParaRPr lang="zh-CN" altLang="en-US" sz="40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5" name="文本框 6151"/>
              <p:cNvSpPr txBox="1"/>
              <p:nvPr/>
            </p:nvSpPr>
            <p:spPr>
              <a:xfrm>
                <a:off x="878" y="432"/>
                <a:ext cx="1408" cy="8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浮力</a:t>
                </a:r>
              </a:p>
            </p:txBody>
          </p:sp>
        </p:grpSp>
        <p:sp>
          <p:nvSpPr>
            <p:cNvPr id="10256" name="文本框 6152"/>
            <p:cNvSpPr txBox="1"/>
            <p:nvPr/>
          </p:nvSpPr>
          <p:spPr>
            <a:xfrm>
              <a:off x="7287" y="7985"/>
              <a:ext cx="710" cy="725"/>
            </a:xfrm>
            <a:prstGeom prst="rect">
              <a:avLst/>
            </a:prstGeom>
            <a:solidFill>
              <a:srgbClr val="00B0F0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</a:p>
          </p:txBody>
        </p:sp>
      </p:grpSp>
      <p:pic>
        <p:nvPicPr>
          <p:cNvPr id="10257" name="图片 1"/>
          <p:cNvPicPr>
            <a:picLocks noChangeAspect="1"/>
          </p:cNvPicPr>
          <p:nvPr/>
        </p:nvPicPr>
        <p:blipFill>
          <a:blip r:embed="rId3" cstate="print"/>
          <a:srcRect r="4375" b="7196"/>
          <a:stretch>
            <a:fillRect/>
          </a:stretch>
        </p:blipFill>
        <p:spPr>
          <a:xfrm>
            <a:off x="4916488" y="3340100"/>
            <a:ext cx="3224212" cy="2093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/>
          <p:nvPr/>
        </p:nvGrpSpPr>
        <p:grpSpPr>
          <a:xfrm>
            <a:off x="1908175" y="2492375"/>
            <a:ext cx="1727200" cy="2087563"/>
            <a:chOff x="1429" y="1344"/>
            <a:chExt cx="1088" cy="1315"/>
          </a:xfrm>
        </p:grpSpPr>
        <p:sp>
          <p:nvSpPr>
            <p:cNvPr id="11266" name="Rectangle 6" descr="横虚线"/>
            <p:cNvSpPr/>
            <p:nvPr/>
          </p:nvSpPr>
          <p:spPr>
            <a:xfrm>
              <a:off x="1447" y="1747"/>
              <a:ext cx="1049" cy="886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 cap="flat" cmpd="sng">
              <a:solidFill>
                <a:schemeClr val="tx1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267" name="Group 7"/>
            <p:cNvGrpSpPr/>
            <p:nvPr/>
          </p:nvGrpSpPr>
          <p:grpSpPr>
            <a:xfrm>
              <a:off x="1429" y="1344"/>
              <a:ext cx="1088" cy="1315"/>
              <a:chOff x="1429" y="1344"/>
              <a:chExt cx="635" cy="771"/>
            </a:xfrm>
          </p:grpSpPr>
          <p:sp>
            <p:nvSpPr>
              <p:cNvPr id="11268" name="Line 8"/>
              <p:cNvSpPr/>
              <p:nvPr/>
            </p:nvSpPr>
            <p:spPr>
              <a:xfrm>
                <a:off x="1429" y="1344"/>
                <a:ext cx="0" cy="771"/>
              </a:xfrm>
              <a:prstGeom prst="line">
                <a:avLst/>
              </a:prstGeom>
              <a:ln w="539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69" name="Line 9"/>
              <p:cNvSpPr/>
              <p:nvPr/>
            </p:nvSpPr>
            <p:spPr>
              <a:xfrm>
                <a:off x="1429" y="2115"/>
                <a:ext cx="635" cy="0"/>
              </a:xfrm>
              <a:prstGeom prst="line">
                <a:avLst/>
              </a:prstGeom>
              <a:ln w="539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0" name="Line 10"/>
              <p:cNvSpPr/>
              <p:nvPr/>
            </p:nvSpPr>
            <p:spPr>
              <a:xfrm flipV="1">
                <a:off x="2064" y="1344"/>
                <a:ext cx="0" cy="771"/>
              </a:xfrm>
              <a:prstGeom prst="line">
                <a:avLst/>
              </a:prstGeom>
              <a:ln w="539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1271" name="Rectangle 11"/>
            <p:cNvSpPr/>
            <p:nvPr/>
          </p:nvSpPr>
          <p:spPr>
            <a:xfrm>
              <a:off x="1764" y="1600"/>
              <a:ext cx="402" cy="39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100000"/>
                  </a:srgbClr>
                </a:gs>
                <a:gs pos="74001">
                  <a:srgbClr val="FFFFFB">
                    <a:alpha val="100000"/>
                  </a:srgbClr>
                </a:gs>
                <a:gs pos="83000">
                  <a:srgbClr val="FFFFFB">
                    <a:alpha val="100000"/>
                  </a:srgbClr>
                </a:gs>
                <a:gs pos="100000">
                  <a:srgbClr val="FFFFFD">
                    <a:alpha val="100000"/>
                  </a:srgbClr>
                </a:gs>
              </a:gsLst>
              <a:lin ang="5400000"/>
              <a:tileRect/>
            </a:gradFill>
            <a:ln w="349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4787900" y="2563813"/>
            <a:ext cx="2881313" cy="1912937"/>
            <a:chOff x="3061" y="1001"/>
            <a:chExt cx="1815" cy="1205"/>
          </a:xfrm>
        </p:grpSpPr>
        <p:sp>
          <p:nvSpPr>
            <p:cNvPr id="11273" name="AutoShape 13"/>
            <p:cNvSpPr/>
            <p:nvPr/>
          </p:nvSpPr>
          <p:spPr>
            <a:xfrm>
              <a:off x="3061" y="1480"/>
              <a:ext cx="1815" cy="726"/>
            </a:xfrm>
            <a:prstGeom prst="rtTriangle">
              <a:avLst/>
            </a:prstGeom>
            <a:solidFill>
              <a:schemeClr val="accent1"/>
            </a:solidFill>
            <a:ln w="444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274" name="Group 14"/>
            <p:cNvGrpSpPr/>
            <p:nvPr/>
          </p:nvGrpSpPr>
          <p:grpSpPr>
            <a:xfrm rot="1354598">
              <a:off x="3742" y="1026"/>
              <a:ext cx="772" cy="862"/>
              <a:chOff x="2426" y="2704"/>
              <a:chExt cx="772" cy="862"/>
            </a:xfrm>
          </p:grpSpPr>
          <p:sp>
            <p:nvSpPr>
              <p:cNvPr id="11275" name="Line 15"/>
              <p:cNvSpPr/>
              <p:nvPr/>
            </p:nvSpPr>
            <p:spPr>
              <a:xfrm>
                <a:off x="2426" y="2704"/>
                <a:ext cx="0" cy="862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6" name="Line 17"/>
              <p:cNvSpPr/>
              <p:nvPr/>
            </p:nvSpPr>
            <p:spPr>
              <a:xfrm flipV="1">
                <a:off x="3198" y="2704"/>
                <a:ext cx="0" cy="862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1277" name="Group 18"/>
            <p:cNvGrpSpPr/>
            <p:nvPr/>
          </p:nvGrpSpPr>
          <p:grpSpPr>
            <a:xfrm>
              <a:off x="3651" y="1298"/>
              <a:ext cx="953" cy="544"/>
              <a:chOff x="3651" y="1298"/>
              <a:chExt cx="953" cy="544"/>
            </a:xfrm>
          </p:grpSpPr>
          <p:sp>
            <p:nvSpPr>
              <p:cNvPr id="11278" name="Line 19"/>
              <p:cNvSpPr/>
              <p:nvPr/>
            </p:nvSpPr>
            <p:spPr>
              <a:xfrm>
                <a:off x="3787" y="1298"/>
                <a:ext cx="817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9" name="Line 20"/>
              <p:cNvSpPr/>
              <p:nvPr/>
            </p:nvSpPr>
            <p:spPr>
              <a:xfrm>
                <a:off x="3742" y="1389"/>
                <a:ext cx="81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0" name="Line 21"/>
              <p:cNvSpPr/>
              <p:nvPr/>
            </p:nvSpPr>
            <p:spPr>
              <a:xfrm>
                <a:off x="3742" y="1480"/>
                <a:ext cx="77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1" name="Line 22"/>
              <p:cNvSpPr/>
              <p:nvPr/>
            </p:nvSpPr>
            <p:spPr>
              <a:xfrm>
                <a:off x="3696" y="1570"/>
                <a:ext cx="77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2" name="Line 23"/>
              <p:cNvSpPr/>
              <p:nvPr/>
            </p:nvSpPr>
            <p:spPr>
              <a:xfrm>
                <a:off x="3651" y="1661"/>
                <a:ext cx="77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3" name="Line 24"/>
              <p:cNvSpPr/>
              <p:nvPr/>
            </p:nvSpPr>
            <p:spPr>
              <a:xfrm>
                <a:off x="3833" y="1752"/>
                <a:ext cx="5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4" name="Line 25"/>
              <p:cNvSpPr/>
              <p:nvPr/>
            </p:nvSpPr>
            <p:spPr>
              <a:xfrm>
                <a:off x="4014" y="1842"/>
                <a:ext cx="363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1285" name="Oval 26"/>
            <p:cNvSpPr/>
            <p:nvPr/>
          </p:nvSpPr>
          <p:spPr>
            <a:xfrm>
              <a:off x="3973" y="1001"/>
              <a:ext cx="454" cy="454"/>
            </a:xfrm>
            <a:prstGeom prst="ellipse">
              <a:avLst/>
            </a:prstGeom>
            <a:solidFill>
              <a:schemeClr val="accent1"/>
            </a:solidFill>
            <a:ln w="508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71775" y="2132013"/>
            <a:ext cx="1008063" cy="1081087"/>
            <a:chOff x="4251" y="2793"/>
            <a:chExt cx="1588" cy="1702"/>
          </a:xfrm>
        </p:grpSpPr>
        <p:sp>
          <p:nvSpPr>
            <p:cNvPr id="11287" name="Line 27"/>
            <p:cNvSpPr/>
            <p:nvPr/>
          </p:nvSpPr>
          <p:spPr>
            <a:xfrm flipV="1">
              <a:off x="4251" y="3020"/>
              <a:ext cx="0" cy="1475"/>
            </a:xfrm>
            <a:prstGeom prst="line">
              <a:avLst/>
            </a:prstGeom>
            <a:ln w="5397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lg" len="lg"/>
            </a:ln>
          </p:spPr>
        </p:sp>
        <p:sp>
          <p:nvSpPr>
            <p:cNvPr id="11288" name="Text Box 28"/>
            <p:cNvSpPr txBox="1"/>
            <p:nvPr/>
          </p:nvSpPr>
          <p:spPr>
            <a:xfrm>
              <a:off x="4479" y="2793"/>
              <a:ext cx="136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r>
                <a:rPr lang="zh-CN" altLang="en-US" sz="2400" baseline="-250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浮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99238" y="1916113"/>
            <a:ext cx="1008062" cy="1008062"/>
            <a:chOff x="10261" y="2453"/>
            <a:chExt cx="1588" cy="1587"/>
          </a:xfrm>
        </p:grpSpPr>
        <p:sp>
          <p:nvSpPr>
            <p:cNvPr id="11290" name="Line 29"/>
            <p:cNvSpPr/>
            <p:nvPr/>
          </p:nvSpPr>
          <p:spPr>
            <a:xfrm flipV="1">
              <a:off x="10261" y="2565"/>
              <a:ext cx="0" cy="1475"/>
            </a:xfrm>
            <a:prstGeom prst="line">
              <a:avLst/>
            </a:prstGeom>
            <a:ln w="5397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lg" len="lg"/>
            </a:ln>
          </p:spPr>
        </p:sp>
        <p:sp>
          <p:nvSpPr>
            <p:cNvPr id="11291" name="Text Box 30"/>
            <p:cNvSpPr txBox="1"/>
            <p:nvPr/>
          </p:nvSpPr>
          <p:spPr>
            <a:xfrm>
              <a:off x="10489" y="2453"/>
              <a:ext cx="136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r>
                <a:rPr lang="zh-CN" altLang="en-US" sz="2400" baseline="-250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浮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28663" y="4541838"/>
            <a:ext cx="7808912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分析</a:t>
            </a:r>
            <a:r>
              <a:rPr lang="en-US" altLang="zh-CN" sz="24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由二力平衡的条件可知，浮力的方向与重力的方向相反，即浮力的方向</a:t>
            </a:r>
            <a:r>
              <a:rPr lang="zh-CN" altLang="en-US" sz="24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竖直向上.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3588" y="5710238"/>
            <a:ext cx="377190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457200" indent="-457200" eaLnBrk="0" hangingPunct="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浮力的方向：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竖直向上.</a:t>
            </a:r>
          </a:p>
        </p:txBody>
      </p:sp>
      <p:sp>
        <p:nvSpPr>
          <p:cNvPr id="11294" name="Text Box 31"/>
          <p:cNvSpPr txBox="1"/>
          <p:nvPr/>
        </p:nvSpPr>
        <p:spPr>
          <a:xfrm>
            <a:off x="501650" y="1270000"/>
            <a:ext cx="7918450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小球静止于水面上，试分析小球的受力情况，并画图说明.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216150" y="3187700"/>
            <a:ext cx="863600" cy="1216025"/>
            <a:chOff x="3377" y="4454"/>
            <a:chExt cx="1360" cy="1917"/>
          </a:xfrm>
        </p:grpSpPr>
        <p:sp>
          <p:nvSpPr>
            <p:cNvPr id="11296" name="Line 27"/>
            <p:cNvSpPr/>
            <p:nvPr/>
          </p:nvSpPr>
          <p:spPr>
            <a:xfrm>
              <a:off x="4251" y="4454"/>
              <a:ext cx="0" cy="1475"/>
            </a:xfrm>
            <a:prstGeom prst="line">
              <a:avLst/>
            </a:prstGeom>
            <a:ln w="539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lg" len="lg"/>
            </a:ln>
          </p:spPr>
        </p:sp>
        <p:sp>
          <p:nvSpPr>
            <p:cNvPr id="11297" name="Text Box 28"/>
            <p:cNvSpPr txBox="1"/>
            <p:nvPr/>
          </p:nvSpPr>
          <p:spPr>
            <a:xfrm>
              <a:off x="3377" y="5354"/>
              <a:ext cx="1360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  <a:endParaRPr lang="en-US" altLang="zh-CN" sz="2400" i="1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30913" y="2901950"/>
            <a:ext cx="863600" cy="1198563"/>
            <a:chOff x="9384" y="4003"/>
            <a:chExt cx="1360" cy="1888"/>
          </a:xfrm>
        </p:grpSpPr>
        <p:sp>
          <p:nvSpPr>
            <p:cNvPr id="11299" name="Line 27"/>
            <p:cNvSpPr/>
            <p:nvPr/>
          </p:nvSpPr>
          <p:spPr>
            <a:xfrm>
              <a:off x="10261" y="4003"/>
              <a:ext cx="0" cy="1475"/>
            </a:xfrm>
            <a:prstGeom prst="line">
              <a:avLst/>
            </a:prstGeom>
            <a:ln w="539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lg" len="lg"/>
            </a:ln>
          </p:spPr>
        </p:sp>
        <p:sp>
          <p:nvSpPr>
            <p:cNvPr id="11300" name="Text Box 28"/>
            <p:cNvSpPr txBox="1"/>
            <p:nvPr/>
          </p:nvSpPr>
          <p:spPr>
            <a:xfrm>
              <a:off x="9384" y="4875"/>
              <a:ext cx="136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  <a:endParaRPr lang="en-US" altLang="zh-CN" sz="2400" i="1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3"/>
          <p:cNvGrpSpPr/>
          <p:nvPr/>
        </p:nvGrpSpPr>
        <p:grpSpPr>
          <a:xfrm>
            <a:off x="501650" y="716598"/>
            <a:ext cx="1714500" cy="500062"/>
            <a:chOff x="1076" y="1998"/>
            <a:chExt cx="2699" cy="788"/>
          </a:xfrm>
          <a:solidFill>
            <a:srgbClr val="0070C0"/>
          </a:solidFill>
        </p:grpSpPr>
        <p:sp>
          <p:nvSpPr>
            <p:cNvPr id="2" name="流程图: 文档 1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/>
              <a:endParaRPr lang="zh-CN" altLang="en-US" sz="2400" strike="noStrike" noProof="1"/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/>
            <a:p>
              <a:pPr lvl="0" fontAlgn="base"/>
              <a:r>
                <a:rPr lang="zh-CN" altLang="en-US" sz="2300" b="1" strike="noStrike" noProof="1">
                  <a:solidFill>
                    <a:srgbClr val="D6F5F5"/>
                  </a:solidFill>
                  <a:latin typeface="宋体" panose="02010600030101010101" pitchFamily="2" charset="-122"/>
                  <a:ea typeface="幼圆" panose="02010509060101010101" pitchFamily="49" charset="-122"/>
                </a:rPr>
                <a:t>思考与讨论</a:t>
              </a:r>
              <a:endParaRPr lang="zh-CN" altLang="en-US" sz="2400" strike="noStrike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5004001"/>
          <p:cNvPicPr>
            <a:picLocks noChangeAspect="1"/>
          </p:cNvPicPr>
          <p:nvPr/>
        </p:nvPicPr>
        <p:blipFill>
          <a:blip r:embed="rId2" cstate="print"/>
          <a:srcRect r="51855" b="9137"/>
          <a:stretch>
            <a:fillRect/>
          </a:stretch>
        </p:blipFill>
        <p:spPr>
          <a:xfrm>
            <a:off x="731838" y="1428750"/>
            <a:ext cx="1119187" cy="3236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05004001"/>
          <p:cNvPicPr>
            <a:picLocks noChangeAspect="1"/>
          </p:cNvPicPr>
          <p:nvPr/>
        </p:nvPicPr>
        <p:blipFill>
          <a:blip r:embed="rId3" cstate="print"/>
          <a:srcRect l="37500" b="6454"/>
          <a:stretch>
            <a:fillRect/>
          </a:stretch>
        </p:blipFill>
        <p:spPr>
          <a:xfrm>
            <a:off x="2451100" y="1455738"/>
            <a:ext cx="1392238" cy="3192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左箭头 6"/>
          <p:cNvSpPr/>
          <p:nvPr/>
        </p:nvSpPr>
        <p:spPr>
          <a:xfrm flipH="1">
            <a:off x="3681413" y="2871788"/>
            <a:ext cx="750888" cy="360363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</a:pPr>
            <a:endParaRPr lang="zh-CN" altLang="en-US" sz="2400" strike="noStrike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6700" y="4625975"/>
            <a:ext cx="2120900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(1)</a:t>
            </a:r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用弹簧测力计测出铝块的重力</a:t>
            </a:r>
            <a:r>
              <a:rPr lang="en-US" altLang="zh-CN" sz="20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</a:t>
            </a:r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84413" y="4625975"/>
            <a:ext cx="2147887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(2)</a:t>
            </a:r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把铝块浸入水中，记录弹簧测力计的示数</a:t>
            </a:r>
            <a:r>
              <a:rPr lang="en-US" altLang="zh-CN" sz="20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0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32300" y="1973263"/>
            <a:ext cx="2393950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比较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和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的大小关系，为什么示数变小了呢？说明了什么？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604125" y="1446213"/>
            <a:ext cx="508000" cy="304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铝块受浮力的作用</a:t>
            </a:r>
          </a:p>
        </p:txBody>
      </p:sp>
      <p:sp>
        <p:nvSpPr>
          <p:cNvPr id="14" name="右弧形箭头 13"/>
          <p:cNvSpPr/>
          <p:nvPr/>
        </p:nvSpPr>
        <p:spPr>
          <a:xfrm>
            <a:off x="8088313" y="4022725"/>
            <a:ext cx="619125" cy="1944688"/>
          </a:xfrm>
          <a:prstGeom prst="curvedLeftArrow">
            <a:avLst>
              <a:gd name="adj1" fmla="val 38874"/>
              <a:gd name="adj2" fmla="val 50000"/>
              <a:gd name="adj3" fmla="val 25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</a:pPr>
            <a:endParaRPr lang="zh-CN" altLang="en-US" sz="2400" strike="noStrike" noProof="1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46688" y="4794250"/>
            <a:ext cx="2852737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弹簧测力计的示数减少了多少？浮力大小怎么计算？</a:t>
            </a:r>
          </a:p>
        </p:txBody>
      </p:sp>
      <p:sp>
        <p:nvSpPr>
          <p:cNvPr id="12298" name="Text Box 31"/>
          <p:cNvSpPr txBox="1"/>
          <p:nvPr/>
        </p:nvSpPr>
        <p:spPr>
          <a:xfrm>
            <a:off x="2222500" y="588963"/>
            <a:ext cx="462121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演示：如何测量浮力的大小呢？</a:t>
            </a:r>
          </a:p>
        </p:txBody>
      </p:sp>
      <p:sp>
        <p:nvSpPr>
          <p:cNvPr id="2" name="左箭头 1"/>
          <p:cNvSpPr/>
          <p:nvPr/>
        </p:nvSpPr>
        <p:spPr>
          <a:xfrm flipH="1">
            <a:off x="1851025" y="2867025"/>
            <a:ext cx="750888" cy="360363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</a:pPr>
            <a:endParaRPr lang="zh-CN" altLang="en-US" sz="2400" strike="noStrike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左箭头 2"/>
          <p:cNvSpPr/>
          <p:nvPr/>
        </p:nvSpPr>
        <p:spPr>
          <a:xfrm flipH="1">
            <a:off x="6853238" y="2867025"/>
            <a:ext cx="750888" cy="360363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</a:pPr>
            <a:endParaRPr lang="zh-CN" altLang="en-US" sz="2400" strike="noStrike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10" grpId="0"/>
      <p:bldP spid="11" grpId="0"/>
      <p:bldP spid="13" grpId="0"/>
      <p:bldP spid="14" grpId="0" animBg="1"/>
      <p:bldP spid="15" grpId="0"/>
      <p:bldP spid="2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611188" y="1414463"/>
            <a:ext cx="5400675" cy="20716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</a:pPr>
            <a:endParaRPr lang="zh-CN" altLang="en-US" sz="2400" strike="noStrike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3314" name="图片 4" descr="05004001"/>
          <p:cNvPicPr>
            <a:picLocks noChangeAspect="1"/>
          </p:cNvPicPr>
          <p:nvPr/>
        </p:nvPicPr>
        <p:blipFill>
          <a:blip r:embed="rId2" cstate="print"/>
          <a:srcRect l="37500" b="6454"/>
          <a:stretch>
            <a:fillRect/>
          </a:stretch>
        </p:blipFill>
        <p:spPr>
          <a:xfrm>
            <a:off x="6232525" y="869950"/>
            <a:ext cx="2089150" cy="47942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箭头连接符 5"/>
          <p:cNvCxnSpPr/>
          <p:nvPr/>
        </p:nvCxnSpPr>
        <p:spPr>
          <a:xfrm>
            <a:off x="7308850" y="4918075"/>
            <a:ext cx="0" cy="115570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7308850" y="3805238"/>
            <a:ext cx="0" cy="11541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7315200" y="3384550"/>
            <a:ext cx="0" cy="5556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909638" y="4192588"/>
            <a:ext cx="5581650" cy="1892300"/>
            <a:chOff x="1432" y="6602"/>
            <a:chExt cx="8791" cy="2979"/>
          </a:xfrm>
        </p:grpSpPr>
        <p:sp>
          <p:nvSpPr>
            <p:cNvPr id="13319" name="文本框 9"/>
            <p:cNvSpPr txBox="1"/>
            <p:nvPr/>
          </p:nvSpPr>
          <p:spPr>
            <a:xfrm>
              <a:off x="1432" y="6602"/>
              <a:ext cx="4439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457200" indent="-457200">
                <a:lnSpc>
                  <a:spcPct val="150000"/>
                </a:lnSpc>
                <a:buFont typeface="Wingdings" panose="05000000000000000000" charset="0"/>
                <a:buChar char=""/>
              </a:pP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称重法</a:t>
              </a:r>
            </a:p>
          </p:txBody>
        </p:sp>
        <p:sp>
          <p:nvSpPr>
            <p:cNvPr id="13320" name="文本框 10"/>
            <p:cNvSpPr txBox="1"/>
            <p:nvPr/>
          </p:nvSpPr>
          <p:spPr>
            <a:xfrm>
              <a:off x="1538" y="7602"/>
              <a:ext cx="868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用弹簧测力计测量浮力大小</a:t>
              </a:r>
            </a:p>
          </p:txBody>
        </p:sp>
        <p:sp>
          <p:nvSpPr>
            <p:cNvPr id="13321" name="文本框 11"/>
            <p:cNvSpPr txBox="1"/>
            <p:nvPr/>
          </p:nvSpPr>
          <p:spPr>
            <a:xfrm>
              <a:off x="3893" y="8565"/>
              <a:ext cx="4439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F</a:t>
              </a:r>
              <a:r>
                <a:rPr lang="zh-CN" altLang="en-US" sz="2400" baseline="-250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浮</a:t>
              </a:r>
              <a:r>
                <a:rPr lang="en-US" altLang="zh-CN" sz="24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=</a:t>
              </a:r>
              <a:r>
                <a:rPr lang="en-US" altLang="zh-CN" sz="2400" i="1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G </a:t>
              </a:r>
              <a:r>
                <a:rPr lang="en-US" altLang="zh-CN" sz="24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-</a:t>
              </a:r>
              <a:r>
                <a:rPr lang="en-US" altLang="zh-CN" sz="2400" i="1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F</a:t>
              </a:r>
              <a:r>
                <a:rPr lang="zh-CN" altLang="en-US" sz="2400" baseline="-250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示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431088" y="5883275"/>
            <a:ext cx="7508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i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432675" y="3095625"/>
            <a:ext cx="5286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浮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66013" y="3663950"/>
            <a:ext cx="528637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示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5" name="文本框 8"/>
          <p:cNvSpPr txBox="1"/>
          <p:nvPr/>
        </p:nvSpPr>
        <p:spPr>
          <a:xfrm>
            <a:off x="909638" y="1574800"/>
            <a:ext cx="4892675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分析：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铝块的受力情况如图所示，由力的平衡可知，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 </a:t>
            </a: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浮</a:t>
            </a: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则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浮</a:t>
            </a: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</a:t>
            </a: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-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A000120141119A01PPBG">
  <a:themeElements>
    <a:clrScheme name="自定义 25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ED5113"/>
      </a:accent1>
      <a:accent2>
        <a:srgbClr val="DDA20D"/>
      </a:accent2>
      <a:accent3>
        <a:srgbClr val="B64926"/>
      </a:accent3>
      <a:accent4>
        <a:srgbClr val="FF7C19"/>
      </a:accent4>
      <a:accent5>
        <a:srgbClr val="00B0F0"/>
      </a:accent5>
      <a:accent6>
        <a:srgbClr val="92D050"/>
      </a:accent6>
      <a:hlink>
        <a:srgbClr val="CC9900"/>
      </a:hlink>
      <a:folHlink>
        <a:srgbClr val="666699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1125</Words>
  <Application>Microsoft Office PowerPoint</Application>
  <PresentationFormat>全屏显示(4:3)</PresentationFormat>
  <Paragraphs>157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A000120141119A01PPBG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485</cp:revision>
  <dcterms:created xsi:type="dcterms:W3CDTF">2015-07-09T08:14:00Z</dcterms:created>
  <dcterms:modified xsi:type="dcterms:W3CDTF">2019-03-07T05:50:16Z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