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2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tags/tag24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81" r:id="rId2"/>
    <p:sldId id="279" r:id="rId3"/>
    <p:sldId id="289" r:id="rId4"/>
    <p:sldId id="296" r:id="rId5"/>
    <p:sldId id="284" r:id="rId6"/>
    <p:sldId id="290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285" r:id="rId17"/>
    <p:sldId id="286" r:id="rId18"/>
    <p:sldId id="291" r:id="rId19"/>
    <p:sldId id="308" r:id="rId20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AA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1554" y="-96"/>
      </p:cViewPr>
      <p:guideLst>
        <p:guide orient="horz" pos="21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3025" cy="737330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2019/8/20</a:t>
            </a:fld>
            <a:endParaRPr lang="zh-CN" altLang="en-US" strike="noStrike" noProof="1" smtClean="0">
              <a:latin typeface="Calibri" panose="020F0502020204030204" pitchFamily="34" charset="0"/>
              <a:ea typeface="幼圆" panose="02010509060101010101" pitchFamily="49" charset="-122"/>
              <a:cs typeface="+mn-ea"/>
            </a:endParaRPr>
          </a:p>
        </p:txBody>
      </p:sp>
      <p:sp>
        <p:nvSpPr>
          <p:cNvPr id="717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F5ED-D19D-4097-92A9-D6092B3D6E68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EAA2-D029-4D23-B6D5-DE004B8B3E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3823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gradFill>
            <a:gsLst>
              <a:gs pos="0">
                <a:schemeClr val="accent1"/>
              </a:gs>
              <a:gs pos="33000">
                <a:schemeClr val="accent2"/>
              </a:gs>
              <a:gs pos="66000">
                <a:schemeClr val="accent3"/>
              </a:gs>
              <a:gs pos="100000">
                <a:schemeClr val="accent4"/>
              </a:gs>
            </a:gsLst>
            <a:lin ang="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4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8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4.bin"/><Relationship Id="rId2" Type="http://schemas.openxmlformats.org/officeDocument/2006/relationships/tags" Target="../tags/tag2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6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9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605708" y="1561476"/>
            <a:ext cx="5422556" cy="1557655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gradFill>
                  <a:gsLst>
                    <a:gs pos="0">
                      <a:schemeClr val="accent1"/>
                    </a:gs>
                    <a:gs pos="33000">
                      <a:schemeClr val="accent2"/>
                    </a:gs>
                    <a:gs pos="66000">
                      <a:schemeClr val="accent3"/>
                    </a:gs>
                    <a:gs pos="100000">
                      <a:schemeClr val="accent4"/>
                    </a:gs>
                  </a:gsLst>
                  <a:lin ang="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第一</a:t>
            </a:r>
            <a:r>
              <a:rPr lang="zh-CN" altLang="en-US" sz="3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章 机械运动</a:t>
            </a:r>
            <a:endParaRPr lang="zh-CN" altLang="en-US" sz="3200" b="1" kern="1200" baseline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cs typeface="+mj-cs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842594" y="2610001"/>
            <a:ext cx="53551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</a:t>
            </a:r>
            <a:r>
              <a:rPr lang="en-US" altLang="zh-CN" sz="4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3</a:t>
            </a:r>
            <a:r>
              <a:rPr lang="zh-CN" altLang="en-US" sz="4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节 运动的快慢</a:t>
            </a:r>
            <a:endParaRPr lang="zh-CN" altLang="en-US" sz="4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组合 7"/>
          <p:cNvGrpSpPr/>
          <p:nvPr/>
        </p:nvGrpSpPr>
        <p:grpSpPr>
          <a:xfrm>
            <a:off x="348933" y="1684338"/>
            <a:ext cx="4214812" cy="3376612"/>
            <a:chOff x="0" y="0"/>
            <a:chExt cx="4214842" cy="3375978"/>
          </a:xfrm>
        </p:grpSpPr>
        <p:pic>
          <p:nvPicPr>
            <p:cNvPr id="13315" name="图片 2" descr="001d7d5995c70e693fc14f.jpg"/>
            <p:cNvPicPr>
              <a:picLocks noChangeAspect="1"/>
            </p:cNvPicPr>
            <p:nvPr/>
          </p:nvPicPr>
          <p:blipFill>
            <a:blip r:embed="rId4" cstate="print"/>
            <a:srcRect r="17677" b="20470"/>
            <a:stretch>
              <a:fillRect/>
            </a:stretch>
          </p:blipFill>
          <p:spPr>
            <a:xfrm>
              <a:off x="0" y="0"/>
              <a:ext cx="4214842" cy="271464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16" name="TextBox 4"/>
            <p:cNvSpPr txBox="1"/>
            <p:nvPr/>
          </p:nvSpPr>
          <p:spPr>
            <a:xfrm>
              <a:off x="642942" y="2856963"/>
              <a:ext cx="2673369" cy="51901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zh-CN" altLang="en-US" sz="2800">
                  <a:latin typeface="宋体" panose="02010600030101010101" pitchFamily="2" charset="-122"/>
                  <a:ea typeface="方正魏碑简体" charset="-122"/>
                </a:rPr>
                <a:t>列车沿直线运动</a:t>
              </a:r>
            </a:p>
          </p:txBody>
        </p:sp>
      </p:grpSp>
      <p:grpSp>
        <p:nvGrpSpPr>
          <p:cNvPr id="13317" name="组合 8"/>
          <p:cNvGrpSpPr/>
          <p:nvPr/>
        </p:nvGrpSpPr>
        <p:grpSpPr>
          <a:xfrm>
            <a:off x="4833620" y="1684338"/>
            <a:ext cx="4016375" cy="3376612"/>
            <a:chOff x="0" y="0"/>
            <a:chExt cx="4016497" cy="3375978"/>
          </a:xfrm>
        </p:grpSpPr>
        <p:pic>
          <p:nvPicPr>
            <p:cNvPr id="13318" name="图片 3" descr="3575152_200213008423_2.jpg"/>
            <p:cNvPicPr>
              <a:picLocks noChangeAspect="1"/>
            </p:cNvPicPr>
            <p:nvPr/>
          </p:nvPicPr>
          <p:blipFill>
            <a:blip r:embed="rId5" cstate="print"/>
            <a:srcRect r="8937" b="7317"/>
            <a:stretch>
              <a:fillRect/>
            </a:stretch>
          </p:blipFill>
          <p:spPr>
            <a:xfrm>
              <a:off x="0" y="0"/>
              <a:ext cx="4016497" cy="271464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19" name="TextBox 5"/>
            <p:cNvSpPr txBox="1"/>
            <p:nvPr/>
          </p:nvSpPr>
          <p:spPr>
            <a:xfrm>
              <a:off x="587393" y="2856963"/>
              <a:ext cx="3029042" cy="51901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zh-CN" altLang="en-US" sz="2800">
                  <a:latin typeface="宋体" panose="02010600030101010101" pitchFamily="2" charset="-122"/>
                  <a:ea typeface="方正魏碑简体" charset="-122"/>
                </a:rPr>
                <a:t>过山车沿曲线运动</a:t>
              </a:r>
            </a:p>
          </p:txBody>
        </p:sp>
      </p:grpSp>
      <p:sp>
        <p:nvSpPr>
          <p:cNvPr id="13320" name="TextBox 6"/>
          <p:cNvSpPr txBox="1"/>
          <p:nvPr/>
        </p:nvSpPr>
        <p:spPr>
          <a:xfrm>
            <a:off x="569595" y="5214938"/>
            <a:ext cx="8280400" cy="6238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800">
                <a:latin typeface="宋体" panose="02010600030101010101" pitchFamily="2" charset="-122"/>
              </a:rPr>
              <a:t>按照运动路线，机械运动分为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</a:rPr>
              <a:t>直线运动</a:t>
            </a:r>
            <a:r>
              <a:rPr lang="zh-CN" altLang="en-US" sz="2800">
                <a:latin typeface="宋体" panose="02010600030101010101" pitchFamily="2" charset="-122"/>
              </a:rPr>
              <a:t>和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</a:rPr>
              <a:t>曲线运动</a:t>
            </a:r>
            <a:r>
              <a:rPr lang="zh-CN" altLang="en-US" sz="2800">
                <a:latin typeface="宋体" panose="02010600030101010101" pitchFamily="2" charset="-122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组合 54"/>
          <p:cNvGrpSpPr/>
          <p:nvPr/>
        </p:nvGrpSpPr>
        <p:grpSpPr>
          <a:xfrm>
            <a:off x="140970" y="2205038"/>
            <a:ext cx="8786813" cy="1235075"/>
            <a:chOff x="0" y="0"/>
            <a:chExt cx="8786874" cy="1235554"/>
          </a:xfrm>
        </p:grpSpPr>
        <p:sp>
          <p:nvSpPr>
            <p:cNvPr id="14339" name="矩形 5"/>
            <p:cNvSpPr/>
            <p:nvPr/>
          </p:nvSpPr>
          <p:spPr>
            <a:xfrm flipV="1">
              <a:off x="0" y="84171"/>
              <a:ext cx="8786874" cy="570133"/>
            </a:xfrm>
            <a:prstGeom prst="rect">
              <a:avLst/>
            </a:prstGeom>
            <a:solidFill>
              <a:schemeClr val="bg1">
                <a:alpha val="100000"/>
              </a:schemeClr>
            </a:solidFill>
            <a:ln w="9525" cap="flat" cmpd="sng">
              <a:solidFill>
                <a:srgbClr val="98B954"/>
              </a:solidFill>
              <a:prstDash val="solid"/>
              <a:miter/>
              <a:headEnd type="none" w="med" len="med"/>
              <a:tailEnd type="none" w="med" len="med"/>
            </a:ln>
            <a:effectLst>
              <a:outerShdw dist="20000" dir="5400000" algn="ctr" rotWithShape="0">
                <a:srgbClr val="000000">
                  <a:alpha val="34999"/>
                </a:srgbClr>
              </a:outerShdw>
            </a:effectLst>
          </p:spPr>
          <p:txBody>
            <a:bodyPr rot="10800000" vert="horz" wrap="square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14340" name="图片 1" descr="image020.jpg"/>
            <p:cNvPicPr>
              <a:picLocks noChangeAspect="1"/>
            </p:cNvPicPr>
            <p:nvPr/>
          </p:nvPicPr>
          <p:blipFill>
            <a:blip r:embed="rId4" cstate="print"/>
            <a:srcRect l="3867" r="3349" b="17969"/>
            <a:stretch>
              <a:fillRect/>
            </a:stretch>
          </p:blipFill>
          <p:spPr>
            <a:xfrm flipH="1">
              <a:off x="71438" y="369332"/>
              <a:ext cx="1071570" cy="29170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4341" name="矩形 6"/>
            <p:cNvSpPr/>
            <p:nvPr/>
          </p:nvSpPr>
          <p:spPr>
            <a:xfrm>
              <a:off x="0" y="654304"/>
              <a:ext cx="8786874" cy="71466"/>
            </a:xfrm>
            <a:prstGeom prst="rect">
              <a:avLst/>
            </a:prstGeom>
            <a:gradFill rotWithShape="1">
              <a:gsLst>
                <a:gs pos="0">
                  <a:srgbClr val="2787A0">
                    <a:alpha val="100000"/>
                  </a:srgbClr>
                </a:gs>
                <a:gs pos="80000">
                  <a:srgbClr val="36B1D2">
                    <a:alpha val="100000"/>
                  </a:srgbClr>
                </a:gs>
                <a:gs pos="100000">
                  <a:srgbClr val="34B3D6">
                    <a:alpha val="100000"/>
                  </a:srgbClr>
                </a:gs>
              </a:gsLst>
              <a:lin ang="5400000"/>
              <a:tileRect/>
            </a:gradFill>
            <a:ln w="9525" cap="flat" cmpd="sng">
              <a:solidFill>
                <a:srgbClr val="46AAC5"/>
              </a:solidFill>
              <a:prstDash val="solid"/>
              <a:miter/>
              <a:headEnd type="none" w="med" len="med"/>
              <a:tailEnd type="none" w="med" len="med"/>
            </a:ln>
            <a:effectLst>
              <a:outerShdw dist="23000" dir="5400000" algn="ctr" rotWithShape="0">
                <a:srgbClr val="000000">
                  <a:alpha val="31999"/>
                </a:srgbClr>
              </a:outerShdw>
            </a:effectLst>
          </p:spPr>
          <p:txBody>
            <a:bodyPr vert="horz" wrap="square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14342" name="图片 7" descr="image020.jpg"/>
            <p:cNvPicPr>
              <a:picLocks noChangeAspect="1"/>
            </p:cNvPicPr>
            <p:nvPr/>
          </p:nvPicPr>
          <p:blipFill>
            <a:blip r:embed="rId4" cstate="print"/>
            <a:srcRect l="3867" r="3349" b="17969"/>
            <a:stretch>
              <a:fillRect/>
            </a:stretch>
          </p:blipFill>
          <p:spPr>
            <a:xfrm flipH="1">
              <a:off x="1857388" y="369332"/>
              <a:ext cx="1071570" cy="29170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4343" name="图片 8" descr="image020.jpg"/>
            <p:cNvPicPr>
              <a:picLocks noChangeAspect="1"/>
            </p:cNvPicPr>
            <p:nvPr/>
          </p:nvPicPr>
          <p:blipFill>
            <a:blip r:embed="rId4" cstate="print"/>
            <a:srcRect l="3867" r="3349" b="17969"/>
            <a:stretch>
              <a:fillRect/>
            </a:stretch>
          </p:blipFill>
          <p:spPr>
            <a:xfrm flipH="1">
              <a:off x="3643338" y="369332"/>
              <a:ext cx="1071570" cy="29170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4344" name="图片 9" descr="image020.jpg"/>
            <p:cNvPicPr>
              <a:picLocks noChangeAspect="1"/>
            </p:cNvPicPr>
            <p:nvPr/>
          </p:nvPicPr>
          <p:blipFill>
            <a:blip r:embed="rId4" cstate="print"/>
            <a:srcRect l="3867" r="3349" b="17969"/>
            <a:stretch>
              <a:fillRect/>
            </a:stretch>
          </p:blipFill>
          <p:spPr>
            <a:xfrm flipH="1">
              <a:off x="5500726" y="369332"/>
              <a:ext cx="1071570" cy="29170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4345" name="图片 10" descr="image020.jpg"/>
            <p:cNvPicPr>
              <a:picLocks noChangeAspect="1"/>
            </p:cNvPicPr>
            <p:nvPr/>
          </p:nvPicPr>
          <p:blipFill>
            <a:blip r:embed="rId4" cstate="print"/>
            <a:srcRect l="3867" r="3349" b="17969"/>
            <a:stretch>
              <a:fillRect/>
            </a:stretch>
          </p:blipFill>
          <p:spPr>
            <a:xfrm flipH="1">
              <a:off x="7286676" y="369332"/>
              <a:ext cx="1071570" cy="291705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346" name="直接连接符 22"/>
            <p:cNvCxnSpPr/>
            <p:nvPr/>
          </p:nvCxnSpPr>
          <p:spPr>
            <a:xfrm rot="5400000">
              <a:off x="964370" y="831376"/>
              <a:ext cx="214395" cy="3175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4347" name="直接连接符 24"/>
            <p:cNvCxnSpPr/>
            <p:nvPr/>
          </p:nvCxnSpPr>
          <p:spPr>
            <a:xfrm rot="5400000">
              <a:off x="2751113" y="832169"/>
              <a:ext cx="214395" cy="158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4348" name="直接连接符 25"/>
            <p:cNvCxnSpPr/>
            <p:nvPr/>
          </p:nvCxnSpPr>
          <p:spPr>
            <a:xfrm rot="5400000">
              <a:off x="4537064" y="832170"/>
              <a:ext cx="214395" cy="1587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4349" name="直接连接符 28"/>
            <p:cNvCxnSpPr/>
            <p:nvPr/>
          </p:nvCxnSpPr>
          <p:spPr>
            <a:xfrm rot="5400000">
              <a:off x="6392864" y="832169"/>
              <a:ext cx="214395" cy="158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4350" name="直接连接符 29"/>
            <p:cNvCxnSpPr/>
            <p:nvPr/>
          </p:nvCxnSpPr>
          <p:spPr>
            <a:xfrm rot="5400000">
              <a:off x="8180401" y="832169"/>
              <a:ext cx="214395" cy="158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14351" name="TextBox 32"/>
            <p:cNvSpPr txBox="1"/>
            <p:nvPr/>
          </p:nvSpPr>
          <p:spPr>
            <a:xfrm>
              <a:off x="928694" y="12142"/>
              <a:ext cx="301686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1800" dirty="0"/>
                <a:t>0</a:t>
              </a:r>
              <a:endParaRPr lang="zh-CN" altLang="en-US" sz="1800" dirty="0"/>
            </a:p>
          </p:txBody>
        </p:sp>
        <p:sp>
          <p:nvSpPr>
            <p:cNvPr id="14352" name="TextBox 33"/>
            <p:cNvSpPr txBox="1"/>
            <p:nvPr/>
          </p:nvSpPr>
          <p:spPr>
            <a:xfrm>
              <a:off x="928694" y="857256"/>
              <a:ext cx="301686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1800" dirty="0"/>
                <a:t>0</a:t>
              </a:r>
              <a:endParaRPr lang="zh-CN" altLang="en-US" sz="1800" dirty="0"/>
            </a:p>
          </p:txBody>
        </p:sp>
        <p:sp>
          <p:nvSpPr>
            <p:cNvPr id="14353" name="TextBox 36"/>
            <p:cNvSpPr txBox="1"/>
            <p:nvPr/>
          </p:nvSpPr>
          <p:spPr>
            <a:xfrm>
              <a:off x="2643206" y="0"/>
              <a:ext cx="504829" cy="36685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1800" dirty="0"/>
                <a:t>10s</a:t>
              </a:r>
              <a:endParaRPr lang="zh-CN" altLang="en-US" sz="1800" dirty="0"/>
            </a:p>
          </p:txBody>
        </p:sp>
        <p:sp>
          <p:nvSpPr>
            <p:cNvPr id="14354" name="TextBox 39"/>
            <p:cNvSpPr txBox="1"/>
            <p:nvPr/>
          </p:nvSpPr>
          <p:spPr>
            <a:xfrm>
              <a:off x="4429156" y="12705"/>
              <a:ext cx="504829" cy="36685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1800" dirty="0"/>
                <a:t>20s</a:t>
              </a:r>
              <a:endParaRPr lang="zh-CN" altLang="en-US" sz="1800" dirty="0"/>
            </a:p>
          </p:txBody>
        </p:sp>
        <p:sp>
          <p:nvSpPr>
            <p:cNvPr id="14355" name="TextBox 41"/>
            <p:cNvSpPr txBox="1"/>
            <p:nvPr/>
          </p:nvSpPr>
          <p:spPr>
            <a:xfrm>
              <a:off x="6296069" y="0"/>
              <a:ext cx="504829" cy="36685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1800" dirty="0"/>
                <a:t>30s</a:t>
              </a:r>
              <a:endParaRPr lang="zh-CN" altLang="en-US" sz="1800" dirty="0"/>
            </a:p>
          </p:txBody>
        </p:sp>
        <p:sp>
          <p:nvSpPr>
            <p:cNvPr id="14356" name="TextBox 43"/>
            <p:cNvSpPr txBox="1"/>
            <p:nvPr/>
          </p:nvSpPr>
          <p:spPr>
            <a:xfrm>
              <a:off x="8082019" y="0"/>
              <a:ext cx="504829" cy="36685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1800" dirty="0"/>
                <a:t>40s</a:t>
              </a:r>
              <a:endParaRPr lang="zh-CN" altLang="en-US" sz="1800" dirty="0"/>
            </a:p>
          </p:txBody>
        </p:sp>
        <p:sp>
          <p:nvSpPr>
            <p:cNvPr id="14357" name="TextBox 46"/>
            <p:cNvSpPr txBox="1"/>
            <p:nvPr/>
          </p:nvSpPr>
          <p:spPr>
            <a:xfrm>
              <a:off x="2565418" y="868699"/>
              <a:ext cx="714380" cy="36685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1800" dirty="0"/>
                <a:t>300m</a:t>
              </a:r>
              <a:endParaRPr lang="zh-CN" altLang="en-US" sz="1800" dirty="0"/>
            </a:p>
          </p:txBody>
        </p:sp>
        <p:sp>
          <p:nvSpPr>
            <p:cNvPr id="14358" name="TextBox 47"/>
            <p:cNvSpPr txBox="1"/>
            <p:nvPr/>
          </p:nvSpPr>
          <p:spPr>
            <a:xfrm>
              <a:off x="4357718" y="868699"/>
              <a:ext cx="714380" cy="36685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1800" dirty="0"/>
                <a:t>600m</a:t>
              </a:r>
              <a:endParaRPr lang="zh-CN" altLang="en-US" sz="1800" dirty="0"/>
            </a:p>
          </p:txBody>
        </p:sp>
        <p:sp>
          <p:nvSpPr>
            <p:cNvPr id="14359" name="TextBox 48"/>
            <p:cNvSpPr txBox="1"/>
            <p:nvPr/>
          </p:nvSpPr>
          <p:spPr>
            <a:xfrm>
              <a:off x="6208756" y="857582"/>
              <a:ext cx="714380" cy="36685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1800" dirty="0"/>
                <a:t>900m</a:t>
              </a:r>
              <a:endParaRPr lang="zh-CN" altLang="en-US" sz="1800" dirty="0"/>
            </a:p>
          </p:txBody>
        </p:sp>
        <p:sp>
          <p:nvSpPr>
            <p:cNvPr id="14360" name="TextBox 49"/>
            <p:cNvSpPr txBox="1"/>
            <p:nvPr/>
          </p:nvSpPr>
          <p:spPr>
            <a:xfrm>
              <a:off x="7950256" y="868699"/>
              <a:ext cx="830268" cy="36685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1800" dirty="0"/>
                <a:t>1200m</a:t>
              </a:r>
              <a:endParaRPr lang="zh-CN" altLang="en-US" sz="1800" dirty="0"/>
            </a:p>
          </p:txBody>
        </p:sp>
      </p:grpSp>
      <p:grpSp>
        <p:nvGrpSpPr>
          <p:cNvPr id="14361" name="组合 53"/>
          <p:cNvGrpSpPr/>
          <p:nvPr/>
        </p:nvGrpSpPr>
        <p:grpSpPr>
          <a:xfrm>
            <a:off x="140970" y="3286125"/>
            <a:ext cx="8786813" cy="1235075"/>
            <a:chOff x="0" y="0"/>
            <a:chExt cx="8786874" cy="1235554"/>
          </a:xfrm>
        </p:grpSpPr>
        <p:sp>
          <p:nvSpPr>
            <p:cNvPr id="14362" name="矩形 12"/>
            <p:cNvSpPr/>
            <p:nvPr/>
          </p:nvSpPr>
          <p:spPr>
            <a:xfrm flipV="1">
              <a:off x="0" y="84171"/>
              <a:ext cx="8786874" cy="570133"/>
            </a:xfrm>
            <a:prstGeom prst="rect">
              <a:avLst/>
            </a:prstGeom>
            <a:solidFill>
              <a:schemeClr val="bg1">
                <a:alpha val="100000"/>
              </a:schemeClr>
            </a:solidFill>
            <a:ln w="9525" cap="flat" cmpd="sng">
              <a:solidFill>
                <a:srgbClr val="98B954"/>
              </a:solidFill>
              <a:prstDash val="solid"/>
              <a:miter/>
              <a:headEnd type="none" w="med" len="med"/>
              <a:tailEnd type="none" w="med" len="med"/>
            </a:ln>
            <a:effectLst>
              <a:outerShdw dist="20000" dir="5400000" algn="ctr" rotWithShape="0">
                <a:srgbClr val="000000">
                  <a:alpha val="34999"/>
                </a:srgbClr>
              </a:outerShdw>
            </a:effectLst>
          </p:spPr>
          <p:txBody>
            <a:bodyPr rot="10800000" vert="horz" wrap="square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14363" name="图片 13" descr="image020.jpg"/>
            <p:cNvPicPr>
              <a:picLocks noChangeAspect="1"/>
            </p:cNvPicPr>
            <p:nvPr/>
          </p:nvPicPr>
          <p:blipFill>
            <a:blip r:embed="rId4" cstate="print"/>
            <a:srcRect l="3867" r="3349" b="17969"/>
            <a:stretch>
              <a:fillRect/>
            </a:stretch>
          </p:blipFill>
          <p:spPr>
            <a:xfrm flipH="1">
              <a:off x="71438" y="369332"/>
              <a:ext cx="1071570" cy="29170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4364" name="矩形 14"/>
            <p:cNvSpPr/>
            <p:nvPr/>
          </p:nvSpPr>
          <p:spPr>
            <a:xfrm>
              <a:off x="0" y="654304"/>
              <a:ext cx="8786874" cy="71466"/>
            </a:xfrm>
            <a:prstGeom prst="rect">
              <a:avLst/>
            </a:prstGeom>
            <a:gradFill rotWithShape="1">
              <a:gsLst>
                <a:gs pos="0">
                  <a:srgbClr val="2787A0">
                    <a:alpha val="100000"/>
                  </a:srgbClr>
                </a:gs>
                <a:gs pos="80000">
                  <a:srgbClr val="36B1D2">
                    <a:alpha val="100000"/>
                  </a:srgbClr>
                </a:gs>
                <a:gs pos="100000">
                  <a:srgbClr val="34B3D6">
                    <a:alpha val="100000"/>
                  </a:srgbClr>
                </a:gs>
              </a:gsLst>
              <a:lin ang="5400000"/>
              <a:tileRect/>
            </a:gradFill>
            <a:ln w="9525" cap="flat" cmpd="sng">
              <a:solidFill>
                <a:srgbClr val="46AAC5"/>
              </a:solidFill>
              <a:prstDash val="solid"/>
              <a:miter/>
              <a:headEnd type="none" w="med" len="med"/>
              <a:tailEnd type="none" w="med" len="med"/>
            </a:ln>
            <a:effectLst>
              <a:outerShdw dist="23000" dir="5400000" algn="ctr" rotWithShape="0">
                <a:srgbClr val="000000">
                  <a:alpha val="31999"/>
                </a:srgbClr>
              </a:outerShdw>
            </a:effectLst>
          </p:spPr>
          <p:txBody>
            <a:bodyPr vert="horz" wrap="square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14365" name="图片 15" descr="image020.jpg"/>
            <p:cNvPicPr>
              <a:picLocks noChangeAspect="1"/>
            </p:cNvPicPr>
            <p:nvPr/>
          </p:nvPicPr>
          <p:blipFill>
            <a:blip r:embed="rId4" cstate="print"/>
            <a:srcRect l="3867" r="3349" b="17969"/>
            <a:stretch>
              <a:fillRect/>
            </a:stretch>
          </p:blipFill>
          <p:spPr>
            <a:xfrm flipH="1">
              <a:off x="1143008" y="369332"/>
              <a:ext cx="1071570" cy="29170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4366" name="图片 16" descr="image020.jpg"/>
            <p:cNvPicPr>
              <a:picLocks noChangeAspect="1"/>
            </p:cNvPicPr>
            <p:nvPr/>
          </p:nvPicPr>
          <p:blipFill>
            <a:blip r:embed="rId4" cstate="print"/>
            <a:srcRect l="3867" r="3349" b="17969"/>
            <a:stretch>
              <a:fillRect/>
            </a:stretch>
          </p:blipFill>
          <p:spPr>
            <a:xfrm flipH="1">
              <a:off x="2714644" y="369332"/>
              <a:ext cx="1071570" cy="29170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4367" name="图片 17" descr="image020.jpg"/>
            <p:cNvPicPr>
              <a:picLocks noChangeAspect="1"/>
            </p:cNvPicPr>
            <p:nvPr/>
          </p:nvPicPr>
          <p:blipFill>
            <a:blip r:embed="rId4" cstate="print"/>
            <a:srcRect l="3867" r="3349" b="17969"/>
            <a:stretch>
              <a:fillRect/>
            </a:stretch>
          </p:blipFill>
          <p:spPr>
            <a:xfrm flipH="1">
              <a:off x="4714908" y="369332"/>
              <a:ext cx="1071570" cy="29170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4368" name="图片 18" descr="image020.jpg"/>
            <p:cNvPicPr>
              <a:picLocks noChangeAspect="1"/>
            </p:cNvPicPr>
            <p:nvPr/>
          </p:nvPicPr>
          <p:blipFill>
            <a:blip r:embed="rId4" cstate="print"/>
            <a:srcRect l="3867" r="3349" b="17969"/>
            <a:stretch>
              <a:fillRect/>
            </a:stretch>
          </p:blipFill>
          <p:spPr>
            <a:xfrm flipH="1">
              <a:off x="7286676" y="369332"/>
              <a:ext cx="1071570" cy="291705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369" name="直接连接符 23"/>
            <p:cNvCxnSpPr/>
            <p:nvPr/>
          </p:nvCxnSpPr>
          <p:spPr>
            <a:xfrm rot="5400000">
              <a:off x="965164" y="832170"/>
              <a:ext cx="214395" cy="1587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4370" name="直接连接符 26"/>
            <p:cNvCxnSpPr/>
            <p:nvPr/>
          </p:nvCxnSpPr>
          <p:spPr>
            <a:xfrm rot="5400000">
              <a:off x="2036733" y="832169"/>
              <a:ext cx="214395" cy="158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4371" name="直接连接符 27"/>
            <p:cNvCxnSpPr/>
            <p:nvPr/>
          </p:nvCxnSpPr>
          <p:spPr>
            <a:xfrm rot="5400000">
              <a:off x="3608369" y="832169"/>
              <a:ext cx="214395" cy="158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4372" name="直接连接符 30"/>
            <p:cNvCxnSpPr/>
            <p:nvPr/>
          </p:nvCxnSpPr>
          <p:spPr>
            <a:xfrm rot="5400000">
              <a:off x="5607046" y="832170"/>
              <a:ext cx="214395" cy="1587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4373" name="直接连接符 31"/>
            <p:cNvCxnSpPr/>
            <p:nvPr/>
          </p:nvCxnSpPr>
          <p:spPr>
            <a:xfrm rot="5400000">
              <a:off x="8178814" y="832170"/>
              <a:ext cx="214395" cy="1587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14374" name="TextBox 34"/>
            <p:cNvSpPr txBox="1"/>
            <p:nvPr/>
          </p:nvSpPr>
          <p:spPr>
            <a:xfrm>
              <a:off x="928694" y="0"/>
              <a:ext cx="300040" cy="36685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1800" dirty="0"/>
                <a:t>0</a:t>
              </a:r>
              <a:endParaRPr lang="zh-CN" altLang="en-US" sz="1800" dirty="0"/>
            </a:p>
          </p:txBody>
        </p:sp>
        <p:sp>
          <p:nvSpPr>
            <p:cNvPr id="14375" name="TextBox 35"/>
            <p:cNvSpPr txBox="1"/>
            <p:nvPr/>
          </p:nvSpPr>
          <p:spPr>
            <a:xfrm>
              <a:off x="912819" y="868699"/>
              <a:ext cx="300039" cy="36685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1800" dirty="0"/>
                <a:t>0</a:t>
              </a:r>
              <a:endParaRPr lang="zh-CN" altLang="en-US" sz="1800" dirty="0"/>
            </a:p>
          </p:txBody>
        </p:sp>
        <p:sp>
          <p:nvSpPr>
            <p:cNvPr id="14376" name="TextBox 38"/>
            <p:cNvSpPr txBox="1"/>
            <p:nvPr/>
          </p:nvSpPr>
          <p:spPr>
            <a:xfrm>
              <a:off x="1928826" y="0"/>
              <a:ext cx="504829" cy="36685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1800" dirty="0"/>
                <a:t>10s</a:t>
              </a:r>
              <a:endParaRPr lang="zh-CN" altLang="en-US" sz="1800" dirty="0"/>
            </a:p>
          </p:txBody>
        </p:sp>
        <p:sp>
          <p:nvSpPr>
            <p:cNvPr id="14377" name="TextBox 40"/>
            <p:cNvSpPr txBox="1"/>
            <p:nvPr/>
          </p:nvSpPr>
          <p:spPr>
            <a:xfrm>
              <a:off x="3500462" y="12705"/>
              <a:ext cx="504829" cy="36685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1800" dirty="0"/>
                <a:t>20s</a:t>
              </a:r>
              <a:endParaRPr lang="zh-CN" altLang="en-US" sz="1800" dirty="0"/>
            </a:p>
          </p:txBody>
        </p:sp>
        <p:sp>
          <p:nvSpPr>
            <p:cNvPr id="14378" name="TextBox 42"/>
            <p:cNvSpPr txBox="1"/>
            <p:nvPr/>
          </p:nvSpPr>
          <p:spPr>
            <a:xfrm>
              <a:off x="5500726" y="12705"/>
              <a:ext cx="504829" cy="36685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1800" dirty="0"/>
                <a:t>30s</a:t>
              </a:r>
              <a:endParaRPr lang="zh-CN" altLang="en-US" sz="1800" dirty="0"/>
            </a:p>
          </p:txBody>
        </p:sp>
        <p:sp>
          <p:nvSpPr>
            <p:cNvPr id="14379" name="TextBox 44"/>
            <p:cNvSpPr txBox="1"/>
            <p:nvPr/>
          </p:nvSpPr>
          <p:spPr>
            <a:xfrm>
              <a:off x="8072494" y="12705"/>
              <a:ext cx="504829" cy="36685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1800" dirty="0"/>
                <a:t>40s</a:t>
              </a:r>
              <a:endParaRPr lang="zh-CN" altLang="en-US" sz="1800" dirty="0"/>
            </a:p>
          </p:txBody>
        </p:sp>
        <p:sp>
          <p:nvSpPr>
            <p:cNvPr id="14380" name="TextBox 45"/>
            <p:cNvSpPr txBox="1"/>
            <p:nvPr/>
          </p:nvSpPr>
          <p:spPr>
            <a:xfrm>
              <a:off x="1851038" y="868699"/>
              <a:ext cx="714380" cy="36685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1800" dirty="0"/>
                <a:t>200m</a:t>
              </a:r>
              <a:endParaRPr lang="zh-CN" altLang="en-US" sz="1800" dirty="0"/>
            </a:p>
          </p:txBody>
        </p:sp>
        <p:sp>
          <p:nvSpPr>
            <p:cNvPr id="14381" name="TextBox 50"/>
            <p:cNvSpPr txBox="1"/>
            <p:nvPr/>
          </p:nvSpPr>
          <p:spPr>
            <a:xfrm>
              <a:off x="7929618" y="868699"/>
              <a:ext cx="830268" cy="36685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1800" dirty="0"/>
                <a:t>1200m</a:t>
              </a:r>
              <a:endParaRPr lang="zh-CN" altLang="en-US" sz="1800" dirty="0"/>
            </a:p>
          </p:txBody>
        </p:sp>
        <p:sp>
          <p:nvSpPr>
            <p:cNvPr id="14382" name="TextBox 51"/>
            <p:cNvSpPr txBox="1"/>
            <p:nvPr/>
          </p:nvSpPr>
          <p:spPr>
            <a:xfrm>
              <a:off x="3422674" y="868699"/>
              <a:ext cx="714380" cy="36685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1800" dirty="0"/>
                <a:t>450m</a:t>
              </a:r>
              <a:endParaRPr lang="zh-CN" altLang="en-US" sz="1800" dirty="0"/>
            </a:p>
          </p:txBody>
        </p:sp>
        <p:sp>
          <p:nvSpPr>
            <p:cNvPr id="14383" name="TextBox 52"/>
            <p:cNvSpPr txBox="1"/>
            <p:nvPr/>
          </p:nvSpPr>
          <p:spPr>
            <a:xfrm>
              <a:off x="5422938" y="868699"/>
              <a:ext cx="714380" cy="36685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1800" dirty="0"/>
                <a:t>750m</a:t>
              </a:r>
              <a:endParaRPr lang="zh-CN" altLang="en-US" sz="1800" dirty="0"/>
            </a:p>
          </p:txBody>
        </p:sp>
      </p:grpSp>
      <p:sp>
        <p:nvSpPr>
          <p:cNvPr id="14384" name="TextBox 55"/>
          <p:cNvSpPr txBox="1"/>
          <p:nvPr/>
        </p:nvSpPr>
        <p:spPr>
          <a:xfrm>
            <a:off x="283845" y="1412875"/>
            <a:ext cx="8434070" cy="6299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800" b="1">
                <a:latin typeface="宋体" panose="02010600030101010101" pitchFamily="2" charset="-122"/>
              </a:rPr>
              <a:t>　</a:t>
            </a:r>
            <a:r>
              <a:rPr lang="zh-CN" altLang="en-US" sz="2800">
                <a:latin typeface="宋体" panose="02010600030101010101" pitchFamily="2" charset="-122"/>
              </a:rPr>
              <a:t>　沿直线行驶的两辆小汽车运动有什么不同？</a:t>
            </a:r>
          </a:p>
        </p:txBody>
      </p:sp>
      <p:sp>
        <p:nvSpPr>
          <p:cNvPr id="14385" name="矩形 1"/>
          <p:cNvSpPr/>
          <p:nvPr/>
        </p:nvSpPr>
        <p:spPr>
          <a:xfrm>
            <a:off x="1149033" y="4797425"/>
            <a:ext cx="78486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indent="228600"/>
            <a:r>
              <a:rPr lang="zh-CN" altLang="en-US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甲车</a:t>
            </a:r>
            <a:r>
              <a:rPr lang="en-US" altLang="x-none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:</a:t>
            </a:r>
            <a:r>
              <a:rPr lang="zh-CN" altLang="en-US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在各段相同时间内通过的路程相同。（</a:t>
            </a:r>
            <a:r>
              <a:rPr lang="en-US" altLang="x-none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30m/s</a:t>
            </a:r>
            <a:r>
              <a:rPr lang="zh-CN" altLang="en-US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）</a:t>
            </a:r>
          </a:p>
        </p:txBody>
      </p:sp>
      <p:sp>
        <p:nvSpPr>
          <p:cNvPr id="14386" name="矩形 4"/>
          <p:cNvSpPr/>
          <p:nvPr/>
        </p:nvSpPr>
        <p:spPr>
          <a:xfrm>
            <a:off x="1149033" y="5302250"/>
            <a:ext cx="6767512" cy="8223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indent="228600"/>
            <a:r>
              <a:rPr lang="zh-CN" altLang="en-US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乙车</a:t>
            </a:r>
            <a:r>
              <a:rPr lang="en-US" altLang="x-none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:</a:t>
            </a:r>
            <a:r>
              <a:rPr lang="zh-CN" altLang="en-US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运动速度由慢变快，后来的速度大于甲了。（达到</a:t>
            </a:r>
            <a:r>
              <a:rPr lang="en-US" altLang="x-none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45m/s</a:t>
            </a:r>
            <a:r>
              <a:rPr lang="zh-CN" altLang="en-US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）</a:t>
            </a:r>
            <a:endParaRPr lang="zh-CN" altLang="en-US" dirty="0">
              <a:latin typeface="Arial" panose="020B0604020202020204" charset="-76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7" dur="500"/>
                                        <p:tgtEl>
                                          <p:spTgt spid="14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12" dur="500"/>
                                        <p:tgtEl>
                                          <p:spTgt spid="1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85" grpId="0" bldLvl="0"/>
      <p:bldP spid="14386" grpId="0" bldLvl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文本框 15361"/>
          <p:cNvSpPr txBox="1"/>
          <p:nvPr/>
        </p:nvSpPr>
        <p:spPr>
          <a:xfrm>
            <a:off x="985203" y="1302385"/>
            <a:ext cx="7200900" cy="118903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在变速直线运动中，如果不关心在某处的快慢情况，只粗略计算全过程总体的快慢情况，</a:t>
            </a:r>
            <a:r>
              <a:rPr lang="zh-CN" altLang="en-US" sz="2400" b="1" dirty="0">
                <a:solidFill>
                  <a:srgbClr val="FF33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能否用</a:t>
            </a:r>
            <a:r>
              <a:rPr lang="en-US" altLang="x-none" sz="2400" b="1" i="1" dirty="0">
                <a:solidFill>
                  <a:srgbClr val="FF33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v</a:t>
            </a:r>
            <a:r>
              <a:rPr lang="en-US" altLang="x-none" sz="2400" b="1" dirty="0">
                <a:solidFill>
                  <a:srgbClr val="FF33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=</a:t>
            </a:r>
            <a:r>
              <a:rPr lang="en-US" altLang="x-none" sz="2400" b="1" i="1" dirty="0">
                <a:solidFill>
                  <a:srgbClr val="FF33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s</a:t>
            </a:r>
            <a:r>
              <a:rPr lang="en-US" altLang="x-none" sz="2400" b="1" dirty="0">
                <a:solidFill>
                  <a:srgbClr val="FF33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/</a:t>
            </a:r>
            <a:r>
              <a:rPr lang="en-US" altLang="x-none" sz="2400" b="1" i="1" dirty="0">
                <a:solidFill>
                  <a:srgbClr val="FF33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t</a:t>
            </a:r>
            <a:r>
              <a:rPr lang="zh-CN" altLang="en-US" sz="2400" b="1" dirty="0">
                <a:solidFill>
                  <a:srgbClr val="FF33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求速度？这时的意义如何</a:t>
            </a:r>
            <a:r>
              <a:rPr lang="en-US" altLang="x-none" sz="2400" b="1" dirty="0">
                <a:solidFill>
                  <a:srgbClr val="FF33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?</a:t>
            </a:r>
          </a:p>
        </p:txBody>
      </p:sp>
      <p:sp>
        <p:nvSpPr>
          <p:cNvPr id="15363" name="流程图: 可选过程 15362"/>
          <p:cNvSpPr/>
          <p:nvPr/>
        </p:nvSpPr>
        <p:spPr>
          <a:xfrm>
            <a:off x="408940" y="2742248"/>
            <a:ext cx="8462963" cy="485775"/>
          </a:xfrm>
          <a:prstGeom prst="flowChartAlternateProcess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indent="228600"/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可用</a:t>
            </a:r>
            <a:r>
              <a:rPr lang="en-US" altLang="x-none" sz="2400" b="1" i="1" dirty="0"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v=s</a:t>
            </a:r>
            <a:r>
              <a:rPr lang="en-US" altLang="x-none" sz="2400" b="1" dirty="0"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/</a:t>
            </a:r>
            <a:r>
              <a:rPr lang="en-US" altLang="x-none" sz="2400" b="1" i="1" dirty="0"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t</a:t>
            </a:r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计算总体运动速度</a:t>
            </a:r>
            <a:r>
              <a:rPr lang="en-US" altLang="x-none" sz="2400" b="1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,</a:t>
            </a:r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此时的速度称为</a:t>
            </a:r>
            <a:r>
              <a:rPr lang="zh-CN" altLang="en-US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平均速度</a:t>
            </a:r>
            <a:endParaRPr lang="zh-CN" altLang="en-US" dirty="0">
              <a:latin typeface="Arial" panose="020B0604020202020204" charset="-76"/>
            </a:endParaRPr>
          </a:p>
        </p:txBody>
      </p:sp>
      <p:sp>
        <p:nvSpPr>
          <p:cNvPr id="15364" name="流程图: 可选过程 15363"/>
          <p:cNvSpPr/>
          <p:nvPr/>
        </p:nvSpPr>
        <p:spPr>
          <a:xfrm>
            <a:off x="624840" y="3461385"/>
            <a:ext cx="2520950" cy="720725"/>
          </a:xfrm>
          <a:prstGeom prst="flowChartAlternateProcess">
            <a:avLst/>
          </a:prstGeom>
          <a:solidFill>
            <a:schemeClr val="bg2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65" name="文本框 15364"/>
          <p:cNvSpPr txBox="1"/>
          <p:nvPr/>
        </p:nvSpPr>
        <p:spPr>
          <a:xfrm>
            <a:off x="724853" y="3545523"/>
            <a:ext cx="2347912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Arial" panose="020B0604020202020204" charset="-76"/>
              </a:rPr>
              <a:t>课本题例分析</a:t>
            </a:r>
          </a:p>
        </p:txBody>
      </p:sp>
      <p:sp>
        <p:nvSpPr>
          <p:cNvPr id="15366" name="矩形 33"/>
          <p:cNvSpPr/>
          <p:nvPr/>
        </p:nvSpPr>
        <p:spPr>
          <a:xfrm>
            <a:off x="985203" y="4398010"/>
            <a:ext cx="7127875" cy="1736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    我国优秀运动员刘翔在</a:t>
            </a:r>
            <a:r>
              <a:rPr lang="en-US" altLang="x-none" sz="2400" b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2004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雅典奥运会上勇夺</a:t>
            </a:r>
            <a:r>
              <a:rPr lang="en-US" altLang="x-none" sz="2400" b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110m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跨栏金牌并打破奥运会纪录，成绩是</a:t>
            </a:r>
            <a:r>
              <a:rPr lang="en-US" altLang="x-none" sz="2400" b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12.91s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。他的平均速度是多少？</a:t>
            </a:r>
            <a:endParaRPr lang="zh-CN" altLang="en-US" sz="2400" b="1" dirty="0">
              <a:solidFill>
                <a:srgbClr val="000000"/>
              </a:solidFill>
              <a:latin typeface="Times New Roman" panose="02020603050405020304" pitchFamily="2" charset="0"/>
              <a:ea typeface="Times New Roman" panose="02020603050405020304" pitchFamily="2" charset="0"/>
              <a:sym typeface="Times New Roman" panose="02020603050405020304" pitchFamily="2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25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bldLvl="0"/>
      <p:bldP spid="15362" grpId="1" bldLvl="0"/>
      <p:bldP spid="15363" grpId="0" bldLvl="0"/>
      <p:bldP spid="15363" grpId="1" bldLvl="0"/>
      <p:bldP spid="15365" grpId="0" bldLvl="0"/>
      <p:bldP spid="15366" grpId="0" bldLvl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矩形 1"/>
          <p:cNvSpPr/>
          <p:nvPr/>
        </p:nvSpPr>
        <p:spPr>
          <a:xfrm>
            <a:off x="179388" y="2276475"/>
            <a:ext cx="6164262" cy="4635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marL="1905" indent="228600"/>
            <a:r>
              <a:rPr lang="zh-CN" altLang="en-US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不是</a:t>
            </a:r>
            <a:r>
              <a:rPr lang="en-US" altLang="x-none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,</a:t>
            </a:r>
            <a:r>
              <a:rPr lang="zh-CN" altLang="en-US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冲刺时的最大速度应高于</a:t>
            </a:r>
            <a:r>
              <a:rPr lang="en-US" altLang="x-none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8.52m/s</a:t>
            </a:r>
            <a:endParaRPr lang="zh-CN" altLang="en-US" dirty="0">
              <a:latin typeface="Arial" panose="020B0604020202020204" charset="-76"/>
            </a:endParaRPr>
          </a:p>
        </p:txBody>
      </p:sp>
      <p:sp>
        <p:nvSpPr>
          <p:cNvPr id="16387" name="矩形 3"/>
          <p:cNvSpPr/>
          <p:nvPr/>
        </p:nvSpPr>
        <p:spPr>
          <a:xfrm>
            <a:off x="366713" y="3040063"/>
            <a:ext cx="7993062" cy="4619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marL="1905" indent="228600"/>
            <a:r>
              <a:rPr lang="zh-CN" altLang="en-US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他跑</a:t>
            </a:r>
            <a:r>
              <a:rPr lang="en-US" altLang="x-none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400m</a:t>
            </a:r>
            <a:r>
              <a:rPr lang="zh-CN" altLang="en-US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成绩</a:t>
            </a:r>
            <a:r>
              <a:rPr lang="en-US" altLang="x-none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t</a:t>
            </a:r>
            <a:r>
              <a:rPr lang="en-US" altLang="x-none" sz="2400" b="1" baseline="-25000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1</a:t>
            </a:r>
            <a:r>
              <a:rPr lang="en-US" altLang="x-none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=s</a:t>
            </a:r>
            <a:r>
              <a:rPr lang="en-US" altLang="x-none" sz="2400" b="1" baseline="-25000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1</a:t>
            </a:r>
            <a:r>
              <a:rPr lang="en-US" altLang="x-none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/v=400m/</a:t>
            </a:r>
            <a:r>
              <a:rPr lang="zh-CN" altLang="en-US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（</a:t>
            </a:r>
            <a:r>
              <a:rPr lang="en-US" altLang="x-none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8.52m/s</a:t>
            </a:r>
            <a:r>
              <a:rPr lang="zh-CN" altLang="en-US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）</a:t>
            </a:r>
            <a:r>
              <a:rPr lang="en-US" altLang="x-none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=47s</a:t>
            </a:r>
            <a:endParaRPr lang="zh-CN" altLang="en-US" dirty="0">
              <a:latin typeface="Arial" panose="020B0604020202020204" charset="-76"/>
            </a:endParaRPr>
          </a:p>
        </p:txBody>
      </p:sp>
      <p:sp>
        <p:nvSpPr>
          <p:cNvPr id="16388" name="矩形 4"/>
          <p:cNvSpPr/>
          <p:nvPr/>
        </p:nvSpPr>
        <p:spPr>
          <a:xfrm>
            <a:off x="611188" y="3616325"/>
            <a:ext cx="8712200" cy="4603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x-none" sz="2400" b="1" dirty="0">
                <a:solidFill>
                  <a:schemeClr val="tx2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③</a:t>
            </a:r>
            <a:r>
              <a:rPr lang="zh-CN" altLang="en-US" sz="2400" b="1" dirty="0">
                <a:solidFill>
                  <a:schemeClr val="tx2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在计算中要注意什么？</a:t>
            </a:r>
            <a:endParaRPr lang="en-US" altLang="x-none" sz="2400" b="1" dirty="0">
              <a:solidFill>
                <a:schemeClr val="tx2"/>
              </a:solidFill>
              <a:latin typeface="幼圆" panose="02010509060101010101" pitchFamily="49" charset="-122"/>
              <a:ea typeface="幼圆" panose="02010509060101010101" pitchFamily="49" charset="-122"/>
              <a:sym typeface="Times New Roman" panose="02020603050405020304" pitchFamily="2" charset="0"/>
            </a:endParaRPr>
          </a:p>
        </p:txBody>
      </p:sp>
      <p:sp>
        <p:nvSpPr>
          <p:cNvPr id="16389" name="矩形 5"/>
          <p:cNvSpPr/>
          <p:nvPr/>
        </p:nvSpPr>
        <p:spPr>
          <a:xfrm>
            <a:off x="323850" y="1557338"/>
            <a:ext cx="7850188" cy="15541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marL="1905" indent="228600"/>
            <a:r>
              <a:rPr lang="zh-CN" altLang="en-US" sz="2400" b="1" dirty="0">
                <a:solidFill>
                  <a:srgbClr val="1F497D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问题拓展：</a:t>
            </a:r>
          </a:p>
          <a:p>
            <a:pPr marL="1905" indent="228600"/>
            <a:r>
              <a:rPr lang="zh-CN" altLang="en-US" sz="2400" b="1" dirty="0">
                <a:solidFill>
                  <a:srgbClr val="1F497D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①</a:t>
            </a:r>
            <a:r>
              <a:rPr lang="en-US" altLang="x-none" sz="2400" b="1" dirty="0">
                <a:solidFill>
                  <a:srgbClr val="1F497D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8.52m/s</a:t>
            </a:r>
            <a:r>
              <a:rPr lang="zh-CN" altLang="en-US" sz="2400" b="1" dirty="0">
                <a:solidFill>
                  <a:srgbClr val="1F497D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是他的最大速度吗？</a:t>
            </a:r>
          </a:p>
          <a:p>
            <a:pPr marL="1905" indent="228600"/>
            <a:endParaRPr lang="zh-CN" altLang="en-US" sz="2400" b="1" dirty="0">
              <a:solidFill>
                <a:srgbClr val="1F497D"/>
              </a:solidFill>
              <a:latin typeface="幼圆" panose="02010509060101010101" pitchFamily="49" charset="-122"/>
              <a:ea typeface="幼圆" panose="02010509060101010101" pitchFamily="49" charset="-122"/>
              <a:sym typeface="Times New Roman" panose="02020603050405020304" pitchFamily="2" charset="0"/>
            </a:endParaRPr>
          </a:p>
          <a:p>
            <a:pPr marL="1905" indent="228600"/>
            <a:r>
              <a:rPr lang="en-US" altLang="x-none" sz="2400" b="1" dirty="0">
                <a:solidFill>
                  <a:srgbClr val="1F497D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②</a:t>
            </a:r>
            <a:r>
              <a:rPr lang="zh-CN" altLang="en-US" sz="2400" b="1" dirty="0">
                <a:solidFill>
                  <a:srgbClr val="1F497D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如果他以这样的速度去跑</a:t>
            </a:r>
            <a:r>
              <a:rPr lang="en-US" altLang="x-none" sz="2400" b="1" dirty="0">
                <a:solidFill>
                  <a:srgbClr val="1F497D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400m</a:t>
            </a:r>
            <a:r>
              <a:rPr lang="zh-CN" altLang="en-US" sz="2400" b="1" dirty="0">
                <a:solidFill>
                  <a:srgbClr val="1F497D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竞赛项目，成绩如何？</a:t>
            </a:r>
            <a:endParaRPr lang="zh-CN" altLang="en-US" dirty="0">
              <a:latin typeface="Arial" panose="020B0604020202020204" charset="-76"/>
            </a:endParaRPr>
          </a:p>
        </p:txBody>
      </p:sp>
      <p:sp>
        <p:nvSpPr>
          <p:cNvPr id="16390" name="矩形 6"/>
          <p:cNvSpPr/>
          <p:nvPr/>
        </p:nvSpPr>
        <p:spPr>
          <a:xfrm>
            <a:off x="682625" y="4076700"/>
            <a:ext cx="8543925" cy="4619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x-none" sz="2400" b="1" dirty="0">
                <a:solidFill>
                  <a:srgbClr val="1F497D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a.</a:t>
            </a:r>
            <a:r>
              <a:rPr lang="zh-CN" altLang="en-US" sz="2400" b="1" dirty="0">
                <a:solidFill>
                  <a:srgbClr val="1F497D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各物理量</a:t>
            </a:r>
            <a:r>
              <a:rPr lang="zh-CN" altLang="en-US" sz="2400" b="1" dirty="0"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单位</a:t>
            </a:r>
            <a:r>
              <a:rPr lang="zh-CN" altLang="en-US" sz="2400" b="1" dirty="0">
                <a:solidFill>
                  <a:srgbClr val="1F497D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要</a:t>
            </a:r>
            <a:r>
              <a:rPr lang="zh-CN" altLang="en-US" sz="2400" b="1" dirty="0"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统一</a:t>
            </a:r>
            <a:r>
              <a:rPr lang="zh-CN" altLang="en-US" sz="2400" b="1" dirty="0">
                <a:solidFill>
                  <a:srgbClr val="1F497D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；</a:t>
            </a:r>
          </a:p>
        </p:txBody>
      </p:sp>
      <p:sp>
        <p:nvSpPr>
          <p:cNvPr id="16391" name="矩形 7"/>
          <p:cNvSpPr/>
          <p:nvPr/>
        </p:nvSpPr>
        <p:spPr>
          <a:xfrm>
            <a:off x="682625" y="4581525"/>
            <a:ext cx="8785225" cy="4619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x-none" sz="2400" b="1" dirty="0">
                <a:solidFill>
                  <a:srgbClr val="1F497D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b.</a:t>
            </a:r>
            <a:r>
              <a:rPr lang="zh-CN" altLang="en-US" sz="2400" b="1" dirty="0">
                <a:solidFill>
                  <a:srgbClr val="1F497D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所求物理量要有必要的</a:t>
            </a:r>
            <a:r>
              <a:rPr lang="zh-CN" altLang="en-US" sz="2400" b="1" dirty="0"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文字叙述</a:t>
            </a:r>
            <a:r>
              <a:rPr lang="zh-CN" altLang="en-US" sz="2400" b="1" dirty="0">
                <a:solidFill>
                  <a:srgbClr val="1F497D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；</a:t>
            </a:r>
          </a:p>
        </p:txBody>
      </p:sp>
      <p:sp>
        <p:nvSpPr>
          <p:cNvPr id="16392" name="矩形 8"/>
          <p:cNvSpPr/>
          <p:nvPr/>
        </p:nvSpPr>
        <p:spPr>
          <a:xfrm>
            <a:off x="682625" y="5086350"/>
            <a:ext cx="8929688" cy="4603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x-none" sz="2400" b="1" dirty="0">
                <a:solidFill>
                  <a:srgbClr val="1F497D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c.</a:t>
            </a:r>
            <a:r>
              <a:rPr lang="zh-CN" altLang="en-US" sz="2400" b="1" dirty="0">
                <a:solidFill>
                  <a:srgbClr val="1F497D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写出所依据的</a:t>
            </a:r>
            <a:r>
              <a:rPr lang="zh-CN" altLang="en-US" sz="2400" b="1" dirty="0"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公式</a:t>
            </a:r>
            <a:r>
              <a:rPr lang="zh-CN" altLang="en-US" sz="2400" b="1" dirty="0">
                <a:solidFill>
                  <a:srgbClr val="1F497D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或</a:t>
            </a:r>
            <a:r>
              <a:rPr lang="zh-CN" altLang="en-US" sz="2400" b="1" dirty="0"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变形式</a:t>
            </a:r>
            <a:r>
              <a:rPr lang="zh-CN" altLang="en-US" sz="2400" b="1" dirty="0">
                <a:solidFill>
                  <a:srgbClr val="1F497D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，有物理量的</a:t>
            </a:r>
            <a:r>
              <a:rPr lang="zh-CN" altLang="en-US" sz="2400" b="1" dirty="0"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代入过程</a:t>
            </a:r>
            <a:r>
              <a:rPr lang="en-US" altLang="x-none" sz="2400" b="1" dirty="0">
                <a:solidFill>
                  <a:srgbClr val="1F497D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(</a:t>
            </a:r>
            <a:r>
              <a:rPr lang="zh-CN" altLang="en-US" sz="2400" b="1" dirty="0">
                <a:solidFill>
                  <a:srgbClr val="1F497D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单位</a:t>
            </a:r>
            <a:r>
              <a:rPr lang="en-US" altLang="x-none" sz="2400" b="1" dirty="0">
                <a:solidFill>
                  <a:srgbClr val="1F497D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)</a:t>
            </a:r>
            <a:r>
              <a:rPr lang="zh-CN" altLang="en-US" sz="2400" b="1" dirty="0">
                <a:solidFill>
                  <a:srgbClr val="1F497D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。</a:t>
            </a:r>
            <a:endParaRPr lang="zh-CN" altLang="en-US" dirty="0">
              <a:latin typeface="Arial" panose="020B0604020202020204" charset="-76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2" dur="25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9" dur="25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26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31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36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41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bldLvl="0"/>
      <p:bldP spid="16387" grpId="0" bldLvl="0"/>
      <p:bldP spid="16388" grpId="0" bldLvl="0"/>
      <p:bldP spid="16389" grpId="0" bldLvl="0"/>
      <p:bldP spid="16390" grpId="0" bldLvl="0"/>
      <p:bldP spid="16391" grpId="0" bldLvl="0"/>
      <p:bldP spid="16392" grpId="0" bldLvl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矩形 1"/>
          <p:cNvSpPr/>
          <p:nvPr/>
        </p:nvSpPr>
        <p:spPr>
          <a:xfrm>
            <a:off x="34925" y="972503"/>
            <a:ext cx="8743950" cy="30178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indent="228600" algn="just"/>
            <a:endParaRPr lang="en-US" altLang="x-none" sz="2400" b="1" dirty="0">
              <a:solidFill>
                <a:schemeClr val="tx2"/>
              </a:solidFill>
              <a:latin typeface="幼圆" panose="02010509060101010101" pitchFamily="49" charset="-122"/>
              <a:ea typeface="幼圆" panose="02010509060101010101" pitchFamily="49" charset="-122"/>
              <a:sym typeface="Times New Roman" panose="02020603050405020304" pitchFamily="2" charset="0"/>
            </a:endParaRPr>
          </a:p>
          <a:p>
            <a:pPr indent="228600" algn="just"/>
            <a:r>
              <a:rPr lang="en-US" altLang="x-none" sz="2400" b="1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1</a:t>
            </a:r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．判断一个物体是不是在做匀速直线运动时，</a:t>
            </a:r>
            <a:endParaRPr lang="en-US" altLang="x-none" sz="2400" b="1" dirty="0">
              <a:latin typeface="幼圆" panose="02010509060101010101" pitchFamily="49" charset="-122"/>
              <a:ea typeface="幼圆" panose="02010509060101010101" pitchFamily="49" charset="-122"/>
              <a:sym typeface="Times New Roman" panose="02020603050405020304" pitchFamily="2" charset="0"/>
            </a:endParaRPr>
          </a:p>
          <a:p>
            <a:pPr indent="228600" algn="just"/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要注意分析该物体在整个运动过程中运动的</a:t>
            </a:r>
            <a:r>
              <a:rPr lang="zh-CN" altLang="en-US" sz="2400" b="1" dirty="0">
                <a:solidFill>
                  <a:srgbClr val="FF33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速</a:t>
            </a:r>
            <a:endParaRPr lang="en-US" altLang="x-none" sz="2400" b="1" dirty="0">
              <a:solidFill>
                <a:srgbClr val="FF3300"/>
              </a:solidFill>
              <a:latin typeface="幼圆" panose="02010509060101010101" pitchFamily="49" charset="-122"/>
              <a:ea typeface="幼圆" panose="02010509060101010101" pitchFamily="49" charset="-122"/>
              <a:sym typeface="Times New Roman" panose="02020603050405020304" pitchFamily="2" charset="0"/>
            </a:endParaRPr>
          </a:p>
          <a:p>
            <a:pPr indent="228600" algn="just"/>
            <a:r>
              <a:rPr lang="zh-CN" altLang="en-US" sz="2400" b="1" dirty="0">
                <a:solidFill>
                  <a:srgbClr val="FF33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度</a:t>
            </a:r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和</a:t>
            </a:r>
            <a:r>
              <a:rPr lang="zh-CN" altLang="en-US" sz="2400" b="1" dirty="0">
                <a:solidFill>
                  <a:srgbClr val="FF33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运动方向</a:t>
            </a:r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是不是始终没变。</a:t>
            </a:r>
          </a:p>
          <a:p>
            <a:pPr indent="228600" algn="just"/>
            <a:r>
              <a:rPr lang="en-US" altLang="x-none" sz="2400" b="1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2.</a:t>
            </a:r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做变速运动的物体的平均速度等于它在某段</a:t>
            </a:r>
            <a:endParaRPr lang="en-US" altLang="x-none" sz="2400" b="1" dirty="0">
              <a:latin typeface="幼圆" panose="02010509060101010101" pitchFamily="49" charset="-122"/>
              <a:ea typeface="幼圆" panose="02010509060101010101" pitchFamily="49" charset="-122"/>
              <a:sym typeface="Times New Roman" panose="02020603050405020304" pitchFamily="2" charset="0"/>
            </a:endParaRPr>
          </a:p>
          <a:p>
            <a:pPr indent="228600" algn="just"/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路程上同过的总路程与在这段路程上所用的总</a:t>
            </a:r>
            <a:endParaRPr lang="en-US" altLang="x-none" sz="2400" b="1" dirty="0">
              <a:latin typeface="幼圆" panose="02010509060101010101" pitchFamily="49" charset="-122"/>
              <a:ea typeface="幼圆" panose="02010509060101010101" pitchFamily="49" charset="-122"/>
              <a:sym typeface="Times New Roman" panose="02020603050405020304" pitchFamily="2" charset="0"/>
            </a:endParaRPr>
          </a:p>
          <a:p>
            <a:pPr indent="228600" algn="just"/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时间的比值，而不是取几个速度的平均值。</a:t>
            </a:r>
            <a:endParaRPr lang="en-US" altLang="x-none" sz="2400" b="1" dirty="0">
              <a:latin typeface="幼圆" panose="02010509060101010101" pitchFamily="49" charset="-122"/>
              <a:ea typeface="幼圆" panose="02010509060101010101" pitchFamily="49" charset="-122"/>
              <a:sym typeface="Times New Roman" panose="02020603050405020304" pitchFamily="2" charset="0"/>
            </a:endParaRPr>
          </a:p>
          <a:p>
            <a:pPr indent="228600" algn="just"/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推导过程：</a:t>
            </a:r>
          </a:p>
        </p:txBody>
      </p:sp>
      <p:sp>
        <p:nvSpPr>
          <p:cNvPr id="17411" name="矩形 2"/>
          <p:cNvSpPr/>
          <p:nvPr/>
        </p:nvSpPr>
        <p:spPr>
          <a:xfrm>
            <a:off x="107950" y="3996690"/>
            <a:ext cx="8469313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indent="171450"/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设第一段时间</a:t>
            </a:r>
            <a:r>
              <a:rPr lang="en-US" altLang="x-none" sz="2400" b="1" i="1" dirty="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t</a:t>
            </a:r>
            <a:r>
              <a:rPr lang="en-US" altLang="x-none" sz="2400" b="1" baseline="-25000" dirty="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1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内速度为</a:t>
            </a:r>
            <a:r>
              <a:rPr lang="en-US" altLang="x-none" sz="2400" b="1" i="1" dirty="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v</a:t>
            </a:r>
            <a:r>
              <a:rPr lang="en-US" altLang="x-none" sz="2400" b="1" baseline="-25000" dirty="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1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，第二段时间</a:t>
            </a:r>
            <a:r>
              <a:rPr lang="en-US" altLang="x-none" sz="2400" b="1" i="1" dirty="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t</a:t>
            </a:r>
            <a:r>
              <a:rPr lang="en-US" altLang="x-none" sz="2400" b="1" baseline="-25000" dirty="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2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内速度为</a:t>
            </a:r>
            <a:r>
              <a:rPr lang="en-US" altLang="x-none" sz="2400" b="1" i="1" dirty="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v</a:t>
            </a:r>
            <a:r>
              <a:rPr lang="en-US" altLang="x-none" sz="2400" b="1" baseline="-25000" dirty="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2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，</a:t>
            </a:r>
            <a:endParaRPr lang="en-US" altLang="x-none" sz="2400" b="1" dirty="0">
              <a:solidFill>
                <a:srgbClr val="FF0000"/>
              </a:solidFill>
              <a:latin typeface="Times New Roman" panose="02020603050405020304" pitchFamily="2" charset="0"/>
              <a:ea typeface="Times New Roman" panose="02020603050405020304" pitchFamily="2" charset="0"/>
              <a:sym typeface="Times New Roman" panose="02020603050405020304" pitchFamily="2" charset="0"/>
            </a:endParaRPr>
          </a:p>
        </p:txBody>
      </p:sp>
      <p:sp>
        <p:nvSpPr>
          <p:cNvPr id="17412" name="矩形 3"/>
          <p:cNvSpPr/>
          <p:nvPr/>
        </p:nvSpPr>
        <p:spPr>
          <a:xfrm>
            <a:off x="107950" y="4498340"/>
            <a:ext cx="8469313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indent="171450"/>
            <a:r>
              <a:rPr lang="zh-CN" altLang="en-US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则第一段时间内行驶的路程</a:t>
            </a:r>
            <a:r>
              <a:rPr lang="en-US" altLang="x-none" sz="2400" b="1" i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s</a:t>
            </a:r>
            <a:r>
              <a:rPr lang="en-US" altLang="x-none" sz="2400" b="1" baseline="-25000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1</a:t>
            </a:r>
            <a:r>
              <a:rPr lang="en-US" altLang="x-none" sz="2400" b="1" i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=v</a:t>
            </a:r>
            <a:r>
              <a:rPr lang="en-US" altLang="x-none" sz="2400" b="1" baseline="-25000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1</a:t>
            </a:r>
            <a:r>
              <a:rPr lang="en-US" altLang="x-none" sz="2400" b="1" i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t</a:t>
            </a:r>
            <a:r>
              <a:rPr lang="en-US" altLang="x-none" sz="2400" b="1" baseline="-25000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1</a:t>
            </a:r>
            <a:r>
              <a:rPr lang="en-US" altLang="x-none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  </a:t>
            </a:r>
            <a:endParaRPr lang="zh-CN" altLang="en-US" dirty="0">
              <a:latin typeface="Arial" panose="020B0604020202020204" charset="-76"/>
            </a:endParaRPr>
          </a:p>
        </p:txBody>
      </p:sp>
      <p:sp>
        <p:nvSpPr>
          <p:cNvPr id="17413" name="矩形 4"/>
          <p:cNvSpPr/>
          <p:nvPr/>
        </p:nvSpPr>
        <p:spPr>
          <a:xfrm>
            <a:off x="107950" y="4977765"/>
            <a:ext cx="8469313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indent="171450"/>
            <a:r>
              <a:rPr lang="zh-CN" altLang="en-US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第二段时间内行驶的路程</a:t>
            </a:r>
            <a:r>
              <a:rPr lang="en-US" altLang="x-none" sz="2400" b="1" i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s</a:t>
            </a:r>
            <a:r>
              <a:rPr lang="en-US" altLang="x-none" sz="2400" b="1" baseline="-25000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2</a:t>
            </a:r>
            <a:r>
              <a:rPr lang="en-US" altLang="x-none" sz="2400" b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=</a:t>
            </a:r>
            <a:r>
              <a:rPr lang="en-US" altLang="x-none" sz="2400" b="1" i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v</a:t>
            </a:r>
            <a:r>
              <a:rPr lang="en-US" altLang="x-none" sz="2400" b="1" baseline="-25000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2</a:t>
            </a:r>
            <a:r>
              <a:rPr lang="en-US" altLang="x-none" sz="2400" b="1" i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t</a:t>
            </a:r>
            <a:r>
              <a:rPr lang="en-US" altLang="x-none" sz="2400" b="1" baseline="-25000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2</a:t>
            </a:r>
            <a:endParaRPr lang="zh-CN" altLang="en-US" sz="2400" b="1" dirty="0">
              <a:solidFill>
                <a:srgbClr val="FF0000"/>
              </a:solidFill>
              <a:latin typeface="Times New Roman" panose="02020603050405020304" pitchFamily="2" charset="0"/>
              <a:ea typeface="幼圆" panose="02010509060101010101" pitchFamily="49" charset="-122"/>
              <a:sym typeface="Times New Roman" panose="02020603050405020304" pitchFamily="2" charset="0"/>
            </a:endParaRPr>
          </a:p>
        </p:txBody>
      </p:sp>
      <p:sp>
        <p:nvSpPr>
          <p:cNvPr id="17414" name="矩形 5"/>
          <p:cNvSpPr/>
          <p:nvPr/>
        </p:nvSpPr>
        <p:spPr>
          <a:xfrm>
            <a:off x="825500" y="5557203"/>
            <a:ext cx="7707313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indent="171450"/>
            <a:r>
              <a:rPr lang="zh-CN" altLang="en-US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全程平均速度：</a:t>
            </a:r>
            <a:r>
              <a:rPr lang="en-US" altLang="x-none" sz="2400" b="1" i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v</a:t>
            </a:r>
            <a:r>
              <a:rPr lang="en-US" altLang="x-none" sz="2400" b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=(</a:t>
            </a:r>
            <a:r>
              <a:rPr lang="en-US" altLang="x-none" sz="2400" b="1" i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s</a:t>
            </a:r>
            <a:r>
              <a:rPr lang="en-US" altLang="x-none" sz="2400" b="1" baseline="-25000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1</a:t>
            </a:r>
            <a:r>
              <a:rPr lang="en-US" altLang="x-none" sz="2400" b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+</a:t>
            </a:r>
            <a:r>
              <a:rPr lang="en-US" altLang="x-none" sz="2400" b="1" i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s</a:t>
            </a:r>
            <a:r>
              <a:rPr lang="en-US" altLang="x-none" sz="2400" b="1" baseline="-25000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2</a:t>
            </a:r>
            <a:r>
              <a:rPr lang="en-US" altLang="x-none" sz="2400" b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)/(</a:t>
            </a:r>
            <a:r>
              <a:rPr lang="en-US" altLang="x-none" sz="2400" b="1" i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t</a:t>
            </a:r>
            <a:r>
              <a:rPr lang="en-US" altLang="x-none" sz="2400" b="1" baseline="-25000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1</a:t>
            </a:r>
            <a:r>
              <a:rPr lang="en-US" altLang="x-none" sz="2400" b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+</a:t>
            </a:r>
            <a:r>
              <a:rPr lang="en-US" altLang="x-none" sz="2400" b="1" i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t</a:t>
            </a:r>
            <a:r>
              <a:rPr lang="en-US" altLang="x-none" sz="2400" b="1" baseline="-25000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2</a:t>
            </a:r>
            <a:r>
              <a:rPr lang="en-US" altLang="x-none" sz="2400" b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)=(</a:t>
            </a:r>
            <a:r>
              <a:rPr lang="en-US" altLang="x-none" sz="2400" b="1" i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v</a:t>
            </a:r>
            <a:r>
              <a:rPr lang="en-US" altLang="x-none" sz="2400" b="1" baseline="-25000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1</a:t>
            </a:r>
            <a:r>
              <a:rPr lang="en-US" altLang="x-none" sz="2400" b="1" i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t</a:t>
            </a:r>
            <a:r>
              <a:rPr lang="en-US" altLang="x-none" sz="2400" b="1" baseline="-25000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1</a:t>
            </a:r>
            <a:r>
              <a:rPr lang="en-US" altLang="x-none" sz="2400" b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+</a:t>
            </a:r>
            <a:r>
              <a:rPr lang="en-US" altLang="x-none" sz="2400" b="1" i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v</a:t>
            </a:r>
            <a:r>
              <a:rPr lang="en-US" altLang="x-none" sz="2400" b="1" baseline="-25000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2</a:t>
            </a:r>
            <a:r>
              <a:rPr lang="en-US" altLang="x-none" sz="2400" b="1" i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t</a:t>
            </a:r>
            <a:r>
              <a:rPr lang="en-US" altLang="x-none" sz="2400" b="1" baseline="-25000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2</a:t>
            </a:r>
            <a:r>
              <a:rPr lang="en-US" altLang="x-none" sz="2400" b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)/(</a:t>
            </a:r>
            <a:r>
              <a:rPr lang="en-US" altLang="x-none" sz="2400" b="1" i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t</a:t>
            </a:r>
            <a:r>
              <a:rPr lang="en-US" altLang="x-none" sz="2400" b="1" baseline="-25000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1</a:t>
            </a:r>
            <a:r>
              <a:rPr lang="en-US" altLang="x-none" sz="2400" b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+t</a:t>
            </a:r>
            <a:r>
              <a:rPr lang="en-US" altLang="x-none" sz="2400" b="1" baseline="-25000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2</a:t>
            </a:r>
            <a:r>
              <a:rPr lang="en-US" altLang="x-none" sz="2400" b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)</a:t>
            </a:r>
          </a:p>
        </p:txBody>
      </p:sp>
      <p:sp>
        <p:nvSpPr>
          <p:cNvPr id="17415" name="矩形 6"/>
          <p:cNvSpPr/>
          <p:nvPr/>
        </p:nvSpPr>
        <p:spPr>
          <a:xfrm>
            <a:off x="1851025" y="6147753"/>
            <a:ext cx="3678238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x-none" sz="2400" b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 (</a:t>
            </a:r>
            <a:r>
              <a:rPr lang="en-US" altLang="x-none" sz="2400" b="1" i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v</a:t>
            </a:r>
            <a:r>
              <a:rPr lang="en-US" altLang="x-none" sz="2400" b="1" baseline="-25000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1</a:t>
            </a:r>
            <a:r>
              <a:rPr lang="en-US" altLang="x-none" sz="2400" b="1" i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t</a:t>
            </a:r>
            <a:r>
              <a:rPr lang="en-US" altLang="x-none" sz="2400" b="1" baseline="-25000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1</a:t>
            </a:r>
            <a:r>
              <a:rPr lang="en-US" altLang="x-none" sz="2400" b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+</a:t>
            </a:r>
            <a:r>
              <a:rPr lang="en-US" altLang="x-none" sz="2400" b="1" i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v</a:t>
            </a:r>
            <a:r>
              <a:rPr lang="en-US" altLang="x-none" sz="2400" b="1" baseline="-25000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2</a:t>
            </a:r>
            <a:r>
              <a:rPr lang="en-US" altLang="x-none" sz="2400" b="1" i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t</a:t>
            </a:r>
            <a:r>
              <a:rPr lang="en-US" altLang="x-none" sz="2400" b="1" baseline="-25000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2</a:t>
            </a:r>
            <a:r>
              <a:rPr lang="en-US" altLang="x-none" sz="2400" b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)/(</a:t>
            </a:r>
            <a:r>
              <a:rPr lang="en-US" altLang="x-none" sz="2400" b="1" i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t</a:t>
            </a:r>
            <a:r>
              <a:rPr lang="en-US" altLang="x-none" sz="2400" b="1" baseline="-25000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1</a:t>
            </a:r>
            <a:r>
              <a:rPr lang="en-US" altLang="x-none" sz="2400" b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+</a:t>
            </a:r>
            <a:r>
              <a:rPr lang="en-US" altLang="x-none" sz="2400" b="1" i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t</a:t>
            </a:r>
            <a:r>
              <a:rPr lang="en-US" altLang="x-none" sz="2400" b="1" baseline="-25000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2</a:t>
            </a:r>
            <a:r>
              <a:rPr lang="en-US" altLang="x-none" sz="2400" b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)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≠</a:t>
            </a:r>
            <a:r>
              <a:rPr lang="en-US" altLang="x-none" sz="2400" b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(</a:t>
            </a:r>
            <a:r>
              <a:rPr lang="en-US" altLang="x-none" sz="2400" b="1" i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v</a:t>
            </a:r>
            <a:r>
              <a:rPr lang="en-US" altLang="x-none" sz="2400" b="1" baseline="-25000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1</a:t>
            </a:r>
            <a:r>
              <a:rPr lang="en-US" altLang="x-none" sz="2400" b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+</a:t>
            </a:r>
            <a:r>
              <a:rPr lang="en-US" altLang="x-none" sz="2400" b="1" i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v</a:t>
            </a:r>
            <a:r>
              <a:rPr lang="en-US" altLang="x-none" sz="2400" b="1" baseline="-25000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2</a:t>
            </a:r>
            <a:r>
              <a:rPr lang="en-US" altLang="x-none" sz="2400" b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)/2</a:t>
            </a:r>
            <a:endParaRPr lang="zh-CN" altLang="en-US" b="1" dirty="0">
              <a:solidFill>
                <a:srgbClr val="000000"/>
              </a:solidFill>
              <a:latin typeface="Times New Roman" panose="02020603050405020304" pitchFamily="2" charset="0"/>
              <a:ea typeface="Times New Roman" panose="02020603050405020304" pitchFamily="2" charset="0"/>
              <a:sym typeface="宋体" panose="02010600030101010101" pitchFamily="2" charset="-122"/>
            </a:endParaRPr>
          </a:p>
        </p:txBody>
      </p:sp>
      <p:sp>
        <p:nvSpPr>
          <p:cNvPr id="17416" name="椭圆 35"/>
          <p:cNvSpPr/>
          <p:nvPr/>
        </p:nvSpPr>
        <p:spPr>
          <a:xfrm>
            <a:off x="7618413" y="1043940"/>
            <a:ext cx="695325" cy="863600"/>
          </a:xfrm>
          <a:prstGeom prst="ellipse">
            <a:avLst/>
          </a:prstGeom>
          <a:gradFill rotWithShape="1">
            <a:gsLst>
              <a:gs pos="0">
                <a:srgbClr val="FFF200">
                  <a:alpha val="100000"/>
                </a:srgbClr>
              </a:gs>
              <a:gs pos="45000">
                <a:srgbClr val="FF7A00">
                  <a:alpha val="100000"/>
                </a:srgbClr>
              </a:gs>
              <a:gs pos="70000">
                <a:srgbClr val="FF0300">
                  <a:alpha val="100000"/>
                </a:srgbClr>
              </a:gs>
              <a:gs pos="100000">
                <a:srgbClr val="4D0808">
                  <a:alpha val="100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vert="horz" wrap="square" anchor="ctr"/>
          <a:lstStyle/>
          <a:p>
            <a:pPr algn="ctr"/>
            <a:endParaRPr>
              <a:solidFill>
                <a:srgbClr val="FFFEFA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7417" name="TextBox 36"/>
          <p:cNvSpPr/>
          <p:nvPr/>
        </p:nvSpPr>
        <p:spPr>
          <a:xfrm>
            <a:off x="7316788" y="901065"/>
            <a:ext cx="349250" cy="2676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运动方向没变</a:t>
            </a:r>
            <a:endParaRPr lang="en-US" altLang="x-none" sz="2800" b="1" dirty="0">
              <a:solidFill>
                <a:srgbClr val="000000"/>
              </a:solidFill>
              <a:latin typeface="黑体" panose="02010609060101010101" pitchFamily="2" charset="-122"/>
              <a:ea typeface="黑体" panose="02010609060101010101" pitchFamily="2" charset="-122"/>
              <a:sym typeface="黑体" panose="02010609060101010101" pitchFamily="2" charset="-122"/>
            </a:endParaRPr>
          </a:p>
        </p:txBody>
      </p:sp>
      <p:sp>
        <p:nvSpPr>
          <p:cNvPr id="17418" name="矩形 10"/>
          <p:cNvSpPr/>
          <p:nvPr/>
        </p:nvSpPr>
        <p:spPr>
          <a:xfrm>
            <a:off x="7977188" y="901065"/>
            <a:ext cx="552450" cy="35369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运动速度不断加快</a:t>
            </a:r>
            <a:endParaRPr lang="zh-CN" altLang="en-US" dirty="0">
              <a:latin typeface="Arial" panose="020B0604020202020204" charset="-76"/>
            </a:endParaRPr>
          </a:p>
        </p:txBody>
      </p:sp>
      <p:sp>
        <p:nvSpPr>
          <p:cNvPr id="17419" name="矩形 41"/>
          <p:cNvSpPr/>
          <p:nvPr/>
        </p:nvSpPr>
        <p:spPr>
          <a:xfrm>
            <a:off x="8624888" y="901065"/>
            <a:ext cx="552450" cy="2676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加速直线运动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Motion origin="layout" path="M 0 0 L 0 0.05 E" pathEditMode="relative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Motion origin="layout" path="M 0 0.05 L 0 0.1 E" pathEditMode="relative">
                                      <p:cBhvr>
                                        <p:cTn id="8" dur="21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Motion origin="layout" path="M 0 0.1 L 0 0.15 E" pathEditMode="relative">
                                      <p:cBhvr>
                                        <p:cTn id="9" dur="160" fill="hold">
                                          <p:stCondLst>
                                            <p:cond delay="71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Motion origin="layout" path="M 0 0.15 L 0 0.2  E" pathEditMode="relative">
                                      <p:cBhvr>
                                        <p:cTn id="10" dur="130" fill="hold">
                                          <p:stCondLst>
                                            <p:cond delay="87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Motion origin="layout" path="M 0 0.2 L 0 0.25  E" pathEditMode="relative">
                                      <p:cBhvr>
                                        <p:cTn id="11" dur="12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Motion origin="layout" path="M 0 0.25 L 0 0.3  E" pathEditMode="relative">
                                      <p:cBhvr>
                                        <p:cTn id="12" dur="11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Motion origin="layout" path="M 0 0.3 L 0 0.35 E" pathEditMode="relative">
                                      <p:cBhvr>
                                        <p:cTn id="13" dur="100" fill="hold">
                                          <p:stCondLst>
                                            <p:cond delay="122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Motion origin="layout" path="M 0 0.35 L 0 0.45  E" pathEditMode="relative">
                                      <p:cBhvr>
                                        <p:cTn id="14" dur="90" fill="hold">
                                          <p:stCondLst>
                                            <p:cond delay="132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Motion origin="layout" path="M 0 0.45 L 0 0.55  E" pathEditMode="relative">
                                      <p:cBhvr>
                                        <p:cTn id="15" dur="80" fill="hold">
                                          <p:stCondLst>
                                            <p:cond delay="141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Motion origin="layout" path="M 0 0.55 L 0 0.75  E" pathEditMode="relative">
                                      <p:cBhvr>
                                        <p:cTn id="16" dur="70" fill="hold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Motion origin="layout" path="M 0 0.75 L 0 1  E" pathEditMode="relative">
                                      <p:cBhvr>
                                        <p:cTn id="17" dur="60" fill="hold">
                                          <p:stCondLst>
                                            <p:cond delay="156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>
                                      <p:cBhvr>
                                        <p:cTn id="22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>
                                      <p:cBhvr>
                                        <p:cTn id="27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>
                                      <p:cBhvr>
                                        <p:cTn id="32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>
                                      <p:cBhvr>
                                        <p:cTn id="3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42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4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5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5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ldLvl="0"/>
      <p:bldP spid="17412" grpId="0" bldLvl="0"/>
      <p:bldP spid="17413" grpId="0" bldLvl="0"/>
      <p:bldP spid="17414" grpId="0" bldLvl="0"/>
      <p:bldP spid="17415" grpId="0" bldLvl="0"/>
      <p:bldP spid="17416" grpId="0" bldLvl="0" animBg="1"/>
      <p:bldP spid="17417" grpId="0" bldLvl="0"/>
      <p:bldP spid="17418" grpId="0" bldLvl="0"/>
      <p:bldP spid="17419" grpId="0" bldLvl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9015" y="1402080"/>
            <a:ext cx="6953250" cy="11588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25955" y="2503805"/>
            <a:ext cx="4949825" cy="30270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三、归纳小结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21506" name="Rectangle 3"/>
          <p:cNvSpPr>
            <a:spLocks noRot="1"/>
          </p:cNvSpPr>
          <p:nvPr/>
        </p:nvSpPr>
        <p:spPr>
          <a:xfrm>
            <a:off x="949325" y="2078355"/>
            <a:ext cx="5028565" cy="9366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en-US" altLang="x-none" sz="2800" dirty="0">
                <a:latin typeface="宋体" panose="02010600030101010101" pitchFamily="2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</a:rPr>
              <a:t>．比较运动快慢的两种方法</a:t>
            </a:r>
          </a:p>
        </p:txBody>
      </p:sp>
      <p:sp>
        <p:nvSpPr>
          <p:cNvPr id="21507" name="Text Box 4"/>
          <p:cNvSpPr txBox="1"/>
          <p:nvPr/>
        </p:nvSpPr>
        <p:spPr>
          <a:xfrm>
            <a:off x="949008" y="3087688"/>
            <a:ext cx="4897437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x-none" sz="2800" dirty="0">
                <a:latin typeface="宋体" panose="02010600030101010101" pitchFamily="2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</a:rPr>
              <a:t>．速度的定义和公式</a:t>
            </a:r>
          </a:p>
        </p:txBody>
      </p:sp>
      <p:sp>
        <p:nvSpPr>
          <p:cNvPr id="21508" name="Rectangle 10"/>
          <p:cNvSpPr/>
          <p:nvPr/>
        </p:nvSpPr>
        <p:spPr>
          <a:xfrm>
            <a:off x="949008" y="3733800"/>
            <a:ext cx="6121400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x-none" sz="2800" dirty="0">
                <a:latin typeface="宋体" panose="02010600030101010101" pitchFamily="2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</a:rPr>
              <a:t>．匀速直线运动和变速直线运动</a:t>
            </a:r>
          </a:p>
        </p:txBody>
      </p:sp>
      <p:sp>
        <p:nvSpPr>
          <p:cNvPr id="21509" name="Rectangle 12"/>
          <p:cNvSpPr/>
          <p:nvPr/>
        </p:nvSpPr>
        <p:spPr>
          <a:xfrm>
            <a:off x="949008" y="4454525"/>
            <a:ext cx="6264275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x-none" sz="2800" dirty="0">
                <a:latin typeface="宋体" panose="02010600030101010101" pitchFamily="2" charset="-122"/>
              </a:rPr>
              <a:t>4</a:t>
            </a:r>
            <a:r>
              <a:rPr lang="zh-CN" altLang="en-US" sz="2800" dirty="0">
                <a:latin typeface="宋体" panose="02010600030101010101" pitchFamily="2" charset="-122"/>
              </a:rPr>
              <a:t>．求解速度的一般解题方法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/>
      <p:bldP spid="21508" grpId="0"/>
      <p:bldP spid="2150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四、强化训练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18434" name="TextBox 1"/>
          <p:cNvSpPr txBox="1"/>
          <p:nvPr/>
        </p:nvSpPr>
        <p:spPr>
          <a:xfrm>
            <a:off x="290830" y="1213485"/>
            <a:ext cx="8353425" cy="170688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rgbClr val="0066CC"/>
                </a:solidFill>
                <a:latin typeface="方正书宋_GBK" pitchFamily="1" charset="-122"/>
                <a:ea typeface="方正书宋_GBK" pitchFamily="1" charset="-122"/>
              </a:rPr>
              <a:t>　　</a:t>
            </a:r>
            <a:r>
              <a:rPr lang="zh-CN" altLang="en-US" sz="2800" dirty="0">
                <a:latin typeface="方正书宋_GBK" pitchFamily="1" charset="-122"/>
                <a:ea typeface="方正书宋_GBK" pitchFamily="1" charset="-122"/>
              </a:rPr>
              <a:t> 小明在跑百米时，前</a:t>
            </a:r>
            <a:r>
              <a:rPr lang="en-US" altLang="x-none" sz="2800" dirty="0">
                <a:latin typeface="方正书宋_GBK" pitchFamily="1" charset="-122"/>
                <a:ea typeface="方正书宋_GBK" pitchFamily="1" charset="-122"/>
              </a:rPr>
              <a:t>50m</a:t>
            </a:r>
            <a:r>
              <a:rPr lang="zh-CN" altLang="en-US" sz="2800" dirty="0">
                <a:latin typeface="方正书宋_GBK" pitchFamily="1" charset="-122"/>
                <a:ea typeface="方正书宋_GBK" pitchFamily="1" charset="-122"/>
              </a:rPr>
              <a:t>用时</a:t>
            </a:r>
            <a:r>
              <a:rPr lang="en-US" altLang="x-none" sz="2800" dirty="0">
                <a:latin typeface="方正书宋_GBK" pitchFamily="1" charset="-122"/>
                <a:ea typeface="方正书宋_GBK" pitchFamily="1" charset="-122"/>
              </a:rPr>
              <a:t>6s</a:t>
            </a:r>
            <a:r>
              <a:rPr lang="zh-CN" altLang="en-US" sz="2800" dirty="0">
                <a:latin typeface="方正书宋_GBK" pitchFamily="1" charset="-122"/>
                <a:ea typeface="方正书宋_GBK" pitchFamily="1" charset="-122"/>
              </a:rPr>
              <a:t>，后</a:t>
            </a:r>
            <a:r>
              <a:rPr lang="en-US" altLang="x-none" sz="2800" dirty="0">
                <a:latin typeface="方正书宋_GBK" pitchFamily="1" charset="-122"/>
                <a:ea typeface="方正书宋_GBK" pitchFamily="1" charset="-122"/>
              </a:rPr>
              <a:t>50m</a:t>
            </a:r>
            <a:r>
              <a:rPr lang="zh-CN" altLang="en-US" sz="2800" dirty="0">
                <a:latin typeface="方正书宋_GBK" pitchFamily="1" charset="-122"/>
                <a:ea typeface="方正书宋_GBK" pitchFamily="1" charset="-122"/>
              </a:rPr>
              <a:t>用时</a:t>
            </a:r>
            <a:r>
              <a:rPr lang="en-US" altLang="x-none" sz="2800" dirty="0">
                <a:latin typeface="方正书宋_GBK" pitchFamily="1" charset="-122"/>
                <a:ea typeface="方正书宋_GBK" pitchFamily="1" charset="-122"/>
              </a:rPr>
              <a:t>7s</a:t>
            </a:r>
            <a:r>
              <a:rPr lang="zh-CN" altLang="en-US" sz="2800" dirty="0">
                <a:latin typeface="方正书宋_GBK" pitchFamily="1" charset="-122"/>
                <a:ea typeface="方正书宋_GBK" pitchFamily="1" charset="-122"/>
              </a:rPr>
              <a:t>，小明前、后</a:t>
            </a:r>
            <a:r>
              <a:rPr lang="en-US" altLang="x-none" sz="2800" dirty="0">
                <a:latin typeface="方正书宋_GBK" pitchFamily="1" charset="-122"/>
                <a:ea typeface="方正书宋_GBK" pitchFamily="1" charset="-122"/>
              </a:rPr>
              <a:t>50m</a:t>
            </a:r>
            <a:r>
              <a:rPr lang="zh-CN" altLang="en-US" sz="2800" dirty="0">
                <a:latin typeface="方正书宋_GBK" pitchFamily="1" charset="-122"/>
                <a:ea typeface="方正书宋_GBK" pitchFamily="1" charset="-122"/>
              </a:rPr>
              <a:t>及百米全程的平均速度各是多少？</a:t>
            </a:r>
          </a:p>
        </p:txBody>
      </p:sp>
      <p:sp>
        <p:nvSpPr>
          <p:cNvPr id="18435" name="TextBox 2"/>
          <p:cNvSpPr txBox="1"/>
          <p:nvPr/>
        </p:nvSpPr>
        <p:spPr>
          <a:xfrm>
            <a:off x="1082993" y="4705985"/>
            <a:ext cx="7561262" cy="17621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latin typeface="方正书宋_GBK" pitchFamily="1" charset="-122"/>
                <a:ea typeface="方正书宋_GBK" pitchFamily="1" charset="-122"/>
              </a:rPr>
              <a:t>　　</a:t>
            </a:r>
            <a:r>
              <a:rPr lang="zh-CN" altLang="en-US" sz="2800" dirty="0">
                <a:latin typeface="方正书宋_GBK" pitchFamily="1" charset="-122"/>
                <a:ea typeface="方正书宋_GBK" pitchFamily="1" charset="-122"/>
              </a:rPr>
              <a:t>解：小明前</a:t>
            </a:r>
            <a:r>
              <a:rPr lang="en-US" altLang="x-none" sz="2800" dirty="0">
                <a:latin typeface="方正书宋_GBK" pitchFamily="1" charset="-122"/>
                <a:ea typeface="方正书宋_GBK" pitchFamily="1" charset="-122"/>
              </a:rPr>
              <a:t>50m</a:t>
            </a:r>
            <a:r>
              <a:rPr lang="zh-CN" altLang="en-US" sz="2800" dirty="0">
                <a:latin typeface="方正书宋_GBK" pitchFamily="1" charset="-122"/>
                <a:ea typeface="方正书宋_GBK" pitchFamily="1" charset="-122"/>
              </a:rPr>
              <a:t>路程</a:t>
            </a:r>
            <a:r>
              <a:rPr lang="en-US" altLang="x-none" sz="2800" i="1" dirty="0">
                <a:latin typeface="方正书宋_GBK" pitchFamily="1" charset="-122"/>
                <a:ea typeface="方正书宋_GBK" pitchFamily="1" charset="-122"/>
              </a:rPr>
              <a:t>s</a:t>
            </a:r>
            <a:r>
              <a:rPr lang="en-US" altLang="x-none" sz="2800" baseline="-25000" dirty="0">
                <a:latin typeface="方正书宋_GBK" pitchFamily="1" charset="-122"/>
                <a:ea typeface="方正书宋_GBK" pitchFamily="1" charset="-122"/>
              </a:rPr>
              <a:t>1</a:t>
            </a:r>
            <a:r>
              <a:rPr lang="en-US" altLang="x-none" sz="2800" dirty="0">
                <a:latin typeface="方正书宋_GBK" pitchFamily="1" charset="-122"/>
                <a:ea typeface="方正书宋_GBK" pitchFamily="1" charset="-122"/>
              </a:rPr>
              <a:t>=50m</a:t>
            </a:r>
            <a:r>
              <a:rPr lang="zh-CN" altLang="en-US" sz="2800" dirty="0">
                <a:latin typeface="方正书宋_GBK" pitchFamily="1" charset="-122"/>
                <a:ea typeface="方正书宋_GBK" pitchFamily="1" charset="-122"/>
              </a:rPr>
              <a:t>，用时</a:t>
            </a:r>
            <a:r>
              <a:rPr lang="en-US" altLang="x-none" sz="2800" i="1" dirty="0">
                <a:latin typeface="方正书宋_GBK" pitchFamily="1" charset="-122"/>
                <a:ea typeface="方正书宋_GBK" pitchFamily="1" charset="-122"/>
              </a:rPr>
              <a:t>t</a:t>
            </a:r>
            <a:r>
              <a:rPr lang="en-US" altLang="x-none" sz="2800" baseline="-25000" dirty="0">
                <a:latin typeface="方正书宋_GBK" pitchFamily="1" charset="-122"/>
                <a:ea typeface="方正书宋_GBK" pitchFamily="1" charset="-122"/>
              </a:rPr>
              <a:t>1</a:t>
            </a:r>
            <a:r>
              <a:rPr lang="en-US" altLang="x-none" sz="2800" dirty="0">
                <a:latin typeface="方正书宋_GBK" pitchFamily="1" charset="-122"/>
                <a:ea typeface="方正书宋_GBK" pitchFamily="1" charset="-122"/>
              </a:rPr>
              <a:t>=6s</a:t>
            </a:r>
            <a:r>
              <a:rPr lang="zh-CN" altLang="en-US" sz="2800" dirty="0">
                <a:latin typeface="方正书宋_GBK" pitchFamily="1" charset="-122"/>
                <a:ea typeface="方正书宋_GBK" pitchFamily="1" charset="-122"/>
              </a:rPr>
              <a:t>，后</a:t>
            </a:r>
            <a:r>
              <a:rPr lang="en-US" altLang="x-none" sz="2800" dirty="0">
                <a:latin typeface="方正书宋_GBK" pitchFamily="1" charset="-122"/>
                <a:ea typeface="方正书宋_GBK" pitchFamily="1" charset="-122"/>
              </a:rPr>
              <a:t>50 m</a:t>
            </a:r>
            <a:r>
              <a:rPr lang="zh-CN" altLang="en-US" sz="2800" dirty="0">
                <a:latin typeface="方正书宋_GBK" pitchFamily="1" charset="-122"/>
                <a:ea typeface="方正书宋_GBK" pitchFamily="1" charset="-122"/>
              </a:rPr>
              <a:t>路程</a:t>
            </a:r>
            <a:r>
              <a:rPr lang="en-US" altLang="x-none" sz="2800" i="1" dirty="0">
                <a:latin typeface="方正书宋_GBK" pitchFamily="1" charset="-122"/>
                <a:ea typeface="方正书宋_GBK" pitchFamily="1" charset="-122"/>
              </a:rPr>
              <a:t>s</a:t>
            </a:r>
            <a:r>
              <a:rPr lang="en-US" altLang="x-none" sz="2800" baseline="-25000" dirty="0">
                <a:latin typeface="方正书宋_GBK" pitchFamily="1" charset="-122"/>
                <a:ea typeface="方正书宋_GBK" pitchFamily="1" charset="-122"/>
              </a:rPr>
              <a:t>2</a:t>
            </a:r>
            <a:r>
              <a:rPr lang="en-US" altLang="x-none" sz="2800" dirty="0">
                <a:latin typeface="方正书宋_GBK" pitchFamily="1" charset="-122"/>
                <a:ea typeface="方正书宋_GBK" pitchFamily="1" charset="-122"/>
              </a:rPr>
              <a:t>=50m</a:t>
            </a:r>
            <a:r>
              <a:rPr lang="zh-CN" altLang="en-US" sz="2800" dirty="0">
                <a:latin typeface="方正书宋_GBK" pitchFamily="1" charset="-122"/>
                <a:ea typeface="方正书宋_GBK" pitchFamily="1" charset="-122"/>
              </a:rPr>
              <a:t>，用时</a:t>
            </a:r>
            <a:r>
              <a:rPr lang="en-US" altLang="x-none" sz="2800" i="1" dirty="0">
                <a:latin typeface="方正书宋_GBK" pitchFamily="1" charset="-122"/>
                <a:ea typeface="方正书宋_GBK" pitchFamily="1" charset="-122"/>
              </a:rPr>
              <a:t>t</a:t>
            </a:r>
            <a:r>
              <a:rPr lang="en-US" altLang="x-none" sz="2800" baseline="-25000" dirty="0">
                <a:latin typeface="方正书宋_GBK" pitchFamily="1" charset="-122"/>
                <a:ea typeface="方正书宋_GBK" pitchFamily="1" charset="-122"/>
              </a:rPr>
              <a:t>2</a:t>
            </a:r>
            <a:r>
              <a:rPr lang="en-US" altLang="x-none" sz="2800" dirty="0">
                <a:latin typeface="方正书宋_GBK" pitchFamily="1" charset="-122"/>
                <a:ea typeface="方正书宋_GBK" pitchFamily="1" charset="-122"/>
              </a:rPr>
              <a:t>=7s</a:t>
            </a:r>
            <a:r>
              <a:rPr lang="zh-CN" altLang="en-US" sz="2800" dirty="0">
                <a:latin typeface="方正书宋_GBK" pitchFamily="1" charset="-122"/>
                <a:ea typeface="方正书宋_GBK" pitchFamily="1" charset="-122"/>
              </a:rPr>
              <a:t>，全程</a:t>
            </a:r>
            <a:r>
              <a:rPr lang="en-US" altLang="x-none" sz="2800" i="1" dirty="0">
                <a:latin typeface="方正书宋_GBK" pitchFamily="1" charset="-122"/>
                <a:ea typeface="方正书宋_GBK" pitchFamily="1" charset="-122"/>
              </a:rPr>
              <a:t>s</a:t>
            </a:r>
            <a:r>
              <a:rPr lang="en-US" altLang="x-none" sz="2800" baseline="-25000" dirty="0">
                <a:latin typeface="方正书宋_GBK" pitchFamily="1" charset="-122"/>
                <a:ea typeface="方正书宋_GBK" pitchFamily="1" charset="-122"/>
              </a:rPr>
              <a:t>3</a:t>
            </a:r>
            <a:r>
              <a:rPr lang="en-US" altLang="x-none" sz="2800" dirty="0">
                <a:latin typeface="方正书宋_GBK" pitchFamily="1" charset="-122"/>
                <a:ea typeface="方正书宋_GBK" pitchFamily="1" charset="-122"/>
              </a:rPr>
              <a:t>=100m</a:t>
            </a:r>
            <a:r>
              <a:rPr lang="zh-CN" altLang="en-US" sz="2800" dirty="0">
                <a:latin typeface="方正书宋_GBK" pitchFamily="1" charset="-122"/>
                <a:ea typeface="方正书宋_GBK" pitchFamily="1" charset="-122"/>
              </a:rPr>
              <a:t>，用时</a:t>
            </a:r>
            <a:r>
              <a:rPr lang="en-US" altLang="x-none" sz="2800" i="1" dirty="0">
                <a:latin typeface="方正书宋_GBK" pitchFamily="1" charset="-122"/>
                <a:ea typeface="方正书宋_GBK" pitchFamily="1" charset="-122"/>
              </a:rPr>
              <a:t>t</a:t>
            </a:r>
            <a:r>
              <a:rPr lang="en-US" altLang="x-none" sz="2800" baseline="-25000" dirty="0">
                <a:latin typeface="方正书宋_GBK" pitchFamily="1" charset="-122"/>
                <a:ea typeface="方正书宋_GBK" pitchFamily="1" charset="-122"/>
              </a:rPr>
              <a:t>3</a:t>
            </a:r>
            <a:r>
              <a:rPr lang="zh-CN" altLang="en-US" sz="2800" dirty="0">
                <a:latin typeface="方正书宋_GBK" pitchFamily="1" charset="-122"/>
                <a:ea typeface="方正书宋_GBK" pitchFamily="1" charset="-122"/>
              </a:rPr>
              <a:t>。根据公式和题意有：</a:t>
            </a:r>
          </a:p>
        </p:txBody>
      </p:sp>
      <p:sp>
        <p:nvSpPr>
          <p:cNvPr id="18436" name="Rectangle 4"/>
          <p:cNvSpPr/>
          <p:nvPr/>
        </p:nvSpPr>
        <p:spPr>
          <a:xfrm>
            <a:off x="938530" y="3213735"/>
            <a:ext cx="1250950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>
                <a:latin typeface="Times New Roman" panose="02020603050405020304" pitchFamily="2" charset="0"/>
              </a:rPr>
              <a:t>分析：</a:t>
            </a:r>
          </a:p>
        </p:txBody>
      </p:sp>
      <p:grpSp>
        <p:nvGrpSpPr>
          <p:cNvPr id="18437" name="Group 5"/>
          <p:cNvGrpSpPr/>
          <p:nvPr/>
        </p:nvGrpSpPr>
        <p:grpSpPr>
          <a:xfrm>
            <a:off x="2378393" y="2327910"/>
            <a:ext cx="5184775" cy="2270125"/>
            <a:chOff x="0" y="0"/>
            <a:chExt cx="3266" cy="1431"/>
          </a:xfrm>
        </p:grpSpPr>
        <p:sp>
          <p:nvSpPr>
            <p:cNvPr id="18438" name="Line 6"/>
            <p:cNvSpPr/>
            <p:nvPr/>
          </p:nvSpPr>
          <p:spPr>
            <a:xfrm>
              <a:off x="0" y="786"/>
              <a:ext cx="326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8439" name="Line 7"/>
            <p:cNvSpPr/>
            <p:nvPr/>
          </p:nvSpPr>
          <p:spPr>
            <a:xfrm>
              <a:off x="0" y="650"/>
              <a:ext cx="0" cy="136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8440" name="Line 8"/>
            <p:cNvSpPr/>
            <p:nvPr/>
          </p:nvSpPr>
          <p:spPr>
            <a:xfrm>
              <a:off x="1633" y="650"/>
              <a:ext cx="0" cy="136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8441" name="Line 9"/>
            <p:cNvSpPr/>
            <p:nvPr/>
          </p:nvSpPr>
          <p:spPr>
            <a:xfrm>
              <a:off x="3266" y="650"/>
              <a:ext cx="0" cy="136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8442" name="Rectangle 10"/>
            <p:cNvSpPr/>
            <p:nvPr/>
          </p:nvSpPr>
          <p:spPr>
            <a:xfrm>
              <a:off x="499" y="0"/>
              <a:ext cx="583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2800" b="1" dirty="0">
                  <a:latin typeface="Times New Roman" panose="02020603050405020304" pitchFamily="2" charset="0"/>
                  <a:ea typeface="楷体_GB2312" charset="-122"/>
                </a:rPr>
                <a:t>50 m</a:t>
              </a:r>
              <a:endParaRPr lang="zh-CN" altLang="en-US" sz="2800" b="1" dirty="0">
                <a:latin typeface="Times New Roman" panose="02020603050405020304" pitchFamily="2" charset="0"/>
                <a:ea typeface="楷体_GB2312" charset="-122"/>
              </a:endParaRPr>
            </a:p>
          </p:txBody>
        </p:sp>
        <p:sp>
          <p:nvSpPr>
            <p:cNvPr id="18443" name="Rectangle 11"/>
            <p:cNvSpPr/>
            <p:nvPr/>
          </p:nvSpPr>
          <p:spPr>
            <a:xfrm>
              <a:off x="2177" y="0"/>
              <a:ext cx="583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2800" b="1" dirty="0">
                  <a:latin typeface="Times New Roman" panose="02020603050405020304" pitchFamily="2" charset="0"/>
                  <a:ea typeface="楷体_GB2312" charset="-122"/>
                </a:rPr>
                <a:t>50 m</a:t>
              </a:r>
              <a:endParaRPr lang="zh-CN" altLang="en-US" sz="2800" b="1" dirty="0">
                <a:latin typeface="Times New Roman" panose="02020603050405020304" pitchFamily="2" charset="0"/>
                <a:ea typeface="楷体_GB2312" charset="-122"/>
              </a:endParaRPr>
            </a:p>
          </p:txBody>
        </p:sp>
        <p:sp>
          <p:nvSpPr>
            <p:cNvPr id="18444" name="Rectangle 12"/>
            <p:cNvSpPr/>
            <p:nvPr/>
          </p:nvSpPr>
          <p:spPr>
            <a:xfrm>
              <a:off x="681" y="499"/>
              <a:ext cx="371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2800" b="1" dirty="0">
                  <a:solidFill>
                    <a:srgbClr val="0066CC"/>
                  </a:solidFill>
                  <a:latin typeface="Times New Roman" panose="02020603050405020304" pitchFamily="2" charset="0"/>
                  <a:ea typeface="楷体_GB2312" charset="-122"/>
                </a:rPr>
                <a:t>6 s</a:t>
              </a:r>
              <a:endParaRPr lang="zh-CN" altLang="en-US" sz="2800" b="1" dirty="0">
                <a:solidFill>
                  <a:srgbClr val="0066CC"/>
                </a:solidFill>
                <a:latin typeface="Times New Roman" panose="02020603050405020304" pitchFamily="2" charset="0"/>
                <a:ea typeface="楷体_GB2312" charset="-122"/>
              </a:endParaRPr>
            </a:p>
          </p:txBody>
        </p:sp>
        <p:sp>
          <p:nvSpPr>
            <p:cNvPr id="18445" name="Rectangle 13"/>
            <p:cNvSpPr/>
            <p:nvPr/>
          </p:nvSpPr>
          <p:spPr>
            <a:xfrm>
              <a:off x="2314" y="497"/>
              <a:ext cx="371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2800" b="1" dirty="0">
                  <a:solidFill>
                    <a:srgbClr val="0066CC"/>
                  </a:solidFill>
                  <a:latin typeface="Times New Roman" panose="02020603050405020304" pitchFamily="2" charset="0"/>
                  <a:ea typeface="楷体_GB2312" charset="-122"/>
                </a:rPr>
                <a:t>7 s</a:t>
              </a:r>
              <a:endParaRPr lang="zh-CN" altLang="en-US" sz="2800" b="1" dirty="0">
                <a:solidFill>
                  <a:srgbClr val="0066CC"/>
                </a:solidFill>
                <a:latin typeface="Times New Roman" panose="02020603050405020304" pitchFamily="2" charset="0"/>
                <a:ea typeface="楷体_GB2312" charset="-122"/>
              </a:endParaRPr>
            </a:p>
          </p:txBody>
        </p:sp>
        <p:grpSp>
          <p:nvGrpSpPr>
            <p:cNvPr id="18446" name="Group 14"/>
            <p:cNvGrpSpPr/>
            <p:nvPr/>
          </p:nvGrpSpPr>
          <p:grpSpPr>
            <a:xfrm>
              <a:off x="0" y="333"/>
              <a:ext cx="3266" cy="1098"/>
              <a:chOff x="0" y="0"/>
              <a:chExt cx="3266" cy="1098"/>
            </a:xfrm>
          </p:grpSpPr>
          <p:sp>
            <p:nvSpPr>
              <p:cNvPr id="18447" name="AutoShape 15"/>
              <p:cNvSpPr/>
              <p:nvPr/>
            </p:nvSpPr>
            <p:spPr>
              <a:xfrm rot="5400000">
                <a:off x="658" y="-658"/>
                <a:ext cx="272" cy="1588"/>
              </a:xfrm>
              <a:prstGeom prst="leftBrace">
                <a:avLst>
                  <a:gd name="adj1" fmla="val 48651"/>
                  <a:gd name="adj2" fmla="val 50000"/>
                </a:avLst>
              </a:prstGeom>
              <a:noFill/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vert="horz" wrap="none" anchor="ctr"/>
              <a:lstStyle>
                <a:lvl1pPr marL="342900" lvl="0" indent="-3429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n"/>
                  <a:defRPr sz="200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1pPr>
                <a:lvl2pPr marL="742950" lvl="1" indent="-28575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–"/>
                  <a:defRPr sz="18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2pPr>
                <a:lvl3pPr marL="1143000" lvl="2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•"/>
                  <a:defRPr sz="16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3pPr>
                <a:lvl4pPr marL="1600200" lvl="3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–"/>
                  <a:defRPr sz="14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4pPr>
                <a:lvl5pPr marL="2057400" lvl="4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»"/>
                  <a:defRPr sz="14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None/>
                </a:pPr>
                <a:endParaRPr sz="1800">
                  <a:latin typeface="Arial" panose="020B0604020202020204" charset="-76"/>
                </a:endParaRPr>
              </a:p>
            </p:txBody>
          </p:sp>
          <p:sp>
            <p:nvSpPr>
              <p:cNvPr id="18448" name="AutoShape 16"/>
              <p:cNvSpPr/>
              <p:nvPr/>
            </p:nvSpPr>
            <p:spPr>
              <a:xfrm rot="5400000">
                <a:off x="2336" y="-658"/>
                <a:ext cx="272" cy="1588"/>
              </a:xfrm>
              <a:prstGeom prst="leftBrace">
                <a:avLst>
                  <a:gd name="adj1" fmla="val 48651"/>
                  <a:gd name="adj2" fmla="val 50000"/>
                </a:avLst>
              </a:prstGeom>
              <a:noFill/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vert="horz" wrap="none" anchor="ctr"/>
              <a:lstStyle>
                <a:lvl1pPr marL="342900" lvl="0" indent="-3429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n"/>
                  <a:defRPr sz="200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1pPr>
                <a:lvl2pPr marL="742950" lvl="1" indent="-28575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–"/>
                  <a:defRPr sz="18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2pPr>
                <a:lvl3pPr marL="1143000" lvl="2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•"/>
                  <a:defRPr sz="16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3pPr>
                <a:lvl4pPr marL="1600200" lvl="3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–"/>
                  <a:defRPr sz="14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4pPr>
                <a:lvl5pPr marL="2057400" lvl="4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»"/>
                  <a:defRPr sz="14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None/>
                </a:pPr>
                <a:endParaRPr sz="1800">
                  <a:latin typeface="Arial" panose="020B0604020202020204" charset="-76"/>
                </a:endParaRPr>
              </a:p>
            </p:txBody>
          </p:sp>
          <p:sp>
            <p:nvSpPr>
              <p:cNvPr id="18449" name="AutoShape 17"/>
              <p:cNvSpPr/>
              <p:nvPr/>
            </p:nvSpPr>
            <p:spPr>
              <a:xfrm rot="-5400000" flipV="1">
                <a:off x="1474" y="-975"/>
                <a:ext cx="272" cy="3221"/>
              </a:xfrm>
              <a:prstGeom prst="leftBrace">
                <a:avLst>
                  <a:gd name="adj1" fmla="val 98682"/>
                  <a:gd name="adj2" fmla="val 50000"/>
                </a:avLst>
              </a:prstGeom>
              <a:noFill/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vert="horz" wrap="none" anchor="ctr"/>
              <a:lstStyle>
                <a:lvl1pPr marL="342900" lvl="0" indent="-3429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n"/>
                  <a:defRPr sz="200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1pPr>
                <a:lvl2pPr marL="742950" lvl="1" indent="-28575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–"/>
                  <a:defRPr sz="18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2pPr>
                <a:lvl3pPr marL="1143000" lvl="2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•"/>
                  <a:defRPr sz="16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3pPr>
                <a:lvl4pPr marL="1600200" lvl="3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–"/>
                  <a:defRPr sz="14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4pPr>
                <a:lvl5pPr marL="2057400" lvl="4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»"/>
                  <a:defRPr sz="14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None/>
                </a:pPr>
                <a:endParaRPr sz="1800">
                  <a:latin typeface="Arial" panose="020B0604020202020204" charset="-76"/>
                </a:endParaRPr>
              </a:p>
            </p:txBody>
          </p:sp>
          <p:sp>
            <p:nvSpPr>
              <p:cNvPr id="18450" name="Rectangle 18"/>
              <p:cNvSpPr/>
              <p:nvPr/>
            </p:nvSpPr>
            <p:spPr>
              <a:xfrm>
                <a:off x="1270" y="771"/>
                <a:ext cx="566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none" anchor="t">
                <a:spAutoFit/>
              </a:bodyPr>
              <a:lstStyle>
                <a:lvl1pPr marL="342900" lvl="0" indent="-3429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n"/>
                  <a:defRPr sz="200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1pPr>
                <a:lvl2pPr marL="742950" lvl="1" indent="-28575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–"/>
                  <a:defRPr sz="18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2pPr>
                <a:lvl3pPr marL="1143000" lvl="2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•"/>
                  <a:defRPr sz="16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3pPr>
                <a:lvl4pPr marL="1600200" lvl="3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–"/>
                  <a:defRPr sz="14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4pPr>
                <a:lvl5pPr marL="2057400" lvl="4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»"/>
                  <a:defRPr sz="14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None/>
                </a:pPr>
                <a:r>
                  <a:rPr lang="zh-CN" altLang="en-US" sz="2800" b="1">
                    <a:latin typeface="Times New Roman" panose="02020603050405020304" pitchFamily="2" charset="0"/>
                  </a:rPr>
                  <a:t>全程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对象 19457"/>
          <p:cNvGraphicFramePr>
            <a:graphicFrameLocks/>
          </p:cNvGraphicFramePr>
          <p:nvPr/>
        </p:nvGraphicFramePr>
        <p:xfrm>
          <a:off x="4140200" y="1558925"/>
          <a:ext cx="3455988" cy="1019175"/>
        </p:xfrm>
        <a:graphic>
          <a:graphicData uri="http://schemas.openxmlformats.org/presentationml/2006/ole">
            <p:oleObj spid="_x0000_s3076" r:id="rId4" imgW="1511300" imgH="444500" progId="">
              <p:embed/>
            </p:oleObj>
          </a:graphicData>
        </a:graphic>
      </p:graphicFrame>
      <p:graphicFrame>
        <p:nvGraphicFramePr>
          <p:cNvPr id="19459" name="对象 19458"/>
          <p:cNvGraphicFramePr>
            <a:graphicFrameLocks/>
          </p:cNvGraphicFramePr>
          <p:nvPr/>
        </p:nvGraphicFramePr>
        <p:xfrm>
          <a:off x="4140200" y="2568575"/>
          <a:ext cx="3455988" cy="1041400"/>
        </p:xfrm>
        <a:graphic>
          <a:graphicData uri="http://schemas.openxmlformats.org/presentationml/2006/ole">
            <p:oleObj spid="_x0000_s3077" r:id="rId5" imgW="1473200" imgH="444500" progId="">
              <p:embed/>
            </p:oleObj>
          </a:graphicData>
        </a:graphic>
      </p:graphicFrame>
      <p:sp>
        <p:nvSpPr>
          <p:cNvPr id="19460" name="Rectangle 4"/>
          <p:cNvSpPr/>
          <p:nvPr/>
        </p:nvSpPr>
        <p:spPr>
          <a:xfrm>
            <a:off x="1042988" y="1774825"/>
            <a:ext cx="3168650" cy="5207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 dirty="0">
                <a:latin typeface="Times New Roman" panose="02020603050405020304" pitchFamily="2" charset="0"/>
              </a:rPr>
              <a:t>前</a:t>
            </a:r>
            <a:r>
              <a:rPr lang="en-US" altLang="x-none" sz="2800" dirty="0">
                <a:latin typeface="Times New Roman" panose="02020603050405020304" pitchFamily="2" charset="0"/>
              </a:rPr>
              <a:t>50m</a:t>
            </a:r>
            <a:r>
              <a:rPr lang="zh-CN" altLang="en-US" sz="2800" dirty="0">
                <a:latin typeface="Times New Roman" panose="02020603050405020304" pitchFamily="2" charset="0"/>
              </a:rPr>
              <a:t>平均速度：</a:t>
            </a:r>
          </a:p>
        </p:txBody>
      </p:sp>
      <p:sp>
        <p:nvSpPr>
          <p:cNvPr id="19461" name="Rectangle 5"/>
          <p:cNvSpPr/>
          <p:nvPr/>
        </p:nvSpPr>
        <p:spPr>
          <a:xfrm>
            <a:off x="1042988" y="2854325"/>
            <a:ext cx="3024187" cy="5207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 dirty="0">
                <a:latin typeface="Times New Roman" panose="02020603050405020304" pitchFamily="2" charset="0"/>
              </a:rPr>
              <a:t>后</a:t>
            </a:r>
            <a:r>
              <a:rPr lang="en-US" altLang="x-none" sz="2800" dirty="0">
                <a:latin typeface="Times New Roman" panose="02020603050405020304" pitchFamily="2" charset="0"/>
              </a:rPr>
              <a:t>50m</a:t>
            </a:r>
            <a:r>
              <a:rPr lang="zh-CN" altLang="en-US" sz="2800" dirty="0">
                <a:latin typeface="Times New Roman" panose="02020603050405020304" pitchFamily="2" charset="0"/>
              </a:rPr>
              <a:t>平均速度：</a:t>
            </a:r>
          </a:p>
        </p:txBody>
      </p:sp>
      <p:sp>
        <p:nvSpPr>
          <p:cNvPr id="19462" name="Rectangle 6"/>
          <p:cNvSpPr/>
          <p:nvPr/>
        </p:nvSpPr>
        <p:spPr>
          <a:xfrm>
            <a:off x="971550" y="4727575"/>
            <a:ext cx="3024188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>
                <a:latin typeface="Times New Roman" panose="02020603050405020304" pitchFamily="2" charset="0"/>
              </a:rPr>
              <a:t>全程平均速度：</a:t>
            </a:r>
          </a:p>
        </p:txBody>
      </p:sp>
      <p:sp>
        <p:nvSpPr>
          <p:cNvPr id="19463" name="Rectangle 7"/>
          <p:cNvSpPr/>
          <p:nvPr/>
        </p:nvSpPr>
        <p:spPr>
          <a:xfrm>
            <a:off x="1042988" y="3863975"/>
            <a:ext cx="2089150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>
                <a:latin typeface="Times New Roman" panose="02020603050405020304" pitchFamily="2" charset="0"/>
              </a:rPr>
              <a:t>全程时间：</a:t>
            </a:r>
          </a:p>
        </p:txBody>
      </p:sp>
      <p:graphicFrame>
        <p:nvGraphicFramePr>
          <p:cNvPr id="19464" name="对象 19463"/>
          <p:cNvGraphicFramePr>
            <a:graphicFrameLocks/>
          </p:cNvGraphicFramePr>
          <p:nvPr/>
        </p:nvGraphicFramePr>
        <p:xfrm>
          <a:off x="4067175" y="3717925"/>
          <a:ext cx="3640138" cy="565150"/>
        </p:xfrm>
        <a:graphic>
          <a:graphicData uri="http://schemas.openxmlformats.org/presentationml/2006/ole">
            <p:oleObj spid="_x0000_s3078" r:id="rId6" imgW="1473200" imgH="228600" progId="">
              <p:embed/>
            </p:oleObj>
          </a:graphicData>
        </a:graphic>
      </p:graphicFrame>
      <p:graphicFrame>
        <p:nvGraphicFramePr>
          <p:cNvPr id="19465" name="对象 19464"/>
          <p:cNvGraphicFramePr>
            <a:graphicFrameLocks/>
          </p:cNvGraphicFramePr>
          <p:nvPr/>
        </p:nvGraphicFramePr>
        <p:xfrm>
          <a:off x="3924300" y="4438650"/>
          <a:ext cx="3908425" cy="1123950"/>
        </p:xfrm>
        <a:graphic>
          <a:graphicData uri="http://schemas.openxmlformats.org/presentationml/2006/ole">
            <p:oleObj spid="_x0000_s3079" r:id="rId7" imgW="1548728" imgH="444307" progId="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  <p:bldP spid="19462" grpId="0"/>
      <p:bldP spid="1946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4"/>
          <p:cNvSpPr txBox="1"/>
          <p:nvPr/>
        </p:nvSpPr>
        <p:spPr>
          <a:xfrm>
            <a:off x="707390" y="1089343"/>
            <a:ext cx="7572375" cy="1158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latin typeface="Times New Roman" panose="02020603050405020304" pitchFamily="2" charset="0"/>
                <a:ea typeface="楷体_GB2312" charset="-122"/>
              </a:rPr>
              <a:t>　　</a:t>
            </a:r>
            <a:r>
              <a:rPr lang="zh-CN" altLang="en-US" sz="2800" dirty="0">
                <a:latin typeface="Times New Roman" panose="02020603050405020304" pitchFamily="2" charset="0"/>
              </a:rPr>
              <a:t>答：小明前、后</a:t>
            </a:r>
            <a:r>
              <a:rPr lang="en-US" altLang="x-none" sz="2800" dirty="0">
                <a:latin typeface="Times New Roman" panose="02020603050405020304" pitchFamily="2" charset="0"/>
              </a:rPr>
              <a:t>50 m</a:t>
            </a:r>
            <a:r>
              <a:rPr lang="zh-CN" altLang="en-US" sz="2800" dirty="0">
                <a:latin typeface="Times New Roman" panose="02020603050405020304" pitchFamily="2" charset="0"/>
              </a:rPr>
              <a:t>及百米全程的平均速度分别为</a:t>
            </a:r>
            <a:r>
              <a:rPr lang="en-US" altLang="x-none" sz="2800" dirty="0">
                <a:latin typeface="Times New Roman" panose="02020603050405020304" pitchFamily="2" charset="0"/>
              </a:rPr>
              <a:t>8.3 m/s</a:t>
            </a:r>
            <a:r>
              <a:rPr lang="zh-CN" altLang="en-US" sz="2800" dirty="0">
                <a:latin typeface="Times New Roman" panose="02020603050405020304" pitchFamily="2" charset="0"/>
              </a:rPr>
              <a:t>、</a:t>
            </a:r>
            <a:r>
              <a:rPr lang="en-US" altLang="x-none" sz="2800" dirty="0">
                <a:latin typeface="Times New Roman" panose="02020603050405020304" pitchFamily="2" charset="0"/>
              </a:rPr>
              <a:t>7.1 m/s</a:t>
            </a:r>
            <a:r>
              <a:rPr lang="zh-CN" altLang="en-US" sz="2800" dirty="0">
                <a:latin typeface="Times New Roman" panose="02020603050405020304" pitchFamily="2" charset="0"/>
              </a:rPr>
              <a:t>和</a:t>
            </a:r>
            <a:r>
              <a:rPr lang="en-US" altLang="x-none" sz="2800" dirty="0">
                <a:latin typeface="Times New Roman" panose="02020603050405020304" pitchFamily="2" charset="0"/>
              </a:rPr>
              <a:t>7.7 m/s</a:t>
            </a:r>
            <a:r>
              <a:rPr lang="zh-CN" altLang="en-US" sz="2800" dirty="0">
                <a:latin typeface="Times New Roman" panose="02020603050405020304" pitchFamily="2" charset="0"/>
              </a:rPr>
              <a:t>。</a:t>
            </a:r>
          </a:p>
        </p:txBody>
      </p:sp>
      <p:sp>
        <p:nvSpPr>
          <p:cNvPr id="20483" name="圆角矩形 5"/>
          <p:cNvSpPr/>
          <p:nvPr/>
        </p:nvSpPr>
        <p:spPr>
          <a:xfrm>
            <a:off x="964565" y="4735830"/>
            <a:ext cx="7673975" cy="1655763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2" charset="0"/>
                <a:ea typeface="方正楷体简体" charset="-122"/>
              </a:rPr>
              <a:t>　　求变速运动物体的平均速度一定要明确路程和时间的对应关系。即使是同一运动过程的不同部分的平均速度也可能不同。</a:t>
            </a:r>
          </a:p>
        </p:txBody>
      </p:sp>
      <p:grpSp>
        <p:nvGrpSpPr>
          <p:cNvPr id="20484" name="Group 4"/>
          <p:cNvGrpSpPr/>
          <p:nvPr/>
        </p:nvGrpSpPr>
        <p:grpSpPr>
          <a:xfrm>
            <a:off x="1901190" y="2284730"/>
            <a:ext cx="5184775" cy="2103438"/>
            <a:chOff x="0" y="0"/>
            <a:chExt cx="3266" cy="1325"/>
          </a:xfrm>
        </p:grpSpPr>
        <p:sp>
          <p:nvSpPr>
            <p:cNvPr id="20485" name="Line 5"/>
            <p:cNvSpPr/>
            <p:nvPr/>
          </p:nvSpPr>
          <p:spPr>
            <a:xfrm>
              <a:off x="0" y="741"/>
              <a:ext cx="326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486" name="Line 6"/>
            <p:cNvSpPr/>
            <p:nvPr/>
          </p:nvSpPr>
          <p:spPr>
            <a:xfrm>
              <a:off x="0" y="651"/>
              <a:ext cx="0" cy="166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487" name="Line 7"/>
            <p:cNvSpPr/>
            <p:nvPr/>
          </p:nvSpPr>
          <p:spPr>
            <a:xfrm>
              <a:off x="1633" y="605"/>
              <a:ext cx="0" cy="136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488" name="Line 8"/>
            <p:cNvSpPr/>
            <p:nvPr/>
          </p:nvSpPr>
          <p:spPr>
            <a:xfrm>
              <a:off x="3266" y="651"/>
              <a:ext cx="0" cy="166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489" name="Rectangle 9"/>
            <p:cNvSpPr/>
            <p:nvPr/>
          </p:nvSpPr>
          <p:spPr>
            <a:xfrm>
              <a:off x="499" y="0"/>
              <a:ext cx="583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2800" b="1" dirty="0">
                  <a:solidFill>
                    <a:srgbClr val="0066CC"/>
                  </a:solidFill>
                  <a:latin typeface="Times New Roman" panose="02020603050405020304" pitchFamily="2" charset="0"/>
                  <a:ea typeface="楷体_GB2312" charset="-122"/>
                </a:rPr>
                <a:t>50 m</a:t>
              </a:r>
              <a:endParaRPr lang="zh-CN" altLang="en-US" sz="2800" b="1" dirty="0">
                <a:solidFill>
                  <a:srgbClr val="0066CC"/>
                </a:solidFill>
                <a:latin typeface="Times New Roman" panose="02020603050405020304" pitchFamily="2" charset="0"/>
                <a:ea typeface="楷体_GB2312" charset="-122"/>
              </a:endParaRPr>
            </a:p>
          </p:txBody>
        </p:sp>
        <p:sp>
          <p:nvSpPr>
            <p:cNvPr id="20490" name="Rectangle 10"/>
            <p:cNvSpPr/>
            <p:nvPr/>
          </p:nvSpPr>
          <p:spPr>
            <a:xfrm>
              <a:off x="2177" y="0"/>
              <a:ext cx="583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2800" b="1" dirty="0">
                  <a:solidFill>
                    <a:srgbClr val="0066CC"/>
                  </a:solidFill>
                  <a:latin typeface="Times New Roman" panose="02020603050405020304" pitchFamily="2" charset="0"/>
                  <a:ea typeface="楷体_GB2312" charset="-122"/>
                </a:rPr>
                <a:t>50 m</a:t>
              </a:r>
              <a:endParaRPr lang="zh-CN" altLang="en-US" sz="2800" b="1" dirty="0">
                <a:solidFill>
                  <a:srgbClr val="0066CC"/>
                </a:solidFill>
                <a:latin typeface="Times New Roman" panose="02020603050405020304" pitchFamily="2" charset="0"/>
                <a:ea typeface="楷体_GB2312" charset="-122"/>
              </a:endParaRPr>
            </a:p>
          </p:txBody>
        </p:sp>
        <p:sp>
          <p:nvSpPr>
            <p:cNvPr id="20491" name="Rectangle 11"/>
            <p:cNvSpPr/>
            <p:nvPr/>
          </p:nvSpPr>
          <p:spPr>
            <a:xfrm>
              <a:off x="1043" y="46"/>
              <a:ext cx="371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2800" b="1" dirty="0">
                  <a:solidFill>
                    <a:srgbClr val="0066CC"/>
                  </a:solidFill>
                  <a:latin typeface="Times New Roman" panose="02020603050405020304" pitchFamily="2" charset="0"/>
                  <a:ea typeface="楷体_GB2312" charset="-122"/>
                </a:rPr>
                <a:t>6 s</a:t>
              </a:r>
              <a:endParaRPr lang="zh-CN" altLang="en-US" sz="2800" b="1" dirty="0">
                <a:solidFill>
                  <a:srgbClr val="0066CC"/>
                </a:solidFill>
                <a:latin typeface="Times New Roman" panose="02020603050405020304" pitchFamily="2" charset="0"/>
                <a:ea typeface="楷体_GB2312" charset="-122"/>
              </a:endParaRPr>
            </a:p>
          </p:txBody>
        </p:sp>
        <p:sp>
          <p:nvSpPr>
            <p:cNvPr id="20492" name="Rectangle 12"/>
            <p:cNvSpPr/>
            <p:nvPr/>
          </p:nvSpPr>
          <p:spPr>
            <a:xfrm>
              <a:off x="1769" y="998"/>
              <a:ext cx="498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2800" b="1" dirty="0">
                  <a:solidFill>
                    <a:srgbClr val="0066CC"/>
                  </a:solidFill>
                  <a:latin typeface="Times New Roman" panose="02020603050405020304" pitchFamily="2" charset="0"/>
                  <a:ea typeface="楷体_GB2312" charset="-122"/>
                </a:rPr>
                <a:t>13 s</a:t>
              </a:r>
              <a:endParaRPr lang="zh-CN" altLang="en-US" sz="2800" b="1" dirty="0">
                <a:solidFill>
                  <a:srgbClr val="0066CC"/>
                </a:solidFill>
                <a:latin typeface="Times New Roman" panose="02020603050405020304" pitchFamily="2" charset="0"/>
                <a:ea typeface="楷体_GB2312" charset="-122"/>
              </a:endParaRPr>
            </a:p>
          </p:txBody>
        </p:sp>
        <p:sp>
          <p:nvSpPr>
            <p:cNvPr id="20493" name="AutoShape 13"/>
            <p:cNvSpPr/>
            <p:nvPr/>
          </p:nvSpPr>
          <p:spPr>
            <a:xfrm rot="5400000">
              <a:off x="658" y="-370"/>
              <a:ext cx="272" cy="1588"/>
            </a:xfrm>
            <a:prstGeom prst="leftBrace">
              <a:avLst>
                <a:gd name="adj1" fmla="val 48651"/>
                <a:gd name="adj2" fmla="val 50000"/>
              </a:avLst>
            </a:prstGeom>
            <a:noFill/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vert="horz" wrap="none" anchor="ctr"/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sz="1800">
                <a:latin typeface="Arial" panose="020B0604020202020204" charset="-76"/>
              </a:endParaRPr>
            </a:p>
          </p:txBody>
        </p:sp>
        <p:sp>
          <p:nvSpPr>
            <p:cNvPr id="20494" name="AutoShape 14"/>
            <p:cNvSpPr/>
            <p:nvPr/>
          </p:nvSpPr>
          <p:spPr>
            <a:xfrm rot="5400000">
              <a:off x="2336" y="-370"/>
              <a:ext cx="272" cy="1588"/>
            </a:xfrm>
            <a:prstGeom prst="leftBrace">
              <a:avLst>
                <a:gd name="adj1" fmla="val 48651"/>
                <a:gd name="adj2" fmla="val 50000"/>
              </a:avLst>
            </a:prstGeom>
            <a:noFill/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vert="horz" wrap="none" anchor="ctr"/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sz="1800">
                <a:latin typeface="Arial" panose="020B0604020202020204" charset="-76"/>
              </a:endParaRPr>
            </a:p>
          </p:txBody>
        </p:sp>
        <p:sp>
          <p:nvSpPr>
            <p:cNvPr id="20495" name="AutoShape 15"/>
            <p:cNvSpPr/>
            <p:nvPr/>
          </p:nvSpPr>
          <p:spPr>
            <a:xfrm rot="-5400000" flipV="1">
              <a:off x="1474" y="-612"/>
              <a:ext cx="272" cy="3221"/>
            </a:xfrm>
            <a:prstGeom prst="leftBrace">
              <a:avLst>
                <a:gd name="adj1" fmla="val 98682"/>
                <a:gd name="adj2" fmla="val 50000"/>
              </a:avLst>
            </a:prstGeom>
            <a:noFill/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vert="horz" wrap="none" anchor="ctr"/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sz="1800">
                <a:latin typeface="Arial" panose="020B0604020202020204" charset="-76"/>
              </a:endParaRPr>
            </a:p>
          </p:txBody>
        </p:sp>
        <p:sp>
          <p:nvSpPr>
            <p:cNvPr id="20496" name="Rectangle 16"/>
            <p:cNvSpPr/>
            <p:nvPr/>
          </p:nvSpPr>
          <p:spPr>
            <a:xfrm>
              <a:off x="1134" y="998"/>
              <a:ext cx="695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2800" b="1" dirty="0">
                  <a:solidFill>
                    <a:srgbClr val="0066CC"/>
                  </a:solidFill>
                  <a:latin typeface="Times New Roman" panose="02020603050405020304" pitchFamily="2" charset="0"/>
                  <a:ea typeface="楷体_GB2312" charset="-122"/>
                </a:rPr>
                <a:t>100 m</a:t>
              </a:r>
            </a:p>
          </p:txBody>
        </p:sp>
        <p:sp>
          <p:nvSpPr>
            <p:cNvPr id="20497" name="Rectangle 17"/>
            <p:cNvSpPr/>
            <p:nvPr/>
          </p:nvSpPr>
          <p:spPr>
            <a:xfrm>
              <a:off x="453" y="454"/>
              <a:ext cx="788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2800" b="1" dirty="0">
                  <a:latin typeface="Times New Roman" panose="02020603050405020304" pitchFamily="2" charset="0"/>
                  <a:ea typeface="楷体_GB2312" charset="-122"/>
                </a:rPr>
                <a:t>8.3 m/s</a:t>
              </a:r>
              <a:endParaRPr lang="zh-CN" altLang="en-US" sz="2800" b="1" dirty="0">
                <a:latin typeface="Times New Roman" panose="02020603050405020304" pitchFamily="2" charset="0"/>
                <a:ea typeface="楷体_GB2312" charset="-122"/>
              </a:endParaRPr>
            </a:p>
          </p:txBody>
        </p:sp>
        <p:sp>
          <p:nvSpPr>
            <p:cNvPr id="20498" name="Rectangle 18"/>
            <p:cNvSpPr/>
            <p:nvPr/>
          </p:nvSpPr>
          <p:spPr>
            <a:xfrm>
              <a:off x="2177" y="454"/>
              <a:ext cx="788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2800" b="1" dirty="0">
                  <a:latin typeface="Times New Roman" panose="02020603050405020304" pitchFamily="2" charset="0"/>
                  <a:ea typeface="楷体_GB2312" charset="-122"/>
                </a:rPr>
                <a:t>7.1 m/s</a:t>
              </a:r>
              <a:endParaRPr lang="zh-CN" altLang="en-US" sz="2800" b="1" dirty="0">
                <a:latin typeface="Times New Roman" panose="02020603050405020304" pitchFamily="2" charset="0"/>
                <a:ea typeface="楷体_GB2312" charset="-122"/>
              </a:endParaRPr>
            </a:p>
          </p:txBody>
        </p:sp>
        <p:sp>
          <p:nvSpPr>
            <p:cNvPr id="20499" name="Rectangle 19"/>
            <p:cNvSpPr/>
            <p:nvPr/>
          </p:nvSpPr>
          <p:spPr>
            <a:xfrm>
              <a:off x="1315" y="681"/>
              <a:ext cx="788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x-none" sz="2800" b="1" dirty="0">
                  <a:latin typeface="Times New Roman" panose="02020603050405020304" pitchFamily="2" charset="0"/>
                  <a:ea typeface="楷体_GB2312" charset="-122"/>
                </a:rPr>
                <a:t>7.7 m/s</a:t>
              </a:r>
              <a:endParaRPr lang="zh-CN" altLang="en-US" sz="2800" b="1" dirty="0">
                <a:latin typeface="Times New Roman" panose="02020603050405020304" pitchFamily="2" charset="0"/>
                <a:ea typeface="楷体_GB2312" charset="-122"/>
              </a:endParaRP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一、新课引入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5123" name="Picture 5" descr="01604001"/>
          <p:cNvPicPr>
            <a:picLocks noChangeAspect="1"/>
          </p:cNvPicPr>
          <p:nvPr/>
        </p:nvPicPr>
        <p:blipFill>
          <a:blip r:embed="rId5" cstate="print"/>
          <a:srcRect t="44450" r="24486" b="-685"/>
          <a:stretch>
            <a:fillRect/>
          </a:stretch>
        </p:blipFill>
        <p:spPr>
          <a:xfrm>
            <a:off x="161925" y="1991995"/>
            <a:ext cx="8820150" cy="3121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4" name="Rectangle 6"/>
          <p:cNvSpPr/>
          <p:nvPr/>
        </p:nvSpPr>
        <p:spPr>
          <a:xfrm>
            <a:off x="1025525" y="5160645"/>
            <a:ext cx="2303463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800">
                <a:latin typeface="Arial" panose="020B0604020202020204" charset="-76"/>
              </a:rPr>
              <a:t>飞奔的猎豹</a:t>
            </a:r>
          </a:p>
        </p:txBody>
      </p:sp>
      <p:sp>
        <p:nvSpPr>
          <p:cNvPr id="5125" name="Rectangle 7"/>
          <p:cNvSpPr/>
          <p:nvPr/>
        </p:nvSpPr>
        <p:spPr>
          <a:xfrm>
            <a:off x="5418138" y="5160645"/>
            <a:ext cx="3024187" cy="5207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800">
                <a:latin typeface="Arial" panose="020B0604020202020204" charset="-76"/>
              </a:rPr>
              <a:t>缓慢爬行的蜗牛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SY_493~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2940" y="1664653"/>
            <a:ext cx="3527425" cy="35290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Picture 5" descr="T01E5E~1"/>
          <p:cNvPicPr>
            <a:picLocks noChangeAspect="1"/>
          </p:cNvPicPr>
          <p:nvPr/>
        </p:nvPicPr>
        <p:blipFill>
          <a:blip r:embed="rId5" cstate="print"/>
          <a:srcRect b="7522"/>
          <a:stretch>
            <a:fillRect/>
          </a:stretch>
        </p:blipFill>
        <p:spPr>
          <a:xfrm>
            <a:off x="4362450" y="1664970"/>
            <a:ext cx="4211320" cy="3470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8" name="Rectangle 6"/>
          <p:cNvSpPr/>
          <p:nvPr/>
        </p:nvSpPr>
        <p:spPr>
          <a:xfrm>
            <a:off x="1274763" y="5357178"/>
            <a:ext cx="2303462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800">
                <a:latin typeface="Arial" panose="020B0604020202020204" charset="-76"/>
              </a:rPr>
              <a:t>人徒步行走</a:t>
            </a:r>
          </a:p>
        </p:txBody>
      </p:sp>
      <p:sp>
        <p:nvSpPr>
          <p:cNvPr id="6149" name="Rectangle 7"/>
          <p:cNvSpPr/>
          <p:nvPr/>
        </p:nvSpPr>
        <p:spPr>
          <a:xfrm>
            <a:off x="5162550" y="5357178"/>
            <a:ext cx="3240088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800">
                <a:latin typeface="Arial" panose="020B0604020202020204" charset="-76"/>
              </a:rPr>
              <a:t>人骑自行车前进</a:t>
            </a: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0190400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79195" y="1225550"/>
            <a:ext cx="6962775" cy="4591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1" name="Rectangle 5"/>
          <p:cNvSpPr/>
          <p:nvPr/>
        </p:nvSpPr>
        <p:spPr>
          <a:xfrm>
            <a:off x="3411220" y="5905500"/>
            <a:ext cx="2303463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en-US" altLang="zh-CN" sz="2800">
                <a:latin typeface="Arial" panose="020B0604020202020204" charset="-76"/>
              </a:rPr>
              <a:t> </a:t>
            </a:r>
            <a:r>
              <a:rPr lang="zh-CN" altLang="en-US" sz="2800">
                <a:latin typeface="Arial" panose="020B0604020202020204" charset="-76"/>
              </a:rPr>
              <a:t>百米赛跑</a:t>
            </a: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二、新课讲解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8194" name="Rectangle 4"/>
          <p:cNvSpPr/>
          <p:nvPr/>
        </p:nvSpPr>
        <p:spPr>
          <a:xfrm>
            <a:off x="864235" y="1116648"/>
            <a:ext cx="741680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800">
                <a:latin typeface="Arial" panose="020B0604020202020204" charset="-76"/>
              </a:rPr>
              <a:t>运动的物体，有的运动得快，有的运动得慢</a:t>
            </a:r>
          </a:p>
        </p:txBody>
      </p:sp>
      <p:sp>
        <p:nvSpPr>
          <p:cNvPr id="8195" name="Rectangle 5"/>
          <p:cNvSpPr/>
          <p:nvPr/>
        </p:nvSpPr>
        <p:spPr>
          <a:xfrm>
            <a:off x="864235" y="1692910"/>
            <a:ext cx="7416800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800">
                <a:solidFill>
                  <a:srgbClr val="FF0000"/>
                </a:solidFill>
                <a:latin typeface="Arial" panose="020B0604020202020204" charset="-76"/>
              </a:rPr>
              <a:t>怎样比较物体运动的快慢呢？</a:t>
            </a:r>
          </a:p>
        </p:txBody>
      </p:sp>
      <p:pic>
        <p:nvPicPr>
          <p:cNvPr id="8196" name="Picture 13" descr="T017B1~1"/>
          <p:cNvPicPr>
            <a:picLocks noChangeAspect="1"/>
          </p:cNvPicPr>
          <p:nvPr/>
        </p:nvPicPr>
        <p:blipFill>
          <a:blip r:embed="rId4" cstate="print"/>
          <a:srcRect l="2" t="-2686" r="-2" b="6795"/>
          <a:stretch>
            <a:fillRect/>
          </a:stretch>
        </p:blipFill>
        <p:spPr>
          <a:xfrm>
            <a:off x="1007110" y="2196148"/>
            <a:ext cx="7272338" cy="40719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7" name="Rectangle 9"/>
          <p:cNvSpPr/>
          <p:nvPr/>
        </p:nvSpPr>
        <p:spPr>
          <a:xfrm>
            <a:off x="1367473" y="3029585"/>
            <a:ext cx="194310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3200" b="1">
                <a:solidFill>
                  <a:srgbClr val="FF3300"/>
                </a:solidFill>
                <a:latin typeface="Arial" panose="020B0604020202020204" charset="-76"/>
              </a:rPr>
              <a:t>龟兔赛跑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ldLvl="0"/>
      <p:bldP spid="8194" grpId="1" bldLvl="0"/>
      <p:bldP spid="8195" grpId="0" bldLvl="0"/>
      <p:bldP spid="8195" grpId="1" bldLvl="0"/>
      <p:bldP spid="8197" grpId="0" bldLvl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0" descr="W02013~1"/>
          <p:cNvPicPr>
            <a:picLocks noChangeAspect="1"/>
          </p:cNvPicPr>
          <p:nvPr/>
        </p:nvPicPr>
        <p:blipFill>
          <a:blip r:embed="rId4" cstate="print"/>
          <a:srcRect l="15024" t="16515" r="38028" b="51205"/>
          <a:stretch>
            <a:fillRect/>
          </a:stretch>
        </p:blipFill>
        <p:spPr>
          <a:xfrm>
            <a:off x="4992688" y="1943418"/>
            <a:ext cx="3084512" cy="2087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9" name="Rectangle 4"/>
          <p:cNvSpPr/>
          <p:nvPr/>
        </p:nvSpPr>
        <p:spPr>
          <a:xfrm>
            <a:off x="744538" y="1151255"/>
            <a:ext cx="4895850" cy="62388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800">
                <a:latin typeface="Arial" panose="020B0604020202020204" charset="-76"/>
                <a:ea typeface="方正行楷简体" charset="-122"/>
              </a:rPr>
              <a:t>比较物体运动快慢有两种方法：</a:t>
            </a:r>
            <a:endParaRPr lang="zh-CN" altLang="en-US" sz="2800">
              <a:solidFill>
                <a:srgbClr val="FF0000"/>
              </a:solidFill>
              <a:latin typeface="Arial" panose="020B0604020202020204" charset="-76"/>
              <a:ea typeface="方正行楷简体" charset="-122"/>
            </a:endParaRPr>
          </a:p>
        </p:txBody>
      </p:sp>
      <p:sp>
        <p:nvSpPr>
          <p:cNvPr id="9220" name="Rectangle 5"/>
          <p:cNvSpPr/>
          <p:nvPr/>
        </p:nvSpPr>
        <p:spPr>
          <a:xfrm>
            <a:off x="1104900" y="5183505"/>
            <a:ext cx="7200900" cy="9445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 dirty="0">
                <a:latin typeface="方正楷体简体" charset="-122"/>
                <a:ea typeface="方正楷体简体" charset="-122"/>
              </a:rPr>
              <a:t>物理学中采用“</a:t>
            </a:r>
            <a:r>
              <a:rPr lang="zh-CN" altLang="en-US" sz="2800" dirty="0">
                <a:solidFill>
                  <a:srgbClr val="FF0000"/>
                </a:solidFill>
                <a:latin typeface="方正楷体简体" charset="-122"/>
                <a:ea typeface="方正楷体简体" charset="-122"/>
              </a:rPr>
              <a:t>相同时间比较路程</a:t>
            </a:r>
            <a:r>
              <a:rPr lang="zh-CN" altLang="en-US" sz="2800" dirty="0">
                <a:latin typeface="方正楷体简体" charset="-122"/>
                <a:ea typeface="方正楷体简体" charset="-122"/>
              </a:rPr>
              <a:t>”，也就是</a:t>
            </a:r>
            <a:r>
              <a:rPr lang="zh-CN" altLang="en-US" sz="2800" dirty="0">
                <a:solidFill>
                  <a:srgbClr val="FF0000"/>
                </a:solidFill>
                <a:latin typeface="方正楷体简体" charset="-122"/>
                <a:ea typeface="方正楷体简体" charset="-122"/>
              </a:rPr>
              <a:t>将物体运动的路程除以所用的时间。</a:t>
            </a:r>
          </a:p>
        </p:txBody>
      </p:sp>
      <p:sp>
        <p:nvSpPr>
          <p:cNvPr id="9221" name="文本框 9220"/>
          <p:cNvSpPr txBox="1"/>
          <p:nvPr/>
        </p:nvSpPr>
        <p:spPr>
          <a:xfrm>
            <a:off x="958850" y="4104005"/>
            <a:ext cx="3028950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Arial" panose="020B0604020202020204" charset="-76"/>
                <a:ea typeface="方正行楷简体" charset="-122"/>
              </a:rPr>
              <a:t>相同时间比较路程</a:t>
            </a:r>
          </a:p>
        </p:txBody>
      </p:sp>
      <p:pic>
        <p:nvPicPr>
          <p:cNvPr id="9222" name="Picture 10" descr="W02013~1"/>
          <p:cNvPicPr>
            <a:picLocks noChangeAspect="1"/>
          </p:cNvPicPr>
          <p:nvPr/>
        </p:nvPicPr>
        <p:blipFill>
          <a:blip r:embed="rId4" cstate="print"/>
          <a:srcRect l="15024" t="52991" r="38028" b="13840"/>
          <a:stretch>
            <a:fillRect/>
          </a:stretch>
        </p:blipFill>
        <p:spPr>
          <a:xfrm>
            <a:off x="1031875" y="1871980"/>
            <a:ext cx="2952750" cy="20875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3" name="文本框 9222"/>
          <p:cNvSpPr txBox="1"/>
          <p:nvPr/>
        </p:nvSpPr>
        <p:spPr>
          <a:xfrm>
            <a:off x="5064125" y="4104005"/>
            <a:ext cx="3028950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Arial" panose="020B0604020202020204" charset="-76"/>
                <a:ea typeface="方正行楷简体" charset="-122"/>
              </a:rPr>
              <a:t>相同路程比较时间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bldLvl="0"/>
      <p:bldP spid="9221" grpId="0" bldLvl="0"/>
      <p:bldP spid="9223" grpId="0" bldLvl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组合 38"/>
          <p:cNvGrpSpPr/>
          <p:nvPr/>
        </p:nvGrpSpPr>
        <p:grpSpPr>
          <a:xfrm>
            <a:off x="607378" y="1945323"/>
            <a:ext cx="7929562" cy="3429000"/>
            <a:chOff x="0" y="0"/>
            <a:chExt cx="7929618" cy="3429024"/>
          </a:xfrm>
        </p:grpSpPr>
        <p:grpSp>
          <p:nvGrpSpPr>
            <p:cNvPr id="10243" name="组合 35"/>
            <p:cNvGrpSpPr/>
            <p:nvPr/>
          </p:nvGrpSpPr>
          <p:grpSpPr>
            <a:xfrm>
              <a:off x="642942" y="428628"/>
              <a:ext cx="7286676" cy="2062103"/>
              <a:chOff x="0" y="0"/>
              <a:chExt cx="7286676" cy="2062103"/>
            </a:xfrm>
          </p:grpSpPr>
          <p:sp>
            <p:nvSpPr>
              <p:cNvPr id="10244" name="TextBox 4"/>
              <p:cNvSpPr txBox="1"/>
              <p:nvPr/>
            </p:nvSpPr>
            <p:spPr>
              <a:xfrm>
                <a:off x="857256" y="490467"/>
                <a:ext cx="6429420" cy="156966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anchor="t">
                <a:spAutoFit/>
              </a:bodyPr>
              <a:lstStyle/>
              <a:p>
                <a:r>
                  <a:rPr lang="zh-CN" altLang="en-US" sz="3200" dirty="0">
                    <a:latin typeface="宋体" panose="02010600030101010101" pitchFamily="2" charset="-122"/>
                  </a:rPr>
                  <a:t>定义：</a:t>
                </a:r>
                <a:r>
                  <a:rPr lang="zh-CN" altLang="en-US" sz="3200" dirty="0">
                    <a:solidFill>
                      <a:srgbClr val="0000FF"/>
                    </a:solidFill>
                    <a:latin typeface="宋体" panose="02010600030101010101" pitchFamily="2" charset="-122"/>
                  </a:rPr>
                  <a:t>路程和时间之比叫速度。</a:t>
                </a:r>
              </a:p>
              <a:p>
                <a:endParaRPr lang="en-US" altLang="x-none" sz="3200" dirty="0">
                  <a:latin typeface="宋体" panose="02010600030101010101" pitchFamily="2" charset="-122"/>
                </a:endParaRPr>
              </a:p>
              <a:p>
                <a:r>
                  <a:rPr lang="zh-CN" altLang="en-US" sz="3200" dirty="0">
                    <a:latin typeface="宋体" panose="02010600030101010101" pitchFamily="2" charset="-122"/>
                  </a:rPr>
                  <a:t>物理意义：</a:t>
                </a:r>
                <a:r>
                  <a:rPr lang="zh-CN" altLang="en-US" sz="3200" dirty="0">
                    <a:solidFill>
                      <a:srgbClr val="0000FF"/>
                    </a:solidFill>
                    <a:latin typeface="宋体" panose="02010600030101010101" pitchFamily="2" charset="-122"/>
                  </a:rPr>
                  <a:t>表示物体的运动快慢。</a:t>
                </a:r>
                <a:r>
                  <a:rPr lang="en-US" altLang="x-none" sz="3200" dirty="0">
                    <a:latin typeface="宋体" panose="02010600030101010101" pitchFamily="2" charset="-122"/>
                  </a:rPr>
                  <a:t>    </a:t>
                </a:r>
                <a:endParaRPr lang="zh-CN" altLang="en-US" sz="3200" dirty="0">
                  <a:latin typeface="宋体" panose="02010600030101010101" pitchFamily="2" charset="-122"/>
                </a:endParaRPr>
              </a:p>
            </p:txBody>
          </p:sp>
          <p:sp>
            <p:nvSpPr>
              <p:cNvPr id="10245" name="TextBox 35"/>
              <p:cNvSpPr txBox="1"/>
              <p:nvPr/>
            </p:nvSpPr>
            <p:spPr>
              <a:xfrm>
                <a:off x="0" y="0"/>
                <a:ext cx="642921" cy="206210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anchor="t">
                <a:spAutoFit/>
              </a:bodyPr>
              <a:lstStyle/>
              <a:p>
                <a:r>
                  <a:rPr lang="zh-CN" altLang="en-US" sz="3200" dirty="0">
                    <a:solidFill>
                      <a:srgbClr val="FF0000"/>
                    </a:solidFill>
                    <a:latin typeface="宋体" panose="02010600030101010101" pitchFamily="2" charset="-122"/>
                  </a:rPr>
                  <a:t> 速</a:t>
                </a:r>
                <a:endParaRPr lang="en-US" altLang="x-none" sz="3200" dirty="0">
                  <a:solidFill>
                    <a:srgbClr val="FF0000"/>
                  </a:solidFill>
                  <a:latin typeface="宋体" panose="02010600030101010101" pitchFamily="2" charset="-122"/>
                </a:endParaRPr>
              </a:p>
              <a:p>
                <a:endParaRPr lang="en-US" altLang="x-none" sz="3200" dirty="0">
                  <a:solidFill>
                    <a:srgbClr val="FF0000"/>
                  </a:solidFill>
                  <a:latin typeface="宋体" panose="02010600030101010101" pitchFamily="2" charset="-122"/>
                </a:endParaRPr>
              </a:p>
              <a:p>
                <a:r>
                  <a:rPr lang="zh-CN" altLang="en-US" sz="3200" dirty="0">
                    <a:solidFill>
                      <a:srgbClr val="FF0000"/>
                    </a:solidFill>
                    <a:latin typeface="宋体" panose="02010600030101010101" pitchFamily="2" charset="-122"/>
                  </a:rPr>
                  <a:t>度</a:t>
                </a:r>
              </a:p>
            </p:txBody>
          </p:sp>
          <p:sp>
            <p:nvSpPr>
              <p:cNvPr id="10246" name="左大括号 33"/>
              <p:cNvSpPr/>
              <p:nvPr/>
            </p:nvSpPr>
            <p:spPr>
              <a:xfrm>
                <a:off x="428628" y="776293"/>
                <a:ext cx="500065" cy="1071569"/>
              </a:xfrm>
              <a:prstGeom prst="leftBrace">
                <a:avLst>
                  <a:gd name="adj1" fmla="val 8333"/>
                  <a:gd name="adj2" fmla="val 50000"/>
                </a:avLst>
              </a:prstGeom>
              <a:noFill/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vert="horz" wrap="square" anchor="ctr"/>
              <a:lstStyle/>
              <a:p>
                <a:pPr algn="ctr"/>
                <a:endParaRPr lang="zh-CN" altLang="en-US" dirty="0">
                  <a:latin typeface="Franklin Gothic Book" pitchFamily="2"/>
                  <a:ea typeface="黑体" panose="02010609060101010101" pitchFamily="2" charset="-122"/>
                </a:endParaRPr>
              </a:p>
            </p:txBody>
          </p:sp>
        </p:grpSp>
        <p:sp>
          <p:nvSpPr>
            <p:cNvPr id="10247" name="横卷形 37"/>
            <p:cNvSpPr/>
            <p:nvPr/>
          </p:nvSpPr>
          <p:spPr>
            <a:xfrm>
              <a:off x="0" y="0"/>
              <a:ext cx="7715304" cy="3429024"/>
            </a:xfrm>
            <a:prstGeom prst="horizontalScroll">
              <a:avLst>
                <a:gd name="adj" fmla="val 12500"/>
              </a:avLst>
            </a:prstGeom>
            <a:noFill/>
            <a:ln w="25400" cap="flat" cmpd="sng">
              <a:solidFill>
                <a:srgbClr val="695F0C"/>
              </a:solidFill>
              <a:prstDash val="solid"/>
              <a:headEnd type="none" w="med" len="med"/>
              <a:tailEnd type="none" w="med" len="med"/>
            </a:ln>
          </p:spPr>
          <p:txBody>
            <a:bodyPr vert="horz" wrap="square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Franklin Gothic Book" pitchFamily="2"/>
                <a:ea typeface="黑体" panose="02010609060101010101" pitchFamily="2" charset="-122"/>
              </a:endParaRP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矩形 2"/>
          <p:cNvSpPr/>
          <p:nvPr/>
        </p:nvSpPr>
        <p:spPr>
          <a:xfrm>
            <a:off x="132080" y="923925"/>
            <a:ext cx="8963025" cy="191928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marL="1905" indent="228600"/>
            <a:endParaRPr lang="en-US" altLang="x-none" sz="2400" b="1" dirty="0">
              <a:latin typeface="幼圆" panose="02010509060101010101" pitchFamily="49" charset="-122"/>
              <a:ea typeface="幼圆" panose="02010509060101010101" pitchFamily="49" charset="-122"/>
              <a:sym typeface="Times New Roman" panose="02020603050405020304" pitchFamily="2" charset="0"/>
            </a:endParaRPr>
          </a:p>
          <a:p>
            <a:pPr marL="1905" indent="228600"/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  在物理学上，我们用</a:t>
            </a:r>
            <a:r>
              <a:rPr lang="zh-CN" altLang="en-US" sz="2400" b="1" u="sng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                                </a:t>
            </a:r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来比较物体运动快慢。速度的计算公式是</a:t>
            </a:r>
            <a:r>
              <a:rPr lang="zh-CN" altLang="en-US" sz="2400" b="1" u="sng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      </a:t>
            </a:r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，速度的国际单位是</a:t>
            </a:r>
            <a:r>
              <a:rPr lang="zh-CN" altLang="en-US" sz="2400" b="1" u="sng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       </a:t>
            </a:r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，符号是</a:t>
            </a:r>
            <a:r>
              <a:rPr lang="zh-CN" altLang="en-US" sz="2400" b="1" u="sng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       </a:t>
            </a:r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，在交通运输上通常用</a:t>
            </a:r>
            <a:r>
              <a:rPr lang="zh-CN" altLang="en-US" sz="2400" b="1" u="sng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          </a:t>
            </a:r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做速度单位，符号是</a:t>
            </a:r>
            <a:r>
              <a:rPr lang="zh-CN" altLang="en-US" sz="2400" b="1" u="sng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       </a:t>
            </a:r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。                               </a:t>
            </a:r>
            <a:endParaRPr lang="zh-CN" altLang="en-US" sz="2400" b="1" dirty="0">
              <a:solidFill>
                <a:schemeClr val="tx2"/>
              </a:solidFill>
              <a:latin typeface="幼圆" panose="02010509060101010101" pitchFamily="49" charset="-122"/>
              <a:ea typeface="幼圆" panose="02010509060101010101" pitchFamily="49" charset="-122"/>
              <a:sym typeface="Times New Roman" panose="02020603050405020304" pitchFamily="2" charset="0"/>
            </a:endParaRPr>
          </a:p>
        </p:txBody>
      </p:sp>
      <p:sp>
        <p:nvSpPr>
          <p:cNvPr id="11267" name="矩形 4"/>
          <p:cNvSpPr/>
          <p:nvPr/>
        </p:nvSpPr>
        <p:spPr>
          <a:xfrm>
            <a:off x="5821680" y="4019550"/>
            <a:ext cx="2592388" cy="8223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marL="1905" indent="228600"/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此时汽车的速度</a:t>
            </a:r>
          </a:p>
          <a:p>
            <a:pPr marL="1905" indent="228600"/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是</a:t>
            </a:r>
            <a:r>
              <a:rPr lang="en-US" altLang="x-none" sz="2400" b="1" dirty="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20km/h</a:t>
            </a:r>
            <a:endParaRPr lang="zh-CN" altLang="en-US" dirty="0"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1268" name="矩形 1"/>
          <p:cNvSpPr/>
          <p:nvPr/>
        </p:nvSpPr>
        <p:spPr>
          <a:xfrm>
            <a:off x="3803968" y="1211263"/>
            <a:ext cx="4648200" cy="461962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相同时间内比较运动路程的长短 </a:t>
            </a:r>
            <a:endParaRPr lang="zh-CN" altLang="en-US" b="1" dirty="0">
              <a:solidFill>
                <a:srgbClr val="FF0000"/>
              </a:solidFill>
              <a:latin typeface="Calibri" panose="020F050202020403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1269" name="矩形 3"/>
          <p:cNvSpPr/>
          <p:nvPr/>
        </p:nvSpPr>
        <p:spPr>
          <a:xfrm>
            <a:off x="5574030" y="1627188"/>
            <a:ext cx="812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x-none" sz="2400" b="1" i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v=s</a:t>
            </a:r>
            <a:r>
              <a:rPr lang="en-US" altLang="x-none" sz="2400" b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/</a:t>
            </a:r>
            <a:r>
              <a:rPr lang="en-US" altLang="x-none" sz="2400" b="1" i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t</a:t>
            </a:r>
          </a:p>
        </p:txBody>
      </p:sp>
      <p:sp>
        <p:nvSpPr>
          <p:cNvPr id="11270" name="矩形 5"/>
          <p:cNvSpPr/>
          <p:nvPr/>
        </p:nvSpPr>
        <p:spPr>
          <a:xfrm>
            <a:off x="596900" y="2031683"/>
            <a:ext cx="1071563" cy="39687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米每秒 </a:t>
            </a:r>
          </a:p>
        </p:txBody>
      </p:sp>
      <p:sp>
        <p:nvSpPr>
          <p:cNvPr id="11271" name="矩形 6"/>
          <p:cNvSpPr/>
          <p:nvPr/>
        </p:nvSpPr>
        <p:spPr>
          <a:xfrm>
            <a:off x="3011805" y="2001838"/>
            <a:ext cx="639763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x-none" sz="2400" b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m/s</a:t>
            </a:r>
          </a:p>
        </p:txBody>
      </p:sp>
      <p:sp>
        <p:nvSpPr>
          <p:cNvPr id="11272" name="矩形 7"/>
          <p:cNvSpPr/>
          <p:nvPr/>
        </p:nvSpPr>
        <p:spPr>
          <a:xfrm>
            <a:off x="6964998" y="2031683"/>
            <a:ext cx="1579562" cy="39687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千米每小时 </a:t>
            </a:r>
          </a:p>
        </p:txBody>
      </p:sp>
      <p:sp>
        <p:nvSpPr>
          <p:cNvPr id="11273" name="矩形 8"/>
          <p:cNvSpPr/>
          <p:nvPr/>
        </p:nvSpPr>
        <p:spPr>
          <a:xfrm>
            <a:off x="2795905" y="2362200"/>
            <a:ext cx="86042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x-none" sz="2400" b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k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m</a:t>
            </a:r>
            <a:r>
              <a:rPr lang="en-US" altLang="x-none" sz="2400" b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/h</a:t>
            </a:r>
          </a:p>
        </p:txBody>
      </p:sp>
      <p:sp>
        <p:nvSpPr>
          <p:cNvPr id="11274" name="矩形 9"/>
          <p:cNvSpPr/>
          <p:nvPr/>
        </p:nvSpPr>
        <p:spPr>
          <a:xfrm>
            <a:off x="5675630" y="5099050"/>
            <a:ext cx="3168650" cy="8239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marL="1905" indent="228600"/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该速度表能显示的</a:t>
            </a:r>
          </a:p>
          <a:p>
            <a:pPr marL="1905" indent="228600"/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最大时速是</a:t>
            </a:r>
            <a:r>
              <a:rPr lang="en-US" altLang="x-none" sz="2400" b="1" dirty="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  <a:sym typeface="Times New Roman" panose="02020603050405020304" pitchFamily="2" charset="0"/>
              </a:rPr>
              <a:t>220km/h </a:t>
            </a:r>
            <a:endParaRPr lang="zh-CN" altLang="en-US" dirty="0"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pic>
        <p:nvPicPr>
          <p:cNvPr id="11275" name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143" y="3155950"/>
            <a:ext cx="4357687" cy="32369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76" name="文本框 11275"/>
          <p:cNvSpPr txBox="1"/>
          <p:nvPr/>
        </p:nvSpPr>
        <p:spPr>
          <a:xfrm>
            <a:off x="5604193" y="3155950"/>
            <a:ext cx="3492500" cy="70008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0000FF"/>
                </a:solidFill>
                <a:latin typeface="幼圆" panose="02010509060101010101" pitchFamily="49" charset="-122"/>
                <a:ea typeface="方正铁筋隶书简体" charset="-122"/>
                <a:sym typeface="Times New Roman" panose="02020603050405020304" pitchFamily="2" charset="0"/>
              </a:rPr>
              <a:t>你见过汽车的速度表没有？</a:t>
            </a:r>
            <a:endParaRPr lang="zh-CN" altLang="en-US" b="1" dirty="0">
              <a:solidFill>
                <a:srgbClr val="0000FF"/>
              </a:solidFill>
              <a:latin typeface="幼圆" panose="02010509060101010101" pitchFamily="49" charset="-122"/>
              <a:ea typeface="方正铁筋隶书简体" charset="-122"/>
              <a:sym typeface="Times New Roman" panose="02020603050405020304" pitchFamily="2" charset="0"/>
            </a:endParaRPr>
          </a:p>
          <a:p>
            <a:r>
              <a:rPr lang="zh-CN" altLang="en-US" sz="2000" b="1" dirty="0">
                <a:solidFill>
                  <a:srgbClr val="0000FF"/>
                </a:solidFill>
                <a:latin typeface="幼圆" panose="02010509060101010101" pitchFamily="49" charset="-122"/>
                <a:ea typeface="方正铁筋隶书简体" charset="-122"/>
                <a:sym typeface="Times New Roman" panose="02020603050405020304" pitchFamily="2" charset="0"/>
              </a:rPr>
              <a:t>结合左图给大家说说你的认识。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2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22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27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32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3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42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ldLvl="0"/>
      <p:bldP spid="11268" grpId="0" bldLvl="0"/>
      <p:bldP spid="11269" grpId="0" bldLvl="0"/>
      <p:bldP spid="11270" grpId="0" bldLvl="0"/>
      <p:bldP spid="11271" grpId="0" bldLvl="0"/>
      <p:bldP spid="11272" grpId="0" bldLvl="0"/>
      <p:bldP spid="11273" grpId="0" bldLvl="0"/>
      <p:bldP spid="11274" grpId="0" bldLvl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2"/>
          <p:cNvSpPr txBox="1"/>
          <p:nvPr/>
        </p:nvSpPr>
        <p:spPr>
          <a:xfrm>
            <a:off x="2098358" y="1472248"/>
            <a:ext cx="5529262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 b="1" dirty="0">
                <a:latin typeface="Times New Roman" panose="02020603050405020304" pitchFamily="2" charset="0"/>
              </a:rPr>
              <a:t>一些物体运动的速度（</a:t>
            </a:r>
            <a:r>
              <a:rPr lang="en-US" altLang="x-none" sz="2800" b="1" dirty="0">
                <a:latin typeface="Times New Roman" panose="02020603050405020304" pitchFamily="2" charset="0"/>
              </a:rPr>
              <a:t>m/s</a:t>
            </a:r>
            <a:r>
              <a:rPr lang="zh-CN" altLang="en-US" sz="2800" b="1" dirty="0">
                <a:latin typeface="Times New Roman" panose="02020603050405020304" pitchFamily="2" charset="0"/>
              </a:rPr>
              <a:t>）</a:t>
            </a:r>
          </a:p>
        </p:txBody>
      </p:sp>
      <p:sp>
        <p:nvSpPr>
          <p:cNvPr id="12291" name="Rectangle 5"/>
          <p:cNvSpPr/>
          <p:nvPr/>
        </p:nvSpPr>
        <p:spPr>
          <a:xfrm>
            <a:off x="7332345" y="5036185"/>
            <a:ext cx="1463675" cy="6143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3070</a:t>
            </a:r>
            <a:endParaRPr lang="zh-CN" altLang="en-US" sz="2800" b="1" dirty="0">
              <a:solidFill>
                <a:srgbClr val="000000"/>
              </a:solidFill>
              <a:latin typeface="Times New Roman" panose="02020603050405020304" pitchFamily="2" charset="0"/>
            </a:endParaRPr>
          </a:p>
        </p:txBody>
      </p:sp>
      <p:sp>
        <p:nvSpPr>
          <p:cNvPr id="12292" name="Rectangle 6"/>
          <p:cNvSpPr/>
          <p:nvPr/>
        </p:nvSpPr>
        <p:spPr>
          <a:xfrm>
            <a:off x="4470083" y="5036185"/>
            <a:ext cx="3149600" cy="6143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</a:rPr>
              <a:t>同步卫星</a:t>
            </a:r>
          </a:p>
        </p:txBody>
      </p:sp>
      <p:sp>
        <p:nvSpPr>
          <p:cNvPr id="12293" name="Rectangle 7"/>
          <p:cNvSpPr/>
          <p:nvPr/>
        </p:nvSpPr>
        <p:spPr>
          <a:xfrm>
            <a:off x="2493645" y="5036185"/>
            <a:ext cx="1976438" cy="6143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约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1000</a:t>
            </a:r>
            <a:endParaRPr lang="zh-CN" altLang="en-US" sz="2800" b="1" dirty="0">
              <a:solidFill>
                <a:srgbClr val="000000"/>
              </a:solidFill>
              <a:latin typeface="Times New Roman" panose="02020603050405020304" pitchFamily="2" charset="0"/>
            </a:endParaRPr>
          </a:p>
        </p:txBody>
      </p:sp>
      <p:sp>
        <p:nvSpPr>
          <p:cNvPr id="12294" name="Rectangle 8"/>
          <p:cNvSpPr/>
          <p:nvPr/>
        </p:nvSpPr>
        <p:spPr>
          <a:xfrm>
            <a:off x="442595" y="5036185"/>
            <a:ext cx="2051050" cy="6143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</a:rPr>
              <a:t>出膛的子弹</a:t>
            </a:r>
          </a:p>
        </p:txBody>
      </p:sp>
      <p:sp>
        <p:nvSpPr>
          <p:cNvPr id="12295" name="Rectangle 9"/>
          <p:cNvSpPr/>
          <p:nvPr/>
        </p:nvSpPr>
        <p:spPr>
          <a:xfrm>
            <a:off x="7332345" y="4315460"/>
            <a:ext cx="1463675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约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700</a:t>
            </a:r>
            <a:endParaRPr lang="zh-CN" altLang="en-US" sz="2800" b="1" dirty="0">
              <a:solidFill>
                <a:srgbClr val="000000"/>
              </a:solidFill>
              <a:latin typeface="Times New Roman" panose="02020603050405020304" pitchFamily="2" charset="0"/>
            </a:endParaRPr>
          </a:p>
        </p:txBody>
      </p:sp>
      <p:sp>
        <p:nvSpPr>
          <p:cNvPr id="12296" name="Rectangle 10"/>
          <p:cNvSpPr/>
          <p:nvPr/>
        </p:nvSpPr>
        <p:spPr>
          <a:xfrm>
            <a:off x="4470083" y="4315460"/>
            <a:ext cx="3149600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</a:rPr>
              <a:t>超音速歼击机</a:t>
            </a:r>
          </a:p>
        </p:txBody>
      </p:sp>
      <p:sp>
        <p:nvSpPr>
          <p:cNvPr id="12297" name="Rectangle 11"/>
          <p:cNvSpPr/>
          <p:nvPr/>
        </p:nvSpPr>
        <p:spPr>
          <a:xfrm>
            <a:off x="2493645" y="4315460"/>
            <a:ext cx="1976438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约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250</a:t>
            </a:r>
            <a:endParaRPr lang="zh-CN" altLang="en-US" sz="2800" b="1" baseline="30000" dirty="0">
              <a:solidFill>
                <a:srgbClr val="000000"/>
              </a:solidFill>
              <a:latin typeface="Times New Roman" panose="02020603050405020304" pitchFamily="2" charset="0"/>
            </a:endParaRPr>
          </a:p>
        </p:txBody>
      </p:sp>
      <p:sp>
        <p:nvSpPr>
          <p:cNvPr id="12298" name="Rectangle 12"/>
          <p:cNvSpPr/>
          <p:nvPr/>
        </p:nvSpPr>
        <p:spPr>
          <a:xfrm>
            <a:off x="442595" y="4315460"/>
            <a:ext cx="2051050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</a:rPr>
              <a:t>喷气式客机</a:t>
            </a:r>
          </a:p>
        </p:txBody>
      </p:sp>
      <p:sp>
        <p:nvSpPr>
          <p:cNvPr id="12299" name="Rectangle 13"/>
          <p:cNvSpPr/>
          <p:nvPr/>
        </p:nvSpPr>
        <p:spPr>
          <a:xfrm>
            <a:off x="7475220" y="3601085"/>
            <a:ext cx="1716088" cy="7143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可达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120</a:t>
            </a:r>
            <a:endParaRPr lang="zh-CN" altLang="en-US" sz="2800" b="1" dirty="0">
              <a:solidFill>
                <a:srgbClr val="000000"/>
              </a:solidFill>
              <a:latin typeface="Times New Roman" panose="02020603050405020304" pitchFamily="2" charset="0"/>
            </a:endParaRPr>
          </a:p>
        </p:txBody>
      </p:sp>
      <p:sp>
        <p:nvSpPr>
          <p:cNvPr id="12300" name="Rectangle 14"/>
          <p:cNvSpPr/>
          <p:nvPr/>
        </p:nvSpPr>
        <p:spPr>
          <a:xfrm>
            <a:off x="4470083" y="3601085"/>
            <a:ext cx="3149600" cy="7143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</a:rPr>
              <a:t>上海磁悬浮列车</a:t>
            </a:r>
          </a:p>
        </p:txBody>
      </p:sp>
      <p:sp>
        <p:nvSpPr>
          <p:cNvPr id="12301" name="Rectangle 15"/>
          <p:cNvSpPr/>
          <p:nvPr/>
        </p:nvSpPr>
        <p:spPr>
          <a:xfrm>
            <a:off x="2493645" y="3601085"/>
            <a:ext cx="1976438" cy="7143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   可达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48</a:t>
            </a:r>
            <a:endParaRPr lang="zh-CN" altLang="en-US" sz="2800" b="1" dirty="0">
              <a:solidFill>
                <a:srgbClr val="000000"/>
              </a:solidFill>
              <a:latin typeface="Times New Roman" panose="02020603050405020304" pitchFamily="2" charset="0"/>
            </a:endParaRPr>
          </a:p>
        </p:txBody>
      </p:sp>
      <p:sp>
        <p:nvSpPr>
          <p:cNvPr id="12302" name="Rectangle 16"/>
          <p:cNvSpPr/>
          <p:nvPr/>
        </p:nvSpPr>
        <p:spPr>
          <a:xfrm>
            <a:off x="442595" y="3601085"/>
            <a:ext cx="2051050" cy="7143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</a:rPr>
              <a:t>雨燕</a:t>
            </a:r>
          </a:p>
        </p:txBody>
      </p:sp>
      <p:sp>
        <p:nvSpPr>
          <p:cNvPr id="12303" name="Rectangle 17"/>
          <p:cNvSpPr/>
          <p:nvPr/>
        </p:nvSpPr>
        <p:spPr>
          <a:xfrm>
            <a:off x="7332345" y="2986723"/>
            <a:ext cx="1463675" cy="6143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 约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33</a:t>
            </a:r>
            <a:endParaRPr lang="zh-CN" altLang="en-US" sz="2800" b="1" dirty="0">
              <a:solidFill>
                <a:srgbClr val="000000"/>
              </a:solidFill>
              <a:latin typeface="Times New Roman" panose="02020603050405020304" pitchFamily="2" charset="0"/>
            </a:endParaRPr>
          </a:p>
        </p:txBody>
      </p:sp>
      <p:sp>
        <p:nvSpPr>
          <p:cNvPr id="12304" name="Rectangle 18"/>
          <p:cNvSpPr/>
          <p:nvPr/>
        </p:nvSpPr>
        <p:spPr>
          <a:xfrm>
            <a:off x="4398645" y="2986723"/>
            <a:ext cx="3149600" cy="6143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</a:rPr>
              <a:t>高速路上的小轿车</a:t>
            </a:r>
          </a:p>
        </p:txBody>
      </p:sp>
      <p:sp>
        <p:nvSpPr>
          <p:cNvPr id="12305" name="Rectangle 19"/>
          <p:cNvSpPr/>
          <p:nvPr/>
        </p:nvSpPr>
        <p:spPr>
          <a:xfrm>
            <a:off x="2499995" y="2986723"/>
            <a:ext cx="2119313" cy="6143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      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2" charset="0"/>
              </a:rPr>
              <a:t>约</a:t>
            </a:r>
            <a:r>
              <a:rPr lang="en-US" altLang="x-none" sz="2800" b="1" dirty="0">
                <a:solidFill>
                  <a:srgbClr val="FF0000"/>
                </a:solidFill>
                <a:latin typeface="Times New Roman" panose="02020603050405020304" pitchFamily="2" charset="0"/>
              </a:rPr>
              <a:t>5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2" charset="0"/>
            </a:endParaRPr>
          </a:p>
        </p:txBody>
      </p:sp>
      <p:sp>
        <p:nvSpPr>
          <p:cNvPr id="12306" name="Rectangle 20"/>
          <p:cNvSpPr/>
          <p:nvPr/>
        </p:nvSpPr>
        <p:spPr>
          <a:xfrm>
            <a:off x="442595" y="2986723"/>
            <a:ext cx="2051050" cy="6143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2" charset="0"/>
              </a:rPr>
              <a:t>自行车</a:t>
            </a:r>
          </a:p>
        </p:txBody>
      </p:sp>
      <p:sp>
        <p:nvSpPr>
          <p:cNvPr id="12307" name="Rectangle 21"/>
          <p:cNvSpPr/>
          <p:nvPr/>
        </p:nvSpPr>
        <p:spPr>
          <a:xfrm>
            <a:off x="7645083" y="2408873"/>
            <a:ext cx="1079500" cy="5286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2" charset="0"/>
              </a:rPr>
              <a:t>约</a:t>
            </a:r>
            <a:r>
              <a:rPr lang="en-US" altLang="x-none" sz="2800" b="1" dirty="0">
                <a:solidFill>
                  <a:srgbClr val="FF0000"/>
                </a:solidFill>
                <a:latin typeface="Times New Roman" panose="02020603050405020304" pitchFamily="2" charset="0"/>
              </a:rPr>
              <a:t>1.1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2" charset="0"/>
            </a:endParaRPr>
          </a:p>
        </p:txBody>
      </p:sp>
      <p:sp>
        <p:nvSpPr>
          <p:cNvPr id="12308" name="Rectangle 22"/>
          <p:cNvSpPr/>
          <p:nvPr/>
        </p:nvSpPr>
        <p:spPr>
          <a:xfrm>
            <a:off x="4117658" y="2408873"/>
            <a:ext cx="3149600" cy="5286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2" charset="0"/>
              </a:rPr>
              <a:t>      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2" charset="0"/>
              </a:rPr>
              <a:t>步行的人</a:t>
            </a:r>
          </a:p>
        </p:txBody>
      </p:sp>
      <p:sp>
        <p:nvSpPr>
          <p:cNvPr id="12309" name="Rectangle 23"/>
          <p:cNvSpPr/>
          <p:nvPr/>
        </p:nvSpPr>
        <p:spPr>
          <a:xfrm>
            <a:off x="2493645" y="2458085"/>
            <a:ext cx="2270125" cy="5286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约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1.5×10</a:t>
            </a:r>
            <a:r>
              <a:rPr lang="en-US" altLang="x-none" sz="2800" b="1" baseline="30000" dirty="0">
                <a:solidFill>
                  <a:srgbClr val="000000"/>
                </a:solidFill>
                <a:latin typeface="Times New Roman" panose="02020603050405020304" pitchFamily="2" charset="0"/>
              </a:rPr>
              <a:t>-3</a:t>
            </a:r>
            <a:endParaRPr lang="zh-CN" altLang="en-US" sz="2800" b="1" baseline="30000" dirty="0">
              <a:solidFill>
                <a:srgbClr val="000000"/>
              </a:solidFill>
              <a:latin typeface="Times New Roman" panose="02020603050405020304" pitchFamily="2" charset="0"/>
            </a:endParaRPr>
          </a:p>
        </p:txBody>
      </p:sp>
      <p:sp>
        <p:nvSpPr>
          <p:cNvPr id="12310" name="Rectangle 24"/>
          <p:cNvSpPr/>
          <p:nvPr/>
        </p:nvSpPr>
        <p:spPr>
          <a:xfrm>
            <a:off x="442595" y="2410460"/>
            <a:ext cx="2051050" cy="5286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</a:rPr>
              <a:t>蜗牛</a:t>
            </a:r>
          </a:p>
        </p:txBody>
      </p:sp>
      <p:sp>
        <p:nvSpPr>
          <p:cNvPr id="12312" name="Line 27"/>
          <p:cNvSpPr/>
          <p:nvPr/>
        </p:nvSpPr>
        <p:spPr>
          <a:xfrm>
            <a:off x="226695" y="3601085"/>
            <a:ext cx="8640763" cy="0"/>
          </a:xfrm>
          <a:prstGeom prst="line">
            <a:avLst/>
          </a:prstGeom>
          <a:ln w="19050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2313" name="Line 28"/>
          <p:cNvSpPr/>
          <p:nvPr/>
        </p:nvSpPr>
        <p:spPr>
          <a:xfrm>
            <a:off x="226695" y="4315460"/>
            <a:ext cx="8640763" cy="0"/>
          </a:xfrm>
          <a:prstGeom prst="line">
            <a:avLst/>
          </a:prstGeom>
          <a:ln w="19050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2314" name="Line 29"/>
          <p:cNvSpPr/>
          <p:nvPr/>
        </p:nvSpPr>
        <p:spPr>
          <a:xfrm>
            <a:off x="229870" y="5072698"/>
            <a:ext cx="8640763" cy="0"/>
          </a:xfrm>
          <a:prstGeom prst="line">
            <a:avLst/>
          </a:prstGeom>
          <a:ln w="19050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2315" name="Line 32"/>
          <p:cNvSpPr/>
          <p:nvPr/>
        </p:nvSpPr>
        <p:spPr>
          <a:xfrm>
            <a:off x="2493645" y="2458085"/>
            <a:ext cx="0" cy="3192463"/>
          </a:xfrm>
          <a:prstGeom prst="line">
            <a:avLst/>
          </a:prstGeom>
          <a:ln w="19050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2316" name="Line 33"/>
          <p:cNvSpPr/>
          <p:nvPr/>
        </p:nvSpPr>
        <p:spPr>
          <a:xfrm>
            <a:off x="4333558" y="2553335"/>
            <a:ext cx="0" cy="3192463"/>
          </a:xfrm>
          <a:prstGeom prst="line">
            <a:avLst/>
          </a:prstGeom>
          <a:ln w="19050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2317" name="Line 34"/>
          <p:cNvSpPr/>
          <p:nvPr/>
        </p:nvSpPr>
        <p:spPr>
          <a:xfrm>
            <a:off x="7500620" y="2480310"/>
            <a:ext cx="0" cy="3194050"/>
          </a:xfrm>
          <a:prstGeom prst="line">
            <a:avLst/>
          </a:prstGeom>
          <a:ln w="19050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a"/>
  <p:tag name="KSO_WM_UNIT_INDEX" val="1"/>
  <p:tag name="KSO_WM_UNIT_ID" val="custom596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21515">
      <a:dk1>
        <a:srgbClr val="5F5F5F"/>
      </a:dk1>
      <a:lt1>
        <a:srgbClr val="FFFFFF"/>
      </a:lt1>
      <a:dk2>
        <a:srgbClr val="4D4D4D"/>
      </a:dk2>
      <a:lt2>
        <a:srgbClr val="FFFFFF"/>
      </a:lt2>
      <a:accent1>
        <a:srgbClr val="47B6E7"/>
      </a:accent1>
      <a:accent2>
        <a:srgbClr val="628EE3"/>
      </a:accent2>
      <a:accent3>
        <a:srgbClr val="2BC3B5"/>
      </a:accent3>
      <a:accent4>
        <a:srgbClr val="92D050"/>
      </a:accent4>
      <a:accent5>
        <a:srgbClr val="CEB9A3"/>
      </a:accent5>
      <a:accent6>
        <a:srgbClr val="FFC000"/>
      </a:accent6>
      <a:hlink>
        <a:srgbClr val="00B0F0"/>
      </a:hlink>
      <a:folHlink>
        <a:srgbClr val="AFB2B4"/>
      </a:folHlink>
    </a:clrScheme>
    <a:fontScheme name="自定义 2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762</Words>
  <Application>Microsoft Office PowerPoint</Application>
  <PresentationFormat>全屏显示(4:3)</PresentationFormat>
  <Paragraphs>161</Paragraphs>
  <Slides>19</Slides>
  <Notes>14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19</vt:i4>
      </vt:variant>
    </vt:vector>
  </HeadingPairs>
  <TitlesOfParts>
    <vt:vector size="20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72</cp:revision>
  <dcterms:created xsi:type="dcterms:W3CDTF">2015-11-16T05:18:00Z</dcterms:created>
  <dcterms:modified xsi:type="dcterms:W3CDTF">2019-08-20T08:43:47Z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