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wdp" ContentType="image/vnd.ms-photo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350" r:id="rId7"/>
    <p:sldId id="7351" r:id="rId8"/>
    <p:sldId id="7352" r:id="rId9"/>
    <p:sldId id="7353" r:id="rId10"/>
    <p:sldId id="7354" r:id="rId11"/>
    <p:sldId id="7355" r:id="rId12"/>
    <p:sldId id="7356" r:id="rId13"/>
    <p:sldId id="7357" r:id="rId14"/>
    <p:sldId id="7358" r:id="rId15"/>
    <p:sldId id="7359" r:id="rId16"/>
    <p:sldId id="7360" r:id="rId17"/>
    <p:sldId id="7362" r:id="rId18"/>
    <p:sldId id="7363" r:id="rId19"/>
    <p:sldId id="7364" r:id="rId20"/>
    <p:sldId id="7365" r:id="rId21"/>
    <p:sldId id="7366" r:id="rId22"/>
    <p:sldId id="7367" r:id="rId23"/>
    <p:sldId id="7368" r:id="rId24"/>
    <p:sldId id="7369" r:id="rId25"/>
    <p:sldId id="7370" r:id="rId26"/>
    <p:sldId id="7371" r:id="rId27"/>
    <p:sldId id="7372" r:id="rId28"/>
    <p:sldId id="7373" r:id="rId29"/>
    <p:sldId id="7374" r:id="rId30"/>
    <p:sldId id="7375" r:id="rId31"/>
    <p:sldId id="7376" r:id="rId32"/>
    <p:sldId id="7377" r:id="rId33"/>
    <p:sldId id="7378" r:id="rId34"/>
    <p:sldId id="7379" r:id="rId35"/>
    <p:sldId id="7380" r:id="rId36"/>
    <p:sldId id="7381" r:id="rId37"/>
    <p:sldId id="7361" r:id="rId38"/>
  </p:sldIdLst>
  <p:sldSz cx="9144000" cy="5143500" type="screen16x9"/>
  <p:notesSz cx="6858000" cy="9144000"/>
  <p:custDataLst>
    <p:tags r:id="rId3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tags" Target="tags/tag500.xml" /><Relationship Id="rId4" Type="http://schemas.openxmlformats.org/officeDocument/2006/relationships/handoutMaster" Target="handoutMasters/handoutMaster1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2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tags" Target="../tags/tag67.xml" /><Relationship Id="rId3" Type="http://schemas.openxmlformats.org/officeDocument/2006/relationships/tags" Target="../tags/tag68.xml" /><Relationship Id="rId4" Type="http://schemas.openxmlformats.org/officeDocument/2006/relationships/tags" Target="../tags/tag69.xml" /><Relationship Id="rId5" Type="http://schemas.openxmlformats.org/officeDocument/2006/relationships/tags" Target="../tags/tag70.xml" /><Relationship Id="rId6" Type="http://schemas.openxmlformats.org/officeDocument/2006/relationships/tags" Target="../tags/tag71.xml" /><Relationship Id="rId7" Type="http://schemas.openxmlformats.org/officeDocument/2006/relationships/tags" Target="../tags/tag72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8.xml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tags" Target="../tags/tag33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tags" Target="../tags/tag340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tags" Target="../tags/tag35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tags" Target="../tags/tag35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tags" Target="../tags/tag365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tags" Target="../tags/tag400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Relationship Id="rId6" Type="http://schemas.openxmlformats.org/officeDocument/2006/relationships/tags" Target="../tags/tag409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tags" Target="../tags/tag419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tags" Target="../tags/tag430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6.xml" /><Relationship Id="rId4" Type="http://schemas.openxmlformats.org/officeDocument/2006/relationships/tags" Target="../tags/tag437.xml" /><Relationship Id="rId5" Type="http://schemas.openxmlformats.org/officeDocument/2006/relationships/tags" Target="../tags/tag438.xml" /><Relationship Id="rId6" Type="http://schemas.openxmlformats.org/officeDocument/2006/relationships/tags" Target="../tags/tag439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tags" Target="../tags/tag449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7.xml" /><Relationship Id="rId4" Type="http://schemas.openxmlformats.org/officeDocument/2006/relationships/tags" Target="../tags/tag458.xml" /><Relationship Id="rId5" Type="http://schemas.openxmlformats.org/officeDocument/2006/relationships/tags" Target="../tags/tag459.xml" /><Relationship Id="rId6" Type="http://schemas.openxmlformats.org/officeDocument/2006/relationships/tags" Target="../tags/tag460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5.xml" /><Relationship Id="rId4" Type="http://schemas.openxmlformats.org/officeDocument/2006/relationships/tags" Target="../tags/tag466.xml" /><Relationship Id="rId5" Type="http://schemas.openxmlformats.org/officeDocument/2006/relationships/tags" Target="../tags/tag467.xml" /><Relationship Id="rId6" Type="http://schemas.openxmlformats.org/officeDocument/2006/relationships/tags" Target="../tags/tag468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2.xml" /><Relationship Id="rId4" Type="http://schemas.openxmlformats.org/officeDocument/2006/relationships/tags" Target="../tags/tag473.xml" /><Relationship Id="rId5" Type="http://schemas.openxmlformats.org/officeDocument/2006/relationships/tags" Target="../tags/tag474.xml" /><Relationship Id="rId6" Type="http://schemas.openxmlformats.org/officeDocument/2006/relationships/tags" Target="../tags/tag47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0.xml" /><Relationship Id="rId4" Type="http://schemas.openxmlformats.org/officeDocument/2006/relationships/tags" Target="../tags/tag481.xml" /><Relationship Id="rId5" Type="http://schemas.openxmlformats.org/officeDocument/2006/relationships/tags" Target="../tags/tag482.xml" /><Relationship Id="rId6" Type="http://schemas.openxmlformats.org/officeDocument/2006/relationships/tags" Target="../tags/tag48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3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5.png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4.xml" /><Relationship Id="rId11" Type="http://schemas.openxmlformats.org/officeDocument/2006/relationships/tags" Target="../tags/tag85.xml" /><Relationship Id="rId12" Type="http://schemas.openxmlformats.org/officeDocument/2006/relationships/tags" Target="../tags/tag86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87.xml" /><Relationship Id="rId16" Type="http://schemas.openxmlformats.org/officeDocument/2006/relationships/image" Target="../media/image20.png" /><Relationship Id="rId17" Type="http://schemas.openxmlformats.org/officeDocument/2006/relationships/tags" Target="../tags/tag88.xml" /><Relationship Id="rId18" Type="http://schemas.openxmlformats.org/officeDocument/2006/relationships/image" Target="../media/image21.png" /><Relationship Id="rId19" Type="http://schemas.openxmlformats.org/officeDocument/2006/relationships/tags" Target="../tags/tag89.xml" /><Relationship Id="rId2" Type="http://schemas.openxmlformats.org/officeDocument/2006/relationships/tags" Target="../tags/tag78.xml" /><Relationship Id="rId20" Type="http://schemas.openxmlformats.org/officeDocument/2006/relationships/tags" Target="../tags/tag90.xml" /><Relationship Id="rId21" Type="http://schemas.openxmlformats.org/officeDocument/2006/relationships/tags" Target="../tags/tag91.xml" /><Relationship Id="rId22" Type="http://schemas.openxmlformats.org/officeDocument/2006/relationships/tags" Target="../tags/tag92.xml" /><Relationship Id="rId23" Type="http://schemas.openxmlformats.org/officeDocument/2006/relationships/tags" Target="../tags/tag93.xml" /><Relationship Id="rId24" Type="http://schemas.openxmlformats.org/officeDocument/2006/relationships/image" Target="../media/image22.png" /><Relationship Id="rId25" Type="http://schemas.openxmlformats.org/officeDocument/2006/relationships/tags" Target="../tags/tag94.xml" /><Relationship Id="rId26" Type="http://schemas.openxmlformats.org/officeDocument/2006/relationships/image" Target="../media/image23.png" /><Relationship Id="rId27" Type="http://schemas.openxmlformats.org/officeDocument/2006/relationships/tags" Target="../tags/tag95.xml" /><Relationship Id="rId28" Type="http://schemas.openxmlformats.org/officeDocument/2006/relationships/image" Target="../media/image24.gif" /><Relationship Id="rId29" Type="http://schemas.openxmlformats.org/officeDocument/2006/relationships/tags" Target="../tags/tag96.xml" /><Relationship Id="rId3" Type="http://schemas.openxmlformats.org/officeDocument/2006/relationships/tags" Target="../tags/tag79.xml" /><Relationship Id="rId30" Type="http://schemas.openxmlformats.org/officeDocument/2006/relationships/tags" Target="../tags/tag97.xml" /><Relationship Id="rId31" Type="http://schemas.openxmlformats.org/officeDocument/2006/relationships/tags" Target="../tags/tag98.xml" /><Relationship Id="rId32" Type="http://schemas.openxmlformats.org/officeDocument/2006/relationships/tags" Target="../tags/tag99.xml" /><Relationship Id="rId33" Type="http://schemas.openxmlformats.org/officeDocument/2006/relationships/image" Target="../media/image25.png" /><Relationship Id="rId34" Type="http://schemas.openxmlformats.org/officeDocument/2006/relationships/tags" Target="../tags/tag100.xml" /><Relationship Id="rId35" Type="http://schemas.openxmlformats.org/officeDocument/2006/relationships/image" Target="../media/image26.png" /><Relationship Id="rId36" Type="http://schemas.openxmlformats.org/officeDocument/2006/relationships/tags" Target="../tags/tag101.xml" /><Relationship Id="rId37" Type="http://schemas.openxmlformats.org/officeDocument/2006/relationships/tags" Target="../tags/tag102.xml" /><Relationship Id="rId38" Type="http://schemas.openxmlformats.org/officeDocument/2006/relationships/image" Target="../media/image27.png" /><Relationship Id="rId39" Type="http://schemas.openxmlformats.org/officeDocument/2006/relationships/tags" Target="../tags/tag103.xml" /><Relationship Id="rId4" Type="http://schemas.openxmlformats.org/officeDocument/2006/relationships/tags" Target="../tags/tag80.xml" /><Relationship Id="rId40" Type="http://schemas.openxmlformats.org/officeDocument/2006/relationships/tags" Target="../tags/tag104.xml" /><Relationship Id="rId41" Type="http://schemas.openxmlformats.org/officeDocument/2006/relationships/image" Target="../media/image28.png" /><Relationship Id="rId42" Type="http://schemas.openxmlformats.org/officeDocument/2006/relationships/tags" Target="../tags/tag105.xml" /><Relationship Id="rId43" Type="http://schemas.openxmlformats.org/officeDocument/2006/relationships/image" Target="../media/image29.png" /><Relationship Id="rId44" Type="http://schemas.openxmlformats.org/officeDocument/2006/relationships/tags" Target="../tags/tag106.xml" /><Relationship Id="rId45" Type="http://schemas.openxmlformats.org/officeDocument/2006/relationships/image" Target="../media/image30.png" /><Relationship Id="rId46" Type="http://schemas.openxmlformats.org/officeDocument/2006/relationships/tags" Target="../tags/tag107.xml" /><Relationship Id="rId47" Type="http://schemas.openxmlformats.org/officeDocument/2006/relationships/tags" Target="../tags/tag108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image" Target="../media/image16.png" /><Relationship Id="rId8" Type="http://schemas.openxmlformats.org/officeDocument/2006/relationships/tags" Target="../tags/tag83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1.xml" /><Relationship Id="rId11" Type="http://schemas.openxmlformats.org/officeDocument/2006/relationships/image" Target="../media/image47.jpeg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tags" Target="../tags/tag26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image" Target="../media/image45.jpeg" /><Relationship Id="rId7" Type="http://schemas.openxmlformats.org/officeDocument/2006/relationships/tags" Target="../tags/tag259.xml" /><Relationship Id="rId8" Type="http://schemas.openxmlformats.org/officeDocument/2006/relationships/image" Target="../media/image46.jpeg" /><Relationship Id="rId9" Type="http://schemas.openxmlformats.org/officeDocument/2006/relationships/tags" Target="../tags/tag26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6.xml" /><Relationship Id="rId11" Type="http://schemas.openxmlformats.org/officeDocument/2006/relationships/tags" Target="../tags/tag277.xml" /><Relationship Id="rId12" Type="http://schemas.openxmlformats.org/officeDocument/2006/relationships/tags" Target="../tags/tag278.xml" /><Relationship Id="rId13" Type="http://schemas.openxmlformats.org/officeDocument/2006/relationships/tags" Target="../tags/tag279.xml" /><Relationship Id="rId14" Type="http://schemas.openxmlformats.org/officeDocument/2006/relationships/tags" Target="../tags/tag280.xml" /><Relationship Id="rId15" Type="http://schemas.openxmlformats.org/officeDocument/2006/relationships/tags" Target="../tags/tag281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image" Target="../media/image48.png" /><Relationship Id="rId8" Type="http://schemas.openxmlformats.org/officeDocument/2006/relationships/tags" Target="../tags/tag275.xml" /><Relationship Id="rId9" Type="http://schemas.openxmlformats.org/officeDocument/2006/relationships/image" Target="../media/image4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1.xml" /><Relationship Id="rId11" Type="http://schemas.openxmlformats.org/officeDocument/2006/relationships/tags" Target="../tags/tag292.xml" /><Relationship Id="rId12" Type="http://schemas.openxmlformats.org/officeDocument/2006/relationships/tags" Target="../tags/tag293.xml" /><Relationship Id="rId13" Type="http://schemas.openxmlformats.org/officeDocument/2006/relationships/tags" Target="../tags/tag294.xml" /><Relationship Id="rId14" Type="http://schemas.openxmlformats.org/officeDocument/2006/relationships/tags" Target="../tags/tag295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image" Target="../media/image50.png" /><Relationship Id="rId9" Type="http://schemas.openxmlformats.org/officeDocument/2006/relationships/tags" Target="../tags/tag29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tags" Target="../tags/tag305.xml" /><Relationship Id="rId13" Type="http://schemas.openxmlformats.org/officeDocument/2006/relationships/image" Target="../media/image54.jpeg" /><Relationship Id="rId14" Type="http://schemas.openxmlformats.org/officeDocument/2006/relationships/tags" Target="../tags/tag306.xml" /><Relationship Id="rId15" Type="http://schemas.openxmlformats.org/officeDocument/2006/relationships/tags" Target="../tags/tag307.xml" /><Relationship Id="rId16" Type="http://schemas.openxmlformats.org/officeDocument/2006/relationships/tags" Target="../tags/tag308.xml" /><Relationship Id="rId17" Type="http://schemas.openxmlformats.org/officeDocument/2006/relationships/tags" Target="../tags/tag309.xml" /><Relationship Id="rId18" Type="http://schemas.openxmlformats.org/officeDocument/2006/relationships/tags" Target="../tags/tag310.xml" /><Relationship Id="rId19" Type="http://schemas.openxmlformats.org/officeDocument/2006/relationships/tags" Target="../tags/tag311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312.xml" /><Relationship Id="rId21" Type="http://schemas.openxmlformats.org/officeDocument/2006/relationships/tags" Target="../tags/tag313.xml" /><Relationship Id="rId22" Type="http://schemas.openxmlformats.org/officeDocument/2006/relationships/tags" Target="../tags/tag314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image" Target="../media/image51.png" /><Relationship Id="rId6" Type="http://schemas.openxmlformats.org/officeDocument/2006/relationships/tags" Target="../tags/tag301.xml" /><Relationship Id="rId7" Type="http://schemas.openxmlformats.org/officeDocument/2006/relationships/image" Target="../media/image52.jpeg" /><Relationship Id="rId8" Type="http://schemas.openxmlformats.org/officeDocument/2006/relationships/tags" Target="../tags/tag302.xml" /><Relationship Id="rId9" Type="http://schemas.openxmlformats.org/officeDocument/2006/relationships/image" Target="../media/image5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5.xml" /><Relationship Id="rId11" Type="http://schemas.openxmlformats.org/officeDocument/2006/relationships/tags" Target="../tags/tag326.xml" /><Relationship Id="rId12" Type="http://schemas.openxmlformats.org/officeDocument/2006/relationships/tags" Target="../tags/tag32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tags" Target="../tags/tag323.xml" /><Relationship Id="rId8" Type="http://schemas.openxmlformats.org/officeDocument/2006/relationships/image" Target="../media/image55.png" /><Relationship Id="rId9" Type="http://schemas.openxmlformats.org/officeDocument/2006/relationships/tags" Target="../tags/tag32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image" Target="../media/image56.jpeg" /><Relationship Id="rId6" Type="http://schemas.openxmlformats.org/officeDocument/2006/relationships/tags" Target="../tags/tag334.xml" /><Relationship Id="rId7" Type="http://schemas.openxmlformats.org/officeDocument/2006/relationships/tags" Target="../tags/tag335.xml" /><Relationship Id="rId8" Type="http://schemas.openxmlformats.org/officeDocument/2006/relationships/image" Target="../media/image57.jpeg" /><Relationship Id="rId9" Type="http://schemas.openxmlformats.org/officeDocument/2006/relationships/tags" Target="../tags/tag33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image" Target="../media/image58.png" /><Relationship Id="rId9" Type="http://schemas.openxmlformats.org/officeDocument/2006/relationships/tags" Target="../tags/tag34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image" Target="../media/image5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66.xml" /><Relationship Id="rId4" Type="http://schemas.openxmlformats.org/officeDocument/2006/relationships/tags" Target="../tags/tag36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6.xml" /><Relationship Id="rId12" Type="http://schemas.openxmlformats.org/officeDocument/2006/relationships/tags" Target="../tags/tag117.xml" /><Relationship Id="rId13" Type="http://schemas.openxmlformats.org/officeDocument/2006/relationships/tags" Target="../tags/tag118.xml" /><Relationship Id="rId14" Type="http://schemas.openxmlformats.org/officeDocument/2006/relationships/tags" Target="../tags/tag119.xml" /><Relationship Id="rId15" Type="http://schemas.openxmlformats.org/officeDocument/2006/relationships/tags" Target="../tags/tag120.xml" /><Relationship Id="rId16" Type="http://schemas.openxmlformats.org/officeDocument/2006/relationships/tags" Target="../tags/tag121.xml" /><Relationship Id="rId17" Type="http://schemas.openxmlformats.org/officeDocument/2006/relationships/tags" Target="../tags/tag122.xml" /><Relationship Id="rId18" Type="http://schemas.openxmlformats.org/officeDocument/2006/relationships/tags" Target="../tags/tag123.xml" /><Relationship Id="rId19" Type="http://schemas.openxmlformats.org/officeDocument/2006/relationships/tags" Target="../tags/tag124.xml" /><Relationship Id="rId2" Type="http://schemas.openxmlformats.org/officeDocument/2006/relationships/tags" Target="../tags/tag109.xml" /><Relationship Id="rId20" Type="http://schemas.openxmlformats.org/officeDocument/2006/relationships/tags" Target="../tags/tag125.xml" /><Relationship Id="rId21" Type="http://schemas.openxmlformats.org/officeDocument/2006/relationships/tags" Target="../tags/tag126.xml" /><Relationship Id="rId22" Type="http://schemas.openxmlformats.org/officeDocument/2006/relationships/tags" Target="../tags/tag127.xml" /><Relationship Id="rId23" Type="http://schemas.openxmlformats.org/officeDocument/2006/relationships/tags" Target="../tags/tag128.xml" /><Relationship Id="rId24" Type="http://schemas.openxmlformats.org/officeDocument/2006/relationships/tags" Target="../tags/tag129.xml" /><Relationship Id="rId25" Type="http://schemas.openxmlformats.org/officeDocument/2006/relationships/image" Target="../media/image33.png" /><Relationship Id="rId26" Type="http://schemas.openxmlformats.org/officeDocument/2006/relationships/tags" Target="../tags/tag130.xml" /><Relationship Id="rId27" Type="http://schemas.openxmlformats.org/officeDocument/2006/relationships/tags" Target="../tags/tag131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0.xml" /><Relationship Id="rId30" Type="http://schemas.openxmlformats.org/officeDocument/2006/relationships/tags" Target="../tags/tag132.xml" /><Relationship Id="rId31" Type="http://schemas.openxmlformats.org/officeDocument/2006/relationships/image" Target="../media/image36.png" /><Relationship Id="rId32" Type="http://schemas.openxmlformats.org/officeDocument/2006/relationships/tags" Target="../tags/tag133.xml" /><Relationship Id="rId33" Type="http://schemas.openxmlformats.org/officeDocument/2006/relationships/tags" Target="../tags/tag134.xml" /><Relationship Id="rId4" Type="http://schemas.openxmlformats.org/officeDocument/2006/relationships/image" Target="../media/image31.png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68.xml" /><Relationship Id="rId3" Type="http://schemas.openxmlformats.org/officeDocument/2006/relationships/tags" Target="../tags/tag369.xml" /><Relationship Id="rId4" Type="http://schemas.openxmlformats.org/officeDocument/2006/relationships/tags" Target="../tags/tag37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8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tags" Target="../tags/tag387.xml" /><Relationship Id="rId9" Type="http://schemas.openxmlformats.org/officeDocument/2006/relationships/image" Target="../media/image6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image" Target="../media/image61.png" /><Relationship Id="rId7" Type="http://schemas.openxmlformats.org/officeDocument/2006/relationships/tags" Target="../tags/tag396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01.xml" /><Relationship Id="rId4" Type="http://schemas.openxmlformats.org/officeDocument/2006/relationships/image" Target="../media/image62.jpeg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image" Target="../media/image63.jpeg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5.xml" /><Relationship Id="rId11" Type="http://schemas.openxmlformats.org/officeDocument/2006/relationships/image" Target="../media/image65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10.xml" /><Relationship Id="rId4" Type="http://schemas.openxmlformats.org/officeDocument/2006/relationships/image" Target="../media/image62.jpeg" /><Relationship Id="rId5" Type="http://schemas.openxmlformats.org/officeDocument/2006/relationships/tags" Target="../tags/tag411.xml" /><Relationship Id="rId6" Type="http://schemas.openxmlformats.org/officeDocument/2006/relationships/tags" Target="../tags/tag412.xml" /><Relationship Id="rId7" Type="http://schemas.openxmlformats.org/officeDocument/2006/relationships/tags" Target="../tags/tag413.xml" /><Relationship Id="rId8" Type="http://schemas.openxmlformats.org/officeDocument/2006/relationships/image" Target="../media/image64.png" /><Relationship Id="rId9" Type="http://schemas.openxmlformats.org/officeDocument/2006/relationships/tags" Target="../tags/tag41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6.xml" /><Relationship Id="rId11" Type="http://schemas.openxmlformats.org/officeDocument/2006/relationships/image" Target="../media/image67.png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tags" Target="../tags/tag422.xml" /><Relationship Id="rId6" Type="http://schemas.openxmlformats.org/officeDocument/2006/relationships/tags" Target="../tags/tag423.xml" /><Relationship Id="rId7" Type="http://schemas.openxmlformats.org/officeDocument/2006/relationships/image" Target="../media/image66.png" /><Relationship Id="rId8" Type="http://schemas.openxmlformats.org/officeDocument/2006/relationships/tags" Target="../tags/tag424.xml" /><Relationship Id="rId9" Type="http://schemas.openxmlformats.org/officeDocument/2006/relationships/tags" Target="../tags/tag42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image" Target="../media/image68.jpeg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tags" Target="../tags/tag43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440.xml" /><Relationship Id="rId4" Type="http://schemas.openxmlformats.org/officeDocument/2006/relationships/tags" Target="../tags/tag441.xml" /><Relationship Id="rId5" Type="http://schemas.openxmlformats.org/officeDocument/2006/relationships/image" Target="../media/image69.jpeg" /><Relationship Id="rId6" Type="http://schemas.openxmlformats.org/officeDocument/2006/relationships/tags" Target="../tags/tag442.xml" /><Relationship Id="rId7" Type="http://schemas.openxmlformats.org/officeDocument/2006/relationships/tags" Target="../tags/tag443.xml" /><Relationship Id="rId8" Type="http://schemas.openxmlformats.org/officeDocument/2006/relationships/tags" Target="../tags/tag444.xml" /><Relationship Id="rId9" Type="http://schemas.openxmlformats.org/officeDocument/2006/relationships/tags" Target="../tags/tag445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6.xml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450.xml" /><Relationship Id="rId4" Type="http://schemas.openxmlformats.org/officeDocument/2006/relationships/image" Target="../media/image70.jpeg" /><Relationship Id="rId5" Type="http://schemas.openxmlformats.org/officeDocument/2006/relationships/tags" Target="../tags/tag451.xml" /><Relationship Id="rId6" Type="http://schemas.openxmlformats.org/officeDocument/2006/relationships/tags" Target="../tags/tag452.xml" /><Relationship Id="rId7" Type="http://schemas.openxmlformats.org/officeDocument/2006/relationships/tags" Target="../tags/tag453.xml" /><Relationship Id="rId8" Type="http://schemas.openxmlformats.org/officeDocument/2006/relationships/tags" Target="../tags/tag454.xml" /><Relationship Id="rId9" Type="http://schemas.openxmlformats.org/officeDocument/2006/relationships/tags" Target="../tags/tag45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4.xml" /><Relationship Id="rId11" Type="http://schemas.openxmlformats.org/officeDocument/2006/relationships/tags" Target="../tags/tag145.xml" /><Relationship Id="rId12" Type="http://schemas.openxmlformats.org/officeDocument/2006/relationships/tags" Target="../tags/tag146.xml" /><Relationship Id="rId13" Type="http://schemas.openxmlformats.org/officeDocument/2006/relationships/tags" Target="../tags/tag147.xml" /><Relationship Id="rId14" Type="http://schemas.openxmlformats.org/officeDocument/2006/relationships/tags" Target="../tags/tag148.xml" /><Relationship Id="rId15" Type="http://schemas.openxmlformats.org/officeDocument/2006/relationships/tags" Target="../tags/tag149.xml" /><Relationship Id="rId16" Type="http://schemas.openxmlformats.org/officeDocument/2006/relationships/tags" Target="../tags/tag150.xml" /><Relationship Id="rId17" Type="http://schemas.openxmlformats.org/officeDocument/2006/relationships/tags" Target="../tags/tag151.xml" /><Relationship Id="rId18" Type="http://schemas.openxmlformats.org/officeDocument/2006/relationships/tags" Target="../tags/tag152.xml" /><Relationship Id="rId19" Type="http://schemas.openxmlformats.org/officeDocument/2006/relationships/tags" Target="../tags/tag153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image" Target="../media/image37.png" /><Relationship Id="rId6" Type="http://schemas.openxmlformats.org/officeDocument/2006/relationships/tags" Target="../tags/tag140.xml" /><Relationship Id="rId7" Type="http://schemas.openxmlformats.org/officeDocument/2006/relationships/tags" Target="../tags/tag141.xml" /><Relationship Id="rId8" Type="http://schemas.openxmlformats.org/officeDocument/2006/relationships/tags" Target="../tags/tag142.xml" /><Relationship Id="rId9" Type="http://schemas.openxmlformats.org/officeDocument/2006/relationships/tags" Target="../tags/tag14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7.xml" /><Relationship Id="rId3" Type="http://schemas.openxmlformats.org/officeDocument/2006/relationships/tags" Target="../tags/tag461.xml" /><Relationship Id="rId4" Type="http://schemas.openxmlformats.org/officeDocument/2006/relationships/image" Target="../media/image70.jpeg" /><Relationship Id="rId5" Type="http://schemas.openxmlformats.org/officeDocument/2006/relationships/tags" Target="../tags/tag462.xml" /><Relationship Id="rId6" Type="http://schemas.openxmlformats.org/officeDocument/2006/relationships/tags" Target="../tags/tag463.xml" /><Relationship Id="rId7" Type="http://schemas.openxmlformats.org/officeDocument/2006/relationships/tags" Target="../tags/tag464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8.xml" /><Relationship Id="rId3" Type="http://schemas.openxmlformats.org/officeDocument/2006/relationships/tags" Target="../tags/tag469.xml" /><Relationship Id="rId4" Type="http://schemas.openxmlformats.org/officeDocument/2006/relationships/tags" Target="../tags/tag470.xml" /><Relationship Id="rId5" Type="http://schemas.openxmlformats.org/officeDocument/2006/relationships/image" Target="../media/image63.jpeg" /><Relationship Id="rId6" Type="http://schemas.openxmlformats.org/officeDocument/2006/relationships/tags" Target="../tags/tag47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9.xml" /><Relationship Id="rId3" Type="http://schemas.openxmlformats.org/officeDocument/2006/relationships/tags" Target="../tags/tag476.xml" /><Relationship Id="rId4" Type="http://schemas.openxmlformats.org/officeDocument/2006/relationships/tags" Target="../tags/tag477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78.xml" /><Relationship Id="rId3" Type="http://schemas.openxmlformats.org/officeDocument/2006/relationships/tags" Target="../tags/tag479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1.xml" /><Relationship Id="rId11" Type="http://schemas.openxmlformats.org/officeDocument/2006/relationships/tags" Target="../tags/tag492.xml" /><Relationship Id="rId12" Type="http://schemas.openxmlformats.org/officeDocument/2006/relationships/tags" Target="../tags/tag493.xml" /><Relationship Id="rId13" Type="http://schemas.openxmlformats.org/officeDocument/2006/relationships/tags" Target="../tags/tag494.xml" /><Relationship Id="rId14" Type="http://schemas.openxmlformats.org/officeDocument/2006/relationships/tags" Target="../tags/tag495.xml" /><Relationship Id="rId15" Type="http://schemas.openxmlformats.org/officeDocument/2006/relationships/tags" Target="../tags/tag496.xml" /><Relationship Id="rId16" Type="http://schemas.openxmlformats.org/officeDocument/2006/relationships/tags" Target="../tags/tag497.xml" /><Relationship Id="rId17" Type="http://schemas.openxmlformats.org/officeDocument/2006/relationships/tags" Target="../tags/tag498.xml" /><Relationship Id="rId18" Type="http://schemas.openxmlformats.org/officeDocument/2006/relationships/tags" Target="../tags/tag499.xml" /><Relationship Id="rId2" Type="http://schemas.openxmlformats.org/officeDocument/2006/relationships/notesSlide" Target="../notesSlides/notesSlide30.xml" /><Relationship Id="rId3" Type="http://schemas.openxmlformats.org/officeDocument/2006/relationships/tags" Target="../tags/tag484.xml" /><Relationship Id="rId4" Type="http://schemas.openxmlformats.org/officeDocument/2006/relationships/tags" Target="../tags/tag485.xml" /><Relationship Id="rId5" Type="http://schemas.openxmlformats.org/officeDocument/2006/relationships/tags" Target="../tags/tag486.xml" /><Relationship Id="rId6" Type="http://schemas.openxmlformats.org/officeDocument/2006/relationships/tags" Target="../tags/tag487.xml" /><Relationship Id="rId7" Type="http://schemas.openxmlformats.org/officeDocument/2006/relationships/tags" Target="../tags/tag488.xml" /><Relationship Id="rId8" Type="http://schemas.openxmlformats.org/officeDocument/2006/relationships/tags" Target="../tags/tag489.xml" /><Relationship Id="rId9" Type="http://schemas.openxmlformats.org/officeDocument/2006/relationships/tags" Target="../tags/tag49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4.xml" /><Relationship Id="rId11" Type="http://schemas.openxmlformats.org/officeDocument/2006/relationships/tags" Target="../tags/tag165.xml" /><Relationship Id="rId12" Type="http://schemas.openxmlformats.org/officeDocument/2006/relationships/tags" Target="../tags/tag166.xml" /><Relationship Id="rId13" Type="http://schemas.openxmlformats.org/officeDocument/2006/relationships/tags" Target="../tags/tag167.xml" /><Relationship Id="rId14" Type="http://schemas.openxmlformats.org/officeDocument/2006/relationships/tags" Target="../tags/tag168.xml" /><Relationship Id="rId15" Type="http://schemas.openxmlformats.org/officeDocument/2006/relationships/tags" Target="../tags/tag169.xml" /><Relationship Id="rId16" Type="http://schemas.openxmlformats.org/officeDocument/2006/relationships/tags" Target="../tags/tag170.xml" /><Relationship Id="rId17" Type="http://schemas.openxmlformats.org/officeDocument/2006/relationships/tags" Target="../tags/tag171.xml" /><Relationship Id="rId18" Type="http://schemas.openxmlformats.org/officeDocument/2006/relationships/tags" Target="../tags/tag17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3.xml" /><Relationship Id="rId11" Type="http://schemas.openxmlformats.org/officeDocument/2006/relationships/tags" Target="../tags/tag204.xml" /><Relationship Id="rId12" Type="http://schemas.openxmlformats.org/officeDocument/2006/relationships/tags" Target="../tags/tag205.xml" /><Relationship Id="rId13" Type="http://schemas.openxmlformats.org/officeDocument/2006/relationships/tags" Target="../tags/tag206.xml" /><Relationship Id="rId14" Type="http://schemas.openxmlformats.org/officeDocument/2006/relationships/tags" Target="../tags/tag207.xml" /><Relationship Id="rId15" Type="http://schemas.openxmlformats.org/officeDocument/2006/relationships/tags" Target="../tags/tag208.xml" /><Relationship Id="rId16" Type="http://schemas.openxmlformats.org/officeDocument/2006/relationships/tags" Target="../tags/tag209.xml" /><Relationship Id="rId17" Type="http://schemas.openxmlformats.org/officeDocument/2006/relationships/tags" Target="../tags/tag210.xml" /><Relationship Id="rId18" Type="http://schemas.openxmlformats.org/officeDocument/2006/relationships/tags" Target="../tags/tag211.xml" /><Relationship Id="rId19" Type="http://schemas.openxmlformats.org/officeDocument/2006/relationships/tags" Target="../tags/tag212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13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image" Target="../media/image38.png" /><Relationship Id="rId6" Type="http://schemas.openxmlformats.org/officeDocument/2006/relationships/tags" Target="../tags/tag199.xml" /><Relationship Id="rId7" Type="http://schemas.openxmlformats.org/officeDocument/2006/relationships/tags" Target="../tags/tag200.xml" /><Relationship Id="rId8" Type="http://schemas.openxmlformats.org/officeDocument/2006/relationships/tags" Target="../tags/tag201.xml" /><Relationship Id="rId9" Type="http://schemas.openxmlformats.org/officeDocument/2006/relationships/tags" Target="../tags/tag20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image" Target="../media/image41.jpeg" /><Relationship Id="rId14" Type="http://schemas.openxmlformats.org/officeDocument/2006/relationships/tags" Target="../tags/tag225.xml" /><Relationship Id="rId15" Type="http://schemas.openxmlformats.org/officeDocument/2006/relationships/tags" Target="../tags/tag226.xml" /><Relationship Id="rId16" Type="http://schemas.openxmlformats.org/officeDocument/2006/relationships/tags" Target="../tags/tag227.xml" /><Relationship Id="rId17" Type="http://schemas.openxmlformats.org/officeDocument/2006/relationships/oleObject" Target="../embeddings/oleObject1.bin" TargetMode="Internal" /><Relationship Id="rId18" Type="http://schemas.openxmlformats.org/officeDocument/2006/relationships/image" Target="../media/image42.wmf" /><Relationship Id="rId19" Type="http://schemas.openxmlformats.org/officeDocument/2006/relationships/tags" Target="../tags/tag228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29.xml" /><Relationship Id="rId21" Type="http://schemas.openxmlformats.org/officeDocument/2006/relationships/tags" Target="../tags/tag230.xml" /><Relationship Id="rId22" Type="http://schemas.openxmlformats.org/officeDocument/2006/relationships/tags" Target="../tags/tag231.xml" /><Relationship Id="rId23" Type="http://schemas.openxmlformats.org/officeDocument/2006/relationships/tags" Target="../tags/tag232.xml" /><Relationship Id="rId24" Type="http://schemas.openxmlformats.org/officeDocument/2006/relationships/tags" Target="../tags/tag233.xml" /><Relationship Id="rId25" Type="http://schemas.openxmlformats.org/officeDocument/2006/relationships/tags" Target="../tags/tag234.xml" /><Relationship Id="rId26" Type="http://schemas.openxmlformats.org/officeDocument/2006/relationships/tags" Target="../tags/tag235.xml" /><Relationship Id="rId27" Type="http://schemas.openxmlformats.org/officeDocument/2006/relationships/vmlDrawing" Target="../drawings/vmlDrawing1.v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image" Target="../media/image39.jpeg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image" Target="../media/image4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4.xml" /><Relationship Id="rId11" Type="http://schemas.openxmlformats.org/officeDocument/2006/relationships/tags" Target="../tags/tag245.xml" /><Relationship Id="rId12" Type="http://schemas.openxmlformats.org/officeDocument/2006/relationships/tags" Target="../tags/tag246.xml" /><Relationship Id="rId13" Type="http://schemas.openxmlformats.org/officeDocument/2006/relationships/tags" Target="../tags/tag247.xml" /><Relationship Id="rId14" Type="http://schemas.openxmlformats.org/officeDocument/2006/relationships/tags" Target="../tags/tag248.xml" /><Relationship Id="rId15" Type="http://schemas.openxmlformats.org/officeDocument/2006/relationships/tags" Target="../tags/tag249.xml" /><Relationship Id="rId16" Type="http://schemas.openxmlformats.org/officeDocument/2006/relationships/tags" Target="../tags/tag250.xml" /><Relationship Id="rId17" Type="http://schemas.openxmlformats.org/officeDocument/2006/relationships/tags" Target="../tags/tag251.xml" /><Relationship Id="rId18" Type="http://schemas.openxmlformats.org/officeDocument/2006/relationships/tags" Target="../tags/tag25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image" Target="../media/image43.png" /><Relationship Id="rId7" Type="http://schemas.openxmlformats.org/officeDocument/2006/relationships/tags" Target="../tags/tag242.xml" /><Relationship Id="rId8" Type="http://schemas.openxmlformats.org/officeDocument/2006/relationships/image" Target="../media/image44.png" /><Relationship Id="rId9" Type="http://schemas.openxmlformats.org/officeDocument/2006/relationships/tags" Target="../tags/tag24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19.1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安全用电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第十九章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生活用电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19.1</a:t>
            </a:r>
            <a:r>
              <a:rPr lang="zh-CN" altLang="en-US" sz="100">
                <a:noFill/>
              </a:rPr>
              <a:t>安全用电同步练习题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对人体安全的电压是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，我国家庭电路电压是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，高压输电电压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安全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不安全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触电的实质是人体直接或间接接触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，使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通过人体造成伤害。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家庭电路触电分为单线触电和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触电，都是人体直接或间接接触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线造成的。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安全用电原则：不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低压带电体，不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高压带电体。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高大建筑物顶端安装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，可以防止雷击带来的危害。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下列电压对人体安全的是（）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220V B. 380V C. 36V D. 110V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造成人体触电的原因是（）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人体有电阻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有电流通过人体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电路中有电压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空气导电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下列行为符合安全用电原则的是（）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用湿手拔插头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靠近高压变压器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电器外壳接地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电线破损继续使用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雷雨天气，下列做法正确的是（）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在大树下避雨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远离高大金属建筑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楼顶露天停留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拨打有线电话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家庭电路中，双线触电时人体接触的是（）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火线和零线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火线和大地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零线和大地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任意两根地线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根据安全用电知识填空：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）人体电阻不是定值，皮肤潮湿时电阻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，通过人体的电流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，更容易触电。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）低压触电的两种方式：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）发生触电事故时，首先要立即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电源，再进行施救。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）高压触电包括高压电弧触电和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触电。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只要电路中有电，人接触就一定会触电。（）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干燥人体电阻大，潮湿人体更容易触电。（）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可以用湿布擦拭正在工作的灯泡。（）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避雷针可以将雷电导入大地，保护建筑物。（）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站在干燥凳子上单手接触火线，一定不会触电。（）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简述日常安全用电的四条基本原则，并说明为什么湿手不能触碰电器开关？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不高于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220</a:t>
            </a:r>
            <a:r>
              <a:rPr lang="zh-CN" altLang="en-US" sz="100">
                <a:noFill/>
              </a:rPr>
              <a:t>；不安全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带电体；电流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双线；火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接触；靠近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避雷针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7.B 8.C 9.B 10.A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）变小；变大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）单线；双线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）切断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）跨步电压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13.√ 14.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15.√ 16.√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答：安全用电原则：不接触低压带电体；不靠近高压带电体；不用湿手碰电器；金属外壳用电器要接地。湿手表面有水，水是导体，会大幅减小人体电阻，若触碰开关、电器，极易造成电流通过人体，引发触电事故，因此湿手严禁触碰电器开关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611505" y="541020"/>
            <a:ext cx="50946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思考与讨论：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1.当我们发现有人触电时，能否直接去拉开触电的人？为什么？我们该怎么办？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611505" y="2645410"/>
            <a:ext cx="50946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latinLnBrk="0">
              <a:lnSpc>
                <a:spcPct val="150000"/>
              </a:lnSpc>
              <a:buClrTx/>
              <a:buSzTx/>
              <a:buFontTx/>
            </a:pP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当没有发现电源时，只发现了带电体，应该怎样做？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PA-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r="5559"/>
          <a:stretch>
            <a:fillRect/>
          </a:stretch>
        </p:blipFill>
        <p:spPr bwMode="auto">
          <a:xfrm>
            <a:off x="5796280" y="915670"/>
            <a:ext cx="2687301" cy="2160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图片 9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156325" y="1499870"/>
            <a:ext cx="2694181" cy="1908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611505" y="3641725"/>
            <a:ext cx="50946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latinLnBrk="0">
              <a:lnSpc>
                <a:spcPct val="150000"/>
              </a:lnSpc>
              <a:buClrTx/>
              <a:buSzTx/>
              <a:buFontTx/>
            </a:pP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3.如果发现高压电线落在地上，能否用干木棍挑起线头，应该怎么做?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0075" y="3508375"/>
            <a:ext cx="1154924" cy="1476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527685" y="594995"/>
            <a:ext cx="2340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高压触电事故：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5" name="剪去单角的矩形 34" title=""/>
          <p:cNvSpPr/>
          <p:nvPr>
            <p:custDataLst>
              <p:tags r:id="rId5"/>
            </p:custDataLst>
          </p:nvPr>
        </p:nvSpPr>
        <p:spPr bwMode="auto">
          <a:xfrm>
            <a:off x="436622" y="3681520"/>
            <a:ext cx="3960000" cy="90720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</p:spPr>
        <p:txBody>
          <a:bodyPr wrap="square" rtlCol="0" anchor="t">
            <a:no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电弧触电：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人靠近高压带电体，造成弧光放电而触电。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剪去单角的矩形 6" title=""/>
          <p:cNvSpPr/>
          <p:nvPr>
            <p:custDataLst>
              <p:tags r:id="rId6"/>
            </p:custDataLst>
          </p:nvPr>
        </p:nvSpPr>
        <p:spPr bwMode="auto">
          <a:xfrm>
            <a:off x="4726940" y="3539490"/>
            <a:ext cx="4286885" cy="130683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</p:spPr>
        <p:txBody>
          <a:bodyPr wrap="square" rtlCol="0" anchor="t">
            <a:no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跨步电压触电：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人经过高压线掉落的地方时，两脚之间有很高的电压，从而造成触电。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59840" y="1131570"/>
            <a:ext cx="2043430" cy="22860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07990" y="843915"/>
            <a:ext cx="2339975" cy="2677795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661670" y="1255352"/>
            <a:ext cx="4290695" cy="2998514"/>
            <a:chOff x="1042" y="1974"/>
            <a:chExt cx="6757" cy="5448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1042" y="2403"/>
              <a:ext cx="6757" cy="5019"/>
            </a:xfrm>
            <a:prstGeom prst="rect">
              <a:avLst/>
            </a:prstGeom>
            <a:noFill/>
            <a:ln w="28575">
              <a:solidFill>
                <a:schemeClr val="accent3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3504" y="1974"/>
              <a:ext cx="2151" cy="929"/>
            </a:xfrm>
            <a:prstGeom prst="rect">
              <a:avLst/>
            </a:prstGeom>
            <a:solidFill>
              <a:srgbClr val="00808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 eaLnBrk="1" hangingPunct="1"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2400" smtClean="0">
                  <a:solidFill>
                    <a:schemeClr val="bg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雷  电</a:t>
              </a:r>
              <a:endPara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805180" y="1779270"/>
            <a:ext cx="4147185" cy="2475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algn="ctr">
              <a:spcBef>
                <a:spcPct val="0"/>
              </a:spcBef>
              <a:defRPr sz="28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雷电是大气中一种剧烈的放电现象。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雷电电压：几百万~几亿伏。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雷电电流：几万~十几万安。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危害：立即致人死亡</a:t>
            </a:r>
            <a:r>
              <a:rPr lang="zh-CN" altLang="en-US" sz="2400"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400">
                <a:cs typeface="微软雅黑" panose="020b0503020204020204" charset="-122"/>
                <a:sym typeface="+mn-ea"/>
              </a:rPr>
              <a:t>破坏建筑物</a:t>
            </a:r>
            <a:r>
              <a:rPr lang="zh-CN" altLang="en-US" sz="2400">
                <a:cs typeface="微软雅黑" panose="020b0503020204020204" charset="-122"/>
                <a:sym typeface="+mn-ea"/>
              </a:rPr>
              <a:t>。</a:t>
            </a:r>
            <a:endParaRPr lang="en-US" altLang="zh-CN" sz="2400">
              <a:cs typeface="微软雅黑" panose="020b0503020204020204" charset="-122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5723255" y="824335"/>
            <a:ext cx="2756558" cy="3888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527685" y="594995"/>
            <a:ext cx="18021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防雷装置：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05" y="1348160"/>
            <a:ext cx="2367767" cy="2988000"/>
          </a:xfrm>
          <a:prstGeom prst="rect">
            <a:avLst/>
          </a:prstGeom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20" r="45130"/>
          <a:stretch>
            <a:fillRect/>
          </a:stretch>
        </p:blipFill>
        <p:spPr>
          <a:xfrm>
            <a:off x="2843382" y="772160"/>
            <a:ext cx="782801" cy="356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0597" y="1505965"/>
            <a:ext cx="2830195" cy="2830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 title=""/>
          <p:cNvSpPr/>
          <p:nvPr>
            <p:custDataLst>
              <p:tags r:id="rId11"/>
            </p:custDataLst>
          </p:nvPr>
        </p:nvSpPr>
        <p:spPr>
          <a:xfrm>
            <a:off x="2007556" y="4371975"/>
            <a:ext cx="2335210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 u="none" spc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Tx/>
            </a:pPr>
            <a:r>
              <a:rPr lang="zh-CN" sz="20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rPr>
              <a:t>各种各样的避雷针</a:t>
            </a:r>
            <a:endParaRPr lang="zh-CN" sz="2000" b="1">
              <a:solidFill>
                <a:schemeClr val="tx1"/>
              </a:solidFill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2"/>
            </p:custDataLst>
          </p:nvPr>
        </p:nvGrpSpPr>
        <p:grpSpPr>
          <a:xfrm>
            <a:off x="6516370" y="843915"/>
            <a:ext cx="2304415" cy="3399790"/>
            <a:chOff x="6052" y="1896"/>
            <a:chExt cx="3629" cy="5354"/>
          </a:xfrm>
        </p:grpSpPr>
        <p:pic>
          <p:nvPicPr>
            <p:cNvPr id="107" name="图片 10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l="39409" r="15347"/>
            <a:stretch>
              <a:fillRect/>
            </a:stretch>
          </p:blipFill>
          <p:spPr bwMode="auto">
            <a:xfrm>
              <a:off x="6052" y="1896"/>
              <a:ext cx="3629" cy="5354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椭圆 27"/>
            <p:cNvSpPr/>
            <p:nvPr>
              <p:custDataLst>
                <p:tags r:id="rId15"/>
              </p:custDataLst>
            </p:nvPr>
          </p:nvSpPr>
          <p:spPr>
            <a:xfrm>
              <a:off x="6267" y="2236"/>
              <a:ext cx="813" cy="763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2" name="椭圆 1"/>
            <p:cNvSpPr/>
            <p:nvPr>
              <p:custDataLst>
                <p:tags r:id="rId16"/>
              </p:custDataLst>
            </p:nvPr>
          </p:nvSpPr>
          <p:spPr>
            <a:xfrm>
              <a:off x="8860" y="5580"/>
              <a:ext cx="591" cy="60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</p:grpSp>
      <p:sp>
        <p:nvSpPr>
          <p:cNvPr id="4" name="矩形 3" title=""/>
          <p:cNvSpPr/>
          <p:nvPr>
            <p:custDataLst>
              <p:tags r:id="rId17"/>
            </p:custDataLst>
          </p:nvPr>
        </p:nvSpPr>
        <p:spPr>
          <a:xfrm>
            <a:off x="7173278" y="4371975"/>
            <a:ext cx="990600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 u="none" spc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Tx/>
            </a:pPr>
            <a:r>
              <a:rPr lang="zh-CN" sz="20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rPr>
              <a:t>防雷线</a:t>
            </a:r>
            <a:endParaRPr lang="zh-CN" sz="2000" b="1">
              <a:solidFill>
                <a:schemeClr val="tx1"/>
              </a:solidFill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1e43f16a8?vcp=1&amp;pid=e007d7ffb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任务一：摸清家底——了解家庭电路供电情况</a:t>
            </a:r>
            <a:endParaRPr lang="en-US" altLang="zh-CN" sz="2600"/>
          </a:p>
        </p:txBody>
      </p:sp>
      <p:sp>
        <p:nvSpPr>
          <p:cNvPr id="3" name="QO_4_BD.1_1#793e656e6?vcp=1&amp;vis=1&amp;pid=1e43f16a8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0547"/>
            <a:ext cx="8297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1.家庭中的各种家用电器为我们提供了舒适便捷的生活条件。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2_1#e2fec5cbb?vcp=1&amp;vis=1&amp;pid=793e656e6&amp;color=0,0,0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575948"/>
                <a:ext cx="8065008" cy="1596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（1）我国家庭电路中，电灯、电视机、电扇等用电器正常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工作的电压为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，这些用电器是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（填“串联”或“并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联”）的。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2_1#e2fec5cbb?vcp=1&amp;vis=1&amp;pid=793e656e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575948"/>
                <a:ext cx="8065008" cy="1596200"/>
              </a:xfrm>
              <a:prstGeom prst="rect">
                <a:avLst/>
              </a:prstGeom>
              <a:blipFill rotWithShape="1">
                <a:blip r:embed="rId8"/>
                <a:stretch>
                  <a:fillRect l="-5" t="-32" r="-950" b="-3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_1#e2fec5cbb.blank?vcp=1&amp;vis=1&amp;pid=793e656e6&amp;color=0,0,0&amp;vpa=1&amp;vtp=1&amp;bbb=1" title=""/>
          <p:cNvSpPr/>
          <p:nvPr>
            <p:custDataLst>
              <p:tags r:id="rId9"/>
            </p:custDataLst>
          </p:nvPr>
        </p:nvSpPr>
        <p:spPr>
          <a:xfrm>
            <a:off x="2384964" y="2106808"/>
            <a:ext cx="6778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220</a:t>
            </a:r>
            <a:endParaRPr lang="en-US" altLang="zh-CN" sz="2400"/>
          </a:p>
        </p:txBody>
      </p:sp>
      <p:sp>
        <p:nvSpPr>
          <p:cNvPr id="6" name="QB_5_AN.4_1#e2fec5cbb.blank?vcp=1&amp;vis=1&amp;pid=793e656e6&amp;color=0,0,0&amp;vpa=2&amp;vtp=1&amp;bbb=1" title=""/>
          <p:cNvSpPr/>
          <p:nvPr>
            <p:custDataLst>
              <p:tags r:id="rId10"/>
            </p:custDataLst>
          </p:nvPr>
        </p:nvSpPr>
        <p:spPr>
          <a:xfrm>
            <a:off x="5464715" y="2106808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并联</a:t>
            </a:r>
            <a:endParaRPr lang="en-US" altLang="zh-CN" sz="2400"/>
          </a:p>
        </p:txBody>
      </p:sp>
      <p:sp>
        <p:nvSpPr>
          <p:cNvPr id="7" name="QB_5_BD.5_1#e10a2ea34?vcp=1&amp;vis=1&amp;pid=793e656e6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3224281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2）用电器与控制它的开关是</a:t>
            </a:r>
            <a:r>
              <a:rPr lang="en-US" altLang="zh-CN" sz="240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（填“串联”或“并联”）的。</a:t>
            </a:r>
            <a:endParaRPr lang="en-US" altLang="zh-CN" sz="2400" spc="-100"/>
          </a:p>
        </p:txBody>
      </p:sp>
      <p:sp>
        <p:nvSpPr>
          <p:cNvPr id="8" name="QB_5_AN.6_1#e10a2ea34.blank?vcp=1&amp;vis=1&amp;pid=793e656e6&amp;color=0,0,0&amp;vpa=3&amp;vtp=1&amp;bbb=1" title=""/>
          <p:cNvSpPr/>
          <p:nvPr>
            <p:custDataLst>
              <p:tags r:id="rId12"/>
            </p:custDataLst>
          </p:nvPr>
        </p:nvSpPr>
        <p:spPr>
          <a:xfrm>
            <a:off x="4486815" y="3184276"/>
            <a:ext cx="7921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 spc="-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串联</a:t>
            </a:r>
            <a:endParaRPr lang="en-US" altLang="zh-CN" sz="2400" spc="-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7_1#0727dce3d?vcp=1&amp;vis=1&amp;pid=1e43f16a8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894124"/>
            <a:ext cx="8297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2.某家庭电路如图所示，请在图中括号中标出相线和中性线。</a:t>
            </a:r>
            <a:endParaRPr lang="en-US" altLang="zh-CN" sz="2400"/>
          </a:p>
        </p:txBody>
      </p:sp>
      <p:pic>
        <p:nvPicPr>
          <p:cNvPr id="3" name="QO_4_BD.7_2#0727dce3d?htil=1&amp;vcp=1&amp;vis=1&amp;pid=1e43f16a8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4712" y="2044172"/>
            <a:ext cx="2761488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8_1#0727dce3d?htil=1&amp;vcp=1&amp;vis=1&amp;pid=1e43f16a8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392281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8_2#0727dce3d?htil=1&amp;vcp=1&amp;vis=1&amp;pid=1e43f16a8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3208" y="2007596"/>
            <a:ext cx="2953512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ffcc407f6?vcp=1&amp;pid=e007d7ffb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3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任务二：排查隐患——梳理家庭电路中常见的安全问题</a:t>
            </a:r>
            <a:endParaRPr lang="en-US" altLang="zh-CN" sz="2600"/>
          </a:p>
        </p:txBody>
      </p:sp>
      <p:sp>
        <p:nvSpPr>
          <p:cNvPr id="3" name="QC_4_BD.9_1#0bbe0ea54?vcp=1&amp;vis=1&amp;pid=ffcc407f6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49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家庭电路中有时会发生短路现象，短路时导线温度急剧升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高，很容易造成火灾，为此要尽量避免发生短路现象，下列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不会造成短路现象的是(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0_1#0bbe0ea54.bracket?vcp=1&amp;vis=1&amp;pid=ffcc407f6&amp;color=0,0,0&amp;vpa=4&amp;vtp=1" title=""/>
          <p:cNvSpPr/>
          <p:nvPr>
            <p:custDataLst>
              <p:tags r:id="rId6"/>
            </p:custDataLst>
          </p:nvPr>
        </p:nvSpPr>
        <p:spPr>
          <a:xfrm>
            <a:off x="3820065" y="2054738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9_2#0bbe0ea54.choices?vcp=1&amp;vis=1&amp;pid=ffcc407f6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563310"/>
            <a:ext cx="8065008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改装电路时使相线和中性线直接连通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电线绝缘皮被刮破或烤焦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用电器使用年限过长，绝缘皮老化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三孔插座的保护线发生断路</a:t>
            </a:r>
            <a:endParaRPr lang="en-US" altLang="zh-CN" sz="2400"/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1430000" y="10528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1_1#8755d2002?vcp=1&amp;vis=1&amp;pid=ffcc407f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87387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炎炎夏日，酷暑难耐，空调成了家中的避暑神器。小荣家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里发生了一件奇怪的事，每次打开空调时，都会使总开关跳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闸而停电。下列分析正确的是(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2_1#8755d2002.bracket?vcp=1&amp;vis=1&amp;pid=ffcc407f6&amp;color=0,0,0&amp;vpa=5&amp;vtp=1" title=""/>
          <p:cNvSpPr/>
          <p:nvPr>
            <p:custDataLst>
              <p:tags r:id="rId5"/>
            </p:custDataLst>
          </p:nvPr>
        </p:nvSpPr>
        <p:spPr>
          <a:xfrm>
            <a:off x="4734465" y="169355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1_2#8755d2002.choices?vcp=1&amp;vis=1&amp;pid=ffcc407f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42069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一定是干路总电流过大造成的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一定是空调的功率过大造成的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一定是空调内发生短路造成的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一定是总开关的额定电流太大造成的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13_1#8755d2002?vcp=1&amp;vis=1&amp;pid=ffcc407f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31778"/>
                <a:ext cx="8065008" cy="2155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家庭电路中空气开关跳闸，一定是电路中的电流过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大造成的，电流过大的原因可能是电路中发生了短路，也可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能是用电器的总功率过大，故A符合题意，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BCD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不符合题意。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故选A。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AS.13_1#8755d2002?vcp=1&amp;vis=1&amp;pid=ffcc407f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31778"/>
                <a:ext cx="8065008" cy="2155000"/>
              </a:xfrm>
              <a:prstGeom prst="rect">
                <a:avLst/>
              </a:prstGeom>
              <a:blipFill rotWithShape="1">
                <a:blip r:embed="rId6"/>
                <a:stretch>
                  <a:fillRect l="-5" t="-23" r="-1414" b="-25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4_1#87404f5c5?vcp=1&amp;vis=1&amp;pid=ffcc407f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9143"/>
            <a:ext cx="8065008" cy="21450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5.考虑到小荣家夏季用电高峰时，客厅、主卧、次卧的3台空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调需同时工作，选购电线前需先明确电路连接方式与电线规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格。相关参数如下表所示，请完成分析：</a:t>
            </a:r>
            <a:endParaRPr lang="en-US" altLang="zh-CN" sz="2400"/>
          </a:p>
          <a:p>
            <a:pPr algn="ctr" latinLnBrk="1">
              <a:lnSpc>
                <a:spcPts val="4200"/>
              </a:lnSpc>
            </a:pPr>
            <a:r>
              <a:rPr lang="en-US" altLang="zh-CN" sz="100" b="1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#1.1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知道家庭电路中电功率过大、短路的成因及危害；了解常见的触电事故及触电的急救措施。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通过运用电学知识分析家庭电路中常见用电安全问题发生的原因，发展推理能力。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能根据实验现象分析导致电路中电流过大的原因，发展获取证据的能力。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QO_4_BD.14_2#87404f5c5?colgroup=9,8,6&amp;vcp=1&amp;vis=1&amp;pid=ffcc407f6&amp;color=0,0,0&amp;vtp=1&amp;bbb=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9496" y="1006866"/>
          <a:ext cx="8037576" cy="2985773"/>
        </p:xfrm>
        <a:graphic>
          <a:graphicData uri="http://schemas.openxmlformats.org/drawingml/2006/table">
            <a:tbl>
              <a:tblPr/>
              <a:tblGrid>
                <a:gridCol w="3099816"/>
                <a:gridCol w="2697480"/>
                <a:gridCol w="2240280"/>
              </a:tblGrid>
              <a:tr h="4924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铜线横截面积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mm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安全载流量（A）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价格（元/米）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5.8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8.5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6.0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18.0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286000" y="54520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zh-CN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表一</a:t>
            </a:r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4_3#87404f5c5?vcp=1&amp;vis=1&amp;pid=ffcc407f6&amp;color=0,0,0&amp;mp=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98066"/>
            <a:ext cx="806500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表二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#1.1.2</a:t>
            </a:r>
            <a:endParaRPr lang="en-US" altLang="zh-CN" sz="2400"/>
          </a:p>
        </p:txBody>
      </p:sp>
      <p:graphicFrame>
        <p:nvGraphicFramePr>
          <p:cNvPr id="10" name="QO_4_BD.14_4#87404f5c5?colgroup=10,14&amp;vcp=1&amp;vis=1&amp;pid=ffcc407f6&amp;color=0,0,0&amp;mp=1&amp;vtp=1&amp;bb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39496" y="1810333"/>
          <a:ext cx="8037576" cy="1989201"/>
        </p:xfrm>
        <a:graphic>
          <a:graphicData uri="http://schemas.openxmlformats.org/drawingml/2006/table">
            <a:tbl>
              <a:tblPr/>
              <a:tblGrid>
                <a:gridCol w="3456432"/>
                <a:gridCol w="4581144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空调位置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额定功率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W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客厅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主卧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次卧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5_1#e6d39e3f4?vcp=1&amp;vis=1&amp;pid=87404f5c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96949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（1）3台空调在家庭电路中应采用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（填“串联”或“并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联”）连接，理由是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16_1#e6d39e3f4.blank?vcp=1&amp;vis=1&amp;pid=87404f5c5&amp;color=0,0,0&amp;vpa=6&amp;vtp=1&amp;bbb=1" title=""/>
          <p:cNvSpPr/>
          <p:nvPr>
            <p:custDataLst>
              <p:tags r:id="rId5"/>
            </p:custDataLst>
          </p:nvPr>
        </p:nvSpPr>
        <p:spPr>
          <a:xfrm>
            <a:off x="5128165" y="869009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并联</a:t>
            </a:r>
            <a:endParaRPr lang="en-US" altLang="zh-CN" sz="2400"/>
          </a:p>
        </p:txBody>
      </p:sp>
      <p:sp>
        <p:nvSpPr>
          <p:cNvPr id="4" name="QB_5_AN.17_1#e6d39e3f4.blank?vcp=1&amp;vis=1&amp;pid=87404f5c5&amp;color=0,0,0&amp;vpa=7&amp;vtp=1&amp;bbb=1" title=""/>
          <p:cNvSpPr/>
          <p:nvPr>
            <p:custDataLst>
              <p:tags r:id="rId6"/>
            </p:custDataLst>
          </p:nvPr>
        </p:nvSpPr>
        <p:spPr>
          <a:xfrm>
            <a:off x="3129502" y="1406219"/>
            <a:ext cx="46402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3台空调能够独立工作，互不干涉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5_BD.18_1#0bf325758?vcp=1&amp;vis=1&amp;pid=87404f5c5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003246"/>
                <a:ext cx="8065008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（2）为保证电线长期安全使用，实际通过电线的电流不应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超过安全载流量的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。若小荣家其他用电器的总功率为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，综合安全性和经济性，小荣应购买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规格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的铜线做入户电线。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BD.18_1#0bf325758?vcp=1&amp;vis=1&amp;pid=87404f5c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003246"/>
                <a:ext cx="8065008" cy="2155190"/>
              </a:xfrm>
              <a:prstGeom prst="rect">
                <a:avLst/>
              </a:prstGeom>
              <a:blipFill rotWithShape="1">
                <a:blip r:embed="rId9"/>
                <a:stretch>
                  <a:fillRect l="-5" t="-21" r="3" b="-25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19_1#0bf325758.blank?vcp=1&amp;vis=1&amp;pid=87404f5c5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6482303" y="3092906"/>
            <a:ext cx="6016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6.0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0_1#2d22a497b?vcp=1&amp;vis=1&amp;pid=87404f5c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725052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（3）若选用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规格的铜线做入户电线，小荣家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（填“能”或“不能”）再安装一台额定功率为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的速热式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电热水器。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20_1#2d22a497b?vcp=1&amp;vis=1&amp;pid=87404f5c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725052"/>
                <a:ext cx="8065008" cy="1596390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-642" b="-3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21_1#2d22a497b.blank?vcp=1&amp;vis=1&amp;pid=87404f5c5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7782402" y="1697112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22_1#e43731fce?htil=2&amp;vcp=1&amp;vis=1&amp;pid=ffcc407f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0560" y="656538"/>
            <a:ext cx="4105656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22_2#e43731fce?htil=2&amp;vcp=1&amp;vis=1&amp;pid=ffcc407f6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10818"/>
            <a:ext cx="3822192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持续的“桑拿天”，居民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家里的空调、电扇都闲不住，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导致电路火灾时有发生，火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警电话不断，消防车拉着警</a:t>
            </a:r>
            <a:endParaRPr lang="en-US" altLang="zh-CN" sz="2400"/>
          </a:p>
        </p:txBody>
      </p:sp>
      <p:pic>
        <p:nvPicPr>
          <p:cNvPr id="4" name="QO_4_BD.22_2#e43731fce?htil=2&amp;vcp=1&amp;vis=1&amp;pid=ffcc407f6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702258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4_BD.22_2#e43731fce?htil=2&amp;vcp=1&amp;vis=1&amp;pid=ffcc407f6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807410"/>
            <a:ext cx="8064000" cy="15996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笛呼啸而出，赶往火灾现场。如图所示为全国消防安全日的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部分宣传内容。请你运用所学的物理知识任选一项解释引发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火灾的原因。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#2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AN.23_1#e43731fce?htil=3&amp;vcp=1&amp;vis=1&amp;visfb=1&amp;pid=ffcc407f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5088" y="568336"/>
            <a:ext cx="3931920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AN.23_2#e43731fce?htil=3&amp;vcp=1&amp;vis=1&amp;pid=ffcc407f6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522617"/>
                <a:ext cx="399592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【解】家庭电路中各个用电器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是并联的，超负荷用电，电路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消耗的总功率过大，由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得到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，当电路中的电压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4_AN.23_2#e43731fce?htil=3&amp;vcp=1&amp;vis=1&amp;pid=ffcc407f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522617"/>
                <a:ext cx="3995928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10" t="-1" r="-1265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4_AN.23_2#e43731fce?htil=3&amp;vcp=1&amp;vis=1&amp;pid=ffcc407f6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763785"/>
                <a:ext cx="8064000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</a:t>
                </a:r>
                <a:r>
                  <a:rPr lang="en-US" altLang="zh-CN" sz="2400" b="0" i="0" spc="-5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定时，电路中的干路电流很大；根据焦耳定律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0" i="1" spc="-5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 spc="-5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 spc="-5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Rt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可知，</a:t>
                </a:r>
                <a:endParaRPr lang="en-US" altLang="zh-CN" sz="2400" b="0" i="0" spc="-5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当电阻和通电时间一定时，干路中的电流越大，电流产生的热</a:t>
                </a:r>
                <a:endParaRPr lang="en-US" altLang="zh-CN" sz="2400" b="0" i="0" spc="-5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5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量越多，导致导线的温度升高而引发火灾。（答案不唯一）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4" name="QO_4_AN.23_2#e43731fce?htil=3&amp;vcp=1&amp;vis=1&amp;pid=ffcc407f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763785"/>
                <a:ext cx="8064000" cy="1596390"/>
              </a:xfrm>
              <a:prstGeom prst="rect">
                <a:avLst/>
              </a:prstGeom>
              <a:blipFill rotWithShape="1">
                <a:blip r:embed="rId11"/>
                <a:stretch>
                  <a:fillRect l="-5" t="-17" r="-4049" b="-34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a84617f9f?vcp=1&amp;pid=e007d7ffb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任务三：科学应对——了解触电事故并正确处理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C_4_BD.24_1#5a2369dc3?vcp=1&amp;vis=1&amp;pid=a84617f9f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根据电工手册可知，通过人体的电流与通电时间的乘积大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时，会对人体产生致命危险。下列4组通过人体的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电流和通电时间中，会对人体产生致命危险的是(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24_1#5a2369dc3?vcp=1&amp;vis=1&amp;pid=a84617f9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5008" cy="1592199"/>
              </a:xfrm>
              <a:prstGeom prst="rect">
                <a:avLst/>
              </a:prstGeom>
              <a:blipFill rotWithShape="1">
                <a:blip r:embed="rId7"/>
                <a:stretch>
                  <a:fillRect l="-5" t="-24" r="-981" b="-3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25_1#5a2369dc3.bracket?vcp=1&amp;vis=1&amp;pid=a84617f9f&amp;color=0,0,0&amp;vpa=10&amp;vtp=1" title=""/>
          <p:cNvSpPr/>
          <p:nvPr>
            <p:custDataLst>
              <p:tags r:id="rId8"/>
            </p:custDataLst>
          </p:nvPr>
        </p:nvSpPr>
        <p:spPr>
          <a:xfrm>
            <a:off x="7185564" y="212255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24_2#5a2369dc3.choices?vcp=1&amp;vis=1&amp;pid=a84617f9f&amp;color=0,0,0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611443"/>
                <a:ext cx="8065008" cy="10266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4_2#5a2369dc3.choices?vcp=1&amp;vis=1&amp;pid=a84617f9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611443"/>
                <a:ext cx="8065008" cy="1026605"/>
              </a:xfrm>
              <a:prstGeom prst="rect">
                <a:avLst/>
              </a:prstGeom>
              <a:blipFill rotWithShape="1">
                <a:blip r:embed="rId11"/>
                <a:stretch>
                  <a:fillRect l="-5" t="-31" r="3" b="-6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26_1#3cbfab551?vcp=1&amp;vis=1&amp;pid=a84617f9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35545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8.“珍爱生命，安全用电”是同学们必备的安全意识。图中四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种情况，人相对安全的是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（填“A”“B”“C”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或“D”）。如果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发现有人触电，应先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，再进行急救。</a:t>
            </a:r>
            <a:endParaRPr lang="en-US" altLang="zh-CN" sz="2400"/>
          </a:p>
        </p:txBody>
      </p:sp>
      <p:pic>
        <p:nvPicPr>
          <p:cNvPr id="3" name="QB_4_BD.26_2#3cbfab551?vcp=1&amp;vis=1&amp;pid=a84617f9f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8488" y="2554616"/>
            <a:ext cx="5916168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27_1#3cbfab551.blank?vcp=1&amp;vis=1&amp;pid=a84617f9f&amp;color=0,0,0&amp;vpa=11&amp;vtp=1" title=""/>
          <p:cNvSpPr/>
          <p:nvPr>
            <p:custDataLst>
              <p:tags r:id="rId7"/>
            </p:custDataLst>
          </p:nvPr>
        </p:nvSpPr>
        <p:spPr>
          <a:xfrm>
            <a:off x="3883565" y="1366405"/>
            <a:ext cx="4238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B_4_AN.28_1#3cbfab551.blank?vcp=1&amp;vis=1&amp;pid=a84617f9f&amp;color=0,0,0&amp;vpa=12&amp;vtp=1&amp;bbb=1" title=""/>
          <p:cNvSpPr/>
          <p:nvPr>
            <p:custDataLst>
              <p:tags r:id="rId8"/>
            </p:custDataLst>
          </p:nvPr>
        </p:nvSpPr>
        <p:spPr>
          <a:xfrm>
            <a:off x="3299365" y="1903615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切断电源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29_1#09870de72?vcp=1&amp;vis=1&amp;pid=a84617f9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1827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9.在变电站旁常常立有图甲所示的警示牌，这样做的目的主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要是提醒人们不能靠近高压带电体，从而避免发生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电。如图乙所示，若人靠近断落在地面上的高压输电线，则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很容易发生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触电。</a:t>
            </a:r>
            <a:endParaRPr lang="en-US" altLang="zh-CN" sz="2400"/>
          </a:p>
        </p:txBody>
      </p:sp>
      <p:pic>
        <p:nvPicPr>
          <p:cNvPr id="3" name="QB_4_BD.29_2#09870de72?iti=1&amp;vcp=1&amp;vis=1&amp;pid=a84617f9f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2307659"/>
            <a:ext cx="3410712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BD.29_3#09870de72?iti=1&amp;vcp=1&amp;vis=1&amp;pid=a84617f9f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3847497" y="4062292"/>
            <a:ext cx="1439862" cy="4269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（第9题）</a:t>
            </a:r>
            <a:endParaRPr lang="en-US" altLang="zh-CN" sz="2400"/>
          </a:p>
        </p:txBody>
      </p:sp>
      <p:sp>
        <p:nvSpPr>
          <p:cNvPr id="5" name="QB_4_AN.30_1#09870de72.blank?vcp=1&amp;vis=1&amp;pid=a84617f9f&amp;color=0,0,0&amp;vpa=13&amp;vtp=1&amp;bbb=1" title=""/>
          <p:cNvSpPr/>
          <p:nvPr>
            <p:custDataLst>
              <p:tags r:id="rId8"/>
            </p:custDataLst>
          </p:nvPr>
        </p:nvSpPr>
        <p:spPr>
          <a:xfrm>
            <a:off x="7261764" y="797185"/>
            <a:ext cx="8302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电弧</a:t>
            </a:r>
            <a:endParaRPr lang="en-US" altLang="zh-CN" sz="2400"/>
          </a:p>
        </p:txBody>
      </p:sp>
      <p:sp>
        <p:nvSpPr>
          <p:cNvPr id="6" name="QB_4_AN.31_1#09870de72.blank?vcp=1&amp;vis=1&amp;pid=a84617f9f&amp;color=0,0,0&amp;vpa=14&amp;vtp=1&amp;bbb=1" title=""/>
          <p:cNvSpPr/>
          <p:nvPr>
            <p:custDataLst>
              <p:tags r:id="rId9"/>
            </p:custDataLst>
          </p:nvPr>
        </p:nvSpPr>
        <p:spPr>
          <a:xfrm>
            <a:off x="2080164" y="1726063"/>
            <a:ext cx="14398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跨步电压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2_1#72a374342?iti=2&amp;htil=4&amp;vcp=1&amp;vis=1&amp;pid=a84617f9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90336" y="405707"/>
            <a:ext cx="1335024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32_2#72a374342?iti=2&amp;htil=4&amp;vcp=1&amp;vis=1&amp;pid=a84617f9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61717" y="2388939"/>
            <a:ext cx="1592262" cy="4681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2400"/>
          </a:p>
        </p:txBody>
      </p:sp>
      <p:sp>
        <p:nvSpPr>
          <p:cNvPr id="4" name="QB_4_BD.32_3#72a374342?htil=4&amp;vcp=1&amp;vis=1&amp;pid=a84617f9f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359987"/>
            <a:ext cx="6135624" cy="2538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10.如图所示，有些居民将电线插座从窗口悬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挂至室外，给电瓶车充电。这种“飞线”充电方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式存在一定的安全隐患。夜晚气温下降，空气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中的水蒸气液化成小水珠附着在插座内部，含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有杂质的液态水会导致电路出现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；悬挂</a:t>
            </a:r>
            <a:endParaRPr lang="en-US" altLang="zh-CN" sz="2400"/>
          </a:p>
        </p:txBody>
      </p:sp>
      <p:sp>
        <p:nvSpPr>
          <p:cNvPr id="5" name="QB_4_AN.33_1#72a374342.blank?vcp=1&amp;vis=1&amp;pid=a84617f9f&amp;color=0,0,0&amp;vpa=15&amp;vtp=1&amp;bbb=1" title=""/>
          <p:cNvSpPr/>
          <p:nvPr>
            <p:custDataLst>
              <p:tags r:id="rId8"/>
            </p:custDataLst>
          </p:nvPr>
        </p:nvSpPr>
        <p:spPr>
          <a:xfrm>
            <a:off x="4823365" y="2396114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短路</a:t>
            </a:r>
            <a:endParaRPr lang="en-US" altLang="zh-CN" sz="2400"/>
          </a:p>
        </p:txBody>
      </p:sp>
      <p:sp>
        <p:nvSpPr>
          <p:cNvPr id="6" name="QB_4_AN.34_1#72a374342.blank?vcp=1&amp;vis=1&amp;pid=a84617f9f&amp;color=0,0,0&amp;vpa=16&amp;vtp=1&amp;bbb=1" title=""/>
          <p:cNvSpPr/>
          <p:nvPr>
            <p:custDataLst>
              <p:tags r:id="rId9"/>
            </p:custDataLst>
          </p:nvPr>
        </p:nvSpPr>
        <p:spPr>
          <a:xfrm>
            <a:off x="1470565" y="3440499"/>
            <a:ext cx="8302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相线</a:t>
            </a:r>
            <a:endParaRPr lang="en-US" altLang="zh-CN" sz="2400"/>
          </a:p>
        </p:txBody>
      </p:sp>
      <p:sp>
        <p:nvSpPr>
          <p:cNvPr id="7" name="QB_4_BD.32_3#72a374342?htil=4&amp;vcp=1&amp;vis=1&amp;pid=a84617f9f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956565"/>
            <a:ext cx="8064000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于室外的电线与窗台、外墙等摩擦，会导致绝缘皮破损，人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体接触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（填“相线”或“中性线”）绝缘皮破损处，导致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触电事故。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>
          <a:xfrm>
            <a:off x="212090" y="518160"/>
            <a:ext cx="864425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我国家庭电路的电压是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220 V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，如图所示，在进户的两条输电线中，一条叫作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相线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L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表示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，俗称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火线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另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一条叫作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中性线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表示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，俗称零线。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25530" r="4224"/>
          <a:stretch>
            <a:fillRect/>
          </a:stretch>
        </p:blipFill>
        <p:spPr>
          <a:xfrm>
            <a:off x="1764030" y="2581910"/>
            <a:ext cx="1781810" cy="2406650"/>
          </a:xfrm>
          <a:prstGeom prst="rect">
            <a:avLst/>
          </a:prstGeom>
        </p:spPr>
      </p:pic>
      <p:cxnSp>
        <p:nvCxnSpPr>
          <p:cNvPr id="16" name="直接连接符 15" title=""/>
          <p:cNvCxnSpPr/>
          <p:nvPr>
            <p:custDataLst>
              <p:tags r:id="rId7"/>
            </p:custDataLst>
          </p:nvPr>
        </p:nvCxnSpPr>
        <p:spPr>
          <a:xfrm flipV="1">
            <a:off x="3498850" y="2396490"/>
            <a:ext cx="754380" cy="3035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 title=""/>
          <p:cNvCxnSpPr/>
          <p:nvPr>
            <p:custDataLst>
              <p:tags r:id="rId8"/>
            </p:custDataLst>
          </p:nvPr>
        </p:nvCxnSpPr>
        <p:spPr>
          <a:xfrm flipV="1">
            <a:off x="3498850" y="2967990"/>
            <a:ext cx="730250" cy="3054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 title=""/>
          <p:cNvSpPr/>
          <p:nvPr>
            <p:custDataLst>
              <p:tags r:id="rId9"/>
            </p:custDataLst>
          </p:nvPr>
        </p:nvSpPr>
        <p:spPr bwMode="auto">
          <a:xfrm>
            <a:off x="4239860" y="2161540"/>
            <a:ext cx="1969135" cy="42037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200">
                <a:effectLst/>
                <a:latin typeface="楷体" panose="02010609060101010101" charset="-122"/>
                <a:ea typeface="楷体"/>
                <a:sym typeface="+mn-ea"/>
              </a:rPr>
              <a:t>相线（火线）</a:t>
            </a:r>
            <a:endParaRPr lang="zh-CN" altLang="en-US" sz="2200"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0"/>
            </p:custDataLst>
          </p:nvPr>
        </p:nvSpPr>
        <p:spPr bwMode="auto">
          <a:xfrm>
            <a:off x="4239860" y="2734945"/>
            <a:ext cx="2160270" cy="459105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200">
                <a:effectLst/>
                <a:latin typeface="楷体" panose="02010609060101010101" charset="-122"/>
                <a:ea typeface="楷体"/>
                <a:sym typeface="+mn-ea"/>
              </a:rPr>
              <a:t>中性线（零线）</a:t>
            </a:r>
            <a:endParaRPr lang="zh-CN" altLang="en-US" sz="2200"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cxnSp>
        <p:nvCxnSpPr>
          <p:cNvPr id="20" name="直接连接符 19" title=""/>
          <p:cNvCxnSpPr/>
          <p:nvPr>
            <p:custDataLst>
              <p:tags r:id="rId11"/>
            </p:custDataLst>
          </p:nvPr>
        </p:nvCxnSpPr>
        <p:spPr>
          <a:xfrm>
            <a:off x="1288415" y="4349115"/>
            <a:ext cx="466090" cy="3829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 title=""/>
          <p:cNvSpPr/>
          <p:nvPr>
            <p:custDataLst>
              <p:tags r:id="rId12"/>
            </p:custDataLst>
          </p:nvPr>
        </p:nvSpPr>
        <p:spPr bwMode="auto">
          <a:xfrm>
            <a:off x="379095" y="3942715"/>
            <a:ext cx="1144905" cy="40640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200">
                <a:effectLst/>
                <a:latin typeface="楷体" panose="02010609060101010101" charset="-122"/>
                <a:ea typeface="楷体"/>
                <a:sym typeface="+mn-ea"/>
              </a:rPr>
              <a:t>保护线</a:t>
            </a:r>
            <a:endParaRPr lang="zh-CN" altLang="en-US" sz="2200"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4356735" y="3276600"/>
            <a:ext cx="4716145" cy="1420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如果想在电路中接入另一个插座，应与图中插座采用哪种方式连接？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4"/>
            </p:custDataLst>
          </p:nvPr>
        </p:nvSpPr>
        <p:spPr>
          <a:xfrm>
            <a:off x="5847080" y="4349115"/>
            <a:ext cx="125539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endParaRPr lang="zh-CN" altLang="en-US" sz="24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电功率很大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1" grpId="0"/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AS.35_1#72a374342?iti=3&amp;htil=5&amp;vcp=1&amp;vis=1&amp;visfb=1&amp;pid=a84617f9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0" y="928763"/>
            <a:ext cx="147218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AS.35_2#72a374342?iti=3&amp;htil=5&amp;vcp=1&amp;vis=1&amp;visfb=1&amp;pid=a84617f9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89401" y="3113163"/>
            <a:ext cx="15922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2400"/>
          </a:p>
        </p:txBody>
      </p:sp>
      <p:sp>
        <p:nvSpPr>
          <p:cNvPr id="4" name="QB_4_AS.35_3#72a374342?htil=5&amp;vcp=1&amp;vis=1&amp;pid=a84617f9f&amp;color=0,0,0&amp;vtp=1&amp;bt=1&amp;bbb=1&amp;hb=1" title=""/>
          <p:cNvSpPr/>
          <p:nvPr>
            <p:custDataLst>
              <p:tags r:id="rId7"/>
            </p:custDataLst>
          </p:nvPr>
        </p:nvSpPr>
        <p:spPr>
          <a:xfrm>
            <a:off x="539496" y="883043"/>
            <a:ext cx="6135624" cy="3272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含杂质的液态水导电，会使电路短路；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家庭电路中，人体只要接触相线破损处就会发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生触电事故，但若只接触中性线不会发生触电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事故，故悬挂于室外的电线与窗台、外墙等摩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擦，会导致绝缘皮破损，人体接触相线绝缘皮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破损处，导致触电事故。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36_1#897e7b7df?vcp=1&amp;vis=1&amp;pid=a84617f9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31683"/>
            <a:ext cx="8064504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11.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家庭用电安全至关重要，结合所学的家庭电路知识和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日常生活经验，从“用电器使用”“线路维护”“应急处理”三个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角度，分别提出一条防止触电事故的具体措施，并说明每条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措施的原理。</a:t>
            </a:r>
            <a:endParaRPr lang="en-US" altLang="zh-CN" sz="2400"/>
          </a:p>
        </p:txBody>
      </p:sp>
      <p:pic>
        <p:nvPicPr>
          <p:cNvPr id="3" name="QO_4_BD.36_1#897e7b7df?vcp=1&amp;vis=1&amp;pid=a84617f9f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513" y="1523123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AN.37_1#897e7b7df?vcp=1&amp;vis=1&amp;pid=a84617f9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64272"/>
            <a:ext cx="8065008" cy="3911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【解】用电器使用角度：不用湿手触摸用电器；原理——湿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手表面有导电的水膜，触摸带电体时易形成电流通路，引发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触电，干燥手部可避免这一风险。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线路维护角度：定期检查家用电器的电线，发现绝缘皮破损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及时更换或用绝缘胶带包裹；原理——电线绝缘皮破损后，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相线可能裸露，人体接触易触电，修复绝缘可隔绝带电体与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人体的接触。</a:t>
            </a:r>
            <a:endParaRPr lang="en-US" altLang="zh-CN" sz="2400"/>
          </a:p>
          <a:p>
            <a:pPr latinLnBrk="1">
              <a:lnSpc>
                <a:spcPct val="150000"/>
              </a:lnSpc>
            </a:pP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O_4_AN.37_1#897e7b7df?vcp=1&amp;vis=1&amp;pid=a84617f9f&amp;color=0,0,0&amp;vtp=1&amp;bt=1&amp;bbb=1&amp;hb=1" title=""/>
          <p:cNvSpPr/>
          <p:nvPr>
            <p:custDataLst>
              <p:tags r:id="rId3"/>
            </p:custDataLst>
          </p:nvPr>
        </p:nvSpPr>
        <p:spPr>
          <a:xfrm>
            <a:off x="539496" y="1431683"/>
            <a:ext cx="806500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应急处理角度：若发现有人触电，立即断开电源总开关再施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救，不可直接用手拉扯触电者；原理——断开总开关能切断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电路电流，直接拉扯会使施救者也成为电路一部分，导致连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环触电。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3260" y="1851660"/>
            <a:ext cx="565785" cy="166243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  <a:r>
              <a:rPr lang="zh-CN" altLang="en-US" sz="24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用电</a:t>
            </a:r>
            <a:endParaRPr lang="zh-CN" altLang="en-US" sz="24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23085" y="2192653"/>
            <a:ext cx="1774825" cy="5140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触电事故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20545" y="3439405"/>
            <a:ext cx="2088000" cy="5101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安全用电原则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23102" y="4072025"/>
            <a:ext cx="1512000" cy="514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注意防雷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18585" y="1642743"/>
            <a:ext cx="4655673" cy="5107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低压触电：单线触电、双线触电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21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918585" y="2585083"/>
            <a:ext cx="4655673" cy="919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高压触电：电弧触电、跨步电压触电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2" name="文本框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35785" y="771525"/>
            <a:ext cx="1939290" cy="5140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电功率过大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11"/>
            </p:custDataLst>
          </p:nvPr>
        </p:nvSpPr>
        <p:spPr bwMode="auto">
          <a:xfrm>
            <a:off x="1259840" y="915670"/>
            <a:ext cx="323850" cy="336550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左大括号 6" title=""/>
          <p:cNvSpPr/>
          <p:nvPr>
            <p:custDataLst>
              <p:tags r:id="rId12"/>
            </p:custDataLst>
          </p:nvPr>
        </p:nvSpPr>
        <p:spPr bwMode="auto">
          <a:xfrm>
            <a:off x="3635375" y="1922143"/>
            <a:ext cx="245745" cy="110363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98320" y="1476181"/>
            <a:ext cx="999490" cy="51400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短路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9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0" name="矩形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839470" y="1223010"/>
            <a:ext cx="352107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atinLnBrk="0">
              <a:lnSpc>
                <a:spcPct val="100000"/>
              </a:lnSpc>
            </a:pPr>
            <a:r>
              <a:rPr lang="zh-CN" altLang="en-US" sz="2400">
                <a:effectLst/>
                <a:latin typeface="微软雅黑" panose="020b0503020204020204" charset="-122"/>
                <a:cs typeface="微软雅黑" panose="020b0503020204020204" charset="-122"/>
              </a:rPr>
              <a:t>根据 </a:t>
            </a:r>
            <a:r>
              <a:rPr lang="en-US" altLang="zh-CN" sz="2400" i="1">
                <a:solidFill>
                  <a:schemeClr val="tx1"/>
                </a:solidFill>
                <a:effectLst/>
              </a:rPr>
              <a:t>P =UI</a:t>
            </a:r>
            <a:r>
              <a:rPr lang="zh-CN" altLang="en-US" sz="2400">
                <a:effectLst/>
                <a:latin typeface="微软雅黑" panose="020b0503020204020204" charset="-122"/>
                <a:cs typeface="微软雅黑" panose="020b0503020204020204" charset="-122"/>
              </a:rPr>
              <a:t>，可以得到</a:t>
            </a:r>
            <a:endParaRPr lang="zh-CN" altLang="en-US" sz="2400">
              <a:effectLst/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Group 4" title=""/>
          <p:cNvGrpSpPr/>
          <p:nvPr>
            <p:custDataLst>
              <p:tags r:id="rId5"/>
            </p:custDataLst>
          </p:nvPr>
        </p:nvGrpSpPr>
        <p:grpSpPr>
          <a:xfrm>
            <a:off x="4636401" y="1047518"/>
            <a:ext cx="972687" cy="829474"/>
            <a:chOff x="63" y="6"/>
            <a:chExt cx="738" cy="737"/>
          </a:xfrm>
          <a:effectLst/>
        </p:grpSpPr>
        <p:sp>
          <p:nvSpPr>
            <p:cNvPr id="19" name="Rectangle 6"/>
            <p:cNvSpPr/>
            <p:nvPr>
              <p:custDataLst>
                <p:tags r:id="rId6"/>
              </p:custDataLst>
            </p:nvPr>
          </p:nvSpPr>
          <p:spPr>
            <a:xfrm>
              <a:off x="63" y="124"/>
              <a:ext cx="648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b="0" i="1" noProof="1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I </a:t>
              </a:r>
              <a:r>
                <a:rPr lang="en-US" altLang="zh-CN" sz="2400" b="0" noProof="1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</a:t>
              </a:r>
              <a:r>
                <a:rPr lang="en-US" altLang="zh-CN" sz="2400" noProof="1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   </a:t>
              </a:r>
              <a:endParaRPr lang="en-US" altLang="zh-CN" sz="2400" noProof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0" name="Group 6"/>
            <p:cNvGrpSpPr/>
            <p:nvPr>
              <p:custDataLst>
                <p:tags r:id="rId7"/>
              </p:custDataLst>
            </p:nvPr>
          </p:nvGrpSpPr>
          <p:grpSpPr>
            <a:xfrm>
              <a:off x="403" y="6"/>
              <a:ext cx="398" cy="737"/>
              <a:chOff x="16" y="6"/>
              <a:chExt cx="398" cy="737"/>
            </a:xfrm>
          </p:grpSpPr>
          <p:sp>
            <p:nvSpPr>
              <p:cNvPr id="22" name="Rectangle 7"/>
              <p:cNvSpPr/>
              <p:nvPr>
                <p:custDataLst>
                  <p:tags r:id="rId8"/>
                </p:custDataLst>
              </p:nvPr>
            </p:nvSpPr>
            <p:spPr>
              <a:xfrm>
                <a:off x="16" y="6"/>
                <a:ext cx="398" cy="73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b="0" i="1" noProof="1">
                    <a:solidFill>
                      <a:schemeClr val="tx1"/>
                    </a:solidFill>
                    <a:effectLst/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P</a:t>
                </a:r>
                <a:endParaRPr lang="en-US" altLang="zh-CN" sz="2400" b="0" i="1" noProof="1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  <a:p>
                <a:pPr algn="ctr">
                  <a:defRPr/>
                </a:pPr>
                <a:r>
                  <a:rPr lang="en-US" altLang="zh-CN" sz="2400" b="0" i="1" noProof="1">
                    <a:solidFill>
                      <a:schemeClr val="tx1"/>
                    </a:solidFill>
                    <a:effectLst/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U</a:t>
                </a:r>
                <a:endParaRPr lang="en-US" altLang="zh-CN" sz="2400" b="0" i="1" noProof="1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Line 8"/>
              <p:cNvSpPr/>
              <p:nvPr>
                <p:custDataLst>
                  <p:tags r:id="rId9"/>
                </p:custDataLst>
              </p:nvPr>
            </p:nvSpPr>
            <p:spPr>
              <a:xfrm>
                <a:off x="88" y="347"/>
                <a:ext cx="27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6" name="箭头: 下 1" title=""/>
          <p:cNvSpPr/>
          <p:nvPr>
            <p:custDataLst>
              <p:tags r:id="rId10"/>
            </p:custDataLst>
          </p:nvPr>
        </p:nvSpPr>
        <p:spPr>
          <a:xfrm rot="16200000" flipH="1">
            <a:off x="4051179" y="1237251"/>
            <a:ext cx="485622" cy="432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圆角矩形标注 8" title=""/>
          <p:cNvSpPr/>
          <p:nvPr>
            <p:custDataLst>
              <p:tags r:id="rId11"/>
            </p:custDataLst>
          </p:nvPr>
        </p:nvSpPr>
        <p:spPr>
          <a:xfrm>
            <a:off x="6012180" y="1130935"/>
            <a:ext cx="2654935" cy="495300"/>
          </a:xfrm>
          <a:prstGeom prst="wedgeRoundRectCallout">
            <a:avLst>
              <a:gd name="adj1" fmla="val -65848"/>
              <a:gd name="adj2" fmla="val 52526"/>
              <a:gd name="adj3" fmla="val 16667"/>
            </a:avLst>
          </a:prstGeom>
          <a:solidFill>
            <a:schemeClr val="bg1">
              <a:lumMod val="85000"/>
            </a:schemeClr>
          </a:solidFill>
          <a:ln w="254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b="0" i="1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en-US" altLang="zh-CN" sz="22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2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一定，为</a:t>
            </a:r>
            <a:r>
              <a:rPr lang="en-US" altLang="zh-CN" sz="220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200" b="0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220 V</a:t>
            </a:r>
            <a:endParaRPr lang="en-US" altLang="zh-CN" sz="2200" b="0">
              <a:solidFill>
                <a:srgbClr val="008080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圆角矩形标注 10" title=""/>
          <p:cNvSpPr/>
          <p:nvPr>
            <p:custDataLst>
              <p:tags r:id="rId12"/>
            </p:custDataLst>
          </p:nvPr>
        </p:nvSpPr>
        <p:spPr>
          <a:xfrm>
            <a:off x="1748155" y="2089150"/>
            <a:ext cx="3336290" cy="965835"/>
          </a:xfrm>
          <a:prstGeom prst="wedgeRoundRectCallout">
            <a:avLst>
              <a:gd name="adj1" fmla="val 39227"/>
              <a:gd name="adj2" fmla="val -99243"/>
              <a:gd name="adj3" fmla="val 16667"/>
            </a:avLst>
          </a:prstGeom>
          <a:solidFill>
            <a:schemeClr val="bg1">
              <a:lumMod val="85000"/>
            </a:schemeClr>
          </a:solidFill>
          <a:ln w="25400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 latinLnBrk="0"/>
            <a:r>
              <a:rPr lang="zh-CN" altLang="en-US" sz="24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总电功率</a:t>
            </a:r>
            <a:r>
              <a:rPr lang="en-US" altLang="zh-CN" sz="2400" b="0" i="1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24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越大，电路中的电流</a:t>
            </a:r>
            <a:r>
              <a:rPr lang="en-US" altLang="zh-CN" sz="2400" b="0" i="1">
                <a:solidFill>
                  <a:srgbClr val="008080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 </a:t>
            </a:r>
            <a:r>
              <a:rPr lang="zh-CN" altLang="en-US" sz="24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就越大</a:t>
            </a:r>
            <a:r>
              <a:rPr lang="zh-CN" altLang="en-US" sz="2400" b="0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b="0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676275" y="3147695"/>
            <a:ext cx="7990840" cy="1478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latinLnBrk="0">
              <a:lnSpc>
                <a:spcPct val="150000"/>
              </a:lnSpc>
            </a:pPr>
            <a:r>
              <a:rPr lang="zh-CN" altLang="en-US" sz="2400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由于各个用电器是并联的，家里用电线路上的总电流会随着用电器数量的增加而变大。因此，一定注意不要让总电流超过家里供电线路允许的安全值。</a:t>
            </a:r>
            <a:endParaRPr lang="zh-CN" altLang="en-US" sz="2400" b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3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电功率很大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1" animBg="1"/>
      <p:bldP spid="9" grpId="0" animBg="1"/>
      <p:bldP spid="11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52095" y="699770"/>
            <a:ext cx="8882380" cy="9994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defTabSz="266700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什么是“短路”？家庭电路中，哪些情况会导致短路？</a:t>
            </a:r>
            <a:endParaRPr lang="zh-CN" altLang="en-US" sz="2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1" title=""/>
          <p:cNvSpPr/>
          <p:nvPr>
            <p:custDataLst>
              <p:tags r:id="rId5"/>
            </p:custDataLst>
          </p:nvPr>
        </p:nvSpPr>
        <p:spPr bwMode="auto">
          <a:xfrm>
            <a:off x="252095" y="1779905"/>
            <a:ext cx="8582025" cy="265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短路是指电流不经过用电器而直接构成回路，在家庭电路中是相线和中性线直接连通，导致电流不经过用电器；家庭电路中，电线老化、插座进水、误接电线等会导致短路。</a:t>
            </a:r>
            <a:endParaRPr lang="zh-CN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短路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" name="文本框 111" title=""/>
          <p:cNvSpPr txBox="1"/>
          <p:nvPr>
            <p:custDataLst>
              <p:tags r:id="rId4"/>
            </p:custDataLst>
          </p:nvPr>
        </p:nvSpPr>
        <p:spPr>
          <a:xfrm>
            <a:off x="638810" y="843915"/>
            <a:ext cx="7866380" cy="2994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 indent="0" algn="l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短路时电路中的电流非常大，远远超过导线与设备所允许的电流限度，会产生大量的热，可能引起导线和设备损坏或炸裂，很容易造成火灾。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lvl="0" indent="0" algn="l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所以，在我们日常生活用电时，要注意这些引起短路的安全隐患，要做到安全用电。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4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短路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665480" y="700405"/>
            <a:ext cx="7812000" cy="53403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l" latinLnBrk="0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思考：为什么我们不能用潮湿的手去触碰带电的地方呢？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16015" y="1960245"/>
            <a:ext cx="2848610" cy="23742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4" title=""/>
          <p:cNvSpPr/>
          <p:nvPr>
            <p:custDataLst>
              <p:tags r:id="rId7"/>
            </p:custDataLst>
          </p:nvPr>
        </p:nvSpPr>
        <p:spPr>
          <a:xfrm>
            <a:off x="2828925" y="1492250"/>
            <a:ext cx="3723005" cy="86614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l" latinLnBrk="0">
              <a:lnSpc>
                <a:spcPct val="100000"/>
              </a:lnSpc>
              <a:buFont typeface="Arial" panose="020b0604020202020204" pitchFamily="34" charset="0"/>
            </a:pPr>
            <a:r>
              <a:rPr lang="zh-CN" altLang="en-US" sz="2200" b="0">
                <a:ln>
                  <a:noFill/>
                </a:ln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在皮肤潮湿时，人体的电阻可降低到</a:t>
            </a:r>
            <a:r>
              <a:rPr lang="en-US" altLang="zh-CN" sz="2200" b="0">
                <a:ln>
                  <a:noFill/>
                </a:ln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sz="2200" b="0" baseline="30000">
                <a:ln>
                  <a:noFill/>
                </a:ln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200" b="0">
                <a:ln>
                  <a:noFill/>
                </a:ln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Ω</a:t>
            </a:r>
            <a:r>
              <a:rPr lang="zh-CN" altLang="en-US" sz="2200" b="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以下。</a:t>
            </a:r>
            <a:endParaRPr lang="zh-CN" altLang="en-US" sz="2200" b="0">
              <a:ln>
                <a:noFill/>
              </a:ln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65480" y="2358390"/>
            <a:ext cx="5429250" cy="153733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皮肤潮湿时，若人体的电阻为</a:t>
            </a:r>
            <a:r>
              <a:rPr lang="en-US" altLang="zh-CN" sz="2400" b="1">
                <a:solidFill>
                  <a:srgbClr val="008080"/>
                </a:solidFill>
                <a:sym typeface="+mn-ea"/>
              </a:rPr>
              <a:t>500Ω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在家庭电路中发生触电时通过人体的电流是多少？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grpSp>
        <p:nvGrpSpPr>
          <p:cNvPr id="3" name="组合 10246" title=""/>
          <p:cNvGrpSpPr/>
          <p:nvPr>
            <p:custDataLst>
              <p:tags r:id="rId9"/>
            </p:custDataLst>
          </p:nvPr>
        </p:nvGrpSpPr>
        <p:grpSpPr>
          <a:xfrm>
            <a:off x="828040" y="3850640"/>
            <a:ext cx="4432931" cy="829945"/>
            <a:chExt cx="3176" cy="697"/>
          </a:xfrm>
        </p:grpSpPr>
        <p:sp>
          <p:nvSpPr>
            <p:cNvPr id="4" name="矩形 1024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0" y="136"/>
              <a:ext cx="3176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 I </a:t>
              </a:r>
              <a:r>
                <a:rPr lang="en-US" altLang="zh-CN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</a:t>
              </a:r>
              <a:r>
                <a:rPr lang="zh-CN" altLang="en-US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　　</a:t>
              </a:r>
              <a:r>
                <a:rPr lang="en-US" altLang="zh-CN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 </a:t>
              </a:r>
              <a:r>
                <a:rPr lang="zh-CN" altLang="en-US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　　　   </a:t>
              </a:r>
              <a:r>
                <a:rPr lang="en-US" altLang="zh-CN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 440 mA</a:t>
              </a:r>
              <a:endParaRPr lang="en-US" altLang="zh-CN" sz="24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1" name="矩形 1024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4" y="0"/>
              <a:ext cx="339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altLang="zh-CN" sz="2400" b="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  <a:p>
              <a:pPr algn="ctr" eaLnBrk="1" hangingPunct="1"/>
              <a:r>
                <a:rPr lang="en-US" altLang="zh-CN" sz="2400" b="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endParaRPr lang="en-US" altLang="zh-CN" sz="2400" b="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2" name="直接连接符 10249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512" y="341"/>
              <a:ext cx="273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solidFill>
                  <a:srgbClr val="008080"/>
                </a:solidFill>
              </a:endParaRPr>
            </a:p>
          </p:txBody>
        </p:sp>
        <p:sp>
          <p:nvSpPr>
            <p:cNvPr id="23" name="矩形 10250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016" y="0"/>
              <a:ext cx="782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220 V</a:t>
              </a:r>
              <a:endParaRPr lang="en-US" altLang="zh-CN" sz="24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  <a:p>
              <a:pPr algn="ctr" eaLnBrk="1" hangingPunct="1"/>
              <a:r>
                <a:rPr lang="en-US" altLang="zh-CN" sz="2400" b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500 Ω</a:t>
              </a:r>
              <a:endParaRPr lang="en-US" altLang="zh-CN" sz="24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4" name="直接连接符 10251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000" y="331"/>
              <a:ext cx="791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solidFill>
                  <a:srgbClr val="008080"/>
                </a:solidFill>
              </a:endParaRPr>
            </a:p>
          </p:txBody>
        </p:sp>
      </p:grpSp>
      <p:sp>
        <p:nvSpPr>
          <p:cNvPr id="8" name="爆炸形 1 7" title=""/>
          <p:cNvSpPr/>
          <p:nvPr>
            <p:custDataLst>
              <p:tags r:id="rId15"/>
            </p:custDataLst>
          </p:nvPr>
        </p:nvSpPr>
        <p:spPr>
          <a:xfrm>
            <a:off x="5073650" y="4012565"/>
            <a:ext cx="1836000" cy="1044000"/>
          </a:xfrm>
          <a:prstGeom prst="irregularSeal1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致命！</a:t>
            </a:r>
            <a:endParaRPr lang="zh-CN" altLang="en-US" sz="2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4"/>
            </p:custDataLst>
          </p:nvPr>
        </p:nvGrpSpPr>
        <p:grpSpPr>
          <a:xfrm>
            <a:off x="570865" y="1601470"/>
            <a:ext cx="2557780" cy="2299335"/>
            <a:chOff x="964" y="2463"/>
            <a:chExt cx="4028" cy="3621"/>
          </a:xfrm>
        </p:grpSpPr>
        <p:pic>
          <p:nvPicPr>
            <p:cNvPr id="2" name="图片 1" descr="4cf17517bd9e74f76cc2e00ade096b9c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r="2713"/>
            <a:stretch>
              <a:fillRect/>
            </a:stretch>
          </p:blipFill>
          <p:spPr bwMode="auto">
            <a:xfrm>
              <a:off x="1083" y="2463"/>
              <a:ext cx="3909" cy="283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矩形 31"/>
            <p:cNvSpPr/>
            <p:nvPr>
              <p:custDataLst>
                <p:tags r:id="rId7"/>
              </p:custDataLst>
            </p:nvPr>
          </p:nvSpPr>
          <p:spPr>
            <a:xfrm>
              <a:off x="964" y="5517"/>
              <a:ext cx="4025" cy="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buClrTx/>
                <a:buSzTx/>
                <a:buFontTx/>
              </a:pPr>
              <a:r>
                <a:rPr lang="zh-CN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家庭电路电压：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220V</a:t>
              </a:r>
              <a:endParaRPr lang="en-US" altLang="zh-CN">
                <a:solidFill>
                  <a:schemeClr val="tx1"/>
                </a:solidFill>
                <a:effectLst/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3368675" y="1601470"/>
            <a:ext cx="2740660" cy="2522220"/>
            <a:chOff x="5370" y="2463"/>
            <a:chExt cx="4316" cy="3972"/>
          </a:xfrm>
        </p:grpSpPr>
        <p:pic>
          <p:nvPicPr>
            <p:cNvPr id="10" name="图片 9" descr="99d21ca27ceb3cabbf37e29c66292ca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rcRect l="4279" r="4021"/>
            <a:stretch>
              <a:fillRect/>
            </a:stretch>
          </p:blipFill>
          <p:spPr bwMode="auto">
            <a:xfrm>
              <a:off x="5385" y="2463"/>
              <a:ext cx="3920" cy="283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>
              <a:off x="5370" y="5462"/>
              <a:ext cx="4316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工厂动力电路</a:t>
              </a:r>
              <a:r>
                <a:rPr lang="zh-CN" smtClean="0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电压：</a:t>
              </a:r>
              <a:r>
                <a:rPr lang="en-US" altLang="zh-CN" smtClean="0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380V</a:t>
              </a:r>
              <a:endParaRPr lang="en-US" altLang="zh-CN">
                <a:solidFill>
                  <a:schemeClr val="tx1"/>
                </a:solidFill>
                <a:effectLst/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6116955" y="1601470"/>
            <a:ext cx="2611755" cy="2559685"/>
            <a:chOff x="9698" y="2463"/>
            <a:chExt cx="4113" cy="4031"/>
          </a:xfrm>
        </p:grpSpPr>
        <p:pic>
          <p:nvPicPr>
            <p:cNvPr id="3" name="图片 2" descr="624757fd5daa0faed803ba2d8473a2ac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r="8169"/>
            <a:stretch>
              <a:fillRect/>
            </a:stretch>
          </p:blipFill>
          <p:spPr bwMode="auto">
            <a:xfrm>
              <a:off x="9698" y="2463"/>
              <a:ext cx="3912" cy="283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矩形 11"/>
            <p:cNvSpPr/>
            <p:nvPr>
              <p:custDataLst>
                <p:tags r:id="rId15"/>
              </p:custDataLst>
            </p:nvPr>
          </p:nvSpPr>
          <p:spPr>
            <a:xfrm>
              <a:off x="9698" y="5484"/>
              <a:ext cx="4113" cy="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>
                  <a:solidFill>
                    <a:schemeClr val="tx1"/>
                  </a:solidFill>
                  <a:effectLst/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高压输电线路：</a:t>
              </a:r>
              <a:r>
                <a:rPr lang="zh-CN" altLang="en-US">
                  <a:solidFill>
                    <a:schemeClr val="tx1"/>
                  </a:solidFill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10~500kV</a:t>
              </a:r>
              <a:endParaRPr lang="zh-CN" altLang="en-US">
                <a:solidFill>
                  <a:schemeClr val="tx1"/>
                </a:solidFill>
                <a:effectLst/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graphicFrame>
        <p:nvGraphicFramePr>
          <p:cNvPr id="18" name="对象 10244" title="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2582072" y="4235393"/>
          <a:ext cx="685800" cy="1619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17" imgW="114935" imgH="217805" progId="Equation.3">
                  <p:embed/>
                </p:oleObj>
              </mc:Choice>
              <mc:Fallback>
                <p:oleObj r:id="rId17" imgW="114935" imgH="21780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82072" y="4235393"/>
                        <a:ext cx="6858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右大括号 15" title=""/>
          <p:cNvSpPr/>
          <p:nvPr>
            <p:custDataLst>
              <p:tags r:id="rId19"/>
            </p:custDataLst>
          </p:nvPr>
        </p:nvSpPr>
        <p:spPr>
          <a:xfrm rot="5400000">
            <a:off x="4487545" y="451485"/>
            <a:ext cx="250190" cy="7545705"/>
          </a:xfrm>
          <a:prstGeom prst="rightBrace">
            <a:avLst>
              <a:gd name="adj1" fmla="val 67173"/>
              <a:gd name="adj2" fmla="val 48324"/>
            </a:avLst>
          </a:prstGeom>
          <a:ln w="28575"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" name="文本框 15" title=""/>
          <p:cNvSpPr txBox="1"/>
          <p:nvPr>
            <p:custDataLst>
              <p:tags r:id="rId20"/>
            </p:custDataLst>
          </p:nvPr>
        </p:nvSpPr>
        <p:spPr>
          <a:xfrm>
            <a:off x="2938780" y="4542650"/>
            <a:ext cx="3600000" cy="51018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远远超过人体安全电压！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1"/>
            </p:custDataLst>
          </p:nvPr>
        </p:nvSpPr>
        <p:spPr bwMode="auto">
          <a:xfrm>
            <a:off x="1811020" y="683260"/>
            <a:ext cx="5256530" cy="918210"/>
          </a:xfrm>
          <a:prstGeom prst="roundRect">
            <a:avLst/>
          </a:prstGeom>
          <a:noFill/>
          <a:ln w="254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电对人体造成的伤害程度与通过人体</a:t>
            </a:r>
            <a:endParaRPr lang="zh-CN" altLang="en-US" sz="2400" b="0">
              <a:sym typeface="+mn-ea"/>
            </a:endParaRPr>
          </a:p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sym typeface="+mn-ea"/>
              </a:rPr>
              <a:t>电流的大小</a:t>
            </a:r>
            <a:r>
              <a:rPr lang="zh-CN" altLang="en-US" sz="2400" b="0">
                <a:sym typeface="+mn-ea"/>
              </a:rPr>
              <a:t>及</a:t>
            </a:r>
            <a:r>
              <a:rPr lang="zh-CN" altLang="en-US" sz="2400">
                <a:solidFill>
                  <a:srgbClr val="008080"/>
                </a:solidFill>
                <a:sym typeface="+mn-ea"/>
              </a:rPr>
              <a:t>持续时间</a:t>
            </a:r>
            <a:r>
              <a:rPr lang="zh-CN" altLang="en-US" sz="2400" b="0">
                <a:solidFill>
                  <a:schemeClr val="tx1"/>
                </a:solidFill>
                <a:sym typeface="+mn-ea"/>
              </a:rPr>
              <a:t>有关</a:t>
            </a:r>
            <a:r>
              <a:rPr lang="zh-CN" altLang="en-US" sz="2400" b="0">
                <a:sym typeface="+mn-ea"/>
              </a:rPr>
              <a:t>。</a:t>
            </a:r>
            <a:endParaRPr lang="zh-CN" altLang="en-US" sz="2400" b="0">
              <a:sym typeface="+mn-ea"/>
            </a:endParaRPr>
          </a:p>
        </p:txBody>
      </p:sp>
      <p:grpSp>
        <p:nvGrpSpPr>
          <p:cNvPr id="25" name="组合 9" title=""/>
          <p:cNvGrpSpPr/>
          <p:nvPr>
            <p:custDataLst>
              <p:tags r:id="rId2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35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" name="剪去单角的矩形 34" title=""/>
          <p:cNvSpPr/>
          <p:nvPr>
            <p:custDataLst>
              <p:tags r:id="rId4"/>
            </p:custDataLst>
          </p:nvPr>
        </p:nvSpPr>
        <p:spPr bwMode="auto">
          <a:xfrm>
            <a:off x="121" y="3565525"/>
            <a:ext cx="3959860" cy="130787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双线触电：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相线、人体、中性线形成闭合回路，大电流流过人体导致的触电事故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剪去单角的矩形 15" title=""/>
          <p:cNvSpPr/>
          <p:nvPr>
            <p:custDataLst>
              <p:tags r:id="rId5"/>
            </p:custDataLst>
          </p:nvPr>
        </p:nvSpPr>
        <p:spPr bwMode="auto">
          <a:xfrm>
            <a:off x="5184121" y="3565240"/>
            <a:ext cx="3960000" cy="130680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</p:spPr>
        <p:txBody>
          <a:bodyPr wrap="square" rtlCol="0" anchor="t">
            <a:no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单线触电：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相线、人体、大地形成闭合回路，大电流流过人体导致的触电事故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8140" y="1064895"/>
            <a:ext cx="2045335" cy="233997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780530" y="1005205"/>
            <a:ext cx="2112645" cy="239966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2484120" y="604520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你能分析出他们触电的原因吗？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3251835" y="2004060"/>
            <a:ext cx="3219450" cy="426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触电的本质是什么？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3145155" y="1255395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直接或间接接触相线</a:t>
            </a:r>
            <a:endParaRPr lang="zh-CN" altLang="en-US" sz="24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3337560" y="2592070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有电流经过了人体</a:t>
            </a:r>
            <a:endParaRPr lang="zh-CN" altLang="en-US" sz="24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触电事故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6" grpId="0" animBg="1"/>
      <p:bldP spid="4" grpId="0"/>
      <p:bldP spid="5" grpId="0"/>
      <p:bldP spid="8" grpId="0"/>
      <p:bldP spid="9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  <p:tag name="KSO_WM_DIAGRAM_VIRTUALLY_FRAME" val="{&quot;height&quot;:254.2625,&quot;left&quot;:35.1,&quot;top&quot;:96.1875,&quot;width&quot;:697.3886220472441}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54.26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13.60395669291339,&quot;left&quot;:40.74496062992125,&quot;top&quot;:96.1875,&quot;width&quot;:691.7436614173228}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  <p:tag name="KSO_WM_DIAGRAM_VIRTUALLY_FRAME" val="{&quot;height&quot;:254.2625,&quot;left&quot;:35.1,&quot;top&quot;:96.1875,&quot;width&quot;:697.3886220472441}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  <p:tag name="KSO_WM_DIAGRAM_VIRTUALLY_FRAME" val="{&quot;height&quot;:199.65,&quot;left&quot;:50.9,&quot;top&quot;:115.7,&quot;width&quot;:411.1}"/>
</p:tagLst>
</file>

<file path=ppt/tags/tag219.xml><?xml version="1.0" encoding="utf-8"?>
<p:tagLst xmlns:p="http://schemas.openxmlformats.org/presentationml/2006/main">
  <p:tag name="AS_UNIQUEID" val="714"/>
  <p:tag name="KSO_WM_DIAGRAM_VIRTUALLY_FRAME" val="{&quot;height&quot;:199.65,&quot;left&quot;:50.9,&quot;top&quot;:115.7,&quot;width&quot;:411.1}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  <p:tag name="KSO_WM_DIAGRAM_VIRTUALLY_FRAME" val="{&quot;height&quot;:199.65,&quot;left&quot;:50.9,&quot;top&quot;:115.7,&quot;width&quot;:411.1}"/>
</p:tagLst>
</file>

<file path=ppt/tags/tag221.xml><?xml version="1.0" encoding="utf-8"?>
<p:tagLst xmlns:p="http://schemas.openxmlformats.org/presentationml/2006/main">
  <p:tag name="AS_UNIQUEID" val="716"/>
  <p:tag name="KSO_WM_DIAGRAM_VIRTUALLY_FRAME" val="{&quot;height&quot;:199.65,&quot;left&quot;:50.9,&quot;top&quot;:115.7,&quot;width&quot;:411.1}"/>
</p:tagLst>
</file>

<file path=ppt/tags/tag222.xml><?xml version="1.0" encoding="utf-8"?>
<p:tagLst xmlns:p="http://schemas.openxmlformats.org/presentationml/2006/main">
  <p:tag name="AS_UNIQUEID" val="717"/>
  <p:tag name="KSO_WM_DIAGRAM_VIRTUALLY_FRAME" val="{&quot;height&quot;:199.65,&quot;left&quot;:50.9,&quot;top&quot;:115.7,&quot;width&quot;:411.1}"/>
</p:tagLst>
</file>

<file path=ppt/tags/tag223.xml><?xml version="1.0" encoding="utf-8"?>
<p:tagLst xmlns:p="http://schemas.openxmlformats.org/presentationml/2006/main">
  <p:tag name="AS_UNIQUEID" val="718"/>
  <p:tag name="KSO_WM_BEAUTIFY_FLAG" val=""/>
  <p:tag name="KSO_WM_DIAGRAM_VIRTUALLY_FRAME" val="{&quot;height&quot;:199.65,&quot;left&quot;:50.9,&quot;top&quot;:115.7,&quot;width&quot;:411.1}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  <p:tag name="KSO_WM_BEAUTIFY_FLAG" val="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  <p:tag name="PA" val="v5.2.11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BEAUTIFY_FLAG" val="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994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  <p:tag name="KSO_WM_DIAGRAM_VIRTUALLY_FRAME" val="{&quot;height&quot;:304.9096062992126,&quot;left&quot;:138.7,&quot;top&quot;:55.15,&quot;width&quot;:593.1}"/>
</p:tagLst>
</file>

<file path=ppt/tags/tag487.xml><?xml version="1.0" encoding="utf-8"?>
<p:tagLst xmlns:p="http://schemas.openxmlformats.org/presentationml/2006/main">
  <p:tag name="AS_UNIQUEID" val="981"/>
  <p:tag name="KSO_WM_DIAGRAM_VIRTUALLY_FRAME" val="{&quot;height&quot;:304.9096062992126,&quot;left&quot;:138.7,&quot;top&quot;:55.15,&quot;width&quot;:593.1}"/>
</p:tagLst>
</file>

<file path=ppt/tags/tag488.xml><?xml version="1.0" encoding="utf-8"?>
<p:tagLst xmlns:p="http://schemas.openxmlformats.org/presentationml/2006/main">
  <p:tag name="AS_UNIQUEID" val="982"/>
  <p:tag name="KSO_WM_DIAGRAM_VIRTUALLY_FRAME" val="{&quot;height&quot;:304.9096062992126,&quot;left&quot;:138.7,&quot;top&quot;:55.15,&quot;width&quot;:593.1}"/>
</p:tagLst>
</file>

<file path=ppt/tags/tag489.xml><?xml version="1.0" encoding="utf-8"?>
<p:tagLst xmlns:p="http://schemas.openxmlformats.org/presentationml/2006/main">
  <p:tag name="AS_UNIQUEID" val="983"/>
  <p:tag name="KSO_WM_DIAGRAM_VIRTUALLY_FRAME" val="{&quot;height&quot;:304.9096062992126,&quot;left&quot;:138.7,&quot;top&quot;:55.15,&quot;width&quot;:593.1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  <p:tag name="KSO_WM_DIAGRAM_VIRTUALLY_FRAME" val="{&quot;height&quot;:304.9096062992126,&quot;left&quot;:138.7,&quot;top&quot;:55.15,&quot;width&quot;:593.1}"/>
</p:tagLst>
</file>

<file path=ppt/tags/tag491.xml><?xml version="1.0" encoding="utf-8"?>
<p:tagLst xmlns:p="http://schemas.openxmlformats.org/presentationml/2006/main">
  <p:tag name="AS_UNIQUEID" val="985"/>
  <p:tag name="KSO_WM_DIAGRAM_VIRTUALLY_FRAME" val="{&quot;height&quot;:304.9096062992126,&quot;left&quot;:138.7,&quot;top&quot;:55.15,&quot;width&quot;:593.1}"/>
</p:tagLst>
</file>

<file path=ppt/tags/tag492.xml><?xml version="1.0" encoding="utf-8"?>
<p:tagLst xmlns:p="http://schemas.openxmlformats.org/presentationml/2006/main">
  <p:tag name="AS_UNIQUEID" val="986"/>
  <p:tag name="KSO_WM_BEAUTIFY_FLAG" val=""/>
</p:tagLst>
</file>

<file path=ppt/tags/tag493.xml><?xml version="1.0" encoding="utf-8"?>
<p:tagLst xmlns:p="http://schemas.openxmlformats.org/presentationml/2006/main">
  <p:tag name="AS_UNIQUEID" val="987"/>
  <p:tag name="KSO_WM_BEAUTIFY_FLAG" val=""/>
  <p:tag name="KSO_WM_DIAGRAM_VIRTUALLY_FRAME" val="{&quot;height&quot;:304.9096062992126,&quot;left&quot;:138.7,&quot;top&quot;:55.15,&quot;width&quot;:593.1}"/>
</p:tagLst>
</file>

<file path=ppt/tags/tag494.xml><?xml version="1.0" encoding="utf-8"?>
<p:tagLst xmlns:p="http://schemas.openxmlformats.org/presentationml/2006/main">
  <p:tag name="AS_UNIQUEID" val="988"/>
  <p:tag name="KSO_WM_DIAGRAM_VIRTUALLY_FRAME" val="{&quot;height&quot;:304.9096062992126,&quot;left&quot;:138.7,&quot;top&quot;:55.15,&quot;width&quot;:593.1}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  <p:tag name="KSO_WM_BEAUTIFY_FLAG" val=""/>
</p:tagLst>
</file>

<file path=ppt/tags/tag498.xml><?xml version="1.0" encoding="utf-8"?>
<p:tagLst xmlns:p="http://schemas.openxmlformats.org/presentationml/2006/main">
  <p:tag name="AS_UNIQUEID" val="992"/>
  <p:tag name="KSO_WM_BEAUTIFY_FLAG" val=""/>
</p:tagLst>
</file>

<file path=ppt/tags/tag499.xml><?xml version="1.0" encoding="utf-8"?>
<p:tagLst xmlns:p="http://schemas.openxmlformats.org/presentationml/2006/main">
  <p:tag name="AS_UNIQUEID" val="993"/>
  <p:tag name="KSO_WM_BEAUTIFY_FLAG" val="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498"/>
</p:tagLst>
</file>

<file path=ppt/tags/tag93.xml><?xml version="1.0" encoding="utf-8"?>
<p:tagLst xmlns:p="http://schemas.openxmlformats.org/presentationml/2006/main">
  <p:tag name="AS_UNIQUEID" val="589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  <p:tag name="KSO_WM_DIAGRAM_VIRTUALLY_FRAME" val="{&quot;height&quot;:36.25,&quot;left&quot;:37.95,&quot;top&quot;:153.87503937007872,&quot;width&quot;:454}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240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2026-06-14T06:36:38Z</cp:lastPrinted>
  <dcterms:created xsi:type="dcterms:W3CDTF">2026-06-14T06:36:38Z</dcterms:created>
  <dcterms:modified xsi:type="dcterms:W3CDTF">2026-06-13T22:36:38Z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