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55" r:id="rId2"/>
  </p:sldMasterIdLst>
  <p:notesMasterIdLst>
    <p:notesMasterId r:id="rId19"/>
  </p:notesMasterIdLst>
  <p:handoutMasterIdLst>
    <p:handoutMasterId r:id="rId20"/>
  </p:handoutMasterIdLst>
  <p:sldIdLst>
    <p:sldId id="509" r:id="rId3"/>
    <p:sldId id="256" r:id="rId4"/>
    <p:sldId id="300" r:id="rId5"/>
    <p:sldId id="574" r:id="rId6"/>
    <p:sldId id="575" r:id="rId7"/>
    <p:sldId id="578" r:id="rId8"/>
    <p:sldId id="579" r:id="rId9"/>
    <p:sldId id="448" r:id="rId10"/>
    <p:sldId id="580" r:id="rId11"/>
    <p:sldId id="581" r:id="rId12"/>
    <p:sldId id="582" r:id="rId13"/>
    <p:sldId id="583" r:id="rId14"/>
    <p:sldId id="584" r:id="rId15"/>
    <p:sldId id="260" r:id="rId16"/>
    <p:sldId id="503" r:id="rId17"/>
    <p:sldId id="276" r:id="rId18"/>
  </p:sldIdLst>
  <p:sldSz cx="12188825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作者" initials="作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6EB8"/>
    <a:srgbClr val="00A0E9"/>
    <a:srgbClr val="BDD7EE"/>
    <a:srgbClr val="FE970E"/>
    <a:srgbClr val="F53009"/>
    <a:srgbClr val="FFBD68"/>
    <a:srgbClr val="00B050"/>
    <a:srgbClr val="00628E"/>
    <a:srgbClr val="C77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tableStyles" Target="tableStyles.xml"/><Relationship Id="rId3" Type="http://schemas.openxmlformats.org/officeDocument/2006/relationships/slide" Target="slides/slide1.xml"/><Relationship Id="rId21" Type="http://schemas.openxmlformats.org/officeDocument/2006/relationships/tags" Target="tags/tag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36AD77-2964-42C8-8B05-1F47DAE11AA3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6340" y="1143000"/>
            <a:ext cx="548532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97A2C7-0F1F-4A60-843D-7C9D65C19D8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473" y="6356350"/>
            <a:ext cx="2844207" cy="365125"/>
          </a:xfrm>
        </p:spPr>
        <p:txBody>
          <a:bodyPr/>
          <a:lstStyle/>
          <a:p>
            <a:fld id="{38B71240-087C-45D6-A491-2BD6268CB41A}" type="datetimeFigureOut">
              <a:rPr lang="zh-CN" altLang="en-US" smtClean="0"/>
              <a:t>2025/2/6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4732" y="6356350"/>
            <a:ext cx="3859996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5780" y="6356350"/>
            <a:ext cx="2844207" cy="365125"/>
          </a:xfrm>
        </p:spPr>
        <p:txBody>
          <a:bodyPr/>
          <a:lstStyle/>
          <a:p>
            <a:fld id="{14AD1016-DCFF-4EE2-B658-BAFE6678EF1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基础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jpe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等腰三角形 31"/>
          <p:cNvSpPr/>
          <p:nvPr userDrawn="1"/>
        </p:nvSpPr>
        <p:spPr>
          <a:xfrm>
            <a:off x="11767121" y="6400332"/>
            <a:ext cx="177906" cy="388049"/>
          </a:xfrm>
          <a:custGeom>
            <a:avLst/>
            <a:gdLst>
              <a:gd name="connsiteX0" fmla="*/ 0 w 422561"/>
              <a:gd name="connsiteY0" fmla="*/ 385668 h 385668"/>
              <a:gd name="connsiteX1" fmla="*/ 211281 w 422561"/>
              <a:gd name="connsiteY1" fmla="*/ 0 h 385668"/>
              <a:gd name="connsiteX2" fmla="*/ 422561 w 422561"/>
              <a:gd name="connsiteY2" fmla="*/ 385668 h 385668"/>
              <a:gd name="connsiteX3" fmla="*/ 0 w 422561"/>
              <a:gd name="connsiteY3" fmla="*/ 385668 h 385668"/>
              <a:gd name="connsiteX0-1" fmla="*/ 14937 w 437498"/>
              <a:gd name="connsiteY0-2" fmla="*/ 388049 h 388049"/>
              <a:gd name="connsiteX1-3" fmla="*/ 0 w 437498"/>
              <a:gd name="connsiteY1-4" fmla="*/ 0 h 388049"/>
              <a:gd name="connsiteX2-5" fmla="*/ 437498 w 437498"/>
              <a:gd name="connsiteY2-6" fmla="*/ 388049 h 388049"/>
              <a:gd name="connsiteX3-7" fmla="*/ 14937 w 437498"/>
              <a:gd name="connsiteY3-8" fmla="*/ 388049 h 388049"/>
              <a:gd name="connsiteX0-9" fmla="*/ 649 w 423210"/>
              <a:gd name="connsiteY0-10" fmla="*/ 385668 h 385668"/>
              <a:gd name="connsiteX1-11" fmla="*/ 0 w 423210"/>
              <a:gd name="connsiteY1-12" fmla="*/ 0 h 385668"/>
              <a:gd name="connsiteX2-13" fmla="*/ 423210 w 423210"/>
              <a:gd name="connsiteY2-14" fmla="*/ 385668 h 385668"/>
              <a:gd name="connsiteX3-15" fmla="*/ 649 w 423210"/>
              <a:gd name="connsiteY3-16" fmla="*/ 385668 h 385668"/>
              <a:gd name="connsiteX0-17" fmla="*/ 649 w 177941"/>
              <a:gd name="connsiteY0-18" fmla="*/ 385668 h 388049"/>
              <a:gd name="connsiteX1-19" fmla="*/ 0 w 177941"/>
              <a:gd name="connsiteY1-20" fmla="*/ 0 h 388049"/>
              <a:gd name="connsiteX2-21" fmla="*/ 177941 w 177941"/>
              <a:gd name="connsiteY2-22" fmla="*/ 388049 h 388049"/>
              <a:gd name="connsiteX3-23" fmla="*/ 649 w 177941"/>
              <a:gd name="connsiteY3-24" fmla="*/ 385668 h 38804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</a:cxnLst>
            <a:rect l="l" t="t" r="r" b="b"/>
            <a:pathLst>
              <a:path w="177941" h="388049">
                <a:moveTo>
                  <a:pt x="649" y="385668"/>
                </a:moveTo>
                <a:cubicBezTo>
                  <a:pt x="433" y="257112"/>
                  <a:pt x="216" y="128556"/>
                  <a:pt x="0" y="0"/>
                </a:cubicBezTo>
                <a:lnTo>
                  <a:pt x="177941" y="388049"/>
                </a:lnTo>
                <a:lnTo>
                  <a:pt x="649" y="385668"/>
                </a:lnTo>
                <a:close/>
              </a:path>
            </a:pathLst>
          </a:custGeom>
          <a:solidFill>
            <a:srgbClr val="C7720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9"/>
          <p:cNvSpPr/>
          <p:nvPr userDrawn="1"/>
        </p:nvSpPr>
        <p:spPr>
          <a:xfrm flipV="1">
            <a:off x="617099" y="721269"/>
            <a:ext cx="11572502" cy="28800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 userDrawn="1"/>
        </p:nvSpPr>
        <p:spPr>
          <a:xfrm>
            <a:off x="202859" y="138113"/>
            <a:ext cx="414239" cy="610686"/>
          </a:xfrm>
          <a:prstGeom prst="rect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12"/>
          <p:cNvSpPr/>
          <p:nvPr userDrawn="1"/>
        </p:nvSpPr>
        <p:spPr>
          <a:xfrm>
            <a:off x="0" y="138113"/>
            <a:ext cx="101580" cy="610686"/>
          </a:xfrm>
          <a:prstGeom prst="rect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6" name="组合 25"/>
          <p:cNvGrpSpPr/>
          <p:nvPr userDrawn="1"/>
        </p:nvGrpSpPr>
        <p:grpSpPr>
          <a:xfrm>
            <a:off x="0" y="6714000"/>
            <a:ext cx="12189600" cy="144000"/>
            <a:chOff x="0" y="6678000"/>
            <a:chExt cx="9331895" cy="180000"/>
          </a:xfrm>
          <a:solidFill>
            <a:srgbClr val="00A0E9"/>
          </a:solidFill>
        </p:grpSpPr>
        <p:sp>
          <p:nvSpPr>
            <p:cNvPr id="9" name="矩形 8"/>
            <p:cNvSpPr/>
            <p:nvPr userDrawn="1"/>
          </p:nvSpPr>
          <p:spPr>
            <a:xfrm>
              <a:off x="0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矩形 8"/>
            <p:cNvSpPr/>
            <p:nvPr userDrawn="1"/>
          </p:nvSpPr>
          <p:spPr>
            <a:xfrm>
              <a:off x="3038069" y="6678000"/>
              <a:ext cx="326390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  <a:gd name="connsiteX0-11" fmla="*/ 107950 w 3263900"/>
                <a:gd name="connsiteY0-12" fmla="*/ 0 h 108000"/>
                <a:gd name="connsiteX1-13" fmla="*/ 3263900 w 3263900"/>
                <a:gd name="connsiteY1-14" fmla="*/ 0 h 108000"/>
                <a:gd name="connsiteX2-15" fmla="*/ 3155950 w 3263900"/>
                <a:gd name="connsiteY2-16" fmla="*/ 108000 h 108000"/>
                <a:gd name="connsiteX3-17" fmla="*/ 0 w 3263900"/>
                <a:gd name="connsiteY3-18" fmla="*/ 108000 h 108000"/>
                <a:gd name="connsiteX4-19" fmla="*/ 107950 w 3263900"/>
                <a:gd name="connsiteY4-2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263900" h="108000">
                  <a:moveTo>
                    <a:pt x="107950" y="0"/>
                  </a:moveTo>
                  <a:lnTo>
                    <a:pt x="3263900" y="0"/>
                  </a:lnTo>
                  <a:lnTo>
                    <a:pt x="3155950" y="108000"/>
                  </a:lnTo>
                  <a:lnTo>
                    <a:pt x="0" y="108000"/>
                  </a:lnTo>
                  <a:lnTo>
                    <a:pt x="107950" y="0"/>
                  </a:lnTo>
                  <a:close/>
                </a:path>
              </a:pathLst>
            </a:custGeom>
            <a:solidFill>
              <a:srgbClr val="036E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8"/>
            <p:cNvSpPr/>
            <p:nvPr userDrawn="1"/>
          </p:nvSpPr>
          <p:spPr>
            <a:xfrm flipH="1" flipV="1">
              <a:off x="6175945" y="6678000"/>
              <a:ext cx="3155950" cy="180000"/>
            </a:xfrm>
            <a:custGeom>
              <a:avLst/>
              <a:gdLst>
                <a:gd name="connsiteX0" fmla="*/ 0 w 3048000"/>
                <a:gd name="connsiteY0" fmla="*/ 0 h 108000"/>
                <a:gd name="connsiteX1" fmla="*/ 3048000 w 3048000"/>
                <a:gd name="connsiteY1" fmla="*/ 0 h 108000"/>
                <a:gd name="connsiteX2" fmla="*/ 3048000 w 3048000"/>
                <a:gd name="connsiteY2" fmla="*/ 108000 h 108000"/>
                <a:gd name="connsiteX3" fmla="*/ 0 w 3048000"/>
                <a:gd name="connsiteY3" fmla="*/ 108000 h 108000"/>
                <a:gd name="connsiteX4" fmla="*/ 0 w 3048000"/>
                <a:gd name="connsiteY4" fmla="*/ 0 h 108000"/>
                <a:gd name="connsiteX0-1" fmla="*/ 0 w 3155950"/>
                <a:gd name="connsiteY0-2" fmla="*/ 0 h 108000"/>
                <a:gd name="connsiteX1-3" fmla="*/ 3155950 w 3155950"/>
                <a:gd name="connsiteY1-4" fmla="*/ 0 h 108000"/>
                <a:gd name="connsiteX2-5" fmla="*/ 3048000 w 3155950"/>
                <a:gd name="connsiteY2-6" fmla="*/ 108000 h 108000"/>
                <a:gd name="connsiteX3-7" fmla="*/ 0 w 3155950"/>
                <a:gd name="connsiteY3-8" fmla="*/ 108000 h 108000"/>
                <a:gd name="connsiteX4-9" fmla="*/ 0 w 3155950"/>
                <a:gd name="connsiteY4-10" fmla="*/ 0 h 108000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3155950" h="108000">
                  <a:moveTo>
                    <a:pt x="0" y="0"/>
                  </a:moveTo>
                  <a:lnTo>
                    <a:pt x="3155950" y="0"/>
                  </a:lnTo>
                  <a:lnTo>
                    <a:pt x="3048000" y="108000"/>
                  </a:lnTo>
                  <a:lnTo>
                    <a:pt x="0" y="10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7" name="矩形 26"/>
          <p:cNvSpPr/>
          <p:nvPr userDrawn="1"/>
        </p:nvSpPr>
        <p:spPr>
          <a:xfrm>
            <a:off x="10221488" y="6400332"/>
            <a:ext cx="1545635" cy="385668"/>
          </a:xfrm>
          <a:prstGeom prst="rect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1" name="文本框 30"/>
          <p:cNvSpPr txBox="1"/>
          <p:nvPr userDrawn="1"/>
        </p:nvSpPr>
        <p:spPr>
          <a:xfrm>
            <a:off x="10293931" y="6416668"/>
            <a:ext cx="12618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b="1" spc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名师课件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4">
            <a:alphaModFix amt="14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4"/>
          <p:cNvGrpSpPr/>
          <p:nvPr userDrawn="1"/>
        </p:nvGrpSpPr>
        <p:grpSpPr>
          <a:xfrm>
            <a:off x="0" y="0"/>
            <a:ext cx="12189460" cy="6870701"/>
            <a:chOff x="0" y="-1"/>
            <a:chExt cx="11791950" cy="6870701"/>
          </a:xfrm>
        </p:grpSpPr>
        <p:sp>
          <p:nvSpPr>
            <p:cNvPr id="2" name="矩形 1"/>
            <p:cNvSpPr/>
            <p:nvPr userDrawn="1"/>
          </p:nvSpPr>
          <p:spPr>
            <a:xfrm>
              <a:off x="0" y="-1"/>
              <a:ext cx="5895975" cy="68580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0 w 6096000"/>
                <a:gd name="connsiteY0-2" fmla="*/ 0 h 6858001"/>
                <a:gd name="connsiteX1-3" fmla="*/ 6096000 w 6096000"/>
                <a:gd name="connsiteY1-4" fmla="*/ 0 h 6858001"/>
                <a:gd name="connsiteX2-5" fmla="*/ 5321300 w 6096000"/>
                <a:gd name="connsiteY2-6" fmla="*/ 6858001 h 6858001"/>
                <a:gd name="connsiteX3-7" fmla="*/ 0 w 6096000"/>
                <a:gd name="connsiteY3-8" fmla="*/ 6858001 h 6858001"/>
                <a:gd name="connsiteX4-9" fmla="*/ 0 w 6096000"/>
                <a:gd name="connsiteY4-10" fmla="*/ 0 h 68580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096000" h="6858001">
                  <a:moveTo>
                    <a:pt x="0" y="0"/>
                  </a:moveTo>
                  <a:lnTo>
                    <a:pt x="6096000" y="0"/>
                  </a:lnTo>
                  <a:lnTo>
                    <a:pt x="5321300" y="6858001"/>
                  </a:lnTo>
                  <a:lnTo>
                    <a:pt x="0" y="685800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" name="矩形 3"/>
            <p:cNvSpPr/>
            <p:nvPr userDrawn="1"/>
          </p:nvSpPr>
          <p:spPr>
            <a:xfrm>
              <a:off x="5122128" y="-1"/>
              <a:ext cx="6669822" cy="6870701"/>
            </a:xfrm>
            <a:custGeom>
              <a:avLst/>
              <a:gdLst>
                <a:gd name="connsiteX0" fmla="*/ 0 w 6096000"/>
                <a:gd name="connsiteY0" fmla="*/ 0 h 6858001"/>
                <a:gd name="connsiteX1" fmla="*/ 6096000 w 6096000"/>
                <a:gd name="connsiteY1" fmla="*/ 0 h 6858001"/>
                <a:gd name="connsiteX2" fmla="*/ 6096000 w 6096000"/>
                <a:gd name="connsiteY2" fmla="*/ 6858001 h 6858001"/>
                <a:gd name="connsiteX3" fmla="*/ 0 w 6096000"/>
                <a:gd name="connsiteY3" fmla="*/ 6858001 h 6858001"/>
                <a:gd name="connsiteX4" fmla="*/ 0 w 6096000"/>
                <a:gd name="connsiteY4" fmla="*/ 0 h 6858001"/>
                <a:gd name="connsiteX0-1" fmla="*/ 800100 w 6896100"/>
                <a:gd name="connsiteY0-2" fmla="*/ 0 h 6870701"/>
                <a:gd name="connsiteX1-3" fmla="*/ 6896100 w 6896100"/>
                <a:gd name="connsiteY1-4" fmla="*/ 0 h 6870701"/>
                <a:gd name="connsiteX2-5" fmla="*/ 6896100 w 6896100"/>
                <a:gd name="connsiteY2-6" fmla="*/ 6858001 h 6870701"/>
                <a:gd name="connsiteX3-7" fmla="*/ 0 w 6896100"/>
                <a:gd name="connsiteY3-8" fmla="*/ 6870701 h 6870701"/>
                <a:gd name="connsiteX4-9" fmla="*/ 800100 w 6896100"/>
                <a:gd name="connsiteY4-10" fmla="*/ 0 h 6870701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</a:cxnLst>
              <a:rect l="l" t="t" r="r" b="b"/>
              <a:pathLst>
                <a:path w="6896100" h="6870701">
                  <a:moveTo>
                    <a:pt x="800100" y="0"/>
                  </a:moveTo>
                  <a:lnTo>
                    <a:pt x="6896100" y="0"/>
                  </a:lnTo>
                  <a:lnTo>
                    <a:pt x="6896100" y="6858001"/>
                  </a:lnTo>
                  <a:lnTo>
                    <a:pt x="0" y="6870701"/>
                  </a:lnTo>
                  <a:lnTo>
                    <a:pt x="80010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" name="圆角矩形 2"/>
          <p:cNvSpPr/>
          <p:nvPr userDrawn="1"/>
        </p:nvSpPr>
        <p:spPr>
          <a:xfrm>
            <a:off x="593978" y="546100"/>
            <a:ext cx="11021303" cy="5765800"/>
          </a:xfrm>
          <a:prstGeom prst="roundRect">
            <a:avLst>
              <a:gd name="adj" fmla="val 5953"/>
            </a:avLst>
          </a:prstGeom>
          <a:solidFill>
            <a:schemeClr val="bg1"/>
          </a:solidFill>
          <a:ln>
            <a:noFill/>
          </a:ln>
          <a:effectLst>
            <a:outerShdw blurRad="330200" sx="103000" sy="103000" algn="ctr" rotWithShape="0">
              <a:prstClr val="black">
                <a:alpha val="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138982" y="5995417"/>
            <a:ext cx="701441" cy="175929"/>
            <a:chOff x="2875007" y="1403846"/>
            <a:chExt cx="701587" cy="175929"/>
          </a:xfrm>
          <a:solidFill>
            <a:schemeClr val="bg1"/>
          </a:solidFill>
        </p:grpSpPr>
        <p:sp>
          <p:nvSpPr>
            <p:cNvPr id="9" name="等腰三角形 8"/>
            <p:cNvSpPr/>
            <p:nvPr userDrawn="1"/>
          </p:nvSpPr>
          <p:spPr>
            <a:xfrm rot="5400000">
              <a:off x="2862874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10" name="等腰三角形 9"/>
            <p:cNvSpPr/>
            <p:nvPr userDrawn="1"/>
          </p:nvSpPr>
          <p:spPr>
            <a:xfrm rot="5400000">
              <a:off x="3137836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11" name="等腰三角形 10"/>
            <p:cNvSpPr/>
            <p:nvPr userDrawn="1"/>
          </p:nvSpPr>
          <p:spPr>
            <a:xfrm rot="5400000">
              <a:off x="3412798" y="1415979"/>
              <a:ext cx="175929" cy="151663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9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1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3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565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3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5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965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文本框 19"/>
          <p:cNvSpPr txBox="1"/>
          <p:nvPr/>
        </p:nvSpPr>
        <p:spPr>
          <a:xfrm>
            <a:off x="1156970" y="1515745"/>
            <a:ext cx="1029144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altLang="zh-CN" sz="48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19.2  </a:t>
            </a:r>
            <a:r>
              <a:rPr lang="zh-CN" altLang="en-US" sz="48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家庭</a:t>
            </a:r>
            <a:r>
              <a:rPr lang="zh-CN" sz="4800" b="1" kern="100" dirty="0">
                <a:solidFill>
                  <a:srgbClr val="FF0000"/>
                </a:solidFill>
                <a:latin typeface="+mj-ea"/>
                <a:ea typeface="+mj-ea"/>
                <a:cs typeface="+mn-ea"/>
                <a:sym typeface="+mn-lt"/>
              </a:rPr>
              <a:t>电路中电流过大的原因</a:t>
            </a:r>
          </a:p>
        </p:txBody>
      </p:sp>
      <p:sp>
        <p:nvSpPr>
          <p:cNvPr id="43" name="文本框 42"/>
          <p:cNvSpPr txBox="1"/>
          <p:nvPr/>
        </p:nvSpPr>
        <p:spPr>
          <a:xfrm>
            <a:off x="869680" y="131033"/>
            <a:ext cx="3612551" cy="344170"/>
          </a:xfrm>
          <a:prstGeom prst="rect">
            <a:avLst/>
          </a:prstGeom>
          <a:noFill/>
        </p:spPr>
        <p:txBody>
          <a:bodyPr wrap="square" lIns="68550" tIns="34274" rIns="68550" bIns="34274" rtlCol="0">
            <a:spAutoFit/>
          </a:bodyPr>
          <a:lstStyle/>
          <a:p>
            <a:pPr algn="dist"/>
            <a:r>
              <a:rPr lang="zh-CN" altLang="en-US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微软雅黑" panose="020B0503020204020204" pitchFamily="34" charset="-122"/>
              </a:rPr>
              <a:t>人教版九年级下册  第十九章</a:t>
            </a:r>
          </a:p>
        </p:txBody>
      </p:sp>
      <p:grpSp>
        <p:nvGrpSpPr>
          <p:cNvPr id="49" name="组合 48"/>
          <p:cNvGrpSpPr/>
          <p:nvPr/>
        </p:nvGrpSpPr>
        <p:grpSpPr>
          <a:xfrm>
            <a:off x="6644363" y="3216656"/>
            <a:ext cx="3128454" cy="614045"/>
            <a:chOff x="6474413" y="3006593"/>
            <a:chExt cx="3129758" cy="614301"/>
          </a:xfrm>
        </p:grpSpPr>
        <p:sp>
          <p:nvSpPr>
            <p:cNvPr id="4" name="文本框 3"/>
            <p:cNvSpPr txBox="1"/>
            <p:nvPr/>
          </p:nvSpPr>
          <p:spPr>
            <a:xfrm>
              <a:off x="7394371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  <a:sym typeface="+mn-ea"/>
                </a:rPr>
                <a:t>课程讲授</a:t>
              </a:r>
              <a:endParaRPr lang="zh-CN" altLang="en-US" sz="3400" b="0" u="none" baseline="0" dirty="0">
                <a:solidFill>
                  <a:srgbClr val="FF0000"/>
                </a:solidFill>
                <a:uFill>
                  <a:solidFill>
                    <a:srgbClr val="FE970E"/>
                  </a:solidFill>
                </a:uFill>
                <a:sym typeface="+mn-ea"/>
              </a:endParaRPr>
            </a:p>
          </p:txBody>
        </p:sp>
        <p:grpSp>
          <p:nvGrpSpPr>
            <p:cNvPr id="23" name="组合 22"/>
            <p:cNvGrpSpPr/>
            <p:nvPr/>
          </p:nvGrpSpPr>
          <p:grpSpPr>
            <a:xfrm>
              <a:off x="6474413" y="3177377"/>
              <a:ext cx="670290" cy="273984"/>
              <a:chOff x="1775533" y="2742578"/>
              <a:chExt cx="898801" cy="367390"/>
            </a:xfrm>
          </p:grpSpPr>
          <p:sp>
            <p:nvSpPr>
              <p:cNvPr id="24" name="燕尾形 23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25" name="燕尾形 24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8" name="组合 47"/>
          <p:cNvGrpSpPr/>
          <p:nvPr/>
        </p:nvGrpSpPr>
        <p:grpSpPr>
          <a:xfrm>
            <a:off x="2564097" y="3216656"/>
            <a:ext cx="3128454" cy="614045"/>
            <a:chOff x="2392445" y="3006593"/>
            <a:chExt cx="3129758" cy="614301"/>
          </a:xfrm>
        </p:grpSpPr>
        <p:sp>
          <p:nvSpPr>
            <p:cNvPr id="2" name="文本框 1"/>
            <p:cNvSpPr txBox="1"/>
            <p:nvPr/>
          </p:nvSpPr>
          <p:spPr>
            <a:xfrm>
              <a:off x="3312403" y="3006593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课程导入</a:t>
              </a:r>
            </a:p>
          </p:txBody>
        </p:sp>
        <p:grpSp>
          <p:nvGrpSpPr>
            <p:cNvPr id="7" name="组合 6"/>
            <p:cNvGrpSpPr/>
            <p:nvPr/>
          </p:nvGrpSpPr>
          <p:grpSpPr>
            <a:xfrm>
              <a:off x="2392445" y="3177377"/>
              <a:ext cx="670290" cy="273984"/>
              <a:chOff x="1775533" y="2742578"/>
              <a:chExt cx="898801" cy="367390"/>
            </a:xfrm>
          </p:grpSpPr>
          <p:sp>
            <p:nvSpPr>
              <p:cNvPr id="8" name="燕尾形 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9" name="燕尾形 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50" name="组合 49"/>
          <p:cNvGrpSpPr/>
          <p:nvPr/>
        </p:nvGrpSpPr>
        <p:grpSpPr>
          <a:xfrm>
            <a:off x="2564231" y="4355272"/>
            <a:ext cx="3128628" cy="614045"/>
            <a:chOff x="2503744" y="4443137"/>
            <a:chExt cx="3129758" cy="614301"/>
          </a:xfrm>
        </p:grpSpPr>
        <p:sp>
          <p:nvSpPr>
            <p:cNvPr id="32" name="文本框 31"/>
            <p:cNvSpPr txBox="1"/>
            <p:nvPr/>
          </p:nvSpPr>
          <p:spPr>
            <a:xfrm>
              <a:off x="3423702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本课小结</a:t>
              </a:r>
            </a:p>
          </p:txBody>
        </p:sp>
        <p:grpSp>
          <p:nvGrpSpPr>
            <p:cNvPr id="34" name="组合 33"/>
            <p:cNvGrpSpPr/>
            <p:nvPr/>
          </p:nvGrpSpPr>
          <p:grpSpPr>
            <a:xfrm>
              <a:off x="2503744" y="4613921"/>
              <a:ext cx="670290" cy="273984"/>
              <a:chOff x="1775533" y="2742578"/>
              <a:chExt cx="898801" cy="367390"/>
            </a:xfrm>
          </p:grpSpPr>
          <p:sp>
            <p:nvSpPr>
              <p:cNvPr id="35" name="燕尾形 34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6" name="燕尾形 35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  <p:grpSp>
        <p:nvGrpSpPr>
          <p:cNvPr id="47" name="组合 46"/>
          <p:cNvGrpSpPr/>
          <p:nvPr/>
        </p:nvGrpSpPr>
        <p:grpSpPr>
          <a:xfrm>
            <a:off x="6647952" y="4355216"/>
            <a:ext cx="3128454" cy="614045"/>
            <a:chOff x="6478002" y="4443137"/>
            <a:chExt cx="3129758" cy="614301"/>
          </a:xfrm>
        </p:grpSpPr>
        <p:sp>
          <p:nvSpPr>
            <p:cNvPr id="33" name="文本框 32"/>
            <p:cNvSpPr txBox="1"/>
            <p:nvPr/>
          </p:nvSpPr>
          <p:spPr>
            <a:xfrm>
              <a:off x="7397960" y="4443137"/>
              <a:ext cx="2209800" cy="6143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3400" b="0" u="none" baseline="0" dirty="0">
                  <a:solidFill>
                    <a:srgbClr val="FF0000"/>
                  </a:solidFill>
                  <a:uFill>
                    <a:solidFill>
                      <a:srgbClr val="FE970E"/>
                    </a:solidFill>
                  </a:uFill>
                </a:rPr>
                <a:t>习题练习</a:t>
              </a:r>
            </a:p>
          </p:txBody>
        </p:sp>
        <p:grpSp>
          <p:nvGrpSpPr>
            <p:cNvPr id="37" name="组合 36"/>
            <p:cNvGrpSpPr/>
            <p:nvPr/>
          </p:nvGrpSpPr>
          <p:grpSpPr>
            <a:xfrm>
              <a:off x="6478002" y="4613921"/>
              <a:ext cx="670290" cy="273984"/>
              <a:chOff x="1775533" y="2742578"/>
              <a:chExt cx="898801" cy="367390"/>
            </a:xfrm>
          </p:grpSpPr>
          <p:sp>
            <p:nvSpPr>
              <p:cNvPr id="38" name="燕尾形 37"/>
              <p:cNvSpPr/>
              <p:nvPr userDrawn="1"/>
            </p:nvSpPr>
            <p:spPr>
              <a:xfrm>
                <a:off x="1775533" y="2742578"/>
                <a:ext cx="409487" cy="367390"/>
              </a:xfrm>
              <a:prstGeom prst="chevron">
                <a:avLst/>
              </a:prstGeom>
              <a:solidFill>
                <a:srgbClr val="FE970E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9" name="燕尾形 38"/>
              <p:cNvSpPr/>
              <p:nvPr userDrawn="1"/>
            </p:nvSpPr>
            <p:spPr>
              <a:xfrm>
                <a:off x="2116165" y="2742578"/>
                <a:ext cx="558169" cy="367390"/>
              </a:xfrm>
              <a:prstGeom prst="chevron">
                <a:avLst/>
              </a:prstGeom>
              <a:solidFill>
                <a:srgbClr val="036EB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899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保险丝的作用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" name="圆角矩形 2"/>
          <p:cNvSpPr/>
          <p:nvPr/>
        </p:nvSpPr>
        <p:spPr>
          <a:xfrm>
            <a:off x="882650" y="1962150"/>
            <a:ext cx="5002530" cy="1124584"/>
          </a:xfrm>
          <a:prstGeom prst="roundRect">
            <a:avLst>
              <a:gd name="adj" fmla="val 0"/>
            </a:avLst>
          </a:prstGeom>
          <a:noFill/>
          <a:ln w="19050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（</a:t>
            </a:r>
            <a:r>
              <a:rPr lang="en-US" altLang="zh-CN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1</a:t>
            </a:r>
            <a:r>
              <a:rPr lang="zh-CN" altLang="en-US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）材料：</a:t>
            </a:r>
            <a:r>
              <a:rPr lang="zh-CN" altLang="en-US" sz="2800" dirty="0">
                <a:solidFill>
                  <a:srgbClr val="036EB8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电阻比较大</a:t>
            </a:r>
            <a:r>
              <a:rPr lang="en-US" altLang="zh-CN" sz="2800" dirty="0">
                <a:solidFill>
                  <a:srgbClr val="036EB8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，</a:t>
            </a:r>
            <a:r>
              <a:rPr lang="zh-CN" altLang="en-US" sz="2800" dirty="0">
                <a:solidFill>
                  <a:srgbClr val="036EB8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熔点比较低</a:t>
            </a:r>
            <a:r>
              <a:rPr lang="zh-CN" altLang="en-US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的</a:t>
            </a:r>
            <a:r>
              <a:rPr lang="zh-CN" altLang="en-US" sz="2800" b="1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铅锑</a:t>
            </a:r>
            <a:r>
              <a:rPr lang="zh-CN" altLang="en-US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合金。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883285" y="3268980"/>
            <a:ext cx="5001895" cy="21583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</a:pPr>
            <a:r>
              <a:rPr lang="en-US" altLang="zh-CN" sz="2800" dirty="0">
                <a:latin typeface="宋体" panose="02010600030101010101" pitchFamily="2" charset="-122"/>
                <a:ea typeface="宋体" panose="02010600030101010101" pitchFamily="2" charset="-122"/>
              </a:rPr>
              <a:t>    </a:t>
            </a:r>
            <a:r>
              <a:rPr lang="zh-CN" altLang="en-US" sz="2800" dirty="0">
                <a:latin typeface="宋体" panose="02010600030101010101" pitchFamily="2" charset="-122"/>
                <a:ea typeface="宋体" panose="02010600030101010101" pitchFamily="2" charset="-122"/>
              </a:rPr>
              <a:t>保险丝不可用铜丝或铁丝制作，因为铜丝或铁丝的熔点高，在电流过大时不易熔断，起不到保护电路的作用。</a:t>
            </a:r>
          </a:p>
        </p:txBody>
      </p:sp>
      <p:pic>
        <p:nvPicPr>
          <p:cNvPr id="5" name="图片 29697" descr="19-2-2"/>
          <p:cNvPicPr>
            <a:picLocks noChangeAspect="1"/>
          </p:cNvPicPr>
          <p:nvPr/>
        </p:nvPicPr>
        <p:blipFill>
          <a:blip r:embed="rId2"/>
          <a:srcRect b="16092"/>
          <a:stretch>
            <a:fillRect/>
          </a:stretch>
        </p:blipFill>
        <p:spPr>
          <a:xfrm>
            <a:off x="6157595" y="1583055"/>
            <a:ext cx="5308600" cy="420560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899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保险丝的作用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3" name="实验19-1观察保险丝的作用">
            <a:hlinkClick r:id="" action="ppaction://media"/>
          </p:cNvPr>
          <p:cNvPicPr/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559685" y="1900555"/>
            <a:ext cx="7070090" cy="44221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>
                <p:cTn id="2" fill="hold" display="1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899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保险丝的作用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8674" name="矩形 25601"/>
          <p:cNvSpPr/>
          <p:nvPr/>
        </p:nvSpPr>
        <p:spPr>
          <a:xfrm>
            <a:off x="882650" y="1916430"/>
            <a:ext cx="4347845" cy="452120"/>
          </a:xfrm>
          <a:prstGeom prst="rect">
            <a:avLst/>
          </a:prstGeom>
          <a:noFill/>
          <a:ln w="9525">
            <a:noFill/>
          </a:ln>
        </p:spPr>
        <p:txBody>
          <a:bodyPr wrap="square" lIns="18000" tIns="10800" rIns="0" bIns="10800" anchor="t" anchorCtr="0">
            <a:spAutoFit/>
          </a:bodyPr>
          <a:lstStyle/>
          <a:p>
            <a:pPr eaLnBrk="0" hangingPunct="0"/>
            <a:r>
              <a:rPr lang="zh-CN" altLang="en-US" sz="2800">
                <a:solidFill>
                  <a:schemeClr val="tx1"/>
                </a:solidFill>
                <a:latin typeface="Times New Roman" panose="02020603050405020304" charset="0"/>
              </a:rPr>
              <a:t>新型保险装置：空气开关</a:t>
            </a:r>
          </a:p>
        </p:txBody>
      </p:sp>
      <p:pic>
        <p:nvPicPr>
          <p:cNvPr id="28675" name="图片 25602" descr="漏电保护器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9430" y="2971800"/>
            <a:ext cx="1801495" cy="28003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6" name="矩形 25603"/>
          <p:cNvSpPr/>
          <p:nvPr/>
        </p:nvSpPr>
        <p:spPr>
          <a:xfrm>
            <a:off x="2086610" y="5942648"/>
            <a:ext cx="1206500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b="1">
                <a:solidFill>
                  <a:srgbClr val="036EB8"/>
                </a:solidFill>
                <a:latin typeface="Times New Roman" panose="02020603050405020304" charset="0"/>
              </a:rPr>
              <a:t>空气开关</a:t>
            </a:r>
          </a:p>
        </p:txBody>
      </p:sp>
      <p:pic>
        <p:nvPicPr>
          <p:cNvPr id="28677" name="图片 25604" descr="住宅配电箱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75605" y="2801620"/>
            <a:ext cx="4169410" cy="314134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8678" name="矩形 25605"/>
          <p:cNvSpPr/>
          <p:nvPr/>
        </p:nvSpPr>
        <p:spPr>
          <a:xfrm>
            <a:off x="7006908" y="5942965"/>
            <a:ext cx="1462087" cy="39687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b="1">
                <a:solidFill>
                  <a:srgbClr val="036EB8"/>
                </a:solidFill>
                <a:latin typeface="Times New Roman" panose="02020603050405020304" charset="0"/>
              </a:rPr>
              <a:t>住宅配电箱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899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保险丝的作用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122218" y="2427912"/>
          <a:ext cx="9642389" cy="32955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61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2297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96322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11077">
                <a:tc>
                  <a:txBody>
                    <a:bodyPr/>
                    <a:lstStyle/>
                    <a:p>
                      <a:pPr algn="ctr"/>
                      <a:endParaRPr lang="zh-CN" altLang="en-US" sz="2800" dirty="0"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123388" marR="123388" marT="61709" marB="61709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空气开关、保险丝</a:t>
                      </a:r>
                    </a:p>
                  </a:txBody>
                  <a:tcPr marL="123388" marR="123388" marT="61709" marB="61709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36EB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漏电保护器</a:t>
                      </a:r>
                    </a:p>
                  </a:txBody>
                  <a:tcPr marL="123388" marR="123388" marT="61709" marB="61709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36EB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087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相同点</a:t>
                      </a:r>
                    </a:p>
                  </a:txBody>
                  <a:tcPr marL="123388" marR="123388" marT="61709" marB="61709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endParaRPr lang="zh-CN" altLang="en-US" sz="2800" dirty="0"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123388" marR="123388" marT="61709" marB="61709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zh-CN"/>
                    </a:p>
                  </a:txBody>
                  <a:tcPr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43314"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2800" b="1" dirty="0">
                          <a:latin typeface="Times New Roman" panose="02020603050405020304" charset="0"/>
                          <a:ea typeface="+mn-ea"/>
                          <a:cs typeface="Times New Roman" panose="02020603050405020304" charset="0"/>
                        </a:rPr>
                        <a:t>不同点</a:t>
                      </a:r>
                    </a:p>
                  </a:txBody>
                  <a:tcPr marL="123388" marR="123388" marT="61709" marB="61709" anchor="ctr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sz="2800" dirty="0">
                        <a:latin typeface="Times New Roman" panose="02020603050405020304" charset="0"/>
                        <a:ea typeface="+mn-ea"/>
                        <a:cs typeface="Times New Roman" panose="02020603050405020304" charset="0"/>
                      </a:endParaRPr>
                    </a:p>
                  </a:txBody>
                  <a:tcPr marL="123388" marR="123388" marT="61709" marB="61709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endParaRPr lang="zh-CN" altLang="en-US" dirty="0"/>
                    </a:p>
                  </a:txBody>
                  <a:tcPr marL="123388" marR="123388" marT="61709" marB="61709">
                    <a:lnL w="12700">
                      <a:solidFill>
                        <a:schemeClr val="bg1"/>
                      </a:solidFill>
                      <a:prstDash val="solid"/>
                    </a:lnL>
                    <a:lnR w="12700">
                      <a:solidFill>
                        <a:schemeClr val="bg1"/>
                      </a:solidFill>
                      <a:prstDash val="solid"/>
                    </a:lnR>
                    <a:lnT w="12700">
                      <a:solidFill>
                        <a:schemeClr val="bg1"/>
                      </a:solidFill>
                      <a:prstDash val="solid"/>
                    </a:lnT>
                    <a:lnB w="12700">
                      <a:solidFill>
                        <a:schemeClr val="bg1"/>
                      </a:solidFill>
                      <a:prstDash val="soli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BDD7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" name="矩形 3"/>
          <p:cNvSpPr/>
          <p:nvPr/>
        </p:nvSpPr>
        <p:spPr>
          <a:xfrm>
            <a:off x="3172323" y="3226568"/>
            <a:ext cx="6673215" cy="500137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>
              <a:defRPr/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都属于保护装置</a:t>
            </a:r>
          </a:p>
        </p:txBody>
      </p:sp>
      <p:sp>
        <p:nvSpPr>
          <p:cNvPr id="5" name="矩形 4"/>
          <p:cNvSpPr/>
          <p:nvPr/>
        </p:nvSpPr>
        <p:spPr>
          <a:xfrm>
            <a:off x="3172323" y="4284192"/>
            <a:ext cx="3543607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defRPr/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电路中电流过大时断开电路</a:t>
            </a:r>
          </a:p>
        </p:txBody>
      </p:sp>
      <p:sp>
        <p:nvSpPr>
          <p:cNvPr id="6" name="矩形 5"/>
          <p:cNvSpPr/>
          <p:nvPr/>
        </p:nvSpPr>
        <p:spPr>
          <a:xfrm>
            <a:off x="6871921" y="4284192"/>
            <a:ext cx="3788228" cy="931024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just">
              <a:defRPr/>
            </a:pPr>
            <a:r>
              <a:rPr lang="zh-CN" altLang="en-US" sz="28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家庭电路中发生漏电时断开电路</a:t>
            </a:r>
          </a:p>
        </p:txBody>
      </p:sp>
      <p:sp>
        <p:nvSpPr>
          <p:cNvPr id="16" name="Rectangle 3"/>
          <p:cNvSpPr>
            <a:spLocks noChangeArrowheads="1"/>
          </p:cNvSpPr>
          <p:nvPr/>
        </p:nvSpPr>
        <p:spPr bwMode="auto">
          <a:xfrm>
            <a:off x="2902160" y="1688413"/>
            <a:ext cx="6638510" cy="578882"/>
          </a:xfrm>
          <a:prstGeom prst="roundRect">
            <a:avLst/>
          </a:prstGeom>
          <a:noFill/>
          <a:ln w="38100">
            <a:noFill/>
            <a:prstDash val="sysDash"/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空气开关</a:t>
            </a:r>
            <a:r>
              <a:rPr lang="zh-CN" altLang="en-US" sz="2800" b="1" dirty="0">
                <a:latin typeface="Times New Roman" panose="02020603050405020304" charset="0"/>
                <a:cs typeface="Times New Roman" panose="02020603050405020304" charset="0"/>
              </a:rPr>
              <a:t>、</a:t>
            </a:r>
            <a:r>
              <a:rPr lang="zh-CN" altLang="en-US" sz="2800" b="1" dirty="0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保险丝</a:t>
            </a:r>
            <a:r>
              <a:rPr lang="zh-CN" altLang="en-US" sz="2800" b="1" dirty="0">
                <a:latin typeface="Times New Roman" panose="02020603050405020304" charset="0"/>
                <a:cs typeface="Times New Roman" panose="02020603050405020304" charset="0"/>
              </a:rPr>
              <a:t>和</a:t>
            </a:r>
            <a:r>
              <a:rPr lang="zh-CN" altLang="en-US" sz="2800" b="1" dirty="0">
                <a:solidFill>
                  <a:srgbClr val="0070C0"/>
                </a:solidFill>
                <a:latin typeface="Times New Roman" panose="02020603050405020304" charset="0"/>
                <a:cs typeface="Times New Roman" panose="02020603050405020304" charset="0"/>
              </a:rPr>
              <a:t>漏电保护器</a:t>
            </a:r>
            <a:r>
              <a:rPr lang="zh-CN" altLang="en-US" sz="2800" b="1" dirty="0">
                <a:latin typeface="Times New Roman" panose="02020603050405020304" charset="0"/>
                <a:cs typeface="Times New Roman" panose="02020603050405020304" charset="0"/>
              </a:rPr>
              <a:t>的区别　</a:t>
            </a:r>
            <a:r>
              <a:rPr lang="zh-CN" altLang="en-US" sz="2800" b="1" dirty="0">
                <a:solidFill>
                  <a:srgbClr val="002060"/>
                </a:solidFill>
                <a:latin typeface="Times New Roman" panose="02020603050405020304" charset="0"/>
                <a:cs typeface="Times New Roman" panose="02020603050405020304" charset="0"/>
              </a:rPr>
              <a:t> 　　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等腰三角形 75"/>
          <p:cNvSpPr/>
          <p:nvPr/>
        </p:nvSpPr>
        <p:spPr>
          <a:xfrm rot="5400000">
            <a:off x="2604535" y="451365"/>
            <a:ext cx="175894" cy="151633"/>
          </a:xfrm>
          <a:prstGeom prst="triangle">
            <a:avLst/>
          </a:prstGeom>
          <a:solidFill>
            <a:srgbClr val="00A0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00A0E9"/>
              </a:solidFill>
            </a:endParaRPr>
          </a:p>
        </p:txBody>
      </p:sp>
      <p:sp>
        <p:nvSpPr>
          <p:cNvPr id="77" name="等腰三角形 76"/>
          <p:cNvSpPr/>
          <p:nvPr/>
        </p:nvSpPr>
        <p:spPr>
          <a:xfrm rot="5400000">
            <a:off x="2879443" y="451365"/>
            <a:ext cx="175894" cy="151633"/>
          </a:xfrm>
          <a:prstGeom prst="triangle">
            <a:avLst/>
          </a:prstGeom>
          <a:solidFill>
            <a:srgbClr val="FE970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rgbClr val="FFC000"/>
              </a:solidFill>
            </a:endParaRPr>
          </a:p>
        </p:txBody>
      </p:sp>
      <p:sp>
        <p:nvSpPr>
          <p:cNvPr id="78" name="等腰三角形 77"/>
          <p:cNvSpPr/>
          <p:nvPr/>
        </p:nvSpPr>
        <p:spPr>
          <a:xfrm rot="5400000">
            <a:off x="3154351" y="451365"/>
            <a:ext cx="175894" cy="151633"/>
          </a:xfrm>
          <a:prstGeom prst="triangl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9" name="矩形 78"/>
          <p:cNvSpPr/>
          <p:nvPr/>
        </p:nvSpPr>
        <p:spPr>
          <a:xfrm>
            <a:off x="3441389" y="216765"/>
            <a:ext cx="8686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小结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80" name="文本框 79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097655" y="1777365"/>
            <a:ext cx="6242685" cy="578522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家用电器的总功率对家庭电路的影响</a:t>
            </a:r>
          </a:p>
        </p:txBody>
      </p:sp>
      <p:sp>
        <p:nvSpPr>
          <p:cNvPr id="4" name="圆角矩形 3"/>
          <p:cNvSpPr/>
          <p:nvPr/>
        </p:nvSpPr>
        <p:spPr>
          <a:xfrm>
            <a:off x="1311275" y="1550670"/>
            <a:ext cx="1468120" cy="4273550"/>
          </a:xfrm>
          <a:prstGeom prst="roundRect">
            <a:avLst/>
          </a:prstGeom>
          <a:solidFill>
            <a:srgbClr val="036EB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r>
              <a:rPr lang="zh-CN" sz="3600"/>
              <a:t>家庭电路中电流过大的原因</a:t>
            </a:r>
          </a:p>
        </p:txBody>
      </p:sp>
      <p:sp>
        <p:nvSpPr>
          <p:cNvPr id="6" name="左大括号 5"/>
          <p:cNvSpPr/>
          <p:nvPr/>
        </p:nvSpPr>
        <p:spPr>
          <a:xfrm>
            <a:off x="3088005" y="2055495"/>
            <a:ext cx="906145" cy="3101340"/>
          </a:xfrm>
          <a:prstGeom prst="leftBrace">
            <a:avLst/>
          </a:prstGeom>
          <a:ln w="28575">
            <a:solidFill>
              <a:srgbClr val="036EB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/>
        </p:nvSpPr>
        <p:spPr>
          <a:xfrm>
            <a:off x="4097655" y="3266440"/>
            <a:ext cx="1763395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短路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4097655" y="4755515"/>
            <a:ext cx="3207385" cy="578444"/>
          </a:xfrm>
          <a:prstGeom prst="round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保险丝的作用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7994015" y="4755515"/>
            <a:ext cx="2346325" cy="521970"/>
          </a:xfrm>
          <a:prstGeom prst="rect">
            <a:avLst/>
          </a:prstGeom>
          <a:noFill/>
          <a:ln>
            <a:solidFill>
              <a:srgbClr val="036EB8"/>
            </a:solidFill>
          </a:ln>
        </p:spPr>
        <p:txBody>
          <a:bodyPr wrap="square" rtlCol="0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dirty="0">
                <a:sym typeface="宋体" panose="02010600030101010101" pitchFamily="2" charset="-122"/>
              </a:rPr>
              <a:t>保护电路安全</a:t>
            </a:r>
            <a:endParaRPr lang="zh-CN" altLang="en-US" sz="2800" dirty="0"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10" grpId="0" bldLvl="0" animBg="1"/>
      <p:bldP spid="3" grpId="0" bldLvl="0" animBg="1"/>
      <p:bldP spid="7" grpId="0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79195" y="1267460"/>
            <a:ext cx="9340850" cy="4615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1.小文看书前将台灯插头插入了插座，闭合台灯开关时，家里电灯突然全部熄灭，经检查熔丝烧断。造成这一现象的原因应该是（　　）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A.开关发生了短路                   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B.插座发生了短路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C. 插头发生了短路                 </a:t>
            </a:r>
          </a:p>
          <a:p>
            <a:pPr>
              <a:lnSpc>
                <a:spcPct val="150000"/>
              </a:lnSpc>
            </a:pPr>
            <a:r>
              <a:rPr lang="en-US" altLang="zh-CN" sz="2800">
                <a:solidFill>
                  <a:prstClr val="black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D.灯座发生了短路</a:t>
            </a:r>
          </a:p>
        </p:txBody>
      </p:sp>
      <p:pic>
        <p:nvPicPr>
          <p:cNvPr id="4" name="图片 3" descr="1"/>
          <p:cNvPicPr>
            <a:picLocks noChangeAspect="1"/>
          </p:cNvPicPr>
          <p:nvPr/>
        </p:nvPicPr>
        <p:blipFill>
          <a:blip r:embed="rId2">
            <a:clrChange>
              <a:clrFrom>
                <a:srgbClr val="FCFCFC">
                  <a:alpha val="100000"/>
                </a:srgbClr>
              </a:clrFrom>
              <a:clrTo>
                <a:srgbClr val="FCFCFC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76060" y="3013075"/>
            <a:ext cx="3943985" cy="2628900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3401695" y="2754630"/>
            <a:ext cx="7607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rgbClr val="FF0000"/>
                </a:solidFill>
              </a:rPr>
              <a:t>D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习题练习</a:t>
            </a:r>
          </a:p>
        </p:txBody>
      </p:sp>
      <p:sp>
        <p:nvSpPr>
          <p:cNvPr id="24578" name="文本框 30721"/>
          <p:cNvSpPr txBox="1">
            <a:spLocks noChangeArrowheads="1"/>
          </p:cNvSpPr>
          <p:nvPr/>
        </p:nvSpPr>
        <p:spPr bwMode="auto">
          <a:xfrm>
            <a:off x="2020887" y="1908810"/>
            <a:ext cx="7696200" cy="35382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2.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家庭电路中保险丝断了，以下原因不可能的是（ </a:t>
            </a:r>
            <a:r>
              <a:rPr lang="en-US" altLang="zh-CN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 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）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A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、拉线开关中的两根导线头相碰 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B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、家庭中用电器的功率过大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zh-CN" altLang="en-US" sz="280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C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、保险丝的规格不合适，熔断电流太小  </a:t>
            </a:r>
          </a:p>
          <a:p>
            <a:pPr>
              <a:spcBef>
                <a:spcPct val="50000"/>
              </a:spcBef>
            </a:pPr>
            <a:r>
              <a:rPr 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  D</a:t>
            </a:r>
            <a:r>
              <a:rPr lang="zh-CN" altLang="en-US" sz="28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、插头中的两根导线头相碰</a:t>
            </a:r>
            <a:r>
              <a:rPr lang="zh-CN" altLang="en-US" sz="2800">
                <a:latin typeface="微软雅黑" panose="020B0503020204020204" pitchFamily="34" charset="-122"/>
                <a:ea typeface="微软雅黑" panose="020B0503020204020204" pitchFamily="34" charset="-122"/>
              </a:rPr>
              <a:t>                      </a:t>
            </a:r>
          </a:p>
        </p:txBody>
      </p:sp>
      <p:sp>
        <p:nvSpPr>
          <p:cNvPr id="30723" name="文本框 30722"/>
          <p:cNvSpPr txBox="1">
            <a:spLocks noChangeArrowheads="1"/>
          </p:cNvSpPr>
          <p:nvPr/>
        </p:nvSpPr>
        <p:spPr bwMode="auto">
          <a:xfrm>
            <a:off x="2700507" y="2320381"/>
            <a:ext cx="1143000" cy="5835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b="1">
                <a:solidFill>
                  <a:srgbClr val="FF0000"/>
                </a:solidFill>
                <a:latin typeface="Times New Roman" panose="02020603050405020304" charset="0"/>
                <a:ea typeface="方正舒体" charset="0"/>
              </a:rPr>
              <a:t>A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7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课程导入</a:t>
            </a:r>
          </a:p>
        </p:txBody>
      </p:sp>
      <p:pic>
        <p:nvPicPr>
          <p:cNvPr id="100" name="图片 99"/>
          <p:cNvPicPr/>
          <p:nvPr/>
        </p:nvPicPr>
        <p:blipFill>
          <a:blip r:embed="rId2"/>
          <a:srcRect l="9425" r="2581"/>
          <a:stretch>
            <a:fillRect/>
          </a:stretch>
        </p:blipFill>
        <p:spPr>
          <a:xfrm>
            <a:off x="1761490" y="4303395"/>
            <a:ext cx="2505075" cy="184277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1" name="图片 100"/>
          <p:cNvPicPr/>
          <p:nvPr/>
        </p:nvPicPr>
        <p:blipFill>
          <a:blip r:embed="rId3"/>
          <a:stretch>
            <a:fillRect/>
          </a:stretch>
        </p:blipFill>
        <p:spPr>
          <a:xfrm>
            <a:off x="7345680" y="2054860"/>
            <a:ext cx="3180080" cy="18421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2" name="图片 101"/>
          <p:cNvPicPr/>
          <p:nvPr/>
        </p:nvPicPr>
        <p:blipFill>
          <a:blip r:embed="rId4"/>
          <a:stretch>
            <a:fillRect/>
          </a:stretch>
        </p:blipFill>
        <p:spPr>
          <a:xfrm>
            <a:off x="7345680" y="4304030"/>
            <a:ext cx="3180080" cy="184213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3" name="图片 102"/>
          <p:cNvPicPr/>
          <p:nvPr/>
        </p:nvPicPr>
        <p:blipFill>
          <a:blip r:embed="rId5"/>
          <a:srcRect l="5680" t="10020" r="2566"/>
          <a:stretch>
            <a:fillRect/>
          </a:stretch>
        </p:blipFill>
        <p:spPr>
          <a:xfrm>
            <a:off x="1761490" y="2054225"/>
            <a:ext cx="2505075" cy="184277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" name="右箭头 1"/>
          <p:cNvSpPr/>
          <p:nvPr/>
        </p:nvSpPr>
        <p:spPr>
          <a:xfrm>
            <a:off x="5060509" y="2127041"/>
            <a:ext cx="1393370" cy="744726"/>
          </a:xfrm>
          <a:prstGeom prst="rightArrow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>
                <a:solidFill>
                  <a:schemeClr val="bg1"/>
                </a:solidFill>
              </a:rPr>
              <a:t>升级</a:t>
            </a:r>
          </a:p>
        </p:txBody>
      </p:sp>
      <p:sp>
        <p:nvSpPr>
          <p:cNvPr id="13" name="右箭头 12"/>
          <p:cNvSpPr/>
          <p:nvPr/>
        </p:nvSpPr>
        <p:spPr>
          <a:xfrm>
            <a:off x="5082491" y="4415534"/>
            <a:ext cx="1349048" cy="646299"/>
          </a:xfrm>
          <a:prstGeom prst="rightArrow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 dirty="0"/>
              <a:t>升级</a:t>
            </a:r>
          </a:p>
        </p:txBody>
      </p:sp>
      <p:sp>
        <p:nvSpPr>
          <p:cNvPr id="17" name="矩形 16"/>
          <p:cNvSpPr/>
          <p:nvPr/>
        </p:nvSpPr>
        <p:spPr>
          <a:xfrm>
            <a:off x="4266565" y="2696845"/>
            <a:ext cx="3265805" cy="1210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036EB8"/>
                </a:solidFill>
                <a:latin typeface="Calibri" panose="020F0502020204030204" charset="0"/>
              </a:rPr>
              <a:t>电能表：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036EB8"/>
                </a:solidFill>
                <a:latin typeface="Calibri" panose="020F0502020204030204" charset="0"/>
              </a:rPr>
              <a:t>额定最大电流更大</a:t>
            </a:r>
          </a:p>
        </p:txBody>
      </p:sp>
      <p:sp>
        <p:nvSpPr>
          <p:cNvPr id="19" name="矩形 18"/>
          <p:cNvSpPr/>
          <p:nvPr/>
        </p:nvSpPr>
        <p:spPr>
          <a:xfrm>
            <a:off x="4707890" y="4953000"/>
            <a:ext cx="2098675" cy="1210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036EB8"/>
                </a:solidFill>
                <a:latin typeface="Calibri" panose="020F0502020204030204" charset="0"/>
              </a:rPr>
              <a:t>输电线：</a:t>
            </a:r>
          </a:p>
          <a:p>
            <a:pPr>
              <a:lnSpc>
                <a:spcPct val="130000"/>
              </a:lnSpc>
            </a:pPr>
            <a:r>
              <a:rPr lang="zh-CN" altLang="en-US" sz="2800" b="1" dirty="0">
                <a:solidFill>
                  <a:srgbClr val="036EB8"/>
                </a:solidFill>
                <a:latin typeface="Calibri" panose="020F0502020204030204" charset="0"/>
              </a:rPr>
              <a:t>更粗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774065" y="1193165"/>
            <a:ext cx="82067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dirty="0">
                <a:sym typeface="+mn-ea"/>
              </a:rPr>
              <a:t>最近几年，我国城乡在进行家庭供电线路的改造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ldLvl="0" animBg="1"/>
      <p:bldP spid="13" grpId="0" bldLvl="0" animBg="1"/>
      <p:bldP spid="17" grpId="0"/>
      <p:bldP spid="1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67837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 dirty="0">
                <a:sym typeface="+mn-ea"/>
              </a:rPr>
              <a:t>家用电器的总功率对家庭电路的影响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6732270" y="1583055"/>
            <a:ext cx="4291965" cy="1712539"/>
          </a:xfrm>
          <a:prstGeom prst="wedgeEllipseCallout">
            <a:avLst>
              <a:gd name="adj1" fmla="val -88424"/>
              <a:gd name="adj2" fmla="val -3479"/>
            </a:avLst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30000"/>
              </a:lnSpc>
            </a:pPr>
            <a:r>
              <a:rPr lang="zh-CN" altLang="en-US" sz="2800" dirty="0">
                <a:solidFill>
                  <a:schemeClr val="tx1"/>
                </a:solidFill>
              </a:rPr>
              <a:t>用电器越多，电路中的总功率就越大</a:t>
            </a:r>
          </a:p>
        </p:txBody>
      </p:sp>
      <p:sp>
        <p:nvSpPr>
          <p:cNvPr id="5" name="圆角矩形 4"/>
          <p:cNvSpPr/>
          <p:nvPr/>
        </p:nvSpPr>
        <p:spPr>
          <a:xfrm>
            <a:off x="1396285" y="2526907"/>
            <a:ext cx="3534623" cy="578882"/>
          </a:xfrm>
          <a:prstGeom prst="roundRect">
            <a:avLst/>
          </a:prstGeom>
          <a:noFill/>
          <a:ln w="19050">
            <a:noFill/>
          </a:ln>
        </p:spPr>
        <p:txBody>
          <a:bodyPr wrap="none">
            <a:spAutoFit/>
          </a:bodyPr>
          <a:lstStyle/>
          <a:p>
            <a:r>
              <a:rPr lang="en-US" altLang="zh-CN" sz="2800" b="1" i="1" dirty="0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zh-CN" altLang="en-US" sz="2800" b="1" i="1" dirty="0">
                <a:latin typeface="Times New Roman" panose="02020603050405020304" charset="0"/>
                <a:cs typeface="Times New Roman" panose="02020603050405020304" charset="0"/>
              </a:rPr>
              <a:t> </a:t>
            </a:r>
            <a:r>
              <a:rPr lang="en-US" altLang="zh-CN" sz="2800" b="1" dirty="0">
                <a:latin typeface="Times New Roman" panose="02020603050405020304" charset="0"/>
                <a:cs typeface="Times New Roman" panose="02020603050405020304" charset="0"/>
              </a:rPr>
              <a:t>= </a:t>
            </a:r>
            <a:r>
              <a:rPr lang="en-US" altLang="zh-CN" sz="2800" b="1" i="1" dirty="0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2800" b="1" baseline="-25000" dirty="0">
                <a:latin typeface="Times New Roman" panose="02020603050405020304" charset="0"/>
                <a:cs typeface="Times New Roman" panose="02020603050405020304" charset="0"/>
              </a:rPr>
              <a:t>1</a:t>
            </a:r>
            <a:r>
              <a:rPr lang="en-US" altLang="zh-CN" sz="2800" b="1" dirty="0">
                <a:latin typeface="Times New Roman" panose="02020603050405020304" charset="0"/>
                <a:cs typeface="Times New Roman" panose="02020603050405020304" charset="0"/>
              </a:rPr>
              <a:t>+ </a:t>
            </a:r>
            <a:r>
              <a:rPr lang="en-US" altLang="zh-CN" sz="2800" b="1" i="1" dirty="0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2800" b="1" baseline="-25000" dirty="0"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en-US" altLang="zh-CN" sz="2800" b="1" dirty="0">
                <a:latin typeface="Times New Roman" panose="02020603050405020304" charset="0"/>
                <a:cs typeface="Times New Roman" panose="02020603050405020304" charset="0"/>
              </a:rPr>
              <a:t> + …+ </a:t>
            </a:r>
            <a:r>
              <a:rPr lang="en-US" altLang="zh-CN" sz="2800" b="1" i="1" dirty="0" err="1">
                <a:latin typeface="Times New Roman" panose="02020603050405020304" charset="0"/>
                <a:cs typeface="Times New Roman" panose="02020603050405020304" charset="0"/>
              </a:rPr>
              <a:t>P</a:t>
            </a:r>
            <a:r>
              <a:rPr lang="en-US" altLang="zh-CN" sz="2800" b="1" i="1" baseline="-25000" dirty="0" err="1">
                <a:latin typeface="Times New Roman" panose="02020603050405020304" charset="0"/>
                <a:cs typeface="Times New Roman" panose="02020603050405020304" charset="0"/>
              </a:rPr>
              <a:t>n</a:t>
            </a:r>
            <a:r>
              <a:rPr lang="en-US" altLang="zh-CN" sz="2800" b="1" dirty="0">
                <a:latin typeface="Times New Roman" panose="02020603050405020304" charset="0"/>
                <a:cs typeface="Times New Roman" panose="02020603050405020304" charset="0"/>
              </a:rPr>
              <a:t>   </a:t>
            </a:r>
            <a:endParaRPr lang="zh-CN" altLang="en-US" sz="2800" b="1" dirty="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46" name="Rectangle 6"/>
          <p:cNvSpPr>
            <a:spLocks noChangeArrowheads="1"/>
          </p:cNvSpPr>
          <p:nvPr/>
        </p:nvSpPr>
        <p:spPr bwMode="auto">
          <a:xfrm>
            <a:off x="1001333" y="3319958"/>
            <a:ext cx="9481753" cy="578882"/>
          </a:xfrm>
          <a:prstGeom prst="roundRect">
            <a:avLst/>
          </a:prstGeom>
          <a:noFill/>
          <a:ln w="38100">
            <a:noFill/>
            <a:prstDash val="sysDash"/>
          </a:ln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Times New Roman" panose="02020603050405020304" charset="0"/>
                <a:cs typeface="Times New Roman" panose="02020603050405020304" charset="0"/>
              </a:rPr>
              <a:t>2.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用电器的总功率过大是家庭电路中电流过大的原因之一。</a:t>
            </a:r>
          </a:p>
        </p:txBody>
      </p:sp>
      <p:sp>
        <p:nvSpPr>
          <p:cNvPr id="47" name="Rectangle 2"/>
          <p:cNvSpPr>
            <a:spLocks noChangeArrowheads="1"/>
          </p:cNvSpPr>
          <p:nvPr/>
        </p:nvSpPr>
        <p:spPr bwMode="auto">
          <a:xfrm>
            <a:off x="1144976" y="4299474"/>
            <a:ext cx="1744300" cy="578882"/>
          </a:xfrm>
          <a:prstGeom prst="roundRect">
            <a:avLst/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lumMod val="20000"/>
                    <a:lumOff val="80000"/>
                  </a:schemeClr>
                </a:solidFill>
              </a14:hiddenFill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sz="2800" b="1" i="1" dirty="0">
                <a:latin typeface="Times New Roman" panose="02020603050405020304" charset="0"/>
                <a:cs typeface="Times New Roman" panose="02020603050405020304" charset="0"/>
              </a:rPr>
              <a:t>P =UI</a:t>
            </a:r>
            <a:r>
              <a:rPr lang="zh-CN" altLang="en-US" sz="2800" b="1" i="1" dirty="0">
                <a:latin typeface="Times New Roman" panose="02020603050405020304" charset="0"/>
                <a:cs typeface="Times New Roman" panose="02020603050405020304" charset="0"/>
              </a:rPr>
              <a:t>　　</a:t>
            </a:r>
          </a:p>
        </p:txBody>
      </p:sp>
      <p:sp>
        <p:nvSpPr>
          <p:cNvPr id="22" name="文本框 21"/>
          <p:cNvSpPr txBox="1"/>
          <p:nvPr/>
        </p:nvSpPr>
        <p:spPr>
          <a:xfrm>
            <a:off x="1001333" y="1777720"/>
            <a:ext cx="37128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1.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家庭电路中的总功率</a:t>
            </a:r>
            <a:endParaRPr lang="en-US" altLang="zh-CN" sz="28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48" name="右箭头 47"/>
          <p:cNvSpPr/>
          <p:nvPr/>
        </p:nvSpPr>
        <p:spPr>
          <a:xfrm>
            <a:off x="2883652" y="4420186"/>
            <a:ext cx="711200" cy="362858"/>
          </a:xfrm>
          <a:prstGeom prst="rightArrow">
            <a:avLst/>
          </a:prstGeom>
          <a:solidFill>
            <a:srgbClr val="036EB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 sz="2400" b="1" dirty="0">
              <a:solidFill>
                <a:schemeClr val="bg1"/>
              </a:solidFill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3467786" y="3922474"/>
            <a:ext cx="1778675" cy="1144105"/>
            <a:chOff x="6517" y="7475"/>
            <a:chExt cx="2801" cy="2300"/>
          </a:xfrm>
        </p:grpSpPr>
        <p:grpSp>
          <p:nvGrpSpPr>
            <p:cNvPr id="49" name="组合 48"/>
            <p:cNvGrpSpPr/>
            <p:nvPr/>
          </p:nvGrpSpPr>
          <p:grpSpPr>
            <a:xfrm>
              <a:off x="6517" y="7475"/>
              <a:ext cx="2801" cy="2300"/>
              <a:chOff x="3796237" y="1868633"/>
              <a:chExt cx="2046513" cy="1460416"/>
            </a:xfrm>
          </p:grpSpPr>
          <p:sp>
            <p:nvSpPr>
              <p:cNvPr id="50" name="Rectangle 2"/>
              <p:cNvSpPr>
                <a:spLocks noChangeArrowheads="1"/>
              </p:cNvSpPr>
              <p:nvPr/>
            </p:nvSpPr>
            <p:spPr bwMode="auto">
              <a:xfrm>
                <a:off x="3796237" y="1868633"/>
                <a:ext cx="2046513" cy="1320635"/>
              </a:xfrm>
              <a:prstGeom prst="roundRect">
                <a:avLst/>
              </a:prstGeom>
              <a:noFill/>
              <a:ln w="19050"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>
                        <a:lumMod val="20000"/>
                        <a:lumOff val="80000"/>
                      </a:schemeClr>
                    </a:solidFill>
                  </a14:hiddenFill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lnSpc>
                    <a:spcPct val="200000"/>
                  </a:lnSpc>
                </a:pPr>
                <a:r>
                  <a:rPr lang="en-US" sz="2800" b="1" i="1" dirty="0">
                    <a:latin typeface="Times New Roman" panose="02020603050405020304" charset="0"/>
                    <a:cs typeface="Times New Roman" panose="02020603050405020304" charset="0"/>
                  </a:rPr>
                  <a:t>   I =</a:t>
                </a:r>
                <a:r>
                  <a:rPr lang="zh-CN" altLang="en-US" sz="2800" b="1" i="1" dirty="0">
                    <a:latin typeface="Times New Roman" panose="02020603050405020304" charset="0"/>
                    <a:cs typeface="Times New Roman" panose="02020603050405020304" charset="0"/>
                  </a:rPr>
                  <a:t>　　</a:t>
                </a:r>
              </a:p>
            </p:txBody>
          </p:sp>
          <p:sp>
            <p:nvSpPr>
              <p:cNvPr id="51" name="文本框 50"/>
              <p:cNvSpPr txBox="1"/>
              <p:nvPr/>
            </p:nvSpPr>
            <p:spPr>
              <a:xfrm>
                <a:off x="4912228" y="2112400"/>
                <a:ext cx="639989" cy="121664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3360"/>
                  </a:lnSpc>
                </a:pPr>
                <a:r>
                  <a:rPr lang="en-US" altLang="zh-CN" sz="2800" b="1" i="1" dirty="0">
                    <a:latin typeface="Times New Roman" panose="02020603050405020304" charset="0"/>
                    <a:cs typeface="Times New Roman" panose="02020603050405020304" charset="0"/>
                  </a:rPr>
                  <a:t>P</a:t>
                </a:r>
              </a:p>
              <a:p>
                <a:pPr>
                  <a:lnSpc>
                    <a:spcPts val="3360"/>
                  </a:lnSpc>
                </a:pPr>
                <a:r>
                  <a:rPr lang="en-US" altLang="zh-CN" sz="2800" b="1" i="1" dirty="0">
                    <a:latin typeface="Times New Roman" panose="02020603050405020304" charset="0"/>
                    <a:cs typeface="Times New Roman" panose="02020603050405020304" charset="0"/>
                  </a:rPr>
                  <a:t>U</a:t>
                </a:r>
                <a:endParaRPr lang="zh-CN" altLang="en-US" sz="2800" b="1" i="1" dirty="0">
                  <a:latin typeface="Times New Roman" panose="02020603050405020304" charset="0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6" name="直接连接符 5"/>
            <p:cNvCxnSpPr/>
            <p:nvPr/>
          </p:nvCxnSpPr>
          <p:spPr>
            <a:xfrm>
              <a:off x="7975" y="8803"/>
              <a:ext cx="891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上箭头 8"/>
          <p:cNvSpPr/>
          <p:nvPr/>
        </p:nvSpPr>
        <p:spPr>
          <a:xfrm>
            <a:off x="4793615" y="3900170"/>
            <a:ext cx="80645" cy="664210"/>
          </a:xfrm>
          <a:prstGeom prst="upArrow">
            <a:avLst>
              <a:gd name="adj1" fmla="val 50000"/>
              <a:gd name="adj2" fmla="val 371653"/>
            </a:avLst>
          </a:prstGeom>
          <a:solidFill>
            <a:srgbClr val="F530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上箭头 10"/>
          <p:cNvSpPr/>
          <p:nvPr/>
        </p:nvSpPr>
        <p:spPr>
          <a:xfrm>
            <a:off x="4048125" y="4213860"/>
            <a:ext cx="80645" cy="664210"/>
          </a:xfrm>
          <a:prstGeom prst="upArrow">
            <a:avLst>
              <a:gd name="adj1" fmla="val 50000"/>
              <a:gd name="adj2" fmla="val 371653"/>
            </a:avLst>
          </a:prstGeom>
          <a:solidFill>
            <a:srgbClr val="F530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文本框 12"/>
          <p:cNvSpPr txBox="1"/>
          <p:nvPr/>
        </p:nvSpPr>
        <p:spPr>
          <a:xfrm>
            <a:off x="1567815" y="5871210"/>
            <a:ext cx="132143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2800" b="1" i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Q =I</a:t>
            </a:r>
            <a:r>
              <a:rPr lang="en-US" sz="2800" b="1" baseline="30000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2</a:t>
            </a:r>
            <a:r>
              <a:rPr lang="en-US" sz="2800" b="1" i="1" dirty="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Rt</a:t>
            </a:r>
            <a:endParaRPr lang="en-US" altLang="en-US" sz="2800" b="1" i="1" dirty="0">
              <a:solidFill>
                <a:schemeClr val="tx1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1001395" y="5153025"/>
            <a:ext cx="865568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3.</a:t>
            </a:r>
            <a:r>
              <a:rPr lang="zh-CN" altLang="en-US" sz="2800" dirty="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由焦耳定律可知，产生的热量就越多，易引发火灾。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bldLvl="0" animBg="1"/>
      <p:bldP spid="5" grpId="0"/>
      <p:bldP spid="46" grpId="0"/>
      <p:bldP spid="47" grpId="0" bldLvl="0" animBg="1"/>
      <p:bldP spid="48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67837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 dirty="0">
                <a:sym typeface="+mn-ea"/>
              </a:rPr>
              <a:t>家用电器的总功率对家庭电路的影响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14338" name="图片 35841" descr="19-2-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r="8638"/>
          <a:stretch>
            <a:fillRect/>
          </a:stretch>
        </p:blipFill>
        <p:spPr>
          <a:xfrm>
            <a:off x="7056120" y="2176780"/>
            <a:ext cx="4361180" cy="361188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文本框 2"/>
          <p:cNvSpPr txBox="1"/>
          <p:nvPr/>
        </p:nvSpPr>
        <p:spPr>
          <a:xfrm>
            <a:off x="882650" y="1972945"/>
            <a:ext cx="5516880" cy="112458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lnSpc>
                <a:spcPct val="120000"/>
              </a:lnSpc>
            </a:pPr>
            <a:r>
              <a:rPr lang="zh-CN" altLang="en-US" sz="2800" dirty="0">
                <a:latin typeface="+mn-ea"/>
                <a:cs typeface="Times New Roman" panose="02020603050405020304" charset="0"/>
                <a:sym typeface="+mn-ea"/>
              </a:rPr>
              <a:t>电路改造：</a:t>
            </a:r>
          </a:p>
          <a:p>
            <a:pPr algn="l">
              <a:lnSpc>
                <a:spcPct val="120000"/>
              </a:lnSpc>
            </a:pPr>
            <a:r>
              <a:rPr lang="zh-CN" altLang="en-US" sz="2800" dirty="0">
                <a:latin typeface="+mn-ea"/>
                <a:cs typeface="Times New Roman" panose="02020603050405020304" charset="0"/>
                <a:sym typeface="+mn-ea"/>
              </a:rPr>
              <a:t>输电线→更粗（减小输电线电阻）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650" y="3315335"/>
            <a:ext cx="409448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sym typeface="+mn-ea"/>
              </a:rPr>
              <a:t>防止用电器的总功率过大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882830" y="4081068"/>
            <a:ext cx="5590316" cy="523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+mn-ea"/>
              </a:rPr>
              <a:t>①</a:t>
            </a:r>
            <a:r>
              <a:rPr lang="zh-CN" altLang="en-US" sz="2800" dirty="0">
                <a:latin typeface="+mn-ea"/>
                <a:cs typeface="Times New Roman" panose="02020603050405020304" charset="0"/>
              </a:rPr>
              <a:t>尽量</a:t>
            </a:r>
            <a:r>
              <a:rPr lang="zh-CN" altLang="en-US" sz="2800" dirty="0">
                <a:latin typeface="Times New Roman" panose="02020603050405020304" charset="0"/>
                <a:cs typeface="Times New Roman" panose="02020603050405020304" charset="0"/>
              </a:rPr>
              <a:t>避免同时使用多个用电器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882830" y="4871499"/>
            <a:ext cx="51732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800" b="1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>
              <a:lnSpc>
                <a:spcPct val="150000"/>
              </a:lnSpc>
            </a:pPr>
            <a:r>
              <a:rPr lang="zh-CN" altLang="en-US" b="0" dirty="0">
                <a:latin typeface="微软雅黑" panose="020B0503020204020204" pitchFamily="34" charset="-122"/>
                <a:ea typeface="微软雅黑" panose="020B0503020204020204" pitchFamily="34" charset="-122"/>
              </a:rPr>
              <a:t>②</a:t>
            </a:r>
            <a:r>
              <a:rPr lang="zh-CN" altLang="en-US" b="0" dirty="0">
                <a:latin typeface="+mn-ea"/>
                <a:ea typeface="+mn-ea"/>
                <a:cs typeface="Times New Roman" panose="02020603050405020304" charset="0"/>
              </a:rPr>
              <a:t>对于大功率用电器，应尽量错开时间，交替使用</a:t>
            </a:r>
          </a:p>
        </p:txBody>
      </p:sp>
      <p:sp>
        <p:nvSpPr>
          <p:cNvPr id="7" name="禁止符 6"/>
          <p:cNvSpPr/>
          <p:nvPr/>
        </p:nvSpPr>
        <p:spPr>
          <a:xfrm>
            <a:off x="8069580" y="2816225"/>
            <a:ext cx="2334895" cy="2333625"/>
          </a:xfrm>
          <a:prstGeom prst="noSmoking">
            <a:avLst>
              <a:gd name="adj" fmla="val 10776"/>
            </a:avLst>
          </a:prstGeom>
          <a:solidFill>
            <a:srgbClr val="FF0000"/>
          </a:solidFill>
          <a:ln w="63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67837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 dirty="0">
                <a:sym typeface="+mn-ea"/>
              </a:rPr>
              <a:t>家用电器的总功率对家庭电路的影响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962660" y="1620520"/>
            <a:ext cx="9540875" cy="179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8000" tIns="10800" rIns="0" bIns="10800">
            <a:spAutoFit/>
          </a:bodyPr>
          <a:lstStyle/>
          <a:p>
            <a:pPr algn="just" eaLnBrk="0" hangingPunct="0">
              <a:lnSpc>
                <a:spcPct val="12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      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炎炎夏日即将来临，明明家新购置了一台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kW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的空调。已知他家原有用电器的总功率是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560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0W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，电能表上标有“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220V  10（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40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）A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”的字样。请你通过计算说明：</a:t>
            </a:r>
            <a:endParaRPr lang="en-US" altLang="zh-CN" sz="2400" dirty="0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 eaLnBrk="0" hangingPunct="0"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）使用这台空调时，通过它的电流是多少？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962660" y="3714750"/>
            <a:ext cx="9725660" cy="2191385"/>
            <a:chOff x="1516" y="5850"/>
            <a:chExt cx="15316" cy="3451"/>
          </a:xfrm>
        </p:grpSpPr>
        <p:grpSp>
          <p:nvGrpSpPr>
            <p:cNvPr id="33808" name="Group 16"/>
            <p:cNvGrpSpPr/>
            <p:nvPr/>
          </p:nvGrpSpPr>
          <p:grpSpPr bwMode="auto">
            <a:xfrm>
              <a:off x="3585" y="7461"/>
              <a:ext cx="9525" cy="1840"/>
              <a:chOff x="1338" y="3498"/>
              <a:chExt cx="3810" cy="736"/>
            </a:xfrm>
          </p:grpSpPr>
          <p:sp>
            <p:nvSpPr>
              <p:cNvPr id="33803" name="Rectangle 11"/>
              <p:cNvSpPr>
                <a:spLocks noChangeArrowheads="1"/>
              </p:cNvSpPr>
              <p:nvPr/>
            </p:nvSpPr>
            <p:spPr bwMode="auto">
              <a:xfrm>
                <a:off x="1338" y="3634"/>
                <a:ext cx="3810" cy="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r>
                  <a:rPr lang="en-US" altLang="zh-CN" sz="2800" i="1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I</a:t>
                </a:r>
                <a:r>
                  <a:rPr lang="en-US" altLang="zh-CN" sz="2800" baseline="-25000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1</a:t>
                </a:r>
                <a:r>
                  <a:rPr lang="en-US" altLang="zh-CN" sz="2800" i="1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=   </a:t>
                </a:r>
                <a:r>
                  <a:rPr lang="zh-CN" altLang="en-US" sz="2800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　  </a:t>
                </a:r>
                <a:r>
                  <a:rPr lang="en-US" sz="2800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=             </a:t>
                </a:r>
                <a:r>
                  <a:rPr lang="zh-CN" altLang="en-US" sz="2800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　   ≈</a:t>
                </a:r>
                <a:r>
                  <a:rPr lang="en-US" altLang="zh-CN" sz="2800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4.5A</a:t>
                </a:r>
              </a:p>
            </p:txBody>
          </p:sp>
          <p:sp>
            <p:nvSpPr>
              <p:cNvPr id="33804" name="Rectangle 12"/>
              <p:cNvSpPr>
                <a:spLocks noChangeArrowheads="1"/>
              </p:cNvSpPr>
              <p:nvPr/>
            </p:nvSpPr>
            <p:spPr bwMode="auto">
              <a:xfrm>
                <a:off x="1812" y="3498"/>
                <a:ext cx="300" cy="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800" i="1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P</a:t>
                </a:r>
                <a:r>
                  <a:rPr lang="en-US" altLang="zh-CN" sz="2800" baseline="-25000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1</a:t>
                </a:r>
              </a:p>
              <a:p>
                <a:pPr algn="ctr"/>
                <a:r>
                  <a:rPr lang="en-US" altLang="zh-CN" sz="2800" i="1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U</a:t>
                </a:r>
              </a:p>
            </p:txBody>
          </p:sp>
          <p:sp>
            <p:nvSpPr>
              <p:cNvPr id="33805" name="Line 13"/>
              <p:cNvSpPr>
                <a:spLocks noChangeShapeType="1"/>
              </p:cNvSpPr>
              <p:nvPr/>
            </p:nvSpPr>
            <p:spPr bwMode="auto">
              <a:xfrm flipV="1">
                <a:off x="1796" y="3797"/>
                <a:ext cx="348" cy="7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FF0000"/>
                  </a:solidFill>
                </a:endParaRPr>
              </a:p>
            </p:txBody>
          </p:sp>
          <p:sp>
            <p:nvSpPr>
              <p:cNvPr id="33806" name="Rectangle 14"/>
              <p:cNvSpPr>
                <a:spLocks noChangeArrowheads="1"/>
              </p:cNvSpPr>
              <p:nvPr/>
            </p:nvSpPr>
            <p:spPr bwMode="auto">
              <a:xfrm>
                <a:off x="2558" y="3517"/>
                <a:ext cx="675" cy="6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ctr"/>
                <a:r>
                  <a:rPr lang="en-US" altLang="zh-CN" sz="2800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10</a:t>
                </a:r>
                <a:r>
                  <a:rPr lang="en-US" altLang="zh-CN" sz="2800" baseline="30000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 W</a:t>
                </a:r>
              </a:p>
              <a:p>
                <a:pPr algn="ctr"/>
                <a:r>
                  <a:rPr lang="en-US" altLang="zh-CN" sz="2800" dirty="0">
                    <a:solidFill>
                      <a:srgbClr val="FF0000"/>
                    </a:solidFill>
                    <a:latin typeface="Times New Roman" panose="02020603050405020304" charset="0"/>
                    <a:ea typeface="宋体" panose="02010600030101010101" pitchFamily="2" charset="-122"/>
                    <a:cs typeface="Times New Roman" panose="02020603050405020304" charset="0"/>
                  </a:rPr>
                  <a:t>220 V</a:t>
                </a:r>
              </a:p>
            </p:txBody>
          </p:sp>
          <p:sp>
            <p:nvSpPr>
              <p:cNvPr id="33807" name="Line 15"/>
              <p:cNvSpPr>
                <a:spLocks noChangeShapeType="1"/>
              </p:cNvSpPr>
              <p:nvPr/>
            </p:nvSpPr>
            <p:spPr bwMode="auto">
              <a:xfrm flipV="1">
                <a:off x="2430" y="3797"/>
                <a:ext cx="959" cy="0"/>
              </a:xfrm>
              <a:prstGeom prst="line">
                <a:avLst/>
              </a:prstGeom>
              <a:noFill/>
              <a:ln w="12700">
                <a:solidFill>
                  <a:srgbClr val="FF0000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>
                  <a:solidFill>
                    <a:srgbClr val="FF0000"/>
                  </a:solidFill>
                </a:endParaRPr>
              </a:p>
            </p:txBody>
          </p:sp>
        </p:grpSp>
        <p:sp>
          <p:nvSpPr>
            <p:cNvPr id="3" name="矩形 2"/>
            <p:cNvSpPr/>
            <p:nvPr/>
          </p:nvSpPr>
          <p:spPr>
            <a:xfrm>
              <a:off x="1516" y="5850"/>
              <a:ext cx="15317" cy="150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zh-CN" altLang="en-US" sz="2800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解：</a:t>
              </a:r>
            </a:p>
            <a:p>
              <a:r>
                <a:rPr lang="zh-CN" altLang="en-US" sz="2800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（</a:t>
              </a:r>
              <a:r>
                <a:rPr lang="en-US" altLang="zh-CN" sz="2800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1</a:t>
              </a:r>
              <a:r>
                <a:rPr lang="zh-CN" altLang="en-US" sz="2800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）家庭电路的电压 </a:t>
              </a:r>
              <a:r>
                <a:rPr lang="en-US" altLang="zh-CN" sz="2800" i="1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U </a:t>
              </a:r>
              <a:r>
                <a:rPr lang="en-US" altLang="zh-CN" sz="2800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=220V</a:t>
              </a:r>
              <a:r>
                <a:rPr lang="zh-CN" altLang="en-US" sz="2800" dirty="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，所以通过空调的电流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67837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 dirty="0">
                <a:sym typeface="+mn-ea"/>
              </a:rPr>
              <a:t>家用电器的总功率对家庭电路的影响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962660" y="1620520"/>
            <a:ext cx="9540875" cy="223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8000" tIns="10800" rIns="0" bIns="10800">
            <a:spAutoFit/>
          </a:bodyPr>
          <a:lstStyle/>
          <a:p>
            <a:pPr algn="just" eaLnBrk="0" hangingPunct="0">
              <a:lnSpc>
                <a:spcPct val="12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      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炎炎夏日即将来临，明明家新购置了一台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kW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的空调。已知他家原有用电器的总功率是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560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0W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，电能表上标有“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220V  10（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40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）A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”的字样。请你通过计算说明：</a:t>
            </a:r>
            <a:endParaRPr lang="en-US" altLang="zh-CN" sz="2400" dirty="0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 eaLnBrk="0" hangingPunct="0"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）如果原有用电器全部工作时，明明家的电路是否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允许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再接入这样一台空调？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962660" y="3893185"/>
            <a:ext cx="9977120" cy="2592705"/>
            <a:chOff x="1516" y="6131"/>
            <a:chExt cx="15712" cy="4083"/>
          </a:xfrm>
        </p:grpSpPr>
        <p:sp>
          <p:nvSpPr>
            <p:cNvPr id="19458" name="矩形 32770"/>
            <p:cNvSpPr/>
            <p:nvPr/>
          </p:nvSpPr>
          <p:spPr>
            <a:xfrm>
              <a:off x="3618" y="9388"/>
              <a:ext cx="9127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charset="0"/>
                </a:rPr>
                <a:t>I=I</a:t>
              </a:r>
              <a:r>
                <a:rPr lang="en-US" altLang="zh-CN" sz="2800" baseline="-25000">
                  <a:solidFill>
                    <a:srgbClr val="FF0000"/>
                  </a:solidFill>
                  <a:latin typeface="Times New Roman" panose="02020603050405020304" charset="0"/>
                </a:rPr>
                <a:t>1 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</a:rPr>
                <a:t>+</a:t>
              </a: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charset="0"/>
                </a:rPr>
                <a:t>I</a:t>
              </a:r>
              <a:r>
                <a:rPr lang="en-US" altLang="zh-CN" sz="2800" baseline="-25000">
                  <a:solidFill>
                    <a:srgbClr val="FF0000"/>
                  </a:solidFill>
                  <a:latin typeface="Times New Roman" panose="02020603050405020304" charset="0"/>
                </a:rPr>
                <a:t>2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</a:rPr>
                <a:t>=4.55 A+25.45 A=30 A</a:t>
              </a:r>
            </a:p>
          </p:txBody>
        </p:sp>
        <p:sp>
          <p:nvSpPr>
            <p:cNvPr id="19459" name="文本框 32771"/>
            <p:cNvSpPr/>
            <p:nvPr/>
          </p:nvSpPr>
          <p:spPr>
            <a:xfrm>
              <a:off x="11019" y="9392"/>
              <a:ext cx="2382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</a:rPr>
                <a:t>&lt; 40 A</a:t>
              </a:r>
            </a:p>
          </p:txBody>
        </p:sp>
        <p:sp>
          <p:nvSpPr>
            <p:cNvPr id="19463" name="文本框 32776"/>
            <p:cNvSpPr/>
            <p:nvPr/>
          </p:nvSpPr>
          <p:spPr>
            <a:xfrm>
              <a:off x="1516" y="6131"/>
              <a:ext cx="6918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（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）多种解题方法：</a:t>
              </a:r>
            </a:p>
          </p:txBody>
        </p:sp>
        <p:sp>
          <p:nvSpPr>
            <p:cNvPr id="19464" name="文本框 32777"/>
            <p:cNvSpPr/>
            <p:nvPr/>
          </p:nvSpPr>
          <p:spPr>
            <a:xfrm>
              <a:off x="1516" y="6893"/>
              <a:ext cx="15713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①  计算同时使用所有用电器时的总电流是否超过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10 A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。</a:t>
              </a:r>
            </a:p>
          </p:txBody>
        </p:sp>
        <p:grpSp>
          <p:nvGrpSpPr>
            <p:cNvPr id="19466" name="组合 32788"/>
            <p:cNvGrpSpPr/>
            <p:nvPr/>
          </p:nvGrpSpPr>
          <p:grpSpPr>
            <a:xfrm>
              <a:off x="3675" y="7858"/>
              <a:ext cx="9525" cy="1500"/>
              <a:chOff x="862" y="1230"/>
              <a:chExt cx="3810" cy="600"/>
            </a:xfrm>
          </p:grpSpPr>
          <p:sp>
            <p:nvSpPr>
              <p:cNvPr id="19467" name="矩形 32781"/>
              <p:cNvSpPr/>
              <p:nvPr/>
            </p:nvSpPr>
            <p:spPr>
              <a:xfrm>
                <a:off x="862" y="1366"/>
                <a:ext cx="3810" cy="329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anchor="t" anchorCtr="0">
                <a:spAutoFit/>
              </a:bodyPr>
              <a:lstStyle/>
              <a:p>
                <a:r>
                  <a:rPr lang="en-US" altLang="zh-CN" sz="2800" i="1">
                    <a:solidFill>
                      <a:srgbClr val="FF0000"/>
                    </a:solidFill>
                    <a:latin typeface="Times New Roman" panose="02020603050405020304" charset="0"/>
                  </a:rPr>
                  <a:t>I</a:t>
                </a:r>
                <a:r>
                  <a:rPr lang="en-US" altLang="zh-CN" sz="2800" baseline="-25000">
                    <a:solidFill>
                      <a:srgbClr val="FF0000"/>
                    </a:solidFill>
                    <a:latin typeface="Times New Roman" panose="02020603050405020304" charset="0"/>
                  </a:rPr>
                  <a:t>2</a:t>
                </a:r>
                <a:r>
                  <a:rPr lang="en-US" altLang="zh-CN" sz="2800" i="1">
                    <a:solidFill>
                      <a:srgbClr val="FF0000"/>
                    </a:solidFill>
                    <a:latin typeface="Times New Roman" panose="02020603050405020304" charset="0"/>
                  </a:rPr>
                  <a:t> </a:t>
                </a:r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charset="0"/>
                  </a:rPr>
                  <a:t>=</a:t>
                </a:r>
                <a:r>
                  <a:rPr lang="zh-CN" altLang="en-US" sz="2800">
                    <a:solidFill>
                      <a:srgbClr val="FF0000"/>
                    </a:solidFill>
                    <a:latin typeface="Times New Roman" panose="02020603050405020304" charset="0"/>
                  </a:rPr>
                  <a:t>　　</a:t>
                </a:r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charset="0"/>
                  </a:rPr>
                  <a:t>= </a:t>
                </a:r>
                <a:r>
                  <a:rPr lang="zh-CN" altLang="en-US" sz="2800">
                    <a:solidFill>
                      <a:srgbClr val="FF0000"/>
                    </a:solidFill>
                    <a:latin typeface="Times New Roman" panose="02020603050405020304" charset="0"/>
                  </a:rPr>
                  <a:t>　　　　</a:t>
                </a:r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charset="0"/>
                  </a:rPr>
                  <a:t>≈ 25.45 A</a:t>
                </a:r>
              </a:p>
            </p:txBody>
          </p:sp>
          <p:sp>
            <p:nvSpPr>
              <p:cNvPr id="19468" name="矩形 32782"/>
              <p:cNvSpPr/>
              <p:nvPr/>
            </p:nvSpPr>
            <p:spPr>
              <a:xfrm>
                <a:off x="1313" y="1230"/>
                <a:ext cx="325" cy="6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pPr algn="ctr"/>
                <a:r>
                  <a:rPr lang="en-US" altLang="zh-CN" sz="2800" i="1">
                    <a:solidFill>
                      <a:srgbClr val="FF0000"/>
                    </a:solidFill>
                    <a:latin typeface="Times New Roman" panose="02020603050405020304" charset="0"/>
                  </a:rPr>
                  <a:t>P</a:t>
                </a:r>
                <a:r>
                  <a:rPr lang="en-US" altLang="zh-CN" sz="2800" baseline="-25000">
                    <a:solidFill>
                      <a:srgbClr val="FF0000"/>
                    </a:solidFill>
                    <a:latin typeface="Times New Roman" panose="02020603050405020304" charset="0"/>
                  </a:rPr>
                  <a:t>2</a:t>
                </a:r>
              </a:p>
              <a:p>
                <a:pPr algn="ctr"/>
                <a:r>
                  <a:rPr lang="en-US" altLang="zh-CN" sz="2800" i="1">
                    <a:solidFill>
                      <a:srgbClr val="FF0000"/>
                    </a:solidFill>
                    <a:latin typeface="Times New Roman" panose="02020603050405020304" charset="0"/>
                  </a:rPr>
                  <a:t>U</a:t>
                </a:r>
              </a:p>
            </p:txBody>
          </p:sp>
          <p:cxnSp>
            <p:nvCxnSpPr>
              <p:cNvPr id="19469" name="直接连接符 32783"/>
              <p:cNvCxnSpPr/>
              <p:nvPr/>
            </p:nvCxnSpPr>
            <p:spPr>
              <a:xfrm>
                <a:off x="1318" y="1539"/>
                <a:ext cx="273" cy="0"/>
              </a:xfrm>
              <a:prstGeom prst="line">
                <a:avLst/>
              </a:prstGeom>
              <a:ln w="127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19470" name="矩形 32784"/>
              <p:cNvSpPr/>
              <p:nvPr/>
            </p:nvSpPr>
            <p:spPr>
              <a:xfrm>
                <a:off x="1855" y="1230"/>
                <a:ext cx="826" cy="60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pPr algn="ctr"/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charset="0"/>
                  </a:rPr>
                  <a:t>5600 W</a:t>
                </a:r>
              </a:p>
              <a:p>
                <a:pPr algn="ctr"/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charset="0"/>
                  </a:rPr>
                  <a:t>220 V</a:t>
                </a:r>
              </a:p>
            </p:txBody>
          </p:sp>
          <p:cxnSp>
            <p:nvCxnSpPr>
              <p:cNvPr id="19471" name="直接连接符 32785"/>
              <p:cNvCxnSpPr/>
              <p:nvPr/>
            </p:nvCxnSpPr>
            <p:spPr>
              <a:xfrm>
                <a:off x="1862" y="1532"/>
                <a:ext cx="791" cy="0"/>
              </a:xfrm>
              <a:prstGeom prst="line">
                <a:avLst/>
              </a:prstGeom>
              <a:ln w="12700" cap="flat" cmpd="sng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</p:grp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2" name="矩形 31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初步认识</a:t>
            </a:r>
          </a:p>
        </p:txBody>
      </p:sp>
      <p:grpSp>
        <p:nvGrpSpPr>
          <p:cNvPr id="8" name="组合 7"/>
          <p:cNvGrpSpPr/>
          <p:nvPr/>
        </p:nvGrpSpPr>
        <p:grpSpPr>
          <a:xfrm>
            <a:off x="334900" y="121256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9" name="文本框 18"/>
          <p:cNvSpPr txBox="1"/>
          <p:nvPr/>
        </p:nvSpPr>
        <p:spPr>
          <a:xfrm>
            <a:off x="882650" y="999490"/>
            <a:ext cx="678370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 dirty="0">
                <a:sym typeface="+mn-ea"/>
              </a:rPr>
              <a:t>家用电器的总功率对家庭电路的影响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962660" y="1620520"/>
            <a:ext cx="9540875" cy="22364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18000" tIns="10800" rIns="0" bIns="10800">
            <a:spAutoFit/>
          </a:bodyPr>
          <a:lstStyle/>
          <a:p>
            <a:pPr algn="just" eaLnBrk="0" hangingPunct="0">
              <a:lnSpc>
                <a:spcPct val="120000"/>
              </a:lnSpc>
            </a:pPr>
            <a:r>
              <a:rPr lang="en-US" altLang="zh-CN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        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炎炎夏日即将来临，明明家新购置了一台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1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kW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的空调。已知他家原有用电器的总功率是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560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0W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，电能表上标有“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220V  10（</a:t>
            </a:r>
            <a:r>
              <a:rPr lang="en-US" altLang="zh-CN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40</a:t>
            </a:r>
            <a:r>
              <a:rPr lang="zh-CN" altLang="en-US" sz="2400" b="1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）A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”的字样。请你通过计算说明：</a:t>
            </a:r>
            <a:endParaRPr lang="en-US" altLang="zh-CN" sz="2400" dirty="0">
              <a:solidFill>
                <a:srgbClr val="000000"/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just" eaLnBrk="0" hangingPunct="0">
              <a:lnSpc>
                <a:spcPct val="12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（</a:t>
            </a:r>
            <a:r>
              <a:rPr lang="en-US" altLang="zh-CN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2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）如果原有用电器全部工作时，明明家的电路是否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允许</a:t>
            </a:r>
            <a:r>
              <a:rPr lang="zh-CN" altLang="en-US" sz="2400" dirty="0">
                <a:solidFill>
                  <a:srgbClr val="000000"/>
                </a:solidFill>
                <a:latin typeface="Times New Roman" panose="02020603050405020304" charset="0"/>
                <a:cs typeface="Times New Roman" panose="02020603050405020304" charset="0"/>
              </a:rPr>
              <a:t>再接入这样一台空调？</a:t>
            </a:r>
          </a:p>
        </p:txBody>
      </p:sp>
      <p:grpSp>
        <p:nvGrpSpPr>
          <p:cNvPr id="3" name="组合 2"/>
          <p:cNvGrpSpPr/>
          <p:nvPr/>
        </p:nvGrpSpPr>
        <p:grpSpPr>
          <a:xfrm>
            <a:off x="962660" y="3893185"/>
            <a:ext cx="9547860" cy="2729230"/>
            <a:chOff x="1516" y="6131"/>
            <a:chExt cx="15036" cy="4298"/>
          </a:xfrm>
        </p:grpSpPr>
        <p:sp>
          <p:nvSpPr>
            <p:cNvPr id="19460" name="文本框 32772"/>
            <p:cNvSpPr/>
            <p:nvPr/>
          </p:nvSpPr>
          <p:spPr>
            <a:xfrm>
              <a:off x="10139" y="8780"/>
              <a:ext cx="2890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</a:rPr>
                <a:t>&gt; 6600W </a:t>
              </a:r>
            </a:p>
          </p:txBody>
        </p:sp>
        <p:sp>
          <p:nvSpPr>
            <p:cNvPr id="19461" name="文本框 32774"/>
            <p:cNvSpPr/>
            <p:nvPr/>
          </p:nvSpPr>
          <p:spPr>
            <a:xfrm>
              <a:off x="2874" y="7835"/>
              <a:ext cx="10035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charset="0"/>
                </a:rPr>
                <a:t>P 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</a:rPr>
                <a:t>=</a:t>
              </a: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charset="0"/>
                </a:rPr>
                <a:t>P</a:t>
              </a:r>
              <a:r>
                <a:rPr lang="en-US" altLang="zh-CN" sz="2800" baseline="-25000">
                  <a:solidFill>
                    <a:srgbClr val="FF0000"/>
                  </a:solidFill>
                  <a:latin typeface="Times New Roman" panose="02020603050405020304" charset="0"/>
                </a:rPr>
                <a:t>1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</a:rPr>
                <a:t>+</a:t>
              </a: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charset="0"/>
                </a:rPr>
                <a:t>P</a:t>
              </a:r>
              <a:r>
                <a:rPr lang="en-US" altLang="zh-CN" sz="2800" baseline="-25000">
                  <a:solidFill>
                    <a:srgbClr val="FF0000"/>
                  </a:solidFill>
                  <a:latin typeface="Times New Roman" panose="02020603050405020304" charset="0"/>
                </a:rPr>
                <a:t>2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</a:rPr>
                <a:t>=1 000 W +5600 W=6600 W</a:t>
              </a:r>
            </a:p>
          </p:txBody>
        </p:sp>
        <p:sp>
          <p:nvSpPr>
            <p:cNvPr id="19462" name="文本框 32775"/>
            <p:cNvSpPr/>
            <p:nvPr/>
          </p:nvSpPr>
          <p:spPr>
            <a:xfrm>
              <a:off x="1516" y="6949"/>
              <a:ext cx="15026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② 计算用电器的总功率是否超过电能表允许使用的最大功率</a:t>
              </a:r>
            </a:p>
          </p:txBody>
        </p:sp>
        <p:sp>
          <p:nvSpPr>
            <p:cNvPr id="19463" name="文本框 32776"/>
            <p:cNvSpPr/>
            <p:nvPr/>
          </p:nvSpPr>
          <p:spPr>
            <a:xfrm>
              <a:off x="1516" y="6131"/>
              <a:ext cx="6918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（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2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  <a:cs typeface="Times New Roman" panose="02020603050405020304" charset="0"/>
                </a:rPr>
                <a:t>）多种解题方法：</a:t>
              </a:r>
            </a:p>
          </p:txBody>
        </p:sp>
        <p:sp>
          <p:nvSpPr>
            <p:cNvPr id="19465" name="文本框 32778"/>
            <p:cNvSpPr/>
            <p:nvPr/>
          </p:nvSpPr>
          <p:spPr>
            <a:xfrm>
              <a:off x="2819" y="8771"/>
              <a:ext cx="7765" cy="822"/>
            </a:xfrm>
            <a:prstGeom prst="rect">
              <a:avLst/>
            </a:prstGeom>
            <a:noFill/>
            <a:ln w="9525">
              <a:noFill/>
            </a:ln>
          </p:spPr>
          <p:txBody>
            <a:bodyPr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charset="0"/>
                </a:rPr>
                <a:t>P</a:t>
              </a:r>
              <a:r>
                <a:rPr lang="en-US" altLang="zh-CN" sz="2800" baseline="-25000">
                  <a:solidFill>
                    <a:srgbClr val="FF0000"/>
                  </a:solidFill>
                  <a:latin typeface="Times New Roman" panose="02020603050405020304" charset="0"/>
                </a:rPr>
                <a:t>0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</a:rPr>
                <a:t>=</a:t>
              </a: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charset="0"/>
                </a:rPr>
                <a:t>UI</a:t>
              </a:r>
              <a:r>
                <a:rPr lang="en-US" altLang="zh-CN" sz="2800" baseline="-25000">
                  <a:solidFill>
                    <a:srgbClr val="FF0000"/>
                  </a:solidFill>
                  <a:latin typeface="Times New Roman" panose="02020603050405020304" charset="0"/>
                </a:rPr>
                <a:t>0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</a:rPr>
                <a:t>=220 V</a:t>
              </a:r>
              <a:r>
                <a:rPr lang="en-US" altLang="zh-CN" sz="2800">
                  <a:solidFill>
                    <a:srgbClr val="FF0000"/>
                  </a:solidFill>
                </a:rPr>
                <a:t>×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</a:rPr>
                <a:t>40 A=8800</a:t>
              </a:r>
              <a:r>
                <a:rPr lang="en-US" altLang="zh-CN" sz="2800" baseline="-25000">
                  <a:solidFill>
                    <a:srgbClr val="FF0000"/>
                  </a:solidFill>
                  <a:latin typeface="Times New Roman" panose="02020603050405020304" charset="0"/>
                </a:rPr>
                <a:t> </a:t>
              </a:r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</a:rPr>
                <a:t> W</a:t>
              </a:r>
            </a:p>
          </p:txBody>
        </p:sp>
        <p:sp>
          <p:nvSpPr>
            <p:cNvPr id="19472" name="文本框 32786"/>
            <p:cNvSpPr/>
            <p:nvPr/>
          </p:nvSpPr>
          <p:spPr>
            <a:xfrm>
              <a:off x="1516" y="9539"/>
              <a:ext cx="15036" cy="89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10000"/>
                </a:lnSpc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宋体" panose="02010600030101010101" pitchFamily="2" charset="-122"/>
                </a:rPr>
                <a:t>所以，从安全用电的角度考虑，可以安装这样一台空调。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4445635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短路对家庭电路的影响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882650" y="1900555"/>
            <a:ext cx="6030595" cy="13087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400" dirty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有时候家庭电路中用电器的总功率并不是很大，但是也会产生电流过大的现象，你认为原因可能是什么？</a:t>
            </a:r>
          </a:p>
        </p:txBody>
      </p:sp>
      <p:sp>
        <p:nvSpPr>
          <p:cNvPr id="7" name="文本框 6"/>
          <p:cNvSpPr txBox="1"/>
          <p:nvPr/>
        </p:nvSpPr>
        <p:spPr>
          <a:xfrm>
            <a:off x="901065" y="3355975"/>
            <a:ext cx="6012815" cy="9531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rgbClr val="036EB8"/>
                </a:solidFill>
                <a:sym typeface="+mn-ea"/>
              </a:rPr>
              <a:t>短路</a:t>
            </a:r>
            <a:r>
              <a:rPr lang="zh-CN" altLang="en-US" sz="2800" b="1">
                <a:sym typeface="+mn-ea"/>
              </a:rPr>
              <a:t>是家庭电路中电流过大的另一个原因。</a:t>
            </a:r>
            <a:endParaRPr lang="zh-CN" altLang="en-US" sz="2800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01065" y="4309110"/>
            <a:ext cx="6020435" cy="15125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10000"/>
              </a:lnSpc>
            </a:pPr>
            <a:r>
              <a:rPr lang="zh-CN" altLang="en-US" sz="2800">
                <a:solidFill>
                  <a:schemeClr val="tx1"/>
                </a:solidFill>
                <a:sym typeface="+mn-ea"/>
              </a:rPr>
              <a:t>由于改装电路时不小心、或绝缘皮破损或老化等原因使</a:t>
            </a:r>
            <a:r>
              <a:rPr lang="zh-CN" altLang="en-US" sz="2800" b="1">
                <a:solidFill>
                  <a:schemeClr val="tx1"/>
                </a:solidFill>
                <a:sym typeface="+mn-ea"/>
              </a:rPr>
              <a:t>火线和零线直接连通</a:t>
            </a:r>
            <a:r>
              <a:rPr lang="zh-CN" altLang="en-US" sz="2800">
                <a:solidFill>
                  <a:schemeClr val="tx1"/>
                </a:solidFill>
                <a:sym typeface="+mn-ea"/>
              </a:rPr>
              <a:t>，导致火灾。</a:t>
            </a:r>
            <a:endParaRPr lang="zh-CN" altLang="en-US" sz="2800" dirty="0">
              <a:solidFill>
                <a:schemeClr val="tx1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  <p:pic>
        <p:nvPicPr>
          <p:cNvPr id="21509" name="图片 30724" descr="0119a4959dffeed1024cd5f47cf954fd"/>
          <p:cNvPicPr>
            <a:picLocks noChangeAspect="1"/>
          </p:cNvPicPr>
          <p:nvPr/>
        </p:nvPicPr>
        <p:blipFill>
          <a:blip r:embed="rId2"/>
          <a:srcRect l="20125" b="10496"/>
          <a:stretch>
            <a:fillRect/>
          </a:stretch>
        </p:blipFill>
        <p:spPr>
          <a:xfrm>
            <a:off x="6921500" y="1800225"/>
            <a:ext cx="4822825" cy="4201795"/>
          </a:xfrm>
          <a:prstGeom prst="rect">
            <a:avLst/>
          </a:prstGeom>
          <a:noFill/>
          <a:ln w="19050" cap="flat" cmpd="sng">
            <a:noFill/>
            <a:prstDash val="solid"/>
            <a:miter/>
            <a:headEnd type="none" w="med" len="med"/>
            <a:tailEnd type="none" w="med" len="med"/>
          </a:ln>
          <a:effectLst/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774289" y="159124"/>
            <a:ext cx="175768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课程讲授</a:t>
            </a:r>
          </a:p>
        </p:txBody>
      </p:sp>
      <p:grpSp>
        <p:nvGrpSpPr>
          <p:cNvPr id="25" name="组合 24"/>
          <p:cNvGrpSpPr/>
          <p:nvPr/>
        </p:nvGrpSpPr>
        <p:grpSpPr>
          <a:xfrm>
            <a:off x="2614295" y="444500"/>
            <a:ext cx="700405" cy="175260"/>
            <a:chOff x="4121" y="692"/>
            <a:chExt cx="1103" cy="276"/>
          </a:xfrm>
        </p:grpSpPr>
        <p:sp>
          <p:nvSpPr>
            <p:cNvPr id="26" name="等腰三角形 25"/>
            <p:cNvSpPr/>
            <p:nvPr/>
          </p:nvSpPr>
          <p:spPr>
            <a:xfrm rot="5400000">
              <a:off x="4102" y="711"/>
              <a:ext cx="277" cy="239"/>
            </a:xfrm>
            <a:prstGeom prst="triangle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00A0E9"/>
                </a:solidFill>
              </a:endParaRPr>
            </a:p>
          </p:txBody>
        </p:sp>
        <p:sp>
          <p:nvSpPr>
            <p:cNvPr id="28" name="等腰三角形 27"/>
            <p:cNvSpPr/>
            <p:nvPr/>
          </p:nvSpPr>
          <p:spPr>
            <a:xfrm rot="5400000">
              <a:off x="4535" y="711"/>
              <a:ext cx="277" cy="239"/>
            </a:xfrm>
            <a:prstGeom prst="triangle">
              <a:avLst/>
            </a:prstGeom>
            <a:solidFill>
              <a:srgbClr val="FE970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rgbClr val="FFC000"/>
                </a:solidFill>
              </a:endParaRPr>
            </a:p>
          </p:txBody>
        </p:sp>
        <p:sp>
          <p:nvSpPr>
            <p:cNvPr id="31" name="等腰三角形 30"/>
            <p:cNvSpPr/>
            <p:nvPr/>
          </p:nvSpPr>
          <p:spPr>
            <a:xfrm rot="5400000">
              <a:off x="4967" y="711"/>
              <a:ext cx="277" cy="239"/>
            </a:xfrm>
            <a:prstGeom prst="triangl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334900" y="1185892"/>
            <a:ext cx="295322" cy="210471"/>
            <a:chOff x="435463" y="1226414"/>
            <a:chExt cx="295380" cy="210512"/>
          </a:xfrm>
        </p:grpSpPr>
        <p:sp>
          <p:nvSpPr>
            <p:cNvPr id="10" name="矩形 9"/>
            <p:cNvSpPr/>
            <p:nvPr/>
          </p:nvSpPr>
          <p:spPr>
            <a:xfrm rot="18900000">
              <a:off x="435463" y="1226414"/>
              <a:ext cx="210511" cy="210511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2" name="矩形 11"/>
            <p:cNvSpPr/>
            <p:nvPr/>
          </p:nvSpPr>
          <p:spPr>
            <a:xfrm rot="18900000">
              <a:off x="520332" y="1226415"/>
              <a:ext cx="210511" cy="210511"/>
            </a:xfrm>
            <a:prstGeom prst="rect">
              <a:avLst/>
            </a:prstGeom>
            <a:solidFill>
              <a:srgbClr val="00A0E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5" name="矩形 14"/>
          <p:cNvSpPr/>
          <p:nvPr/>
        </p:nvSpPr>
        <p:spPr>
          <a:xfrm>
            <a:off x="3438849" y="221845"/>
            <a:ext cx="1554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2400" b="1" spc="300" dirty="0">
                <a:solidFill>
                  <a:srgbClr val="00A0E9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新课推进</a:t>
            </a:r>
            <a:endParaRPr lang="zh-CN" altLang="en-US" sz="3200" b="1" spc="300" dirty="0">
              <a:solidFill>
                <a:srgbClr val="00A0E9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ea"/>
              <a:sym typeface="+mn-lt"/>
            </a:endParaRPr>
          </a:p>
        </p:txBody>
      </p:sp>
      <p:sp>
        <p:nvSpPr>
          <p:cNvPr id="19" name="文本框 18"/>
          <p:cNvSpPr txBox="1"/>
          <p:nvPr/>
        </p:nvSpPr>
        <p:spPr>
          <a:xfrm>
            <a:off x="882650" y="999490"/>
            <a:ext cx="289941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zh-CN" altLang="en-US" sz="3200" b="1"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保险丝的作用</a:t>
            </a:r>
            <a:endParaRPr lang="zh-CN" altLang="en-US" sz="3200" b="1" dirty="0"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pic>
        <p:nvPicPr>
          <p:cNvPr id="22530" name="图片 29697" descr="19-2-2"/>
          <p:cNvPicPr>
            <a:picLocks noChangeAspect="1"/>
          </p:cNvPicPr>
          <p:nvPr/>
        </p:nvPicPr>
        <p:blipFill>
          <a:blip r:embed="rId2"/>
          <a:srcRect b="16092"/>
          <a:stretch>
            <a:fillRect/>
          </a:stretch>
        </p:blipFill>
        <p:spPr>
          <a:xfrm>
            <a:off x="6157595" y="1583055"/>
            <a:ext cx="5308600" cy="420560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2531" name="矩形 29700"/>
          <p:cNvSpPr/>
          <p:nvPr/>
        </p:nvSpPr>
        <p:spPr>
          <a:xfrm>
            <a:off x="882650" y="2263775"/>
            <a:ext cx="4956810" cy="23304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30000"/>
              </a:lnSpc>
            </a:pPr>
            <a:r>
              <a:rPr lang="zh-CN" altLang="en-US" sz="2800"/>
              <a:t>　　为了防止电路中电流过大，发生危险，电路中常常要安装保险丝，以保护用电器或人身安全。</a:t>
            </a:r>
          </a:p>
        </p:txBody>
      </p:sp>
      <p:sp>
        <p:nvSpPr>
          <p:cNvPr id="22533" name="矩形 29702"/>
          <p:cNvSpPr/>
          <p:nvPr/>
        </p:nvSpPr>
        <p:spPr>
          <a:xfrm>
            <a:off x="8013065" y="5967730"/>
            <a:ext cx="1898015" cy="36830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/>
            <a:r>
              <a:rPr lang="zh-CN" altLang="en-US">
                <a:solidFill>
                  <a:srgbClr val="036EB8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各种保险丝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OMMONDATA" val="eyJoZGlkIjoiY2JlZGE0ODQxZWY5OWUxZDc3ZWQwMjI4YjhlNjY0YTgifQ=="/>
  <p:tag name="KSO_WPP_MARK_KEY" val="4244c0a5-e0ac-475b-be4b-74532ec1eb9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ABLE_BEAUTIFY" val="{8044086b-72d9-4061-b9a9-d12c4156ab4c}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 anchor="t">
        <a:spAutoFit/>
      </a:bodyPr>
      <a:lstStyle>
        <a:defPPr>
          <a:defRPr lang="zh-CN" altLang="en-US" sz="2800" dirty="0">
            <a:solidFill>
              <a:srgbClr val="000000"/>
            </a:solidFill>
            <a:latin typeface="微软雅黑" panose="020B0503020204020204" pitchFamily="34" charset="-122"/>
            <a:ea typeface="微软雅黑" panose="020B0503020204020204" pitchFamily="34" charset="-122"/>
            <a:sym typeface="+mn-ea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正文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字体">
      <a:majorFont>
        <a:latin typeface="Arial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965</Words>
  <PresentationFormat>自定义</PresentationFormat>
  <Paragraphs>129</Paragraphs>
  <Slides>16</Slides>
  <Notes>0</Notes>
  <HiddenSlides>0</HiddenSlides>
  <MMClips>1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16</vt:i4>
      </vt:variant>
    </vt:vector>
  </HeadingPairs>
  <TitlesOfParts>
    <vt:vector size="23" baseType="lpstr">
      <vt:lpstr>宋体</vt:lpstr>
      <vt:lpstr>微软雅黑</vt:lpstr>
      <vt:lpstr>Arial</vt:lpstr>
      <vt:lpstr>Calibri</vt:lpstr>
      <vt:lpstr>Times New Roman</vt:lpstr>
      <vt:lpstr>Office 主题</vt:lpstr>
      <vt:lpstr>2_正文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2021-05-20T00:39:00Z</dcterms:created>
  <dcterms:modified xsi:type="dcterms:W3CDTF">2025-02-06T02:09:48Z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F555CDF3F3DD44FBA21F1BFE120B2B86</vt:lpwstr>
  </property>
  <property fmtid="{D5CDD505-2E9C-101B-9397-08002B2CF9AE}" pid="3" name="KSOProductBuildVer">
    <vt:lpwstr>2052-11.1.0.13703</vt:lpwstr>
  </property>
</Properties>
</file>