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7" r:id="rId8"/>
    <p:sldId id="264" r:id="rId9"/>
    <p:sldId id="265" r:id="rId10"/>
    <p:sldId id="266" r:id="rId11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5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1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521545" y="373379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518160" y="865293"/>
            <a:ext cx="2601509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1034225" y="231987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521545" y="373379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518160" y="865293"/>
            <a:ext cx="2601509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1034225" y="231987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521545" y="373379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518160" y="865293"/>
            <a:ext cx="2601509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1034225" y="231987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  <p:extLst>
      <p:ext uri="{BB962C8B-B14F-4D97-AF65-F5344CB8AC3E}">
        <p14:creationId xmlns:p14="http://schemas.microsoft.com/office/powerpoint/2010/main" val="140386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521545" y="373379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518160" y="865293"/>
            <a:ext cx="2601509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1034225" y="231987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521545" y="373379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518160" y="865293"/>
            <a:ext cx="2601509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1034225" y="231987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753533" y="332865"/>
            <a:ext cx="10684087" cy="62644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731771" y="1220045"/>
            <a:ext cx="6728459" cy="1152836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463395" y="1332751"/>
            <a:ext cx="3264363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65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194" y="260773"/>
            <a:ext cx="1711879" cy="693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5" r:id="rId4"/>
    <p:sldLayoutId id="2147483662" r:id="rId5"/>
    <p:sldLayoutId id="2147483663" r:id="rId6"/>
    <p:sldLayoutId id="2147483664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51312" y="1253850"/>
            <a:ext cx="8489375" cy="4036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latin typeface="+mj-ea"/>
                <a:ea typeface="+mj-ea"/>
              </a:rPr>
              <a:t>第</a:t>
            </a:r>
            <a:r>
              <a:rPr lang="en-US" altLang="zh-CN" sz="6000" b="1" dirty="0">
                <a:latin typeface="+mj-ea"/>
                <a:ea typeface="+mj-ea"/>
              </a:rPr>
              <a:t>5</a:t>
            </a:r>
            <a:r>
              <a:rPr lang="zh-CN" altLang="en-US" sz="6000" b="1" dirty="0">
                <a:latin typeface="+mj-ea"/>
                <a:ea typeface="+mj-ea"/>
              </a:rPr>
              <a:t>章 物态变化</a:t>
            </a:r>
            <a:endParaRPr lang="en-US" altLang="zh-CN" sz="6000" b="1" dirty="0">
              <a:latin typeface="+mj-ea"/>
              <a:ea typeface="+mj-ea"/>
            </a:endParaRPr>
          </a:p>
          <a:p>
            <a:pPr algn="ctr"/>
            <a:endParaRPr lang="en-US" altLang="zh-CN" sz="4400" b="1" dirty="0">
              <a:latin typeface="+mj-ea"/>
              <a:ea typeface="+mj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zh-CN" altLang="en-US" sz="5400" b="1" dirty="0">
                <a:solidFill>
                  <a:srgbClr val="FF0000"/>
                </a:solidFill>
                <a:latin typeface="+mj-ea"/>
                <a:ea typeface="+mj-ea"/>
              </a:rPr>
              <a:t>节 跨学科实践：</a:t>
            </a:r>
            <a:endParaRPr lang="en-US" altLang="zh-CN" sz="54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rgbClr val="FF0000"/>
                </a:solidFill>
                <a:latin typeface="+mj-ea"/>
                <a:ea typeface="+mj-ea"/>
              </a:rPr>
              <a:t>地球上的水循环</a:t>
            </a:r>
            <a:endParaRPr lang="en-US" altLang="zh-CN" sz="5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593023" y="2680106"/>
            <a:ext cx="3005951" cy="9492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44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718477" y="1967745"/>
            <a:ext cx="9126220" cy="274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4000" dirty="0">
                <a:latin typeface="Times New Roman" pitchFamily="18" charset="0"/>
                <a:cs typeface="Times New Roman" pitchFamily="18" charset="0"/>
              </a:rPr>
              <a:t>了解自然界的水循环。</a:t>
            </a:r>
          </a:p>
          <a:p>
            <a:pPr>
              <a:lnSpc>
                <a:spcPct val="150000"/>
              </a:lnSpc>
            </a:pPr>
            <a:r>
              <a:rPr lang="en-US" altLang="zh-CN" sz="40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4000" dirty="0">
                <a:latin typeface="Times New Roman" pitchFamily="18" charset="0"/>
                <a:cs typeface="Times New Roman" pitchFamily="18" charset="0"/>
              </a:rPr>
              <a:t>了解水对人类生命的意义。</a:t>
            </a:r>
          </a:p>
          <a:p>
            <a:pPr>
              <a:lnSpc>
                <a:spcPct val="150000"/>
              </a:lnSpc>
            </a:pPr>
            <a:r>
              <a:rPr lang="en-US" altLang="zh-CN" sz="40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4000" dirty="0">
                <a:latin typeface="Times New Roman" pitchFamily="18" charset="0"/>
                <a:cs typeface="Times New Roman" pitchFamily="18" charset="0"/>
              </a:rPr>
              <a:t>培养学生的节水意识。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025900" y="2475780"/>
            <a:ext cx="94213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dirty="0"/>
              <a:t>固态、液态和气态之间的互相变化。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064000" y="2076507"/>
            <a:ext cx="7409401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8000" b="1" dirty="0">
                <a:solidFill>
                  <a:srgbClr val="FFFFFF"/>
                </a:solidFill>
                <a:latin typeface="+mj-ea"/>
                <a:ea typeface="+mj-ea"/>
              </a:rPr>
              <a:t>露 霜 雪 雹 雾</a:t>
            </a:r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6167202" y="3256722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 b="1">
                <a:solidFill>
                  <a:schemeClr val="accent2"/>
                </a:solidFill>
                <a:latin typeface="+mj-ea"/>
                <a:ea typeface="+mj-ea"/>
              </a:rPr>
              <a:t>雨</a:t>
            </a:r>
          </a:p>
        </p:txBody>
      </p:sp>
      <p:sp>
        <p:nvSpPr>
          <p:cNvPr id="41" name="Rectangle 9"/>
          <p:cNvSpPr>
            <a:spLocks noChangeArrowheads="1"/>
          </p:cNvSpPr>
          <p:nvPr/>
        </p:nvSpPr>
        <p:spPr bwMode="auto">
          <a:xfrm>
            <a:off x="7768700" y="2182644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 b="1" dirty="0">
                <a:solidFill>
                  <a:schemeClr val="accent2"/>
                </a:solidFill>
                <a:latin typeface="+mj-ea"/>
                <a:ea typeface="+mj-ea"/>
              </a:rPr>
              <a:t>雪</a:t>
            </a: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6167202" y="2161982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 b="1" dirty="0">
                <a:solidFill>
                  <a:schemeClr val="accent2"/>
                </a:solidFill>
                <a:latin typeface="+mj-ea"/>
                <a:ea typeface="+mj-ea"/>
              </a:rPr>
              <a:t>霜</a:t>
            </a:r>
          </a:p>
        </p:txBody>
      </p:sp>
      <p:sp>
        <p:nvSpPr>
          <p:cNvPr id="43" name="Rectangle 11"/>
          <p:cNvSpPr>
            <a:spLocks noChangeArrowheads="1"/>
          </p:cNvSpPr>
          <p:nvPr/>
        </p:nvSpPr>
        <p:spPr bwMode="auto">
          <a:xfrm>
            <a:off x="9211742" y="2175752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 b="1">
                <a:solidFill>
                  <a:schemeClr val="accent2"/>
                </a:solidFill>
                <a:latin typeface="+mj-ea"/>
                <a:ea typeface="+mj-ea"/>
              </a:rPr>
              <a:t>雹</a:t>
            </a:r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7768699" y="3327338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 b="1" dirty="0">
                <a:solidFill>
                  <a:schemeClr val="accent2"/>
                </a:solidFill>
                <a:latin typeface="+mj-ea"/>
                <a:ea typeface="+mj-ea"/>
              </a:rPr>
              <a:t>露</a:t>
            </a:r>
          </a:p>
        </p:txBody>
      </p:sp>
      <p:sp>
        <p:nvSpPr>
          <p:cNvPr id="45" name="Rectangle 13"/>
          <p:cNvSpPr>
            <a:spLocks noChangeArrowheads="1"/>
          </p:cNvSpPr>
          <p:nvPr/>
        </p:nvSpPr>
        <p:spPr bwMode="auto">
          <a:xfrm>
            <a:off x="9275116" y="3320446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 b="1" dirty="0">
                <a:solidFill>
                  <a:schemeClr val="accent2"/>
                </a:solidFill>
                <a:latin typeface="+mj-ea"/>
                <a:ea typeface="+mj-ea"/>
              </a:rPr>
              <a:t>雾</a:t>
            </a:r>
          </a:p>
        </p:txBody>
      </p:sp>
      <p:sp>
        <p:nvSpPr>
          <p:cNvPr id="47" name="Text Box 32"/>
          <p:cNvSpPr txBox="1">
            <a:spLocks noChangeArrowheads="1"/>
          </p:cNvSpPr>
          <p:nvPr/>
        </p:nvSpPr>
        <p:spPr bwMode="auto">
          <a:xfrm>
            <a:off x="2296160" y="2167063"/>
            <a:ext cx="1422184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buFontTx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+mj-ea"/>
                <a:ea typeface="+mj-ea"/>
              </a:rPr>
              <a:t>固态</a:t>
            </a:r>
          </a:p>
        </p:txBody>
      </p:sp>
      <p:sp>
        <p:nvSpPr>
          <p:cNvPr id="48" name="Rectangle 33"/>
          <p:cNvSpPr>
            <a:spLocks noChangeArrowheads="1"/>
          </p:cNvSpPr>
          <p:nvPr/>
        </p:nvSpPr>
        <p:spPr bwMode="auto">
          <a:xfrm>
            <a:off x="4527973" y="2167063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buFontTx/>
              <a:buNone/>
            </a:pPr>
            <a:r>
              <a:rPr lang="zh-CN" altLang="en-US" sz="4800" b="1" dirty="0">
                <a:solidFill>
                  <a:schemeClr val="accent2"/>
                </a:solidFill>
                <a:latin typeface="+mj-ea"/>
                <a:ea typeface="+mj-ea"/>
              </a:rPr>
              <a:t>冰</a:t>
            </a:r>
          </a:p>
        </p:txBody>
      </p:sp>
      <p:sp>
        <p:nvSpPr>
          <p:cNvPr id="49" name="Rectangle 34"/>
          <p:cNvSpPr>
            <a:spLocks noChangeArrowheads="1"/>
          </p:cNvSpPr>
          <p:nvPr/>
        </p:nvSpPr>
        <p:spPr bwMode="auto">
          <a:xfrm>
            <a:off x="4527973" y="3261803"/>
            <a:ext cx="803425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buFontTx/>
              <a:buNone/>
            </a:pPr>
            <a:r>
              <a:rPr lang="zh-CN" altLang="en-US" sz="4800" b="1" dirty="0">
                <a:solidFill>
                  <a:schemeClr val="accent2"/>
                </a:solidFill>
                <a:latin typeface="+mj-ea"/>
                <a:ea typeface="+mj-ea"/>
              </a:rPr>
              <a:t>水</a:t>
            </a:r>
          </a:p>
        </p:txBody>
      </p: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2296160" y="3256723"/>
            <a:ext cx="1422184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buFontTx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+mj-ea"/>
                <a:ea typeface="+mj-ea"/>
              </a:rPr>
              <a:t>液态</a:t>
            </a:r>
          </a:p>
        </p:txBody>
      </p:sp>
      <p:sp>
        <p:nvSpPr>
          <p:cNvPr id="51" name="Text Box 36"/>
          <p:cNvSpPr txBox="1">
            <a:spLocks noChangeArrowheads="1"/>
          </p:cNvSpPr>
          <p:nvPr/>
        </p:nvSpPr>
        <p:spPr bwMode="auto">
          <a:xfrm>
            <a:off x="4527972" y="4413008"/>
            <a:ext cx="2040943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fontAlgn="base" hangingPunct="0"/>
            <a:r>
              <a:rPr lang="zh-CN" altLang="en-US" sz="4800" b="1" dirty="0">
                <a:solidFill>
                  <a:schemeClr val="accent2"/>
                </a:solidFill>
                <a:latin typeface="+mj-ea"/>
                <a:ea typeface="+mj-ea"/>
              </a:rPr>
              <a:t>水蒸气</a:t>
            </a:r>
          </a:p>
        </p:txBody>
      </p:sp>
      <p:sp>
        <p:nvSpPr>
          <p:cNvPr id="52" name="Text Box 37"/>
          <p:cNvSpPr txBox="1">
            <a:spLocks noChangeArrowheads="1"/>
          </p:cNvSpPr>
          <p:nvPr/>
        </p:nvSpPr>
        <p:spPr bwMode="auto">
          <a:xfrm>
            <a:off x="2296160" y="4406496"/>
            <a:ext cx="1422184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fontAlgn="base" hangingPunct="0"/>
            <a:r>
              <a:rPr lang="zh-CN" altLang="en-US" sz="4800" b="1" dirty="0">
                <a:solidFill>
                  <a:srgbClr val="FF0000"/>
                </a:solidFill>
                <a:latin typeface="+mj-ea"/>
                <a:ea typeface="+mj-ea"/>
              </a:rPr>
              <a:t>气态</a:t>
            </a:r>
          </a:p>
        </p:txBody>
      </p:sp>
      <p:sp>
        <p:nvSpPr>
          <p:cNvPr id="53" name="WordArt 2"/>
          <p:cNvSpPr>
            <a:spLocks noChangeArrowheads="1" noChangeShapeType="1" noTextEdit="1"/>
          </p:cNvSpPr>
          <p:nvPr/>
        </p:nvSpPr>
        <p:spPr bwMode="auto">
          <a:xfrm rot="5400000">
            <a:off x="-134637" y="3025591"/>
            <a:ext cx="3149608" cy="1333467"/>
          </a:xfrm>
          <a:prstGeom prst="rect">
            <a:avLst/>
          </a:prstGeom>
        </p:spPr>
        <p:txBody>
          <a:bodyPr vert="eaVert"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fontAlgn="auto"/>
            <a:r>
              <a:rPr lang="zh-CN" altLang="en-US" sz="4800" b="1" kern="10" dirty="0">
                <a:ln w="25400">
                  <a:solidFill>
                    <a:srgbClr val="800000"/>
                  </a:solidFill>
                  <a:round/>
                </a:ln>
                <a:solidFill>
                  <a:srgbClr val="00FF00">
                    <a:alpha val="50000"/>
                  </a:srgbClr>
                </a:solidFill>
                <a:latin typeface="+mj-ea"/>
                <a:ea typeface="+mj-ea"/>
              </a:rPr>
              <a:t>水的形态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2"/>
          <p:cNvSpPr>
            <a:spLocks noChangeShapeType="1"/>
          </p:cNvSpPr>
          <p:nvPr/>
        </p:nvSpPr>
        <p:spPr bwMode="auto">
          <a:xfrm flipV="1">
            <a:off x="2889284" y="1771673"/>
            <a:ext cx="2495549" cy="2976033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tailEnd type="triangle" w="lg" len="lg"/>
          </a:ln>
          <a:effectLst/>
        </p:spPr>
        <p:txBody>
          <a:bodyPr/>
          <a:lstStyle/>
          <a:p>
            <a:endParaRPr lang="zh-CN" altLang="en-US" sz="2400" b="1"/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 flipH="1">
            <a:off x="3079784" y="1964291"/>
            <a:ext cx="2400300" cy="2878667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tailEnd type="triangle" w="lg" len="lg"/>
          </a:ln>
          <a:effectLst/>
        </p:spPr>
        <p:txBody>
          <a:bodyPr/>
          <a:lstStyle/>
          <a:p>
            <a:endParaRPr lang="zh-CN" altLang="en-US" sz="2400" b="1"/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3850251" y="5516904"/>
            <a:ext cx="4991100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tailEnd type="triangle" w="lg" len="lg"/>
          </a:ln>
          <a:effectLst/>
        </p:spPr>
        <p:txBody>
          <a:bodyPr/>
          <a:lstStyle/>
          <a:p>
            <a:endParaRPr lang="zh-CN" altLang="en-US" sz="2400" b="1"/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 flipH="1">
            <a:off x="3850251" y="5709520"/>
            <a:ext cx="4895849" cy="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tailEnd type="triangle" w="lg" len="lg"/>
          </a:ln>
          <a:effectLst/>
        </p:spPr>
        <p:txBody>
          <a:bodyPr/>
          <a:lstStyle/>
          <a:p>
            <a:endParaRPr lang="zh-CN" altLang="en-US" sz="2400" b="1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>
            <a:off x="7018900" y="1771673"/>
            <a:ext cx="2495551" cy="2976033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tailEnd type="triangle" w="lg" len="lg"/>
          </a:ln>
          <a:effectLst/>
        </p:spPr>
        <p:txBody>
          <a:bodyPr/>
          <a:lstStyle/>
          <a:p>
            <a:endParaRPr lang="zh-CN" altLang="en-US" sz="2400" b="1"/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 rot="18617567">
            <a:off x="2179141" y="2769683"/>
            <a:ext cx="3263900" cy="666115"/>
          </a:xfrm>
          <a:prstGeom prst="rect">
            <a:avLst/>
          </a:prstGeom>
          <a:noFill/>
          <a:ln w="9525">
            <a:noFill/>
            <a:miter lim="800000"/>
            <a:tailEnd type="none" w="lg" len="lg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升华（吸热）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 rot="18596605">
            <a:off x="3042741" y="3250167"/>
            <a:ext cx="3263900" cy="666115"/>
          </a:xfrm>
          <a:prstGeom prst="rect">
            <a:avLst/>
          </a:prstGeom>
          <a:noFill/>
          <a:ln w="9525">
            <a:noFill/>
            <a:miter lim="800000"/>
            <a:tailEnd type="none" w="lg" len="lg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凝华（放热）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 rot="3173950">
            <a:off x="6691875" y="2481816"/>
            <a:ext cx="3263900" cy="666115"/>
          </a:xfrm>
          <a:prstGeom prst="rect">
            <a:avLst/>
          </a:prstGeom>
          <a:noFill/>
          <a:ln w="9525">
            <a:noFill/>
            <a:miter lim="800000"/>
            <a:tailEnd type="none" w="lg" len="lg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液化（放热）</a:t>
            </a:r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 flipH="1" flipV="1">
            <a:off x="6921533" y="1964291"/>
            <a:ext cx="2400300" cy="2878667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tailEnd type="triangle" w="lg" len="lg"/>
          </a:ln>
          <a:effectLst/>
        </p:spPr>
        <p:txBody>
          <a:bodyPr/>
          <a:lstStyle/>
          <a:p>
            <a:endParaRPr lang="zh-CN" altLang="en-US" sz="2400" b="1"/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4521233" y="4748553"/>
            <a:ext cx="3263900" cy="666115"/>
          </a:xfrm>
          <a:prstGeom prst="rect">
            <a:avLst/>
          </a:prstGeom>
          <a:noFill/>
          <a:ln w="9525">
            <a:noFill/>
            <a:miter lim="800000"/>
            <a:tailEnd type="none" w="lg" len="lg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熔化（吸热）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618600" y="5709520"/>
            <a:ext cx="3263900" cy="666115"/>
          </a:xfrm>
          <a:prstGeom prst="rect">
            <a:avLst/>
          </a:prstGeom>
          <a:noFill/>
          <a:ln w="9525">
            <a:noFill/>
            <a:miter lim="800000"/>
            <a:tailEnd type="none" w="lg" len="lg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凝固（放热）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 rot="3054105">
            <a:off x="6211392" y="3345415"/>
            <a:ext cx="3263900" cy="666115"/>
          </a:xfrm>
          <a:prstGeom prst="rect">
            <a:avLst/>
          </a:prstGeom>
          <a:noFill/>
          <a:ln w="9525">
            <a:noFill/>
            <a:miter lim="800000"/>
            <a:tailEnd type="none" w="lg" len="lg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735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汽化（吸热）</a:t>
            </a:r>
          </a:p>
        </p:txBody>
      </p:sp>
      <p:sp>
        <p:nvSpPr>
          <p:cNvPr id="21" name="WordArt 14"/>
          <p:cNvSpPr>
            <a:spLocks noChangeArrowheads="1" noChangeShapeType="1" noTextEdit="1"/>
          </p:cNvSpPr>
          <p:nvPr/>
        </p:nvSpPr>
        <p:spPr bwMode="auto">
          <a:xfrm>
            <a:off x="4280747" y="215900"/>
            <a:ext cx="4267200" cy="73829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4265" b="1" kern="10" dirty="0">
                <a:ln w="9525">
                  <a:noFill/>
                  <a:round/>
                  <a:tailEnd type="none" w="lg" len="lg"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水的物态变化图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2701713" y="5168053"/>
            <a:ext cx="804333" cy="6661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3735" b="1">
                <a:solidFill>
                  <a:srgbClr val="FF99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冰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9083040" y="5068993"/>
            <a:ext cx="723900" cy="6661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3735" b="1">
                <a:solidFill>
                  <a:srgbClr val="FF99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72062" y="1190413"/>
            <a:ext cx="1627370" cy="667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3735" b="1">
                <a:solidFill>
                  <a:srgbClr val="FF9933"/>
                </a:solidFill>
                <a:latin typeface="Times New Roman" panose="02020603050405020304" pitchFamily="18" charset="0"/>
                <a:sym typeface="+mn-ea"/>
              </a:rPr>
              <a:t>水蒸气</a:t>
            </a:r>
            <a:endParaRPr kumimoji="1" lang="zh-CN" altLang="en-US" sz="3735" b="1">
              <a:solidFill>
                <a:srgbClr val="FF9933"/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8" descr="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9093" y="1594273"/>
            <a:ext cx="6028267" cy="452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4713" y="1141804"/>
            <a:ext cx="10042559" cy="56238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55807" y="2394373"/>
            <a:ext cx="6235700" cy="812800"/>
          </a:xfrm>
          <a:prstGeom prst="rect">
            <a:avLst/>
          </a:prstGeom>
        </p:spPr>
        <p:txBody>
          <a:bodyPr/>
          <a:lstStyle/>
          <a:p>
            <a:pPr marL="557530" marR="0" lvl="1" indent="-21463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ea"/>
                <a:cs typeface="+mn-cs"/>
              </a:rPr>
              <a:t>水能为人类做些什么？</a:t>
            </a:r>
          </a:p>
        </p:txBody>
      </p:sp>
      <p:sp>
        <p:nvSpPr>
          <p:cNvPr id="10" name="WordArt 7"/>
          <p:cNvSpPr>
            <a:spLocks noChangeArrowheads="1" noChangeShapeType="1" noTextEdit="1"/>
          </p:cNvSpPr>
          <p:nvPr/>
        </p:nvSpPr>
        <p:spPr bwMode="auto">
          <a:xfrm>
            <a:off x="3559811" y="1784773"/>
            <a:ext cx="5378449" cy="609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zh-CN" altLang="en-US" sz="4800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FF"/>
                </a:solidFill>
                <a:latin typeface="+mn-ea"/>
              </a:rPr>
              <a:t>珍贵的水资源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56827" y="3366347"/>
            <a:ext cx="10232813" cy="1241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buFontTx/>
              <a:buNone/>
            </a:pPr>
            <a:r>
              <a:rPr kumimoji="1" lang="en-US" altLang="zh-CN" sz="3735" b="1" dirty="0">
                <a:solidFill>
                  <a:srgbClr val="0070C0"/>
                </a:solidFill>
                <a:latin typeface="+mn-ea"/>
              </a:rPr>
              <a:t>1.</a:t>
            </a:r>
            <a:r>
              <a:rPr kumimoji="1" lang="zh-CN" altLang="en-US" sz="3735" b="1" dirty="0">
                <a:solidFill>
                  <a:srgbClr val="0070C0"/>
                </a:solidFill>
                <a:latin typeface="+mn-ea"/>
              </a:rPr>
              <a:t>水是地球生命有机体的组成之一，</a:t>
            </a:r>
            <a:r>
              <a:rPr kumimoji="1" lang="zh-CN" altLang="en-US" sz="3735" b="1" dirty="0">
                <a:solidFill>
                  <a:srgbClr val="0070C0"/>
                </a:solidFill>
                <a:latin typeface="+mn-ea"/>
                <a:sym typeface="+mn-ea"/>
              </a:rPr>
              <a:t>生物的生命活动也离不开水</a:t>
            </a:r>
            <a:r>
              <a:rPr kumimoji="1" lang="zh-CN" altLang="en-US" sz="3735" b="1" dirty="0">
                <a:solidFill>
                  <a:srgbClr val="0070C0"/>
                </a:solidFill>
                <a:latin typeface="+mn-ea"/>
              </a:rPr>
              <a:t>。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856827" y="4637193"/>
            <a:ext cx="5709073" cy="6661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buFontTx/>
              <a:buNone/>
            </a:pPr>
            <a:r>
              <a:rPr kumimoji="1" lang="en-US" altLang="zh-CN" sz="3735" b="1" dirty="0">
                <a:solidFill>
                  <a:srgbClr val="0070C0"/>
                </a:solidFill>
                <a:latin typeface="+mn-ea"/>
              </a:rPr>
              <a:t>2.</a:t>
            </a:r>
            <a:r>
              <a:rPr kumimoji="1" lang="zh-CN" altLang="en-US" sz="3735" b="1" dirty="0">
                <a:solidFill>
                  <a:srgbClr val="0070C0"/>
                </a:solidFill>
                <a:latin typeface="+mn-ea"/>
              </a:rPr>
              <a:t>用水发电、灌溉、航运。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856827" y="5429673"/>
            <a:ext cx="3533987" cy="6661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buFontTx/>
              <a:buNone/>
            </a:pPr>
            <a:r>
              <a:rPr kumimoji="1" lang="en-US" altLang="zh-CN" sz="3735" b="1" dirty="0">
                <a:solidFill>
                  <a:srgbClr val="0070C0"/>
                </a:solidFill>
                <a:latin typeface="+mn-ea"/>
              </a:rPr>
              <a:t>3.</a:t>
            </a:r>
            <a:r>
              <a:rPr kumimoji="1" lang="zh-CN" altLang="en-US" sz="3735" b="1" dirty="0">
                <a:solidFill>
                  <a:srgbClr val="0070C0"/>
                </a:solidFill>
                <a:latin typeface="+mn-ea"/>
              </a:rPr>
              <a:t>自然美景。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3" grpId="0" autoUpdateAnimBg="0"/>
      <p:bldP spid="1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4185251" y="2731617"/>
            <a:ext cx="40318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230</Words>
  <Application>Microsoft Office PowerPoint</Application>
  <PresentationFormat>宽屏</PresentationFormat>
  <Paragraphs>39</Paragraphs>
  <Slides>10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宋体</vt:lpstr>
      <vt:lpstr>Arial</vt:lpstr>
      <vt:lpstr>Times New Roman</vt:lpstr>
      <vt:lpstr>Wingdings</vt:lpstr>
      <vt:lpstr>黑体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dcterms:created xsi:type="dcterms:W3CDTF">2024-05-21T06:45:00Z</dcterms:created>
  <dcterms:modified xsi:type="dcterms:W3CDTF">2026-08-14T23:18:04Z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</Properties>
</file>