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bin" ContentType="application/vnd.openxmlformats-officedocument.oleObject"/>
  <Default Extension="png" ContentType="image/png"/>
  <Default Extension="tiff" ContentType="image/tiff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sldIdLst>
    <p:sldId id="258" r:id="rId3"/>
    <p:sldId id="259" r:id="rId4"/>
    <p:sldId id="260" r:id="rId5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image" Target="../media/image3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7.wmf"/><Relationship Id="rId2" Type="http://schemas.openxmlformats.org/officeDocument/2006/relationships/image" Target="../media/image6.wmf"/><Relationship Id="rId1" Type="http://schemas.openxmlformats.org/officeDocument/2006/relationships/image" Target="../media/image5.w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14.wmf"/><Relationship Id="rId1" Type="http://schemas.openxmlformats.org/officeDocument/2006/relationships/image" Target="../media/image13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w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21.wmf"/><Relationship Id="rId2" Type="http://schemas.openxmlformats.org/officeDocument/2006/relationships/image" Target="../media/image20.wmf"/><Relationship Id="rId1" Type="http://schemas.openxmlformats.org/officeDocument/2006/relationships/image" Target="../media/image19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/>
          </p:nvPr>
        </p:nvSpPr>
        <p:spPr/>
      </p:sp>
      <p:sp>
        <p:nvSpPr>
          <p:cNvPr id="3" name="文本占位符 2"/>
          <p:cNvSpPr/>
          <p:nvPr>
            <p:ph type="body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tags" Target="../tags/tag3.xml"/><Relationship Id="rId5" Type="http://schemas.openxmlformats.org/officeDocument/2006/relationships/tags" Target="../tags/tag2.xml"/><Relationship Id="rId4" Type="http://schemas.openxmlformats.org/officeDocument/2006/relationships/slide" Target="slide8.xml"/><Relationship Id="rId3" Type="http://schemas.openxmlformats.org/officeDocument/2006/relationships/image" Target="../media/image1.png"/><Relationship Id="rId2" Type="http://schemas.openxmlformats.org/officeDocument/2006/relationships/tags" Target="../tags/tag1.xml"/><Relationship Id="rId1" Type="http://schemas.openxmlformats.org/officeDocument/2006/relationships/slide" Target="slide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1.png"/><Relationship Id="rId1" Type="http://schemas.openxmlformats.org/officeDocument/2006/relationships/image" Target="../media/image5.tiff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10.xml"/><Relationship Id="rId1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3.vml"/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4.wmf"/><Relationship Id="rId3" Type="http://schemas.openxmlformats.org/officeDocument/2006/relationships/oleObject" Target="../embeddings/oleObject7.bin"/><Relationship Id="rId2" Type="http://schemas.openxmlformats.org/officeDocument/2006/relationships/image" Target="../media/image13.wmf"/><Relationship Id="rId1" Type="http://schemas.openxmlformats.org/officeDocument/2006/relationships/oleObject" Target="../embeddings/oleObject6.bin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9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11.xml"/><Relationship Id="rId1" Type="http://schemas.openxmlformats.org/officeDocument/2006/relationships/image" Target="../media/image15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4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6.wmf"/><Relationship Id="rId1" Type="http://schemas.openxmlformats.org/officeDocument/2006/relationships/oleObject" Target="../embeddings/oleObject8.bin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0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12.xml"/><Relationship Id="rId2" Type="http://schemas.openxmlformats.org/officeDocument/2006/relationships/image" Target="../media/image17.png"/><Relationship Id="rId1" Type="http://schemas.openxmlformats.org/officeDocument/2006/relationships/image" Target="../media/image6.tiff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1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13.xml"/><Relationship Id="rId1" Type="http://schemas.openxmlformats.org/officeDocument/2006/relationships/image" Target="../media/image18.png"/></Relationships>
</file>

<file path=ppt/slides/_rels/slide18.xml.rels><?xml version="1.0" encoding="UTF-8" standalone="yes"?>
<Relationships xmlns="http://schemas.openxmlformats.org/package/2006/relationships"><Relationship Id="rId9" Type="http://schemas.openxmlformats.org/officeDocument/2006/relationships/vmlDrawing" Target="../drawings/vmlDrawing5.vml"/><Relationship Id="rId8" Type="http://schemas.openxmlformats.org/officeDocument/2006/relationships/slideLayout" Target="../slideLayouts/slideLayout7.xml"/><Relationship Id="rId7" Type="http://schemas.openxmlformats.org/officeDocument/2006/relationships/tags" Target="../tags/tag14.xml"/><Relationship Id="rId6" Type="http://schemas.openxmlformats.org/officeDocument/2006/relationships/image" Target="../media/image21.wmf"/><Relationship Id="rId5" Type="http://schemas.openxmlformats.org/officeDocument/2006/relationships/oleObject" Target="../embeddings/oleObject11.bin"/><Relationship Id="rId4" Type="http://schemas.openxmlformats.org/officeDocument/2006/relationships/image" Target="../media/image20.wmf"/><Relationship Id="rId3" Type="http://schemas.openxmlformats.org/officeDocument/2006/relationships/oleObject" Target="../embeddings/oleObject10.bin"/><Relationship Id="rId2" Type="http://schemas.openxmlformats.org/officeDocument/2006/relationships/image" Target="../media/image19.wmf"/><Relationship Id="rId10" Type="http://schemas.openxmlformats.org/officeDocument/2006/relationships/notesSlide" Target="../notesSlides/notesSlide12.xml"/><Relationship Id="rId1" Type="http://schemas.openxmlformats.org/officeDocument/2006/relationships/oleObject" Target="../embeddings/oleObject9.bin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slide" Target="slide3.xml"/><Relationship Id="rId1" Type="http://schemas.openxmlformats.org/officeDocument/2006/relationships/slide" Target="slide6.xml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4.xml"/><Relationship Id="rId4" Type="http://schemas.openxmlformats.org/officeDocument/2006/relationships/slide" Target="slide2.xml"/><Relationship Id="rId3" Type="http://schemas.openxmlformats.org/officeDocument/2006/relationships/image" Target="../media/image3.tiff"/><Relationship Id="rId2" Type="http://schemas.openxmlformats.org/officeDocument/2006/relationships/image" Target="../media/image2.tiff"/><Relationship Id="rId1" Type="http://schemas.openxmlformats.org/officeDocument/2006/relationships/image" Target="../media/image1.tiff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5.xml"/><Relationship Id="rId1" Type="http://schemas.openxmlformats.org/officeDocument/2006/relationships/slide" Target="slide2.xml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vmlDrawing" Target="../drawings/vmlDrawing1.vml"/><Relationship Id="rId8" Type="http://schemas.openxmlformats.org/officeDocument/2006/relationships/slideLayout" Target="../slideLayouts/slideLayout7.xml"/><Relationship Id="rId7" Type="http://schemas.openxmlformats.org/officeDocument/2006/relationships/slide" Target="slide2.xml"/><Relationship Id="rId6" Type="http://schemas.openxmlformats.org/officeDocument/2006/relationships/image" Target="../media/image4.w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3.wmf"/><Relationship Id="rId3" Type="http://schemas.openxmlformats.org/officeDocument/2006/relationships/oleObject" Target="../embeddings/oleObject1.bin"/><Relationship Id="rId2" Type="http://schemas.openxmlformats.org/officeDocument/2006/relationships/image" Target="NULL" TargetMode="External"/><Relationship Id="rId10" Type="http://schemas.openxmlformats.org/officeDocument/2006/relationships/notesSlide" Target="../notesSlides/notesSlide3.xml"/><Relationship Id="rId1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6.xml"/><Relationship Id="rId2" Type="http://schemas.openxmlformats.org/officeDocument/2006/relationships/slide" Target="slide2.xml"/><Relationship Id="rId1" Type="http://schemas.openxmlformats.org/officeDocument/2006/relationships/image" Target="../media/image1.tiff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.xml"/><Relationship Id="rId8" Type="http://schemas.openxmlformats.org/officeDocument/2006/relationships/tags" Target="../tags/tag7.xml"/><Relationship Id="rId7" Type="http://schemas.openxmlformats.org/officeDocument/2006/relationships/slide" Target="slide2.xml"/><Relationship Id="rId6" Type="http://schemas.openxmlformats.org/officeDocument/2006/relationships/image" Target="../media/image7.wmf"/><Relationship Id="rId5" Type="http://schemas.openxmlformats.org/officeDocument/2006/relationships/oleObject" Target="../embeddings/oleObject5.bin"/><Relationship Id="rId4" Type="http://schemas.openxmlformats.org/officeDocument/2006/relationships/image" Target="../media/image6.wmf"/><Relationship Id="rId3" Type="http://schemas.openxmlformats.org/officeDocument/2006/relationships/oleObject" Target="../embeddings/oleObject4.bin"/><Relationship Id="rId2" Type="http://schemas.openxmlformats.org/officeDocument/2006/relationships/image" Target="../media/image5.wmf"/><Relationship Id="rId11" Type="http://schemas.openxmlformats.org/officeDocument/2006/relationships/notesSlide" Target="../notesSlides/notesSlide5.xml"/><Relationship Id="rId10" Type="http://schemas.openxmlformats.org/officeDocument/2006/relationships/vmlDrawing" Target="../drawings/vmlDrawing2.vml"/><Relationship Id="rId1" Type="http://schemas.openxmlformats.org/officeDocument/2006/relationships/oleObject" Target="../embeddings/oleObject3.bin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6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8.xml"/><Relationship Id="rId3" Type="http://schemas.openxmlformats.org/officeDocument/2006/relationships/image" Target="../media/image8.png"/><Relationship Id="rId2" Type="http://schemas.openxmlformats.org/officeDocument/2006/relationships/image" Target="../media/image5.tiff"/><Relationship Id="rId1" Type="http://schemas.openxmlformats.org/officeDocument/2006/relationships/image" Target="../media/image4.tiff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7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9.xml"/><Relationship Id="rId2" Type="http://schemas.openxmlformats.org/officeDocument/2006/relationships/image" Target="../media/image9.png"/><Relationship Id="rId1" Type="http://schemas.openxmlformats.org/officeDocument/2006/relationships/image" Target="../media/image6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五边形 4"/>
          <p:cNvSpPr/>
          <p:nvPr/>
        </p:nvSpPr>
        <p:spPr>
          <a:xfrm rot="5400000">
            <a:off x="9750393" y="623539"/>
            <a:ext cx="2131092" cy="864870"/>
          </a:xfrm>
          <a:prstGeom prst="homePlate">
            <a:avLst/>
          </a:prstGeom>
          <a:solidFill>
            <a:srgbClr val="FF9919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vert270" rtlCol="0" anchor="ctr"/>
          <a:p>
            <a:pPr marL="0" marR="0" indent="0" algn="ctr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3600" b="1" i="0" u="none" strike="noStrike" kern="1200" cap="none" spc="0" normalizeH="0" baseline="0" noProof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目</a:t>
            </a:r>
            <a:endParaRPr kumimoji="0" lang="zh-CN" altLang="en-US" sz="3600" b="1" i="0" u="none" strike="noStrike" kern="1200" cap="none" spc="0" normalizeH="0" baseline="0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indent="0" algn="ctr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3600" b="1" i="0" u="none" strike="noStrike" kern="1200" cap="none" spc="0" normalizeH="0" baseline="0" noProof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录</a:t>
            </a:r>
            <a:endParaRPr kumimoji="0" lang="zh-CN" altLang="en-US" sz="3600" b="1" i="0" u="none" strike="noStrike" kern="1200" cap="none" spc="0" normalizeH="0" baseline="0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12" name="组合 3"/>
          <p:cNvGrpSpPr/>
          <p:nvPr/>
        </p:nvGrpSpPr>
        <p:grpSpPr>
          <a:xfrm>
            <a:off x="2372360" y="3636010"/>
            <a:ext cx="6338887" cy="822325"/>
            <a:chOff x="3671" y="4200"/>
            <a:chExt cx="9982" cy="1296"/>
          </a:xfrm>
        </p:grpSpPr>
        <p:sp>
          <p:nvSpPr>
            <p:cNvPr id="13" name="文本框 104">
              <a:hlinkClick r:id="rId1" action="ppaction://hlinksldjump"/>
            </p:cNvPr>
            <p:cNvSpPr txBox="1"/>
            <p:nvPr>
              <p:custDataLst>
                <p:tags r:id="rId2"/>
              </p:custDataLst>
            </p:nvPr>
          </p:nvSpPr>
          <p:spPr>
            <a:xfrm>
              <a:off x="6076" y="4218"/>
              <a:ext cx="7577" cy="127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/>
            <a:p>
              <a:pPr algn="l">
                <a:lnSpc>
                  <a:spcPct val="120000"/>
                </a:lnSpc>
                <a:buSzPct val="100000"/>
              </a:pPr>
              <a:r>
                <a: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面对面</a:t>
              </a:r>
              <a:r>
                <a:rPr lang="en-US" altLang="zh-CN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“</a:t>
              </a:r>
              <a:r>
                <a: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过</a:t>
              </a:r>
              <a:r>
                <a:rPr lang="en-US" altLang="zh-CN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”</a:t>
              </a:r>
              <a:r>
                <a: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考点</a:t>
              </a:r>
              <a:endPara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endParaRPr>
            </a:p>
            <a:p>
              <a:pPr>
                <a:lnSpc>
                  <a:spcPct val="120000"/>
                </a:lnSpc>
                <a:buSzPct val="100000"/>
              </a:pPr>
              <a:endPara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endParaRPr>
            </a:p>
          </p:txBody>
        </p:sp>
        <p:grpSp>
          <p:nvGrpSpPr>
            <p:cNvPr id="14" name="组合 3"/>
            <p:cNvGrpSpPr/>
            <p:nvPr/>
          </p:nvGrpSpPr>
          <p:grpSpPr>
            <a:xfrm>
              <a:off x="3671" y="4200"/>
              <a:ext cx="2230" cy="1183"/>
              <a:chOff x="8163" y="4584"/>
              <a:chExt cx="2870" cy="1632"/>
            </a:xfrm>
          </p:grpSpPr>
          <p:pic>
            <p:nvPicPr>
              <p:cNvPr id="15" name="图片 2" descr="图片1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8163" y="4584"/>
                <a:ext cx="2870" cy="163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6" name="文本框 5"/>
              <p:cNvSpPr txBox="1"/>
              <p:nvPr/>
            </p:nvSpPr>
            <p:spPr>
              <a:xfrm>
                <a:off x="9864" y="4584"/>
                <a:ext cx="401" cy="140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36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1</a:t>
                </a:r>
                <a:endPara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17" name="组合 11"/>
          <p:cNvGrpSpPr/>
          <p:nvPr/>
        </p:nvGrpSpPr>
        <p:grpSpPr>
          <a:xfrm>
            <a:off x="2372360" y="4666615"/>
            <a:ext cx="6991119" cy="751205"/>
            <a:chOff x="3529" y="5686"/>
            <a:chExt cx="11009" cy="1183"/>
          </a:xfrm>
        </p:grpSpPr>
        <p:sp>
          <p:nvSpPr>
            <p:cNvPr id="18" name="文本框 108">
              <a:hlinkClick r:id="rId4" action="ppaction://hlinksldjump"/>
            </p:cNvPr>
            <p:cNvSpPr txBox="1"/>
            <p:nvPr>
              <p:custDataLst>
                <p:tags r:id="rId5"/>
              </p:custDataLst>
            </p:nvPr>
          </p:nvSpPr>
          <p:spPr>
            <a:xfrm>
              <a:off x="5902" y="5686"/>
              <a:ext cx="8636" cy="957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/>
            <a:p>
              <a:pPr algn="l">
                <a:lnSpc>
                  <a:spcPct val="120000"/>
                </a:lnSpc>
                <a:buSzPct val="100000"/>
              </a:pPr>
              <a:r>
                <a:rPr lang="zh-CN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河南</a:t>
              </a:r>
              <a:r>
                <a:rPr lang="en-US" altLang="zh-CN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6</a:t>
              </a:r>
              <a:r>
                <a: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年真题</a:t>
              </a:r>
              <a:r>
                <a:rPr lang="zh-CN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、备用卷精讲练</a:t>
              </a:r>
              <a:endParaRPr 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endParaRPr>
            </a:p>
          </p:txBody>
        </p:sp>
        <p:grpSp>
          <p:nvGrpSpPr>
            <p:cNvPr id="19" name="组合 12"/>
            <p:cNvGrpSpPr/>
            <p:nvPr/>
          </p:nvGrpSpPr>
          <p:grpSpPr>
            <a:xfrm>
              <a:off x="3529" y="5686"/>
              <a:ext cx="2230" cy="1183"/>
              <a:chOff x="8163" y="4584"/>
              <a:chExt cx="2870" cy="1632"/>
            </a:xfrm>
          </p:grpSpPr>
          <p:pic>
            <p:nvPicPr>
              <p:cNvPr id="20" name="图片 13" descr="图片1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8163" y="4584"/>
                <a:ext cx="2870" cy="163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1" name="文本框 14"/>
              <p:cNvSpPr txBox="1"/>
              <p:nvPr/>
            </p:nvSpPr>
            <p:spPr>
              <a:xfrm>
                <a:off x="9864" y="4584"/>
                <a:ext cx="401" cy="140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36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2</a:t>
                </a:r>
                <a:endPara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104" name="矩形 103"/>
          <p:cNvSpPr/>
          <p:nvPr/>
        </p:nvSpPr>
        <p:spPr>
          <a:xfrm>
            <a:off x="2443480" y="1066800"/>
            <a:ext cx="7176135" cy="124649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6000" b="1" i="0" u="none" strike="noStrike" kern="1200" cap="none" spc="0" normalizeH="0" baseline="0" noProof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第</a:t>
            </a:r>
            <a:r>
              <a:rPr kumimoji="0" lang="en-US" altLang="zh-CN" sz="6000" b="1" i="0" u="none" strike="noStrike" kern="1200" cap="none" spc="0" normalizeH="0" baseline="0" noProof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10</a:t>
            </a:r>
            <a:r>
              <a:rPr kumimoji="0" lang="zh-CN" altLang="en-US" sz="6000" b="1" i="0" u="none" strike="noStrike" kern="1200" cap="none" spc="0" normalizeH="0" baseline="0" noProof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讲  功和机械能</a:t>
            </a:r>
            <a:endParaRPr kumimoji="0" lang="zh-CN" altLang="en-US" sz="6000" b="1" i="0" u="none" strike="noStrike" kern="1200" cap="none" spc="0" normalizeH="0" baseline="0" noProof="1" dirty="0" smtClean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2776855" y="2341880"/>
            <a:ext cx="6509385" cy="90106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40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40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40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节</a:t>
            </a:r>
            <a:r>
              <a:rPr lang="en-US" altLang="zh-CN" sz="40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</a:t>
            </a:r>
            <a:r>
              <a:rPr lang="zh-CN" altLang="en-US" sz="40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功 、功率及相关计算</a:t>
            </a:r>
            <a:endParaRPr lang="zh-CN" altLang="en-US" sz="4000" b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  <p:custDataLst>
      <p:tags r:id="rId6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-214748213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971155" y="2483485"/>
            <a:ext cx="3324860" cy="203390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0" name="文本框 99"/>
          <p:cNvSpPr txBox="1"/>
          <p:nvPr/>
        </p:nvSpPr>
        <p:spPr>
          <a:xfrm>
            <a:off x="9152890" y="4881245"/>
            <a:ext cx="106108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1800">
                <a:cs typeface="楷体_GB2312" charset="0"/>
              </a:rPr>
              <a:t>第</a:t>
            </a:r>
            <a:r>
              <a:rPr lang="en-US" sz="1800">
                <a:latin typeface="Times New Roman" panose="02020603050405020304" pitchFamily="18" charset="0"/>
                <a:cs typeface="楷体_GB2312" charset="0"/>
              </a:rPr>
              <a:t>3</a:t>
            </a:r>
            <a:r>
              <a:rPr lang="zh-CN" sz="1800">
                <a:cs typeface="楷体_GB2312" charset="0"/>
              </a:rPr>
              <a:t>题图</a:t>
            </a:r>
            <a:endParaRPr lang="zh-CN" altLang="en-US" sz="1800"/>
          </a:p>
        </p:txBody>
      </p:sp>
      <p:sp>
        <p:nvSpPr>
          <p:cNvPr id="3" name="文本框 2"/>
          <p:cNvSpPr txBox="1"/>
          <p:nvPr/>
        </p:nvSpPr>
        <p:spPr>
          <a:xfrm>
            <a:off x="647700" y="1590675"/>
            <a:ext cx="7261860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3. 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(2019</a:t>
            </a:r>
            <a:r>
              <a:rPr lang="zh-CN" sz="2400">
                <a:cs typeface="楷体_GB2312" charset="0"/>
              </a:rPr>
              <a:t>连云港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物体在水平地面上做直线运动，当物体运动的路程和时间图像如图甲时，受到的水平推力为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F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sz="2400">
                <a:ea typeface="宋体" panose="02010600030101010101" pitchFamily="2" charset="-122"/>
              </a:rPr>
              <a:t>；当物体运动的速度和时间图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像如图乙时，受到水平推力为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F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  <a:r>
              <a:rPr lang="zh-CN" sz="2400">
                <a:ea typeface="宋体" panose="02010600030101010101" pitchFamily="2" charset="-122"/>
              </a:rPr>
              <a:t>两次推力的功率分别为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P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sz="2400">
                <a:ea typeface="宋体" panose="02010600030101010101" pitchFamily="2" charset="-122"/>
              </a:rPr>
              <a:t>、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P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  <a:r>
              <a:rPr lang="zh-CN" sz="2400">
                <a:ea typeface="宋体" panose="02010600030101010101" pitchFamily="2" charset="-122"/>
              </a:rPr>
              <a:t>则下列关系正确的是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　　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A. 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F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sz="2400">
                <a:ea typeface="宋体" panose="02010600030101010101" pitchFamily="2" charset="-122"/>
              </a:rPr>
              <a:t>＝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F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sz="2400">
                <a:ea typeface="宋体" panose="02010600030101010101" pitchFamily="2" charset="-122"/>
              </a:rPr>
              <a:t>　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P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sz="2400">
                <a:ea typeface="宋体" panose="02010600030101010101" pitchFamily="2" charset="-122"/>
              </a:rPr>
              <a:t>＞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P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  </a:t>
            </a:r>
            <a:r>
              <a:rPr lang="zh-CN" sz="2400">
                <a:ea typeface="宋体" panose="02010600030101010101" pitchFamily="2" charset="-122"/>
              </a:rPr>
              <a:t>　　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B. 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F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sz="2400">
                <a:ea typeface="宋体" panose="02010600030101010101" pitchFamily="2" charset="-122"/>
              </a:rPr>
              <a:t>＝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F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sz="2400">
                <a:ea typeface="宋体" panose="02010600030101010101" pitchFamily="2" charset="-122"/>
              </a:rPr>
              <a:t>　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P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sz="2400">
                <a:ea typeface="宋体" panose="02010600030101010101" pitchFamily="2" charset="-122"/>
              </a:rPr>
              <a:t>＜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P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C. 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F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sz="2400">
                <a:ea typeface="宋体" panose="02010600030101010101" pitchFamily="2" charset="-122"/>
              </a:rPr>
              <a:t>＞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F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sz="2400">
                <a:ea typeface="宋体" panose="02010600030101010101" pitchFamily="2" charset="-122"/>
              </a:rPr>
              <a:t>　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P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sz="2400">
                <a:ea typeface="宋体" panose="02010600030101010101" pitchFamily="2" charset="-122"/>
              </a:rPr>
              <a:t>＞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P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  </a:t>
            </a:r>
            <a:r>
              <a:rPr lang="zh-CN" sz="2400">
                <a:ea typeface="宋体" panose="02010600030101010101" pitchFamily="2" charset="-122"/>
              </a:rPr>
              <a:t>　　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D. 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F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sz="2400">
                <a:ea typeface="宋体" panose="02010600030101010101" pitchFamily="2" charset="-122"/>
              </a:rPr>
              <a:t>＜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F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sz="2400">
                <a:ea typeface="宋体" panose="02010600030101010101" pitchFamily="2" charset="-122"/>
              </a:rPr>
              <a:t>　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P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sz="2400">
                <a:ea typeface="宋体" panose="02010600030101010101" pitchFamily="2" charset="-122"/>
              </a:rPr>
              <a:t>＞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P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endParaRPr lang="zh-CN" altLang="en-US" sz="2400"/>
          </a:p>
        </p:txBody>
      </p:sp>
      <p:sp>
        <p:nvSpPr>
          <p:cNvPr id="4" name="文本框 3"/>
          <p:cNvSpPr txBox="1"/>
          <p:nvPr/>
        </p:nvSpPr>
        <p:spPr>
          <a:xfrm>
            <a:off x="2764790" y="3962400"/>
            <a:ext cx="41656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9" name="组合 18"/>
          <p:cNvGrpSpPr/>
          <p:nvPr/>
        </p:nvGrpSpPr>
        <p:grpSpPr>
          <a:xfrm>
            <a:off x="1061085" y="800100"/>
            <a:ext cx="9796780" cy="1291590"/>
            <a:chOff x="87" y="2929"/>
            <a:chExt cx="15428" cy="2034"/>
          </a:xfrm>
        </p:grpSpPr>
        <p:pic>
          <p:nvPicPr>
            <p:cNvPr id="20" name="图片 19" descr="考点3字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87" y="3275"/>
              <a:ext cx="3418" cy="761"/>
            </a:xfrm>
            <a:prstGeom prst="rect">
              <a:avLst/>
            </a:prstGeom>
          </p:spPr>
        </p:pic>
        <p:grpSp>
          <p:nvGrpSpPr>
            <p:cNvPr id="21" name="组合 20"/>
            <p:cNvGrpSpPr/>
            <p:nvPr/>
          </p:nvGrpSpPr>
          <p:grpSpPr>
            <a:xfrm>
              <a:off x="160" y="2929"/>
              <a:ext cx="15355" cy="2034"/>
              <a:chOff x="273" y="2929"/>
              <a:chExt cx="15355" cy="2034"/>
            </a:xfrm>
          </p:grpSpPr>
          <p:sp>
            <p:nvSpPr>
              <p:cNvPr id="22" name="文本框 4"/>
              <p:cNvSpPr txBox="1"/>
              <p:nvPr/>
            </p:nvSpPr>
            <p:spPr>
              <a:xfrm>
                <a:off x="3894" y="2929"/>
                <a:ext cx="11734" cy="203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p>
                <a:pPr>
                  <a:lnSpc>
                    <a:spcPct val="150000"/>
                  </a:lnSpc>
                </a:pPr>
                <a:r>
                  <a:rPr lang="zh-CN" sz="2800" dirty="0">
                    <a:latin typeface="黑体" panose="02010609060101010101" pitchFamily="49" charset="-122"/>
                    <a:ea typeface="黑体" panose="02010609060101010101" pitchFamily="49" charset="-122"/>
                    <a:cs typeface="Times New Roman" panose="02020603050405020304" pitchFamily="18" charset="0"/>
                  </a:rPr>
                  <a:t>功</a:t>
                </a:r>
                <a:r>
                  <a:rPr lang="zh-CN" sz="2800">
                    <a:latin typeface="黑体" panose="02010609060101010101" pitchFamily="49" charset="-122"/>
                    <a:ea typeface="黑体" panose="02010609060101010101" pitchFamily="49" charset="-122"/>
                    <a:sym typeface="+mn-ea"/>
                  </a:rPr>
                  <a:t>、功率的相关计算</a:t>
                </a:r>
                <a:r>
                  <a:rPr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(仅2018年未考，结合情景模型考查纯力学或结合交通工具考查力热、力电综合)　</a:t>
                </a:r>
                <a:r>
                  <a:rPr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　　　　　 　 　</a:t>
                </a:r>
                <a:endParaRPr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grpSp>
            <p:nvGrpSpPr>
              <p:cNvPr id="23" name="组合 13"/>
              <p:cNvGrpSpPr/>
              <p:nvPr/>
            </p:nvGrpSpPr>
            <p:grpSpPr>
              <a:xfrm>
                <a:off x="273" y="3246"/>
                <a:ext cx="3110" cy="822"/>
                <a:chOff x="6025" y="8865"/>
                <a:chExt cx="3310" cy="877"/>
              </a:xfrm>
            </p:grpSpPr>
            <p:sp>
              <p:nvSpPr>
                <p:cNvPr id="24" name="文本框 10"/>
                <p:cNvSpPr txBox="1"/>
                <p:nvPr/>
              </p:nvSpPr>
              <p:spPr>
                <a:xfrm>
                  <a:off x="6025" y="8865"/>
                  <a:ext cx="2506" cy="877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wrap="square" anchor="t">
                  <a:spAutoFit/>
                </a:bodyPr>
                <a:p>
                  <a:r>
                    <a:rPr lang="zh-CN" altLang="en-US" sz="2800" b="1" dirty="0">
                      <a:latin typeface="Times New Roman" panose="02020603050405020304" pitchFamily="18" charset="0"/>
                      <a:ea typeface="黑体" panose="02010609060101010101" pitchFamily="49" charset="-122"/>
                    </a:rPr>
                    <a:t>命题点</a:t>
                  </a:r>
                  <a:endParaRPr lang="zh-CN" altLang="en-US" sz="2800" b="1" dirty="0">
                    <a:latin typeface="Times New Roman" panose="02020603050405020304" pitchFamily="18" charset="0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25" name="文本框 11"/>
                <p:cNvSpPr txBox="1"/>
                <p:nvPr/>
              </p:nvSpPr>
              <p:spPr>
                <a:xfrm rot="-10800000" flipV="1">
                  <a:off x="8667" y="8865"/>
                  <a:ext cx="668" cy="877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t">
                  <a:spAutoFit/>
                </a:bodyPr>
                <a:p>
                  <a:r>
                    <a:rPr lang="en-US" altLang="zh-CN" sz="2800" b="1">
                      <a:latin typeface="Times New Roman" panose="02020603050405020304" pitchFamily="18" charset="0"/>
                      <a:ea typeface="黑体" panose="02010609060101010101" pitchFamily="49" charset="-122"/>
                      <a:cs typeface="Times New Roman" panose="02020603050405020304" pitchFamily="18" charset="0"/>
                    </a:rPr>
                    <a:t>2</a:t>
                  </a:r>
                  <a:endParaRPr lang="en-US" altLang="zh-CN" sz="28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</p:grpSp>
        </p:grpSp>
      </p:grpSp>
      <p:pic>
        <p:nvPicPr>
          <p:cNvPr id="2" name="图片 -214748212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55990" y="3275965"/>
            <a:ext cx="2301875" cy="241998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0" name="文本框 99"/>
          <p:cNvSpPr txBox="1"/>
          <p:nvPr/>
        </p:nvSpPr>
        <p:spPr>
          <a:xfrm>
            <a:off x="8923020" y="5935980"/>
            <a:ext cx="129032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zh-CN" sz="1800">
                <a:cs typeface="楷体_GB2312" charset="0"/>
              </a:rPr>
              <a:t>第</a:t>
            </a:r>
            <a:r>
              <a:rPr lang="en-US" sz="1800">
                <a:latin typeface="Times New Roman" panose="02020603050405020304" pitchFamily="18" charset="0"/>
                <a:cs typeface="楷体_GB2312" charset="0"/>
              </a:rPr>
              <a:t>4</a:t>
            </a:r>
            <a:r>
              <a:rPr lang="zh-CN" sz="1800">
                <a:cs typeface="楷体_GB2312" charset="0"/>
              </a:rPr>
              <a:t>题图</a:t>
            </a:r>
            <a:endParaRPr lang="zh-CN" altLang="en-US" sz="1800"/>
          </a:p>
        </p:txBody>
      </p:sp>
      <p:sp>
        <p:nvSpPr>
          <p:cNvPr id="3" name="文本框 2"/>
          <p:cNvSpPr txBox="1"/>
          <p:nvPr/>
        </p:nvSpPr>
        <p:spPr>
          <a:xfrm>
            <a:off x="917575" y="2127885"/>
            <a:ext cx="10237470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4. 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(2018</a:t>
            </a:r>
            <a:r>
              <a:rPr lang="zh-CN" sz="2400">
                <a:cs typeface="楷体_GB2312" charset="0"/>
              </a:rPr>
              <a:t>备用卷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12</a:t>
            </a:r>
            <a:r>
              <a:rPr lang="zh-CN" sz="2400">
                <a:cs typeface="楷体_GB2312" charset="0"/>
              </a:rPr>
              <a:t>题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2</a:t>
            </a:r>
            <a:r>
              <a:rPr lang="zh-CN" sz="2400">
                <a:cs typeface="楷体_GB2312" charset="0"/>
              </a:rPr>
              <a:t>分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如图所示，小孩的质量为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m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sz="2400">
                <a:ea typeface="宋体" panose="02010600030101010101" pitchFamily="2" charset="-122"/>
              </a:rPr>
              <a:t>，老人的质量为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m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sz="2400">
                <a:ea typeface="宋体" panose="02010600030101010101" pitchFamily="2" charset="-122"/>
              </a:rPr>
              <a:t>，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m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sz="2400">
                <a:ea typeface="宋体" panose="02010600030101010101" pitchFamily="2" charset="-122"/>
              </a:rPr>
              <a:t>＜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m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  <a:r>
              <a:rPr lang="zh-CN" sz="2400">
                <a:ea typeface="宋体" panose="02010600030101010101" pitchFamily="2" charset="-122"/>
              </a:rPr>
              <a:t>每层楼高为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h</a:t>
            </a:r>
            <a:r>
              <a:rPr lang="zh-CN" sz="2400">
                <a:ea typeface="宋体" panose="02010600030101010101" pitchFamily="2" charset="-122"/>
              </a:rPr>
              <a:t>，他们从一楼走到六楼，小孩所用时间为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t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sz="2400">
                <a:ea typeface="宋体" panose="02010600030101010101" pitchFamily="2" charset="-122"/>
              </a:rPr>
              <a:t>，老人所用时间为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t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sz="2400">
                <a:ea typeface="宋体" panose="02010600030101010101" pitchFamily="2" charset="-122"/>
              </a:rPr>
              <a:t>，且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t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sz="2400">
                <a:ea typeface="宋体" panose="02010600030101010101" pitchFamily="2" charset="-122"/>
              </a:rPr>
              <a:t>＜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t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  <a:r>
              <a:rPr lang="zh-CN" sz="2400">
                <a:ea typeface="宋体" panose="02010600030101010101" pitchFamily="2" charset="-122"/>
              </a:rPr>
              <a:t>在此过程中，下列说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法正确的是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　　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A. </a:t>
            </a:r>
            <a:r>
              <a:rPr lang="zh-CN" sz="2400">
                <a:ea typeface="宋体" panose="02010600030101010101" pitchFamily="2" charset="-122"/>
              </a:rPr>
              <a:t>小孩克服重力做功为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6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m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gh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B. </a:t>
            </a:r>
            <a:r>
              <a:rPr lang="zh-CN" sz="2400">
                <a:ea typeface="宋体" panose="02010600030101010101" pitchFamily="2" charset="-122"/>
              </a:rPr>
              <a:t>小孩和老人克服重力做功相等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C. </a:t>
            </a:r>
            <a:r>
              <a:rPr lang="zh-CN" sz="2400">
                <a:ea typeface="宋体" panose="02010600030101010101" pitchFamily="2" charset="-122"/>
              </a:rPr>
              <a:t>老人克服重力做功的功率为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m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gt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D. </a:t>
            </a:r>
            <a:r>
              <a:rPr lang="zh-CN" sz="2400">
                <a:ea typeface="宋体" panose="02010600030101010101" pitchFamily="2" charset="-122"/>
              </a:rPr>
              <a:t>小孩克服重力做功的功率可能与老人相等</a:t>
            </a:r>
            <a:endParaRPr lang="zh-CN" altLang="en-US" sz="2400"/>
          </a:p>
        </p:txBody>
      </p:sp>
      <p:sp>
        <p:nvSpPr>
          <p:cNvPr id="4" name="文本框 3"/>
          <p:cNvSpPr txBox="1"/>
          <p:nvPr/>
        </p:nvSpPr>
        <p:spPr>
          <a:xfrm>
            <a:off x="7620635" y="3401060"/>
            <a:ext cx="41656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D</a:t>
            </a:r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-214748212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72510" y="3756660"/>
            <a:ext cx="5047615" cy="139446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0" name="文本框 99"/>
          <p:cNvSpPr txBox="1"/>
          <p:nvPr/>
        </p:nvSpPr>
        <p:spPr>
          <a:xfrm>
            <a:off x="5303520" y="5361940"/>
            <a:ext cx="158496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zh-CN" sz="1800">
                <a:cs typeface="楷体_GB2312" charset="0"/>
              </a:rPr>
              <a:t>第</a:t>
            </a:r>
            <a:r>
              <a:rPr lang="en-US" sz="1800">
                <a:latin typeface="Times New Roman" panose="02020603050405020304" pitchFamily="18" charset="0"/>
                <a:cs typeface="楷体_GB2312" charset="0"/>
              </a:rPr>
              <a:t>5</a:t>
            </a:r>
            <a:r>
              <a:rPr lang="zh-CN" sz="1800">
                <a:cs typeface="楷体_GB2312" charset="0"/>
              </a:rPr>
              <a:t>题图</a:t>
            </a:r>
            <a:endParaRPr lang="zh-CN" altLang="en-US" sz="1800"/>
          </a:p>
        </p:txBody>
      </p:sp>
      <p:sp>
        <p:nvSpPr>
          <p:cNvPr id="3" name="文本框 2"/>
          <p:cNvSpPr txBox="1"/>
          <p:nvPr/>
        </p:nvSpPr>
        <p:spPr>
          <a:xfrm>
            <a:off x="668655" y="1273810"/>
            <a:ext cx="10855325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5. 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[2016</a:t>
            </a:r>
            <a:r>
              <a:rPr lang="zh-CN" sz="2400">
                <a:cs typeface="楷体_GB2312" charset="0"/>
              </a:rPr>
              <a:t>河南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20(3)</a:t>
            </a:r>
            <a:r>
              <a:rPr lang="zh-CN" sz="2400">
                <a:cs typeface="楷体_GB2312" charset="0"/>
              </a:rPr>
              <a:t>题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3</a:t>
            </a:r>
            <a:r>
              <a:rPr lang="zh-CN" sz="2400">
                <a:cs typeface="楷体_GB2312" charset="0"/>
              </a:rPr>
              <a:t>分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]</a:t>
            </a:r>
            <a:r>
              <a:rPr lang="zh-CN" sz="2400">
                <a:ea typeface="宋体" panose="02010600030101010101" pitchFamily="2" charset="-122"/>
              </a:rPr>
              <a:t>在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大力士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ea typeface="宋体" panose="02010600030101010101" pitchFamily="2" charset="-122"/>
              </a:rPr>
              <a:t>比赛中，需要把一质量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m</a:t>
            </a:r>
            <a:r>
              <a:rPr lang="zh-CN" sz="2400">
                <a:ea typeface="宋体" panose="02010600030101010101" pitchFamily="2" charset="-122"/>
              </a:rPr>
              <a:t>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400 kg</a:t>
            </a:r>
            <a:r>
              <a:rPr lang="zh-CN" sz="2400">
                <a:ea typeface="宋体" panose="02010600030101010101" pitchFamily="2" charset="-122"/>
              </a:rPr>
              <a:t>，边长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l</a:t>
            </a:r>
            <a:r>
              <a:rPr lang="zh-CN" sz="2400">
                <a:ea typeface="宋体" panose="02010600030101010101" pitchFamily="2" charset="-122"/>
              </a:rPr>
              <a:t>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 m</a:t>
            </a:r>
            <a:r>
              <a:rPr lang="zh-CN" sz="2400">
                <a:ea typeface="宋体" panose="02010600030101010101" pitchFamily="2" charset="-122"/>
              </a:rPr>
              <a:t>，质量分布均匀的立方体，利用翻滚的方法沿直线移动一段距离，如图所示．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g</a:t>
            </a:r>
            <a:r>
              <a:rPr lang="zh-CN" sz="2400">
                <a:ea typeface="宋体" panose="02010600030101010101" pitchFamily="2" charset="-122"/>
              </a:rPr>
              <a:t>取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10 N/kg.</a:t>
            </a:r>
            <a:r>
              <a:rPr lang="zh-CN" sz="2400">
                <a:ea typeface="宋体" panose="02010600030101010101" pitchFamily="2" charset="-122"/>
              </a:rPr>
              <a:t>求：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大力士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ea typeface="宋体" panose="02010600030101010101" pitchFamily="2" charset="-122"/>
              </a:rPr>
              <a:t>用翻滚的方法使立方体沿直线移动了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10 m</a:t>
            </a:r>
            <a:r>
              <a:rPr lang="zh-CN" sz="2400">
                <a:ea typeface="宋体" panose="02010600030101010101" pitchFamily="2" charset="-122"/>
              </a:rPr>
              <a:t>，用时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20 s</a:t>
            </a:r>
            <a:r>
              <a:rPr lang="zh-CN" sz="2400">
                <a:ea typeface="宋体" panose="02010600030101010101" pitchFamily="2" charset="-122"/>
              </a:rPr>
              <a:t>，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大力士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ea typeface="宋体" panose="02010600030101010101" pitchFamily="2" charset="-122"/>
              </a:rPr>
              <a:t>克服立方体重力做功的功率．</a:t>
            </a:r>
            <a:endParaRPr lang="zh-CN" altLang="en-US" sz="2400"/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6" name="组合 5"/>
          <p:cNvGrpSpPr/>
          <p:nvPr/>
        </p:nvGrpSpPr>
        <p:grpSpPr>
          <a:xfrm>
            <a:off x="1724025" y="1884680"/>
            <a:ext cx="7270750" cy="3112135"/>
            <a:chOff x="2149" y="2403"/>
            <a:chExt cx="11450" cy="4901"/>
          </a:xfrm>
        </p:grpSpPr>
        <p:sp>
          <p:nvSpPr>
            <p:cNvPr id="100" name="文本框 99"/>
            <p:cNvSpPr txBox="1"/>
            <p:nvPr/>
          </p:nvSpPr>
          <p:spPr>
            <a:xfrm>
              <a:off x="2149" y="2403"/>
              <a:ext cx="11450" cy="479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>
                <a:lnSpc>
                  <a:spcPct val="200000"/>
                </a:lnSpc>
              </a:pPr>
              <a:r>
                <a:rPr lang="zh-CN" sz="2400">
                  <a:solidFill>
                    <a:srgbClr val="FF0000"/>
                  </a:solidFill>
                  <a:ea typeface="黑体" panose="02010609060101010101" pitchFamily="49" charset="-122"/>
                </a:rPr>
                <a:t>解：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立方体翻转一次克服重力做功</a:t>
              </a:r>
              <a:r>
                <a:rPr lang="en-US" sz="240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W</a:t>
              </a:r>
              <a:r>
                <a:rPr lang="en-US" sz="2400" baseline="-250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0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Gh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mgh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400 kg</a:t>
              </a:r>
              <a:r>
                <a:rPr lang="en-US" sz="2400">
                  <a:solidFill>
                    <a:srgbClr val="FF0000"/>
                  </a:solidFill>
                  <a:latin typeface="宋体" panose="02010600030101010101" pitchFamily="2" charset="-122"/>
                  <a:cs typeface="Times New Roman" panose="02020603050405020304" pitchFamily="18" charset="0"/>
                </a:rPr>
                <a:t>×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10 N/kg</a:t>
              </a:r>
              <a:r>
                <a:rPr lang="en-US" sz="2400">
                  <a:solidFill>
                    <a:srgbClr val="FF0000"/>
                  </a:solidFill>
                  <a:latin typeface="宋体" panose="02010600030101010101" pitchFamily="2" charset="-122"/>
                  <a:cs typeface="Times New Roman" panose="02020603050405020304" pitchFamily="18" charset="0"/>
                </a:rPr>
                <a:t>×      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m</a:t>
              </a:r>
              <a:r>
                <a:rPr lang="en-US" sz="2400">
                  <a:solidFill>
                    <a:srgbClr val="FF0000"/>
                  </a:solidFill>
                  <a:latin typeface="宋体" panose="02010600030101010101" pitchFamily="2" charset="-122"/>
                  <a:cs typeface="Times New Roman" panose="02020603050405020304" pitchFamily="18" charset="0"/>
                </a:rPr>
                <a:t>≈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828 J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立方体移动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10 m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需要翻滚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10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次，则做功的功率</a:t>
              </a:r>
              <a:r>
                <a:rPr lang="en-US" sz="240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P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＝                                ＝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414 W</a:t>
              </a:r>
              <a:endParaRPr lang="zh-CN" altLang="en-US"/>
            </a:p>
          </p:txBody>
        </p:sp>
        <p:graphicFrame>
          <p:nvGraphicFramePr>
            <p:cNvPr id="2" name="对象 1"/>
            <p:cNvGraphicFramePr/>
            <p:nvPr/>
          </p:nvGraphicFramePr>
          <p:xfrm>
            <a:off x="9580" y="3746"/>
            <a:ext cx="1309" cy="1221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" name="" r:id="rId1" imgW="681355" imgH="544830" progId="Equation.DSMT4">
                    <p:embed/>
                  </p:oleObj>
                </mc:Choice>
                <mc:Fallback>
                  <p:oleObj name="" r:id="rId1" imgW="681355" imgH="544830" progId="Equation.DSMT4">
                    <p:embed/>
                    <p:pic>
                      <p:nvPicPr>
                        <p:cNvPr id="0" name="图片 2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9580" y="3746"/>
                          <a:ext cx="1309" cy="1221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4" name="对象 3"/>
            <p:cNvGraphicFramePr/>
            <p:nvPr/>
          </p:nvGraphicFramePr>
          <p:xfrm>
            <a:off x="3096" y="6120"/>
            <a:ext cx="4170" cy="118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" name="" r:id="rId3" imgW="1914525" imgH="571500" progId="Equation.DSMT4">
                    <p:embed/>
                  </p:oleObj>
                </mc:Choice>
                <mc:Fallback>
                  <p:oleObj name="" r:id="rId3" imgW="1914525" imgH="571500" progId="Equation.DSMT4">
                    <p:embed/>
                    <p:pic>
                      <p:nvPicPr>
                        <p:cNvPr id="0" name="图片 4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3096" y="6120"/>
                          <a:ext cx="4170" cy="1184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-214748212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890770" y="3362960"/>
            <a:ext cx="2543810" cy="21748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0" name="文本框 99"/>
          <p:cNvSpPr txBox="1"/>
          <p:nvPr/>
        </p:nvSpPr>
        <p:spPr>
          <a:xfrm>
            <a:off x="5394325" y="5755005"/>
            <a:ext cx="153670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zh-CN" sz="1800">
                <a:cs typeface="楷体_GB2312" charset="0"/>
              </a:rPr>
              <a:t>第</a:t>
            </a:r>
            <a:r>
              <a:rPr lang="en-US" sz="1800">
                <a:latin typeface="Times New Roman" panose="02020603050405020304" pitchFamily="18" charset="0"/>
                <a:cs typeface="楷体_GB2312" charset="0"/>
              </a:rPr>
              <a:t>6</a:t>
            </a:r>
            <a:r>
              <a:rPr lang="zh-CN" sz="1800">
                <a:cs typeface="楷体_GB2312" charset="0"/>
              </a:rPr>
              <a:t>题图</a:t>
            </a:r>
            <a:endParaRPr lang="zh-CN" altLang="en-US" sz="1800"/>
          </a:p>
        </p:txBody>
      </p:sp>
      <p:sp>
        <p:nvSpPr>
          <p:cNvPr id="3" name="文本框 2"/>
          <p:cNvSpPr txBox="1"/>
          <p:nvPr/>
        </p:nvSpPr>
        <p:spPr>
          <a:xfrm>
            <a:off x="510540" y="1046480"/>
            <a:ext cx="11166475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6. 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[2014</a:t>
            </a:r>
            <a:r>
              <a:rPr lang="zh-CN" sz="2400">
                <a:cs typeface="楷体_GB2312" charset="0"/>
              </a:rPr>
              <a:t>河南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22(3)</a:t>
            </a:r>
            <a:r>
              <a:rPr lang="zh-CN" sz="2400">
                <a:cs typeface="楷体_GB2312" charset="0"/>
              </a:rPr>
              <a:t>题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4</a:t>
            </a:r>
            <a:r>
              <a:rPr lang="zh-CN" sz="2400">
                <a:cs typeface="楷体_GB2312" charset="0"/>
              </a:rPr>
              <a:t>分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]</a:t>
            </a:r>
            <a:r>
              <a:rPr lang="zh-CN" sz="2400">
                <a:ea typeface="宋体" panose="02010600030101010101" pitchFamily="2" charset="-122"/>
              </a:rPr>
              <a:t>在一个闯关游戏中，需要把相同的正方体叠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放起来，正方体边长为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zh-CN" sz="2400">
                <a:ea typeface="宋体" panose="02010600030101010101" pitchFamily="2" charset="-122"/>
              </a:rPr>
              <a:t>，由密度为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ρ</a:t>
            </a:r>
            <a:r>
              <a:rPr lang="zh-CN" sz="2400">
                <a:ea typeface="宋体" panose="02010600030101010101" pitchFamily="2" charset="-122"/>
              </a:rPr>
              <a:t>的材料制成，质量分布均匀，如图甲所示．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g</a:t>
            </a:r>
            <a:r>
              <a:rPr lang="zh-CN" sz="2400">
                <a:ea typeface="宋体" panose="02010600030101010101" pitchFamily="2" charset="-122"/>
              </a:rPr>
              <a:t>为已知，推导过程及结果无须带单位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．某选手在时间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t</a:t>
            </a:r>
            <a:r>
              <a:rPr lang="zh-CN" sz="2400">
                <a:ea typeface="宋体" panose="02010600030101010101" pitchFamily="2" charset="-122"/>
              </a:rPr>
              <a:t>内把地面上另外两个相同的正方体叠放在第一个正方体上面，如图乙所示．请推导出该选手在叠放这两个正方体过程中，克服正方体重力做功的功率．</a:t>
            </a:r>
            <a:endParaRPr lang="zh-CN" altLang="en-US" sz="2400"/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4" name="组合 3"/>
          <p:cNvGrpSpPr/>
          <p:nvPr/>
        </p:nvGrpSpPr>
        <p:grpSpPr>
          <a:xfrm>
            <a:off x="1154430" y="1496695"/>
            <a:ext cx="9052560" cy="4103370"/>
            <a:chOff x="1157" y="1985"/>
            <a:chExt cx="14256" cy="6462"/>
          </a:xfrm>
        </p:grpSpPr>
        <p:sp>
          <p:nvSpPr>
            <p:cNvPr id="100" name="文本框 99"/>
            <p:cNvSpPr txBox="1"/>
            <p:nvPr/>
          </p:nvSpPr>
          <p:spPr>
            <a:xfrm>
              <a:off x="1157" y="1985"/>
              <a:ext cx="14256" cy="625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>
                <a:lnSpc>
                  <a:spcPct val="150000"/>
                </a:lnSpc>
              </a:pPr>
              <a:r>
                <a:rPr lang="zh-CN" sz="2400">
                  <a:solidFill>
                    <a:srgbClr val="FF0000"/>
                  </a:solidFill>
                  <a:ea typeface="黑体" panose="02010609060101010101" pitchFamily="49" charset="-122"/>
                </a:rPr>
                <a:t>解：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由于三块正方体相同，则</a:t>
              </a:r>
              <a:r>
                <a:rPr lang="en-US" sz="240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G</a:t>
              </a:r>
              <a:r>
                <a:rPr lang="en-US" sz="2400" baseline="-250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1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G</a:t>
              </a:r>
              <a:r>
                <a:rPr lang="en-US" sz="2400" baseline="-250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2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G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把第二块叠放在第一块的上方，正方体高度上升</a:t>
              </a:r>
              <a:r>
                <a:rPr lang="en-US" sz="240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a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，则克服重力做的功是：</a:t>
              </a:r>
              <a:r>
                <a:rPr lang="en-US" sz="240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W</a:t>
              </a:r>
              <a:r>
                <a:rPr lang="en-US" sz="2400" baseline="-250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1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G</a:t>
              </a:r>
              <a:r>
                <a:rPr lang="en-US" sz="2400" baseline="-250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1</a:t>
              </a:r>
              <a:r>
                <a:rPr lang="en-US" sz="240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h</a:t>
              </a:r>
              <a:r>
                <a:rPr lang="en-US" sz="2400" baseline="-250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1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Ga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ρga</a:t>
              </a:r>
              <a:r>
                <a:rPr lang="en-US" sz="2400" baseline="300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4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把第三块叠放在第二块的上方，正方体高度上升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2</a:t>
              </a:r>
              <a:r>
                <a:rPr lang="en-US" sz="240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a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，则克服重力做的功是：</a:t>
              </a:r>
              <a:r>
                <a:rPr lang="en-US" sz="240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W</a:t>
              </a:r>
              <a:r>
                <a:rPr lang="en-US" sz="2400" baseline="-250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2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G</a:t>
              </a:r>
              <a:r>
                <a:rPr lang="en-US" sz="2400" baseline="-250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2</a:t>
              </a:r>
              <a:r>
                <a:rPr lang="en-US" sz="240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h</a:t>
              </a:r>
              <a:r>
                <a:rPr lang="en-US" sz="2400" baseline="-250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2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2</a:t>
              </a:r>
              <a:r>
                <a:rPr lang="en-US" sz="240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Ga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2</a:t>
              </a:r>
              <a:r>
                <a:rPr lang="en-US" sz="240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ρga</a:t>
              </a:r>
              <a:r>
                <a:rPr lang="en-US" sz="2400" baseline="300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4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因此克服重力做的总功是：</a:t>
              </a:r>
              <a:r>
                <a:rPr lang="en-US" sz="240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W</a:t>
              </a:r>
              <a:r>
                <a:rPr lang="zh-CN" sz="2400" baseline="-25000">
                  <a:solidFill>
                    <a:srgbClr val="FF0000"/>
                  </a:solidFill>
                  <a:ea typeface="宋体" panose="02010600030101010101" pitchFamily="2" charset="-122"/>
                </a:rPr>
                <a:t>总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W</a:t>
              </a:r>
              <a:r>
                <a:rPr lang="en-US" sz="2400" baseline="-250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1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＋</a:t>
              </a:r>
              <a:r>
                <a:rPr lang="en-US" sz="240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W</a:t>
              </a:r>
              <a:r>
                <a:rPr lang="en-US" sz="2400" baseline="-250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2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3</a:t>
              </a:r>
              <a:r>
                <a:rPr lang="en-US" sz="240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ρga</a:t>
              </a:r>
              <a:r>
                <a:rPr lang="en-US" sz="2400" baseline="300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4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克服重力做功的功率为：</a:t>
              </a:r>
              <a:r>
                <a:rPr lang="en-US" sz="240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P</a:t>
              </a:r>
              <a:r>
                <a:rPr 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＝</a:t>
              </a:r>
              <a:endParaRPr lang="zh-CN" altLang="en-US"/>
            </a:p>
          </p:txBody>
        </p:sp>
        <p:graphicFrame>
          <p:nvGraphicFramePr>
            <p:cNvPr id="2" name="对象 1"/>
            <p:cNvGraphicFramePr/>
            <p:nvPr/>
          </p:nvGraphicFramePr>
          <p:xfrm>
            <a:off x="7528" y="7197"/>
            <a:ext cx="2485" cy="125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" name="" r:id="rId1" imgW="1229360" imgH="607695" progId="Equation.DSMT4">
                    <p:embed/>
                  </p:oleObj>
                </mc:Choice>
                <mc:Fallback>
                  <p:oleObj name="" r:id="rId1" imgW="1229360" imgH="607695" progId="Equation.DSMT4">
                    <p:embed/>
                    <p:pic>
                      <p:nvPicPr>
                        <p:cNvPr id="0" name="图片 2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7528" y="7197"/>
                          <a:ext cx="2485" cy="125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5" name="组合 4"/>
          <p:cNvGrpSpPr/>
          <p:nvPr/>
        </p:nvGrpSpPr>
        <p:grpSpPr>
          <a:xfrm>
            <a:off x="694055" y="1856740"/>
            <a:ext cx="1838960" cy="474345"/>
            <a:chOff x="1318" y="2359"/>
            <a:chExt cx="2896" cy="747"/>
          </a:xfrm>
        </p:grpSpPr>
        <p:pic>
          <p:nvPicPr>
            <p:cNvPr id="4" name="图片 3" descr="三级标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18" y="2359"/>
              <a:ext cx="2896" cy="714"/>
            </a:xfrm>
            <a:prstGeom prst="rect">
              <a:avLst/>
            </a:prstGeom>
          </p:spPr>
        </p:pic>
        <p:sp>
          <p:nvSpPr>
            <p:cNvPr id="6" name="文本框 5"/>
            <p:cNvSpPr txBox="1"/>
            <p:nvPr/>
          </p:nvSpPr>
          <p:spPr>
            <a:xfrm>
              <a:off x="1517" y="2381"/>
              <a:ext cx="2281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400" b="1">
                  <a:latin typeface="黑体" panose="02010609060101010101" pitchFamily="49" charset="-122"/>
                  <a:ea typeface="黑体" panose="02010609060101010101" pitchFamily="49" charset="-122"/>
                </a:rPr>
                <a:t>拓展训练</a:t>
              </a:r>
              <a:endParaRPr lang="zh-CN" altLang="en-US" sz="24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550545" y="2346325"/>
            <a:ext cx="6998970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7. 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(2018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德阳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如图甲所示的铁块重力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 N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，被吸附在竖直放置且足够长的磁性平板上，当它在竖直方向上拉力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 N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的作用下向上运动时， 铁块受到的摩擦力为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________N.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铁块此时速度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与时间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的关系图像如图乙所示，则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 s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内拉力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做功是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________J.</a:t>
            </a:r>
            <a:endParaRPr lang="zh-CN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图片 -214748212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83195" y="2696210"/>
            <a:ext cx="3787775" cy="211264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文本框 7"/>
          <p:cNvSpPr txBox="1"/>
          <p:nvPr/>
        </p:nvSpPr>
        <p:spPr>
          <a:xfrm>
            <a:off x="9296400" y="5024755"/>
            <a:ext cx="114236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1800">
                <a:cs typeface="楷体_GB2312" charset="0"/>
              </a:rPr>
              <a:t>第</a:t>
            </a:r>
            <a:r>
              <a:rPr lang="en-US" sz="1800">
                <a:latin typeface="Times New Roman" panose="02020603050405020304" pitchFamily="18" charset="0"/>
                <a:cs typeface="楷体_GB2312" charset="0"/>
              </a:rPr>
              <a:t>7</a:t>
            </a:r>
            <a:r>
              <a:rPr lang="zh-CN" sz="1800">
                <a:cs typeface="楷体_GB2312" charset="0"/>
              </a:rPr>
              <a:t>题图</a:t>
            </a:r>
            <a:endParaRPr lang="zh-CN" altLang="en-US" sz="1800"/>
          </a:p>
        </p:txBody>
      </p:sp>
      <p:sp>
        <p:nvSpPr>
          <p:cNvPr id="3" name="文本框 2"/>
          <p:cNvSpPr txBox="1"/>
          <p:nvPr/>
        </p:nvSpPr>
        <p:spPr>
          <a:xfrm>
            <a:off x="2513965" y="4064635"/>
            <a:ext cx="48514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6304280" y="4619625"/>
            <a:ext cx="67881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4.8</a:t>
            </a:r>
            <a:endParaRPr lang="zh-CN" altLang="en-US"/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7" grpId="0"/>
      <p:bldP spid="7" grpId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532765" y="981075"/>
            <a:ext cx="11298555" cy="50774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zh-CN" sz="2400">
                <a:ea typeface="黑体" panose="02010609060101010101" pitchFamily="49" charset="-122"/>
              </a:rPr>
              <a:t>类型</a:t>
            </a: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r>
              <a:rPr lang="zh-CN" sz="2400">
                <a:ea typeface="黑体" panose="02010609060101010101" pitchFamily="49" charset="-122"/>
              </a:rPr>
              <a:t>　水平方向牵引力、阻力做功</a:t>
            </a:r>
            <a:r>
              <a:rPr lang="en-US" sz="2400">
                <a:latin typeface="Times New Roman" panose="02020603050405020304" pitchFamily="18" charset="0"/>
                <a:cs typeface="仿宋_GB2312" charset="0"/>
              </a:rPr>
              <a:t>[2019.20(3)</a:t>
            </a:r>
            <a:r>
              <a:rPr lang="zh-CN" sz="2400">
                <a:cs typeface="仿宋_GB2312" charset="0"/>
              </a:rPr>
              <a:t>，</a:t>
            </a:r>
            <a:r>
              <a:rPr lang="en-US" sz="2400">
                <a:latin typeface="Times New Roman" panose="02020603050405020304" pitchFamily="18" charset="0"/>
                <a:cs typeface="仿宋_GB2312" charset="0"/>
              </a:rPr>
              <a:t>2015.21(2)]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8. 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(2017</a:t>
            </a:r>
            <a:r>
              <a:rPr lang="zh-CN" sz="2400">
                <a:cs typeface="楷体_GB2312" charset="0"/>
              </a:rPr>
              <a:t>备用卷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20</a:t>
            </a:r>
            <a:r>
              <a:rPr lang="zh-CN" sz="2400">
                <a:cs typeface="楷体_GB2312" charset="0"/>
              </a:rPr>
              <a:t>题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9</a:t>
            </a:r>
            <a:r>
              <a:rPr lang="zh-CN" sz="2400">
                <a:cs typeface="楷体_GB2312" charset="0"/>
              </a:rPr>
              <a:t>分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如图是一款备受青年人喜爱的双轮电动平衡车，已知该车重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200 N</a:t>
            </a:r>
            <a:r>
              <a:rPr lang="zh-CN" sz="2400">
                <a:ea typeface="宋体" panose="02010600030101010101" pitchFamily="2" charset="-122"/>
              </a:rPr>
              <a:t>，设计的最大行驶速度为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5 m/s.</a:t>
            </a:r>
            <a:r>
              <a:rPr lang="zh-CN" sz="2400">
                <a:ea typeface="宋体" panose="02010600030101010101" pitchFamily="2" charset="-122"/>
              </a:rPr>
              <a:t>试问：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(1)</a:t>
            </a:r>
            <a:r>
              <a:rPr lang="zh-CN" sz="2400">
                <a:ea typeface="宋体" panose="02010600030101010101" pitchFamily="2" charset="-122"/>
              </a:rPr>
              <a:t>该电动平衡车水平行驶时，电动机将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能转为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能．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(2)</a:t>
            </a:r>
            <a:r>
              <a:rPr lang="zh-CN" sz="2400">
                <a:ea typeface="宋体" panose="02010600030101010101" pitchFamily="2" charset="-122"/>
              </a:rPr>
              <a:t>体重为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600 N</a:t>
            </a:r>
            <a:r>
              <a:rPr lang="zh-CN" sz="2400">
                <a:ea typeface="宋体" panose="02010600030101010101" pitchFamily="2" charset="-122"/>
              </a:rPr>
              <a:t>的小强站在车上，轮胎与水平地面的总接触面积为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40 cm</a:t>
            </a:r>
            <a:r>
              <a:rPr lang="en-US" sz="2400" baseline="3000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sz="2400">
                <a:ea typeface="宋体" panose="02010600030101010101" pitchFamily="2" charset="-122"/>
              </a:rPr>
              <a:t>，则车对地面的压强为多少？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(3)</a:t>
            </a:r>
            <a:r>
              <a:rPr lang="zh-CN" sz="2400">
                <a:ea typeface="宋体" panose="02010600030101010101" pitchFamily="2" charset="-122"/>
              </a:rPr>
              <a:t>在水平路面上，当车以最大速度匀速行驶</a:t>
            </a:r>
            <a:endParaRPr lang="zh-CN" sz="2400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24 km</a:t>
            </a:r>
            <a:r>
              <a:rPr lang="zh-CN" sz="2400">
                <a:ea typeface="宋体" panose="02010600030101010101" pitchFamily="2" charset="-122"/>
              </a:rPr>
              <a:t>时，所受阻力恒为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25 N</a:t>
            </a:r>
            <a:r>
              <a:rPr lang="zh-CN" sz="2400">
                <a:ea typeface="宋体" panose="02010600030101010101" pitchFamily="2" charset="-122"/>
              </a:rPr>
              <a:t>，则车行驶的时</a:t>
            </a:r>
            <a:endParaRPr lang="zh-CN" sz="2400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sz="2400">
                <a:ea typeface="宋体" panose="02010600030101010101" pitchFamily="2" charset="-122"/>
              </a:rPr>
              <a:t>间和功率分别为多少？</a:t>
            </a:r>
            <a:endParaRPr lang="zh-CN" altLang="en-US" sz="2400"/>
          </a:p>
        </p:txBody>
      </p:sp>
      <p:pic>
        <p:nvPicPr>
          <p:cNvPr id="2" name="图片 -2147482124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35620" y="3813175"/>
            <a:ext cx="1708150" cy="195516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8507095" y="5742305"/>
            <a:ext cx="115824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1800">
                <a:latin typeface="Times New Roman" panose="02020603050405020304" pitchFamily="18" charset="0"/>
                <a:cs typeface="楷体_GB2312" charset="0"/>
              </a:rPr>
              <a:t> </a:t>
            </a:r>
            <a:r>
              <a:rPr lang="zh-CN" sz="1800">
                <a:cs typeface="楷体_GB2312" charset="0"/>
              </a:rPr>
              <a:t>第</a:t>
            </a:r>
            <a:r>
              <a:rPr lang="en-US" sz="1800">
                <a:latin typeface="Times New Roman" panose="02020603050405020304" pitchFamily="18" charset="0"/>
                <a:cs typeface="楷体_GB2312" charset="0"/>
              </a:rPr>
              <a:t>8</a:t>
            </a:r>
            <a:r>
              <a:rPr lang="zh-CN" sz="1800">
                <a:cs typeface="楷体_GB2312" charset="0"/>
              </a:rPr>
              <a:t>题图</a:t>
            </a:r>
            <a:endParaRPr lang="zh-CN" altLang="en-US" sz="1800"/>
          </a:p>
        </p:txBody>
      </p:sp>
      <p:sp>
        <p:nvSpPr>
          <p:cNvPr id="4" name="文本框 3"/>
          <p:cNvSpPr txBox="1"/>
          <p:nvPr/>
        </p:nvSpPr>
        <p:spPr>
          <a:xfrm>
            <a:off x="6136640" y="2731770"/>
            <a:ext cx="63119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电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8135620" y="2731770"/>
            <a:ext cx="89408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机械</a:t>
            </a:r>
            <a:endParaRPr lang="zh-CN" altLang="en-US"/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5" grpId="0"/>
      <p:bldP spid="5" grpId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8" name="组合 7"/>
          <p:cNvGrpSpPr/>
          <p:nvPr/>
        </p:nvGrpSpPr>
        <p:grpSpPr>
          <a:xfrm>
            <a:off x="1236345" y="1605280"/>
            <a:ext cx="10083800" cy="3784600"/>
            <a:chOff x="1481" y="2110"/>
            <a:chExt cx="15880" cy="5960"/>
          </a:xfrm>
        </p:grpSpPr>
        <p:sp>
          <p:nvSpPr>
            <p:cNvPr id="100" name="文本框 99"/>
            <p:cNvSpPr txBox="1"/>
            <p:nvPr/>
          </p:nvSpPr>
          <p:spPr>
            <a:xfrm>
              <a:off x="1481" y="2110"/>
              <a:ext cx="15880" cy="596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>
                <a:lnSpc>
                  <a:spcPct val="200000"/>
                </a:lnSpc>
              </a:pPr>
              <a:r>
                <a:rPr lang="zh-CN" sz="240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解：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(2)</a:t>
              </a:r>
              <a:r>
                <a:rPr lang="zh-CN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人和车对地面的总压力：</a:t>
              </a:r>
              <a:r>
                <a:rPr lang="en-US" sz="240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F</a:t>
              </a:r>
              <a:r>
                <a:rPr lang="zh-CN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＝</a:t>
              </a:r>
              <a:r>
                <a:rPr lang="en-US" sz="240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G</a:t>
              </a:r>
              <a:r>
                <a:rPr lang="zh-CN" sz="2400" baseline="-250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人</a:t>
              </a:r>
              <a:r>
                <a:rPr lang="zh-CN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＋</a:t>
              </a:r>
              <a:r>
                <a:rPr lang="en-US" sz="240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G</a:t>
              </a:r>
              <a:r>
                <a:rPr lang="zh-CN" sz="2400" baseline="-250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车</a:t>
              </a:r>
              <a:r>
                <a:rPr lang="zh-CN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＝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600 N</a:t>
              </a:r>
              <a:r>
                <a:rPr lang="zh-CN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＋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200 N</a:t>
              </a:r>
              <a:r>
                <a:rPr lang="zh-CN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＝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800 N</a:t>
              </a:r>
              <a:r>
                <a:rPr lang="zh-CN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车对地面的压强：</a:t>
              </a:r>
              <a:r>
                <a:rPr lang="en-US" sz="240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p</a:t>
              </a:r>
              <a:r>
                <a:rPr lang="zh-CN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＝                            ＝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2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×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10</a:t>
              </a:r>
              <a:r>
                <a:rPr lang="en-US" sz="2400" baseline="300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5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 Pa(3)</a:t>
              </a:r>
              <a:r>
                <a:rPr lang="zh-CN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车行驶的时间</a:t>
              </a:r>
              <a:r>
                <a:rPr lang="en-US" sz="240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t</a:t>
              </a:r>
              <a:r>
                <a:rPr lang="zh-CN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＝                      ＝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4 800 s</a:t>
              </a:r>
              <a:r>
                <a:rPr lang="zh-CN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＝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80 min </a:t>
              </a:r>
              <a:r>
                <a:rPr lang="zh-CN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车沿水平路面匀速行驶，牵引力与阻力大小相等，</a:t>
              </a:r>
              <a:r>
                <a:rPr lang="en-US" sz="240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F</a:t>
              </a:r>
              <a:r>
                <a:rPr lang="zh-CN" sz="2400" baseline="-250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牵</a:t>
              </a:r>
              <a:r>
                <a:rPr lang="zh-CN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＝</a:t>
              </a:r>
              <a:r>
                <a:rPr lang="en-US" sz="240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f</a:t>
              </a:r>
              <a:r>
                <a:rPr lang="zh-CN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＝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25 N</a:t>
              </a:r>
              <a:r>
                <a:rPr lang="zh-CN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车行驶的功率：</a:t>
              </a:r>
              <a:r>
                <a:rPr lang="en-US" sz="240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P</a:t>
              </a:r>
              <a:r>
                <a:rPr lang="zh-CN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＝                ＝</a:t>
              </a:r>
              <a:r>
                <a:rPr lang="en-US" sz="240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F</a:t>
              </a:r>
              <a:r>
                <a:rPr lang="zh-CN" sz="2400" baseline="-250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牵</a:t>
              </a:r>
              <a:r>
                <a:rPr lang="en-US" sz="240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v</a:t>
              </a:r>
              <a:r>
                <a:rPr lang="zh-CN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＝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25 N×5 m/s</a:t>
              </a:r>
              <a:r>
                <a:rPr lang="zh-CN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＝</a:t>
              </a:r>
              <a:r>
                <a:rPr lang="en-US" sz="24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125 W</a:t>
              </a:r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aphicFrame>
          <p:nvGraphicFramePr>
            <p:cNvPr id="2" name="对象 1"/>
            <p:cNvGraphicFramePr/>
            <p:nvPr/>
          </p:nvGraphicFramePr>
          <p:xfrm>
            <a:off x="6291" y="3461"/>
            <a:ext cx="2875" cy="113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" name="" r:id="rId1" imgW="1414780" imgH="539750" progId="Equation.DSMT4">
                    <p:embed/>
                  </p:oleObj>
                </mc:Choice>
                <mc:Fallback>
                  <p:oleObj name="" r:id="rId1" imgW="1414780" imgH="539750" progId="Equation.DSMT4">
                    <p:embed/>
                    <p:pic>
                      <p:nvPicPr>
                        <p:cNvPr id="0" name="图片 2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6291" y="3461"/>
                          <a:ext cx="2875" cy="1134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4" name="对象 3"/>
            <p:cNvGraphicFramePr/>
            <p:nvPr/>
          </p:nvGraphicFramePr>
          <p:xfrm>
            <a:off x="5711" y="4623"/>
            <a:ext cx="2642" cy="117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" name="" r:id="rId3" imgW="1134745" imgH="608965" progId="Equation.DSMT4">
                    <p:embed/>
                  </p:oleObj>
                </mc:Choice>
                <mc:Fallback>
                  <p:oleObj name="" r:id="rId3" imgW="1134745" imgH="608965" progId="Equation.DSMT4">
                    <p:embed/>
                    <p:pic>
                      <p:nvPicPr>
                        <p:cNvPr id="0" name="图片 4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5711" y="4623"/>
                          <a:ext cx="2642" cy="1176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6" name="对象 5"/>
            <p:cNvGraphicFramePr/>
            <p:nvPr/>
          </p:nvGraphicFramePr>
          <p:xfrm>
            <a:off x="5832" y="6827"/>
            <a:ext cx="1782" cy="124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" name="" r:id="rId5" imgW="797560" imgH="565785" progId="Equation.DSMT4">
                    <p:embed/>
                  </p:oleObj>
                </mc:Choice>
                <mc:Fallback>
                  <p:oleObj name="" r:id="rId5" imgW="797560" imgH="565785" progId="Equation.DSMT4">
                    <p:embed/>
                    <p:pic>
                      <p:nvPicPr>
                        <p:cNvPr id="0" name="图片 6"/>
                        <p:cNvPicPr/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5832" y="6827"/>
                          <a:ext cx="1782" cy="1243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</p:spTree>
    <p:custDataLst>
      <p:tags r:id="rId7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1" name="MainIdea"/>
          <p:cNvSpPr/>
          <p:nvPr/>
        </p:nvSpPr>
        <p:spPr>
          <a:xfrm>
            <a:off x="4279900" y="3409315"/>
            <a:ext cx="1657985" cy="1325245"/>
          </a:xfrm>
          <a:custGeom>
            <a:avLst/>
            <a:gdLst>
              <a:gd name="rtl" fmla="*/ 224960 w 1699360"/>
              <a:gd name="rtt" fmla="*/ 132240 h 547200"/>
              <a:gd name="rtr" fmla="*/ 1471360 w 1699360"/>
              <a:gd name="rtb" fmla="*/ 428640 h 547200"/>
            </a:gdLst>
            <a:ahLst/>
            <a:cxnLst/>
            <a:rect l="rtl" t="rtt" r="rtr" b="rtb"/>
            <a:pathLst>
              <a:path w="1699360" h="547200">
                <a:moveTo>
                  <a:pt x="273600" y="0"/>
                </a:moveTo>
                <a:lnTo>
                  <a:pt x="1425760" y="0"/>
                </a:lnTo>
                <a:cubicBezTo>
                  <a:pt x="1576869" y="0"/>
                  <a:pt x="1699360" y="122491"/>
                  <a:pt x="1699360" y="273600"/>
                </a:cubicBezTo>
                <a:cubicBezTo>
                  <a:pt x="1699360" y="424709"/>
                  <a:pt x="1576869" y="547200"/>
                  <a:pt x="1425760" y="547200"/>
                </a:cubicBezTo>
                <a:lnTo>
                  <a:pt x="273600" y="547200"/>
                </a:lnTo>
                <a:cubicBezTo>
                  <a:pt x="122491" y="547200"/>
                  <a:pt x="0" y="424709"/>
                  <a:pt x="0" y="273600"/>
                </a:cubicBezTo>
                <a:cubicBezTo>
                  <a:pt x="0" y="122491"/>
                  <a:pt x="122491" y="0"/>
                  <a:pt x="273600" y="0"/>
                </a:cubicBezTo>
                <a:close/>
              </a:path>
            </a:pathLst>
          </a:custGeom>
          <a:solidFill>
            <a:srgbClr val="FFFFFF"/>
          </a:solidFill>
          <a:ln w="30400" cap="flat">
            <a:solidFill>
              <a:schemeClr val="accent4"/>
            </a:solidFill>
            <a:round/>
          </a:ln>
        </p:spPr>
        <p:txBody>
          <a:bodyPr wrap="none" lIns="0" tIns="0" rIns="0" bIns="22500" rtlCol="0" anchor="ctr"/>
          <a:p>
            <a:pPr algn="ctr"/>
            <a:r>
              <a:rPr sz="2400" b="1">
                <a:solidFill>
                  <a:srgbClr val="454545"/>
                </a:solidFill>
                <a:latin typeface="方正粗黑宋简体" panose="02000000000000000000" charset="-122"/>
              </a:rPr>
              <a:t>功和机</a:t>
            </a:r>
            <a:endParaRPr sz="2400" b="1">
              <a:solidFill>
                <a:srgbClr val="454545"/>
              </a:solidFill>
              <a:latin typeface="方正粗黑宋简体" panose="02000000000000000000" charset="-122"/>
            </a:endParaRPr>
          </a:p>
          <a:p>
            <a:pPr algn="ctr"/>
            <a:r>
              <a:rPr sz="2400" b="1">
                <a:solidFill>
                  <a:srgbClr val="454545"/>
                </a:solidFill>
                <a:latin typeface="方正粗黑宋简体" panose="02000000000000000000" charset="-122"/>
              </a:rPr>
              <a:t>械能</a:t>
            </a:r>
            <a:endParaRPr sz="2400" b="1">
              <a:solidFill>
                <a:srgbClr val="454545"/>
              </a:solidFill>
              <a:latin typeface="方正粗黑宋简体" panose="02000000000000000000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5976620" y="4679950"/>
            <a:ext cx="2518410" cy="1168400"/>
            <a:chOff x="9411" y="7144"/>
            <a:chExt cx="3966" cy="1840"/>
          </a:xfrm>
        </p:grpSpPr>
        <p:sp>
          <p:nvSpPr>
            <p:cNvPr id="109" name="MMConnector"/>
            <p:cNvSpPr/>
            <p:nvPr/>
          </p:nvSpPr>
          <p:spPr>
            <a:xfrm>
              <a:off x="9411" y="7144"/>
              <a:ext cx="1587" cy="1142"/>
            </a:xfrm>
            <a:custGeom>
              <a:avLst/>
              <a:gdLst/>
              <a:ahLst/>
              <a:cxnLst/>
              <a:pathLst>
                <a:path w="887202" h="299470">
                  <a:moveTo>
                    <a:pt x="-51506" y="-72481"/>
                  </a:moveTo>
                  <a:cubicBezTo>
                    <a:pt x="-68411" y="-81482"/>
                    <a:pt x="-85415" y="-75994"/>
                    <a:pt x="-91936" y="-62897"/>
                  </a:cubicBezTo>
                  <a:cubicBezTo>
                    <a:pt x="-98457" y="-49801"/>
                    <a:pt x="-92537" y="-33035"/>
                    <a:pt x="-75219" y="-24858"/>
                  </a:cubicBezTo>
                  <a:cubicBezTo>
                    <a:pt x="-59259" y="-17323"/>
                    <a:pt x="-43300" y="-9788"/>
                    <a:pt x="-27355" y="-2159"/>
                  </a:cubicBezTo>
                  <a:cubicBezTo>
                    <a:pt x="-11411" y="5469"/>
                    <a:pt x="4519" y="13191"/>
                    <a:pt x="20458" y="20934"/>
                  </a:cubicBezTo>
                  <a:cubicBezTo>
                    <a:pt x="36397" y="28676"/>
                    <a:pt x="52345" y="36440"/>
                    <a:pt x="68318" y="44195"/>
                  </a:cubicBezTo>
                  <a:cubicBezTo>
                    <a:pt x="84291" y="51950"/>
                    <a:pt x="100289" y="59696"/>
                    <a:pt x="116329" y="67392"/>
                  </a:cubicBezTo>
                  <a:cubicBezTo>
                    <a:pt x="132369" y="75087"/>
                    <a:pt x="148451" y="82731"/>
                    <a:pt x="164592" y="90283"/>
                  </a:cubicBezTo>
                  <a:cubicBezTo>
                    <a:pt x="180732" y="97836"/>
                    <a:pt x="196932" y="105296"/>
                    <a:pt x="213205" y="112623"/>
                  </a:cubicBezTo>
                  <a:cubicBezTo>
                    <a:pt x="229478" y="119949"/>
                    <a:pt x="245825" y="127142"/>
                    <a:pt x="262258" y="134157"/>
                  </a:cubicBezTo>
                  <a:cubicBezTo>
                    <a:pt x="278691" y="141173"/>
                    <a:pt x="295210" y="148012"/>
                    <a:pt x="311824" y="154631"/>
                  </a:cubicBezTo>
                  <a:cubicBezTo>
                    <a:pt x="328438" y="161250"/>
                    <a:pt x="345148" y="167649"/>
                    <a:pt x="361957" y="173788"/>
                  </a:cubicBezTo>
                  <a:cubicBezTo>
                    <a:pt x="378767" y="179926"/>
                    <a:pt x="395677" y="185803"/>
                    <a:pt x="412687" y="191380"/>
                  </a:cubicBezTo>
                  <a:cubicBezTo>
                    <a:pt x="429698" y="196956"/>
                    <a:pt x="446808" y="202232"/>
                    <a:pt x="464014" y="207172"/>
                  </a:cubicBezTo>
                  <a:cubicBezTo>
                    <a:pt x="481219" y="212112"/>
                    <a:pt x="498519" y="216716"/>
                    <a:pt x="515907" y="220953"/>
                  </a:cubicBezTo>
                  <a:cubicBezTo>
                    <a:pt x="533296" y="225191"/>
                    <a:pt x="550775" y="229061"/>
                    <a:pt x="568309" y="232542"/>
                  </a:cubicBezTo>
                  <a:cubicBezTo>
                    <a:pt x="585844" y="236023"/>
                    <a:pt x="603435" y="239113"/>
                    <a:pt x="621134" y="241798"/>
                  </a:cubicBezTo>
                  <a:cubicBezTo>
                    <a:pt x="638834" y="244483"/>
                    <a:pt x="656641" y="246763"/>
                    <a:pt x="674278" y="248626"/>
                  </a:cubicBezTo>
                  <a:cubicBezTo>
                    <a:pt x="691915" y="250490"/>
                    <a:pt x="709382" y="251938"/>
                    <a:pt x="727625" y="252979"/>
                  </a:cubicBezTo>
                  <a:cubicBezTo>
                    <a:pt x="745868" y="254020"/>
                    <a:pt x="764889" y="254654"/>
                    <a:pt x="781054" y="254856"/>
                  </a:cubicBezTo>
                  <a:cubicBezTo>
                    <a:pt x="797220" y="255058"/>
                    <a:pt x="810530" y="254829"/>
                    <a:pt x="823840" y="254600"/>
                  </a:cubicBezTo>
                  <a:cubicBezTo>
                    <a:pt x="826576" y="254553"/>
                    <a:pt x="828400" y="252890"/>
                    <a:pt x="828400" y="250800"/>
                  </a:cubicBezTo>
                  <a:cubicBezTo>
                    <a:pt x="828400" y="248710"/>
                    <a:pt x="826575" y="247085"/>
                    <a:pt x="823840" y="247000"/>
                  </a:cubicBezTo>
                  <a:cubicBezTo>
                    <a:pt x="810623" y="246591"/>
                    <a:pt x="797407" y="246182"/>
                    <a:pt x="781403" y="245210"/>
                  </a:cubicBezTo>
                  <a:cubicBezTo>
                    <a:pt x="765399" y="244238"/>
                    <a:pt x="746608" y="242704"/>
                    <a:pt x="728627" y="240807"/>
                  </a:cubicBezTo>
                  <a:cubicBezTo>
                    <a:pt x="710646" y="238909"/>
                    <a:pt x="693475" y="236649"/>
                    <a:pt x="676173" y="233973"/>
                  </a:cubicBezTo>
                  <a:cubicBezTo>
                    <a:pt x="658871" y="231297"/>
                    <a:pt x="641438" y="228206"/>
                    <a:pt x="624148" y="224725"/>
                  </a:cubicBezTo>
                  <a:cubicBezTo>
                    <a:pt x="606857" y="221244"/>
                    <a:pt x="589709" y="217372"/>
                    <a:pt x="572647" y="213122"/>
                  </a:cubicBezTo>
                  <a:cubicBezTo>
                    <a:pt x="555584" y="208872"/>
                    <a:pt x="538608" y="204245"/>
                    <a:pt x="521745" y="199265"/>
                  </a:cubicBezTo>
                  <a:cubicBezTo>
                    <a:pt x="504881" y="194284"/>
                    <a:pt x="488130" y="188951"/>
                    <a:pt x="471490" y="183293"/>
                  </a:cubicBezTo>
                  <a:cubicBezTo>
                    <a:pt x="454850" y="177636"/>
                    <a:pt x="438322" y="171654"/>
                    <a:pt x="421903" y="165381"/>
                  </a:cubicBezTo>
                  <a:cubicBezTo>
                    <a:pt x="405484" y="159108"/>
                    <a:pt x="389176" y="152545"/>
                    <a:pt x="372970" y="145726"/>
                  </a:cubicBezTo>
                  <a:cubicBezTo>
                    <a:pt x="356765" y="138908"/>
                    <a:pt x="340662" y="131834"/>
                    <a:pt x="324651" y="124544"/>
                  </a:cubicBezTo>
                  <a:cubicBezTo>
                    <a:pt x="308640" y="117254"/>
                    <a:pt x="292720" y="109747"/>
                    <a:pt x="276877" y="102061"/>
                  </a:cubicBezTo>
                  <a:cubicBezTo>
                    <a:pt x="261033" y="94376"/>
                    <a:pt x="245266" y="86512"/>
                    <a:pt x="229556" y="78509"/>
                  </a:cubicBezTo>
                  <a:cubicBezTo>
                    <a:pt x="213847" y="70506"/>
                    <a:pt x="198196" y="62363"/>
                    <a:pt x="182582" y="54119"/>
                  </a:cubicBezTo>
                  <a:cubicBezTo>
                    <a:pt x="166968" y="45875"/>
                    <a:pt x="151392" y="37530"/>
                    <a:pt x="135832" y="29121"/>
                  </a:cubicBezTo>
                  <a:cubicBezTo>
                    <a:pt x="120272" y="20712"/>
                    <a:pt x="104729" y="12239"/>
                    <a:pt x="89178" y="3741"/>
                  </a:cubicBezTo>
                  <a:cubicBezTo>
                    <a:pt x="73628" y="-4756"/>
                    <a:pt x="58070" y="-13279"/>
                    <a:pt x="42490" y="-21798"/>
                  </a:cubicBezTo>
                  <a:cubicBezTo>
                    <a:pt x="26910" y="-30316"/>
                    <a:pt x="11306" y="-38830"/>
                    <a:pt x="-4363" y="-47277"/>
                  </a:cubicBezTo>
                  <a:cubicBezTo>
                    <a:pt x="-20033" y="-55724"/>
                    <a:pt x="-35770" y="-64102"/>
                    <a:pt x="-51506" y="-72481"/>
                  </a:cubicBezTo>
                  <a:close/>
                </a:path>
              </a:pathLst>
            </a:custGeom>
            <a:solidFill>
              <a:schemeClr val="accent4"/>
            </a:solidFill>
            <a:ln w="7600" cap="rnd">
              <a:solidFill>
                <a:schemeClr val="accent4"/>
              </a:solidFill>
              <a:round/>
            </a:ln>
          </p:spPr>
        </p:sp>
        <p:sp>
          <p:nvSpPr>
            <p:cNvPr id="108" name="MainTopic"/>
            <p:cNvSpPr/>
            <p:nvPr/>
          </p:nvSpPr>
          <p:spPr>
            <a:xfrm>
              <a:off x="10872" y="7216"/>
              <a:ext cx="2505" cy="1768"/>
            </a:xfrm>
            <a:custGeom>
              <a:avLst/>
              <a:gdLst>
                <a:gd name="rtl" fmla="*/ 135280 w 881600"/>
                <a:gd name="rtt" fmla="*/ 71440 h 463600"/>
                <a:gd name="rtr" fmla="*/ 743280 w 881600"/>
                <a:gd name="rtb" fmla="*/ 405840 h 463600"/>
              </a:gdLst>
              <a:ahLst/>
              <a:cxnLst/>
              <a:rect l="rtl" t="rtt" r="rtr" b="rtb"/>
              <a:pathLst>
                <a:path w="881600" h="463600">
                  <a:moveTo>
                    <a:pt x="30400" y="0"/>
                  </a:moveTo>
                  <a:lnTo>
                    <a:pt x="851200" y="0"/>
                  </a:lnTo>
                  <a:cubicBezTo>
                    <a:pt x="867981" y="0"/>
                    <a:pt x="881600" y="13619"/>
                    <a:pt x="881600" y="30400"/>
                  </a:cubicBezTo>
                  <a:lnTo>
                    <a:pt x="881600" y="433200"/>
                  </a:lnTo>
                  <a:cubicBezTo>
                    <a:pt x="881600" y="449981"/>
                    <a:pt x="867981" y="463600"/>
                    <a:pt x="851200" y="463600"/>
                  </a:cubicBezTo>
                  <a:lnTo>
                    <a:pt x="30400" y="463600"/>
                  </a:lnTo>
                  <a:cubicBezTo>
                    <a:pt x="13619" y="463600"/>
                    <a:pt x="0" y="449981"/>
                    <a:pt x="0" y="433200"/>
                  </a:cubicBezTo>
                  <a:lnTo>
                    <a:pt x="0" y="30400"/>
                  </a:lnTo>
                  <a:cubicBezTo>
                    <a:pt x="0" y="13619"/>
                    <a:pt x="13619" y="0"/>
                    <a:pt x="30400" y="0"/>
                  </a:cubicBezTo>
                  <a:close/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square" lIns="0" tIns="0" rIns="0" bIns="22500" rtlCol="0" anchor="ctr"/>
            <a:p>
              <a:pPr algn="l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机械能及其守恒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2280920" y="3954780"/>
            <a:ext cx="3067050" cy="718185"/>
            <a:chOff x="3557" y="6038"/>
            <a:chExt cx="4830" cy="1131"/>
          </a:xfrm>
        </p:grpSpPr>
        <p:sp>
          <p:nvSpPr>
            <p:cNvPr id="115" name="MMConnector"/>
            <p:cNvSpPr/>
            <p:nvPr/>
          </p:nvSpPr>
          <p:spPr>
            <a:xfrm>
              <a:off x="6686" y="6395"/>
              <a:ext cx="1701" cy="224"/>
            </a:xfrm>
            <a:custGeom>
              <a:avLst/>
              <a:gdLst/>
              <a:ahLst/>
              <a:cxnLst/>
              <a:pathLst>
                <a:path w="802651" h="58747">
                  <a:moveTo>
                    <a:pt x="-18517" y="22344"/>
                  </a:moveTo>
                  <a:cubicBezTo>
                    <a:pt x="584" y="20951"/>
                    <a:pt x="12039" y="7228"/>
                    <a:pt x="10570" y="-7328"/>
                  </a:cubicBezTo>
                  <a:cubicBezTo>
                    <a:pt x="9100" y="-21884"/>
                    <a:pt x="-4868" y="-33058"/>
                    <a:pt x="-23860" y="-30587"/>
                  </a:cubicBezTo>
                  <a:cubicBezTo>
                    <a:pt x="-41465" y="-28297"/>
                    <a:pt x="-59070" y="-26006"/>
                    <a:pt x="-76668" y="-23705"/>
                  </a:cubicBezTo>
                  <a:cubicBezTo>
                    <a:pt x="-94266" y="-21403"/>
                    <a:pt x="-111857" y="-19091"/>
                    <a:pt x="-129445" y="-16782"/>
                  </a:cubicBezTo>
                  <a:cubicBezTo>
                    <a:pt x="-147033" y="-14472"/>
                    <a:pt x="-164618" y="-12166"/>
                    <a:pt x="-182201" y="-9869"/>
                  </a:cubicBezTo>
                  <a:cubicBezTo>
                    <a:pt x="-199784" y="-7573"/>
                    <a:pt x="-217364" y="-5287"/>
                    <a:pt x="-234944" y="-3020"/>
                  </a:cubicBezTo>
                  <a:cubicBezTo>
                    <a:pt x="-252523" y="-754"/>
                    <a:pt x="-270103" y="1492"/>
                    <a:pt x="-287683" y="3709"/>
                  </a:cubicBezTo>
                  <a:cubicBezTo>
                    <a:pt x="-305263" y="5926"/>
                    <a:pt x="-322844" y="8114"/>
                    <a:pt x="-340427" y="10261"/>
                  </a:cubicBezTo>
                  <a:cubicBezTo>
                    <a:pt x="-358010" y="12409"/>
                    <a:pt x="-375597" y="14517"/>
                    <a:pt x="-393186" y="16574"/>
                  </a:cubicBezTo>
                  <a:cubicBezTo>
                    <a:pt x="-410776" y="18632"/>
                    <a:pt x="-428370" y="20639"/>
                    <a:pt x="-445970" y="22585"/>
                  </a:cubicBezTo>
                  <a:cubicBezTo>
                    <a:pt x="-463570" y="24532"/>
                    <a:pt x="-481176" y="26417"/>
                    <a:pt x="-498786" y="28230"/>
                  </a:cubicBezTo>
                  <a:cubicBezTo>
                    <a:pt x="-516397" y="30043"/>
                    <a:pt x="-534011" y="31783"/>
                    <a:pt x="-551643" y="33440"/>
                  </a:cubicBezTo>
                  <a:cubicBezTo>
                    <a:pt x="-569275" y="35097"/>
                    <a:pt x="-586925" y="36670"/>
                    <a:pt x="-604546" y="38149"/>
                  </a:cubicBezTo>
                  <a:cubicBezTo>
                    <a:pt x="-622167" y="39628"/>
                    <a:pt x="-639760" y="41013"/>
                    <a:pt x="-657500" y="42289"/>
                  </a:cubicBezTo>
                  <a:cubicBezTo>
                    <a:pt x="-675239" y="43565"/>
                    <a:pt x="-693126" y="44732"/>
                    <a:pt x="-710507" y="45791"/>
                  </a:cubicBezTo>
                  <a:cubicBezTo>
                    <a:pt x="-727888" y="46850"/>
                    <a:pt x="-744763" y="47801"/>
                    <a:pt x="-763567" y="48588"/>
                  </a:cubicBezTo>
                  <a:cubicBezTo>
                    <a:pt x="-782372" y="49375"/>
                    <a:pt x="-803106" y="49999"/>
                    <a:pt x="-823840" y="50622"/>
                  </a:cubicBezTo>
                  <a:cubicBezTo>
                    <a:pt x="-826575" y="50704"/>
                    <a:pt x="-828400" y="52535"/>
                    <a:pt x="-828400" y="54625"/>
                  </a:cubicBezTo>
                  <a:cubicBezTo>
                    <a:pt x="-828400" y="56715"/>
                    <a:pt x="-826576" y="58578"/>
                    <a:pt x="-823840" y="58628"/>
                  </a:cubicBezTo>
                  <a:cubicBezTo>
                    <a:pt x="-803046" y="59009"/>
                    <a:pt x="-782253" y="59389"/>
                    <a:pt x="-763377" y="59605"/>
                  </a:cubicBezTo>
                  <a:cubicBezTo>
                    <a:pt x="-744501" y="59822"/>
                    <a:pt x="-727544" y="59873"/>
                    <a:pt x="-710070" y="59816"/>
                  </a:cubicBezTo>
                  <a:cubicBezTo>
                    <a:pt x="-692595" y="59759"/>
                    <a:pt x="-674605" y="59593"/>
                    <a:pt x="-656753" y="59318"/>
                  </a:cubicBezTo>
                  <a:cubicBezTo>
                    <a:pt x="-638901" y="59042"/>
                    <a:pt x="-621187" y="58657"/>
                    <a:pt x="-603438" y="58177"/>
                  </a:cubicBezTo>
                  <a:cubicBezTo>
                    <a:pt x="-585690" y="57696"/>
                    <a:pt x="-567906" y="57121"/>
                    <a:pt x="-550136" y="56462"/>
                  </a:cubicBezTo>
                  <a:cubicBezTo>
                    <a:pt x="-532366" y="55802"/>
                    <a:pt x="-514608" y="55058"/>
                    <a:pt x="-496853" y="54242"/>
                  </a:cubicBezTo>
                  <a:cubicBezTo>
                    <a:pt x="-479097" y="53425"/>
                    <a:pt x="-461342" y="52536"/>
                    <a:pt x="-443593" y="51585"/>
                  </a:cubicBezTo>
                  <a:cubicBezTo>
                    <a:pt x="-425844" y="50634"/>
                    <a:pt x="-408101" y="49622"/>
                    <a:pt x="-390362" y="48559"/>
                  </a:cubicBezTo>
                  <a:cubicBezTo>
                    <a:pt x="-372623" y="47497"/>
                    <a:pt x="-354888" y="46384"/>
                    <a:pt x="-337159" y="45231"/>
                  </a:cubicBezTo>
                  <a:cubicBezTo>
                    <a:pt x="-319429" y="44079"/>
                    <a:pt x="-301705" y="42886"/>
                    <a:pt x="-283986" y="41665"/>
                  </a:cubicBezTo>
                  <a:cubicBezTo>
                    <a:pt x="-266266" y="40444"/>
                    <a:pt x="-248551" y="39193"/>
                    <a:pt x="-230841" y="37923"/>
                  </a:cubicBezTo>
                  <a:cubicBezTo>
                    <a:pt x="-213131" y="36653"/>
                    <a:pt x="-195425" y="35363"/>
                    <a:pt x="-177724" y="34064"/>
                  </a:cubicBezTo>
                  <a:cubicBezTo>
                    <a:pt x="-160022" y="32765"/>
                    <a:pt x="-142326" y="31457"/>
                    <a:pt x="-124632" y="30146"/>
                  </a:cubicBezTo>
                  <a:cubicBezTo>
                    <a:pt x="-106939" y="28836"/>
                    <a:pt x="-89249" y="27523"/>
                    <a:pt x="-71564" y="26222"/>
                  </a:cubicBezTo>
                  <a:cubicBezTo>
                    <a:pt x="-53879" y="24922"/>
                    <a:pt x="-36198" y="23633"/>
                    <a:pt x="-18517" y="22344"/>
                  </a:cubicBezTo>
                  <a:close/>
                </a:path>
              </a:pathLst>
            </a:custGeom>
            <a:solidFill>
              <a:schemeClr val="accent4"/>
            </a:solidFill>
            <a:ln w="7600" cap="rnd">
              <a:solidFill>
                <a:schemeClr val="accent4"/>
              </a:solidFill>
              <a:round/>
            </a:ln>
          </p:spPr>
        </p:sp>
        <p:sp>
          <p:nvSpPr>
            <p:cNvPr id="114" name="MainTopic"/>
            <p:cNvSpPr/>
            <p:nvPr/>
          </p:nvSpPr>
          <p:spPr>
            <a:xfrm>
              <a:off x="3557" y="6038"/>
              <a:ext cx="1357" cy="1131"/>
            </a:xfrm>
            <a:custGeom>
              <a:avLst/>
              <a:gdLst>
                <a:gd name="rtl" fmla="*/ 135280 w 592800"/>
                <a:gd name="rtt" fmla="*/ 71440 h 296400"/>
                <a:gd name="rtr" fmla="*/ 454480 w 592800"/>
                <a:gd name="rtb" fmla="*/ 238640 h 296400"/>
              </a:gdLst>
              <a:ahLst/>
              <a:cxnLst/>
              <a:rect l="rtl" t="rtt" r="rtr" b="rtb"/>
              <a:pathLst>
                <a:path w="592800" h="296400">
                  <a:moveTo>
                    <a:pt x="30400" y="0"/>
                  </a:moveTo>
                  <a:lnTo>
                    <a:pt x="562400" y="0"/>
                  </a:lnTo>
                  <a:cubicBezTo>
                    <a:pt x="579181" y="0"/>
                    <a:pt x="592800" y="13619"/>
                    <a:pt x="592800" y="30400"/>
                  </a:cubicBezTo>
                  <a:lnTo>
                    <a:pt x="592800" y="266000"/>
                  </a:lnTo>
                  <a:cubicBezTo>
                    <a:pt x="592800" y="282781"/>
                    <a:pt x="579181" y="296400"/>
                    <a:pt x="562400" y="296400"/>
                  </a:cubicBezTo>
                  <a:lnTo>
                    <a:pt x="30400" y="296400"/>
                  </a:lnTo>
                  <a:cubicBezTo>
                    <a:pt x="13619" y="296400"/>
                    <a:pt x="0" y="282781"/>
                    <a:pt x="0" y="266000"/>
                  </a:cubicBezTo>
                  <a:lnTo>
                    <a:pt x="0" y="30400"/>
                  </a:lnTo>
                  <a:cubicBezTo>
                    <a:pt x="0" y="13619"/>
                    <a:pt x="13619" y="0"/>
                    <a:pt x="30400" y="0"/>
                  </a:cubicBezTo>
                  <a:close/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  <a:hlinkClick r:id="rId1" action="ppaction://hlinksldjump"/>
                </a:rPr>
                <a:t>功率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2468880" y="2077085"/>
            <a:ext cx="2967990" cy="2231390"/>
            <a:chOff x="3887" y="3045"/>
            <a:chExt cx="4674" cy="3514"/>
          </a:xfrm>
        </p:grpSpPr>
        <p:sp>
          <p:nvSpPr>
            <p:cNvPr id="117" name="MMConnector"/>
            <p:cNvSpPr/>
            <p:nvPr/>
          </p:nvSpPr>
          <p:spPr>
            <a:xfrm>
              <a:off x="6633" y="4899"/>
              <a:ext cx="1928" cy="1660"/>
            </a:xfrm>
            <a:custGeom>
              <a:avLst/>
              <a:gdLst/>
              <a:ahLst/>
              <a:cxnLst/>
              <a:pathLst>
                <a:path w="940609" h="435185">
                  <a:moveTo>
                    <a:pt x="101950" y="119549"/>
                  </a:moveTo>
                  <a:cubicBezTo>
                    <a:pt x="117564" y="130641"/>
                    <a:pt x="135126" y="127392"/>
                    <a:pt x="143277" y="115242"/>
                  </a:cubicBezTo>
                  <a:cubicBezTo>
                    <a:pt x="151427" y="103093"/>
                    <a:pt x="147666" y="85777"/>
                    <a:pt x="131588" y="75370"/>
                  </a:cubicBezTo>
                  <a:cubicBezTo>
                    <a:pt x="116823" y="65812"/>
                    <a:pt x="102058" y="56255"/>
                    <a:pt x="87356" y="46544"/>
                  </a:cubicBezTo>
                  <a:cubicBezTo>
                    <a:pt x="72654" y="36833"/>
                    <a:pt x="58015" y="26970"/>
                    <a:pt x="43393" y="17044"/>
                  </a:cubicBezTo>
                  <a:cubicBezTo>
                    <a:pt x="28771" y="7118"/>
                    <a:pt x="14167" y="-2870"/>
                    <a:pt x="-440" y="-12894"/>
                  </a:cubicBezTo>
                  <a:cubicBezTo>
                    <a:pt x="-15046" y="-22918"/>
                    <a:pt x="-29654" y="-32979"/>
                    <a:pt x="-44290" y="-43031"/>
                  </a:cubicBezTo>
                  <a:cubicBezTo>
                    <a:pt x="-58927" y="-53083"/>
                    <a:pt x="-73593" y="-63128"/>
                    <a:pt x="-88313" y="-73123"/>
                  </a:cubicBezTo>
                  <a:cubicBezTo>
                    <a:pt x="-103033" y="-83119"/>
                    <a:pt x="-117808" y="-93067"/>
                    <a:pt x="-132662" y="-102922"/>
                  </a:cubicBezTo>
                  <a:cubicBezTo>
                    <a:pt x="-147517" y="-112778"/>
                    <a:pt x="-162451" y="-122542"/>
                    <a:pt x="-177490" y="-132169"/>
                  </a:cubicBezTo>
                  <a:cubicBezTo>
                    <a:pt x="-192529" y="-141796"/>
                    <a:pt x="-207672" y="-151287"/>
                    <a:pt x="-222941" y="-160594"/>
                  </a:cubicBezTo>
                  <a:cubicBezTo>
                    <a:pt x="-238210" y="-169901"/>
                    <a:pt x="-253605" y="-179024"/>
                    <a:pt x="-269144" y="-187916"/>
                  </a:cubicBezTo>
                  <a:cubicBezTo>
                    <a:pt x="-284683" y="-196807"/>
                    <a:pt x="-300367" y="-205466"/>
                    <a:pt x="-316207" y="-213842"/>
                  </a:cubicBezTo>
                  <a:cubicBezTo>
                    <a:pt x="-332048" y="-222219"/>
                    <a:pt x="-348046" y="-230313"/>
                    <a:pt x="-364209" y="-238075"/>
                  </a:cubicBezTo>
                  <a:cubicBezTo>
                    <a:pt x="-380371" y="-245838"/>
                    <a:pt x="-396698" y="-253268"/>
                    <a:pt x="-413188" y="-260318"/>
                  </a:cubicBezTo>
                  <a:cubicBezTo>
                    <a:pt x="-429679" y="-267368"/>
                    <a:pt x="-446333" y="-274039"/>
                    <a:pt x="-463142" y="-280286"/>
                  </a:cubicBezTo>
                  <a:cubicBezTo>
                    <a:pt x="-479952" y="-286533"/>
                    <a:pt x="-496915" y="-292356"/>
                    <a:pt x="-514021" y="-297720"/>
                  </a:cubicBezTo>
                  <a:cubicBezTo>
                    <a:pt x="-531126" y="-303084"/>
                    <a:pt x="-548373" y="-307988"/>
                    <a:pt x="-565725" y="-312405"/>
                  </a:cubicBezTo>
                  <a:cubicBezTo>
                    <a:pt x="-583078" y="-316823"/>
                    <a:pt x="-600536" y="-320753"/>
                    <a:pt x="-618120" y="-324182"/>
                  </a:cubicBezTo>
                  <a:cubicBezTo>
                    <a:pt x="-635703" y="-327611"/>
                    <a:pt x="-653413" y="-330540"/>
                    <a:pt x="-671038" y="-332957"/>
                  </a:cubicBezTo>
                  <a:cubicBezTo>
                    <a:pt x="-688664" y="-335373"/>
                    <a:pt x="-706206" y="-337279"/>
                    <a:pt x="-724302" y="-338705"/>
                  </a:cubicBezTo>
                  <a:cubicBezTo>
                    <a:pt x="-742398" y="-340131"/>
                    <a:pt x="-761049" y="-341077"/>
                    <a:pt x="-777731" y="-341467"/>
                  </a:cubicBezTo>
                  <a:cubicBezTo>
                    <a:pt x="-794414" y="-341858"/>
                    <a:pt x="-809127" y="-341691"/>
                    <a:pt x="-823840" y="-341525"/>
                  </a:cubicBezTo>
                  <a:cubicBezTo>
                    <a:pt x="-826576" y="-341494"/>
                    <a:pt x="-828400" y="-339815"/>
                    <a:pt x="-828400" y="-337725"/>
                  </a:cubicBezTo>
                  <a:cubicBezTo>
                    <a:pt x="-828400" y="-335635"/>
                    <a:pt x="-826575" y="-334012"/>
                    <a:pt x="-823840" y="-333925"/>
                  </a:cubicBezTo>
                  <a:cubicBezTo>
                    <a:pt x="-809250" y="-333460"/>
                    <a:pt x="-794659" y="-332995"/>
                    <a:pt x="-778170" y="-331897"/>
                  </a:cubicBezTo>
                  <a:cubicBezTo>
                    <a:pt x="-761680" y="-330798"/>
                    <a:pt x="-743292" y="-329066"/>
                    <a:pt x="-725497" y="-326888"/>
                  </a:cubicBezTo>
                  <a:cubicBezTo>
                    <a:pt x="-707701" y="-324710"/>
                    <a:pt x="-690499" y="-322086"/>
                    <a:pt x="-673258" y="-318959"/>
                  </a:cubicBezTo>
                  <a:cubicBezTo>
                    <a:pt x="-656016" y="-315832"/>
                    <a:pt x="-638736" y="-312202"/>
                    <a:pt x="-621620" y="-308090"/>
                  </a:cubicBezTo>
                  <a:cubicBezTo>
                    <a:pt x="-604504" y="-303978"/>
                    <a:pt x="-587552" y="-299385"/>
                    <a:pt x="-570740" y="-294324"/>
                  </a:cubicBezTo>
                  <a:cubicBezTo>
                    <a:pt x="-553928" y="-289263"/>
                    <a:pt x="-537255" y="-283734"/>
                    <a:pt x="-520750" y="-277764"/>
                  </a:cubicBezTo>
                  <a:cubicBezTo>
                    <a:pt x="-504245" y="-271795"/>
                    <a:pt x="-487908" y="-265386"/>
                    <a:pt x="-471744" y="-258572"/>
                  </a:cubicBezTo>
                  <a:cubicBezTo>
                    <a:pt x="-455580" y="-251757"/>
                    <a:pt x="-439589" y="-244537"/>
                    <a:pt x="-423773" y="-236953"/>
                  </a:cubicBezTo>
                  <a:cubicBezTo>
                    <a:pt x="-407957" y="-229368"/>
                    <a:pt x="-392316" y="-221418"/>
                    <a:pt x="-376842" y="-213147"/>
                  </a:cubicBezTo>
                  <a:cubicBezTo>
                    <a:pt x="-361369" y="-204876"/>
                    <a:pt x="-346064" y="-196284"/>
                    <a:pt x="-330913" y="-187415"/>
                  </a:cubicBezTo>
                  <a:cubicBezTo>
                    <a:pt x="-315761" y="-178547"/>
                    <a:pt x="-300765" y="-169402"/>
                    <a:pt x="-285904" y="-160025"/>
                  </a:cubicBezTo>
                  <a:cubicBezTo>
                    <a:pt x="-271043" y="-150649"/>
                    <a:pt x="-256317" y="-141041"/>
                    <a:pt x="-241704" y="-131245"/>
                  </a:cubicBezTo>
                  <a:cubicBezTo>
                    <a:pt x="-227090" y="-121448"/>
                    <a:pt x="-212589" y="-111464"/>
                    <a:pt x="-198174" y="-101334"/>
                  </a:cubicBezTo>
                  <a:cubicBezTo>
                    <a:pt x="-183759" y="-91204"/>
                    <a:pt x="-169430" y="-80928"/>
                    <a:pt x="-155159" y="-70545"/>
                  </a:cubicBezTo>
                  <a:cubicBezTo>
                    <a:pt x="-140888" y="-60163"/>
                    <a:pt x="-126674" y="-49675"/>
                    <a:pt x="-112488" y="-39120"/>
                  </a:cubicBezTo>
                  <a:cubicBezTo>
                    <a:pt x="-98302" y="-28565"/>
                    <a:pt x="-84144" y="-17943"/>
                    <a:pt x="-69985" y="-7292"/>
                  </a:cubicBezTo>
                  <a:cubicBezTo>
                    <a:pt x="-55825" y="3360"/>
                    <a:pt x="-41664" y="14042"/>
                    <a:pt x="-27468" y="24713"/>
                  </a:cubicBezTo>
                  <a:cubicBezTo>
                    <a:pt x="-13272" y="35385"/>
                    <a:pt x="958" y="46046"/>
                    <a:pt x="15243" y="56671"/>
                  </a:cubicBezTo>
                  <a:cubicBezTo>
                    <a:pt x="29527" y="67296"/>
                    <a:pt x="43865" y="77885"/>
                    <a:pt x="58326" y="88359"/>
                  </a:cubicBezTo>
                  <a:cubicBezTo>
                    <a:pt x="72786" y="98832"/>
                    <a:pt x="87368" y="109191"/>
                    <a:pt x="101950" y="119549"/>
                  </a:cubicBezTo>
                  <a:close/>
                </a:path>
              </a:pathLst>
            </a:custGeom>
            <a:solidFill>
              <a:schemeClr val="accent4"/>
            </a:solidFill>
            <a:ln w="7600" cap="rnd">
              <a:solidFill>
                <a:schemeClr val="accent4"/>
              </a:solidFill>
              <a:round/>
            </a:ln>
          </p:spPr>
        </p:sp>
        <p:sp>
          <p:nvSpPr>
            <p:cNvPr id="116" name="MainTopic"/>
            <p:cNvSpPr/>
            <p:nvPr/>
          </p:nvSpPr>
          <p:spPr>
            <a:xfrm>
              <a:off x="3887" y="3045"/>
              <a:ext cx="1026" cy="1131"/>
            </a:xfrm>
            <a:custGeom>
              <a:avLst/>
              <a:gdLst>
                <a:gd name="rtl" fmla="*/ 135280 w 448400"/>
                <a:gd name="rtt" fmla="*/ 71440 h 296400"/>
                <a:gd name="rtr" fmla="*/ 310080 w 448400"/>
                <a:gd name="rtb" fmla="*/ 238640 h 296400"/>
              </a:gdLst>
              <a:ahLst/>
              <a:cxnLst/>
              <a:rect l="rtl" t="rtt" r="rtr" b="rtb"/>
              <a:pathLst>
                <a:path w="448400" h="296400">
                  <a:moveTo>
                    <a:pt x="30400" y="0"/>
                  </a:moveTo>
                  <a:lnTo>
                    <a:pt x="418000" y="0"/>
                  </a:lnTo>
                  <a:cubicBezTo>
                    <a:pt x="434781" y="0"/>
                    <a:pt x="448400" y="13619"/>
                    <a:pt x="448400" y="30400"/>
                  </a:cubicBezTo>
                  <a:lnTo>
                    <a:pt x="448400" y="266000"/>
                  </a:lnTo>
                  <a:cubicBezTo>
                    <a:pt x="448400" y="282781"/>
                    <a:pt x="434781" y="296400"/>
                    <a:pt x="418000" y="296400"/>
                  </a:cubicBezTo>
                  <a:lnTo>
                    <a:pt x="30400" y="296400"/>
                  </a:lnTo>
                  <a:cubicBezTo>
                    <a:pt x="13619" y="296400"/>
                    <a:pt x="0" y="282781"/>
                    <a:pt x="0" y="266000"/>
                  </a:cubicBezTo>
                  <a:lnTo>
                    <a:pt x="0" y="30400"/>
                  </a:lnTo>
                  <a:cubicBezTo>
                    <a:pt x="0" y="13619"/>
                    <a:pt x="13619" y="0"/>
                    <a:pt x="30400" y="0"/>
                  </a:cubicBezTo>
                  <a:close/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  <a:hlinkClick r:id="rId2" action="ppaction://hlinksldjump"/>
                </a:rPr>
                <a:t>功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2259330" y="5094605"/>
            <a:ext cx="3473450" cy="1237615"/>
            <a:chOff x="3557" y="7797"/>
            <a:chExt cx="5470" cy="1949"/>
          </a:xfrm>
        </p:grpSpPr>
        <p:sp>
          <p:nvSpPr>
            <p:cNvPr id="201" name="MMConnector"/>
            <p:cNvSpPr/>
            <p:nvPr/>
          </p:nvSpPr>
          <p:spPr>
            <a:xfrm>
              <a:off x="6799" y="7797"/>
              <a:ext cx="2228" cy="1848"/>
            </a:xfrm>
            <a:custGeom>
              <a:avLst/>
              <a:gdLst/>
              <a:ahLst/>
              <a:cxnLst/>
              <a:pathLst>
                <a:path w="973721" h="529127">
                  <a:moveTo>
                    <a:pt x="166149" y="-115731"/>
                  </a:moveTo>
                  <a:cubicBezTo>
                    <a:pt x="181460" y="-127237"/>
                    <a:pt x="184083" y="-144723"/>
                    <a:pt x="175135" y="-156298"/>
                  </a:cubicBezTo>
                  <a:cubicBezTo>
                    <a:pt x="166188" y="-167873"/>
                    <a:pt x="148450" y="-169933"/>
                    <a:pt x="133613" y="-157822"/>
                  </a:cubicBezTo>
                  <a:cubicBezTo>
                    <a:pt x="119726" y="-146487"/>
                    <a:pt x="105839" y="-135152"/>
                    <a:pt x="92116" y="-123674"/>
                  </a:cubicBezTo>
                  <a:cubicBezTo>
                    <a:pt x="78392" y="-112196"/>
                    <a:pt x="64831" y="-100574"/>
                    <a:pt x="51349" y="-88896"/>
                  </a:cubicBezTo>
                  <a:cubicBezTo>
                    <a:pt x="37868" y="-77217"/>
                    <a:pt x="24466" y="-65481"/>
                    <a:pt x="11125" y="-53710"/>
                  </a:cubicBezTo>
                  <a:cubicBezTo>
                    <a:pt x="-2216" y="-41940"/>
                    <a:pt x="-15496" y="-30134"/>
                    <a:pt x="-28752" y="-18333"/>
                  </a:cubicBezTo>
                  <a:cubicBezTo>
                    <a:pt x="-42008" y="-6531"/>
                    <a:pt x="-55241" y="5266"/>
                    <a:pt x="-68482" y="17026"/>
                  </a:cubicBezTo>
                  <a:cubicBezTo>
                    <a:pt x="-81723" y="28786"/>
                    <a:pt x="-94972" y="40509"/>
                    <a:pt x="-108263" y="52158"/>
                  </a:cubicBezTo>
                  <a:cubicBezTo>
                    <a:pt x="-121555" y="63807"/>
                    <a:pt x="-134888" y="75382"/>
                    <a:pt x="-148295" y="86847"/>
                  </a:cubicBezTo>
                  <a:cubicBezTo>
                    <a:pt x="-161703" y="98312"/>
                    <a:pt x="-175184" y="109667"/>
                    <a:pt x="-188772" y="120872"/>
                  </a:cubicBezTo>
                  <a:cubicBezTo>
                    <a:pt x="-202360" y="132078"/>
                    <a:pt x="-216053" y="143133"/>
                    <a:pt x="-229881" y="153998"/>
                  </a:cubicBezTo>
                  <a:cubicBezTo>
                    <a:pt x="-243710" y="164863"/>
                    <a:pt x="-257674" y="175537"/>
                    <a:pt x="-271800" y="185975"/>
                  </a:cubicBezTo>
                  <a:cubicBezTo>
                    <a:pt x="-285926" y="196414"/>
                    <a:pt x="-300214" y="206617"/>
                    <a:pt x="-314687" y="216538"/>
                  </a:cubicBezTo>
                  <a:cubicBezTo>
                    <a:pt x="-329159" y="226459"/>
                    <a:pt x="-343817" y="236098"/>
                    <a:pt x="-358676" y="245407"/>
                  </a:cubicBezTo>
                  <a:cubicBezTo>
                    <a:pt x="-373535" y="254716"/>
                    <a:pt x="-388596" y="263694"/>
                    <a:pt x="-403868" y="272294"/>
                  </a:cubicBezTo>
                  <a:cubicBezTo>
                    <a:pt x="-419141" y="280893"/>
                    <a:pt x="-434624" y="289114"/>
                    <a:pt x="-450323" y="296908"/>
                  </a:cubicBezTo>
                  <a:cubicBezTo>
                    <a:pt x="-466021" y="304703"/>
                    <a:pt x="-481933" y="312073"/>
                    <a:pt x="-498047" y="318975"/>
                  </a:cubicBezTo>
                  <a:cubicBezTo>
                    <a:pt x="-514161" y="325877"/>
                    <a:pt x="-530477" y="332311"/>
                    <a:pt x="-546995" y="338245"/>
                  </a:cubicBezTo>
                  <a:cubicBezTo>
                    <a:pt x="-563512" y="344180"/>
                    <a:pt x="-580230" y="349613"/>
                    <a:pt x="-597064" y="354521"/>
                  </a:cubicBezTo>
                  <a:cubicBezTo>
                    <a:pt x="-613898" y="359429"/>
                    <a:pt x="-630847" y="363813"/>
                    <a:pt x="-648106" y="367663"/>
                  </a:cubicBezTo>
                  <a:cubicBezTo>
                    <a:pt x="-665365" y="371514"/>
                    <a:pt x="-682933" y="374832"/>
                    <a:pt x="-699938" y="377606"/>
                  </a:cubicBezTo>
                  <a:cubicBezTo>
                    <a:pt x="-716943" y="380380"/>
                    <a:pt x="-733387" y="382609"/>
                    <a:pt x="-752358" y="384357"/>
                  </a:cubicBezTo>
                  <a:cubicBezTo>
                    <a:pt x="-771329" y="386105"/>
                    <a:pt x="-792828" y="387371"/>
                    <a:pt x="-805163" y="387990"/>
                  </a:cubicBezTo>
                  <a:cubicBezTo>
                    <a:pt x="-817498" y="388608"/>
                    <a:pt x="-820669" y="388579"/>
                    <a:pt x="-823840" y="388550"/>
                  </a:cubicBezTo>
                  <a:cubicBezTo>
                    <a:pt x="-826576" y="388525"/>
                    <a:pt x="-828400" y="390260"/>
                    <a:pt x="-828400" y="392350"/>
                  </a:cubicBezTo>
                  <a:cubicBezTo>
                    <a:pt x="-828400" y="394440"/>
                    <a:pt x="-826573" y="396015"/>
                    <a:pt x="-823840" y="396150"/>
                  </a:cubicBezTo>
                  <a:cubicBezTo>
                    <a:pt x="-820652" y="396308"/>
                    <a:pt x="-817464" y="396465"/>
                    <a:pt x="-804998" y="396341"/>
                  </a:cubicBezTo>
                  <a:cubicBezTo>
                    <a:pt x="-792531" y="396217"/>
                    <a:pt x="-770787" y="395811"/>
                    <a:pt x="-751543" y="394814"/>
                  </a:cubicBezTo>
                  <a:cubicBezTo>
                    <a:pt x="-732298" y="393817"/>
                    <a:pt x="-715554" y="392230"/>
                    <a:pt x="-698197" y="390110"/>
                  </a:cubicBezTo>
                  <a:cubicBezTo>
                    <a:pt x="-680840" y="387990"/>
                    <a:pt x="-662870" y="385338"/>
                    <a:pt x="-645167" y="382128"/>
                  </a:cubicBezTo>
                  <a:cubicBezTo>
                    <a:pt x="-627464" y="378917"/>
                    <a:pt x="-610029" y="375149"/>
                    <a:pt x="-592671" y="370835"/>
                  </a:cubicBezTo>
                  <a:cubicBezTo>
                    <a:pt x="-575313" y="366522"/>
                    <a:pt x="-558033" y="361664"/>
                    <a:pt x="-540922" y="356282"/>
                  </a:cubicBezTo>
                  <a:cubicBezTo>
                    <a:pt x="-523812" y="350899"/>
                    <a:pt x="-506872" y="344993"/>
                    <a:pt x="-490111" y="338597"/>
                  </a:cubicBezTo>
                  <a:cubicBezTo>
                    <a:pt x="-473350" y="332201"/>
                    <a:pt x="-456767" y="325316"/>
                    <a:pt x="-440385" y="317985"/>
                  </a:cubicBezTo>
                  <a:cubicBezTo>
                    <a:pt x="-424002" y="310655"/>
                    <a:pt x="-407819" y="302879"/>
                    <a:pt x="-391840" y="294708"/>
                  </a:cubicBezTo>
                  <a:cubicBezTo>
                    <a:pt x="-375861" y="286538"/>
                    <a:pt x="-360087" y="277972"/>
                    <a:pt x="-344514" y="269066"/>
                  </a:cubicBezTo>
                  <a:cubicBezTo>
                    <a:pt x="-328942" y="260160"/>
                    <a:pt x="-313570" y="250912"/>
                    <a:pt x="-298389" y="241378"/>
                  </a:cubicBezTo>
                  <a:cubicBezTo>
                    <a:pt x="-283208" y="231843"/>
                    <a:pt x="-268217" y="222021"/>
                    <a:pt x="-253398" y="211964"/>
                  </a:cubicBezTo>
                  <a:cubicBezTo>
                    <a:pt x="-238579" y="201907"/>
                    <a:pt x="-223931" y="191615"/>
                    <a:pt x="-209434" y="181137"/>
                  </a:cubicBezTo>
                  <a:cubicBezTo>
                    <a:pt x="-194936" y="170659"/>
                    <a:pt x="-180587" y="159996"/>
                    <a:pt x="-166362" y="149194"/>
                  </a:cubicBezTo>
                  <a:cubicBezTo>
                    <a:pt x="-152137" y="138392"/>
                    <a:pt x="-138034" y="127451"/>
                    <a:pt x="-124027" y="116414"/>
                  </a:cubicBezTo>
                  <a:cubicBezTo>
                    <a:pt x="-110020" y="105378"/>
                    <a:pt x="-96108" y="94246"/>
                    <a:pt x="-82261" y="83060"/>
                  </a:cubicBezTo>
                  <a:cubicBezTo>
                    <a:pt x="-68414" y="71874"/>
                    <a:pt x="-54634" y="60634"/>
                    <a:pt x="-40889" y="49380"/>
                  </a:cubicBezTo>
                  <a:cubicBezTo>
                    <a:pt x="-27144" y="38126"/>
                    <a:pt x="-13435" y="26857"/>
                    <a:pt x="266" y="15612"/>
                  </a:cubicBezTo>
                  <a:cubicBezTo>
                    <a:pt x="13968" y="4366"/>
                    <a:pt x="27662" y="-6856"/>
                    <a:pt x="41380" y="-18013"/>
                  </a:cubicBezTo>
                  <a:cubicBezTo>
                    <a:pt x="55098" y="-29170"/>
                    <a:pt x="68840" y="-40262"/>
                    <a:pt x="82624" y="-51267"/>
                  </a:cubicBezTo>
                  <a:cubicBezTo>
                    <a:pt x="96408" y="-62271"/>
                    <a:pt x="110234" y="-73188"/>
                    <a:pt x="124162" y="-83917"/>
                  </a:cubicBezTo>
                  <a:cubicBezTo>
                    <a:pt x="138090" y="-94647"/>
                    <a:pt x="152119" y="-105189"/>
                    <a:pt x="166149" y="-115731"/>
                  </a:cubicBezTo>
                  <a:close/>
                </a:path>
              </a:pathLst>
            </a:custGeom>
            <a:solidFill>
              <a:schemeClr val="accent4"/>
            </a:solidFill>
            <a:ln w="7600" cap="rnd">
              <a:solidFill>
                <a:schemeClr val="accent4"/>
              </a:solidFill>
              <a:round/>
            </a:ln>
          </p:spPr>
        </p:sp>
        <p:sp>
          <p:nvSpPr>
            <p:cNvPr id="180" name="MainTopic"/>
            <p:cNvSpPr/>
            <p:nvPr/>
          </p:nvSpPr>
          <p:spPr>
            <a:xfrm>
              <a:off x="3557" y="8615"/>
              <a:ext cx="1357" cy="1131"/>
            </a:xfrm>
            <a:custGeom>
              <a:avLst/>
              <a:gdLst>
                <a:gd name="rtl" fmla="*/ 135280 w 592800"/>
                <a:gd name="rtt" fmla="*/ 71440 h 296400"/>
                <a:gd name="rtr" fmla="*/ 454480 w 592800"/>
                <a:gd name="rtb" fmla="*/ 238640 h 296400"/>
              </a:gdLst>
              <a:ahLst/>
              <a:cxnLst/>
              <a:rect l="rtl" t="rtt" r="rtr" b="rtb"/>
              <a:pathLst>
                <a:path w="592800" h="296400">
                  <a:moveTo>
                    <a:pt x="30400" y="0"/>
                  </a:moveTo>
                  <a:lnTo>
                    <a:pt x="562400" y="0"/>
                  </a:lnTo>
                  <a:cubicBezTo>
                    <a:pt x="579181" y="0"/>
                    <a:pt x="592800" y="13619"/>
                    <a:pt x="592800" y="30400"/>
                  </a:cubicBezTo>
                  <a:lnTo>
                    <a:pt x="592800" y="266000"/>
                  </a:lnTo>
                  <a:cubicBezTo>
                    <a:pt x="592800" y="282781"/>
                    <a:pt x="579181" y="296400"/>
                    <a:pt x="562400" y="296400"/>
                  </a:cubicBezTo>
                  <a:lnTo>
                    <a:pt x="30400" y="296400"/>
                  </a:lnTo>
                  <a:cubicBezTo>
                    <a:pt x="13619" y="296400"/>
                    <a:pt x="0" y="282781"/>
                    <a:pt x="0" y="266000"/>
                  </a:cubicBezTo>
                  <a:lnTo>
                    <a:pt x="0" y="30400"/>
                  </a:lnTo>
                  <a:cubicBezTo>
                    <a:pt x="0" y="13619"/>
                    <a:pt x="13619" y="0"/>
                    <a:pt x="30400" y="0"/>
                  </a:cubicBezTo>
                  <a:close/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动能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5976620" y="2762885"/>
            <a:ext cx="2004695" cy="1376680"/>
            <a:chOff x="9411" y="4125"/>
            <a:chExt cx="3157" cy="2168"/>
          </a:xfrm>
        </p:grpSpPr>
        <p:sp>
          <p:nvSpPr>
            <p:cNvPr id="202" name="MMConnector"/>
            <p:cNvSpPr/>
            <p:nvPr/>
          </p:nvSpPr>
          <p:spPr>
            <a:xfrm>
              <a:off x="9411" y="5439"/>
              <a:ext cx="1871" cy="854"/>
            </a:xfrm>
            <a:custGeom>
              <a:avLst/>
              <a:gdLst/>
              <a:ahLst/>
              <a:cxnLst/>
              <a:pathLst>
                <a:path w="855988" h="223897">
                  <a:moveTo>
                    <a:pt x="-41733" y="2909"/>
                  </a:moveTo>
                  <a:cubicBezTo>
                    <a:pt x="-59756" y="9390"/>
                    <a:pt x="-67196" y="25577"/>
                    <a:pt x="-61924" y="39224"/>
                  </a:cubicBezTo>
                  <a:cubicBezTo>
                    <a:pt x="-56652" y="52871"/>
                    <a:pt x="-40230" y="59929"/>
                    <a:pt x="-22563" y="52535"/>
                  </a:cubicBezTo>
                  <a:cubicBezTo>
                    <a:pt x="-6146" y="45664"/>
                    <a:pt x="10272" y="38792"/>
                    <a:pt x="26648" y="31879"/>
                  </a:cubicBezTo>
                  <a:cubicBezTo>
                    <a:pt x="43024" y="24965"/>
                    <a:pt x="59359" y="18009"/>
                    <a:pt x="75681" y="11063"/>
                  </a:cubicBezTo>
                  <a:cubicBezTo>
                    <a:pt x="92004" y="4116"/>
                    <a:pt x="108314" y="-2822"/>
                    <a:pt x="124624" y="-9723"/>
                  </a:cubicBezTo>
                  <a:cubicBezTo>
                    <a:pt x="140934" y="-16624"/>
                    <a:pt x="157243" y="-23489"/>
                    <a:pt x="173568" y="-30283"/>
                  </a:cubicBezTo>
                  <a:cubicBezTo>
                    <a:pt x="189892" y="-37077"/>
                    <a:pt x="206233" y="-43800"/>
                    <a:pt x="222604" y="-50419"/>
                  </a:cubicBezTo>
                  <a:cubicBezTo>
                    <a:pt x="238975" y="-57038"/>
                    <a:pt x="255376" y="-63554"/>
                    <a:pt x="271821" y="-69931"/>
                  </a:cubicBezTo>
                  <a:cubicBezTo>
                    <a:pt x="288266" y="-76309"/>
                    <a:pt x="304756" y="-82549"/>
                    <a:pt x="321301" y="-88619"/>
                  </a:cubicBezTo>
                  <a:cubicBezTo>
                    <a:pt x="337846" y="-94688"/>
                    <a:pt x="354447" y="-100587"/>
                    <a:pt x="371113" y="-106283"/>
                  </a:cubicBezTo>
                  <a:cubicBezTo>
                    <a:pt x="387779" y="-111979"/>
                    <a:pt x="404510" y="-117472"/>
                    <a:pt x="421313" y="-122731"/>
                  </a:cubicBezTo>
                  <a:cubicBezTo>
                    <a:pt x="438116" y="-127990"/>
                    <a:pt x="454991" y="-133015"/>
                    <a:pt x="471939" y="-137778"/>
                  </a:cubicBezTo>
                  <a:cubicBezTo>
                    <a:pt x="488887" y="-142542"/>
                    <a:pt x="505908" y="-147043"/>
                    <a:pt x="523008" y="-151257"/>
                  </a:cubicBezTo>
                  <a:cubicBezTo>
                    <a:pt x="540108" y="-155472"/>
                    <a:pt x="557287" y="-159399"/>
                    <a:pt x="574517" y="-163017"/>
                  </a:cubicBezTo>
                  <a:cubicBezTo>
                    <a:pt x="591748" y="-166636"/>
                    <a:pt x="609029" y="-169945"/>
                    <a:pt x="626442" y="-172933"/>
                  </a:cubicBezTo>
                  <a:cubicBezTo>
                    <a:pt x="643856" y="-175920"/>
                    <a:pt x="661400" y="-178587"/>
                    <a:pt x="678740" y="-180905"/>
                  </a:cubicBezTo>
                  <a:cubicBezTo>
                    <a:pt x="696080" y="-183224"/>
                    <a:pt x="713216" y="-185195"/>
                    <a:pt x="731352" y="-186868"/>
                  </a:cubicBezTo>
                  <a:cubicBezTo>
                    <a:pt x="749489" y="-188542"/>
                    <a:pt x="768626" y="-189918"/>
                    <a:pt x="784207" y="-190786"/>
                  </a:cubicBezTo>
                  <a:cubicBezTo>
                    <a:pt x="799789" y="-191654"/>
                    <a:pt x="811814" y="-192015"/>
                    <a:pt x="823840" y="-192375"/>
                  </a:cubicBezTo>
                  <a:cubicBezTo>
                    <a:pt x="826575" y="-192457"/>
                    <a:pt x="828400" y="-194085"/>
                    <a:pt x="828400" y="-196175"/>
                  </a:cubicBezTo>
                  <a:cubicBezTo>
                    <a:pt x="828400" y="-198265"/>
                    <a:pt x="826575" y="-199917"/>
                    <a:pt x="823840" y="-199975"/>
                  </a:cubicBezTo>
                  <a:cubicBezTo>
                    <a:pt x="811743" y="-200232"/>
                    <a:pt x="799646" y="-200488"/>
                    <a:pt x="783929" y="-200418"/>
                  </a:cubicBezTo>
                  <a:cubicBezTo>
                    <a:pt x="768213" y="-200347"/>
                    <a:pt x="748877" y="-199949"/>
                    <a:pt x="730515" y="-199198"/>
                  </a:cubicBezTo>
                  <a:cubicBezTo>
                    <a:pt x="712153" y="-198448"/>
                    <a:pt x="694765" y="-197345"/>
                    <a:pt x="677138" y="-195901"/>
                  </a:cubicBezTo>
                  <a:cubicBezTo>
                    <a:pt x="659510" y="-194457"/>
                    <a:pt x="641643" y="-192671"/>
                    <a:pt x="623879" y="-190551"/>
                  </a:cubicBezTo>
                  <a:cubicBezTo>
                    <a:pt x="606115" y="-188432"/>
                    <a:pt x="588454" y="-185979"/>
                    <a:pt x="570820" y="-183208"/>
                  </a:cubicBezTo>
                  <a:cubicBezTo>
                    <a:pt x="553185" y="-180438"/>
                    <a:pt x="535576" y="-177351"/>
                    <a:pt x="518027" y="-173967"/>
                  </a:cubicBezTo>
                  <a:cubicBezTo>
                    <a:pt x="500478" y="-170584"/>
                    <a:pt x="482989" y="-166904"/>
                    <a:pt x="465558" y="-162955"/>
                  </a:cubicBezTo>
                  <a:cubicBezTo>
                    <a:pt x="448128" y="-159006"/>
                    <a:pt x="430757" y="-154786"/>
                    <a:pt x="413450" y="-150328"/>
                  </a:cubicBezTo>
                  <a:cubicBezTo>
                    <a:pt x="396144" y="-145869"/>
                    <a:pt x="378901" y="-141170"/>
                    <a:pt x="361722" y="-136264"/>
                  </a:cubicBezTo>
                  <a:cubicBezTo>
                    <a:pt x="344543" y="-131359"/>
                    <a:pt x="327427" y="-126247"/>
                    <a:pt x="310372" y="-120963"/>
                  </a:cubicBezTo>
                  <a:cubicBezTo>
                    <a:pt x="293317" y="-115679"/>
                    <a:pt x="276322" y="-110224"/>
                    <a:pt x="259381" y="-104632"/>
                  </a:cubicBezTo>
                  <a:cubicBezTo>
                    <a:pt x="242440" y="-99041"/>
                    <a:pt x="225554" y="-93314"/>
                    <a:pt x="208713" y="-87488"/>
                  </a:cubicBezTo>
                  <a:cubicBezTo>
                    <a:pt x="191872" y="-81662"/>
                    <a:pt x="175078" y="-75737"/>
                    <a:pt x="158320" y="-69749"/>
                  </a:cubicBezTo>
                  <a:cubicBezTo>
                    <a:pt x="141561" y="-63760"/>
                    <a:pt x="124839" y="-57708"/>
                    <a:pt x="108142" y="-51630"/>
                  </a:cubicBezTo>
                  <a:cubicBezTo>
                    <a:pt x="91446" y="-45552"/>
                    <a:pt x="74775" y="-39447"/>
                    <a:pt x="58118" y="-33345"/>
                  </a:cubicBezTo>
                  <a:cubicBezTo>
                    <a:pt x="41462" y="-27242"/>
                    <a:pt x="24820" y="-21141"/>
                    <a:pt x="8181" y="-15099"/>
                  </a:cubicBezTo>
                  <a:cubicBezTo>
                    <a:pt x="-8458" y="-9057"/>
                    <a:pt x="-25096" y="-3074"/>
                    <a:pt x="-41733" y="2909"/>
                  </a:cubicBezTo>
                  <a:close/>
                </a:path>
              </a:pathLst>
            </a:custGeom>
            <a:solidFill>
              <a:schemeClr val="accent4"/>
            </a:solidFill>
            <a:ln w="7600" cap="rnd">
              <a:solidFill>
                <a:schemeClr val="accent4"/>
              </a:solidFill>
              <a:round/>
            </a:ln>
          </p:spPr>
        </p:sp>
        <p:sp>
          <p:nvSpPr>
            <p:cNvPr id="188" name="MainTopic"/>
            <p:cNvSpPr/>
            <p:nvPr/>
          </p:nvSpPr>
          <p:spPr>
            <a:xfrm>
              <a:off x="11211" y="4125"/>
              <a:ext cx="1357" cy="1131"/>
            </a:xfrm>
            <a:custGeom>
              <a:avLst/>
              <a:gdLst>
                <a:gd name="rtl" fmla="*/ 135280 w 592800"/>
                <a:gd name="rtt" fmla="*/ 71440 h 296400"/>
                <a:gd name="rtr" fmla="*/ 454480 w 592800"/>
                <a:gd name="rtb" fmla="*/ 238640 h 296400"/>
              </a:gdLst>
              <a:ahLst/>
              <a:cxnLst/>
              <a:rect l="rtl" t="rtt" r="rtr" b="rtb"/>
              <a:pathLst>
                <a:path w="592800" h="296400">
                  <a:moveTo>
                    <a:pt x="30400" y="0"/>
                  </a:moveTo>
                  <a:lnTo>
                    <a:pt x="562400" y="0"/>
                  </a:lnTo>
                  <a:cubicBezTo>
                    <a:pt x="579181" y="0"/>
                    <a:pt x="592800" y="13619"/>
                    <a:pt x="592800" y="30400"/>
                  </a:cubicBezTo>
                  <a:lnTo>
                    <a:pt x="592800" y="266000"/>
                  </a:lnTo>
                  <a:cubicBezTo>
                    <a:pt x="592800" y="282781"/>
                    <a:pt x="579181" y="296400"/>
                    <a:pt x="562400" y="296400"/>
                  </a:cubicBezTo>
                  <a:lnTo>
                    <a:pt x="30400" y="296400"/>
                  </a:lnTo>
                  <a:cubicBezTo>
                    <a:pt x="13619" y="296400"/>
                    <a:pt x="0" y="282781"/>
                    <a:pt x="0" y="266000"/>
                  </a:cubicBezTo>
                  <a:lnTo>
                    <a:pt x="0" y="30400"/>
                  </a:lnTo>
                  <a:cubicBezTo>
                    <a:pt x="0" y="13619"/>
                    <a:pt x="13619" y="0"/>
                    <a:pt x="30400" y="0"/>
                  </a:cubicBezTo>
                  <a:close/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势能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1342390" y="3589020"/>
            <a:ext cx="1099185" cy="902335"/>
            <a:chOff x="2113" y="5426"/>
            <a:chExt cx="1731" cy="1421"/>
          </a:xfrm>
        </p:grpSpPr>
        <p:sp>
          <p:nvSpPr>
            <p:cNvPr id="297" name="MMConnector"/>
            <p:cNvSpPr/>
            <p:nvPr/>
          </p:nvSpPr>
          <p:spPr>
            <a:xfrm>
              <a:off x="3270" y="6359"/>
              <a:ext cx="574" cy="489"/>
            </a:xfrm>
            <a:custGeom>
              <a:avLst/>
              <a:gdLst/>
              <a:ahLst/>
              <a:cxnLst/>
              <a:pathLst>
                <a:path w="250800" h="128250" fill="none">
                  <a:moveTo>
                    <a:pt x="125400" y="64125"/>
                  </a:moveTo>
                  <a:cubicBezTo>
                    <a:pt x="10072" y="64125"/>
                    <a:pt x="-15142" y="-64125"/>
                    <a:pt x="-125400" y="-64125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276" name="SubTopic"/>
            <p:cNvSpPr/>
            <p:nvPr/>
          </p:nvSpPr>
          <p:spPr>
            <a:xfrm>
              <a:off x="2113" y="5426"/>
              <a:ext cx="870" cy="688"/>
            </a:xfrm>
            <a:custGeom>
              <a:avLst/>
              <a:gdLst>
                <a:gd name="rtl" fmla="*/ 54150 w 380000"/>
                <a:gd name="rtt" fmla="*/ 26030 h 180500"/>
                <a:gd name="rtr" fmla="*/ 327750 w 380000"/>
                <a:gd name="rtb" fmla="*/ 162830 h 180500"/>
              </a:gdLst>
              <a:ahLst/>
              <a:cxnLst/>
              <a:rect l="rtl" t="rtt" r="rtr" b="rtb"/>
              <a:pathLst>
                <a:path w="380000" h="180500" stroke="0">
                  <a:moveTo>
                    <a:pt x="0" y="0"/>
                  </a:moveTo>
                  <a:lnTo>
                    <a:pt x="380000" y="0"/>
                  </a:lnTo>
                  <a:lnTo>
                    <a:pt x="3800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380000" h="180500" fill="none">
                  <a:moveTo>
                    <a:pt x="0" y="180500"/>
                  </a:moveTo>
                  <a:lnTo>
                    <a:pt x="3800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定义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1552575" y="1688465"/>
            <a:ext cx="1098550" cy="902335"/>
            <a:chOff x="2444" y="2433"/>
            <a:chExt cx="1730" cy="1421"/>
          </a:xfrm>
        </p:grpSpPr>
        <p:sp>
          <p:nvSpPr>
            <p:cNvPr id="321" name="MMConnector"/>
            <p:cNvSpPr/>
            <p:nvPr/>
          </p:nvSpPr>
          <p:spPr>
            <a:xfrm>
              <a:off x="3600" y="3366"/>
              <a:ext cx="574" cy="489"/>
            </a:xfrm>
            <a:custGeom>
              <a:avLst/>
              <a:gdLst/>
              <a:ahLst/>
              <a:cxnLst/>
              <a:pathLst>
                <a:path w="250800" h="128250" fill="none">
                  <a:moveTo>
                    <a:pt x="125400" y="64125"/>
                  </a:moveTo>
                  <a:cubicBezTo>
                    <a:pt x="10072" y="64125"/>
                    <a:pt x="-15142" y="-64125"/>
                    <a:pt x="-125400" y="-64125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300" name="SubTopic"/>
            <p:cNvSpPr/>
            <p:nvPr/>
          </p:nvSpPr>
          <p:spPr>
            <a:xfrm>
              <a:off x="2444" y="2433"/>
              <a:ext cx="870" cy="688"/>
            </a:xfrm>
            <a:custGeom>
              <a:avLst/>
              <a:gdLst>
                <a:gd name="rtl" fmla="*/ 54150 w 380000"/>
                <a:gd name="rtt" fmla="*/ 26030 h 180500"/>
                <a:gd name="rtr" fmla="*/ 327750 w 380000"/>
                <a:gd name="rtb" fmla="*/ 162830 h 180500"/>
              </a:gdLst>
              <a:ahLst/>
              <a:cxnLst/>
              <a:rect l="rtl" t="rtt" r="rtr" b="rtb"/>
              <a:pathLst>
                <a:path w="380000" h="180500" stroke="0">
                  <a:moveTo>
                    <a:pt x="0" y="0"/>
                  </a:moveTo>
                  <a:lnTo>
                    <a:pt x="380000" y="0"/>
                  </a:lnTo>
                  <a:lnTo>
                    <a:pt x="3800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380000" h="180500" fill="none">
                  <a:moveTo>
                    <a:pt x="0" y="180500"/>
                  </a:moveTo>
                  <a:lnTo>
                    <a:pt x="3800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定义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433705" y="2217420"/>
            <a:ext cx="2217420" cy="546735"/>
            <a:chOff x="682" y="3266"/>
            <a:chExt cx="3492" cy="861"/>
          </a:xfrm>
        </p:grpSpPr>
        <p:sp>
          <p:nvSpPr>
            <p:cNvPr id="322" name="MMConnector"/>
            <p:cNvSpPr/>
            <p:nvPr/>
          </p:nvSpPr>
          <p:spPr>
            <a:xfrm>
              <a:off x="3600" y="3783"/>
              <a:ext cx="574" cy="344"/>
            </a:xfrm>
            <a:custGeom>
              <a:avLst/>
              <a:gdLst/>
              <a:ahLst/>
              <a:cxnLst/>
              <a:pathLst>
                <a:path w="250800" h="90250" fill="none">
                  <a:moveTo>
                    <a:pt x="125400" y="-45125"/>
                  </a:moveTo>
                  <a:cubicBezTo>
                    <a:pt x="14483" y="-45125"/>
                    <a:pt x="-25434" y="45125"/>
                    <a:pt x="-125400" y="45125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308" name="SubTopic"/>
            <p:cNvSpPr/>
            <p:nvPr/>
          </p:nvSpPr>
          <p:spPr>
            <a:xfrm>
              <a:off x="682" y="3266"/>
              <a:ext cx="2632" cy="688"/>
            </a:xfrm>
            <a:custGeom>
              <a:avLst/>
              <a:gdLst>
                <a:gd name="rtl" fmla="*/ 54150 w 866400"/>
                <a:gd name="rtt" fmla="*/ 26030 h 180500"/>
                <a:gd name="rtr" fmla="*/ 814150 w 866400"/>
                <a:gd name="rtb" fmla="*/ 162830 h 180500"/>
              </a:gdLst>
              <a:ahLst/>
              <a:cxnLst/>
              <a:rect l="rtl" t="rtt" r="rtr" b="rtb"/>
              <a:pathLst>
                <a:path w="866400" h="180500" stroke="0">
                  <a:moveTo>
                    <a:pt x="0" y="0"/>
                  </a:moveTo>
                  <a:lnTo>
                    <a:pt x="866400" y="0"/>
                  </a:lnTo>
                  <a:lnTo>
                    <a:pt x="8664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866400" h="180500" fill="none">
                  <a:moveTo>
                    <a:pt x="0" y="180500"/>
                  </a:moveTo>
                  <a:lnTo>
                    <a:pt x="8664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做功的两要素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433070" y="2747010"/>
            <a:ext cx="2218055" cy="810895"/>
            <a:chOff x="681" y="4100"/>
            <a:chExt cx="3493" cy="1277"/>
          </a:xfrm>
        </p:grpSpPr>
        <p:sp>
          <p:nvSpPr>
            <p:cNvPr id="390" name="MMConnector"/>
            <p:cNvSpPr/>
            <p:nvPr/>
          </p:nvSpPr>
          <p:spPr>
            <a:xfrm>
              <a:off x="3600" y="4199"/>
              <a:ext cx="574" cy="1178"/>
            </a:xfrm>
            <a:custGeom>
              <a:avLst/>
              <a:gdLst/>
              <a:ahLst/>
              <a:cxnLst/>
              <a:pathLst>
                <a:path w="250800" h="308750" fill="none">
                  <a:moveTo>
                    <a:pt x="125400" y="-154375"/>
                  </a:moveTo>
                  <a:cubicBezTo>
                    <a:pt x="-9893" y="-154375"/>
                    <a:pt x="31445" y="154375"/>
                    <a:pt x="-125400" y="154375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389" name="SubTopic"/>
            <p:cNvSpPr/>
            <p:nvPr/>
          </p:nvSpPr>
          <p:spPr>
            <a:xfrm>
              <a:off x="681" y="4100"/>
              <a:ext cx="2633" cy="688"/>
            </a:xfrm>
            <a:custGeom>
              <a:avLst/>
              <a:gdLst>
                <a:gd name="rtl" fmla="*/ 54150 w 866400"/>
                <a:gd name="rtt" fmla="*/ 26030 h 180500"/>
                <a:gd name="rtr" fmla="*/ 814150 w 866400"/>
                <a:gd name="rtb" fmla="*/ 162830 h 180500"/>
              </a:gdLst>
              <a:ahLst/>
              <a:cxnLst/>
              <a:rect l="rtl" t="rtt" r="rtr" b="rtb"/>
              <a:pathLst>
                <a:path w="866400" h="180500" stroke="0">
                  <a:moveTo>
                    <a:pt x="0" y="0"/>
                  </a:moveTo>
                  <a:lnTo>
                    <a:pt x="866400" y="0"/>
                  </a:lnTo>
                  <a:lnTo>
                    <a:pt x="8664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866400" h="180500" fill="none">
                  <a:moveTo>
                    <a:pt x="0" y="180500"/>
                  </a:moveTo>
                  <a:lnTo>
                    <a:pt x="8664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功的计算公式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1342390" y="4117975"/>
            <a:ext cx="1099185" cy="546735"/>
            <a:chOff x="2113" y="6259"/>
            <a:chExt cx="1731" cy="861"/>
          </a:xfrm>
        </p:grpSpPr>
        <p:sp>
          <p:nvSpPr>
            <p:cNvPr id="392" name="MMConnector"/>
            <p:cNvSpPr/>
            <p:nvPr/>
          </p:nvSpPr>
          <p:spPr>
            <a:xfrm>
              <a:off x="3270" y="6776"/>
              <a:ext cx="574" cy="344"/>
            </a:xfrm>
            <a:custGeom>
              <a:avLst/>
              <a:gdLst/>
              <a:ahLst/>
              <a:cxnLst/>
              <a:pathLst>
                <a:path w="250800" h="90250" fill="none">
                  <a:moveTo>
                    <a:pt x="125400" y="-45125"/>
                  </a:moveTo>
                  <a:cubicBezTo>
                    <a:pt x="14483" y="-45125"/>
                    <a:pt x="-25434" y="45125"/>
                    <a:pt x="-125400" y="45125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391" name="SubTopic"/>
            <p:cNvSpPr/>
            <p:nvPr/>
          </p:nvSpPr>
          <p:spPr>
            <a:xfrm>
              <a:off x="2113" y="6259"/>
              <a:ext cx="870" cy="688"/>
            </a:xfrm>
            <a:custGeom>
              <a:avLst/>
              <a:gdLst>
                <a:gd name="rtl" fmla="*/ 54150 w 380000"/>
                <a:gd name="rtt" fmla="*/ 26030 h 180500"/>
                <a:gd name="rtr" fmla="*/ 327750 w 380000"/>
                <a:gd name="rtb" fmla="*/ 162830 h 180500"/>
              </a:gdLst>
              <a:ahLst/>
              <a:cxnLst/>
              <a:rect l="rtl" t="rtt" r="rtr" b="rtb"/>
              <a:pathLst>
                <a:path w="380000" h="180500" stroke="0">
                  <a:moveTo>
                    <a:pt x="0" y="0"/>
                  </a:moveTo>
                  <a:lnTo>
                    <a:pt x="380000" y="0"/>
                  </a:lnTo>
                  <a:lnTo>
                    <a:pt x="3800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380000" h="180500" fill="none">
                  <a:moveTo>
                    <a:pt x="0" y="180500"/>
                  </a:moveTo>
                  <a:lnTo>
                    <a:pt x="3800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公式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703580" y="4647565"/>
            <a:ext cx="1737995" cy="811530"/>
            <a:chOff x="1107" y="7093"/>
            <a:chExt cx="2737" cy="1278"/>
          </a:xfrm>
        </p:grpSpPr>
        <p:sp>
          <p:nvSpPr>
            <p:cNvPr id="151" name="MMConnector"/>
            <p:cNvSpPr/>
            <p:nvPr/>
          </p:nvSpPr>
          <p:spPr>
            <a:xfrm>
              <a:off x="3270" y="7193"/>
              <a:ext cx="574" cy="1178"/>
            </a:xfrm>
            <a:custGeom>
              <a:avLst/>
              <a:gdLst/>
              <a:ahLst/>
              <a:cxnLst/>
              <a:pathLst>
                <a:path w="250800" h="308750" fill="none">
                  <a:moveTo>
                    <a:pt x="125400" y="-154375"/>
                  </a:moveTo>
                  <a:cubicBezTo>
                    <a:pt x="-9893" y="-154375"/>
                    <a:pt x="31445" y="154375"/>
                    <a:pt x="-125400" y="154375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150" name="SubTopic"/>
            <p:cNvSpPr/>
            <p:nvPr/>
          </p:nvSpPr>
          <p:spPr>
            <a:xfrm>
              <a:off x="1107" y="7093"/>
              <a:ext cx="1876" cy="688"/>
            </a:xfrm>
            <a:custGeom>
              <a:avLst/>
              <a:gdLst>
                <a:gd name="rtl" fmla="*/ 54150 w 623200"/>
                <a:gd name="rtt" fmla="*/ 26030 h 180500"/>
                <a:gd name="rtr" fmla="*/ 570950 w 623200"/>
                <a:gd name="rtb" fmla="*/ 162830 h 180500"/>
              </a:gdLst>
              <a:ahLst/>
              <a:cxnLst/>
              <a:rect l="rtl" t="rtt" r="rtr" b="rtb"/>
              <a:pathLst>
                <a:path w="623200" h="180500" stroke="0">
                  <a:moveTo>
                    <a:pt x="0" y="0"/>
                  </a:moveTo>
                  <a:lnTo>
                    <a:pt x="623200" y="0"/>
                  </a:lnTo>
                  <a:lnTo>
                    <a:pt x="6232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623200" h="180500" fill="none">
                  <a:moveTo>
                    <a:pt x="0" y="180500"/>
                  </a:moveTo>
                  <a:lnTo>
                    <a:pt x="6232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物理意义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8163560" y="2374265"/>
            <a:ext cx="1230630" cy="902335"/>
            <a:chOff x="12855" y="3513"/>
            <a:chExt cx="1938" cy="1421"/>
          </a:xfrm>
        </p:grpSpPr>
        <p:sp>
          <p:nvSpPr>
            <p:cNvPr id="163" name="MMConnector"/>
            <p:cNvSpPr/>
            <p:nvPr/>
          </p:nvSpPr>
          <p:spPr>
            <a:xfrm>
              <a:off x="12855" y="4446"/>
              <a:ext cx="574" cy="489"/>
            </a:xfrm>
            <a:custGeom>
              <a:avLst/>
              <a:gdLst/>
              <a:ahLst/>
              <a:cxnLst/>
              <a:pathLst>
                <a:path w="250800" h="128250" fill="none">
                  <a:moveTo>
                    <a:pt x="-125400" y="64125"/>
                  </a:moveTo>
                  <a:cubicBezTo>
                    <a:pt x="-10072" y="64125"/>
                    <a:pt x="15142" y="-64125"/>
                    <a:pt x="125400" y="-64125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162" name="SubTopic"/>
            <p:cNvSpPr/>
            <p:nvPr/>
          </p:nvSpPr>
          <p:spPr>
            <a:xfrm>
              <a:off x="13069" y="3513"/>
              <a:ext cx="1725" cy="688"/>
            </a:xfrm>
            <a:custGeom>
              <a:avLst/>
              <a:gdLst>
                <a:gd name="rtl" fmla="*/ 54150 w 623200"/>
                <a:gd name="rtt" fmla="*/ 26030 h 180500"/>
                <a:gd name="rtr" fmla="*/ 570950 w 623200"/>
                <a:gd name="rtb" fmla="*/ 162830 h 180500"/>
              </a:gdLst>
              <a:ahLst/>
              <a:cxnLst/>
              <a:rect l="rtl" t="rtt" r="rtr" b="rtb"/>
              <a:pathLst>
                <a:path w="623200" h="180500" stroke="0">
                  <a:moveTo>
                    <a:pt x="0" y="0"/>
                  </a:moveTo>
                  <a:lnTo>
                    <a:pt x="623200" y="0"/>
                  </a:lnTo>
                  <a:lnTo>
                    <a:pt x="6232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623200" h="180500" fill="none">
                  <a:moveTo>
                    <a:pt x="0" y="180500"/>
                  </a:moveTo>
                  <a:lnTo>
                    <a:pt x="6232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重力势能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8163560" y="3432810"/>
            <a:ext cx="1230630" cy="810895"/>
            <a:chOff x="12855" y="5180"/>
            <a:chExt cx="1938" cy="1277"/>
          </a:xfrm>
        </p:grpSpPr>
        <p:sp>
          <p:nvSpPr>
            <p:cNvPr id="166" name="MMConnector"/>
            <p:cNvSpPr/>
            <p:nvPr/>
          </p:nvSpPr>
          <p:spPr>
            <a:xfrm>
              <a:off x="12855" y="5279"/>
              <a:ext cx="574" cy="1178"/>
            </a:xfrm>
            <a:custGeom>
              <a:avLst/>
              <a:gdLst/>
              <a:ahLst/>
              <a:cxnLst/>
              <a:pathLst>
                <a:path w="250800" h="308750" fill="none">
                  <a:moveTo>
                    <a:pt x="-125400" y="-154375"/>
                  </a:moveTo>
                  <a:cubicBezTo>
                    <a:pt x="9893" y="-154375"/>
                    <a:pt x="-31445" y="154375"/>
                    <a:pt x="125400" y="154375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165" name="SubTopic"/>
            <p:cNvSpPr/>
            <p:nvPr/>
          </p:nvSpPr>
          <p:spPr>
            <a:xfrm>
              <a:off x="13069" y="5180"/>
              <a:ext cx="1725" cy="688"/>
            </a:xfrm>
            <a:custGeom>
              <a:avLst/>
              <a:gdLst>
                <a:gd name="rtl" fmla="*/ 54150 w 623200"/>
                <a:gd name="rtt" fmla="*/ 26030 h 180500"/>
                <a:gd name="rtr" fmla="*/ 570950 w 623200"/>
                <a:gd name="rtb" fmla="*/ 162830 h 180500"/>
              </a:gdLst>
              <a:ahLst/>
              <a:cxnLst/>
              <a:rect l="rtl" t="rtt" r="rtr" b="rtb"/>
              <a:pathLst>
                <a:path w="623200" h="180500" stroke="0">
                  <a:moveTo>
                    <a:pt x="0" y="0"/>
                  </a:moveTo>
                  <a:lnTo>
                    <a:pt x="623200" y="0"/>
                  </a:lnTo>
                  <a:lnTo>
                    <a:pt x="6232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623200" h="180500" fill="none">
                  <a:moveTo>
                    <a:pt x="0" y="180500"/>
                  </a:moveTo>
                  <a:lnTo>
                    <a:pt x="6232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弹性势能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1342390" y="5489575"/>
            <a:ext cx="1099185" cy="506095"/>
            <a:chOff x="2113" y="8419"/>
            <a:chExt cx="1731" cy="797"/>
          </a:xfrm>
        </p:grpSpPr>
        <p:sp>
          <p:nvSpPr>
            <p:cNvPr id="168" name="MMConnector"/>
            <p:cNvSpPr/>
            <p:nvPr/>
          </p:nvSpPr>
          <p:spPr>
            <a:xfrm>
              <a:off x="3270" y="9144"/>
              <a:ext cx="574" cy="72"/>
            </a:xfrm>
            <a:custGeom>
              <a:avLst/>
              <a:gdLst/>
              <a:ahLst/>
              <a:cxnLst/>
              <a:pathLst>
                <a:path w="250800" h="19000" fill="none">
                  <a:moveTo>
                    <a:pt x="125400" y="9500"/>
                  </a:moveTo>
                  <a:cubicBezTo>
                    <a:pt x="25080" y="9500"/>
                    <a:pt x="-50160" y="-9500"/>
                    <a:pt x="-125400" y="-9500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167" name="SubTopic"/>
            <p:cNvSpPr/>
            <p:nvPr/>
          </p:nvSpPr>
          <p:spPr>
            <a:xfrm>
              <a:off x="2113" y="8419"/>
              <a:ext cx="870" cy="688"/>
            </a:xfrm>
            <a:custGeom>
              <a:avLst/>
              <a:gdLst>
                <a:gd name="rtl" fmla="*/ 54150 w 380000"/>
                <a:gd name="rtt" fmla="*/ 26030 h 180500"/>
                <a:gd name="rtr" fmla="*/ 327750 w 380000"/>
                <a:gd name="rtb" fmla="*/ 162830 h 180500"/>
              </a:gdLst>
              <a:ahLst/>
              <a:cxnLst/>
              <a:rect l="rtl" t="rtt" r="rtr" b="rtb"/>
              <a:pathLst>
                <a:path w="380000" h="180500" stroke="0">
                  <a:moveTo>
                    <a:pt x="0" y="0"/>
                  </a:moveTo>
                  <a:lnTo>
                    <a:pt x="380000" y="0"/>
                  </a:lnTo>
                  <a:lnTo>
                    <a:pt x="3800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380000" h="180500" fill="none">
                  <a:moveTo>
                    <a:pt x="0" y="180500"/>
                  </a:moveTo>
                  <a:lnTo>
                    <a:pt x="3800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概念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703580" y="6019165"/>
            <a:ext cx="1737995" cy="678180"/>
            <a:chOff x="1107" y="9253"/>
            <a:chExt cx="2737" cy="1068"/>
          </a:xfrm>
        </p:grpSpPr>
        <p:sp>
          <p:nvSpPr>
            <p:cNvPr id="170" name="MMConnector"/>
            <p:cNvSpPr/>
            <p:nvPr/>
          </p:nvSpPr>
          <p:spPr>
            <a:xfrm>
              <a:off x="3270" y="9561"/>
              <a:ext cx="574" cy="761"/>
            </a:xfrm>
            <a:custGeom>
              <a:avLst/>
              <a:gdLst/>
              <a:ahLst/>
              <a:cxnLst/>
              <a:pathLst>
                <a:path w="250800" h="199500" fill="none">
                  <a:moveTo>
                    <a:pt x="125400" y="-99750"/>
                  </a:moveTo>
                  <a:cubicBezTo>
                    <a:pt x="1957" y="-99750"/>
                    <a:pt x="3793" y="99750"/>
                    <a:pt x="-125400" y="99750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169" name="SubTopic"/>
            <p:cNvSpPr/>
            <p:nvPr/>
          </p:nvSpPr>
          <p:spPr>
            <a:xfrm>
              <a:off x="1107" y="9253"/>
              <a:ext cx="1876" cy="688"/>
            </a:xfrm>
            <a:custGeom>
              <a:avLst/>
              <a:gdLst>
                <a:gd name="rtl" fmla="*/ 54150 w 623200"/>
                <a:gd name="rtt" fmla="*/ 26030 h 180500"/>
                <a:gd name="rtr" fmla="*/ 570950 w 623200"/>
                <a:gd name="rtb" fmla="*/ 162830 h 180500"/>
              </a:gdLst>
              <a:ahLst/>
              <a:cxnLst/>
              <a:rect l="rtl" t="rtt" r="rtr" b="rtb"/>
              <a:pathLst>
                <a:path w="623200" h="180500" stroke="0">
                  <a:moveTo>
                    <a:pt x="0" y="0"/>
                  </a:moveTo>
                  <a:lnTo>
                    <a:pt x="623200" y="0"/>
                  </a:lnTo>
                  <a:lnTo>
                    <a:pt x="6232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623200" h="180500" fill="none">
                  <a:moveTo>
                    <a:pt x="0" y="180500"/>
                  </a:moveTo>
                  <a:lnTo>
                    <a:pt x="6232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影响因素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9577070" y="2109470"/>
            <a:ext cx="734060" cy="833755"/>
            <a:chOff x="15081" y="3096"/>
            <a:chExt cx="1156" cy="1313"/>
          </a:xfrm>
        </p:grpSpPr>
        <p:sp>
          <p:nvSpPr>
            <p:cNvPr id="174" name="MMConnector"/>
            <p:cNvSpPr/>
            <p:nvPr/>
          </p:nvSpPr>
          <p:spPr>
            <a:xfrm>
              <a:off x="15081" y="3993"/>
              <a:ext cx="574" cy="417"/>
            </a:xfrm>
            <a:custGeom>
              <a:avLst/>
              <a:gdLst/>
              <a:ahLst/>
              <a:cxnLst/>
              <a:pathLst>
                <a:path w="250800" h="109250" fill="none">
                  <a:moveTo>
                    <a:pt x="-125400" y="54625"/>
                  </a:moveTo>
                  <a:cubicBezTo>
                    <a:pt x="-12272" y="54625"/>
                    <a:pt x="20275" y="-54625"/>
                    <a:pt x="125400" y="-54625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173" name="SubTopic"/>
            <p:cNvSpPr/>
            <p:nvPr/>
          </p:nvSpPr>
          <p:spPr>
            <a:xfrm>
              <a:off x="15367" y="3096"/>
              <a:ext cx="870" cy="688"/>
            </a:xfrm>
            <a:custGeom>
              <a:avLst/>
              <a:gdLst>
                <a:gd name="rtl" fmla="*/ 54150 w 380000"/>
                <a:gd name="rtt" fmla="*/ 26030 h 180500"/>
                <a:gd name="rtr" fmla="*/ 327750 w 380000"/>
                <a:gd name="rtb" fmla="*/ 162830 h 180500"/>
              </a:gdLst>
              <a:ahLst/>
              <a:cxnLst/>
              <a:rect l="rtl" t="rtt" r="rtr" b="rtb"/>
              <a:pathLst>
                <a:path w="380000" h="180500" stroke="0">
                  <a:moveTo>
                    <a:pt x="0" y="0"/>
                  </a:moveTo>
                  <a:lnTo>
                    <a:pt x="380000" y="0"/>
                  </a:lnTo>
                  <a:lnTo>
                    <a:pt x="3800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380000" h="180500" fill="none">
                  <a:moveTo>
                    <a:pt x="0" y="180500"/>
                  </a:moveTo>
                  <a:lnTo>
                    <a:pt x="3800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概念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9648825" y="2639060"/>
            <a:ext cx="1230630" cy="568960"/>
            <a:chOff x="15194" y="3930"/>
            <a:chExt cx="1938" cy="896"/>
          </a:xfrm>
        </p:grpSpPr>
        <p:sp>
          <p:nvSpPr>
            <p:cNvPr id="176" name="MMConnector"/>
            <p:cNvSpPr/>
            <p:nvPr/>
          </p:nvSpPr>
          <p:spPr>
            <a:xfrm>
              <a:off x="15194" y="4410"/>
              <a:ext cx="574" cy="417"/>
            </a:xfrm>
            <a:custGeom>
              <a:avLst/>
              <a:gdLst/>
              <a:ahLst/>
              <a:cxnLst/>
              <a:pathLst>
                <a:path w="250800" h="109250" fill="none">
                  <a:moveTo>
                    <a:pt x="-125400" y="-54625"/>
                  </a:moveTo>
                  <a:cubicBezTo>
                    <a:pt x="-12272" y="-54625"/>
                    <a:pt x="20275" y="54625"/>
                    <a:pt x="125400" y="54625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175" name="SubTopic"/>
            <p:cNvSpPr/>
            <p:nvPr/>
          </p:nvSpPr>
          <p:spPr>
            <a:xfrm>
              <a:off x="15420" y="3930"/>
              <a:ext cx="1713" cy="688"/>
            </a:xfrm>
            <a:custGeom>
              <a:avLst/>
              <a:gdLst>
                <a:gd name="rtl" fmla="*/ 54150 w 623200"/>
                <a:gd name="rtt" fmla="*/ 26030 h 180500"/>
                <a:gd name="rtr" fmla="*/ 570950 w 623200"/>
                <a:gd name="rtb" fmla="*/ 162830 h 180500"/>
              </a:gdLst>
              <a:ahLst/>
              <a:cxnLst/>
              <a:rect l="rtl" t="rtt" r="rtr" b="rtb"/>
              <a:pathLst>
                <a:path w="623200" h="180500" stroke="0">
                  <a:moveTo>
                    <a:pt x="0" y="0"/>
                  </a:moveTo>
                  <a:lnTo>
                    <a:pt x="623200" y="0"/>
                  </a:lnTo>
                  <a:lnTo>
                    <a:pt x="6232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623200" h="180500" fill="none">
                  <a:moveTo>
                    <a:pt x="0" y="180500"/>
                  </a:moveTo>
                  <a:lnTo>
                    <a:pt x="6232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影响因素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9577070" y="3168015"/>
            <a:ext cx="734060" cy="833755"/>
            <a:chOff x="15081" y="4763"/>
            <a:chExt cx="1156" cy="1313"/>
          </a:xfrm>
        </p:grpSpPr>
        <p:sp>
          <p:nvSpPr>
            <p:cNvPr id="184" name="MMConnector"/>
            <p:cNvSpPr/>
            <p:nvPr/>
          </p:nvSpPr>
          <p:spPr>
            <a:xfrm>
              <a:off x="15081" y="5660"/>
              <a:ext cx="574" cy="417"/>
            </a:xfrm>
            <a:custGeom>
              <a:avLst/>
              <a:gdLst/>
              <a:ahLst/>
              <a:cxnLst/>
              <a:pathLst>
                <a:path w="250800" h="109250" fill="none">
                  <a:moveTo>
                    <a:pt x="-125400" y="54625"/>
                  </a:moveTo>
                  <a:cubicBezTo>
                    <a:pt x="-12272" y="54625"/>
                    <a:pt x="20275" y="-54625"/>
                    <a:pt x="125400" y="-54625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182" name="SubTopic"/>
            <p:cNvSpPr/>
            <p:nvPr/>
          </p:nvSpPr>
          <p:spPr>
            <a:xfrm>
              <a:off x="15367" y="4763"/>
              <a:ext cx="870" cy="688"/>
            </a:xfrm>
            <a:custGeom>
              <a:avLst/>
              <a:gdLst>
                <a:gd name="rtl" fmla="*/ 54150 w 380000"/>
                <a:gd name="rtt" fmla="*/ 26030 h 180500"/>
                <a:gd name="rtr" fmla="*/ 327750 w 380000"/>
                <a:gd name="rtb" fmla="*/ 162830 h 180500"/>
              </a:gdLst>
              <a:ahLst/>
              <a:cxnLst/>
              <a:rect l="rtl" t="rtt" r="rtr" b="rtb"/>
              <a:pathLst>
                <a:path w="380000" h="180500" stroke="0">
                  <a:moveTo>
                    <a:pt x="0" y="0"/>
                  </a:moveTo>
                  <a:lnTo>
                    <a:pt x="380000" y="0"/>
                  </a:lnTo>
                  <a:lnTo>
                    <a:pt x="3800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380000" h="180500" fill="none">
                  <a:moveTo>
                    <a:pt x="0" y="180500"/>
                  </a:moveTo>
                  <a:lnTo>
                    <a:pt x="3800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概念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9577070" y="3696970"/>
            <a:ext cx="1303020" cy="568960"/>
            <a:chOff x="15081" y="5596"/>
            <a:chExt cx="2052" cy="896"/>
          </a:xfrm>
        </p:grpSpPr>
        <p:sp>
          <p:nvSpPr>
            <p:cNvPr id="185" name="MMConnector"/>
            <p:cNvSpPr/>
            <p:nvPr/>
          </p:nvSpPr>
          <p:spPr>
            <a:xfrm>
              <a:off x="15081" y="6076"/>
              <a:ext cx="574" cy="417"/>
            </a:xfrm>
            <a:custGeom>
              <a:avLst/>
              <a:gdLst/>
              <a:ahLst/>
              <a:cxnLst/>
              <a:pathLst>
                <a:path w="250800" h="109250" fill="none">
                  <a:moveTo>
                    <a:pt x="-125400" y="-54625"/>
                  </a:moveTo>
                  <a:cubicBezTo>
                    <a:pt x="-12272" y="-54625"/>
                    <a:pt x="20275" y="54625"/>
                    <a:pt x="125400" y="54625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183" name="SubTopic"/>
            <p:cNvSpPr/>
            <p:nvPr/>
          </p:nvSpPr>
          <p:spPr>
            <a:xfrm>
              <a:off x="15383" y="5596"/>
              <a:ext cx="1750" cy="688"/>
            </a:xfrm>
            <a:custGeom>
              <a:avLst/>
              <a:gdLst>
                <a:gd name="rtl" fmla="*/ 54150 w 623200"/>
                <a:gd name="rtt" fmla="*/ 26030 h 180500"/>
                <a:gd name="rtr" fmla="*/ 570950 w 623200"/>
                <a:gd name="rtb" fmla="*/ 162830 h 180500"/>
              </a:gdLst>
              <a:ahLst/>
              <a:cxnLst/>
              <a:rect l="rtl" t="rtt" r="rtr" b="rtb"/>
              <a:pathLst>
                <a:path w="623200" h="180500" stroke="0">
                  <a:moveTo>
                    <a:pt x="0" y="0"/>
                  </a:moveTo>
                  <a:lnTo>
                    <a:pt x="623200" y="0"/>
                  </a:lnTo>
                  <a:lnTo>
                    <a:pt x="6232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623200" h="180500" fill="none">
                  <a:moveTo>
                    <a:pt x="0" y="180500"/>
                  </a:moveTo>
                  <a:lnTo>
                    <a:pt x="6232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影响因素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8654415" y="4539615"/>
            <a:ext cx="3042920" cy="902335"/>
            <a:chOff x="13628" y="6923"/>
            <a:chExt cx="4792" cy="1421"/>
          </a:xfrm>
        </p:grpSpPr>
        <p:sp>
          <p:nvSpPr>
            <p:cNvPr id="187" name="MMConnector"/>
            <p:cNvSpPr/>
            <p:nvPr/>
          </p:nvSpPr>
          <p:spPr>
            <a:xfrm>
              <a:off x="13628" y="7856"/>
              <a:ext cx="574" cy="489"/>
            </a:xfrm>
            <a:custGeom>
              <a:avLst/>
              <a:gdLst/>
              <a:ahLst/>
              <a:cxnLst/>
              <a:pathLst>
                <a:path w="250800" h="128250" fill="none">
                  <a:moveTo>
                    <a:pt x="-125400" y="64125"/>
                  </a:moveTo>
                  <a:cubicBezTo>
                    <a:pt x="-10072" y="64125"/>
                    <a:pt x="15142" y="-64125"/>
                    <a:pt x="125400" y="-64125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186" name="SubTopic"/>
            <p:cNvSpPr/>
            <p:nvPr/>
          </p:nvSpPr>
          <p:spPr>
            <a:xfrm>
              <a:off x="13796" y="6923"/>
              <a:ext cx="4624" cy="688"/>
            </a:xfrm>
            <a:custGeom>
              <a:avLst/>
              <a:gdLst>
                <a:gd name="rtl" fmla="*/ 54150 w 1474400"/>
                <a:gd name="rtt" fmla="*/ 26030 h 180500"/>
                <a:gd name="rtr" fmla="*/ 1422150 w 1474400"/>
                <a:gd name="rtb" fmla="*/ 162830 h 180500"/>
              </a:gdLst>
              <a:ahLst/>
              <a:cxnLst/>
              <a:rect l="rtl" t="rtt" r="rtr" b="rtb"/>
              <a:pathLst>
                <a:path w="1474400" h="180500" stroke="0">
                  <a:moveTo>
                    <a:pt x="0" y="0"/>
                  </a:moveTo>
                  <a:lnTo>
                    <a:pt x="1474400" y="0"/>
                  </a:lnTo>
                  <a:lnTo>
                    <a:pt x="14744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1474400" h="180500" fill="none">
                  <a:moveTo>
                    <a:pt x="0" y="180500"/>
                  </a:moveTo>
                  <a:lnTo>
                    <a:pt x="14744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动能和势能统称为机械能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8654415" y="5068570"/>
            <a:ext cx="2159635" cy="546100"/>
            <a:chOff x="13628" y="7756"/>
            <a:chExt cx="3401" cy="860"/>
          </a:xfrm>
        </p:grpSpPr>
        <p:sp>
          <p:nvSpPr>
            <p:cNvPr id="190" name="MMConnector"/>
            <p:cNvSpPr/>
            <p:nvPr/>
          </p:nvSpPr>
          <p:spPr>
            <a:xfrm>
              <a:off x="13628" y="8272"/>
              <a:ext cx="574" cy="344"/>
            </a:xfrm>
            <a:custGeom>
              <a:avLst/>
              <a:gdLst/>
              <a:ahLst/>
              <a:cxnLst/>
              <a:pathLst>
                <a:path w="250800" h="90250" fill="none">
                  <a:moveTo>
                    <a:pt x="-125400" y="-45125"/>
                  </a:moveTo>
                  <a:cubicBezTo>
                    <a:pt x="-14483" y="-45125"/>
                    <a:pt x="25434" y="45125"/>
                    <a:pt x="125400" y="45125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189" name="SubTopic"/>
            <p:cNvSpPr/>
            <p:nvPr/>
          </p:nvSpPr>
          <p:spPr>
            <a:xfrm>
              <a:off x="13797" y="7756"/>
              <a:ext cx="3232" cy="688"/>
            </a:xfrm>
            <a:custGeom>
              <a:avLst/>
              <a:gdLst>
                <a:gd name="rtl" fmla="*/ 54150 w 866400"/>
                <a:gd name="rtt" fmla="*/ 26030 h 180500"/>
                <a:gd name="rtr" fmla="*/ 814150 w 866400"/>
                <a:gd name="rtb" fmla="*/ 162830 h 180500"/>
              </a:gdLst>
              <a:ahLst/>
              <a:cxnLst/>
              <a:rect l="rtl" t="rtt" r="rtr" b="rtb"/>
              <a:pathLst>
                <a:path w="866400" h="180500" stroke="0">
                  <a:moveTo>
                    <a:pt x="0" y="0"/>
                  </a:moveTo>
                  <a:lnTo>
                    <a:pt x="866400" y="0"/>
                  </a:lnTo>
                  <a:lnTo>
                    <a:pt x="8664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866400" h="180500" fill="none">
                  <a:moveTo>
                    <a:pt x="0" y="180500"/>
                  </a:moveTo>
                  <a:lnTo>
                    <a:pt x="8664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机械能的转化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8654415" y="5597525"/>
            <a:ext cx="1551940" cy="811530"/>
            <a:chOff x="13628" y="8589"/>
            <a:chExt cx="2444" cy="1278"/>
          </a:xfrm>
        </p:grpSpPr>
        <p:sp>
          <p:nvSpPr>
            <p:cNvPr id="192" name="MMConnector"/>
            <p:cNvSpPr/>
            <p:nvPr/>
          </p:nvSpPr>
          <p:spPr>
            <a:xfrm>
              <a:off x="13628" y="8689"/>
              <a:ext cx="574" cy="1178"/>
            </a:xfrm>
            <a:custGeom>
              <a:avLst/>
              <a:gdLst/>
              <a:ahLst/>
              <a:cxnLst/>
              <a:pathLst>
                <a:path w="250800" h="308750" fill="none">
                  <a:moveTo>
                    <a:pt x="-125400" y="-154375"/>
                  </a:moveTo>
                  <a:cubicBezTo>
                    <a:pt x="9893" y="-154375"/>
                    <a:pt x="-31445" y="154375"/>
                    <a:pt x="125400" y="154375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191" name="SubTopic"/>
            <p:cNvSpPr/>
            <p:nvPr/>
          </p:nvSpPr>
          <p:spPr>
            <a:xfrm>
              <a:off x="13844" y="8589"/>
              <a:ext cx="2228" cy="688"/>
            </a:xfrm>
            <a:custGeom>
              <a:avLst/>
              <a:gdLst>
                <a:gd name="rtl" fmla="*/ 54150 w 744800"/>
                <a:gd name="rtt" fmla="*/ 26030 h 180500"/>
                <a:gd name="rtr" fmla="*/ 692550 w 744800"/>
                <a:gd name="rtb" fmla="*/ 162830 h 180500"/>
              </a:gdLst>
              <a:ahLst/>
              <a:cxnLst/>
              <a:rect l="rtl" t="rtt" r="rtr" b="rtb"/>
              <a:pathLst>
                <a:path w="744800" h="180500" stroke="0">
                  <a:moveTo>
                    <a:pt x="0" y="0"/>
                  </a:moveTo>
                  <a:lnTo>
                    <a:pt x="744800" y="0"/>
                  </a:lnTo>
                  <a:lnTo>
                    <a:pt x="7448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744800" h="180500" fill="none">
                  <a:moveTo>
                    <a:pt x="0" y="180500"/>
                  </a:moveTo>
                  <a:lnTo>
                    <a:pt x="7448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机械能守恒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2650490" y="675640"/>
            <a:ext cx="6110605" cy="1433830"/>
            <a:chOff x="4173" y="838"/>
            <a:chExt cx="9623" cy="2258"/>
          </a:xfrm>
        </p:grpSpPr>
        <p:sp>
          <p:nvSpPr>
            <p:cNvPr id="24" name="文本框 23"/>
            <p:cNvSpPr txBox="1"/>
            <p:nvPr/>
          </p:nvSpPr>
          <p:spPr>
            <a:xfrm>
              <a:off x="5369" y="1049"/>
              <a:ext cx="8059" cy="165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p>
              <a:pPr fontAlgn="auto">
                <a:lnSpc>
                  <a:spcPct val="130000"/>
                </a:lnSpc>
              </a:pPr>
              <a:r>
                <a:rPr lang="zh-CN" altLang="en-US" sz="2400"/>
                <a:t>不做功的三种情况：踢出去的足球；搬而未起；人提水桶水平前进</a:t>
              </a:r>
              <a:endParaRPr lang="zh-CN" altLang="en-US" sz="2400"/>
            </a:p>
          </p:txBody>
        </p:sp>
        <p:sp>
          <p:nvSpPr>
            <p:cNvPr id="25" name="云形标注 24"/>
            <p:cNvSpPr/>
            <p:nvPr/>
          </p:nvSpPr>
          <p:spPr>
            <a:xfrm>
              <a:off x="4173" y="838"/>
              <a:ext cx="9623" cy="2258"/>
            </a:xfrm>
            <a:prstGeom prst="cloudCallout">
              <a:avLst>
                <a:gd name="adj1" fmla="val -39649"/>
                <a:gd name="adj2" fmla="val 59388"/>
              </a:avLst>
            </a:prstGeom>
            <a:noFill/>
            <a:ln>
              <a:solidFill>
                <a:schemeClr val="accent4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1" grpId="0" bldLvl="0" animBg="1"/>
      <p:bldP spid="101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3" name="组合 2"/>
          <p:cNvGrpSpPr/>
          <p:nvPr/>
        </p:nvGrpSpPr>
        <p:grpSpPr>
          <a:xfrm>
            <a:off x="640080" y="2778760"/>
            <a:ext cx="3376295" cy="523080"/>
            <a:chOff x="894" y="3246"/>
            <a:chExt cx="5317" cy="824"/>
          </a:xfrm>
        </p:grpSpPr>
        <p:sp>
          <p:nvSpPr>
            <p:cNvPr id="20481" name="文本框 4"/>
            <p:cNvSpPr txBox="1"/>
            <p:nvPr/>
          </p:nvSpPr>
          <p:spPr>
            <a:xfrm>
              <a:off x="3894" y="3246"/>
              <a:ext cx="2317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r>
                <a:rPr sz="2800" dirty="0"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rPr>
                <a:t>功</a:t>
              </a:r>
              <a:r>
                <a:rPr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(必考)</a:t>
              </a:r>
              <a:endParaRPr sz="24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pSp>
          <p:nvGrpSpPr>
            <p:cNvPr id="20488" name="组合 13"/>
            <p:cNvGrpSpPr/>
            <p:nvPr/>
          </p:nvGrpSpPr>
          <p:grpSpPr>
            <a:xfrm>
              <a:off x="894" y="3246"/>
              <a:ext cx="2665" cy="824"/>
              <a:chOff x="6686" y="8865"/>
              <a:chExt cx="2836" cy="879"/>
            </a:xfrm>
          </p:grpSpPr>
          <p:pic>
            <p:nvPicPr>
              <p:cNvPr id="20489" name="图片 9" descr="考点2字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6686" y="8865"/>
                <a:ext cx="2836" cy="821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0490" name="文本框 10"/>
              <p:cNvSpPr txBox="1"/>
              <p:nvPr/>
            </p:nvSpPr>
            <p:spPr>
              <a:xfrm>
                <a:off x="6686" y="8865"/>
                <a:ext cx="1536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zh-CN" altLang="en-US" sz="28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考点</a:t>
                </a:r>
                <a:endParaRPr lang="zh-CN" altLang="en-US" sz="2800" b="1" dirty="0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20491" name="文本框 11"/>
              <p:cNvSpPr txBox="1"/>
              <p:nvPr/>
            </p:nvSpPr>
            <p:spPr>
              <a:xfrm rot="-10800000" flipV="1">
                <a:off x="8667" y="8865"/>
                <a:ext cx="668" cy="879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28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1</a:t>
                </a:r>
                <a:endParaRPr lang="en-US" altLang="zh-CN" sz="28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18440" name="组合 4"/>
          <p:cNvGrpSpPr/>
          <p:nvPr/>
        </p:nvGrpSpPr>
        <p:grpSpPr>
          <a:xfrm>
            <a:off x="692594" y="1090295"/>
            <a:ext cx="10515147" cy="645159"/>
            <a:chOff x="1208" y="1190"/>
            <a:chExt cx="16640" cy="1018"/>
          </a:xfrm>
        </p:grpSpPr>
        <p:pic>
          <p:nvPicPr>
            <p:cNvPr id="18441" name="图片 1" descr="一级标"/>
            <p:cNvPicPr>
              <a:picLocks noChangeAspect="1"/>
            </p:cNvPicPr>
            <p:nvPr/>
          </p:nvPicPr>
          <p:blipFill>
            <a:blip r:embed="rId2"/>
            <a:srcRect l="6263" t="-3066" r="6950"/>
            <a:stretch>
              <a:fillRect/>
            </a:stretch>
          </p:blipFill>
          <p:spPr>
            <a:xfrm>
              <a:off x="1208" y="1243"/>
              <a:ext cx="16640" cy="87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8442" name="文本框 10"/>
            <p:cNvSpPr txBox="1"/>
            <p:nvPr/>
          </p:nvSpPr>
          <p:spPr>
            <a:xfrm>
              <a:off x="6468" y="1190"/>
              <a:ext cx="6211" cy="101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algn="ctr"/>
              <a:r>
                <a:rPr lang="zh-CN" altLang="en-US" sz="3600" b="1">
                  <a:latin typeface="黑体" panose="02010609060101010101" pitchFamily="49" charset="-122"/>
                  <a:ea typeface="黑体" panose="02010609060101010101" pitchFamily="49" charset="-122"/>
                </a:rPr>
                <a:t>面对面</a:t>
              </a:r>
              <a:r>
                <a:rPr lang="en-US" altLang="zh-CN" sz="3600" b="1">
                  <a:latin typeface="黑体" panose="02010609060101010101" pitchFamily="49" charset="-122"/>
                  <a:ea typeface="黑体" panose="02010609060101010101" pitchFamily="49" charset="-122"/>
                </a:rPr>
                <a:t>“</a:t>
              </a:r>
              <a:r>
                <a:rPr lang="zh-CN" altLang="en-US" sz="3600" b="1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过</a:t>
              </a:r>
              <a:r>
                <a:rPr lang="en-US" altLang="zh-CN" sz="3600" b="1">
                  <a:latin typeface="黑体" panose="02010609060101010101" pitchFamily="49" charset="-122"/>
                  <a:ea typeface="黑体" panose="02010609060101010101" pitchFamily="49" charset="-122"/>
                </a:rPr>
                <a:t>”</a:t>
              </a:r>
              <a:r>
                <a:rPr lang="zh-CN" altLang="en-US" sz="3600" b="1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考点</a:t>
              </a:r>
              <a:endParaRPr lang="zh-CN" altLang="en-US" sz="3600" b="1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692785" y="1828165"/>
            <a:ext cx="2889885" cy="648335"/>
            <a:chOff x="1456" y="3050"/>
            <a:chExt cx="4551" cy="1021"/>
          </a:xfrm>
        </p:grpSpPr>
        <p:sp>
          <p:nvSpPr>
            <p:cNvPr id="37" name="文本框 36"/>
            <p:cNvSpPr txBox="1"/>
            <p:nvPr/>
          </p:nvSpPr>
          <p:spPr>
            <a:xfrm>
              <a:off x="3000" y="3132"/>
              <a:ext cx="3007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algn="l"/>
              <a:r>
                <a:rPr lang="zh-CN" sz="2800">
                  <a:ea typeface="黑体" panose="02010609060101010101" pitchFamily="49" charset="-122"/>
                </a:rPr>
                <a:t>考点梳理</a:t>
              </a:r>
              <a:endParaRPr lang="zh-CN" sz="2800">
                <a:ea typeface="黑体" panose="02010609060101010101" pitchFamily="49" charset="-122"/>
              </a:endParaRPr>
            </a:p>
          </p:txBody>
        </p:sp>
        <p:pic>
          <p:nvPicPr>
            <p:cNvPr id="38" name="图片 37" descr="二级标（14磅）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456" y="3050"/>
              <a:ext cx="1243" cy="1021"/>
            </a:xfrm>
            <a:prstGeom prst="rect">
              <a:avLst/>
            </a:prstGeom>
          </p:spPr>
        </p:pic>
      </p:grpSp>
      <p:sp>
        <p:nvSpPr>
          <p:cNvPr id="100" name="文本框 99"/>
          <p:cNvSpPr txBox="1"/>
          <p:nvPr/>
        </p:nvSpPr>
        <p:spPr>
          <a:xfrm>
            <a:off x="631825" y="3275965"/>
            <a:ext cx="11199495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</a:rPr>
              <a:t>1. </a:t>
            </a:r>
            <a:r>
              <a:rPr lang="zh-CN" sz="2400">
                <a:ea typeface="黑体" panose="02010609060101010101" pitchFamily="49" charset="-122"/>
              </a:rPr>
              <a:t>力学中的功</a:t>
            </a: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</a:rPr>
              <a:t>(1)</a:t>
            </a:r>
            <a:r>
              <a:rPr lang="zh-CN" sz="2400">
                <a:ea typeface="黑体" panose="02010609060101010101" pitchFamily="49" charset="-122"/>
              </a:rPr>
              <a:t>定义：</a:t>
            </a:r>
            <a:r>
              <a:rPr lang="zh-CN" sz="2400">
                <a:ea typeface="宋体" panose="02010600030101010101" pitchFamily="2" charset="-122"/>
              </a:rPr>
              <a:t>物体在力的作用下，沿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______________</a:t>
            </a:r>
            <a:r>
              <a:rPr lang="zh-CN" sz="2400">
                <a:ea typeface="宋体" panose="02010600030101010101" pitchFamily="2" charset="-122"/>
              </a:rPr>
              <a:t>移动了一段距离，就说这个力对物体做了功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. </a:t>
            </a: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</a:rPr>
              <a:t>(2)</a:t>
            </a:r>
            <a:r>
              <a:rPr lang="zh-CN" sz="2400">
                <a:ea typeface="黑体" panose="02010609060101010101" pitchFamily="49" charset="-122"/>
              </a:rPr>
              <a:t>做功的两个必要因素：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___________________</a:t>
            </a:r>
            <a:r>
              <a:rPr lang="zh-CN" sz="2400">
                <a:ea typeface="宋体" panose="02010600030101010101" pitchFamily="2" charset="-122"/>
              </a:rPr>
              <a:t>、</a:t>
            </a:r>
            <a:endParaRPr lang="zh-CN" sz="2400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__________________________________. </a:t>
            </a:r>
            <a:endParaRPr lang="zh-CN" altLang="en-US" sz="2400"/>
          </a:p>
        </p:txBody>
      </p:sp>
      <p:sp>
        <p:nvSpPr>
          <p:cNvPr id="2" name="文本框 1"/>
          <p:cNvSpPr txBox="1"/>
          <p:nvPr/>
        </p:nvSpPr>
        <p:spPr>
          <a:xfrm>
            <a:off x="5314315" y="3900805"/>
            <a:ext cx="156273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力的方向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4279900" y="5021580"/>
            <a:ext cx="275082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有力作用在物体上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754380" y="5552123"/>
            <a:ext cx="5080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物体在力的方向上移动了一段距离</a:t>
            </a:r>
            <a:endParaRPr lang="zh-CN" altLang="en-US"/>
          </a:p>
        </p:txBody>
      </p:sp>
      <p:sp>
        <p:nvSpPr>
          <p:cNvPr id="43" name="流程图: 终止 42">
            <a:hlinkClick r:id="rId4" action="ppaction://hlinksldjump"/>
          </p:cNvPr>
          <p:cNvSpPr/>
          <p:nvPr/>
        </p:nvSpPr>
        <p:spPr>
          <a:xfrm>
            <a:off x="9311005" y="5554980"/>
            <a:ext cx="2034540" cy="477520"/>
          </a:xfrm>
          <a:prstGeom prst="flowChartTerminator">
            <a:avLst/>
          </a:prstGeom>
          <a:solidFill>
            <a:schemeClr val="accent4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p>
            <a:pPr algn="ctr" fontAlgn="base">
              <a:lnSpc>
                <a:spcPct val="100000"/>
              </a:lnSpc>
            </a:pPr>
            <a:r>
              <a:rPr lang="zh-CN" altLang="en-US" sz="1815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返回思维导图</a:t>
            </a:r>
            <a:endParaRPr lang="zh-CN" altLang="en-US" sz="1815" b="1" strike="noStrike" noProof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  <p:custDataLst>
      <p:tags r:id="rId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4" grpId="0"/>
      <p:bldP spid="4" grpId="1"/>
      <p:bldP spid="5" grpId="0"/>
      <p:bldP spid="5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文本框 5"/>
          <p:cNvSpPr txBox="1"/>
          <p:nvPr/>
        </p:nvSpPr>
        <p:spPr>
          <a:xfrm>
            <a:off x="979805" y="2070100"/>
            <a:ext cx="10412095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</a:rPr>
              <a:t>(3)</a:t>
            </a:r>
            <a:r>
              <a:rPr lang="zh-CN" sz="2400">
                <a:ea typeface="黑体" panose="02010609060101010101" pitchFamily="49" charset="-122"/>
              </a:rPr>
              <a:t>不做功的三种情况：有力</a:t>
            </a:r>
            <a:r>
              <a:rPr lang="en-US" sz="2400" i="1">
                <a:latin typeface="Times New Roman" panose="02020603050405020304" pitchFamily="18" charset="0"/>
                <a:ea typeface="黑体" panose="02010609060101010101" pitchFamily="49" charset="-122"/>
              </a:rPr>
              <a:t>F</a:t>
            </a:r>
            <a:r>
              <a:rPr lang="zh-CN" sz="2400">
                <a:ea typeface="黑体" panose="02010609060101010101" pitchFamily="49" charset="-122"/>
              </a:rPr>
              <a:t>无距离</a:t>
            </a:r>
            <a:r>
              <a:rPr lang="en-US" sz="2400" i="1">
                <a:latin typeface="Times New Roman" panose="02020603050405020304" pitchFamily="18" charset="0"/>
                <a:ea typeface="黑体" panose="02010609060101010101" pitchFamily="49" charset="-122"/>
              </a:rPr>
              <a:t>s</a:t>
            </a:r>
            <a:r>
              <a:rPr lang="zh-CN" sz="2400">
                <a:ea typeface="黑体" panose="02010609060101010101" pitchFamily="49" charset="-122"/>
              </a:rPr>
              <a:t>：</a:t>
            </a:r>
            <a:r>
              <a:rPr lang="zh-CN" sz="2400">
                <a:ea typeface="宋体" panose="02010600030101010101" pitchFamily="2" charset="-122"/>
              </a:rPr>
              <a:t>如推石头没推动，人对石头不做功．</a:t>
            </a:r>
            <a:r>
              <a:rPr lang="zh-CN" sz="2400">
                <a:ea typeface="黑体" panose="02010609060101010101" pitchFamily="49" charset="-122"/>
              </a:rPr>
              <a:t>无力</a:t>
            </a:r>
            <a:r>
              <a:rPr lang="en-US" sz="2400" i="1">
                <a:latin typeface="Times New Roman" panose="02020603050405020304" pitchFamily="18" charset="0"/>
                <a:ea typeface="黑体" panose="02010609060101010101" pitchFamily="49" charset="-122"/>
              </a:rPr>
              <a:t>F</a:t>
            </a:r>
            <a:r>
              <a:rPr lang="zh-CN" sz="2400">
                <a:ea typeface="黑体" panose="02010609060101010101" pitchFamily="49" charset="-122"/>
              </a:rPr>
              <a:t>有距离</a:t>
            </a:r>
            <a:r>
              <a:rPr lang="en-US" sz="2400" i="1">
                <a:latin typeface="Times New Roman" panose="02020603050405020304" pitchFamily="18" charset="0"/>
                <a:ea typeface="黑体" panose="02010609060101010101" pitchFamily="49" charset="-122"/>
              </a:rPr>
              <a:t>s</a:t>
            </a:r>
            <a:r>
              <a:rPr lang="zh-CN" sz="2400">
                <a:ea typeface="黑体" panose="02010609060101010101" pitchFamily="49" charset="-122"/>
              </a:rPr>
              <a:t>：</a:t>
            </a:r>
            <a:r>
              <a:rPr lang="zh-CN" sz="2400">
                <a:ea typeface="宋体" panose="02010600030101010101" pitchFamily="2" charset="-122"/>
              </a:rPr>
              <a:t>如正在空中飞行的足球，人对足球不做功．</a:t>
            </a:r>
            <a:r>
              <a:rPr lang="zh-CN" sz="2400">
                <a:ea typeface="黑体" panose="02010609060101010101" pitchFamily="49" charset="-122"/>
              </a:rPr>
              <a:t>有力</a:t>
            </a:r>
            <a:r>
              <a:rPr lang="en-US" sz="2400" i="1">
                <a:latin typeface="Times New Roman" panose="02020603050405020304" pitchFamily="18" charset="0"/>
                <a:ea typeface="黑体" panose="02010609060101010101" pitchFamily="49" charset="-122"/>
              </a:rPr>
              <a:t>F</a:t>
            </a:r>
            <a:r>
              <a:rPr lang="zh-CN" sz="2400">
                <a:ea typeface="黑体" panose="02010609060101010101" pitchFamily="49" charset="-122"/>
              </a:rPr>
              <a:t>也有距离</a:t>
            </a:r>
            <a:r>
              <a:rPr lang="en-US" sz="2400" i="1">
                <a:latin typeface="Times New Roman" panose="02020603050405020304" pitchFamily="18" charset="0"/>
                <a:ea typeface="黑体" panose="02010609060101010101" pitchFamily="49" charset="-122"/>
              </a:rPr>
              <a:t>s</a:t>
            </a:r>
            <a:r>
              <a:rPr lang="zh-CN" sz="2400">
                <a:ea typeface="黑体" panose="02010609060101010101" pitchFamily="49" charset="-122"/>
              </a:rPr>
              <a:t>，但</a:t>
            </a: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</a:rPr>
              <a:t> </a:t>
            </a:r>
            <a:r>
              <a:rPr lang="en-US" sz="2400" i="1">
                <a:latin typeface="Times New Roman" panose="02020603050405020304" pitchFamily="18" charset="0"/>
                <a:ea typeface="黑体" panose="02010609060101010101" pitchFamily="49" charset="-122"/>
              </a:rPr>
              <a:t>F</a:t>
            </a:r>
            <a:r>
              <a:rPr lang="zh-CN" sz="2400">
                <a:ea typeface="黑体" panose="02010609060101010101" pitchFamily="49" charset="-122"/>
              </a:rPr>
              <a:t>方向与</a:t>
            </a:r>
            <a:r>
              <a:rPr lang="en-US" sz="2400" i="1">
                <a:latin typeface="Times New Roman" panose="02020603050405020304" pitchFamily="18" charset="0"/>
                <a:ea typeface="黑体" panose="02010609060101010101" pitchFamily="49" charset="-122"/>
              </a:rPr>
              <a:t>s</a:t>
            </a:r>
            <a:r>
              <a:rPr lang="zh-CN" sz="2400">
                <a:ea typeface="黑体" panose="02010609060101010101" pitchFamily="49" charset="-122"/>
              </a:rPr>
              <a:t>方向垂直：</a:t>
            </a:r>
            <a:r>
              <a:rPr lang="zh-CN" sz="2400">
                <a:ea typeface="宋体" panose="02010600030101010101" pitchFamily="2" charset="-122"/>
              </a:rPr>
              <a:t>如人提着水桶在水平路面上行走，人对水桶没有做功．</a:t>
            </a:r>
            <a:r>
              <a:rPr lang="en-US" sz="2400">
                <a:latin typeface="Times New Roman" panose="02020603050405020304" pitchFamily="18" charset="0"/>
                <a:cs typeface="仿宋_GB2312" charset="0"/>
              </a:rPr>
              <a:t>[2018.13D]</a:t>
            </a:r>
            <a:endParaRPr lang="zh-CN" altLang="en-US" sz="2400"/>
          </a:p>
        </p:txBody>
      </p:sp>
      <p:sp>
        <p:nvSpPr>
          <p:cNvPr id="43" name="流程图: 终止 42">
            <a:hlinkClick r:id="rId1" action="ppaction://hlinksldjump"/>
          </p:cNvPr>
          <p:cNvSpPr/>
          <p:nvPr/>
        </p:nvSpPr>
        <p:spPr>
          <a:xfrm>
            <a:off x="9023985" y="4909185"/>
            <a:ext cx="2034540" cy="477520"/>
          </a:xfrm>
          <a:prstGeom prst="flowChartTerminator">
            <a:avLst/>
          </a:prstGeom>
          <a:solidFill>
            <a:schemeClr val="accent4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p>
            <a:pPr algn="ctr" fontAlgn="base">
              <a:lnSpc>
                <a:spcPct val="100000"/>
              </a:lnSpc>
            </a:pPr>
            <a:r>
              <a:rPr lang="zh-CN" altLang="en-US" sz="1815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返回思维导图</a:t>
            </a:r>
            <a:endParaRPr lang="zh-CN" altLang="en-US" sz="1815" b="1" strike="noStrike" noProof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" name="文本框 6"/>
          <p:cNvSpPr txBox="1"/>
          <p:nvPr/>
        </p:nvSpPr>
        <p:spPr>
          <a:xfrm>
            <a:off x="887730" y="1097915"/>
            <a:ext cx="10674350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</a:rPr>
              <a:t>2. </a:t>
            </a: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功的计算</a:t>
            </a: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</a:rPr>
              <a:t>(1)</a:t>
            </a:r>
            <a:r>
              <a:rPr lang="zh-CN" sz="2400">
                <a:ea typeface="黑体" panose="02010609060101010101" pitchFamily="49" charset="-122"/>
              </a:rPr>
              <a:t>定义：</a:t>
            </a:r>
            <a:r>
              <a:rPr lang="zh-CN" sz="2400">
                <a:ea typeface="宋体" panose="02010600030101010101" pitchFamily="2" charset="-122"/>
              </a:rPr>
              <a:t>力学中，功等于力与物体在力的方向上移动距离的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________. </a:t>
            </a: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</a:rPr>
              <a:t>(2)</a:t>
            </a:r>
            <a:r>
              <a:rPr lang="zh-CN" sz="2400">
                <a:ea typeface="黑体" panose="02010609060101010101" pitchFamily="49" charset="-122"/>
              </a:rPr>
              <a:t>公式</a:t>
            </a:r>
            <a:r>
              <a:rPr lang="en-US" sz="2400">
                <a:latin typeface="Times New Roman" panose="02020603050405020304" pitchFamily="18" charset="0"/>
                <a:cs typeface="仿宋_GB2312" charset="0"/>
              </a:rPr>
              <a:t>(</a:t>
            </a:r>
            <a:r>
              <a:rPr lang="zh-CN" sz="2400">
                <a:cs typeface="仿宋_GB2312" charset="0"/>
              </a:rPr>
              <a:t>必考</a:t>
            </a:r>
            <a:r>
              <a:rPr lang="en-US" sz="2400">
                <a:latin typeface="Times New Roman" panose="02020603050405020304" pitchFamily="18" charset="0"/>
                <a:cs typeface="仿宋_GB2312" charset="0"/>
              </a:rPr>
              <a:t>)</a:t>
            </a:r>
            <a:endParaRPr lang="zh-CN" altLang="en-US" sz="2400"/>
          </a:p>
        </p:txBody>
      </p:sp>
      <p:pic>
        <p:nvPicPr>
          <p:cNvPr id="8" name="图片 1012"/>
          <p:cNvPicPr>
            <a:picLocks noChangeAspect="1"/>
          </p:cNvPicPr>
          <p:nvPr/>
        </p:nvPicPr>
        <p:blipFill>
          <a:blip r:embed="rId1" r:link="rId2"/>
          <a:stretch>
            <a:fillRect/>
          </a:stretch>
        </p:blipFill>
        <p:spPr>
          <a:xfrm>
            <a:off x="4141470" y="2851150"/>
            <a:ext cx="3279775" cy="1381125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文本框 8"/>
          <p:cNvSpPr txBox="1"/>
          <p:nvPr/>
        </p:nvSpPr>
        <p:spPr>
          <a:xfrm>
            <a:off x="959485" y="4615815"/>
            <a:ext cx="967422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zh-CN" sz="2400">
                <a:ea typeface="黑体" panose="02010609060101010101" pitchFamily="49" charset="-122"/>
              </a:rPr>
              <a:t>变式：</a:t>
            </a:r>
            <a:r>
              <a:rPr lang="zh-CN" sz="2400">
                <a:ea typeface="宋体" panose="02010600030101010101" pitchFamily="2" charset="-122"/>
              </a:rPr>
              <a:t>求力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F</a:t>
            </a:r>
            <a:r>
              <a:rPr lang="zh-CN" sz="2400">
                <a:ea typeface="宋体" panose="02010600030101010101" pitchFamily="2" charset="-122"/>
              </a:rPr>
              <a:t>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</a:t>
            </a:r>
            <a:r>
              <a:rPr lang="zh-CN" sz="2400">
                <a:ea typeface="宋体" panose="02010600030101010101" pitchFamily="2" charset="-122"/>
              </a:rPr>
              <a:t>；求距离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s</a:t>
            </a:r>
            <a:r>
              <a:rPr lang="zh-CN" sz="2400">
                <a:ea typeface="宋体" panose="02010600030101010101" pitchFamily="2" charset="-122"/>
              </a:rPr>
              <a:t>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．</a:t>
            </a: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</a:rPr>
              <a:t>(3)</a:t>
            </a:r>
            <a:r>
              <a:rPr lang="zh-CN" sz="2400">
                <a:ea typeface="黑体" panose="02010609060101010101" pitchFamily="49" charset="-122"/>
              </a:rPr>
              <a:t>单位：</a:t>
            </a:r>
            <a:r>
              <a:rPr lang="zh-CN" sz="2400">
                <a:ea typeface="宋体" panose="02010600030101010101" pitchFamily="2" charset="-122"/>
              </a:rPr>
              <a:t>功的单位是焦耳，符号为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J</a:t>
            </a:r>
            <a:r>
              <a:rPr lang="zh-CN" sz="2400">
                <a:ea typeface="宋体" panose="02010600030101010101" pitchFamily="2" charset="-122"/>
              </a:rPr>
              <a:t>，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 J</a:t>
            </a:r>
            <a:r>
              <a:rPr lang="zh-CN" sz="2400">
                <a:ea typeface="宋体" panose="02010600030101010101" pitchFamily="2" charset="-122"/>
              </a:rPr>
              <a:t>＝ 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 N·m.</a:t>
            </a:r>
            <a:endParaRPr lang="zh-CN" altLang="en-US" sz="2400"/>
          </a:p>
        </p:txBody>
      </p:sp>
      <p:sp>
        <p:nvSpPr>
          <p:cNvPr id="100" name="文本框 99"/>
          <p:cNvSpPr txBox="1"/>
          <p:nvPr/>
        </p:nvSpPr>
        <p:spPr>
          <a:xfrm>
            <a:off x="9090025" y="1744345"/>
            <a:ext cx="88328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乘积</a:t>
            </a:r>
            <a:endParaRPr lang="zh-CN" altLang="en-US"/>
          </a:p>
        </p:txBody>
      </p:sp>
      <p:graphicFrame>
        <p:nvGraphicFramePr>
          <p:cNvPr id="2" name="对象 1"/>
          <p:cNvGraphicFramePr/>
          <p:nvPr/>
        </p:nvGraphicFramePr>
        <p:xfrm>
          <a:off x="3320415" y="4450715"/>
          <a:ext cx="332740" cy="7404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" name="" r:id="rId3" imgW="236220" imgH="471805" progId="Equation.DSMT4">
                  <p:embed/>
                </p:oleObj>
              </mc:Choice>
              <mc:Fallback>
                <p:oleObj name="" r:id="rId3" imgW="236220" imgH="471805" progId="Equation.DSMT4">
                  <p:embed/>
                  <p:pic>
                    <p:nvPicPr>
                      <p:cNvPr id="0" name="图片 2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320415" y="4450715"/>
                        <a:ext cx="332740" cy="74041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对象 3"/>
          <p:cNvGraphicFramePr/>
          <p:nvPr/>
        </p:nvGraphicFramePr>
        <p:xfrm>
          <a:off x="6024563" y="4511993"/>
          <a:ext cx="286385" cy="61785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" name="" r:id="rId5" imgW="203200" imgH="393700" progId="Equation.DSMT4">
                  <p:embed/>
                </p:oleObj>
              </mc:Choice>
              <mc:Fallback>
                <p:oleObj name="" r:id="rId5" imgW="203200" imgH="393700" progId="Equation.DSMT4">
                  <p:embed/>
                  <p:pic>
                    <p:nvPicPr>
                      <p:cNvPr id="0" name="图片 2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6024563" y="4511993"/>
                        <a:ext cx="286385" cy="61785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3" name="流程图: 终止 42">
            <a:hlinkClick r:id="rId7" action="ppaction://hlinksldjump"/>
          </p:cNvPr>
          <p:cNvSpPr/>
          <p:nvPr/>
        </p:nvSpPr>
        <p:spPr>
          <a:xfrm>
            <a:off x="8891905" y="5191125"/>
            <a:ext cx="2034540" cy="477520"/>
          </a:xfrm>
          <a:prstGeom prst="flowChartTerminator">
            <a:avLst/>
          </a:prstGeom>
          <a:solidFill>
            <a:schemeClr val="accent4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p>
            <a:pPr algn="ctr" fontAlgn="base">
              <a:lnSpc>
                <a:spcPct val="100000"/>
              </a:lnSpc>
            </a:pPr>
            <a:r>
              <a:rPr lang="zh-CN" altLang="en-US" sz="1815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返回思维导图</a:t>
            </a:r>
            <a:endParaRPr lang="zh-CN" altLang="en-US" sz="1815" b="1" strike="noStrike" noProof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100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3" name="组合 2"/>
          <p:cNvGrpSpPr/>
          <p:nvPr/>
        </p:nvGrpSpPr>
        <p:grpSpPr>
          <a:xfrm>
            <a:off x="1142365" y="1630680"/>
            <a:ext cx="3844290" cy="521970"/>
            <a:chOff x="894" y="3246"/>
            <a:chExt cx="6054" cy="822"/>
          </a:xfrm>
        </p:grpSpPr>
        <p:sp>
          <p:nvSpPr>
            <p:cNvPr id="20481" name="文本框 4"/>
            <p:cNvSpPr txBox="1"/>
            <p:nvPr/>
          </p:nvSpPr>
          <p:spPr>
            <a:xfrm>
              <a:off x="3894" y="3246"/>
              <a:ext cx="3054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r>
                <a:rPr lang="zh-CN" altLang="en-US" sz="2800" dirty="0"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rPr>
                <a:t>功率</a:t>
              </a:r>
              <a:r>
                <a:rPr lang="en-US" altLang="zh-CN" sz="2400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(</a:t>
              </a:r>
              <a:r>
                <a:rPr lang="zh-CN" altLang="en-US" sz="2400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必考</a:t>
              </a:r>
              <a:r>
                <a:rPr lang="en-US" altLang="zh-CN" sz="2400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)</a:t>
              </a:r>
              <a:endPara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20488" name="组合 13"/>
            <p:cNvGrpSpPr/>
            <p:nvPr/>
          </p:nvGrpSpPr>
          <p:grpSpPr>
            <a:xfrm>
              <a:off x="894" y="3246"/>
              <a:ext cx="2665" cy="822"/>
              <a:chOff x="6686" y="8865"/>
              <a:chExt cx="2836" cy="877"/>
            </a:xfrm>
          </p:grpSpPr>
          <p:pic>
            <p:nvPicPr>
              <p:cNvPr id="20489" name="图片 9" descr="考点2字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6686" y="8865"/>
                <a:ext cx="2836" cy="821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0490" name="文本框 10"/>
              <p:cNvSpPr txBox="1"/>
              <p:nvPr/>
            </p:nvSpPr>
            <p:spPr>
              <a:xfrm>
                <a:off x="6686" y="8865"/>
                <a:ext cx="1536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zh-CN" altLang="en-US" sz="28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考点</a:t>
                </a:r>
                <a:endParaRPr lang="zh-CN" altLang="en-US" sz="2800" b="1" dirty="0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20491" name="文本框 11"/>
              <p:cNvSpPr txBox="1"/>
              <p:nvPr/>
            </p:nvSpPr>
            <p:spPr>
              <a:xfrm rot="-10800000" flipV="1">
                <a:off x="8667" y="8865"/>
                <a:ext cx="668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28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2</a:t>
                </a:r>
                <a:endParaRPr lang="en-US" altLang="zh-CN" sz="28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100" name="文本框 99"/>
          <p:cNvSpPr txBox="1"/>
          <p:nvPr/>
        </p:nvSpPr>
        <p:spPr>
          <a:xfrm>
            <a:off x="988060" y="2439670"/>
            <a:ext cx="10281285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1. </a:t>
            </a:r>
            <a:r>
              <a:rPr lang="zh-CN" sz="2400">
                <a:ea typeface="宋体" panose="02010600030101010101" pitchFamily="2" charset="-122"/>
              </a:rPr>
              <a:t>比较做功快慢的方法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(1)</a:t>
            </a:r>
            <a:r>
              <a:rPr lang="zh-CN" sz="2400">
                <a:ea typeface="宋体" panose="02010600030101010101" pitchFamily="2" charset="-122"/>
              </a:rPr>
              <a:t>做功时间相同，做功越多功率越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；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(2)</a:t>
            </a:r>
            <a:r>
              <a:rPr lang="zh-CN" sz="2400">
                <a:ea typeface="宋体" panose="02010600030101010101" pitchFamily="2" charset="-122"/>
              </a:rPr>
              <a:t>做功相同，做功时间越长功率越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．</a:t>
            </a: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</a:rPr>
              <a:t>2. (1)</a:t>
            </a:r>
            <a:r>
              <a:rPr lang="zh-CN" sz="2400">
                <a:ea typeface="黑体" panose="02010609060101010101" pitchFamily="49" charset="-122"/>
              </a:rPr>
              <a:t>定义：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</a:t>
            </a:r>
            <a:r>
              <a:rPr lang="zh-CN" sz="2400">
                <a:ea typeface="宋体" panose="02010600030101010101" pitchFamily="2" charset="-122"/>
              </a:rPr>
              <a:t>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之比叫做功率，它在数值上等于力在单位时间内所做的功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. </a:t>
            </a:r>
            <a:endParaRPr lang="zh-CN" altLang="en-US" sz="2400"/>
          </a:p>
        </p:txBody>
      </p:sp>
      <p:sp>
        <p:nvSpPr>
          <p:cNvPr id="2" name="文本框 1"/>
          <p:cNvSpPr txBox="1"/>
          <p:nvPr/>
        </p:nvSpPr>
        <p:spPr>
          <a:xfrm>
            <a:off x="6110605" y="3091815"/>
            <a:ext cx="48450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大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6032500" y="3640455"/>
            <a:ext cx="56261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小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2834640" y="4192270"/>
            <a:ext cx="57277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功</a:t>
            </a:r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4036695" y="4192270"/>
            <a:ext cx="88328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时间</a:t>
            </a:r>
            <a:endParaRPr lang="zh-CN" altLang="en-US"/>
          </a:p>
        </p:txBody>
      </p:sp>
      <p:sp>
        <p:nvSpPr>
          <p:cNvPr id="43" name="流程图: 终止 42">
            <a:hlinkClick r:id="rId2" action="ppaction://hlinksldjump"/>
          </p:cNvPr>
          <p:cNvSpPr/>
          <p:nvPr/>
        </p:nvSpPr>
        <p:spPr>
          <a:xfrm>
            <a:off x="8952230" y="4984750"/>
            <a:ext cx="2034540" cy="477520"/>
          </a:xfrm>
          <a:prstGeom prst="flowChartTerminator">
            <a:avLst/>
          </a:prstGeom>
          <a:solidFill>
            <a:schemeClr val="accent4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p>
            <a:pPr algn="ctr" fontAlgn="base">
              <a:lnSpc>
                <a:spcPct val="100000"/>
              </a:lnSpc>
            </a:pPr>
            <a:r>
              <a:rPr lang="zh-CN" altLang="en-US" sz="1815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返回思维导图</a:t>
            </a:r>
            <a:endParaRPr lang="zh-CN" altLang="en-US" sz="1815" b="1" strike="noStrike" noProof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4" grpId="0"/>
      <p:bldP spid="4" grpId="1"/>
      <p:bldP spid="5" grpId="0"/>
      <p:bldP spid="5" grpId="1"/>
      <p:bldP spid="6" grpId="0"/>
      <p:bldP spid="6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9" name="组合 8"/>
          <p:cNvGrpSpPr/>
          <p:nvPr/>
        </p:nvGrpSpPr>
        <p:grpSpPr>
          <a:xfrm>
            <a:off x="1188085" y="1328420"/>
            <a:ext cx="9772015" cy="4338320"/>
            <a:chOff x="2096" y="2205"/>
            <a:chExt cx="15389" cy="6832"/>
          </a:xfrm>
        </p:grpSpPr>
        <p:sp>
          <p:nvSpPr>
            <p:cNvPr id="100" name="文本框 99"/>
            <p:cNvSpPr txBox="1"/>
            <p:nvPr/>
          </p:nvSpPr>
          <p:spPr>
            <a:xfrm>
              <a:off x="2096" y="2205"/>
              <a:ext cx="15389" cy="683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>
                <a:lnSpc>
                  <a:spcPct val="200000"/>
                </a:lnSpc>
              </a:pPr>
              <a:r>
                <a:rPr lang="en-US" sz="2400">
                  <a:latin typeface="Times New Roman" panose="02020603050405020304" pitchFamily="18" charset="0"/>
                  <a:ea typeface="黑体" panose="02010609060101010101" pitchFamily="49" charset="-122"/>
                </a:rPr>
                <a:t>(2)</a:t>
              </a:r>
              <a:r>
                <a:rPr lang="zh-CN" sz="2400">
                  <a:ea typeface="黑体" panose="02010609060101010101" pitchFamily="49" charset="-122"/>
                </a:rPr>
                <a:t>物</a:t>
              </a:r>
              <a:r>
                <a:rPr lang="zh-CN" sz="2400">
                  <a:latin typeface="Times New Roman" panose="02020603050405020304" pitchFamily="18" charset="0"/>
                  <a:ea typeface="黑体" panose="02010609060101010101" pitchFamily="49" charset="-122"/>
                </a:rPr>
                <a:t>理意义：</a:t>
              </a:r>
              <a:r>
                <a:rPr lang="zh-CN" sz="2400">
                  <a:ea typeface="宋体" panose="02010600030101010101" pitchFamily="2" charset="-122"/>
                </a:rPr>
                <a:t>表示</a:t>
              </a:r>
              <a:r>
                <a:rPr lang="en-US" sz="2400">
                  <a:latin typeface="Times New Roman" panose="02020603050405020304" pitchFamily="18" charset="0"/>
                  <a:ea typeface="宋体" panose="02010600030101010101" pitchFamily="2" charset="-122"/>
                </a:rPr>
                <a:t>____________</a:t>
              </a:r>
              <a:r>
                <a:rPr lang="zh-CN" sz="2400">
                  <a:ea typeface="宋体" panose="02010600030101010101" pitchFamily="2" charset="-122"/>
                </a:rPr>
                <a:t>的物理量</a:t>
              </a:r>
              <a:r>
                <a:rPr lang="en-US" sz="2400">
                  <a:latin typeface="Times New Roman" panose="02020603050405020304" pitchFamily="18" charset="0"/>
                  <a:ea typeface="宋体" panose="02010600030101010101" pitchFamily="2" charset="-122"/>
                </a:rPr>
                <a:t>. (3)</a:t>
              </a:r>
              <a:r>
                <a:rPr lang="zh-CN" altLang="en-US" sz="2400">
                  <a:latin typeface="黑体" panose="02010609060101010101" pitchFamily="49" charset="-122"/>
                  <a:ea typeface="黑体" panose="02010609060101010101" pitchFamily="49" charset="-122"/>
                </a:rPr>
                <a:t>公式</a:t>
              </a:r>
              <a:r>
                <a:rPr lang="en-US" sz="2400">
                  <a:latin typeface="Times New Roman" panose="02020603050405020304" pitchFamily="18" charset="0"/>
                  <a:cs typeface="仿宋_GB2312" charset="0"/>
                </a:rPr>
                <a:t>(</a:t>
              </a:r>
              <a:r>
                <a:rPr lang="zh-CN" sz="2400">
                  <a:cs typeface="仿宋_GB2312" charset="0"/>
                </a:rPr>
                <a:t>必考</a:t>
              </a:r>
              <a:r>
                <a:rPr lang="en-US" sz="2400">
                  <a:latin typeface="Times New Roman" panose="02020603050405020304" pitchFamily="18" charset="0"/>
                  <a:cs typeface="仿宋_GB2312" charset="0"/>
                </a:rPr>
                <a:t>)</a:t>
              </a:r>
              <a:r>
                <a:rPr lang="zh-CN" sz="2400">
                  <a:ea typeface="宋体" panose="02010600030101010101" pitchFamily="2" charset="-122"/>
                </a:rPr>
                <a:t>：</a:t>
              </a:r>
              <a:r>
                <a:rPr lang="en-US" sz="2400" i="1">
                  <a:latin typeface="Times New Roman" panose="02020603050405020304" pitchFamily="18" charset="0"/>
                  <a:ea typeface="宋体" panose="02010600030101010101" pitchFamily="2" charset="-122"/>
                </a:rPr>
                <a:t>P</a:t>
              </a:r>
              <a:r>
                <a:rPr lang="zh-CN" sz="2400">
                  <a:ea typeface="宋体" panose="02010600030101010101" pitchFamily="2" charset="-122"/>
                </a:rPr>
                <a:t>＝</a:t>
              </a:r>
              <a:r>
                <a:rPr lang="en-US" sz="2400">
                  <a:latin typeface="Times New Roman" panose="02020603050405020304" pitchFamily="18" charset="0"/>
                  <a:ea typeface="宋体" panose="02010600030101010101" pitchFamily="2" charset="-122"/>
                </a:rPr>
                <a:t>________</a:t>
              </a:r>
              <a:endParaRPr lang="en-US" sz="24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  <a:p>
              <a:pPr>
                <a:lnSpc>
                  <a:spcPct val="150000"/>
                </a:lnSpc>
              </a:pPr>
              <a:endParaRPr lang="en-US" sz="24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  <a:p>
              <a:pPr>
                <a:lnSpc>
                  <a:spcPct val="150000"/>
                </a:lnSpc>
              </a:pPr>
              <a:endParaRPr lang="en-US" sz="24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  <a:p>
              <a:pPr>
                <a:lnSpc>
                  <a:spcPct val="150000"/>
                </a:lnSpc>
              </a:pPr>
              <a:endParaRPr lang="en-US" sz="24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  <a:p>
              <a:pPr>
                <a:lnSpc>
                  <a:spcPct val="150000"/>
                </a:lnSpc>
              </a:pPr>
              <a:r>
                <a:rPr lang="en-US" sz="2400" i="1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P</a:t>
              </a:r>
              <a:r>
                <a:rPr lang="zh-CN" sz="240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＝     ＝</a:t>
              </a:r>
              <a:r>
                <a:rPr lang="en-US" sz="2400">
                  <a:latin typeface="Times New Roman" panose="02020603050405020304" pitchFamily="18" charset="0"/>
                  <a:cs typeface="Times New Roman" panose="02020603050405020304" pitchFamily="18" charset="0"/>
                </a:rPr>
                <a:t>        </a:t>
              </a:r>
              <a:r>
                <a:rPr lang="zh-CN" sz="240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＝</a:t>
              </a:r>
              <a:r>
                <a:rPr lang="en-US" sz="2400" i="1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Fv</a:t>
              </a:r>
              <a:r>
                <a:rPr lang="en-US" sz="240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(</a:t>
              </a:r>
              <a:r>
                <a:rPr lang="zh-CN" sz="240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注：</a:t>
              </a:r>
              <a:r>
                <a:rPr lang="zh-CN" sz="240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此公式只适用于匀速直线运动</a:t>
              </a:r>
              <a:r>
                <a:rPr lang="en-US" sz="240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)</a:t>
              </a:r>
              <a:r>
                <a:rPr lang="en-US" sz="2400">
                  <a:latin typeface="Times New Roman" panose="02020603050405020304" pitchFamily="18" charset="0"/>
                  <a:ea typeface="黑体" panose="02010609060101010101" pitchFamily="49" charset="-122"/>
                </a:rPr>
                <a:t>(4)</a:t>
              </a:r>
              <a:r>
                <a:rPr lang="zh-CN" sz="2400">
                  <a:ea typeface="黑体" panose="02010609060101010101" pitchFamily="49" charset="-122"/>
                </a:rPr>
                <a:t>单位及其换算：</a:t>
              </a:r>
              <a:r>
                <a:rPr lang="en-US" sz="2400">
                  <a:latin typeface="Times New Roman" panose="02020603050405020304" pitchFamily="18" charset="0"/>
                  <a:ea typeface="宋体" panose="02010600030101010101" pitchFamily="2" charset="-122"/>
                </a:rPr>
                <a:t>1 kW</a:t>
              </a:r>
              <a:r>
                <a:rPr lang="zh-CN" sz="2400">
                  <a:ea typeface="宋体" panose="02010600030101010101" pitchFamily="2" charset="-122"/>
                </a:rPr>
                <a:t>＝</a:t>
              </a:r>
              <a:r>
                <a:rPr lang="en-US" sz="2400">
                  <a:latin typeface="Times New Roman" panose="02020603050405020304" pitchFamily="18" charset="0"/>
                  <a:ea typeface="宋体" panose="02010600030101010101" pitchFamily="2" charset="-122"/>
                </a:rPr>
                <a:t>________W</a:t>
              </a:r>
              <a:r>
                <a:rPr lang="zh-CN" sz="2400">
                  <a:ea typeface="宋体" panose="02010600030101010101" pitchFamily="2" charset="-122"/>
                </a:rPr>
                <a:t>，</a:t>
              </a:r>
              <a:r>
                <a:rPr lang="en-US" sz="2400">
                  <a:latin typeface="Times New Roman" panose="02020603050405020304" pitchFamily="18" charset="0"/>
                  <a:ea typeface="宋体" panose="02010600030101010101" pitchFamily="2" charset="-122"/>
                </a:rPr>
                <a:t>1 MW</a:t>
              </a:r>
              <a:r>
                <a:rPr lang="zh-CN" sz="2400">
                  <a:ea typeface="宋体" panose="02010600030101010101" pitchFamily="2" charset="-122"/>
                </a:rPr>
                <a:t>＝</a:t>
              </a:r>
              <a:r>
                <a:rPr lang="en-US" sz="2400">
                  <a:latin typeface="Times New Roman" panose="02020603050405020304" pitchFamily="18" charset="0"/>
                  <a:ea typeface="宋体" panose="02010600030101010101" pitchFamily="2" charset="-122"/>
                </a:rPr>
                <a:t>10</a:t>
              </a:r>
              <a:r>
                <a:rPr lang="en-US" sz="2400" baseline="30000">
                  <a:latin typeface="Times New Roman" panose="02020603050405020304" pitchFamily="18" charset="0"/>
                  <a:ea typeface="宋体" panose="02010600030101010101" pitchFamily="2" charset="-122"/>
                </a:rPr>
                <a:t>6</a:t>
              </a:r>
              <a:r>
                <a:rPr lang="en-US" sz="2400">
                  <a:latin typeface="Times New Roman" panose="02020603050405020304" pitchFamily="18" charset="0"/>
                  <a:ea typeface="宋体" panose="02010600030101010101" pitchFamily="2" charset="-122"/>
                </a:rPr>
                <a:t> W.</a:t>
              </a:r>
              <a:endParaRPr lang="zh-CN" altLang="en-US" sz="2400"/>
            </a:p>
          </p:txBody>
        </p:sp>
        <p:sp>
          <p:nvSpPr>
            <p:cNvPr id="45" name="左大括号 44"/>
            <p:cNvSpPr/>
            <p:nvPr/>
          </p:nvSpPr>
          <p:spPr>
            <a:xfrm>
              <a:off x="2303" y="4620"/>
              <a:ext cx="217" cy="2100"/>
            </a:xfrm>
            <a:prstGeom prst="leftBrace">
              <a:avLst>
                <a:gd name="adj1" fmla="val 8333"/>
                <a:gd name="adj2" fmla="val 48377"/>
              </a:avLst>
            </a:prstGeom>
            <a:ln w="22225">
              <a:tailEnd type="non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/>
            <a:p>
              <a:pPr fontAlgn="base"/>
              <a:endParaRPr lang="zh-CN" altLang="en-US" strike="noStrike" noProof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2530" y="4190"/>
              <a:ext cx="4394" cy="276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p>
              <a:pPr algn="l">
                <a:lnSpc>
                  <a:spcPct val="150000"/>
                </a:lnSpc>
              </a:pPr>
              <a:r>
                <a:rPr lang="en-US" sz="2400" i="1">
                  <a:latin typeface="Times New Roman" panose="02020603050405020304" pitchFamily="18" charset="0"/>
                  <a:sym typeface="+mn-ea"/>
                </a:rPr>
                <a:t>W</a:t>
              </a:r>
              <a:r>
                <a:rPr lang="zh-CN" sz="2400">
                  <a:latin typeface="Times New Roman" panose="02020603050405020304" pitchFamily="18" charset="0"/>
                  <a:cs typeface="Times New Roman" panose="02020603050405020304" pitchFamily="18" charset="0"/>
                  <a:sym typeface="+mn-ea"/>
                </a:rPr>
                <a:t>—功，单位为</a:t>
              </a:r>
              <a:r>
                <a:rPr lang="en-US" altLang="zh-CN" sz="2400">
                  <a:latin typeface="Times New Roman" panose="02020603050405020304" pitchFamily="18" charset="0"/>
                  <a:cs typeface="Times New Roman" panose="02020603050405020304" pitchFamily="18" charset="0"/>
                  <a:sym typeface="+mn-ea"/>
                </a:rPr>
                <a:t>J</a:t>
              </a:r>
              <a:endParaRPr lang="en-US" sz="2400" i="1">
                <a:latin typeface="Times New Roman" panose="02020603050405020304" pitchFamily="18" charset="0"/>
                <a:ea typeface="宋体" panose="02010600030101010101" pitchFamily="2" charset="-122"/>
              </a:endParaRPr>
            </a:p>
            <a:p>
              <a:pPr algn="l">
                <a:lnSpc>
                  <a:spcPct val="150000"/>
                </a:lnSpc>
              </a:pPr>
              <a:r>
                <a:rPr lang="en-US" sz="2400" i="1">
                  <a:latin typeface="Times New Roman" panose="02020603050405020304" pitchFamily="18" charset="0"/>
                  <a:sym typeface="+mn-ea"/>
                </a:rPr>
                <a:t>t</a:t>
              </a:r>
              <a:r>
                <a:rPr lang="zh-CN" sz="2400">
                  <a:latin typeface="Times New Roman" panose="02020603050405020304" pitchFamily="18" charset="0"/>
                  <a:cs typeface="Times New Roman" panose="02020603050405020304" pitchFamily="18" charset="0"/>
                  <a:sym typeface="+mn-ea"/>
                </a:rPr>
                <a:t>—时间，单位为</a:t>
              </a:r>
              <a:r>
                <a:rPr lang="en-US" altLang="zh-CN" sz="2400">
                  <a:latin typeface="Times New Roman" panose="02020603050405020304" pitchFamily="18" charset="0"/>
                  <a:cs typeface="Times New Roman" panose="02020603050405020304" pitchFamily="18" charset="0"/>
                  <a:sym typeface="+mn-ea"/>
                </a:rPr>
                <a:t>s</a:t>
              </a:r>
              <a:endParaRPr lang="en-US" sz="24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  <a:p>
              <a:pPr algn="l">
                <a:lnSpc>
                  <a:spcPct val="150000"/>
                </a:lnSpc>
              </a:pPr>
              <a:r>
                <a:rPr lang="zh-CN" sz="2400" i="1">
                  <a:latin typeface="Times New Roman" panose="02020603050405020304" pitchFamily="18" charset="0"/>
                  <a:cs typeface="Times New Roman" panose="02020603050405020304" pitchFamily="18" charset="0"/>
                  <a:sym typeface="+mn-ea"/>
                </a:rPr>
                <a:t>P</a:t>
              </a:r>
              <a:r>
                <a:rPr lang="zh-CN" sz="2400">
                  <a:latin typeface="Times New Roman" panose="02020603050405020304" pitchFamily="18" charset="0"/>
                  <a:cs typeface="Times New Roman" panose="02020603050405020304" pitchFamily="18" charset="0"/>
                  <a:sym typeface="+mn-ea"/>
                </a:rPr>
                <a:t>—功率，单位为W</a:t>
              </a:r>
              <a:endParaRPr lang="zh-CN" altLang="en-US" sz="2400" i="1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graphicFrame>
          <p:nvGraphicFramePr>
            <p:cNvPr id="5" name="对象 4"/>
            <p:cNvGraphicFramePr/>
            <p:nvPr/>
          </p:nvGraphicFramePr>
          <p:xfrm>
            <a:off x="3011" y="7070"/>
            <a:ext cx="697" cy="122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" name="" r:id="rId1" imgW="357505" imgH="693420" progId="Equation.DSMT4">
                    <p:embed/>
                  </p:oleObj>
                </mc:Choice>
                <mc:Fallback>
                  <p:oleObj name="" r:id="rId1" imgW="357505" imgH="693420" progId="Equation.DSMT4">
                    <p:embed/>
                    <p:pic>
                      <p:nvPicPr>
                        <p:cNvPr id="0" name="图片 5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3011" y="7070"/>
                          <a:ext cx="697" cy="1224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7" name="对象 6"/>
            <p:cNvGraphicFramePr/>
            <p:nvPr/>
          </p:nvGraphicFramePr>
          <p:xfrm>
            <a:off x="4192" y="7059"/>
            <a:ext cx="821" cy="119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8" name="" r:id="rId3" imgW="433070" imgH="709295" progId="Equation.DSMT4">
                    <p:embed/>
                  </p:oleObj>
                </mc:Choice>
                <mc:Fallback>
                  <p:oleObj name="" r:id="rId3" imgW="433070" imgH="709295" progId="Equation.DSMT4">
                    <p:embed/>
                    <p:pic>
                      <p:nvPicPr>
                        <p:cNvPr id="0" name="图片 7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4192" y="7059"/>
                          <a:ext cx="821" cy="1197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2" name="文本框 1"/>
          <p:cNvSpPr txBox="1"/>
          <p:nvPr/>
        </p:nvSpPr>
        <p:spPr>
          <a:xfrm>
            <a:off x="3967480" y="1588770"/>
            <a:ext cx="147828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做功快慢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4886325" y="5095240"/>
            <a:ext cx="100012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1 000</a:t>
            </a:r>
            <a:endParaRPr lang="zh-CN" altLang="en-US"/>
          </a:p>
        </p:txBody>
      </p:sp>
      <p:graphicFrame>
        <p:nvGraphicFramePr>
          <p:cNvPr id="10" name="对象 9"/>
          <p:cNvGraphicFramePr/>
          <p:nvPr/>
        </p:nvGraphicFramePr>
        <p:xfrm>
          <a:off x="4253865" y="2123440"/>
          <a:ext cx="311150" cy="71945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" name="" r:id="rId5" imgW="391160" imgH="618490" progId="Equation.DSMT4">
                  <p:embed/>
                </p:oleObj>
              </mc:Choice>
              <mc:Fallback>
                <p:oleObj name="" r:id="rId5" imgW="391160" imgH="618490" progId="Equation.DSMT4">
                  <p:embed/>
                  <p:pic>
                    <p:nvPicPr>
                      <p:cNvPr id="0" name="图片 10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253865" y="2123440"/>
                        <a:ext cx="311150" cy="71945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3" name="流程图: 终止 42">
            <a:hlinkClick r:id="rId7" action="ppaction://hlinksldjump"/>
          </p:cNvPr>
          <p:cNvSpPr/>
          <p:nvPr/>
        </p:nvSpPr>
        <p:spPr>
          <a:xfrm>
            <a:off x="9109075" y="5078095"/>
            <a:ext cx="2034540" cy="477520"/>
          </a:xfrm>
          <a:prstGeom prst="flowChartTerminator">
            <a:avLst/>
          </a:prstGeom>
          <a:solidFill>
            <a:schemeClr val="accent4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p>
            <a:pPr algn="ctr" fontAlgn="base">
              <a:lnSpc>
                <a:spcPct val="100000"/>
              </a:lnSpc>
            </a:pPr>
            <a:r>
              <a:rPr lang="zh-CN" altLang="en-US" sz="1815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返回思维导图</a:t>
            </a:r>
            <a:endParaRPr lang="zh-CN" altLang="en-US" sz="1815" b="1" strike="noStrike" noProof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  <p:custDataLst>
      <p:tags r:id="rId8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8440" name="组合 4"/>
          <p:cNvGrpSpPr/>
          <p:nvPr/>
        </p:nvGrpSpPr>
        <p:grpSpPr>
          <a:xfrm>
            <a:off x="738949" y="1016645"/>
            <a:ext cx="10515147" cy="645159"/>
            <a:chOff x="1208" y="1182"/>
            <a:chExt cx="16640" cy="1018"/>
          </a:xfrm>
        </p:grpSpPr>
        <p:pic>
          <p:nvPicPr>
            <p:cNvPr id="18441" name="图片 1" descr="F:\河南面对面外协做课件文件\2020季面对面课件版式\2020面对面备用标（全）\一级标（16字）.tif一级标（16字）"/>
            <p:cNvPicPr>
              <a:picLocks noChangeAspect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>
            <a:xfrm>
              <a:off x="1208" y="1322"/>
              <a:ext cx="16640" cy="71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8442" name="文本框 10"/>
            <p:cNvSpPr txBox="1"/>
            <p:nvPr/>
          </p:nvSpPr>
          <p:spPr>
            <a:xfrm>
              <a:off x="4719" y="1182"/>
              <a:ext cx="9759" cy="101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 algn="ctr"/>
              <a:r>
                <a:rPr lang="zh-CN" altLang="en-US" sz="3600" b="1">
                  <a:latin typeface="黑体" panose="02010609060101010101" pitchFamily="49" charset="-122"/>
                  <a:ea typeface="黑体" panose="02010609060101010101" pitchFamily="49" charset="-122"/>
                </a:rPr>
                <a:t>河南</a:t>
              </a:r>
              <a:r>
                <a:rPr lang="en-US" altLang="zh-CN" sz="3600" b="1">
                  <a:latin typeface="黑体" panose="02010609060101010101" pitchFamily="49" charset="-122"/>
                  <a:ea typeface="黑体" panose="02010609060101010101" pitchFamily="49" charset="-122"/>
                </a:rPr>
                <a:t>6</a:t>
              </a:r>
              <a:r>
                <a:rPr lang="zh-CN" altLang="en-US" sz="3600" b="1">
                  <a:latin typeface="黑体" panose="02010609060101010101" pitchFamily="49" charset="-122"/>
                  <a:ea typeface="黑体" panose="02010609060101010101" pitchFamily="49" charset="-122"/>
                </a:rPr>
                <a:t>年真题</a:t>
              </a:r>
              <a:r>
                <a:rPr lang="zh-CN" altLang="en-US" sz="3600" b="1"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、备用卷精讲练</a:t>
              </a:r>
              <a:endParaRPr lang="zh-CN" altLang="en-US" sz="3600" b="1">
                <a:latin typeface="黑体" panose="02010609060101010101" pitchFamily="49" charset="-122"/>
                <a:ea typeface="黑体" panose="02010609060101010101" pitchFamily="49" charset="-122"/>
                <a:sym typeface="+mn-ea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774065" y="1732915"/>
            <a:ext cx="6729730" cy="737235"/>
            <a:chOff x="87" y="2929"/>
            <a:chExt cx="10598" cy="1161"/>
          </a:xfrm>
        </p:grpSpPr>
        <p:pic>
          <p:nvPicPr>
            <p:cNvPr id="20" name="图片 19" descr="考点3字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7" y="3275"/>
              <a:ext cx="3418" cy="761"/>
            </a:xfrm>
            <a:prstGeom prst="rect">
              <a:avLst/>
            </a:prstGeom>
          </p:spPr>
        </p:pic>
        <p:grpSp>
          <p:nvGrpSpPr>
            <p:cNvPr id="21" name="组合 20"/>
            <p:cNvGrpSpPr/>
            <p:nvPr/>
          </p:nvGrpSpPr>
          <p:grpSpPr>
            <a:xfrm>
              <a:off x="160" y="2929"/>
              <a:ext cx="10525" cy="1161"/>
              <a:chOff x="273" y="2929"/>
              <a:chExt cx="10525" cy="1161"/>
            </a:xfrm>
          </p:grpSpPr>
          <p:sp>
            <p:nvSpPr>
              <p:cNvPr id="22" name="文本框 4"/>
              <p:cNvSpPr txBox="1"/>
              <p:nvPr/>
            </p:nvSpPr>
            <p:spPr>
              <a:xfrm>
                <a:off x="3894" y="2929"/>
                <a:ext cx="6904" cy="1161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p>
                <a:pPr>
                  <a:lnSpc>
                    <a:spcPct val="150000"/>
                  </a:lnSpc>
                </a:pPr>
                <a:r>
                  <a:rPr sz="2800" dirty="0">
                    <a:latin typeface="黑体" panose="02010609060101010101" pitchFamily="49" charset="-122"/>
                    <a:ea typeface="黑体" panose="02010609060101010101" pitchFamily="49" charset="-122"/>
                    <a:cs typeface="Times New Roman" panose="02020603050405020304" pitchFamily="18" charset="0"/>
                  </a:rPr>
                  <a:t>功、功率相关判断</a:t>
                </a:r>
                <a:r>
                  <a:rPr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(2018.13)</a:t>
                </a:r>
                <a:endParaRPr sz="24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grpSp>
            <p:nvGrpSpPr>
              <p:cNvPr id="23" name="组合 13"/>
              <p:cNvGrpSpPr/>
              <p:nvPr/>
            </p:nvGrpSpPr>
            <p:grpSpPr>
              <a:xfrm>
                <a:off x="273" y="3246"/>
                <a:ext cx="3110" cy="822"/>
                <a:chOff x="6025" y="8865"/>
                <a:chExt cx="3310" cy="877"/>
              </a:xfrm>
            </p:grpSpPr>
            <p:sp>
              <p:nvSpPr>
                <p:cNvPr id="24" name="文本框 10"/>
                <p:cNvSpPr txBox="1"/>
                <p:nvPr/>
              </p:nvSpPr>
              <p:spPr>
                <a:xfrm>
                  <a:off x="6025" y="8865"/>
                  <a:ext cx="2506" cy="877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wrap="square" anchor="t">
                  <a:spAutoFit/>
                </a:bodyPr>
                <a:p>
                  <a:r>
                    <a:rPr lang="zh-CN" altLang="en-US" sz="2800" b="1" dirty="0">
                      <a:latin typeface="Times New Roman" panose="02020603050405020304" pitchFamily="18" charset="0"/>
                      <a:ea typeface="黑体" panose="02010609060101010101" pitchFamily="49" charset="-122"/>
                    </a:rPr>
                    <a:t>命题点</a:t>
                  </a:r>
                  <a:endParaRPr lang="zh-CN" altLang="en-US" sz="2800" b="1" dirty="0">
                    <a:latin typeface="Times New Roman" panose="02020603050405020304" pitchFamily="18" charset="0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25" name="文本框 11"/>
                <p:cNvSpPr txBox="1"/>
                <p:nvPr/>
              </p:nvSpPr>
              <p:spPr>
                <a:xfrm rot="-10800000" flipV="1">
                  <a:off x="8667" y="8865"/>
                  <a:ext cx="668" cy="877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t">
                  <a:spAutoFit/>
                </a:bodyPr>
                <a:p>
                  <a:r>
                    <a:rPr lang="en-US" altLang="zh-CN" sz="2800" b="1">
                      <a:latin typeface="Times New Roman" panose="02020603050405020304" pitchFamily="18" charset="0"/>
                      <a:ea typeface="黑体" panose="02010609060101010101" pitchFamily="49" charset="-122"/>
                      <a:cs typeface="Times New Roman" panose="02020603050405020304" pitchFamily="18" charset="0"/>
                    </a:rPr>
                    <a:t>1</a:t>
                  </a:r>
                  <a:endParaRPr lang="en-US" altLang="zh-CN" sz="28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</p:grpSp>
        </p:grpSp>
      </p:grpSp>
      <p:pic>
        <p:nvPicPr>
          <p:cNvPr id="2" name="图片 -214748213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69455" y="4522470"/>
            <a:ext cx="4184650" cy="107886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0" name="文本框 99"/>
          <p:cNvSpPr txBox="1"/>
          <p:nvPr/>
        </p:nvSpPr>
        <p:spPr>
          <a:xfrm>
            <a:off x="8516620" y="5742305"/>
            <a:ext cx="110998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1800">
                <a:cs typeface="楷体_GB2312" charset="0"/>
              </a:rPr>
              <a:t>第</a:t>
            </a:r>
            <a:r>
              <a:rPr lang="en-US" sz="1800">
                <a:latin typeface="Times New Roman" panose="02020603050405020304" pitchFamily="18" charset="0"/>
                <a:cs typeface="楷体_GB2312" charset="0"/>
              </a:rPr>
              <a:t>1</a:t>
            </a:r>
            <a:r>
              <a:rPr lang="zh-CN" sz="1800">
                <a:cs typeface="楷体_GB2312" charset="0"/>
              </a:rPr>
              <a:t>题图</a:t>
            </a:r>
            <a:endParaRPr lang="zh-CN" altLang="en-US" sz="1800"/>
          </a:p>
        </p:txBody>
      </p:sp>
      <p:sp>
        <p:nvSpPr>
          <p:cNvPr id="3" name="文本框 2"/>
          <p:cNvSpPr txBox="1"/>
          <p:nvPr/>
        </p:nvSpPr>
        <p:spPr>
          <a:xfrm>
            <a:off x="621030" y="2573655"/>
            <a:ext cx="10855960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1. 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(2018</a:t>
            </a:r>
            <a:r>
              <a:rPr lang="zh-CN" sz="2400">
                <a:cs typeface="楷体_GB2312" charset="0"/>
              </a:rPr>
              <a:t>河南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13</a:t>
            </a:r>
            <a:r>
              <a:rPr lang="zh-CN" sz="2400">
                <a:cs typeface="楷体_GB2312" charset="0"/>
              </a:rPr>
              <a:t>题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2</a:t>
            </a:r>
            <a:r>
              <a:rPr lang="zh-CN" sz="2400">
                <a:cs typeface="楷体_GB2312" charset="0"/>
              </a:rPr>
              <a:t>分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)(</a:t>
            </a:r>
            <a:r>
              <a:rPr lang="zh-CN" sz="2400">
                <a:cs typeface="楷体_GB2312" charset="0"/>
              </a:rPr>
              <a:t>双选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如图所示，水平木板上有甲、乙两个木块，甲的质量大于乙的质量．两木块下表面的粗糙程度相同．甲、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乙分别在水平拉力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F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sz="2400">
                <a:ea typeface="宋体" panose="02010600030101010101" pitchFamily="2" charset="-122"/>
              </a:rPr>
              <a:t>和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F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sz="2400">
                <a:ea typeface="宋体" panose="02010600030101010101" pitchFamily="2" charset="-122"/>
              </a:rPr>
              <a:t>的作用下，以相同速度匀速直线运动了相同时间，下列说法中正确的是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　　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A. 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F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sz="2400">
                <a:ea typeface="宋体" panose="02010600030101010101" pitchFamily="2" charset="-122"/>
              </a:rPr>
              <a:t>大于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F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sz="2400">
                <a:ea typeface="宋体" panose="02010600030101010101" pitchFamily="2" charset="-122"/>
              </a:rPr>
              <a:t>　　　　　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B. 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F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sz="2400">
                <a:ea typeface="宋体" panose="02010600030101010101" pitchFamily="2" charset="-122"/>
              </a:rPr>
              <a:t>比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F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sz="2400">
                <a:ea typeface="宋体" panose="02010600030101010101" pitchFamily="2" charset="-122"/>
              </a:rPr>
              <a:t>做功多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C. 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F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sz="2400">
                <a:ea typeface="宋体" panose="02010600030101010101" pitchFamily="2" charset="-122"/>
              </a:rPr>
              <a:t>比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F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sz="2400">
                <a:ea typeface="宋体" panose="02010600030101010101" pitchFamily="2" charset="-122"/>
              </a:rPr>
              <a:t>的功率大       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  D. </a:t>
            </a:r>
            <a:r>
              <a:rPr lang="zh-CN" sz="2400">
                <a:ea typeface="宋体" panose="02010600030101010101" pitchFamily="2" charset="-122"/>
              </a:rPr>
              <a:t>甲的重力做功较多</a:t>
            </a:r>
            <a:endParaRPr lang="zh-CN" altLang="en-US" sz="2400"/>
          </a:p>
        </p:txBody>
      </p:sp>
      <p:sp>
        <p:nvSpPr>
          <p:cNvPr id="4" name="文本框 3"/>
          <p:cNvSpPr txBox="1"/>
          <p:nvPr/>
        </p:nvSpPr>
        <p:spPr>
          <a:xfrm>
            <a:off x="9947275" y="3831590"/>
            <a:ext cx="69786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AB</a:t>
            </a:r>
            <a:endParaRPr lang="zh-CN" altLang="en-US"/>
          </a:p>
        </p:txBody>
      </p:sp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5" name="组合 4"/>
          <p:cNvGrpSpPr/>
          <p:nvPr/>
        </p:nvGrpSpPr>
        <p:grpSpPr>
          <a:xfrm>
            <a:off x="1124585" y="1497965"/>
            <a:ext cx="1838960" cy="474345"/>
            <a:chOff x="1318" y="2359"/>
            <a:chExt cx="2896" cy="747"/>
          </a:xfrm>
        </p:grpSpPr>
        <p:pic>
          <p:nvPicPr>
            <p:cNvPr id="4" name="图片 3" descr="三级标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18" y="2359"/>
              <a:ext cx="2896" cy="714"/>
            </a:xfrm>
            <a:prstGeom prst="rect">
              <a:avLst/>
            </a:prstGeom>
          </p:spPr>
        </p:pic>
        <p:sp>
          <p:nvSpPr>
            <p:cNvPr id="6" name="文本框 5"/>
            <p:cNvSpPr txBox="1"/>
            <p:nvPr/>
          </p:nvSpPr>
          <p:spPr>
            <a:xfrm>
              <a:off x="1517" y="2381"/>
              <a:ext cx="2281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400" b="1">
                  <a:latin typeface="黑体" panose="02010609060101010101" pitchFamily="49" charset="-122"/>
                  <a:ea typeface="黑体" panose="02010609060101010101" pitchFamily="49" charset="-122"/>
                </a:rPr>
                <a:t>拓展训练</a:t>
              </a:r>
              <a:endParaRPr lang="zh-CN" altLang="en-US" sz="24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2" name="图片 -214748213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71710" y="2437130"/>
            <a:ext cx="1046480" cy="227139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0" name="文本框 99"/>
          <p:cNvSpPr txBox="1"/>
          <p:nvPr/>
        </p:nvSpPr>
        <p:spPr>
          <a:xfrm>
            <a:off x="9728200" y="5043805"/>
            <a:ext cx="130683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zh-CN" sz="1800">
                <a:cs typeface="楷体_GB2312" charset="0"/>
              </a:rPr>
              <a:t>第</a:t>
            </a:r>
            <a:r>
              <a:rPr lang="en-US" sz="1800">
                <a:latin typeface="Times New Roman" panose="02020603050405020304" pitchFamily="18" charset="0"/>
                <a:cs typeface="楷体_GB2312" charset="0"/>
              </a:rPr>
              <a:t>2</a:t>
            </a:r>
            <a:r>
              <a:rPr lang="zh-CN" sz="1800">
                <a:cs typeface="楷体_GB2312" charset="0"/>
              </a:rPr>
              <a:t>题图</a:t>
            </a:r>
            <a:endParaRPr lang="zh-CN" altLang="en-US" sz="1800"/>
          </a:p>
        </p:txBody>
      </p:sp>
      <p:sp>
        <p:nvSpPr>
          <p:cNvPr id="3" name="文本框 2"/>
          <p:cNvSpPr txBox="1"/>
          <p:nvPr/>
        </p:nvSpPr>
        <p:spPr>
          <a:xfrm>
            <a:off x="981075" y="2244090"/>
            <a:ext cx="8196580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2. 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(2019</a:t>
            </a:r>
            <a:r>
              <a:rPr lang="zh-CN" sz="2400">
                <a:cs typeface="楷体_GB2312" charset="0"/>
              </a:rPr>
              <a:t>说明与检测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物体在空中自由下落时，速度会越来越快，这是由于重力改变了物体的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___________</a:t>
            </a:r>
            <a:r>
              <a:rPr lang="zh-CN" sz="2400">
                <a:ea typeface="宋体" panose="02010600030101010101" pitchFamily="2" charset="-122"/>
              </a:rPr>
              <a:t>．如图所示，一个物体由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zh-CN" sz="2400">
                <a:ea typeface="宋体" panose="02010600030101010101" pitchFamily="2" charset="-122"/>
              </a:rPr>
              <a:t>点自由下落，相继经过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zh-CN" sz="2400">
                <a:ea typeface="宋体" panose="02010600030101010101" pitchFamily="2" charset="-122"/>
              </a:rPr>
              <a:t>、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  <a:r>
              <a:rPr lang="zh-CN" sz="2400">
                <a:ea typeface="宋体" panose="02010600030101010101" pitchFamily="2" charset="-122"/>
              </a:rPr>
              <a:t>两点，且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AB</a:t>
            </a:r>
            <a:r>
              <a:rPr lang="zh-CN" sz="2400">
                <a:ea typeface="宋体" panose="02010600030101010101" pitchFamily="2" charset="-122"/>
              </a:rPr>
              <a:t>＝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BC</a:t>
            </a:r>
            <a:r>
              <a:rPr lang="zh-CN" sz="2400">
                <a:ea typeface="宋体" panose="02010600030101010101" pitchFamily="2" charset="-122"/>
              </a:rPr>
              <a:t>，物体在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AB</a:t>
            </a:r>
            <a:r>
              <a:rPr lang="zh-CN" sz="2400">
                <a:ea typeface="宋体" panose="02010600030101010101" pitchFamily="2" charset="-122"/>
              </a:rPr>
              <a:t>段重力做功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W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sz="2400">
                <a:ea typeface="宋体" panose="02010600030101010101" pitchFamily="2" charset="-122"/>
              </a:rPr>
              <a:t>，做功功率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P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sz="2400">
                <a:ea typeface="宋体" panose="02010600030101010101" pitchFamily="2" charset="-122"/>
              </a:rPr>
              <a:t>；在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BC</a:t>
            </a:r>
            <a:r>
              <a:rPr lang="zh-CN" sz="2400">
                <a:ea typeface="宋体" panose="02010600030101010101" pitchFamily="2" charset="-122"/>
              </a:rPr>
              <a:t>段重力做功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W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sz="2400">
                <a:ea typeface="宋体" panose="02010600030101010101" pitchFamily="2" charset="-122"/>
              </a:rPr>
              <a:t>，做功功率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P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sz="2400">
                <a:ea typeface="宋体" panose="02010600030101010101" pitchFamily="2" charset="-122"/>
              </a:rPr>
              <a:t>，则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W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W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sz="2400">
                <a:ea typeface="宋体" panose="02010600030101010101" pitchFamily="2" charset="-122"/>
              </a:rPr>
              <a:t>，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P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P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.(</a:t>
            </a:r>
            <a:r>
              <a:rPr lang="zh-CN" sz="2400">
                <a:ea typeface="宋体" panose="02010600030101010101" pitchFamily="2" charset="-122"/>
              </a:rPr>
              <a:t>后两空均选填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＞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sz="2400">
                <a:ea typeface="宋体" panose="02010600030101010101" pitchFamily="2" charset="-122"/>
              </a:rPr>
              <a:t>＜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ea typeface="宋体" panose="02010600030101010101" pitchFamily="2" charset="-122"/>
              </a:rPr>
              <a:t>或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＝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．</a:t>
            </a:r>
            <a:endParaRPr lang="zh-CN" altLang="en-US" sz="2400"/>
          </a:p>
        </p:txBody>
      </p:sp>
      <p:sp>
        <p:nvSpPr>
          <p:cNvPr id="7" name="文本框 6"/>
          <p:cNvSpPr txBox="1"/>
          <p:nvPr/>
        </p:nvSpPr>
        <p:spPr>
          <a:xfrm>
            <a:off x="5394325" y="2901315"/>
            <a:ext cx="146748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运动状态</a:t>
            </a:r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3719195" y="4517390"/>
            <a:ext cx="55245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＝</a:t>
            </a:r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5725160" y="4517390"/>
            <a:ext cx="49403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&lt;</a:t>
            </a:r>
            <a:endParaRPr lang="zh-CN" altLang="en-US"/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8" grpId="0"/>
      <p:bldP spid="8" grpId="1"/>
      <p:bldP spid="9" grpId="0"/>
      <p:bldP spid="9" grpId="1"/>
    </p:bldLst>
  </p:timing>
</p:sld>
</file>

<file path=ppt/tags/tag1.xml><?xml version="1.0" encoding="utf-8"?>
<p:tagLst xmlns:p="http://schemas.openxmlformats.org/presentationml/2006/main">
  <p:tag name="KSO_WM_TAG_VERSION" val="1.0"/>
  <p:tag name="KSO_WM_TEMPLATE_CATEGORY" val="diagram"/>
  <p:tag name="KSO_WM_TEMPLATE_INDEX" val="782"/>
  <p:tag name="KSO_WM_UNIT_TYPE" val="l_h_f"/>
  <p:tag name="KSO_WM_UNIT_INDEX" val="1_1_1"/>
  <p:tag name="KSO_WM_UNIT_ID" val="258*l_h_f*1_1_1"/>
  <p:tag name="KSO_WM_UNIT_CLEAR" val="1"/>
  <p:tag name="KSO_WM_UNIT_LAYERLEVEL" val="1_1_1"/>
  <p:tag name="KSO_WM_UNIT_VALUE" val="14"/>
  <p:tag name="KSO_WM_UNIT_HIGHLIGHT" val="0"/>
  <p:tag name="KSO_WM_UNIT_COMPATIBLE" val="0"/>
  <p:tag name="KSO_WM_BEAUTIFY_FLAG" val="#wm#"/>
  <p:tag name="KSO_WM_UNIT_PRESET_TEXT_INDEX" val="4"/>
  <p:tag name="KSO_WM_UNIT_PRESET_TEXT_LEN" val="26"/>
  <p:tag name="KSO_WM_DIAGRAM_GROUP_CODE" val="l1-1"/>
  <p:tag name="KSO_WM_UNIT_TEXT_FILL_FORE_SCHEMECOLOR_INDEX" val="13"/>
  <p:tag name="KSO_WM_UNIT_TEXT_FILL_TYPE" val="1"/>
  <p:tag name="KSO_WM_UNIT_USESOURCEFORMAT_APPLY" val="0"/>
  <p:tag name="KSO_WM_UNIT_DIAGRAM_SCHEMECOLOR_ID" val="0"/>
</p:tagLst>
</file>

<file path=ppt/tags/tag10.xml><?xml version="1.0" encoding="utf-8"?>
<p:tagLst xmlns:p="http://schemas.openxmlformats.org/presentationml/2006/main">
  <p:tag name="KSO_WM_SLIDE_ITEM_CNT" val="1"/>
  <p:tag name="KSO_WM_SLIDE_MODEL_TYPE" val="timeline"/>
</p:tagLst>
</file>

<file path=ppt/tags/tag11.xml><?xml version="1.0" encoding="utf-8"?>
<p:tagLst xmlns:p="http://schemas.openxmlformats.org/presentationml/2006/main">
  <p:tag name="KSO_WM_SLIDE_ITEM_CNT" val="1"/>
  <p:tag name="KSO_WM_SLIDE_MODEL_TYPE" val="timeline"/>
</p:tagLst>
</file>

<file path=ppt/tags/tag12.xml><?xml version="1.0" encoding="utf-8"?>
<p:tagLst xmlns:p="http://schemas.openxmlformats.org/presentationml/2006/main">
  <p:tag name="KSO_WM_SLIDE_ITEM_CNT" val="1"/>
  <p:tag name="KSO_WM_SLIDE_MODEL_TYPE" val="timeline"/>
</p:tagLst>
</file>

<file path=ppt/tags/tag13.xml><?xml version="1.0" encoding="utf-8"?>
<p:tagLst xmlns:p="http://schemas.openxmlformats.org/presentationml/2006/main">
  <p:tag name="KSO_WM_SLIDE_ITEM_CNT" val="1"/>
  <p:tag name="KSO_WM_SLIDE_MODEL_TYPE" val="timeline"/>
</p:tagLst>
</file>

<file path=ppt/tags/tag14.xml><?xml version="1.0" encoding="utf-8"?>
<p:tagLst xmlns:p="http://schemas.openxmlformats.org/presentationml/2006/main">
  <p:tag name="KSO_WM_SLIDE_ITEM_CNT" val="1"/>
  <p:tag name="KSO_WM_SLIDE_MODEL_TYPE" val="timeline"/>
</p:tagLst>
</file>

<file path=ppt/tags/tag2.xml><?xml version="1.0" encoding="utf-8"?>
<p:tagLst xmlns:p="http://schemas.openxmlformats.org/presentationml/2006/main">
  <p:tag name="KSO_WM_TAG_VERSION" val="1.0"/>
  <p:tag name="KSO_WM_TEMPLATE_CATEGORY" val="diagram"/>
  <p:tag name="KSO_WM_TEMPLATE_INDEX" val="782"/>
  <p:tag name="KSO_WM_UNIT_TYPE" val="l_h_f"/>
  <p:tag name="KSO_WM_UNIT_INDEX" val="1_3_1"/>
  <p:tag name="KSO_WM_UNIT_ID" val="258*l_h_f*1_3_1"/>
  <p:tag name="KSO_WM_UNIT_CLEAR" val="1"/>
  <p:tag name="KSO_WM_UNIT_LAYERLEVEL" val="1_1_1"/>
  <p:tag name="KSO_WM_UNIT_VALUE" val="14"/>
  <p:tag name="KSO_WM_UNIT_HIGHLIGHT" val="0"/>
  <p:tag name="KSO_WM_UNIT_COMPATIBLE" val="0"/>
  <p:tag name="KSO_WM_BEAUTIFY_FLAG" val="#wm#"/>
  <p:tag name="KSO_WM_UNIT_PRESET_TEXT_INDEX" val="4"/>
  <p:tag name="KSO_WM_UNIT_PRESET_TEXT_LEN" val="26"/>
  <p:tag name="KSO_WM_DIAGRAM_GROUP_CODE" val="l1-1"/>
  <p:tag name="KSO_WM_UNIT_TEXT_FILL_FORE_SCHEMECOLOR_INDEX" val="13"/>
  <p:tag name="KSO_WM_UNIT_TEXT_FILL_TYPE" val="1"/>
  <p:tag name="KSO_WM_UNIT_USESOURCEFORMAT_APPLY" val="0"/>
  <p:tag name="KSO_WM_UNIT_DIAGRAM_SCHEMECOLOR_ID" val="0"/>
</p:tagLst>
</file>

<file path=ppt/tags/tag3.xml><?xml version="1.0" encoding="utf-8"?>
<p:tagLst xmlns:p="http://schemas.openxmlformats.org/presentationml/2006/main">
  <p:tag name="KSO_WM_SLIDE_ITEM_CNT" val="4"/>
</p:tagLst>
</file>

<file path=ppt/tags/tag4.xml><?xml version="1.0" encoding="utf-8"?>
<p:tagLst xmlns:p="http://schemas.openxmlformats.org/presentationml/2006/main">
  <p:tag name="KSO_WM_SLIDE_ITEM_CNT" val="1"/>
  <p:tag name="KSO_WM_SLIDE_MODEL_TYPE" val="timeline"/>
</p:tagLst>
</file>

<file path=ppt/tags/tag5.xml><?xml version="1.0" encoding="utf-8"?>
<p:tagLst xmlns:p="http://schemas.openxmlformats.org/presentationml/2006/main">
  <p:tag name="KSO_WM_SLIDE_ITEM_CNT" val="1"/>
  <p:tag name="KSO_WM_SLIDE_MODEL_TYPE" val="timeline"/>
</p:tagLst>
</file>

<file path=ppt/tags/tag6.xml><?xml version="1.0" encoding="utf-8"?>
<p:tagLst xmlns:p="http://schemas.openxmlformats.org/presentationml/2006/main">
  <p:tag name="KSO_WM_SLIDE_ITEM_CNT" val="1"/>
  <p:tag name="KSO_WM_SLIDE_MODEL_TYPE" val="timeline"/>
</p:tagLst>
</file>

<file path=ppt/tags/tag7.xml><?xml version="1.0" encoding="utf-8"?>
<p:tagLst xmlns:p="http://schemas.openxmlformats.org/presentationml/2006/main">
  <p:tag name="KSO_WM_SLIDE_ITEM_CNT" val="1"/>
  <p:tag name="KSO_WM_SLIDE_MODEL_TYPE" val="timeline"/>
</p:tagLst>
</file>

<file path=ppt/tags/tag8.xml><?xml version="1.0" encoding="utf-8"?>
<p:tagLst xmlns:p="http://schemas.openxmlformats.org/presentationml/2006/main">
  <p:tag name="KSO_WM_SLIDE_ITEM_CNT" val="1"/>
  <p:tag name="KSO_WM_SLIDE_MODEL_TYPE" val="timeline"/>
</p:tagLst>
</file>

<file path=ppt/tags/tag9.xml><?xml version="1.0" encoding="utf-8"?>
<p:tagLst xmlns:p="http://schemas.openxmlformats.org/presentationml/2006/main">
  <p:tag name="KSO_WM_SLIDE_ITEM_CNT" val="1"/>
  <p:tag name="KSO_WM_SLIDE_MODEL_TYPE" val="timeline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2936</Words>
  <Application>WPS 演示</Application>
  <PresentationFormat>宽屏</PresentationFormat>
  <Paragraphs>246</Paragraphs>
  <Slides>18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11</vt:i4>
      </vt:variant>
      <vt:variant>
        <vt:lpstr>幻灯片标题</vt:lpstr>
      </vt:variant>
      <vt:variant>
        <vt:i4>18</vt:i4>
      </vt:variant>
    </vt:vector>
  </HeadingPairs>
  <TitlesOfParts>
    <vt:vector size="41" baseType="lpstr">
      <vt:lpstr>Arial</vt:lpstr>
      <vt:lpstr>宋体</vt:lpstr>
      <vt:lpstr>Wingdings</vt:lpstr>
      <vt:lpstr>微软雅黑</vt:lpstr>
      <vt:lpstr>Times New Roman</vt:lpstr>
      <vt:lpstr>黑体</vt:lpstr>
      <vt:lpstr>方正粗黑宋简体</vt:lpstr>
      <vt:lpstr>仿宋_GB2312</vt:lpstr>
      <vt:lpstr>仿宋</vt:lpstr>
      <vt:lpstr>楷体_GB2312</vt:lpstr>
      <vt:lpstr>新宋体</vt:lpstr>
      <vt:lpstr>Office 主题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terms:created xsi:type="dcterms:W3CDTF">2019-11-26T04:16:00Z</dcterms:created>
  <dcterms:modified xsi:type="dcterms:W3CDTF">2019-12-15T09:15:52Z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2052-11.1.0.9209</vt:lpwstr>
  </property>
</Properties>
</file>