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68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AFFBB0-F083-45DE-B28E-AC139F23A2E5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1B568-E2D5-4A82-814E-3275850164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9037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>
            <a:miter lim="800000"/>
          </a:ln>
        </p:spPr>
      </p:sp>
      <p:sp>
        <p:nvSpPr>
          <p:cNvPr id="66563" name="文本占位符 2"/>
          <p:cNvSpPr>
            <a:spLocks noGrp="1"/>
          </p:cNvSpPr>
          <p:nvPr>
            <p:ph type="body"/>
          </p:nvPr>
        </p:nvSpPr>
        <p:spPr/>
        <p:txBody>
          <a:bodyPr wrap="square" lIns="91440" tIns="45720" rIns="91440" bIns="45720" anchor="t"/>
          <a:lstStyle/>
          <a:p>
            <a:pPr lvl="0"/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539532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1615262"/>
      </p:ext>
    </p:extLst>
  </p:cSld>
  <p:clrMapOvr>
    <a:masterClrMapping/>
  </p:clrMapOvr>
  <p:transition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332749" y="1939186"/>
            <a:ext cx="1829733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lang="zh-CN" altLang="en-US" sz="24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中物理</a:t>
            </a:r>
            <a:endParaRPr kumimoji="0" lang="zh-CN" altLang="en-US" sz="2400" b="1" i="0" u="none" strike="noStrike" cap="none" spc="0" normalizeH="0" dirty="0">
              <a:ln>
                <a:noFill/>
              </a:ln>
              <a:solidFill>
                <a:schemeClr val="bg1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0" name="Shape 40"/>
          <p:cNvSpPr/>
          <p:nvPr/>
        </p:nvSpPr>
        <p:spPr>
          <a:xfrm>
            <a:off x="4139952" y="2069619"/>
            <a:ext cx="4608512" cy="502702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zh-CN" altLang="en-US" sz="4000" b="1" baseline="-25000" dirty="0" smtClean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第</a:t>
            </a:r>
            <a:r>
              <a:rPr lang="zh-CN" altLang="en-US" sz="4000" b="1" baseline="-25000" dirty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二</a:t>
            </a:r>
            <a:r>
              <a:rPr lang="zh-CN" altLang="en-US" sz="4000" b="1" baseline="-25000" dirty="0" smtClean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十</a:t>
            </a:r>
            <a:r>
              <a:rPr lang="zh-CN" altLang="en-US" sz="4000" b="1" baseline="-25000" dirty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二</a:t>
            </a:r>
            <a:r>
              <a:rPr lang="zh-CN" altLang="en-US" sz="4000" b="1" baseline="-25000" dirty="0" smtClean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章 能</a:t>
            </a:r>
            <a:r>
              <a:rPr lang="zh-CN" altLang="en-US" sz="4000" b="1" baseline="-25000" dirty="0">
                <a:solidFill>
                  <a:srgbClr val="FF0000"/>
                </a:solidFill>
                <a:latin typeface="方正细倩简体" pitchFamily="65" charset="-122"/>
                <a:ea typeface="方正细倩简体" pitchFamily="65" charset="-122"/>
              </a:rPr>
              <a:t>源与可持续发展</a:t>
            </a:r>
            <a:endParaRPr lang="zh-CN" sz="4000" b="1" baseline="-25000" dirty="0">
              <a:solidFill>
                <a:srgbClr val="FF0000"/>
              </a:solidFill>
              <a:latin typeface="方正细倩简体" pitchFamily="65" charset="-122"/>
              <a:ea typeface="方正细倩简体" pitchFamily="65" charset="-122"/>
            </a:endParaRPr>
          </a:p>
        </p:txBody>
      </p:sp>
      <p:sp>
        <p:nvSpPr>
          <p:cNvPr id="5" name="Shape 40"/>
          <p:cNvSpPr/>
          <p:nvPr/>
        </p:nvSpPr>
        <p:spPr>
          <a:xfrm>
            <a:off x="4716016" y="1131590"/>
            <a:ext cx="4816710" cy="584775"/>
          </a:xfrm>
          <a:prstGeom prst="rect">
            <a:avLst/>
          </a:prstGeom>
          <a:ln w="12700">
            <a:miter lim="400000"/>
          </a:ln>
        </p:spPr>
        <p:txBody>
          <a:bodyPr wrap="square" lIns="45719" rIns="45719">
            <a:spAutoFit/>
          </a:bodyPr>
          <a:lstStyle>
            <a:lvl1pPr>
              <a:defRPr sz="3600">
                <a:solidFill>
                  <a:srgbClr val="B61C22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微软雅黑" panose="020B0503020204020204" charset="-122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zh-CN" altLang="en-US" sz="4800" b="1" baseline="-25000" dirty="0">
                <a:solidFill>
                  <a:srgbClr val="007E27"/>
                </a:solidFill>
                <a:latin typeface="方正中倩简体" pitchFamily="65" charset="-122"/>
                <a:ea typeface="方正中倩简体" pitchFamily="65" charset="-122"/>
              </a:rPr>
              <a:t>人教</a:t>
            </a:r>
            <a:r>
              <a:rPr lang="zh-CN" altLang="en-US" sz="4800" b="1" baseline="-25000" dirty="0" smtClean="0">
                <a:solidFill>
                  <a:srgbClr val="007E27"/>
                </a:solidFill>
                <a:latin typeface="方正中倩简体" pitchFamily="65" charset="-122"/>
                <a:ea typeface="方正中倩简体" pitchFamily="65" charset="-122"/>
              </a:rPr>
              <a:t>版物</a:t>
            </a:r>
            <a:r>
              <a:rPr lang="zh-CN" altLang="en-US" sz="4800" b="1" baseline="-25000" dirty="0">
                <a:solidFill>
                  <a:srgbClr val="007E27"/>
                </a:solidFill>
                <a:latin typeface="方正中倩简体" pitchFamily="65" charset="-122"/>
                <a:ea typeface="方正中倩简体" pitchFamily="65" charset="-122"/>
              </a:rPr>
              <a:t>理（初中）</a:t>
            </a:r>
            <a:endParaRPr lang="zh-CN" sz="4800" b="1" baseline="-25000" dirty="0">
              <a:solidFill>
                <a:srgbClr val="007E27"/>
              </a:solidFill>
              <a:latin typeface="方正中倩简体" pitchFamily="65" charset="-122"/>
              <a:ea typeface="方正中倩简体" pitchFamily="65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322236" y="2859782"/>
            <a:ext cx="3240360" cy="707884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lvl="0" latinLnBrk="1" hangingPunct="0"/>
            <a:r>
              <a:rPr lang="zh-CN" altLang="en-US" sz="6000" baseline="-25000" dirty="0" smtClean="0">
                <a:solidFill>
                  <a:srgbClr val="FF0000"/>
                </a:solidFill>
                <a:latin typeface="迷你简粗倩" pitchFamily="65" charset="-122"/>
                <a:ea typeface="迷你简粗倩" pitchFamily="65" charset="-122"/>
              </a:rPr>
              <a:t>本章复习</a:t>
            </a:r>
            <a:endParaRPr lang="zh-CN" altLang="en-US" sz="6000" baseline="-25000" dirty="0">
              <a:solidFill>
                <a:srgbClr val="FF0000"/>
              </a:solidFill>
              <a:latin typeface="迷你简粗倩" pitchFamily="65" charset="-122"/>
              <a:ea typeface="迷你简粗倩" pitchFamily="65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741479"/>
            <a:ext cx="3638827" cy="3638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50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113049" y="701389"/>
            <a:ext cx="8522237" cy="315911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sz="2095" b="1" dirty="0">
                <a:latin typeface="宋体" panose="02010600030101010101" pitchFamily="2" charset="-122"/>
                <a:cs typeface="宋体" panose="02010600030101010101" pitchFamily="2" charset="-122"/>
              </a:rPr>
              <a:t>2.能量的转移和转化的方向</a:t>
            </a: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性：能量的转化、转移，都是有       </a:t>
            </a:r>
            <a:r>
              <a:rPr sz="2095" u="sng" dirty="0">
                <a:latin typeface="宋体" panose="02010600030101010101" pitchFamily="2" charset="-122"/>
                <a:cs typeface="宋体" panose="02010600030101010101" pitchFamily="2" charset="-122"/>
              </a:rPr>
              <a:t>                  </a:t>
            </a: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3. </a:t>
            </a:r>
            <a:r>
              <a:rPr sz="2095" dirty="0" err="1">
                <a:latin typeface="宋体" panose="02010600030101010101" pitchFamily="2" charset="-122"/>
                <a:cs typeface="宋体" panose="02010600030101010101" pitchFamily="2" charset="-122"/>
              </a:rPr>
              <a:t>保护环境，控制和消除</a:t>
            </a: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sz="2095" u="sng" dirty="0">
                <a:latin typeface="宋体" panose="02010600030101010101" pitchFamily="2" charset="-122"/>
                <a:cs typeface="宋体" panose="02010600030101010101" pitchFamily="2" charset="-122"/>
              </a:rPr>
              <a:t>                  </a:t>
            </a:r>
            <a:r>
              <a:rPr sz="2095" dirty="0" err="1">
                <a:latin typeface="宋体" panose="02010600030101010101" pitchFamily="2" charset="-122"/>
                <a:cs typeface="宋体" panose="02010600030101010101" pitchFamily="2" charset="-122"/>
              </a:rPr>
              <a:t>污染，已经成为当前世界需要解决的重要课题</a:t>
            </a: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4. </a:t>
            </a:r>
            <a:r>
              <a:rPr sz="2095" dirty="0" err="1">
                <a:latin typeface="宋体" panose="02010600030101010101" pitchFamily="2" charset="-122"/>
                <a:cs typeface="宋体" panose="02010600030101010101" pitchFamily="2" charset="-122"/>
              </a:rPr>
              <a:t>未来的理想能源必须满足以下几点：必须足够</a:t>
            </a:r>
            <a:r>
              <a:rPr sz="2095" u="sng" dirty="0">
                <a:latin typeface="宋体" panose="02010600030101010101" pitchFamily="2" charset="-122"/>
                <a:cs typeface="宋体" panose="02010600030101010101" pitchFamily="2" charset="-122"/>
              </a:rPr>
              <a:t>               </a:t>
            </a: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2095" dirty="0" err="1">
                <a:latin typeface="宋体" panose="02010600030101010101" pitchFamily="2" charset="-122"/>
                <a:cs typeface="宋体" panose="02010600030101010101" pitchFamily="2" charset="-122"/>
              </a:rPr>
              <a:t>可以保证多数人用得起；相关的技术必须</a:t>
            </a:r>
            <a:r>
              <a:rPr sz="2095" u="sng" dirty="0">
                <a:latin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2095" dirty="0" err="1">
                <a:latin typeface="宋体" panose="02010600030101010101" pitchFamily="2" charset="-122"/>
                <a:cs typeface="宋体" panose="02010600030101010101" pitchFamily="2" charset="-122"/>
              </a:rPr>
              <a:t>可以保证大规模使用；必须足够安全</a:t>
            </a: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sz="2095" u="sng" dirty="0">
                <a:latin typeface="宋体" panose="02010600030101010101" pitchFamily="2" charset="-122"/>
                <a:cs typeface="宋体" panose="02010600030101010101" pitchFamily="2" charset="-122"/>
              </a:rPr>
              <a:t>                  　        </a:t>
            </a: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，</a:t>
            </a:r>
            <a:r>
              <a:rPr sz="2095" dirty="0" err="1">
                <a:latin typeface="宋体" panose="02010600030101010101" pitchFamily="2" charset="-122"/>
                <a:cs typeface="宋体" panose="02010600030101010101" pitchFamily="2" charset="-122"/>
              </a:rPr>
              <a:t>可以保证不会严重影响环境</a:t>
            </a:r>
            <a:r>
              <a:rPr sz="2095" dirty="0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</p:txBody>
      </p:sp>
      <p:sp>
        <p:nvSpPr>
          <p:cNvPr id="2" name="文本框 3"/>
          <p:cNvSpPr txBox="1"/>
          <p:nvPr/>
        </p:nvSpPr>
        <p:spPr>
          <a:xfrm>
            <a:off x="7032173" y="696380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方向性  </a:t>
            </a:r>
          </a:p>
        </p:txBody>
      </p:sp>
      <p:sp>
        <p:nvSpPr>
          <p:cNvPr id="3" name="文本框 3"/>
          <p:cNvSpPr txBox="1"/>
          <p:nvPr/>
        </p:nvSpPr>
        <p:spPr>
          <a:xfrm>
            <a:off x="4300362" y="1346925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大气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994095" y="2158606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便宜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854601" y="2603713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成熟 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189972" y="2992437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清洁 </a:t>
            </a:r>
          </a:p>
        </p:txBody>
      </p:sp>
    </p:spTree>
    <p:extLst>
      <p:ext uri="{BB962C8B-B14F-4D97-AF65-F5344CB8AC3E}">
        <p14:creationId xmlns:p14="http://schemas.microsoft.com/office/powerpoint/2010/main" val="1105339321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89231" y="970136"/>
            <a:ext cx="7169785" cy="252146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1.下列利用不可再生能源发电的是（      ）</a:t>
            </a:r>
          </a:p>
          <a:p>
            <a:pPr algn="just" eaLnBrk="1" fontAlgn="auto" latinLnBrk="0" hangingPunct="1">
              <a:lnSpc>
                <a:spcPct val="15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 eaLnBrk="1" fontAlgn="auto" latinLnBrk="0" hangingPunct="1">
              <a:lnSpc>
                <a:spcPct val="15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A. 水力发电          	B. 风力发电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C. 光伏发电          	D. 核能发电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741517" y="1204219"/>
            <a:ext cx="375285" cy="415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D</a:t>
            </a:r>
          </a:p>
        </p:txBody>
      </p:sp>
      <p:sp>
        <p:nvSpPr>
          <p:cNvPr id="5123" name="TextBox 1"/>
          <p:cNvSpPr txBox="1"/>
          <p:nvPr/>
        </p:nvSpPr>
        <p:spPr>
          <a:xfrm>
            <a:off x="240415" y="238585"/>
            <a:ext cx="5118923" cy="46151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0" lvl="1" indent="-182880" algn="l" eaLnBrk="1" hangingPunct="1"/>
            <a:r>
              <a:rPr lang="zh-CN" altLang="en-US" sz="2395" dirty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Arial" panose="020B0604020202020204" pitchFamily="34" charset="0"/>
              </a:rPr>
              <a:t>知识点练习</a:t>
            </a:r>
          </a:p>
        </p:txBody>
      </p:sp>
    </p:spTree>
    <p:extLst>
      <p:ext uri="{BB962C8B-B14F-4D97-AF65-F5344CB8AC3E}">
        <p14:creationId xmlns:p14="http://schemas.microsoft.com/office/powerpoint/2010/main" val="1087357213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8660" y="800808"/>
            <a:ext cx="7777480" cy="242088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2. 以下属于非清洁能源的是（      ） </a:t>
            </a: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A. 太阳能				B. 煤炭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C. 风能				D. 水能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701306" y="942697"/>
            <a:ext cx="360680" cy="415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679432437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89891" y="663945"/>
            <a:ext cx="6480175" cy="320004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3. 下列关于能源说法正确的是（      ）</a:t>
            </a: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 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A． 太阳能是清洁能源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B． 核能是可再生能源	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C． 煤是新型能源	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D． 电能是一次能源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639811" y="709957"/>
            <a:ext cx="498470" cy="4147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A  </a:t>
            </a:r>
          </a:p>
        </p:txBody>
      </p:sp>
    </p:spTree>
    <p:extLst>
      <p:ext uri="{BB962C8B-B14F-4D97-AF65-F5344CB8AC3E}">
        <p14:creationId xmlns:p14="http://schemas.microsoft.com/office/powerpoint/2010/main" val="2444007510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5491" y="512441"/>
            <a:ext cx="7740015" cy="24234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4.关于核聚变，下列说法正确的是（      ）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A． 原子核必须在超高温下才能发生聚变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B． 任何两个原子核都可以发生聚变	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C． 原子弹爆炸时释放的巨大能量来自核聚变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D． 目前人类已经建成核电站，利用核聚变发电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306044" y="512667"/>
            <a:ext cx="498470" cy="4147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A  </a:t>
            </a:r>
          </a:p>
        </p:txBody>
      </p:sp>
    </p:spTree>
    <p:extLst>
      <p:ext uri="{BB962C8B-B14F-4D97-AF65-F5344CB8AC3E}">
        <p14:creationId xmlns:p14="http://schemas.microsoft.com/office/powerpoint/2010/main" val="2544754255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3575" y="624477"/>
            <a:ext cx="8111490" cy="358580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5. 如图是一款太阳能座椅，椅子顶部安装的硅光电池板，可储备能量供晚间使用，下列说法正确的是（      ）</a:t>
            </a: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</a:t>
            </a:r>
            <a:r>
              <a:rPr lang="en-US" altLang="zh-CN" sz="2095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硅光电池板是由超导材料制成的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B.硅光电池板可以将太阳能转化为电能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</a:t>
            </a:r>
            <a:r>
              <a:rPr lang="en-US" altLang="zh-CN" sz="2095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太阳能来源于太阳内部氢核的裂变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D</a:t>
            </a:r>
            <a:r>
              <a:rPr lang="en-US" altLang="zh-CN" sz="2095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太阳能属于不可再生能源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152515" y="1091787"/>
            <a:ext cx="498855" cy="4147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altLang="zh-CN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B  </a:t>
            </a:r>
          </a:p>
        </p:txBody>
      </p:sp>
    </p:spTree>
    <p:extLst>
      <p:ext uri="{BB962C8B-B14F-4D97-AF65-F5344CB8AC3E}">
        <p14:creationId xmlns:p14="http://schemas.microsoft.com/office/powerpoint/2010/main" val="3111073264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1856" y="537267"/>
            <a:ext cx="7339965" cy="39741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7．某智能百叶窗的叶片上贴有太阳能板，在光照时发电，给电动机供电以调节百叶窗的开合. 该过程中发生的能量转换是（      ）</a:t>
            </a: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</a:endParaRP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A． 电能→机械能→光能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B． 光能→机械能→电能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C． 光能→电能→机械能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D． 机械能→电能→光能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607547" y="1366625"/>
            <a:ext cx="375285" cy="415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819457202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75360" y="765796"/>
            <a:ext cx="7302500" cy="252146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8. 6月5日是世界环境日，为减少环境污染和生态破坏，实现节能减排，中国在沿海地区大力推广风力发电. 这种发电方式是把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转化成电能，在众多能源中，煤、石油、天然气和铀矿等都属于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（选填“可再生”或“不可再生”）能源.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181542" y="1752836"/>
            <a:ext cx="718820" cy="415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风能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407613" y="2639533"/>
            <a:ext cx="1254760" cy="415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不可再生</a:t>
            </a:r>
          </a:p>
        </p:txBody>
      </p:sp>
    </p:spTree>
    <p:extLst>
      <p:ext uri="{BB962C8B-B14F-4D97-AF65-F5344CB8AC3E}">
        <p14:creationId xmlns:p14="http://schemas.microsoft.com/office/powerpoint/2010/main" val="2549397804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4026" y="1224689"/>
            <a:ext cx="7762696" cy="202683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altLang="zh-CN" sz="2095" dirty="0">
                <a:latin typeface="宋体" panose="02010600030101010101" pitchFamily="2" charset="-122"/>
                <a:cs typeface="宋体" panose="02010600030101010101" pitchFamily="2" charset="-122"/>
              </a:rPr>
              <a:t>9</a:t>
            </a:r>
            <a:r>
              <a:rPr lang="zh-CN" altLang="en-US" sz="2095" dirty="0">
                <a:latin typeface="宋体" panose="02010600030101010101" pitchFamily="2" charset="-122"/>
                <a:cs typeface="宋体" panose="02010600030101010101" pitchFamily="2" charset="-122"/>
              </a:rPr>
              <a:t>. 目前核电站利用</a:t>
            </a:r>
            <a:r>
              <a:rPr lang="zh-CN" altLang="en-US" sz="2095" u="sng" dirty="0">
                <a:latin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lang="en-US" altLang="zh-CN" sz="2095" dirty="0">
                <a:noFill/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en-US" sz="2095" dirty="0">
                <a:latin typeface="宋体" panose="02010600030101010101" pitchFamily="2" charset="-122"/>
                <a:cs typeface="宋体" panose="02010600030101010101" pitchFamily="2" charset="-122"/>
              </a:rPr>
              <a:t>    （选填“核裂变”或“核聚变”）获得核能，太阳是人类能 源的宝库，获得太阳能的方式有三种，分别是：①光热转换；②光电转换；③光化转换. 其中太阳能热水器是通过</a:t>
            </a:r>
            <a:r>
              <a:rPr lang="zh-CN" altLang="en-US" sz="2095" u="sng" dirty="0">
                <a:latin typeface="宋体" panose="02010600030101010101" pitchFamily="2" charset="-122"/>
                <a:cs typeface="宋体" panose="02010600030101010101" pitchFamily="2" charset="-122"/>
              </a:rPr>
              <a:t> 	    </a:t>
            </a:r>
            <a:r>
              <a:rPr lang="en-US" altLang="zh-CN" sz="2095" dirty="0">
                <a:noFill/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  <a:r>
              <a:rPr lang="zh-CN" altLang="en-US" sz="2095" dirty="0">
                <a:latin typeface="宋体" panose="02010600030101010101" pitchFamily="2" charset="-122"/>
                <a:cs typeface="宋体" panose="02010600030101010101" pitchFamily="2" charset="-122"/>
              </a:rPr>
              <a:t>          方式获得内能（选填题中的序号）.    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2965110" y="1224689"/>
            <a:ext cx="986790" cy="415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核裂变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259280" y="2364228"/>
            <a:ext cx="450850" cy="415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①</a:t>
            </a:r>
          </a:p>
        </p:txBody>
      </p:sp>
    </p:spTree>
    <p:extLst>
      <p:ext uri="{BB962C8B-B14F-4D97-AF65-F5344CB8AC3E}">
        <p14:creationId xmlns:p14="http://schemas.microsoft.com/office/powerpoint/2010/main" val="2491350417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52756" y="1548142"/>
            <a:ext cx="7861935" cy="154941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en-US" altLang="zh-CN" sz="2095">
                <a:latin typeface="宋体" panose="02010600030101010101" pitchFamily="2" charset="-122"/>
                <a:cs typeface="宋体" panose="02010600030101010101" pitchFamily="2" charset="-122"/>
              </a:rPr>
              <a:t>0.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氢弹是利用氢核的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（选填“裂变”或“聚变”）在瞬间释放的能量，</a:t>
            </a:r>
          </a:p>
          <a:p>
            <a:pPr algn="just" eaLnBrk="1" fontAlgn="auto" latinLnBrk="0" hangingPunct="1">
              <a:lnSpc>
                <a:spcPct val="15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核能是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（选填“可再生”或“不可再生”）能源.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96373" y="2115602"/>
            <a:ext cx="857928" cy="41472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聚变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738542" y="2604328"/>
            <a:ext cx="1254760" cy="41504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ctr"/>
            <a:r>
              <a:rPr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不可再生</a:t>
            </a:r>
          </a:p>
        </p:txBody>
      </p:sp>
    </p:spTree>
    <p:extLst>
      <p:ext uri="{BB962C8B-B14F-4D97-AF65-F5344CB8AC3E}">
        <p14:creationId xmlns:p14="http://schemas.microsoft.com/office/powerpoint/2010/main" val="3998473129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80690" y="479976"/>
            <a:ext cx="2275840" cy="460241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4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知识网络</a:t>
            </a:r>
          </a:p>
        </p:txBody>
      </p:sp>
      <p:pic>
        <p:nvPicPr>
          <p:cNvPr id="4" name="图片 3" descr="能源与可持续发展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24816" y="1263595"/>
            <a:ext cx="8123555" cy="234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8517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1441" y="1956737"/>
            <a:ext cx="5907071" cy="1644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1. 能源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：凡是能提供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的物质资源. </a:t>
            </a:r>
          </a:p>
          <a:p>
            <a:pPr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2. 化石能源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：煤、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、天然气，是千百万年前埋在地下的动植物经过漫长的地质年代形成的. 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3381503" y="1837697"/>
            <a:ext cx="1681287" cy="41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能量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75111" y="1018539"/>
            <a:ext cx="5946027" cy="5353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395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一、能源</a:t>
            </a: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007530" y="2363978"/>
            <a:ext cx="1681287" cy="415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zh-CN" altLang="en-US" sz="2095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石油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07645" y="221527"/>
            <a:ext cx="2402205" cy="521989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t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</a:pPr>
            <a:r>
              <a:rPr kumimoji="0" lang="zh-CN" altLang="en-US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宋体" panose="02010600030101010101" pitchFamily="2" charset="-122"/>
                <a:ea typeface="宋体" panose="02010600030101010101" pitchFamily="2" charset="-122"/>
                <a:cs typeface="Arial" panose="020B0604020202020204"/>
                <a:sym typeface="Arial" panose="020B0604020202020204"/>
              </a:rPr>
              <a:t>知识点梳理</a:t>
            </a:r>
          </a:p>
        </p:txBody>
      </p:sp>
    </p:spTree>
    <p:extLst>
      <p:ext uri="{BB962C8B-B14F-4D97-AF65-F5344CB8AC3E}">
        <p14:creationId xmlns:p14="http://schemas.microsoft.com/office/powerpoint/2010/main" val="283018015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3" grpId="0"/>
      <p:bldP spid="3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410210" y="508621"/>
            <a:ext cx="8434070" cy="397411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3. 分类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（1）</a:t>
            </a:r>
            <a:r>
              <a:rPr lang="zh-CN" altLang="en-US" sz="2095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一次能源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：如：化石能源中的煤、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、</a:t>
            </a:r>
          </a:p>
          <a:p>
            <a:pPr algn="just">
              <a:lnSpc>
                <a:spcPct val="12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、核能. 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二次能源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：（无法从自然界直接获取，必须通过消耗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才能得到的能源）如：汽油、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　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、 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 、沼气等.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（2）</a:t>
            </a:r>
            <a:r>
              <a:rPr lang="zh-CN" altLang="en-US" sz="2095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可再生能源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：（可以在自然界里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地得到的能源）如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　. </a:t>
            </a:r>
          </a:p>
          <a:p>
            <a:pPr algn="just">
              <a:lnSpc>
                <a:spcPct val="120000"/>
              </a:lnSpc>
            </a:pPr>
            <a:r>
              <a:rPr lang="zh-CN" altLang="en-US" sz="2095"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    不可再生能源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：（不可以在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从自然界得到补充的能源）如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、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</p:txBody>
      </p:sp>
      <p:sp>
        <p:nvSpPr>
          <p:cNvPr id="2" name="文本框 3"/>
          <p:cNvSpPr txBox="1"/>
          <p:nvPr/>
        </p:nvSpPr>
        <p:spPr>
          <a:xfrm>
            <a:off x="409981" y="1208189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太阳能</a:t>
            </a:r>
          </a:p>
        </p:txBody>
      </p:sp>
      <p:sp>
        <p:nvSpPr>
          <p:cNvPr id="3" name="文本框 3"/>
          <p:cNvSpPr txBox="1"/>
          <p:nvPr/>
        </p:nvSpPr>
        <p:spPr>
          <a:xfrm>
            <a:off x="5236131" y="663926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天然气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316305" y="1600587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一次能源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968389" y="2134935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电能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25527" y="2079911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酒精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156667" y="2793811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源源不断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65904" y="3211236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风能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1995143" y="3055276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太阳能 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258739" y="3430419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短期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11874" y="3910023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 核能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457696" y="4003329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化石能源</a:t>
            </a:r>
          </a:p>
        </p:txBody>
      </p:sp>
    </p:spTree>
    <p:extLst>
      <p:ext uri="{BB962C8B-B14F-4D97-AF65-F5344CB8AC3E}">
        <p14:creationId xmlns:p14="http://schemas.microsoft.com/office/powerpoint/2010/main" val="3107995728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2" grpId="0"/>
      <p:bldP spid="12" grpId="1"/>
      <p:bldP spid="13" grpId="0"/>
      <p:bldP spid="1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044575" y="784894"/>
            <a:ext cx="7923530" cy="3197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1. 分子是由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构成的，原子的中心是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，原子核的周围有一定数目的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在核外运动. 原子核由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和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组成. </a:t>
            </a:r>
          </a:p>
          <a:p>
            <a:pPr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2. 核能获得的途径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</a:t>
            </a: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（1）原子核的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：如：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、             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　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（2）原子核的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　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：太阳能（太阳核聚变）的利用、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53776" y="108619"/>
            <a:ext cx="5946027" cy="5353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395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二、核能</a:t>
            </a: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133083" y="830571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原子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716548" y="733175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原子核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459252" y="1148206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电子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092025" y="1193874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质子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804630" y="1193389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中子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171223" y="2274778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核裂变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483907" y="2274778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核电站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404728" y="2689808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原子弹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060098" y="2893714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核聚变 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24690" y="3567193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 氢弹</a:t>
            </a:r>
          </a:p>
        </p:txBody>
      </p:sp>
    </p:spTree>
    <p:extLst>
      <p:ext uri="{BB962C8B-B14F-4D97-AF65-F5344CB8AC3E}">
        <p14:creationId xmlns:p14="http://schemas.microsoft.com/office/powerpoint/2010/main" val="4161528191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4" grpId="0"/>
      <p:bldP spid="4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1618941" y="1465421"/>
            <a:ext cx="5906121" cy="13546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3. 核电站是利用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变发电的，它的核心设备是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，其发生的 </a:t>
            </a:r>
          </a:p>
          <a:p>
            <a:pPr algn="just">
              <a:lnSpc>
                <a:spcPct val="13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是可以控制的. </a:t>
            </a:r>
          </a:p>
        </p:txBody>
      </p:sp>
      <p:sp>
        <p:nvSpPr>
          <p:cNvPr id="2" name="文本框 3"/>
          <p:cNvSpPr txBox="1"/>
          <p:nvPr/>
        </p:nvSpPr>
        <p:spPr>
          <a:xfrm>
            <a:off x="4248000" y="1465422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裂变</a:t>
            </a:r>
          </a:p>
        </p:txBody>
      </p:sp>
      <p:sp>
        <p:nvSpPr>
          <p:cNvPr id="3" name="文本框 3"/>
          <p:cNvSpPr txBox="1"/>
          <p:nvPr/>
        </p:nvSpPr>
        <p:spPr>
          <a:xfrm>
            <a:off x="4238024" y="1901191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核反应堆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925363" y="2249329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链式反应 </a:t>
            </a:r>
          </a:p>
        </p:txBody>
      </p:sp>
    </p:spTree>
    <p:extLst>
      <p:ext uri="{BB962C8B-B14F-4D97-AF65-F5344CB8AC3E}">
        <p14:creationId xmlns:p14="http://schemas.microsoft.com/office/powerpoint/2010/main" val="3010403327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733425" y="732058"/>
            <a:ext cx="7604760" cy="3197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1. 太阳能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：轻核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释放的核能以电磁波的形式辐射出去.</a:t>
            </a:r>
          </a:p>
          <a:p>
            <a:pPr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2. 优点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</a:t>
            </a: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（1）普遍：处处皆有，可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开发和利用.</a:t>
            </a: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（2）无害：开发利用太阳能不会污染环境，它是最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的能源.</a:t>
            </a: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（3）巨大：是“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火炉”，现今世界上可以开发的最大能源.</a:t>
            </a: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（4）长久：取之不尽，用之不竭.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02378" y="136863"/>
            <a:ext cx="5946027" cy="5353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395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三、太阳能</a:t>
            </a: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471712" y="671909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聚变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831458" y="1470472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直接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760422" y="1885346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清洁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708948" y="2631427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核能</a:t>
            </a:r>
          </a:p>
        </p:txBody>
      </p:sp>
    </p:spTree>
    <p:extLst>
      <p:ext uri="{BB962C8B-B14F-4D97-AF65-F5344CB8AC3E}">
        <p14:creationId xmlns:p14="http://schemas.microsoft.com/office/powerpoint/2010/main" val="134384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4" grpId="0"/>
      <p:bldP spid="4" grpId="1"/>
      <p:bldP spid="7" grpId="0"/>
      <p:bldP spid="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框 10"/>
          <p:cNvSpPr txBox="1"/>
          <p:nvPr/>
        </p:nvSpPr>
        <p:spPr>
          <a:xfrm>
            <a:off x="194945" y="942127"/>
            <a:ext cx="8895080" cy="3197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just">
              <a:lnSpc>
                <a:spcPct val="120000"/>
              </a:lnSpc>
            </a:pP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3. 地球上除核能、地热能和潮汐能以外的所有的能量，如化石能源、风能、水能、生物质能等，几乎都来自</a:t>
            </a:r>
            <a:r>
              <a:rPr sz="2095" u="sng">
                <a:latin typeface="宋体" panose="02010600030101010101" pitchFamily="2" charset="-122"/>
                <a:cs typeface="宋体" panose="02010600030101010101" pitchFamily="2" charset="-122"/>
              </a:rPr>
              <a:t>        　</a:t>
            </a: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4. 利用太阳能的三种方式：</a:t>
            </a:r>
          </a:p>
          <a:p>
            <a:pPr algn="just">
              <a:lnSpc>
                <a:spcPct val="120000"/>
              </a:lnSpc>
            </a:pP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（1）光热转换：把太阳能直接转化为</a:t>
            </a:r>
            <a:r>
              <a:rPr sz="2095" u="sng">
                <a:latin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能. 如：太阳能热水器. </a:t>
            </a:r>
          </a:p>
          <a:p>
            <a:pPr algn="just">
              <a:lnSpc>
                <a:spcPct val="120000"/>
              </a:lnSpc>
            </a:pP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（2）光电转换：把太阳能直接转化为</a:t>
            </a:r>
            <a:r>
              <a:rPr sz="2095" u="sng">
                <a:latin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能. 如： </a:t>
            </a:r>
            <a:r>
              <a:rPr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            　                    </a:t>
            </a: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（3）光化转换：把太阳能直接转化为</a:t>
            </a:r>
            <a:r>
              <a:rPr sz="2095" u="sng">
                <a:latin typeface="宋体" panose="02010600030101010101" pitchFamily="2" charset="-122"/>
                <a:cs typeface="宋体" panose="02010600030101010101" pitchFamily="2" charset="-122"/>
              </a:rPr>
              <a:t>        </a:t>
            </a: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能. 如：</a:t>
            </a:r>
            <a:r>
              <a:rPr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             　                  </a:t>
            </a:r>
            <a:r>
              <a:rPr sz="2095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</p:txBody>
      </p:sp>
      <p:sp>
        <p:nvSpPr>
          <p:cNvPr id="6" name="文本框 3"/>
          <p:cNvSpPr txBox="1"/>
          <p:nvPr/>
        </p:nvSpPr>
        <p:spPr>
          <a:xfrm>
            <a:off x="3977937" y="1262360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太阳能</a:t>
            </a:r>
          </a:p>
        </p:txBody>
      </p:sp>
      <p:sp>
        <p:nvSpPr>
          <p:cNvPr id="2" name="文本框 3"/>
          <p:cNvSpPr txBox="1"/>
          <p:nvPr/>
        </p:nvSpPr>
        <p:spPr>
          <a:xfrm>
            <a:off x="4501671" y="1888048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内 </a:t>
            </a:r>
          </a:p>
        </p:txBody>
      </p:sp>
      <p:sp>
        <p:nvSpPr>
          <p:cNvPr id="3" name="文本框 3"/>
          <p:cNvSpPr txBox="1"/>
          <p:nvPr/>
        </p:nvSpPr>
        <p:spPr>
          <a:xfrm>
            <a:off x="6275593" y="2467895"/>
            <a:ext cx="1329257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电  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15582" y="2756917"/>
            <a:ext cx="3562580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太阳能电池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934391" y="3120678"/>
            <a:ext cx="1798155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化学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18281" y="3600044"/>
            <a:ext cx="3562580" cy="479339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</a:rPr>
              <a:t>植物光合作用 </a:t>
            </a:r>
          </a:p>
        </p:txBody>
      </p:sp>
    </p:spTree>
    <p:extLst>
      <p:ext uri="{BB962C8B-B14F-4D97-AF65-F5344CB8AC3E}">
        <p14:creationId xmlns:p14="http://schemas.microsoft.com/office/powerpoint/2010/main" val="2438766512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653146" y="1562577"/>
            <a:ext cx="5907071" cy="3197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95" b="1">
                <a:latin typeface="宋体" panose="02010600030101010101" pitchFamily="2" charset="-122"/>
                <a:cs typeface="宋体" panose="02010600030101010101" pitchFamily="2" charset="-122"/>
              </a:rPr>
              <a:t>1. 能源革命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：</a:t>
            </a: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（1）第一次能源革命：钻木取火；主要能源：</a:t>
            </a:r>
          </a:p>
          <a:p>
            <a:pPr>
              <a:lnSpc>
                <a:spcPct val="12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（2）第二次能源革命：蒸汽机的发明；主要能源：</a:t>
            </a:r>
          </a:p>
          <a:p>
            <a:pPr>
              <a:lnSpc>
                <a:spcPct val="120000"/>
              </a:lnSpc>
            </a:pP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         　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. </a:t>
            </a:r>
          </a:p>
          <a:p>
            <a:pPr>
              <a:lnSpc>
                <a:spcPct val="120000"/>
              </a:lnSpc>
            </a:pP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（3）第三次能源革命：主要能源：</a:t>
            </a:r>
            <a:r>
              <a:rPr lang="zh-CN" altLang="en-US" sz="2095" u="sng">
                <a:latin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lang="zh-CN" altLang="en-US" sz="2095">
                <a:latin typeface="宋体" panose="02010600030101010101" pitchFamily="2" charset="-122"/>
                <a:cs typeface="宋体" panose="02010600030101010101" pitchFamily="2" charset="-122"/>
              </a:rPr>
              <a:t>的使用.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18876" y="346060"/>
            <a:ext cx="5946027" cy="5353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lang="zh-CN" altLang="en-US" sz="2395" b="1">
                <a:solidFill>
                  <a:srgbClr val="FF0000"/>
                </a:solidFill>
                <a:latin typeface="宋体" panose="02010600030101010101" pitchFamily="2" charset="-122"/>
                <a:cs typeface="宋体" panose="02010600030101010101" pitchFamily="2" charset="-122"/>
                <a:sym typeface="+mn-ea"/>
              </a:rPr>
              <a:t>四、能源与可持续发展</a:t>
            </a:r>
            <a:endParaRPr lang="zh-CN" altLang="en-US" sz="2095">
              <a:latin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2217058" y="2376012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柴薪 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216691" y="3342647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化石能源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826506" y="3847161"/>
            <a:ext cx="1408120" cy="415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2095" b="1" dirty="0">
                <a:solidFill>
                  <a:srgbClr val="FF0000"/>
                </a:solidFill>
                <a:latin typeface="Times New Roman" panose="02020603050405020304" charset="0"/>
                <a:sym typeface="+mn-ea"/>
              </a:rPr>
              <a:t>核能 </a:t>
            </a:r>
          </a:p>
        </p:txBody>
      </p:sp>
    </p:spTree>
    <p:extLst>
      <p:ext uri="{BB962C8B-B14F-4D97-AF65-F5344CB8AC3E}">
        <p14:creationId xmlns:p14="http://schemas.microsoft.com/office/powerpoint/2010/main" val="2363217201"/>
      </p:ext>
    </p:extLst>
  </p:cSld>
  <p:clrMapOvr>
    <a:masterClrMapping/>
  </p:clrMapOvr>
  <p:transition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2" grpId="0"/>
      <p:bldP spid="2" grpId="1"/>
      <p:bldP spid="4" grpId="0"/>
      <p:bldP spid="4" grpId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1026</Words>
  <Application>Microsoft Office PowerPoint</Application>
  <PresentationFormat>全屏显示(16:9)</PresentationFormat>
  <Paragraphs>146</Paragraphs>
  <Slides>19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0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9</cp:revision>
  <dcterms:created xsi:type="dcterms:W3CDTF">2020-08-24T01:03:12Z</dcterms:created>
  <dcterms:modified xsi:type="dcterms:W3CDTF">2020-09-13T03:15:22Z</dcterms:modified>
</cp:coreProperties>
</file>