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411" r:id="rId2"/>
    <p:sldId id="261" r:id="rId3"/>
    <p:sldId id="264" r:id="rId4"/>
    <p:sldId id="269" r:id="rId5"/>
    <p:sldId id="272" r:id="rId6"/>
    <p:sldId id="276" r:id="rId7"/>
    <p:sldId id="278" r:id="rId8"/>
    <p:sldId id="280" r:id="rId9"/>
    <p:sldId id="282" r:id="rId10"/>
    <p:sldId id="285" r:id="rId11"/>
    <p:sldId id="286" r:id="rId12"/>
    <p:sldId id="288" r:id="rId13"/>
    <p:sldId id="291" r:id="rId14"/>
    <p:sldId id="295" r:id="rId15"/>
    <p:sldId id="297" r:id="rId16"/>
    <p:sldId id="301" r:id="rId17"/>
    <p:sldId id="303" r:id="rId18"/>
    <p:sldId id="308" r:id="rId19"/>
    <p:sldId id="311" r:id="rId20"/>
    <p:sldId id="314" r:id="rId21"/>
    <p:sldId id="317" r:id="rId22"/>
    <p:sldId id="319" r:id="rId23"/>
    <p:sldId id="321" r:id="rId24"/>
    <p:sldId id="324" r:id="rId25"/>
    <p:sldId id="328" r:id="rId26"/>
    <p:sldId id="330" r:id="rId27"/>
    <p:sldId id="333" r:id="rId28"/>
    <p:sldId id="336" r:id="rId29"/>
    <p:sldId id="339" r:id="rId30"/>
    <p:sldId id="342" r:id="rId31"/>
    <p:sldId id="347" r:id="rId32"/>
    <p:sldId id="349" r:id="rId33"/>
    <p:sldId id="350" r:id="rId34"/>
    <p:sldId id="352" r:id="rId35"/>
    <p:sldId id="356" r:id="rId36"/>
    <p:sldId id="359" r:id="rId37"/>
    <p:sldId id="364" r:id="rId38"/>
    <p:sldId id="366" r:id="rId39"/>
    <p:sldId id="368" r:id="rId40"/>
    <p:sldId id="371" r:id="rId41"/>
    <p:sldId id="374" r:id="rId42"/>
    <p:sldId id="377" r:id="rId43"/>
    <p:sldId id="378" r:id="rId44"/>
    <p:sldId id="380" r:id="rId45"/>
    <p:sldId id="382" r:id="rId46"/>
    <p:sldId id="385" r:id="rId47"/>
    <p:sldId id="387" r:id="rId48"/>
    <p:sldId id="389" r:id="rId49"/>
    <p:sldId id="391" r:id="rId50"/>
    <p:sldId id="393" r:id="rId51"/>
    <p:sldId id="396" r:id="rId52"/>
    <p:sldId id="400" r:id="rId53"/>
    <p:sldId id="403" r:id="rId54"/>
    <p:sldId id="406" r:id="rId55"/>
    <p:sldId id="408" r:id="rId56"/>
    <p:sldId id="409" r:id="rId57"/>
  </p:sldIdLst>
  <p:sldSz cx="9144000" cy="5111750"/>
  <p:notesSz cx="6858000" cy="9144000"/>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142" autoAdjust="0"/>
  </p:normalViewPr>
  <p:slideViewPr>
    <p:cSldViewPr>
      <p:cViewPr varScale="1">
        <p:scale>
          <a:sx n="154" d="100"/>
          <a:sy n="154" d="100"/>
        </p:scale>
        <p:origin x="-384" y="-372"/>
      </p:cViewPr>
      <p:guideLst>
        <p:guide orient="horz" pos="2167"/>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 Id="rId9" Type="http://schemas.openxmlformats.org/officeDocument/2006/relationships/image" Target="../media/image8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2021/4/26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extLst>
      <p:ext uri="{BB962C8B-B14F-4D97-AF65-F5344CB8AC3E}">
        <p14:creationId xmlns:p14="http://schemas.microsoft.com/office/powerpoint/2010/main" val="115971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87957"/>
            <a:ext cx="7772400" cy="1095713"/>
          </a:xfrm>
          <a:prstGeom prst="rect">
            <a:avLst/>
          </a:prstGeo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2896658"/>
            <a:ext cx="6400800" cy="130633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a:xfrm>
            <a:off x="457200" y="4737835"/>
            <a:ext cx="2133600" cy="272154"/>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4737835"/>
            <a:ext cx="2895600" cy="272154"/>
          </a:xfrm>
          <a:prstGeom prst="rect">
            <a:avLst/>
          </a:prstGeom>
        </p:spPr>
        <p:txBody>
          <a:bodyPr/>
          <a:lstStyle/>
          <a:p>
            <a:endParaRPr lang="zh-CN" altLang="en-US"/>
          </a:p>
        </p:txBody>
      </p:sp>
      <p:sp>
        <p:nvSpPr>
          <p:cNvPr id="6" name="幻灯片编号占位符 5"/>
          <p:cNvSpPr>
            <a:spLocks noGrp="1"/>
          </p:cNvSpPr>
          <p:nvPr>
            <p:ph type="sldNum" sz="quarter" idx="12"/>
          </p:nvPr>
        </p:nvSpPr>
        <p:spPr>
          <a:xfrm>
            <a:off x="6553200" y="4737835"/>
            <a:ext cx="2133600" cy="272154"/>
          </a:xfrm>
          <a:prstGeom prst="rect">
            <a:avLst/>
          </a:prstGeom>
        </p:spPr>
        <p:txBody>
          <a:bodyPr/>
          <a:lstStyle/>
          <a:p>
            <a:fld id="{3F8935AA-09F9-4C1A-89F2-CB34E0111C49}" type="slidenum">
              <a:rPr lang="zh-CN" altLang="en-US" smtClean="0"/>
              <a:t>‹#›</a:t>
            </a:fld>
            <a:endParaRPr lang="zh-CN" altLang="en-US"/>
          </a:p>
        </p:txBody>
      </p:sp>
      <p:pic>
        <p:nvPicPr>
          <p:cNvPr id="8" name="图片 7"/>
          <p:cNvPicPr>
            <a:picLocks noChangeAspect="1"/>
          </p:cNvPicPr>
          <p:nvPr/>
        </p:nvPicPr>
        <p:blipFill>
          <a:blip r:embed="rId2"/>
          <a:stretch>
            <a:fillRect/>
          </a:stretch>
        </p:blipFill>
        <p:spPr>
          <a:xfrm>
            <a:off x="0" y="0"/>
            <a:ext cx="9144000" cy="5203458"/>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项内容">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竖排标题和文本">
    <p:spTree>
      <p:nvGrpSpPr>
        <p:cNvPr id="1" name=""/>
        <p:cNvGrpSpPr/>
        <p:nvPr/>
      </p:nvGrpSpPr>
      <p:grpSpPr>
        <a:xfrm>
          <a:off x="0" y="0"/>
          <a:ext cx="0" cy="0"/>
          <a:chOff x="0" y="0"/>
          <a:chExt cx="0" cy="0"/>
        </a:xfrm>
      </p:grpSpPr>
      <p:sp>
        <p:nvSpPr>
          <p:cNvPr id="3" name="矩形 2"/>
          <p:cNvSpPr/>
          <p:nvPr/>
        </p:nvSpPr>
        <p:spPr>
          <a:xfrm>
            <a:off x="4878020" y="847836"/>
            <a:ext cx="104646" cy="2031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slide" Target="../slides/slide9.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45.xml"/><Relationship Id="rId2" Type="http://schemas.openxmlformats.org/officeDocument/2006/relationships/slideLayout" Target="../slideLayouts/slideLayout2.xml"/><Relationship Id="rId16" Type="http://schemas.openxmlformats.org/officeDocument/2006/relationships/slide" Target="../slides/slide3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图片 7" descr="53中考ppt文件13.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0"/>
            <a:ext cx="9141291" cy="5111750"/>
          </a:xfrm>
          <a:prstGeom prst="rect">
            <a:avLst/>
          </a:prstGeom>
        </p:spPr>
      </p:pic>
      <p:grpSp>
        <p:nvGrpSpPr>
          <p:cNvPr id="2" name="组合 38"/>
          <p:cNvGrpSpPr/>
          <p:nvPr/>
        </p:nvGrpSpPr>
        <p:grpSpPr>
          <a:xfrm>
            <a:off x="7496052" y="-768655"/>
            <a:ext cx="1477010" cy="684722"/>
            <a:chOff x="7885535" y="892779"/>
            <a:chExt cx="928694" cy="761923"/>
          </a:xfrm>
        </p:grpSpPr>
        <p:sp>
          <p:nvSpPr>
            <p:cNvPr id="10" name="圆角矩形 9"/>
            <p:cNvSpPr/>
            <p:nvPr/>
          </p:nvSpPr>
          <p:spPr>
            <a:xfrm>
              <a:off x="8024796" y="892779"/>
              <a:ext cx="663103" cy="76192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solidFill>
                    <a:srgbClr val="00B0F0"/>
                  </a:solidFill>
                </a:ln>
                <a:solidFill>
                  <a:schemeClr val="lt1"/>
                </a:solidFill>
                <a:effectLst/>
                <a:uLnTx/>
                <a:uFillTx/>
                <a:latin typeface="+mn-lt"/>
                <a:ea typeface="+mn-ea"/>
                <a:cs typeface="+mn-cs"/>
              </a:endParaRPr>
            </a:p>
          </p:txBody>
        </p:sp>
        <p:sp>
          <p:nvSpPr>
            <p:cNvPr id="11" name="TextBox 15"/>
            <p:cNvSpPr txBox="1"/>
            <p:nvPr/>
          </p:nvSpPr>
          <p:spPr>
            <a:xfrm>
              <a:off x="7885535" y="899520"/>
              <a:ext cx="928694" cy="714764"/>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hlinkClick r:id="rId15" action="ppaction://hlinksldjump"/>
                </a:rPr>
                <a:t>五年中考</a:t>
              </a:r>
              <a:endPar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6" action="ppaction://hlinksldjump"/>
                </a:rPr>
                <a:t>三年模拟</a:t>
              </a:r>
              <a:endParaRPr kumimoji="0" lang="en-US" altLang="zh-CN"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7" action="ppaction://hlinksldjump"/>
                </a:rPr>
                <a:t>专题检测</a:t>
              </a:r>
              <a:endPar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8" action="ppaction://hlinksldjump"/>
              </a:endParaRPr>
            </a:p>
          </p:txBody>
        </p:sp>
      </p:grpSp>
      <p:grpSp>
        <p:nvGrpSpPr>
          <p:cNvPr id="3" name="组合 8"/>
          <p:cNvGrpSpPr/>
          <p:nvPr/>
        </p:nvGrpSpPr>
        <p:grpSpPr>
          <a:xfrm>
            <a:off x="7788275" y="262877"/>
            <a:ext cx="915988" cy="306074"/>
            <a:chOff x="7788275" y="264509"/>
            <a:chExt cx="915988" cy="307975"/>
          </a:xfrm>
        </p:grpSpPr>
        <p:sp>
          <p:nvSpPr>
            <p:cNvPr id="13" name="流程图: 终止 11"/>
            <p:cNvSpPr/>
            <p:nvPr/>
          </p:nvSpPr>
          <p:spPr>
            <a:xfrm>
              <a:off x="7788275" y="295275"/>
              <a:ext cx="915988" cy="254000"/>
            </a:xfrm>
            <a:prstGeom prst="flowChartTerminator">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4" name="TextBox 12"/>
            <p:cNvSpPr txBox="1"/>
            <p:nvPr userDrawn="1"/>
          </p:nvSpPr>
          <p:spPr>
            <a:xfrm>
              <a:off x="7799794" y="264509"/>
              <a:ext cx="903288" cy="30797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栏目索引</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cond evt="onBegin" delay="0">
                          <p:tn val="2"/>
                        </p:cond>
                      </p:stCondLst>
                      <p:childTnLst>
                        <p:par>
                          <p:cTn id="4" fill="hold" nodeType="afterGroup">
                            <p:stCondLst>
                              <p:cond delay="0"/>
                            </p:stCondLst>
                            <p:childTnLst>
                              <p:par>
                                <p:cTn id="5" presetID="42" presetClass="path" presetSubtype="0" accel="50000" decel="50000" fill="hold" nodeType="withEffect">
                                  <p:stCondLst>
                                    <p:cond delay="0"/>
                                  </p:stCondLst>
                                  <p:childTnLst>
                                    <p:animMotion origin="layout" path="M -0.00017 -0.09194 L -0.00052 0.24807" pathEditMode="relative" rAng="0" ptsTypes="AA">
                                      <p:cBhvr>
                                        <p:cTn id="6" dur="500" fill="hold"/>
                                        <p:tgtEl>
                                          <p:spTgt spid="2"/>
                                        </p:tgtEl>
                                        <p:attrNameLst>
                                          <p:attrName>ppt_x</p:attrName>
                                          <p:attrName>ppt_y</p:attrName>
                                        </p:attrNameLst>
                                      </p:cBhvr>
                                      <p:rCtr x="-17" y="17001"/>
                                    </p:animMotion>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64" presetClass="path" presetSubtype="0" accel="50000" decel="50000" fill="hold" nodeType="clickEffect">
                                  <p:stCondLst>
                                    <p:cond delay="0"/>
                                  </p:stCondLst>
                                  <p:childTnLst>
                                    <p:animMotion origin="layout" path="M 0 0 L 0 -0.33426 E" pathEditMode="relative" ptsTypes="">
                                      <p:cBhvr>
                                        <p:cTn id="10" dur="500" fill="hold"/>
                                        <p:tgtEl>
                                          <p:spTgt spid="2"/>
                                        </p:tgtEl>
                                        <p:attrNameLst>
                                          <p:attrName>ppt_x</p:attrName>
                                          <p:attrName>ppt_y</p:attrName>
                                        </p:attrNameLst>
                                      </p:cBhvr>
                                    </p:animMotion>
                                  </p:childTnLst>
                                </p:cTn>
                              </p:par>
                            </p:childTnLst>
                          </p:cTn>
                        </p:par>
                      </p:childTnLst>
                    </p:cTn>
                  </p:par>
                </p:childTnLst>
              </p:cTn>
              <p:nextCondLst>
                <p:cond evt="onClick" delay="0">
                  <p:tgtEl>
                    <p:spTgt spid="3"/>
                  </p:tgtEl>
                </p:cond>
              </p:nextCondLst>
            </p:seq>
          </p:childTnLst>
        </p:cTn>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wmf"/><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7.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13.xml"/><Relationship Id="rId7" Type="http://schemas.openxmlformats.org/officeDocument/2006/relationships/oleObject" Target="../embeddings/oleObject9.bin"/><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8.bin"/><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6.xml"/><Relationship Id="rId7" Type="http://schemas.openxmlformats.org/officeDocument/2006/relationships/image" Target="../media/image26.wmf"/><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oleObject" Target="../embeddings/oleObject11.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7.wmf"/></Relationships>
</file>

<file path=ppt/slides/_rels/slide1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17.xml"/><Relationship Id="rId7" Type="http://schemas.openxmlformats.org/officeDocument/2006/relationships/oleObject" Target="../embeddings/oleObject15.bin"/><Relationship Id="rId2" Type="http://schemas.openxmlformats.org/officeDocument/2006/relationships/slideLayout" Target="../slideLayouts/slideLayout11.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14.bin"/><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image" Target="../media/image38.wmf"/><Relationship Id="rId5" Type="http://schemas.openxmlformats.org/officeDocument/2006/relationships/oleObject" Target="../embeddings/oleObject16.bin"/><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28.xml"/><Relationship Id="rId7" Type="http://schemas.openxmlformats.org/officeDocument/2006/relationships/oleObject" Target="../embeddings/oleObject18.bin"/><Relationship Id="rId12" Type="http://schemas.openxmlformats.org/officeDocument/2006/relationships/image" Target="../media/image43.wmf"/><Relationship Id="rId2" Type="http://schemas.openxmlformats.org/officeDocument/2006/relationships/slideLayout" Target="../slideLayouts/slideLayout11.xml"/><Relationship Id="rId1" Type="http://schemas.openxmlformats.org/officeDocument/2006/relationships/vmlDrawing" Target="../drawings/vmlDrawing8.vml"/><Relationship Id="rId6" Type="http://schemas.openxmlformats.org/officeDocument/2006/relationships/image" Target="../media/image40.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42.wmf"/><Relationship Id="rId4" Type="http://schemas.openxmlformats.org/officeDocument/2006/relationships/image" Target="../media/image44.jpeg"/><Relationship Id="rId9"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29.xml"/><Relationship Id="rId7" Type="http://schemas.openxmlformats.org/officeDocument/2006/relationships/image" Target="../media/image46.wmf"/><Relationship Id="rId2" Type="http://schemas.openxmlformats.org/officeDocument/2006/relationships/slideLayout" Target="../slideLayouts/slideLayout11.xml"/><Relationship Id="rId1" Type="http://schemas.openxmlformats.org/officeDocument/2006/relationships/vmlDrawing" Target="../drawings/vmlDrawing9.vml"/><Relationship Id="rId6" Type="http://schemas.openxmlformats.org/officeDocument/2006/relationships/oleObject" Target="../embeddings/oleObject22.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47.wmf"/></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50.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vmlDrawing" Target="../drawings/vmlDrawing10.vml"/><Relationship Id="rId5" Type="http://schemas.openxmlformats.org/officeDocument/2006/relationships/image" Target="../media/image51.wmf"/><Relationship Id="rId4" Type="http://schemas.openxmlformats.org/officeDocument/2006/relationships/oleObject" Target="../embeddings/oleObject25.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notesSlide" Target="../notesSlides/notesSlide37.xml"/><Relationship Id="rId7" Type="http://schemas.openxmlformats.org/officeDocument/2006/relationships/oleObject" Target="../embeddings/oleObject27.bin"/><Relationship Id="rId12" Type="http://schemas.openxmlformats.org/officeDocument/2006/relationships/image" Target="../media/image57.wmf"/><Relationship Id="rId2" Type="http://schemas.openxmlformats.org/officeDocument/2006/relationships/slideLayout" Target="../slideLayouts/slideLayout11.xml"/><Relationship Id="rId1" Type="http://schemas.openxmlformats.org/officeDocument/2006/relationships/vmlDrawing" Target="../drawings/vmlDrawing11.vml"/><Relationship Id="rId6" Type="http://schemas.openxmlformats.org/officeDocument/2006/relationships/image" Target="../media/image54.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56.wmf"/><Relationship Id="rId4" Type="http://schemas.openxmlformats.org/officeDocument/2006/relationships/image" Target="../media/image58.jpeg"/><Relationship Id="rId9" Type="http://schemas.openxmlformats.org/officeDocument/2006/relationships/oleObject" Target="../embeddings/oleObject28.bin"/></Relationships>
</file>

<file path=ppt/slides/_rels/slide39.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notesSlide" Target="../notesSlides/notesSlide38.xml"/><Relationship Id="rId7" Type="http://schemas.openxmlformats.org/officeDocument/2006/relationships/oleObject" Target="../embeddings/oleObject31.bin"/><Relationship Id="rId2" Type="http://schemas.openxmlformats.org/officeDocument/2006/relationships/slideLayout" Target="../slideLayouts/slideLayout11.xml"/><Relationship Id="rId1" Type="http://schemas.openxmlformats.org/officeDocument/2006/relationships/vmlDrawing" Target="../drawings/vmlDrawing12.vml"/><Relationship Id="rId6" Type="http://schemas.openxmlformats.org/officeDocument/2006/relationships/image" Target="../media/image59.wmf"/><Relationship Id="rId5" Type="http://schemas.openxmlformats.org/officeDocument/2006/relationships/oleObject" Target="../embeddings/oleObject30.bin"/><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notesSlide" Target="../notesSlides/notesSlide39.xml"/><Relationship Id="rId7" Type="http://schemas.openxmlformats.org/officeDocument/2006/relationships/oleObject" Target="../embeddings/oleObject33.bin"/><Relationship Id="rId2" Type="http://schemas.openxmlformats.org/officeDocument/2006/relationships/slideLayout" Target="../slideLayouts/slideLayout11.xml"/><Relationship Id="rId1" Type="http://schemas.openxmlformats.org/officeDocument/2006/relationships/vmlDrawing" Target="../drawings/vmlDrawing13.vml"/><Relationship Id="rId6" Type="http://schemas.openxmlformats.org/officeDocument/2006/relationships/image" Target="../media/image62.wmf"/><Relationship Id="rId5" Type="http://schemas.openxmlformats.org/officeDocument/2006/relationships/oleObject" Target="../embeddings/oleObject32.bin"/><Relationship Id="rId4" Type="http://schemas.openxmlformats.org/officeDocument/2006/relationships/image" Target="../media/image6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66.wmf"/><Relationship Id="rId2" Type="http://schemas.openxmlformats.org/officeDocument/2006/relationships/slideLayout" Target="../slideLayouts/slideLayout11.xml"/><Relationship Id="rId1" Type="http://schemas.openxmlformats.org/officeDocument/2006/relationships/vmlDrawing" Target="../drawings/vmlDrawing14.vml"/><Relationship Id="rId6" Type="http://schemas.openxmlformats.org/officeDocument/2006/relationships/oleObject" Target="../embeddings/oleObject35.bin"/><Relationship Id="rId5" Type="http://schemas.openxmlformats.org/officeDocument/2006/relationships/image" Target="../media/image65.wmf"/><Relationship Id="rId4" Type="http://schemas.openxmlformats.org/officeDocument/2006/relationships/oleObject" Target="../embeddings/oleObject34.bin"/></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68.jpeg"/></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71.wmf"/><Relationship Id="rId2" Type="http://schemas.openxmlformats.org/officeDocument/2006/relationships/slideLayout" Target="../slideLayouts/slideLayout11.xml"/><Relationship Id="rId1" Type="http://schemas.openxmlformats.org/officeDocument/2006/relationships/vmlDrawing" Target="../drawings/vmlDrawing15.vml"/><Relationship Id="rId6" Type="http://schemas.openxmlformats.org/officeDocument/2006/relationships/oleObject" Target="../embeddings/oleObject37.bin"/><Relationship Id="rId5" Type="http://schemas.openxmlformats.org/officeDocument/2006/relationships/image" Target="../media/image70.wmf"/><Relationship Id="rId4" Type="http://schemas.openxmlformats.org/officeDocument/2006/relationships/oleObject" Target="../embeddings/oleObject36.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42.bin"/><Relationship Id="rId3" Type="http://schemas.openxmlformats.org/officeDocument/2006/relationships/notesSlide" Target="../notesSlides/notesSlide46.xml"/><Relationship Id="rId7" Type="http://schemas.openxmlformats.org/officeDocument/2006/relationships/oleObject" Target="../embeddings/oleObject39.bin"/><Relationship Id="rId12" Type="http://schemas.openxmlformats.org/officeDocument/2006/relationships/image" Target="../media/image76.wmf"/><Relationship Id="rId2" Type="http://schemas.openxmlformats.org/officeDocument/2006/relationships/slideLayout" Target="../slideLayouts/slideLayout11.xml"/><Relationship Id="rId16" Type="http://schemas.openxmlformats.org/officeDocument/2006/relationships/image" Target="../media/image78.wmf"/><Relationship Id="rId1" Type="http://schemas.openxmlformats.org/officeDocument/2006/relationships/vmlDrawing" Target="../drawings/vmlDrawing16.vml"/><Relationship Id="rId6" Type="http://schemas.openxmlformats.org/officeDocument/2006/relationships/image" Target="../media/image73.wmf"/><Relationship Id="rId11" Type="http://schemas.openxmlformats.org/officeDocument/2006/relationships/oleObject" Target="../embeddings/oleObject41.bin"/><Relationship Id="rId5" Type="http://schemas.openxmlformats.org/officeDocument/2006/relationships/oleObject" Target="../embeddings/oleObject38.bin"/><Relationship Id="rId15" Type="http://schemas.openxmlformats.org/officeDocument/2006/relationships/oleObject" Target="../embeddings/oleObject43.bin"/><Relationship Id="rId10" Type="http://schemas.openxmlformats.org/officeDocument/2006/relationships/image" Target="../media/image75.wmf"/><Relationship Id="rId4" Type="http://schemas.openxmlformats.org/officeDocument/2006/relationships/image" Target="../media/image79.jpeg"/><Relationship Id="rId9" Type="http://schemas.openxmlformats.org/officeDocument/2006/relationships/oleObject" Target="../embeddings/oleObject40.bin"/><Relationship Id="rId14" Type="http://schemas.openxmlformats.org/officeDocument/2006/relationships/image" Target="../media/image77.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84.wmf"/><Relationship Id="rId18" Type="http://schemas.openxmlformats.org/officeDocument/2006/relationships/oleObject" Target="../embeddings/oleObject51.bin"/><Relationship Id="rId3" Type="http://schemas.openxmlformats.org/officeDocument/2006/relationships/notesSlide" Target="../notesSlides/notesSlide47.xml"/><Relationship Id="rId21" Type="http://schemas.openxmlformats.org/officeDocument/2006/relationships/image" Target="../media/image88.wmf"/><Relationship Id="rId7" Type="http://schemas.openxmlformats.org/officeDocument/2006/relationships/image" Target="../media/image81.wmf"/><Relationship Id="rId12" Type="http://schemas.openxmlformats.org/officeDocument/2006/relationships/oleObject" Target="../embeddings/oleObject48.bin"/><Relationship Id="rId17" Type="http://schemas.openxmlformats.org/officeDocument/2006/relationships/image" Target="../media/image86.wmf"/><Relationship Id="rId2" Type="http://schemas.openxmlformats.org/officeDocument/2006/relationships/slideLayout" Target="../slideLayouts/slideLayout11.xml"/><Relationship Id="rId16" Type="http://schemas.openxmlformats.org/officeDocument/2006/relationships/oleObject" Target="../embeddings/oleObject50.bin"/><Relationship Id="rId20" Type="http://schemas.openxmlformats.org/officeDocument/2006/relationships/oleObject" Target="../embeddings/oleObject52.bin"/><Relationship Id="rId1" Type="http://schemas.openxmlformats.org/officeDocument/2006/relationships/vmlDrawing" Target="../drawings/vmlDrawing17.vml"/><Relationship Id="rId6" Type="http://schemas.openxmlformats.org/officeDocument/2006/relationships/oleObject" Target="../embeddings/oleObject45.bin"/><Relationship Id="rId11" Type="http://schemas.openxmlformats.org/officeDocument/2006/relationships/image" Target="../media/image83.wmf"/><Relationship Id="rId5" Type="http://schemas.openxmlformats.org/officeDocument/2006/relationships/image" Target="../media/image80.wmf"/><Relationship Id="rId15" Type="http://schemas.openxmlformats.org/officeDocument/2006/relationships/image" Target="../media/image85.wmf"/><Relationship Id="rId10" Type="http://schemas.openxmlformats.org/officeDocument/2006/relationships/oleObject" Target="../embeddings/oleObject47.bin"/><Relationship Id="rId19" Type="http://schemas.openxmlformats.org/officeDocument/2006/relationships/image" Target="../media/image87.wmf"/><Relationship Id="rId4" Type="http://schemas.openxmlformats.org/officeDocument/2006/relationships/oleObject" Target="../embeddings/oleObject44.bin"/><Relationship Id="rId9" Type="http://schemas.openxmlformats.org/officeDocument/2006/relationships/image" Target="../media/image82.wmf"/><Relationship Id="rId14" Type="http://schemas.openxmlformats.org/officeDocument/2006/relationships/oleObject" Target="../embeddings/oleObject49.bin"/></Relationships>
</file>

<file path=ppt/slides/_rels/slide4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notesSlide" Target="../notesSlides/notesSlide49.xml"/><Relationship Id="rId7" Type="http://schemas.openxmlformats.org/officeDocument/2006/relationships/oleObject" Target="../embeddings/oleObject54.bin"/><Relationship Id="rId2" Type="http://schemas.openxmlformats.org/officeDocument/2006/relationships/slideLayout" Target="../slideLayouts/slideLayout11.xml"/><Relationship Id="rId1" Type="http://schemas.openxmlformats.org/officeDocument/2006/relationships/vmlDrawing" Target="../drawings/vmlDrawing18.vml"/><Relationship Id="rId6" Type="http://schemas.openxmlformats.org/officeDocument/2006/relationships/image" Target="../media/image90.wmf"/><Relationship Id="rId5" Type="http://schemas.openxmlformats.org/officeDocument/2006/relationships/oleObject" Target="../embeddings/oleObject53.bin"/><Relationship Id="rId10" Type="http://schemas.openxmlformats.org/officeDocument/2006/relationships/image" Target="../media/image92.wmf"/><Relationship Id="rId4" Type="http://schemas.openxmlformats.org/officeDocument/2006/relationships/image" Target="../media/image93.jpeg"/><Relationship Id="rId9" Type="http://schemas.openxmlformats.org/officeDocument/2006/relationships/oleObject" Target="../embeddings/oleObject55.bin"/></Relationships>
</file>

<file path=ppt/slides/_rels/slide5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50.xml"/><Relationship Id="rId1" Type="http://schemas.openxmlformats.org/officeDocument/2006/relationships/slideLayout" Target="../slideLayouts/slideLayout11.xml"/><Relationship Id="rId5" Type="http://schemas.openxmlformats.org/officeDocument/2006/relationships/image" Target="../media/image96.jpeg"/><Relationship Id="rId4" Type="http://schemas.openxmlformats.org/officeDocument/2006/relationships/image" Target="../media/image95.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1.xml"/><Relationship Id="rId1" Type="http://schemas.openxmlformats.org/officeDocument/2006/relationships/vmlDrawing" Target="../drawings/vmlDrawing19.vml"/><Relationship Id="rId5" Type="http://schemas.openxmlformats.org/officeDocument/2006/relationships/image" Target="../media/image97.wmf"/><Relationship Id="rId4" Type="http://schemas.openxmlformats.org/officeDocument/2006/relationships/oleObject" Target="../embeddings/oleObject56.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53.xml"/><Relationship Id="rId7" Type="http://schemas.openxmlformats.org/officeDocument/2006/relationships/image" Target="../media/image99.wmf"/><Relationship Id="rId2" Type="http://schemas.openxmlformats.org/officeDocument/2006/relationships/slideLayout" Target="../slideLayouts/slideLayout11.xml"/><Relationship Id="rId1" Type="http://schemas.openxmlformats.org/officeDocument/2006/relationships/vmlDrawing" Target="../drawings/vmlDrawing20.vml"/><Relationship Id="rId6" Type="http://schemas.openxmlformats.org/officeDocument/2006/relationships/oleObject" Target="../embeddings/oleObject58.bin"/><Relationship Id="rId5" Type="http://schemas.openxmlformats.org/officeDocument/2006/relationships/image" Target="../media/image98.wmf"/><Relationship Id="rId4" Type="http://schemas.openxmlformats.org/officeDocument/2006/relationships/oleObject" Target="../embeddings/oleObject57.bin"/><Relationship Id="rId9" Type="http://schemas.openxmlformats.org/officeDocument/2006/relationships/image" Target="../media/image100.wmf"/></Relationships>
</file>

<file path=ppt/slides/_rels/slide5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55.xml"/><Relationship Id="rId7" Type="http://schemas.openxmlformats.org/officeDocument/2006/relationships/image" Target="../media/image103.wmf"/><Relationship Id="rId2" Type="http://schemas.openxmlformats.org/officeDocument/2006/relationships/slideLayout" Target="../slideLayouts/slideLayout11.xml"/><Relationship Id="rId1" Type="http://schemas.openxmlformats.org/officeDocument/2006/relationships/vmlDrawing" Target="../drawings/vmlDrawing21.vml"/><Relationship Id="rId6" Type="http://schemas.openxmlformats.org/officeDocument/2006/relationships/oleObject" Target="../embeddings/oleObject61.bin"/><Relationship Id="rId5" Type="http://schemas.openxmlformats.org/officeDocument/2006/relationships/image" Target="../media/image102.wmf"/><Relationship Id="rId10" Type="http://schemas.openxmlformats.org/officeDocument/2006/relationships/image" Target="../media/image105.png"/><Relationship Id="rId4" Type="http://schemas.openxmlformats.org/officeDocument/2006/relationships/oleObject" Target="../embeddings/oleObject60.bin"/><Relationship Id="rId9" Type="http://schemas.openxmlformats.org/officeDocument/2006/relationships/image" Target="../media/image104.w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7.xml"/><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14.jpeg"/><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011362" y="1538533"/>
            <a:ext cx="2922059" cy="77622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kumimoji="1" lang="en-US" altLang="zh-CN" sz="2800" dirty="0">
                <a:solidFill>
                  <a:schemeClr val="bg1"/>
                </a:solidFill>
                <a:latin typeface="微软雅黑" panose="020B0503020204020204" charset="-122"/>
                <a:ea typeface="微软雅黑" panose="020B0503020204020204" charset="-122"/>
                <a:cs typeface="微软雅黑" panose="020B0503020204020204" charset="-122"/>
              </a:rPr>
              <a:t>  </a:t>
            </a:r>
            <a:r>
              <a:rPr kumimoji="1" lang="zh-CN" altLang="en-US" sz="2800" dirty="0" smtClean="0">
                <a:solidFill>
                  <a:schemeClr val="bg1"/>
                </a:solidFill>
                <a:latin typeface="微软雅黑" panose="020B0503020204020204" charset="-122"/>
                <a:ea typeface="微软雅黑" panose="020B0503020204020204" charset="-122"/>
                <a:cs typeface="微软雅黑" panose="020B0503020204020204" charset="-122"/>
              </a:rPr>
              <a:t>中考物理</a:t>
            </a:r>
            <a:endParaRPr kumimoji="1" lang="zh-CN" altLang="en-US" sz="11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6" name="标题 1"/>
          <p:cNvSpPr txBox="1"/>
          <p:nvPr/>
        </p:nvSpPr>
        <p:spPr>
          <a:xfrm>
            <a:off x="683568" y="3347963"/>
            <a:ext cx="7743202" cy="5997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4000" baseline="30000" dirty="0" smtClean="0">
                <a:solidFill>
                  <a:schemeClr val="bg1"/>
                </a:solidFill>
                <a:latin typeface="微软雅黑" panose="020B0503020204020204" charset="-122"/>
                <a:ea typeface="微软雅黑" panose="020B0503020204020204" charset="-122"/>
                <a:cs typeface="微软雅黑" panose="020B0503020204020204" charset="-122"/>
              </a:rPr>
              <a:t>专题一　测量和机械运动</a:t>
            </a:r>
            <a:endParaRPr kumimoji="1" lang="zh-CN" altLang="en-US" sz="40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TextBox 3"/>
          <p:cNvSpPr txBox="1"/>
          <p:nvPr/>
        </p:nvSpPr>
        <p:spPr>
          <a:xfrm>
            <a:off x="1308685" y="107603"/>
            <a:ext cx="6624736" cy="769441"/>
          </a:xfrm>
          <a:prstGeom prst="rect">
            <a:avLst/>
          </a:prstGeom>
          <a:noFill/>
        </p:spPr>
        <p:txBody>
          <a:bodyPr wrap="square" rtlCol="0">
            <a:spAutoFit/>
          </a:bodyPr>
          <a:lstStyle/>
          <a:p>
            <a:r>
              <a:rPr lang="en-US" altLang="zh-CN" sz="4400" dirty="0" smtClean="0">
                <a:solidFill>
                  <a:schemeClr val="bg1"/>
                </a:solidFill>
              </a:rPr>
              <a:t>2021</a:t>
            </a:r>
            <a:r>
              <a:rPr lang="zh-CN" altLang="en-US" sz="4400" dirty="0" smtClean="0">
                <a:solidFill>
                  <a:schemeClr val="bg1"/>
                </a:solidFill>
              </a:rPr>
              <a:t>物理中考二轮总复习</a:t>
            </a:r>
            <a:endParaRPr lang="zh-CN" altLang="en-US" sz="44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14793"/>
            <a:ext cx="8316000" cy="31698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(2020江苏苏州,30,4分)Phyphox是一款功能强大的物理实验手机软件,其中的Acoustic Stopwatch功能</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能够自动记录下所接收到的两次响声之间的时间间隔:当手机接收到第一次响声时便自动计时,当再次</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接收到响声时计时自动停止(类似于使用秒表时的启动和停止),由于对声音的响应非常灵敏,计时可精</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确到0.001 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甲、乙两人使用手机在空旷安静的广场上测量声音的传播速度。他们分别站于间距测量值为</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的</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B</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两处,打开手机软件做好计时准备。甲先在手机边击掌一次,乙听到击掌声之后,也在手机边击掌一次。</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查看甲、乙两手机均有效记录下了两次掌声的时间间隔,分别为</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甲</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5010" kern="0" spc="51088"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300"/>
              </a:spcBef>
              <a:buNone/>
            </a:pPr>
            <a:r>
              <a:rPr lang="zh-CN" altLang="en-US" sz="1415" kern="0" smtClean="0">
                <a:solidFill>
                  <a:srgbClr val="000000"/>
                </a:solidFill>
                <a:latin typeface="Times New Roman" panose="02020603050405020304" pitchFamily="65" charset="-122"/>
                <a:ea typeface="宋体" panose="02010600030101010101" pitchFamily="2" charset="-122"/>
              </a:rPr>
              <a:t>(1)若已知空气中的声速为340 m/s,0.001 s内声音的传播距离为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(2)本实验中两手机所记录的时间大小关系是</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甲</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(&gt;/=/&lt;);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(3)测得空气中声音的传播速度</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声</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。(用</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甲</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表示)</a:t>
            </a:r>
            <a:endParaRPr lang="zh-CN" altLang="en-US"/>
          </a:p>
        </p:txBody>
      </p:sp>
      <p:pic>
        <p:nvPicPr>
          <p:cNvPr id="3" name="图片 3" descr="textimage7.jpeg"/>
          <p:cNvPicPr>
            <a:picLocks noChangeAspect="1"/>
          </p:cNvPicPr>
          <p:nvPr/>
        </p:nvPicPr>
        <p:blipFill>
          <a:blip r:embed="rId3"/>
          <a:stretch>
            <a:fillRect/>
          </a:stretch>
        </p:blipFill>
        <p:spPr>
          <a:xfrm>
            <a:off x="1785918" y="2467858"/>
            <a:ext cx="5089110" cy="71438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0504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(1)0.34　(2)&gt;　(3)</a:t>
            </a:r>
            <a:r>
              <a:rPr lang="zh-CN" altLang="en-US" sz="2630" kern="0" spc="1192"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graphicFrame>
        <p:nvGraphicFramePr>
          <p:cNvPr id="4" name="对象 3"/>
          <p:cNvGraphicFramePr>
            <a:graphicFrameLocks noChangeAspect="1"/>
          </p:cNvGraphicFramePr>
          <p:nvPr/>
        </p:nvGraphicFramePr>
        <p:xfrm>
          <a:off x="2666162" y="1295623"/>
          <a:ext cx="485775" cy="457200"/>
        </p:xfrm>
        <a:graphic>
          <a:graphicData uri="http://schemas.openxmlformats.org/presentationml/2006/ole">
            <mc:AlternateContent xmlns:mc="http://schemas.openxmlformats.org/markup-compatibility/2006">
              <mc:Choice xmlns:v="urn:schemas-microsoft-com:vml" Requires="v">
                <p:oleObj spid="_x0000_s3075" name="Equation" r:id="rId4" imgW="12801600" imgH="12192000" progId="">
                  <p:embed/>
                </p:oleObj>
              </mc:Choice>
              <mc:Fallback>
                <p:oleObj name="Equation" r:id="rId4" imgW="12801600" imgH="12192000" progId="">
                  <p:embed/>
                  <p:pic>
                    <p:nvPicPr>
                      <p:cNvPr id="0" name="OLE substitute image"/>
                      <p:cNvPicPr/>
                      <p:nvPr/>
                    </p:nvPicPr>
                    <p:blipFill>
                      <a:blip r:embed="rId5"/>
                      <a:stretch>
                        <a:fillRect/>
                      </a:stretch>
                    </p:blipFill>
                    <p:spPr>
                      <a:xfrm>
                        <a:off x="2666162" y="1295623"/>
                        <a:ext cx="485775" cy="457200"/>
                      </a:xfrm>
                      <a:prstGeom prst="rect">
                        <a:avLst/>
                      </a:prstGeom>
                      <a:noFill/>
                    </p:spPr>
                  </p:pic>
                </p:oleObj>
              </mc:Fallback>
            </mc:AlternateContent>
          </a:graphicData>
        </a:graphic>
      </p:graphicFrame>
      <p:grpSp>
        <p:nvGrpSpPr>
          <p:cNvPr id="7" name="组合 6"/>
          <p:cNvGrpSpPr/>
          <p:nvPr/>
        </p:nvGrpSpPr>
        <p:grpSpPr>
          <a:xfrm>
            <a:off x="720000" y="1984371"/>
            <a:ext cx="8316000" cy="1395885"/>
            <a:chOff x="720000" y="1984371"/>
            <a:chExt cx="8316000" cy="1395885"/>
          </a:xfrm>
        </p:grpSpPr>
        <p:sp>
          <p:nvSpPr>
            <p:cNvPr id="5" name="TextBox 2"/>
            <p:cNvSpPr txBox="1"/>
            <p:nvPr/>
          </p:nvSpPr>
          <p:spPr>
            <a:xfrm>
              <a:off x="720000" y="1984371"/>
              <a:ext cx="8316000" cy="130298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vt</a:t>
              </a:r>
              <a:r>
                <a:rPr lang="zh-CN" altLang="en-US" sz="1415" kern="0" smtClean="0">
                  <a:solidFill>
                    <a:srgbClr val="000000"/>
                  </a:solidFill>
                  <a:latin typeface="Times New Roman" panose="02020603050405020304" pitchFamily="65" charset="-122"/>
                  <a:ea typeface="宋体" panose="02010600030101010101" pitchFamily="2" charset="-122"/>
                </a:rPr>
                <a:t>=0.34 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(2)甲手机在第一次击掌后开始计时,当声音传到乙手机后乙手机计时,随即乙也立即击掌,此时乙手机接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收到声音后停止计时,等声音再传到甲手机后甲手机停止计时,所以甲手机中记录的时间间隔比乙手机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中的长,这段时间差就是声音传播一来一回两段</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所花的时间。</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(3)由(2)中分析可知声速</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声</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630" kern="0" spc="1192"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graphicFrame>
          <p:nvGraphicFramePr>
            <p:cNvPr id="6" name="对象 5"/>
            <p:cNvGraphicFramePr>
              <a:graphicFrameLocks noChangeAspect="1"/>
            </p:cNvGraphicFramePr>
            <p:nvPr/>
          </p:nvGraphicFramePr>
          <p:xfrm>
            <a:off x="2850479" y="2923056"/>
            <a:ext cx="485775" cy="457200"/>
          </p:xfrm>
          <a:graphic>
            <a:graphicData uri="http://schemas.openxmlformats.org/presentationml/2006/ole">
              <mc:AlternateContent xmlns:mc="http://schemas.openxmlformats.org/markup-compatibility/2006">
                <mc:Choice xmlns:v="urn:schemas-microsoft-com:vml" Requires="v">
                  <p:oleObj spid="_x0000_s3076" name="Equation" r:id="rId6" imgW="12801600" imgH="12192000" progId="">
                    <p:embed/>
                  </p:oleObj>
                </mc:Choice>
                <mc:Fallback>
                  <p:oleObj name="Equation" r:id="rId6" imgW="12801600" imgH="12192000" progId="">
                    <p:embed/>
                    <p:pic>
                      <p:nvPicPr>
                        <p:cNvPr id="0" name="OLE substitute image"/>
                        <p:cNvPicPr/>
                        <p:nvPr/>
                      </p:nvPicPr>
                      <p:blipFill>
                        <a:blip r:embed="rId7"/>
                        <a:stretch>
                          <a:fillRect/>
                        </a:stretch>
                      </p:blipFill>
                      <p:spPr>
                        <a:xfrm>
                          <a:off x="2850479" y="2923056"/>
                          <a:ext cx="485775" cy="45720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32491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长度和时间的测量</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831180" y="912801"/>
            <a:ext cx="7680960" cy="323165"/>
          </a:xfrm>
          <a:prstGeom prst="rect">
            <a:avLst/>
          </a:prstGeom>
        </p:spPr>
        <p:txBody>
          <a:bodyPr wrap="square">
            <a:spAutoFit/>
          </a:bodyPr>
          <a:lstStyle/>
          <a:p>
            <a:pPr algn="ctr"/>
            <a:r>
              <a:rPr lang="en-US" altLang="zh-CN" sz="1500" smtClean="0">
                <a:latin typeface="微软雅黑" panose="020B0503020204020204" charset="-122"/>
                <a:ea typeface="微软雅黑" panose="020B0503020204020204" charset="-122"/>
                <a:cs typeface="微软雅黑" panose="020B0503020204020204" charset="-122"/>
              </a:rPr>
              <a:t>B</a:t>
            </a:r>
            <a:r>
              <a:rPr lang="zh-TW" altLang="en-US" sz="1500" smtClean="0">
                <a:latin typeface="微软雅黑" panose="020B0503020204020204" charset="-122"/>
                <a:ea typeface="微软雅黑" panose="020B0503020204020204" charset="-122"/>
                <a:cs typeface="微软雅黑" panose="020B0503020204020204" charset="-122"/>
              </a:rPr>
              <a:t>组   </a:t>
            </a:r>
            <a:r>
              <a:rPr lang="en-US" altLang="zh-CN" sz="1500" smtClean="0">
                <a:latin typeface="微软雅黑" panose="020B0503020204020204" charset="-122"/>
                <a:ea typeface="微软雅黑" panose="020B0503020204020204" charset="-122"/>
                <a:cs typeface="微软雅黑" panose="020B0503020204020204" charset="-122"/>
              </a:rPr>
              <a:t>2016—2019</a:t>
            </a:r>
            <a:r>
              <a:rPr lang="zh-CN" altLang="en-US" sz="1500" smtClean="0">
                <a:latin typeface="微软雅黑" panose="020B0503020204020204" charset="-122"/>
                <a:ea typeface="微软雅黑" panose="020B0503020204020204" charset="-122"/>
                <a:cs typeface="微软雅黑" panose="020B0503020204020204" charset="-122"/>
              </a:rPr>
              <a:t>年全国中考题组</a:t>
            </a:r>
            <a:endParaRPr lang="zh-CN" altLang="en-US" sz="1400">
              <a:latin typeface="+mn-ea"/>
            </a:endParaRPr>
          </a:p>
        </p:txBody>
      </p:sp>
      <p:sp>
        <p:nvSpPr>
          <p:cNvPr id="4" name="TextBox 2"/>
          <p:cNvSpPr txBox="1"/>
          <p:nvPr/>
        </p:nvSpPr>
        <p:spPr>
          <a:xfrm>
            <a:off x="720000" y="1698619"/>
            <a:ext cx="8316000" cy="238796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(2019山西,11,3分)小明同学到南美洲游学,见到一种外表酷似微型西瓜的野生水果,其独特的迷你造型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和清爽的口感令人称奇。如图是迷你“西瓜”与一元硬币放在一起的对比照,根据图片信息,估测该迷</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你“西瓜”的长度约为 (　　)</a:t>
            </a:r>
            <a:endParaRPr lang="zh-CN" altLang="en-US"/>
          </a:p>
          <a:p>
            <a:pPr marL="0" indent="0" eaLnBrk="0" latinLnBrk="1" hangingPunct="0">
              <a:lnSpc>
                <a:spcPct val="100000"/>
              </a:lnSpc>
              <a:spcBef>
                <a:spcPts val="140"/>
              </a:spcBef>
              <a:buNone/>
            </a:pPr>
            <a:r>
              <a:rPr lang="zh-CN" altLang="en-US" sz="7850" kern="0" spc="1510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295"/>
              </a:spcBef>
              <a:buNone/>
            </a:pPr>
            <a:r>
              <a:rPr lang="zh-CN" altLang="en-US" sz="1415" kern="0" smtClean="0">
                <a:solidFill>
                  <a:srgbClr val="000000"/>
                </a:solidFill>
                <a:latin typeface="Times New Roman" panose="02020603050405020304" pitchFamily="65" charset="-122"/>
                <a:ea typeface="宋体" panose="02010600030101010101" pitchFamily="2" charset="-122"/>
              </a:rPr>
              <a:t>A.2 mm　　B.2 cm　　C.6 mm　　D.6 cm</a:t>
            </a:r>
            <a:endParaRPr lang="zh-CN" altLang="en-US"/>
          </a:p>
        </p:txBody>
      </p:sp>
      <p:pic>
        <p:nvPicPr>
          <p:cNvPr id="5" name="图片 3" descr="textimage8.jpeg"/>
          <p:cNvPicPr>
            <a:picLocks noChangeAspect="1"/>
          </p:cNvPicPr>
          <p:nvPr/>
        </p:nvPicPr>
        <p:blipFill>
          <a:blip r:embed="rId3"/>
          <a:stretch>
            <a:fillRect/>
          </a:stretch>
        </p:blipFill>
        <p:spPr>
          <a:xfrm>
            <a:off x="2643174" y="2422990"/>
            <a:ext cx="2148095" cy="1214446"/>
          </a:xfrm>
          <a:prstGeom prst="rect">
            <a:avLst/>
          </a:prstGeom>
        </p:spPr>
      </p:pic>
      <p:sp>
        <p:nvSpPr>
          <p:cNvPr id="6" name="TextBox 2"/>
          <p:cNvSpPr txBox="1"/>
          <p:nvPr/>
        </p:nvSpPr>
        <p:spPr>
          <a:xfrm>
            <a:off x="720000" y="419894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一元硬币直径约为2 cm,迷你“西瓜”的长度与硬币直径相差不大,故选择B。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(2019新疆,1,2分)北京天安门广场升国旗时,护旗队员每一步行进的距离是 (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A.75 mm　　B.75 cm　　C.75 dm　　D.75 m</a:t>
            </a:r>
            <a:endParaRPr lang="zh-CN" altLang="en-US"/>
          </a:p>
        </p:txBody>
      </p:sp>
      <p:sp>
        <p:nvSpPr>
          <p:cNvPr id="3" name="TextBox 2"/>
          <p:cNvSpPr txBox="1"/>
          <p:nvPr/>
        </p:nvSpPr>
        <p:spPr>
          <a:xfrm>
            <a:off x="720000" y="191293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成年人的步幅在70 cm左右,国旗护卫队队员身高略高,所以步幅略大一些,在75 cm左右。故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B项正确。</a:t>
            </a:r>
            <a:endParaRPr lang="zh-CN" altLang="en-US"/>
          </a:p>
        </p:txBody>
      </p:sp>
      <p:sp>
        <p:nvSpPr>
          <p:cNvPr id="4" name="TextBox 2"/>
          <p:cNvSpPr txBox="1"/>
          <p:nvPr/>
        </p:nvSpPr>
        <p:spPr>
          <a:xfrm>
            <a:off x="720000" y="2617322"/>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(2018山西,11,3分)在通常情况下,你的脉搏1 min跳动的次数约为 (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A.20次　    B.40次　    C.70次　    D.140次</a:t>
            </a:r>
            <a:endParaRPr lang="zh-CN" altLang="en-US"/>
          </a:p>
        </p:txBody>
      </p:sp>
      <p:sp>
        <p:nvSpPr>
          <p:cNvPr id="5" name="TextBox 4"/>
          <p:cNvSpPr txBox="1"/>
          <p:nvPr/>
        </p:nvSpPr>
        <p:spPr>
          <a:xfrm>
            <a:off x="720000" y="319881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在通常情况下,中学生脉搏1 min跳动的次数约为70次,故正确选项为C。</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02810"/>
            <a:ext cx="8316000" cy="20923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(2017浙江杭州,5,3分)如图是一初中《科学》课本,下列对此课本的估测值与真实值最接近的是( 　)</a:t>
            </a:r>
            <a:endParaRPr lang="zh-CN" altLang="en-US"/>
          </a:p>
          <a:p>
            <a:pPr marL="0" indent="0" eaLnBrk="0" latinLnBrk="1" hangingPunct="0">
              <a:lnSpc>
                <a:spcPct val="100000"/>
              </a:lnSpc>
              <a:spcBef>
                <a:spcPts val="140"/>
              </a:spcBef>
              <a:buNone/>
            </a:pPr>
            <a:r>
              <a:rPr lang="zh-CN" altLang="en-US" sz="5095" kern="0" spc="68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330"/>
              </a:spcBef>
              <a:buNone/>
            </a:pPr>
            <a:r>
              <a:rPr lang="zh-CN" altLang="en-US" sz="1415" kern="0" smtClean="0">
                <a:solidFill>
                  <a:srgbClr val="000000"/>
                </a:solidFill>
                <a:latin typeface="Times New Roman" panose="02020603050405020304" pitchFamily="65" charset="-122"/>
                <a:ea typeface="宋体" panose="02010600030101010101" pitchFamily="2" charset="-122"/>
              </a:rPr>
              <a:t>A.长度约为26厘米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B.质量约为2千克</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C.重力约为0.2牛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D.平放时对桌面压强约为2帕</a:t>
            </a:r>
            <a:endParaRPr lang="zh-CN" altLang="en-US"/>
          </a:p>
        </p:txBody>
      </p:sp>
      <p:pic>
        <p:nvPicPr>
          <p:cNvPr id="3" name="图片 3" descr="textimage9.jpeg"/>
          <p:cNvPicPr>
            <a:picLocks noChangeAspect="1"/>
          </p:cNvPicPr>
          <p:nvPr/>
        </p:nvPicPr>
        <p:blipFill>
          <a:blip r:embed="rId4"/>
          <a:stretch>
            <a:fillRect/>
          </a:stretch>
        </p:blipFill>
        <p:spPr>
          <a:xfrm>
            <a:off x="4143372" y="1269991"/>
            <a:ext cx="631688" cy="877800"/>
          </a:xfrm>
          <a:prstGeom prst="rect">
            <a:avLst/>
          </a:prstGeom>
        </p:spPr>
      </p:pic>
      <p:grpSp>
        <p:nvGrpSpPr>
          <p:cNvPr id="4" name="组合 3"/>
          <p:cNvGrpSpPr/>
          <p:nvPr/>
        </p:nvGrpSpPr>
        <p:grpSpPr>
          <a:xfrm>
            <a:off x="720000" y="3110342"/>
            <a:ext cx="8316000" cy="1302921"/>
            <a:chOff x="720000" y="1260000"/>
            <a:chExt cx="8316000" cy="1302921"/>
          </a:xfrm>
        </p:grpSpPr>
        <p:sp>
          <p:nvSpPr>
            <p:cNvPr id="5" name="TextBox 2"/>
            <p:cNvSpPr txBox="1"/>
            <p:nvPr/>
          </p:nvSpPr>
          <p:spPr>
            <a:xfrm>
              <a:off x="720000" y="1260000"/>
              <a:ext cx="8316000" cy="130292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一根筷子的长度在25 cm左右,《科学》课本的长度略大于此数值,在26 cm左右,故A项符合</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实际;一个大苹果的质量在 200 g 左右,《科学》课本的质量与此差不多,故B项不符合实际;《科学》课</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本的质量约为0.2 kg,受到的重力约为</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mg</a:t>
              </a:r>
              <a:r>
                <a:rPr lang="zh-CN" altLang="en-US" sz="1415" kern="0" smtClean="0">
                  <a:solidFill>
                    <a:srgbClr val="000000"/>
                  </a:solidFill>
                  <a:latin typeface="Times New Roman" panose="02020603050405020304" pitchFamily="65" charset="-122"/>
                  <a:ea typeface="宋体" panose="02010600030101010101" pitchFamily="2" charset="-122"/>
                </a:rPr>
                <a:t>=0.2 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 N/kg=2 N,故C项不符合实际;《科学》课本平放</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时对桌面的压力约为</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=2 N,接触面积为0.04 m</a:t>
              </a:r>
              <a:r>
                <a:rPr lang="zh-CN" altLang="en-US" sz="1065" kern="0" baseline="59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左右,平放时对桌面的压强约为</a:t>
              </a:r>
              <a:r>
                <a:rPr lang="zh-CN" altLang="en-US" sz="1415" i="1" kern="0" smtClean="0">
                  <a:solidFill>
                    <a:srgbClr val="000000"/>
                  </a:solidFill>
                  <a:latin typeface="Times New Roman" panose="02020603050405020304" pitchFamily="65" charset="-122"/>
                  <a:ea typeface="宋体" panose="02010600030101010101" pitchFamily="2" charset="-122"/>
                </a:rPr>
                <a:t>p</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80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=50 Pa,</a:t>
              </a:r>
              <a:endParaRPr lang="zh-CN" altLang="en-US"/>
            </a:p>
            <a:p>
              <a:pPr marL="0" indent="0" eaLnBrk="0" latinLnBrk="1" hangingPunct="0">
                <a:lnSpc>
                  <a:spcPct val="100000"/>
                </a:lnSpc>
                <a:spcBef>
                  <a:spcPts val="365"/>
                </a:spcBef>
                <a:buNone/>
              </a:pPr>
              <a:r>
                <a:rPr lang="zh-CN" altLang="en-US" sz="1415" kern="0" smtClean="0">
                  <a:solidFill>
                    <a:srgbClr val="000000"/>
                  </a:solidFill>
                  <a:latin typeface="Times New Roman" panose="02020603050405020304" pitchFamily="65" charset="-122"/>
                  <a:ea typeface="宋体" panose="02010600030101010101" pitchFamily="2" charset="-122"/>
                </a:rPr>
                <a:t>故D项不符合实际。故选A。</a:t>
              </a:r>
              <a:endParaRPr lang="zh-CN" altLang="en-US"/>
            </a:p>
          </p:txBody>
        </p:sp>
        <p:graphicFrame>
          <p:nvGraphicFramePr>
            <p:cNvPr id="6" name="对象 5"/>
            <p:cNvGraphicFramePr>
              <a:graphicFrameLocks noChangeAspect="1"/>
            </p:cNvGraphicFramePr>
            <p:nvPr/>
          </p:nvGraphicFramePr>
          <p:xfrm>
            <a:off x="7114649" y="1975414"/>
            <a:ext cx="180975" cy="419100"/>
          </p:xfrm>
          <a:graphic>
            <a:graphicData uri="http://schemas.openxmlformats.org/presentationml/2006/ole">
              <mc:AlternateContent xmlns:mc="http://schemas.openxmlformats.org/markup-compatibility/2006">
                <mc:Choice xmlns:v="urn:schemas-microsoft-com:vml" Requires="v">
                  <p:oleObj spid="_x0000_s4099" name="Equation" r:id="rId5" imgW="4876800" imgH="10972800" progId="">
                    <p:embed/>
                  </p:oleObj>
                </mc:Choice>
                <mc:Fallback>
                  <p:oleObj name="Equation" r:id="rId5" imgW="4876800" imgH="10972800" progId="">
                    <p:embed/>
                    <p:pic>
                      <p:nvPicPr>
                        <p:cNvPr id="0" name="OLE substitute image"/>
                        <p:cNvPicPr/>
                        <p:nvPr/>
                      </p:nvPicPr>
                      <p:blipFill>
                        <a:blip r:embed="rId6"/>
                        <a:stretch>
                          <a:fillRect/>
                        </a:stretch>
                      </p:blipFill>
                      <p:spPr>
                        <a:xfrm>
                          <a:off x="7114649" y="1975414"/>
                          <a:ext cx="180975" cy="4191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7397138" y="1975414"/>
            <a:ext cx="542925" cy="419100"/>
          </p:xfrm>
          <a:graphic>
            <a:graphicData uri="http://schemas.openxmlformats.org/presentationml/2006/ole">
              <mc:AlternateContent xmlns:mc="http://schemas.openxmlformats.org/markup-compatibility/2006">
                <mc:Choice xmlns:v="urn:schemas-microsoft-com:vml" Requires="v">
                  <p:oleObj spid="_x0000_s4100" name="Equation" r:id="rId7" imgW="14325600" imgH="10972800" progId="">
                    <p:embed/>
                  </p:oleObj>
                </mc:Choice>
                <mc:Fallback>
                  <p:oleObj name="Equation" r:id="rId7" imgW="14325600" imgH="10972800" progId="">
                    <p:embed/>
                    <p:pic>
                      <p:nvPicPr>
                        <p:cNvPr id="0" name="OLE substitute image"/>
                        <p:cNvPicPr/>
                        <p:nvPr/>
                      </p:nvPicPr>
                      <p:blipFill>
                        <a:blip r:embed="rId8"/>
                        <a:stretch>
                          <a:fillRect/>
                        </a:stretch>
                      </p:blipFill>
                      <p:spPr>
                        <a:xfrm>
                          <a:off x="7397138" y="1975414"/>
                          <a:ext cx="542925" cy="41910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4125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(2017黑龙江哈尔滨,38,2分)使用刻度尺之前,要观察</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、分度值及零刻度线在哪里。如图,被测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木块的长度为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cm。</a:t>
            </a:r>
            <a:endParaRPr lang="zh-CN" altLang="en-US"/>
          </a:p>
          <a:p>
            <a:pPr marL="0" indent="0" eaLnBrk="0" latinLnBrk="1" hangingPunct="0">
              <a:lnSpc>
                <a:spcPct val="100000"/>
              </a:lnSpc>
              <a:spcBef>
                <a:spcPts val="140"/>
              </a:spcBef>
              <a:buNone/>
            </a:pPr>
            <a:r>
              <a:rPr lang="zh-CN" altLang="en-US" sz="7100" kern="0" spc="2545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0.jpeg"/>
          <p:cNvPicPr>
            <a:picLocks noChangeAspect="1"/>
          </p:cNvPicPr>
          <p:nvPr/>
        </p:nvPicPr>
        <p:blipFill>
          <a:blip r:embed="rId3"/>
          <a:stretch>
            <a:fillRect/>
          </a:stretch>
        </p:blipFill>
        <p:spPr>
          <a:xfrm>
            <a:off x="2500298" y="1770057"/>
            <a:ext cx="3209058" cy="1146092"/>
          </a:xfrm>
          <a:prstGeom prst="rect">
            <a:avLst/>
          </a:prstGeom>
        </p:spPr>
      </p:pic>
      <p:sp>
        <p:nvSpPr>
          <p:cNvPr id="4" name="TextBox 2"/>
          <p:cNvSpPr txBox="1"/>
          <p:nvPr/>
        </p:nvSpPr>
        <p:spPr>
          <a:xfrm>
            <a:off x="720000" y="318882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量程　1.70</a:t>
            </a:r>
            <a:endParaRPr lang="zh-CN" altLang="en-US"/>
          </a:p>
        </p:txBody>
      </p:sp>
      <p:sp>
        <p:nvSpPr>
          <p:cNvPr id="5" name="TextBox 4"/>
          <p:cNvSpPr txBox="1"/>
          <p:nvPr/>
        </p:nvSpPr>
        <p:spPr>
          <a:xfrm>
            <a:off x="720000" y="355600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刻度尺在使用前要观察量程、分度值及零刻度线;刻度尺零刻度线与物体一端对齐,物体另一端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对准1.7 cm刻度线,因为刻度尺分度值为0.1 cm,读数时要估读到分度值下一位,故读取长度为1.70 cm。</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562"/>
            <a:ext cx="8316000" cy="28175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(2019北京,7,2分)2019年1月3日,“玉兔二号”从停稳在月球表面的“嫦娥四号”上沿轨道缓缓下行,</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到达月球表面,如图所示。关于“玉兔二号”下行的过程,下列说法中正确的是 (　　)</a:t>
            </a:r>
            <a:endParaRPr lang="zh-CN" altLang="en-US"/>
          </a:p>
          <a:p>
            <a:pPr marL="0" indent="0" eaLnBrk="0" latinLnBrk="1" hangingPunct="0">
              <a:lnSpc>
                <a:spcPct val="100000"/>
              </a:lnSpc>
              <a:spcBef>
                <a:spcPts val="140"/>
              </a:spcBef>
              <a:buNone/>
            </a:pPr>
            <a:r>
              <a:rPr lang="zh-CN" altLang="en-US" sz="7640" kern="0" spc="11109"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225"/>
              </a:spcBef>
              <a:buNone/>
            </a:pPr>
            <a:r>
              <a:rPr lang="zh-CN" altLang="en-US" sz="1415" kern="0" smtClean="0">
                <a:solidFill>
                  <a:srgbClr val="000000"/>
                </a:solidFill>
                <a:latin typeface="Times New Roman" panose="02020603050405020304" pitchFamily="65" charset="-122"/>
                <a:ea typeface="宋体" panose="02010600030101010101" pitchFamily="2" charset="-122"/>
              </a:rPr>
              <a:t>A.若以月球表面为参照物,“嫦娥四号”是运动的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B.若以月球表面为参照物,“玉兔二号”是静止的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C.若以轨道为参照物,“玉兔二号”是运动的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D.若以“嫦娥四号”为参照物,“玉兔二号”是静止的</a:t>
            </a:r>
            <a:endParaRPr lang="zh-CN" altLang="en-US"/>
          </a:p>
        </p:txBody>
      </p:sp>
      <p:pic>
        <p:nvPicPr>
          <p:cNvPr id="3" name="图片 3" descr="textimage11.jpeg"/>
          <p:cNvPicPr>
            <a:picLocks noChangeAspect="1"/>
          </p:cNvPicPr>
          <p:nvPr/>
        </p:nvPicPr>
        <p:blipFill>
          <a:blip r:embed="rId3"/>
          <a:stretch>
            <a:fillRect/>
          </a:stretch>
        </p:blipFill>
        <p:spPr>
          <a:xfrm>
            <a:off x="3071802" y="1698619"/>
            <a:ext cx="1895098" cy="1273506"/>
          </a:xfrm>
          <a:prstGeom prst="rect">
            <a:avLst/>
          </a:prstGeom>
        </p:spPr>
      </p:pic>
      <p:sp>
        <p:nvSpPr>
          <p:cNvPr id="4" name="TextBox 2"/>
          <p:cNvSpPr txBox="1"/>
          <p:nvPr/>
        </p:nvSpPr>
        <p:spPr>
          <a:xfrm>
            <a:off x="720000" y="841363"/>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机械运动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2"/>
          <p:cNvSpPr txBox="1"/>
          <p:nvPr/>
        </p:nvSpPr>
        <p:spPr>
          <a:xfrm>
            <a:off x="720000" y="405607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以月球表面为参照物,“嫦娥四号”相对月球表面位置不变,“嫦娥四号”是静止的,A错误;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以月球表面为参照物,“玉兔二号”相对月球表面位置发生变化,“玉兔二号”是运动的,B错误;以轨道</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为参照物,“玉兔二号”相对轨道位置发生变化,“玉兔二号”是运动的,C正确;以“嫦娥四号”为参照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物,“玉兔二号”相对“嫦娥四号”位置发生变化,“玉兔二号”是运动的,D错误。</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98553"/>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(2018四川成都,A2,2分)近来共享电动汽车成为人们低碳出行的交通工具,某共享汽车30 min行驶</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20 km,则该车的平均速度为 (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A.40 km/h　　B.1.5 km/min</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C.15 m/s　　D.40 m/s</a:t>
            </a:r>
            <a:endParaRPr lang="zh-CN" altLang="en-US"/>
          </a:p>
        </p:txBody>
      </p:sp>
      <p:grpSp>
        <p:nvGrpSpPr>
          <p:cNvPr id="3" name="组合 2"/>
          <p:cNvGrpSpPr/>
          <p:nvPr/>
        </p:nvGrpSpPr>
        <p:grpSpPr>
          <a:xfrm>
            <a:off x="720000" y="2280114"/>
            <a:ext cx="8316000" cy="421713"/>
            <a:chOff x="720000" y="1260000"/>
            <a:chExt cx="8316000" cy="421713"/>
          </a:xfrm>
        </p:grpSpPr>
        <p:sp>
          <p:nvSpPr>
            <p:cNvPr id="4" name="TextBox 2"/>
            <p:cNvSpPr txBox="1"/>
            <p:nvPr/>
          </p:nvSpPr>
          <p:spPr>
            <a:xfrm>
              <a:off x="720000" y="1260000"/>
              <a:ext cx="8316000" cy="3793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该车行驶的平均速度</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98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=40 km/h。</a:t>
              </a:r>
              <a:endParaRPr lang="zh-CN" altLang="en-US"/>
            </a:p>
          </p:txBody>
        </p:sp>
        <p:graphicFrame>
          <p:nvGraphicFramePr>
            <p:cNvPr id="5" name="对象 4"/>
            <p:cNvGraphicFramePr>
              <a:graphicFrameLocks noChangeAspect="1"/>
            </p:cNvGraphicFramePr>
            <p:nvPr/>
          </p:nvGraphicFramePr>
          <p:xfrm>
            <a:off x="3370703" y="1262614"/>
            <a:ext cx="142875" cy="419099"/>
          </p:xfrm>
          <a:graphic>
            <a:graphicData uri="http://schemas.openxmlformats.org/presentationml/2006/ole">
              <mc:AlternateContent xmlns:mc="http://schemas.openxmlformats.org/markup-compatibility/2006">
                <mc:Choice xmlns:v="urn:schemas-microsoft-com:vml" Requires="v">
                  <p:oleObj spid="_x0000_s5125" name="Equation" r:id="rId4" imgW="3657600" imgH="10972800" progId="">
                    <p:embed/>
                  </p:oleObj>
                </mc:Choice>
                <mc:Fallback>
                  <p:oleObj name="Equation" r:id="rId4" imgW="3657600" imgH="10972800" progId="">
                    <p:embed/>
                    <p:pic>
                      <p:nvPicPr>
                        <p:cNvPr id="0" name="OLE substitute image"/>
                        <p:cNvPicPr/>
                        <p:nvPr/>
                      </p:nvPicPr>
                      <p:blipFill>
                        <a:blip r:embed="rId5"/>
                        <a:stretch>
                          <a:fillRect/>
                        </a:stretch>
                      </p:blipFill>
                      <p:spPr>
                        <a:xfrm>
                          <a:off x="3370703" y="1262614"/>
                          <a:ext cx="142875"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3615092" y="1262614"/>
            <a:ext cx="438150" cy="419099"/>
          </p:xfrm>
          <a:graphic>
            <a:graphicData uri="http://schemas.openxmlformats.org/presentationml/2006/ole">
              <mc:AlternateContent xmlns:mc="http://schemas.openxmlformats.org/markup-compatibility/2006">
                <mc:Choice xmlns:v="urn:schemas-microsoft-com:vml" Requires="v">
                  <p:oleObj spid="_x0000_s5126" name="Equation" r:id="rId6" imgW="11582400" imgH="10972800" progId="">
                    <p:embed/>
                  </p:oleObj>
                </mc:Choice>
                <mc:Fallback>
                  <p:oleObj name="Equation" r:id="rId6" imgW="11582400" imgH="10972800" progId="">
                    <p:embed/>
                    <p:pic>
                      <p:nvPicPr>
                        <p:cNvPr id="0" name="OLE substitute image"/>
                        <p:cNvPicPr/>
                        <p:nvPr/>
                      </p:nvPicPr>
                      <p:blipFill>
                        <a:blip r:embed="rId7"/>
                        <a:stretch>
                          <a:fillRect/>
                        </a:stretch>
                      </p:blipFill>
                      <p:spPr>
                        <a:xfrm>
                          <a:off x="3615092" y="1262614"/>
                          <a:ext cx="438150" cy="419099"/>
                        </a:xfrm>
                        <a:prstGeom prst="rect">
                          <a:avLst/>
                        </a:prstGeom>
                        <a:noFill/>
                      </p:spPr>
                    </p:pic>
                  </p:oleObj>
                </mc:Fallback>
              </mc:AlternateContent>
            </a:graphicData>
          </a:graphic>
        </p:graphicFrame>
      </p:grpSp>
      <p:sp>
        <p:nvSpPr>
          <p:cNvPr id="7" name="TextBox 2"/>
          <p:cNvSpPr txBox="1"/>
          <p:nvPr/>
        </p:nvSpPr>
        <p:spPr>
          <a:xfrm>
            <a:off x="720000" y="281305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(2019吉林,10,2分)长吉高速公路全长约110 km,一辆轿车以100 km/h的速度匀速行驶,通过长吉高速公</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路约需</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h;以正在行驶的轿车为参照物,路旁的护栏是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a:t>
            </a:r>
            <a:endParaRPr lang="zh-CN" altLang="en-US"/>
          </a:p>
        </p:txBody>
      </p:sp>
      <p:sp>
        <p:nvSpPr>
          <p:cNvPr id="8" name="TextBox 7"/>
          <p:cNvSpPr txBox="1"/>
          <p:nvPr/>
        </p:nvSpPr>
        <p:spPr>
          <a:xfrm>
            <a:off x="720000" y="332310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1.1　运动</a:t>
            </a:r>
            <a:endParaRPr lang="zh-CN" altLang="en-US"/>
          </a:p>
        </p:txBody>
      </p:sp>
      <p:grpSp>
        <p:nvGrpSpPr>
          <p:cNvPr id="9" name="组合 8"/>
          <p:cNvGrpSpPr/>
          <p:nvPr/>
        </p:nvGrpSpPr>
        <p:grpSpPr>
          <a:xfrm>
            <a:off x="720000" y="3618850"/>
            <a:ext cx="8316000" cy="661528"/>
            <a:chOff x="720000" y="1260000"/>
            <a:chExt cx="8316000" cy="661528"/>
          </a:xfrm>
        </p:grpSpPr>
        <p:sp>
          <p:nvSpPr>
            <p:cNvPr id="10" name="TextBox 2"/>
            <p:cNvSpPr txBox="1"/>
            <p:nvPr/>
          </p:nvSpPr>
          <p:spPr>
            <a:xfrm>
              <a:off x="720000" y="1260000"/>
              <a:ext cx="8316000" cy="66152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 </a:t>
              </a:r>
              <a:r>
                <a:rPr lang="zh-CN" altLang="en-US" sz="1415" kern="0" smtClean="0">
                  <a:solidFill>
                    <a:srgbClr val="000000"/>
                  </a:solidFill>
                  <a:latin typeface="Times New Roman" panose="02020603050405020304" pitchFamily="65" charset="-122"/>
                  <a:ea typeface="宋体" panose="02010600030101010101" pitchFamily="2" charset="-122"/>
                </a:rPr>
                <a:t>   通过长吉高速公路需要的时间: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308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=1.1 h;</a:t>
              </a:r>
              <a:endParaRPr lang="zh-CN" altLang="en-US"/>
            </a:p>
            <a:p>
              <a:pPr marL="0" indent="0" eaLnBrk="0" latinLnBrk="1" hangingPunct="0">
                <a:lnSpc>
                  <a:spcPct val="100000"/>
                </a:lnSpc>
                <a:spcBef>
                  <a:spcPts val="510"/>
                </a:spcBef>
                <a:buNone/>
              </a:pPr>
              <a:r>
                <a:rPr lang="zh-CN" altLang="en-US" sz="1415" kern="0" smtClean="0">
                  <a:solidFill>
                    <a:srgbClr val="000000"/>
                  </a:solidFill>
                  <a:latin typeface="Times New Roman" panose="02020603050405020304" pitchFamily="65" charset="-122"/>
                  <a:ea typeface="宋体" panose="02010600030101010101" pitchFamily="2" charset="-122"/>
                </a:rPr>
                <a:t>以正在行驶的轿车为参照物,路旁的护栏与轿车之间发生了位置变化,因此路旁的护栏是运动的。</a:t>
              </a:r>
              <a:endParaRPr lang="zh-CN" altLang="en-US"/>
            </a:p>
          </p:txBody>
        </p:sp>
        <p:graphicFrame>
          <p:nvGraphicFramePr>
            <p:cNvPr id="11" name="对象 10"/>
            <p:cNvGraphicFramePr>
              <a:graphicFrameLocks noChangeAspect="1"/>
            </p:cNvGraphicFramePr>
            <p:nvPr/>
          </p:nvGraphicFramePr>
          <p:xfrm>
            <a:off x="3801533" y="1262614"/>
            <a:ext cx="142875" cy="419099"/>
          </p:xfrm>
          <a:graphic>
            <a:graphicData uri="http://schemas.openxmlformats.org/presentationml/2006/ole">
              <mc:AlternateContent xmlns:mc="http://schemas.openxmlformats.org/markup-compatibility/2006">
                <mc:Choice xmlns:v="urn:schemas-microsoft-com:vml" Requires="v">
                  <p:oleObj spid="_x0000_s5127" name="Equation" r:id="rId8" imgW="3657600" imgH="10972800" progId="">
                    <p:embed/>
                  </p:oleObj>
                </mc:Choice>
                <mc:Fallback>
                  <p:oleObj name="Equation" r:id="rId8" imgW="3657600" imgH="10972800" progId="">
                    <p:embed/>
                    <p:pic>
                      <p:nvPicPr>
                        <p:cNvPr id="0" name="OLE substitute image"/>
                        <p:cNvPicPr/>
                        <p:nvPr/>
                      </p:nvPicPr>
                      <p:blipFill>
                        <a:blip r:embed="rId9"/>
                        <a:stretch>
                          <a:fillRect/>
                        </a:stretch>
                      </p:blipFill>
                      <p:spPr>
                        <a:xfrm>
                          <a:off x="3801533" y="1262614"/>
                          <a:ext cx="142875" cy="419099"/>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4045921" y="1262614"/>
            <a:ext cx="704849" cy="419099"/>
          </p:xfrm>
          <a:graphic>
            <a:graphicData uri="http://schemas.openxmlformats.org/presentationml/2006/ole">
              <mc:AlternateContent xmlns:mc="http://schemas.openxmlformats.org/markup-compatibility/2006">
                <mc:Choice xmlns:v="urn:schemas-microsoft-com:vml" Requires="v">
                  <p:oleObj spid="_x0000_s5128" name="Equation" r:id="rId10" imgW="18592800" imgH="10972800" progId="">
                    <p:embed/>
                  </p:oleObj>
                </mc:Choice>
                <mc:Fallback>
                  <p:oleObj name="Equation" r:id="rId10" imgW="18592800" imgH="10972800" progId="">
                    <p:embed/>
                    <p:pic>
                      <p:nvPicPr>
                        <p:cNvPr id="0" name="OLE substitute image"/>
                        <p:cNvPicPr/>
                        <p:nvPr/>
                      </p:nvPicPr>
                      <p:blipFill>
                        <a:blip r:embed="rId11"/>
                        <a:stretch>
                          <a:fillRect/>
                        </a:stretch>
                      </p:blipFill>
                      <p:spPr>
                        <a:xfrm>
                          <a:off x="4045921" y="1262614"/>
                          <a:ext cx="704849"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59934"/>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(2018黑龙江齐齐哈尔,17,2分)物块</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静止在粗糙程度均匀的水平桌面上,如图甲所示,物块</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受到水平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拉力</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的作用,拉力</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随时间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变化关系如图乙所示。小萍从</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=0开始,每隔2 s记录一次物块</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的位置(用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“·”表示物块</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),如图丙所示,6 s~ 12 s内物块所受的摩擦力为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N,10 s~14 s内物块的平均速度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cm/s。 </a:t>
            </a:r>
            <a:endParaRPr lang="zh-CN" altLang="en-US"/>
          </a:p>
        </p:txBody>
      </p:sp>
      <p:pic>
        <p:nvPicPr>
          <p:cNvPr id="3" name="图片 3" descr="textimage12.jpeg"/>
          <p:cNvPicPr>
            <a:picLocks noChangeAspect="1"/>
          </p:cNvPicPr>
          <p:nvPr/>
        </p:nvPicPr>
        <p:blipFill>
          <a:blip r:embed="rId4"/>
          <a:stretch>
            <a:fillRect/>
          </a:stretch>
        </p:blipFill>
        <p:spPr>
          <a:xfrm>
            <a:off x="1434380" y="1698619"/>
            <a:ext cx="5637950" cy="1394412"/>
          </a:xfrm>
          <a:prstGeom prst="rect">
            <a:avLst/>
          </a:prstGeom>
        </p:spPr>
      </p:pic>
      <p:sp>
        <p:nvSpPr>
          <p:cNvPr id="4" name="TextBox 2"/>
          <p:cNvSpPr txBox="1"/>
          <p:nvPr/>
        </p:nvSpPr>
        <p:spPr>
          <a:xfrm>
            <a:off x="720000" y="326026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6　5.5</a:t>
            </a:r>
            <a:endParaRPr lang="zh-CN" altLang="en-US"/>
          </a:p>
        </p:txBody>
      </p:sp>
      <p:grpSp>
        <p:nvGrpSpPr>
          <p:cNvPr id="5" name="组合 4"/>
          <p:cNvGrpSpPr/>
          <p:nvPr/>
        </p:nvGrpSpPr>
        <p:grpSpPr>
          <a:xfrm>
            <a:off x="720000" y="3627445"/>
            <a:ext cx="8316000" cy="896913"/>
            <a:chOff x="720000" y="1627181"/>
            <a:chExt cx="8316000" cy="896913"/>
          </a:xfrm>
        </p:grpSpPr>
        <p:sp>
          <p:nvSpPr>
            <p:cNvPr id="6" name="TextBox 5"/>
            <p:cNvSpPr txBox="1"/>
            <p:nvPr/>
          </p:nvSpPr>
          <p:spPr>
            <a:xfrm>
              <a:off x="720000" y="1627181"/>
              <a:ext cx="8316000" cy="83312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由图丙可知12 s~18 s内</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物块做匀速直线运动,故摩擦力</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=6 N,又因滑动摩擦力大小只与压力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和接触面的粗糙程度有关,故6 s~12 s时间内,物块受到的摩擦力为6 N;10 s~14 s内,</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=10 cm+12 cm=22cm,</a:t>
              </a: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      平均速度</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90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=5.5 cm/s。</a:t>
              </a:r>
              <a:endParaRPr lang="zh-CN" altLang="en-US"/>
            </a:p>
          </p:txBody>
        </p:sp>
        <p:graphicFrame>
          <p:nvGraphicFramePr>
            <p:cNvPr id="7" name="对象 6"/>
            <p:cNvGraphicFramePr>
              <a:graphicFrameLocks noChangeAspect="1"/>
            </p:cNvGraphicFramePr>
            <p:nvPr/>
          </p:nvGraphicFramePr>
          <p:xfrm>
            <a:off x="1885616" y="2104995"/>
            <a:ext cx="142875" cy="419099"/>
          </p:xfrm>
          <a:graphic>
            <a:graphicData uri="http://schemas.openxmlformats.org/presentationml/2006/ole">
              <mc:AlternateContent xmlns:mc="http://schemas.openxmlformats.org/markup-compatibility/2006">
                <mc:Choice xmlns:v="urn:schemas-microsoft-com:vml" Requires="v">
                  <p:oleObj spid="_x0000_s6147" name="Equation" r:id="rId5" imgW="3657600" imgH="10972800" progId="">
                    <p:embed/>
                  </p:oleObj>
                </mc:Choice>
                <mc:Fallback>
                  <p:oleObj name="Equation" r:id="rId5" imgW="3657600" imgH="10972800" progId="">
                    <p:embed/>
                    <p:pic>
                      <p:nvPicPr>
                        <p:cNvPr id="0" name="OLE substitute image"/>
                        <p:cNvPicPr/>
                        <p:nvPr/>
                      </p:nvPicPr>
                      <p:blipFill>
                        <a:blip r:embed="rId6"/>
                        <a:stretch>
                          <a:fillRect/>
                        </a:stretch>
                      </p:blipFill>
                      <p:spPr>
                        <a:xfrm>
                          <a:off x="1885616" y="2104995"/>
                          <a:ext cx="142875"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2130004" y="2104995"/>
            <a:ext cx="428625" cy="419099"/>
          </p:xfrm>
          <a:graphic>
            <a:graphicData uri="http://schemas.openxmlformats.org/presentationml/2006/ole">
              <mc:AlternateContent xmlns:mc="http://schemas.openxmlformats.org/markup-compatibility/2006">
                <mc:Choice xmlns:v="urn:schemas-microsoft-com:vml" Requires="v">
                  <p:oleObj spid="_x0000_s6148" name="Equation" r:id="rId7" imgW="11277600" imgH="10972800" progId="">
                    <p:embed/>
                  </p:oleObj>
                </mc:Choice>
                <mc:Fallback>
                  <p:oleObj name="Equation" r:id="rId7" imgW="11277600" imgH="10972800" progId="">
                    <p:embed/>
                    <p:pic>
                      <p:nvPicPr>
                        <p:cNvPr id="0" name="OLE substitute image"/>
                        <p:cNvPicPr/>
                        <p:nvPr/>
                      </p:nvPicPr>
                      <p:blipFill>
                        <a:blip r:embed="rId8"/>
                        <a:stretch>
                          <a:fillRect/>
                        </a:stretch>
                      </p:blipFill>
                      <p:spPr>
                        <a:xfrm>
                          <a:off x="2130004" y="2104995"/>
                          <a:ext cx="428625"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12323"/>
            <a:ext cx="8316000" cy="19266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(2017甘肃兰州,20,3分)甲、乙两同学在平直的路面上同向行进,他们运动的</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图像如图所示,由此可判</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断</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同学运动较快,开始运动时两同学相距</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m,图中的</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点表示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9600" kern="0" spc="899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3.jpeg"/>
          <p:cNvPicPr>
            <a:picLocks noChangeAspect="1"/>
          </p:cNvPicPr>
          <p:nvPr/>
        </p:nvPicPr>
        <p:blipFill>
          <a:blip r:embed="rId3"/>
          <a:stretch>
            <a:fillRect/>
          </a:stretch>
        </p:blipFill>
        <p:spPr>
          <a:xfrm>
            <a:off x="3143240" y="1293818"/>
            <a:ext cx="2362200" cy="2047875"/>
          </a:xfrm>
          <a:prstGeom prst="rect">
            <a:avLst/>
          </a:prstGeom>
        </p:spPr>
      </p:pic>
      <p:sp>
        <p:nvSpPr>
          <p:cNvPr id="4" name="TextBox 2"/>
          <p:cNvSpPr txBox="1"/>
          <p:nvPr/>
        </p:nvSpPr>
        <p:spPr>
          <a:xfrm>
            <a:off x="720000" y="347457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甲　10　甲同学追上了乙同学(两同学同时运动至同一地点)</a:t>
            </a:r>
            <a:endParaRPr lang="zh-CN" altLang="en-US"/>
          </a:p>
        </p:txBody>
      </p:sp>
      <p:sp>
        <p:nvSpPr>
          <p:cNvPr id="5" name="TextBox 4"/>
          <p:cNvSpPr txBox="1"/>
          <p:nvPr/>
        </p:nvSpPr>
        <p:spPr>
          <a:xfrm>
            <a:off x="720000" y="3841759"/>
            <a:ext cx="8316000" cy="4533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由图像可知,甲同学5秒内走了25米,乙同学5秒内走了15米,甲同学运动较快;在</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=0时,</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065" kern="0" baseline="-15000" smtClean="0">
                <a:solidFill>
                  <a:srgbClr val="000000"/>
                </a:solidFill>
                <a:latin typeface="Times New Roman" panose="02020603050405020304" pitchFamily="65" charset="-122"/>
                <a:ea typeface="宋体" panose="02010600030101010101" pitchFamily="2" charset="-122"/>
              </a:rPr>
              <a:t>甲</a:t>
            </a:r>
            <a:r>
              <a:rPr lang="zh-CN" altLang="en-US" sz="1415" kern="0" smtClean="0">
                <a:solidFill>
                  <a:srgbClr val="000000"/>
                </a:solidFill>
                <a:latin typeface="Times New Roman" panose="02020603050405020304" pitchFamily="65" charset="-122"/>
                <a:ea typeface="宋体" panose="02010600030101010101" pitchFamily="2" charset="-122"/>
              </a:rPr>
              <a:t>=0,</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=10m,</a:t>
            </a: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所以,开始运动时两同学相距10 m;</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点表示两同学同时运动至同一地点。</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824977"/>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长度和时间的测量</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831180" y="1368121"/>
            <a:ext cx="7680960" cy="323165"/>
          </a:xfrm>
          <a:prstGeom prst="rect">
            <a:avLst/>
          </a:prstGeom>
        </p:spPr>
        <p:txBody>
          <a:bodyPr wrap="square">
            <a:spAutoFit/>
          </a:bodyPr>
          <a:lstStyle/>
          <a:p>
            <a:pPr algn="ctr"/>
            <a:r>
              <a:rPr lang="en-US" altLang="zh-CN" sz="1500">
                <a:latin typeface="微软雅黑" panose="020B0503020204020204" charset="-122"/>
                <a:ea typeface="微软雅黑" panose="020B0503020204020204" charset="-122"/>
                <a:cs typeface="微软雅黑" panose="020B0503020204020204" charset="-122"/>
              </a:rPr>
              <a:t>A</a:t>
            </a:r>
            <a:r>
              <a:rPr lang="zh-TW" altLang="en-US" sz="1500">
                <a:latin typeface="微软雅黑" panose="020B0503020204020204" charset="-122"/>
                <a:ea typeface="微软雅黑" panose="020B0503020204020204" charset="-122"/>
                <a:cs typeface="微软雅黑" panose="020B0503020204020204" charset="-122"/>
              </a:rPr>
              <a:t>组   </a:t>
            </a:r>
            <a:r>
              <a:rPr lang="is-IS" altLang="zh-CN" sz="1500" smtClean="0">
                <a:latin typeface="微软雅黑" panose="020B0503020204020204" charset="-122"/>
                <a:ea typeface="微软雅黑" panose="020B0503020204020204" charset="-122"/>
                <a:cs typeface="微软雅黑" panose="020B0503020204020204" charset="-122"/>
              </a:rPr>
              <a:t>2020</a:t>
            </a:r>
            <a:r>
              <a:rPr lang="zh-CN" altLang="en-US" sz="1500" smtClean="0">
                <a:latin typeface="微软雅黑" panose="020B0503020204020204" charset="-122"/>
                <a:ea typeface="微软雅黑" panose="020B0503020204020204" charset="-122"/>
                <a:cs typeface="微软雅黑" panose="020B0503020204020204" charset="-122"/>
              </a:rPr>
              <a:t>年</a:t>
            </a:r>
            <a:r>
              <a:rPr lang="zh-CN" altLang="en-US" sz="1500">
                <a:latin typeface="微软雅黑" panose="020B0503020204020204" charset="-122"/>
                <a:ea typeface="微软雅黑" panose="020B0503020204020204" charset="-122"/>
                <a:cs typeface="微软雅黑" panose="020B0503020204020204" charset="-122"/>
              </a:rPr>
              <a:t>全国中考题</a:t>
            </a:r>
            <a:r>
              <a:rPr lang="zh-CN" altLang="en-US" sz="1500" smtClean="0">
                <a:latin typeface="微软雅黑" panose="020B0503020204020204" charset="-122"/>
                <a:ea typeface="微软雅黑" panose="020B0503020204020204" charset="-122"/>
                <a:cs typeface="微软雅黑" panose="020B0503020204020204" charset="-122"/>
              </a:rPr>
              <a:t>组</a:t>
            </a:r>
            <a:endParaRPr lang="zh-CN" altLang="en-US" sz="1400">
              <a:latin typeface="+mn-ea"/>
            </a:endParaRPr>
          </a:p>
        </p:txBody>
      </p:sp>
      <p:sp>
        <p:nvSpPr>
          <p:cNvPr id="5" name="TextBox 2"/>
          <p:cNvSpPr txBox="1"/>
          <p:nvPr/>
        </p:nvSpPr>
        <p:spPr>
          <a:xfrm>
            <a:off x="720000" y="2188694"/>
            <a:ext cx="8316000" cy="156010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(2020广东广州,1,3分)图为试卷示意图,你正在使用的物理试卷宽约为 (　　)</a:t>
            </a:r>
            <a:endParaRPr lang="zh-CN" altLang="en-US"/>
          </a:p>
          <a:p>
            <a:pPr marL="0" indent="0" eaLnBrk="0" latinLnBrk="1" hangingPunct="0">
              <a:lnSpc>
                <a:spcPct val="100000"/>
              </a:lnSpc>
              <a:spcBef>
                <a:spcPts val="140"/>
              </a:spcBef>
              <a:buNone/>
            </a:pPr>
            <a:r>
              <a:rPr lang="zh-CN" altLang="en-US" sz="5885" kern="0" spc="7012"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610"/>
              </a:spcBef>
              <a:buNone/>
            </a:pPr>
            <a:r>
              <a:rPr lang="zh-CN" altLang="en-US" sz="1415" kern="0" smtClean="0">
                <a:solidFill>
                  <a:srgbClr val="000000"/>
                </a:solidFill>
                <a:latin typeface="Times New Roman" panose="02020603050405020304" pitchFamily="65" charset="-122"/>
                <a:ea typeface="宋体" panose="02010600030101010101" pitchFamily="2" charset="-122"/>
              </a:rPr>
              <a:t>A.27 m　　B.27 nm　　C.270 cm　　D.270 mm</a:t>
            </a:r>
            <a:endParaRPr lang="zh-CN" altLang="en-US"/>
          </a:p>
        </p:txBody>
      </p:sp>
      <p:pic>
        <p:nvPicPr>
          <p:cNvPr id="6" name="图片 3" descr="textimage0.jpeg"/>
          <p:cNvPicPr>
            <a:picLocks noChangeAspect="1"/>
          </p:cNvPicPr>
          <p:nvPr/>
        </p:nvPicPr>
        <p:blipFill>
          <a:blip r:embed="rId3"/>
          <a:stretch>
            <a:fillRect/>
          </a:stretch>
        </p:blipFill>
        <p:spPr>
          <a:xfrm>
            <a:off x="3000364" y="2484437"/>
            <a:ext cx="1366516" cy="1001053"/>
          </a:xfrm>
          <a:prstGeom prst="rect">
            <a:avLst/>
          </a:prstGeom>
        </p:spPr>
      </p:pic>
      <p:sp>
        <p:nvSpPr>
          <p:cNvPr id="7" name="TextBox 2"/>
          <p:cNvSpPr txBox="1"/>
          <p:nvPr/>
        </p:nvSpPr>
        <p:spPr>
          <a:xfrm>
            <a:off x="720000" y="398463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本题考查学生是否能根据生活经验估测常见物体的长度以及长度单位的换算。根据生活经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验或者考试时直接用刻度尺测量一下自己正在使用的物理试卷,可知物理试卷宽约为27 cm=270 mm,故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A、B、C错误,D正确。</a:t>
            </a:r>
            <a:endParaRPr lang="zh-CN" altLang="en-US"/>
          </a:p>
        </p:txBody>
      </p:sp>
      <p:sp>
        <p:nvSpPr>
          <p:cNvPr id="8" name="TextBox 7"/>
          <p:cNvSpPr txBox="1"/>
          <p:nvPr/>
        </p:nvSpPr>
        <p:spPr>
          <a:xfrm>
            <a:off x="1565632" y="683667"/>
            <a:ext cx="6624736" cy="523220"/>
          </a:xfrm>
          <a:prstGeom prst="rect">
            <a:avLst/>
          </a:prstGeom>
          <a:solidFill>
            <a:srgbClr val="FFFF00"/>
          </a:solidFill>
        </p:spPr>
        <p:txBody>
          <a:bodyPr wrap="square" rtlCol="0">
            <a:spAutoFit/>
          </a:bodyPr>
          <a:lstStyle/>
          <a:p>
            <a:r>
              <a:rPr lang="zh-CN" altLang="en-US" sz="2800" dirty="0" smtClean="0">
                <a:solidFill>
                  <a:srgbClr val="FF0000"/>
                </a:solidFill>
                <a:latin typeface="等线 Light" pitchFamily="2" charset="-122"/>
                <a:ea typeface="等线 Light" pitchFamily="2" charset="-122"/>
              </a:rPr>
              <a:t>中    考    真    题    再    现</a:t>
            </a:r>
            <a:endParaRPr lang="zh-CN" altLang="en-US" sz="2800" dirty="0">
              <a:solidFill>
                <a:srgbClr val="FF0000"/>
              </a:solidFill>
              <a:latin typeface="等线 Light" pitchFamily="2" charset="-122"/>
              <a:ea typeface="等线 Light"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长度和时间的测量</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771978" y="841363"/>
            <a:ext cx="7680960" cy="323165"/>
          </a:xfrm>
          <a:prstGeom prst="rect">
            <a:avLst/>
          </a:prstGeom>
        </p:spPr>
        <p:txBody>
          <a:bodyPr wrap="square">
            <a:spAutoFit/>
          </a:bodyPr>
          <a:lstStyle/>
          <a:p>
            <a:pPr algn="ctr">
              <a:spcBef>
                <a:spcPts val="140"/>
              </a:spcBef>
            </a:pPr>
            <a:r>
              <a:rPr lang="zh-CN" altLang="en-US" sz="1500" smtClean="0">
                <a:latin typeface="微软雅黑" panose="020B0503020204020204" charset="-122"/>
                <a:ea typeface="微软雅黑" panose="020B0503020204020204" charset="-122"/>
                <a:cs typeface="微软雅黑" panose="020B0503020204020204" charset="-122"/>
              </a:rPr>
              <a:t>C组　教师专用题组</a:t>
            </a:r>
          </a:p>
        </p:txBody>
      </p:sp>
      <p:sp>
        <p:nvSpPr>
          <p:cNvPr id="4" name="TextBox 2"/>
          <p:cNvSpPr txBox="1"/>
          <p:nvPr/>
        </p:nvSpPr>
        <p:spPr>
          <a:xfrm>
            <a:off x="720000" y="161719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(2020四川南充,1,3分)下列估计符合生活实际的是 (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A.正常成年人的步行速度约为5 m/s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B.新物理课本中一张纸的厚度约为0.1 mm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C.一个苹果的质量约为1.5 kg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D.正常眼睛在观察近处物体时,最清晰而又不疲劳的距离大约为10 cm</a:t>
            </a:r>
            <a:endParaRPr lang="zh-CN" altLang="en-US"/>
          </a:p>
        </p:txBody>
      </p:sp>
      <p:sp>
        <p:nvSpPr>
          <p:cNvPr id="5" name="TextBox 4"/>
          <p:cNvSpPr txBox="1"/>
          <p:nvPr/>
        </p:nvSpPr>
        <p:spPr>
          <a:xfrm>
            <a:off x="720000" y="284162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正常成年人的步行速度约为1 m/s,故A不符合实际;新物理课本中的一张纸的厚度约0.1 mm,</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故B符合实际;一个苹果的质量约为150 g,故C不符合实际;正常眼睛在观察近处的物体时,最清晰而又不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疲劳的距离大约为25 cm,故D不符合实际。</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17124"/>
            <a:ext cx="8316000" cy="228517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(2020山西,11,3分)如图所示,工作人员手托的是“越王勾践剑”。这把剑历经两千多年,出土时仍锋利</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无比,剑身丝毫不见锈斑,令世人对古人的铸造技术惊叹不已。根据图片信息,对这把剑的长度估测合理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的是(　　)</a:t>
            </a:r>
            <a:endParaRPr lang="zh-CN" altLang="en-US"/>
          </a:p>
          <a:p>
            <a:pPr marL="0" indent="0" eaLnBrk="0" latinLnBrk="1" hangingPunct="0">
              <a:lnSpc>
                <a:spcPct val="100000"/>
              </a:lnSpc>
              <a:spcBef>
                <a:spcPts val="140"/>
              </a:spcBef>
              <a:buNone/>
            </a:pPr>
            <a:r>
              <a:rPr lang="zh-CN" altLang="en-US" sz="7350" kern="0" spc="8551"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20"/>
              </a:spcBef>
              <a:buNone/>
            </a:pPr>
            <a:r>
              <a:rPr lang="zh-CN" altLang="en-US" sz="1415" kern="0" smtClean="0">
                <a:solidFill>
                  <a:srgbClr val="000000"/>
                </a:solidFill>
                <a:latin typeface="Times New Roman" panose="02020603050405020304" pitchFamily="65" charset="-122"/>
                <a:ea typeface="宋体" panose="02010600030101010101" pitchFamily="2" charset="-122"/>
              </a:rPr>
              <a:t>A.0.5 m　　B.1.5 m　　C.2 m　　D.2.5 m</a:t>
            </a:r>
            <a:endParaRPr lang="zh-CN" altLang="en-US"/>
          </a:p>
        </p:txBody>
      </p:sp>
      <p:pic>
        <p:nvPicPr>
          <p:cNvPr id="3" name="图片 3" descr="textimage14.jpeg"/>
          <p:cNvPicPr>
            <a:picLocks noChangeAspect="1"/>
          </p:cNvPicPr>
          <p:nvPr/>
        </p:nvPicPr>
        <p:blipFill>
          <a:blip r:embed="rId3"/>
          <a:stretch>
            <a:fillRect/>
          </a:stretch>
        </p:blipFill>
        <p:spPr>
          <a:xfrm>
            <a:off x="2857488" y="1770057"/>
            <a:ext cx="1617122" cy="1228097"/>
          </a:xfrm>
          <a:prstGeom prst="rect">
            <a:avLst/>
          </a:prstGeom>
        </p:spPr>
      </p:pic>
      <p:sp>
        <p:nvSpPr>
          <p:cNvPr id="4" name="TextBox 2"/>
          <p:cNvSpPr txBox="1"/>
          <p:nvPr/>
        </p:nvSpPr>
        <p:spPr>
          <a:xfrm>
            <a:off x="720000" y="362744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从题图中可看出这把剑的长度与人肩部的宽度差不多,四个选项中最接近的是A项0.5 m。</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(2019福建,9,2分)下列数据中,最符合实际的是 (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A.人的正常体温约为42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B.人的正常步行速度约为1 m/s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C.一层普通教室的高度约为10 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D.一个鸡蛋的重力约为2 N</a:t>
            </a:r>
            <a:endParaRPr lang="zh-CN" altLang="en-US"/>
          </a:p>
        </p:txBody>
      </p:sp>
      <p:sp>
        <p:nvSpPr>
          <p:cNvPr id="3" name="TextBox 2"/>
          <p:cNvSpPr txBox="1"/>
          <p:nvPr/>
        </p:nvSpPr>
        <p:spPr>
          <a:xfrm>
            <a:off x="720000" y="269875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人的正常体温约为37 ℃,故A错。人的正常步行速度约为1 m/s,故B正确。一层普通教室的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高度约为3 m,故C错。一个鸡蛋质量约为50 g,重力约为0.5 N,故D错。</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29800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(2016北京,14,2分)中华人民共和国的国旗为长方形五星红旗,如图是天安门广场升旗仪式的场景,根据</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图片提供的信息估测该国旗的宽度,下列数据最接近实际情况的是 (　　)</a:t>
            </a:r>
            <a:endParaRPr lang="zh-CN" altLang="en-US"/>
          </a:p>
          <a:p>
            <a:pPr marL="0" indent="0" eaLnBrk="0" latinLnBrk="1" hangingPunct="0">
              <a:lnSpc>
                <a:spcPct val="100000"/>
              </a:lnSpc>
              <a:spcBef>
                <a:spcPts val="140"/>
              </a:spcBef>
              <a:buNone/>
            </a:pPr>
            <a:r>
              <a:rPr lang="zh-CN" altLang="en-US" sz="7350" kern="0" spc="5626"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20"/>
              </a:spcBef>
              <a:buNone/>
            </a:pPr>
            <a:r>
              <a:rPr lang="zh-CN" altLang="en-US" sz="1415" kern="0" smtClean="0">
                <a:solidFill>
                  <a:srgbClr val="000000"/>
                </a:solidFill>
                <a:latin typeface="Times New Roman" panose="02020603050405020304" pitchFamily="65" charset="-122"/>
                <a:ea typeface="宋体" panose="02010600030101010101" pitchFamily="2" charset="-122"/>
              </a:rPr>
              <a:t>A.1.8 m　　B.3.3 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C.4.8 m　　D.5.5 m</a:t>
            </a:r>
            <a:endParaRPr lang="zh-CN" altLang="en-US"/>
          </a:p>
        </p:txBody>
      </p:sp>
      <p:pic>
        <p:nvPicPr>
          <p:cNvPr id="3" name="图片 3" descr="textimage15.jpeg"/>
          <p:cNvPicPr>
            <a:picLocks noChangeAspect="1"/>
          </p:cNvPicPr>
          <p:nvPr/>
        </p:nvPicPr>
        <p:blipFill>
          <a:blip r:embed="rId3"/>
          <a:stretch>
            <a:fillRect/>
          </a:stretch>
        </p:blipFill>
        <p:spPr>
          <a:xfrm>
            <a:off x="2928926" y="1565734"/>
            <a:ext cx="1319632" cy="1228097"/>
          </a:xfrm>
          <a:prstGeom prst="rect">
            <a:avLst/>
          </a:prstGeom>
        </p:spPr>
      </p:pic>
      <p:sp>
        <p:nvSpPr>
          <p:cNvPr id="4" name="TextBox 2"/>
          <p:cNvSpPr txBox="1"/>
          <p:nvPr/>
        </p:nvSpPr>
        <p:spPr>
          <a:xfrm>
            <a:off x="720000" y="342312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国旗护卫队战士的身高为180~190 cm,然后将国旗的宽和战士身高进行比较,国旗的宽大约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是人身高的2倍,约为3.6 m,最接近B项,故选择B。</a:t>
            </a:r>
            <a:endParaRPr lang="zh-CN" altLang="en-US"/>
          </a:p>
        </p:txBody>
      </p:sp>
      <p:sp>
        <p:nvSpPr>
          <p:cNvPr id="5" name="TextBox 2"/>
          <p:cNvSpPr txBox="1"/>
          <p:nvPr/>
        </p:nvSpPr>
        <p:spPr>
          <a:xfrm>
            <a:off x="720000" y="399462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评析</a:t>
            </a:r>
            <a:r>
              <a:rPr lang="zh-CN" altLang="en-US" sz="1415" kern="0" smtClean="0">
                <a:solidFill>
                  <a:srgbClr val="000000"/>
                </a:solidFill>
                <a:latin typeface="Times New Roman" panose="02020603050405020304" pitchFamily="65" charset="-122"/>
                <a:ea typeface="宋体" panose="02010600030101010101" pitchFamily="2" charset="-122"/>
              </a:rPr>
              <a:t>　本题通过估测,考查学生应用所学知识解决实际问题的能力,运用了比较法。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(2016江西南昌,9,2分)步入温馨的物理考场,回想学习物理的乐趣,生活处处有物理。你早餐食用的一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根油条的长度约为30</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,两个鸡蛋的重力约为1</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。(填上合适的物理量的单位)</a:t>
            </a:r>
            <a:endParaRPr lang="zh-CN" altLang="en-US"/>
          </a:p>
        </p:txBody>
      </p:sp>
      <p:sp>
        <p:nvSpPr>
          <p:cNvPr id="3" name="TextBox 2"/>
          <p:cNvSpPr txBox="1"/>
          <p:nvPr/>
        </p:nvSpPr>
        <p:spPr>
          <a:xfrm>
            <a:off x="720000" y="2341561"/>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一根油条的长度约为30 cm;1个鸡蛋的质量约为50 g,两个约为100 g=0.1 kg,</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mg</a:t>
            </a:r>
            <a:r>
              <a:rPr lang="zh-CN" altLang="en-US" sz="1415" kern="0" smtClean="0">
                <a:solidFill>
                  <a:srgbClr val="000000"/>
                </a:solidFill>
                <a:latin typeface="Times New Roman" panose="02020603050405020304" pitchFamily="65" charset="-122"/>
                <a:ea typeface="宋体" panose="02010600030101010101" pitchFamily="2" charset="-122"/>
              </a:rPr>
              <a:t>=0.1 kg</a:t>
            </a:r>
            <a:r>
              <a:rPr lang="zh-CN" altLang="en-US" sz="1415" kern="0" smtClean="0">
                <a:solidFill>
                  <a:srgbClr val="000000"/>
                </a:solidFill>
                <a:latin typeface="Arial Narrow" panose="020B0606020202030204" pitchFamily="65" charset="-122"/>
                <a:ea typeface="Arial Unicode MS" pitchFamily="65" charset="-122"/>
              </a:rPr>
              <a:t>×</a:t>
            </a:r>
            <a:endParaRPr lang="en-US" altLang="zh-CN" sz="1415" kern="0" smtClean="0">
              <a:solidFill>
                <a:srgbClr val="000000"/>
              </a:solidFill>
              <a:latin typeface="Arial Narrow" panose="020B0606020202030204" pitchFamily="65" charset="-122"/>
              <a:ea typeface="Arial Unicode MS" pitchFamily="65"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9.8 N/kg</a:t>
            </a:r>
            <a:r>
              <a:rPr lang="zh-CN" altLang="en-US" sz="1415" kern="0" smtClean="0">
                <a:solidFill>
                  <a:srgbClr val="000000"/>
                </a:solidFill>
                <a:latin typeface="黑体" panose="02010609060101010101" pitchFamily="49"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1 N。</a:t>
            </a:r>
            <a:endParaRPr lang="zh-CN" altLang="en-US"/>
          </a:p>
        </p:txBody>
      </p:sp>
      <p:sp>
        <p:nvSpPr>
          <p:cNvPr id="4" name="TextBox 3"/>
          <p:cNvSpPr txBox="1"/>
          <p:nvPr/>
        </p:nvSpPr>
        <p:spPr>
          <a:xfrm>
            <a:off x="720000" y="199436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cm    N</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51421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(2020浙江温州,9,4分)小明家的窗外有条公路。他看到窗外的情景由图甲变为图乙,判断轿车是运动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的。他选择的参照物</a:t>
            </a:r>
            <a:r>
              <a:rPr lang="zh-CN" altLang="en-US" sz="1415" u="sng" kern="0" smtClean="0">
                <a:solidFill>
                  <a:srgbClr val="000000"/>
                </a:solidFill>
                <a:latin typeface="Times New Roman" panose="02020603050405020304" pitchFamily="65" charset="-122"/>
                <a:ea typeface="宋体" panose="02010600030101010101" pitchFamily="2" charset="-122"/>
              </a:rPr>
              <a:t>不可能</a:t>
            </a:r>
            <a:r>
              <a:rPr lang="zh-CN" altLang="en-US" sz="1415" kern="0" smtClean="0">
                <a:solidFill>
                  <a:srgbClr val="000000"/>
                </a:solidFill>
                <a:latin typeface="Times New Roman" panose="02020603050405020304" pitchFamily="65" charset="-122"/>
                <a:ea typeface="宋体" panose="02010600030101010101" pitchFamily="2" charset="-122"/>
              </a:rPr>
              <a:t>是 (　　)</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A.房子的窗户　    B.路边的灯杆</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C.行驶的卡车　    D.轿车的司机</a:t>
            </a:r>
            <a:endParaRPr lang="zh-CN" altLang="en-US"/>
          </a:p>
        </p:txBody>
      </p:sp>
      <p:pic>
        <p:nvPicPr>
          <p:cNvPr id="3" name="图片 3" descr="textimage16.jpeg"/>
          <p:cNvPicPr>
            <a:picLocks noChangeAspect="1"/>
          </p:cNvPicPr>
          <p:nvPr/>
        </p:nvPicPr>
        <p:blipFill>
          <a:blip r:embed="rId3"/>
          <a:stretch>
            <a:fillRect/>
          </a:stretch>
        </p:blipFill>
        <p:spPr>
          <a:xfrm>
            <a:off x="1714480" y="1770057"/>
            <a:ext cx="4357718" cy="1503063"/>
          </a:xfrm>
          <a:prstGeom prst="rect">
            <a:avLst/>
          </a:prstGeom>
        </p:spPr>
      </p:pic>
      <p:sp>
        <p:nvSpPr>
          <p:cNvPr id="4" name="TextBox 2"/>
          <p:cNvSpPr txBox="1"/>
          <p:nvPr/>
        </p:nvSpPr>
        <p:spPr>
          <a:xfrm>
            <a:off x="720000" y="896283"/>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机械运动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2"/>
          <p:cNvSpPr txBox="1"/>
          <p:nvPr/>
        </p:nvSpPr>
        <p:spPr>
          <a:xfrm>
            <a:off x="720000" y="391319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判断轿车是运动的,则所选取的参照物与轿车之间应有位置的变化。而轿车司机与轿车之间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无位置变化,故小明不可能选择轿车的司机为参照物,故选D。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159062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(2019浙江杭州,14,3分)流速为5千米/时的河流中有一只自由漂浮的木桶,甲、乙两船同时从木桶位置</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出发,以如图所示速度计上显示的速度分别逆流、顺流而行,1小时后两船离木桶的距离 (　　)</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A.甲船25千米,乙船35千米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B.甲船30千米,乙船30千米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C.甲船35千米,乙船30千米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D.无法确定</a:t>
            </a:r>
            <a:endParaRPr lang="zh-CN" altLang="en-US"/>
          </a:p>
        </p:txBody>
      </p:sp>
      <p:pic>
        <p:nvPicPr>
          <p:cNvPr id="3" name="图片 3" descr="textimage17.jpeg"/>
          <p:cNvPicPr>
            <a:picLocks noChangeAspect="1"/>
          </p:cNvPicPr>
          <p:nvPr/>
        </p:nvPicPr>
        <p:blipFill>
          <a:blip r:embed="rId3"/>
          <a:stretch>
            <a:fillRect/>
          </a:stretch>
        </p:blipFill>
        <p:spPr>
          <a:xfrm>
            <a:off x="4286248" y="1341429"/>
            <a:ext cx="1815871" cy="1662725"/>
          </a:xfrm>
          <a:prstGeom prst="rect">
            <a:avLst/>
          </a:prstGeom>
        </p:spPr>
      </p:pic>
      <p:sp>
        <p:nvSpPr>
          <p:cNvPr id="4" name="TextBox 2"/>
          <p:cNvSpPr txBox="1"/>
          <p:nvPr/>
        </p:nvSpPr>
        <p:spPr>
          <a:xfrm>
            <a:off x="720000" y="3188826"/>
            <a:ext cx="8316000" cy="67183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以河流为参照物,则木桶是静止的,甲船、乙船离木桶的距离就是速度计上显示的速度乘时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间,甲、乙两船速度计显示均为30 km/h,故1 h后,两船相对于木桶的距离均为</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=30 km/h</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 h=30 km。</a:t>
            </a: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故选择B。</a:t>
            </a:r>
            <a:endParaRPr lang="zh-CN" altLang="en-US"/>
          </a:p>
        </p:txBody>
      </p:sp>
      <p:sp>
        <p:nvSpPr>
          <p:cNvPr id="5" name="TextBox 4"/>
          <p:cNvSpPr txBox="1"/>
          <p:nvPr/>
        </p:nvSpPr>
        <p:spPr>
          <a:xfrm>
            <a:off x="720000" y="412751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解题关键</a:t>
            </a:r>
            <a:r>
              <a:rPr lang="zh-CN" altLang="en-US" sz="1415" kern="0" smtClean="0">
                <a:solidFill>
                  <a:srgbClr val="000000"/>
                </a:solidFill>
                <a:latin typeface="Times New Roman" panose="02020603050405020304" pitchFamily="65" charset="-122"/>
                <a:ea typeface="宋体" panose="02010600030101010101" pitchFamily="2" charset="-122"/>
              </a:rPr>
              <a:t>　此题考查速度公式及其应用,有一定难度,解题的关键是理清甲、乙两船以及木桶与河流的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流速的关系。</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75979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(2017四川成都,A10,2分)如图,共享单车是节能环保的交通工具。关于小秦骑共享单车上学的情形,下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列说法正确的是 (　　)</a:t>
            </a:r>
            <a:endParaRPr lang="zh-CN" altLang="en-US"/>
          </a:p>
          <a:p>
            <a:pPr marL="0" indent="0" eaLnBrk="0" latinLnBrk="1" hangingPunct="0">
              <a:lnSpc>
                <a:spcPct val="100000"/>
              </a:lnSpc>
              <a:spcBef>
                <a:spcPts val="140"/>
              </a:spcBef>
              <a:buNone/>
            </a:pPr>
            <a:r>
              <a:rPr lang="zh-CN" altLang="en-US" sz="7350" kern="0" spc="11776"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20"/>
              </a:spcBef>
              <a:buNone/>
            </a:pPr>
            <a:r>
              <a:rPr lang="zh-CN" altLang="en-US" sz="1415" kern="0" smtClean="0">
                <a:solidFill>
                  <a:srgbClr val="000000"/>
                </a:solidFill>
                <a:latin typeface="Times New Roman" panose="02020603050405020304" pitchFamily="65" charset="-122"/>
                <a:ea typeface="宋体" panose="02010600030101010101" pitchFamily="2" charset="-122"/>
              </a:rPr>
              <a:t>A.小秦骑行的速度最高可以达到50 m/s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B.小秦骑车匀速转弯时,运动状态没有发生改变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C.小秦在骑行过程中,相对于路旁的建筑物是运动的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D.小秦下坡时不蹬车,单车继续滑行是因为受到惯性</a:t>
            </a:r>
            <a:endParaRPr lang="zh-CN" altLang="en-US"/>
          </a:p>
        </p:txBody>
      </p:sp>
      <p:pic>
        <p:nvPicPr>
          <p:cNvPr id="3" name="图片 3" descr="textimage18.jpeg"/>
          <p:cNvPicPr>
            <a:picLocks noChangeAspect="1"/>
          </p:cNvPicPr>
          <p:nvPr/>
        </p:nvPicPr>
        <p:blipFill>
          <a:blip r:embed="rId3"/>
          <a:stretch>
            <a:fillRect/>
          </a:stretch>
        </p:blipFill>
        <p:spPr>
          <a:xfrm>
            <a:off x="2857488" y="1337769"/>
            <a:ext cx="1945123" cy="1228097"/>
          </a:xfrm>
          <a:prstGeom prst="rect">
            <a:avLst/>
          </a:prstGeom>
        </p:spPr>
      </p:pic>
      <p:sp>
        <p:nvSpPr>
          <p:cNvPr id="4" name="TextBox 2"/>
          <p:cNvSpPr txBox="1"/>
          <p:nvPr/>
        </p:nvSpPr>
        <p:spPr>
          <a:xfrm>
            <a:off x="720000" y="362121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骑自行车的速度大约为5 m/s,故A错误;骑车匀速转弯时,运动方向变化,即运动状态改变,故B</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错误;在骑行过程中,以路旁的建筑物为参照物,小秦的位置在变化,故是运动的,C正确;不能说物体受到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惯性,只能说物体具有惯性,故D错误。</a:t>
            </a:r>
            <a:endParaRPr lang="zh-CN" altLang="en-US"/>
          </a:p>
        </p:txBody>
      </p:sp>
      <p:sp>
        <p:nvSpPr>
          <p:cNvPr id="5" name="TextBox 4"/>
          <p:cNvSpPr txBox="1"/>
          <p:nvPr/>
        </p:nvSpPr>
        <p:spPr>
          <a:xfrm>
            <a:off x="720000" y="441326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易错警示</a:t>
            </a:r>
            <a:r>
              <a:rPr lang="zh-CN" altLang="en-US" sz="1415" kern="0" smtClean="0">
                <a:solidFill>
                  <a:srgbClr val="000000"/>
                </a:solidFill>
                <a:latin typeface="Times New Roman" panose="02020603050405020304" pitchFamily="65" charset="-122"/>
                <a:ea typeface="宋体" panose="02010600030101010101" pitchFamily="2" charset="-122"/>
              </a:rPr>
              <a:t>　惯性是物体固有的属性,是性质,不是力,不能描述为受到惯性。</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98917"/>
            <a:ext cx="8316000" cy="251421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(2017上海,7,2分)甲车从</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点、乙车从</a:t>
            </a:r>
            <a:r>
              <a:rPr lang="zh-CN" altLang="en-US" sz="1415" i="1" kern="0" smtClean="0">
                <a:solidFill>
                  <a:srgbClr val="000000"/>
                </a:solidFill>
                <a:latin typeface="Times New Roman" panose="02020603050405020304" pitchFamily="65" charset="-122"/>
                <a:ea typeface="宋体" panose="02010600030101010101" pitchFamily="2" charset="-122"/>
              </a:rPr>
              <a:t>N</a:t>
            </a:r>
            <a:r>
              <a:rPr lang="zh-CN" altLang="en-US" sz="1415" kern="0" smtClean="0">
                <a:solidFill>
                  <a:srgbClr val="000000"/>
                </a:solidFill>
                <a:latin typeface="Times New Roman" panose="02020603050405020304" pitchFamily="65" charset="-122"/>
                <a:ea typeface="宋体" panose="02010600030101010101" pitchFamily="2" charset="-122"/>
              </a:rPr>
              <a:t>点同时相向运动,它们的</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图像分别如图(a)、(b)所示。当甲、</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乙相遇时,乙距</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点12米。若甲、乙的速度分别为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甲</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N</a:t>
            </a:r>
            <a:r>
              <a:rPr lang="zh-CN" altLang="en-US" sz="1415" kern="0" smtClean="0">
                <a:solidFill>
                  <a:srgbClr val="000000"/>
                </a:solidFill>
                <a:latin typeface="Times New Roman" panose="02020603050405020304" pitchFamily="65" charset="-122"/>
                <a:ea typeface="宋体" panose="02010600030101010101" pitchFamily="2" charset="-122"/>
              </a:rPr>
              <a:t>间的距离为</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,则 (　　)</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甲</a:t>
            </a:r>
            <a:r>
              <a:rPr lang="zh-CN" altLang="en-US" sz="1415" kern="0" smtClean="0">
                <a:solidFill>
                  <a:srgbClr val="000000"/>
                </a:solidFill>
                <a:latin typeface="Times New Roman" panose="02020603050405020304" pitchFamily="65" charset="-122"/>
                <a:ea typeface="宋体" panose="02010600030101010101" pitchFamily="2" charset="-122"/>
              </a:rPr>
              <a:t>&lt;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=36米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甲</a:t>
            </a:r>
            <a:r>
              <a:rPr lang="zh-CN" altLang="en-US" sz="1415" kern="0" smtClean="0">
                <a:solidFill>
                  <a:srgbClr val="000000"/>
                </a:solidFill>
                <a:latin typeface="Times New Roman" panose="02020603050405020304" pitchFamily="65" charset="-122"/>
                <a:ea typeface="宋体" panose="02010600030101010101" pitchFamily="2" charset="-122"/>
              </a:rPr>
              <a:t>&lt;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=12米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甲</a:t>
            </a:r>
            <a:r>
              <a:rPr lang="zh-CN" altLang="en-US" sz="1415" kern="0" smtClean="0">
                <a:solidFill>
                  <a:srgbClr val="000000"/>
                </a:solidFill>
                <a:latin typeface="Times New Roman" panose="02020603050405020304" pitchFamily="65" charset="-122"/>
                <a:ea typeface="宋体" panose="02010600030101010101" pitchFamily="2" charset="-122"/>
              </a:rPr>
              <a:t>&gt;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=36米</a:t>
            </a:r>
            <a:endParaRPr lang="zh-CN" altLang="en-US"/>
          </a:p>
        </p:txBody>
      </p:sp>
      <p:pic>
        <p:nvPicPr>
          <p:cNvPr id="3" name="图片 3" descr="textimage19.jpeg"/>
          <p:cNvPicPr>
            <a:picLocks noChangeAspect="1"/>
          </p:cNvPicPr>
          <p:nvPr/>
        </p:nvPicPr>
        <p:blipFill>
          <a:blip r:embed="rId4"/>
          <a:stretch>
            <a:fillRect/>
          </a:stretch>
        </p:blipFill>
        <p:spPr>
          <a:xfrm>
            <a:off x="2214546" y="1408974"/>
            <a:ext cx="4250584" cy="1568397"/>
          </a:xfrm>
          <a:prstGeom prst="rect">
            <a:avLst/>
          </a:prstGeom>
        </p:spPr>
      </p:pic>
      <p:sp>
        <p:nvSpPr>
          <p:cNvPr id="4" name="TextBox 2"/>
          <p:cNvSpPr txBox="1"/>
          <p:nvPr/>
        </p:nvSpPr>
        <p:spPr>
          <a:xfrm>
            <a:off x="720000" y="348081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甲</a:t>
            </a:r>
            <a:r>
              <a:rPr lang="zh-CN" altLang="en-US" sz="1415" kern="0" smtClean="0">
                <a:solidFill>
                  <a:srgbClr val="000000"/>
                </a:solidFill>
                <a:latin typeface="Times New Roman" panose="02020603050405020304" pitchFamily="65" charset="-122"/>
                <a:ea typeface="宋体" panose="02010600030101010101" pitchFamily="2" charset="-122"/>
              </a:rPr>
              <a:t>&gt;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=18米</a:t>
            </a:r>
            <a:endParaRPr lang="zh-CN" altLang="en-US"/>
          </a:p>
        </p:txBody>
      </p:sp>
      <p:sp>
        <p:nvSpPr>
          <p:cNvPr id="5" name="TextBox 4"/>
          <p:cNvSpPr txBox="1"/>
          <p:nvPr/>
        </p:nvSpPr>
        <p:spPr>
          <a:xfrm>
            <a:off x="720000" y="3698883"/>
            <a:ext cx="8316000" cy="104637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分析图像信息可知,甲、乙两车均行驶12 m时,甲所用时间比乙所用时间少,由</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可得</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甲</a:t>
            </a:r>
            <a:r>
              <a:rPr lang="zh-CN" altLang="en-US" sz="1415" kern="0" smtClean="0">
                <a:solidFill>
                  <a:srgbClr val="000000"/>
                </a:solidFill>
                <a:latin typeface="Times New Roman" panose="02020603050405020304" pitchFamily="65" charset="-122"/>
                <a:ea typeface="宋体" panose="02010600030101010101" pitchFamily="2" charset="-122"/>
              </a:rPr>
              <a:t>&gt;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由题意知甲、乙两车分别从</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N</a:t>
            </a:r>
            <a:r>
              <a:rPr lang="zh-CN" altLang="en-US" sz="1415" kern="0" smtClean="0">
                <a:solidFill>
                  <a:srgbClr val="000000"/>
                </a:solidFill>
                <a:latin typeface="Times New Roman" panose="02020603050405020304" pitchFamily="65" charset="-122"/>
                <a:ea typeface="宋体" panose="02010600030101010101" pitchFamily="2" charset="-122"/>
              </a:rPr>
              <a:t>两点同时相向运动,它们相遇时,乙距</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点的距离即此过程中甲通过</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的距离,为12 m,由(a)图可知此过程用时6 s,同时由(b)图可知,此过程中乙通过的路程为6 m,则</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N</a:t>
            </a:r>
            <a:r>
              <a:rPr lang="zh-CN" altLang="en-US" sz="1415" kern="0" smtClean="0">
                <a:solidFill>
                  <a:srgbClr val="000000"/>
                </a:solidFill>
                <a:latin typeface="Times New Roman" panose="02020603050405020304" pitchFamily="65" charset="-122"/>
                <a:ea typeface="宋体" panose="02010600030101010101" pitchFamily="2" charset="-122"/>
              </a:rPr>
              <a:t>间的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距离为12 m+6 m=18 m,故本题应选D。</a:t>
            </a:r>
            <a:endParaRPr lang="zh-CN" altLang="en-US"/>
          </a:p>
        </p:txBody>
      </p:sp>
      <p:graphicFrame>
        <p:nvGraphicFramePr>
          <p:cNvPr id="6" name="对象 5"/>
          <p:cNvGraphicFramePr>
            <a:graphicFrameLocks noChangeAspect="1"/>
          </p:cNvGraphicFramePr>
          <p:nvPr/>
        </p:nvGraphicFramePr>
        <p:xfrm>
          <a:off x="7650713" y="3701497"/>
          <a:ext cx="142875" cy="419099"/>
        </p:xfrm>
        <a:graphic>
          <a:graphicData uri="http://schemas.openxmlformats.org/presentationml/2006/ole">
            <mc:AlternateContent xmlns:mc="http://schemas.openxmlformats.org/markup-compatibility/2006">
              <mc:Choice xmlns:v="urn:schemas-microsoft-com:vml" Requires="v">
                <p:oleObj spid="_x0000_s7170" name="Equation" r:id="rId5" imgW="3657600" imgH="10972800" progId="">
                  <p:embed/>
                </p:oleObj>
              </mc:Choice>
              <mc:Fallback>
                <p:oleObj name="Equation" r:id="rId5" imgW="3657600" imgH="10972800" progId="">
                  <p:embed/>
                  <p:pic>
                    <p:nvPicPr>
                      <p:cNvPr id="0" name="OLE substitute image"/>
                      <p:cNvPicPr/>
                      <p:nvPr/>
                    </p:nvPicPr>
                    <p:blipFill>
                      <a:blip r:embed="rId6"/>
                      <a:stretch>
                        <a:fillRect/>
                      </a:stretch>
                    </p:blipFill>
                    <p:spPr>
                      <a:xfrm>
                        <a:off x="7650713" y="3701497"/>
                        <a:ext cx="142875" cy="419099"/>
                      </a:xfrm>
                      <a:prstGeom prst="rect">
                        <a:avLst/>
                      </a:prstGeom>
                      <a:no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02810"/>
            <a:ext cx="8316000" cy="16182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(2020四川南充,19,2分)甲、乙两辆汽车在平直公路上同向匀速行驶,由两车的</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图可知(如图),乙车速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度为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km/h;</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=0时,甲车在乙车前方200米,乙车追上甲车还需</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s。</a:t>
            </a:r>
            <a:endParaRPr lang="zh-CN" altLang="en-US"/>
          </a:p>
          <a:p>
            <a:pPr marL="0" indent="0" eaLnBrk="0" latinLnBrk="1" hangingPunct="0">
              <a:lnSpc>
                <a:spcPct val="100000"/>
              </a:lnSpc>
              <a:spcBef>
                <a:spcPts val="140"/>
              </a:spcBef>
              <a:buNone/>
            </a:pPr>
            <a:r>
              <a:rPr lang="zh-CN" altLang="en-US" sz="7600" kern="0" spc="957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0.jpeg"/>
          <p:cNvPicPr>
            <a:picLocks noChangeAspect="1"/>
          </p:cNvPicPr>
          <p:nvPr/>
        </p:nvPicPr>
        <p:blipFill>
          <a:blip r:embed="rId4"/>
          <a:stretch>
            <a:fillRect/>
          </a:stretch>
        </p:blipFill>
        <p:spPr>
          <a:xfrm>
            <a:off x="3286116" y="1412867"/>
            <a:ext cx="2181225" cy="1590675"/>
          </a:xfrm>
          <a:prstGeom prst="rect">
            <a:avLst/>
          </a:prstGeom>
        </p:spPr>
      </p:pic>
      <p:sp>
        <p:nvSpPr>
          <p:cNvPr id="4" name="TextBox 2"/>
          <p:cNvSpPr txBox="1"/>
          <p:nvPr/>
        </p:nvSpPr>
        <p:spPr>
          <a:xfrm>
            <a:off x="720000" y="311052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72　40</a:t>
            </a:r>
            <a:endParaRPr lang="zh-CN" altLang="en-US"/>
          </a:p>
        </p:txBody>
      </p:sp>
      <p:grpSp>
        <p:nvGrpSpPr>
          <p:cNvPr id="5" name="组合 4"/>
          <p:cNvGrpSpPr/>
          <p:nvPr/>
        </p:nvGrpSpPr>
        <p:grpSpPr>
          <a:xfrm>
            <a:off x="720000" y="3477710"/>
            <a:ext cx="8316000" cy="1149867"/>
            <a:chOff x="720000" y="1260000"/>
            <a:chExt cx="8316000" cy="1149867"/>
          </a:xfrm>
        </p:grpSpPr>
        <p:sp>
          <p:nvSpPr>
            <p:cNvPr id="6" name="TextBox 2"/>
            <p:cNvSpPr txBox="1"/>
            <p:nvPr/>
          </p:nvSpPr>
          <p:spPr>
            <a:xfrm>
              <a:off x="720000" y="1260000"/>
              <a:ext cx="8316000" cy="114986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由图像可知,乙车10 s通过的路程为200 m,故乙车的速度</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90" kern="0" spc="-79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25" kern="0" spc="102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=20 m/s=72 km/h;甲车10 s</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内通过的路程为350 m-200 m=150 m,则甲车的速度</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甲</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715" kern="0" spc="-99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390" kern="0" spc="98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=15 m/s;乙车追上甲车需要的时间为</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455"/>
                </a:spcBef>
                <a:buNone/>
              </a:pPr>
              <a:r>
                <a:rPr lang="zh-CN" altLang="en-US" sz="1415" kern="0" smtClean="0">
                  <a:solidFill>
                    <a:srgbClr val="000000"/>
                  </a:solidFill>
                  <a:latin typeface="Times New Roman" panose="02020603050405020304" pitchFamily="65" charset="-122"/>
                  <a:ea typeface="宋体" panose="02010600030101010101" pitchFamily="2" charset="-122"/>
                </a:rPr>
                <a:t>则根据题意可得:</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甲</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'+200 m=</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',即15 m/s</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'+200 m=20 m/s</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',解得</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'=40 s。</a:t>
              </a:r>
              <a:endParaRPr lang="zh-CN" altLang="en-US"/>
            </a:p>
          </p:txBody>
        </p:sp>
        <p:graphicFrame>
          <p:nvGraphicFramePr>
            <p:cNvPr id="7" name="对象 6"/>
            <p:cNvGraphicFramePr>
              <a:graphicFrameLocks noChangeAspect="1"/>
            </p:cNvGraphicFramePr>
            <p:nvPr/>
          </p:nvGraphicFramePr>
          <p:xfrm>
            <a:off x="5790772" y="1289901"/>
            <a:ext cx="228599" cy="447674"/>
          </p:xfrm>
          <a:graphic>
            <a:graphicData uri="http://schemas.openxmlformats.org/presentationml/2006/ole">
              <mc:AlternateContent xmlns:mc="http://schemas.openxmlformats.org/markup-compatibility/2006">
                <mc:Choice xmlns:v="urn:schemas-microsoft-com:vml" Requires="v">
                  <p:oleObj spid="_x0000_s8197" name="Equation" r:id="rId5" imgW="6096000" imgH="11887200" progId="">
                    <p:embed/>
                  </p:oleObj>
                </mc:Choice>
                <mc:Fallback>
                  <p:oleObj name="Equation" r:id="rId5" imgW="6096000" imgH="11887200" progId="">
                    <p:embed/>
                    <p:pic>
                      <p:nvPicPr>
                        <p:cNvPr id="0" name="OLE substitute image"/>
                        <p:cNvPicPr/>
                        <p:nvPr/>
                      </p:nvPicPr>
                      <p:blipFill>
                        <a:blip r:embed="rId6"/>
                        <a:stretch>
                          <a:fillRect/>
                        </a:stretch>
                      </p:blipFill>
                      <p:spPr>
                        <a:xfrm>
                          <a:off x="5790772" y="1289901"/>
                          <a:ext cx="228599" cy="447674"/>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6120885" y="1279446"/>
            <a:ext cx="438149" cy="419099"/>
          </p:xfrm>
          <a:graphic>
            <a:graphicData uri="http://schemas.openxmlformats.org/presentationml/2006/ole">
              <mc:AlternateContent xmlns:mc="http://schemas.openxmlformats.org/markup-compatibility/2006">
                <mc:Choice xmlns:v="urn:schemas-microsoft-com:vml" Requires="v">
                  <p:oleObj spid="_x0000_s8198" name="Equation" r:id="rId7" imgW="11582400" imgH="10972800" progId="">
                    <p:embed/>
                  </p:oleObj>
                </mc:Choice>
                <mc:Fallback>
                  <p:oleObj name="Equation" r:id="rId7" imgW="11582400" imgH="10972800" progId="">
                    <p:embed/>
                    <p:pic>
                      <p:nvPicPr>
                        <p:cNvPr id="0" name="OLE substitute image"/>
                        <p:cNvPicPr/>
                        <p:nvPr/>
                      </p:nvPicPr>
                      <p:blipFill>
                        <a:blip r:embed="rId8"/>
                        <a:stretch>
                          <a:fillRect/>
                        </a:stretch>
                      </p:blipFill>
                      <p:spPr>
                        <a:xfrm>
                          <a:off x="6120885" y="1279446"/>
                          <a:ext cx="438149" cy="41909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4902198" y="1773695"/>
            <a:ext cx="219075" cy="476250"/>
          </p:xfrm>
          <a:graphic>
            <a:graphicData uri="http://schemas.openxmlformats.org/presentationml/2006/ole">
              <mc:AlternateContent xmlns:mc="http://schemas.openxmlformats.org/markup-compatibility/2006">
                <mc:Choice xmlns:v="urn:schemas-microsoft-com:vml" Requires="v">
                  <p:oleObj spid="_x0000_s8199" name="Equation" r:id="rId9" imgW="5791200" imgH="12496800" progId="">
                    <p:embed/>
                  </p:oleObj>
                </mc:Choice>
                <mc:Fallback>
                  <p:oleObj name="Equation" r:id="rId9" imgW="5791200" imgH="12496800" progId="">
                    <p:embed/>
                    <p:pic>
                      <p:nvPicPr>
                        <p:cNvPr id="0" name="OLE substitute image"/>
                        <p:cNvPicPr/>
                        <p:nvPr/>
                      </p:nvPicPr>
                      <p:blipFill>
                        <a:blip r:embed="rId10"/>
                        <a:stretch>
                          <a:fillRect/>
                        </a:stretch>
                      </p:blipFill>
                      <p:spPr>
                        <a:xfrm>
                          <a:off x="4902198" y="1773695"/>
                          <a:ext cx="219075" cy="476250"/>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5222786" y="1782699"/>
            <a:ext cx="428625" cy="419099"/>
          </p:xfrm>
          <a:graphic>
            <a:graphicData uri="http://schemas.openxmlformats.org/presentationml/2006/ole">
              <mc:AlternateContent xmlns:mc="http://schemas.openxmlformats.org/markup-compatibility/2006">
                <mc:Choice xmlns:v="urn:schemas-microsoft-com:vml" Requires="v">
                  <p:oleObj spid="_x0000_s8200" name="Equation" r:id="rId11" imgW="11277600" imgH="10972800" progId="">
                    <p:embed/>
                  </p:oleObj>
                </mc:Choice>
                <mc:Fallback>
                  <p:oleObj name="Equation" r:id="rId11" imgW="11277600" imgH="10972800" progId="">
                    <p:embed/>
                    <p:pic>
                      <p:nvPicPr>
                        <p:cNvPr id="0" name="OLE substitute image"/>
                        <p:cNvPicPr/>
                        <p:nvPr/>
                      </p:nvPicPr>
                      <p:blipFill>
                        <a:blip r:embed="rId12"/>
                        <a:stretch>
                          <a:fillRect/>
                        </a:stretch>
                      </p:blipFill>
                      <p:spPr>
                        <a:xfrm>
                          <a:off x="5222786" y="1782699"/>
                          <a:ext cx="428625"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720000" y="126000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(2020新疆,4,2分)下列测量时间的工具中,为北斗卫星导航系统提供精确测时的是 (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A.日晷　    B.沙漏　    C.电子手表　    D.铯原子钟</a:t>
            </a:r>
            <a:endParaRPr lang="zh-CN" altLang="en-US"/>
          </a:p>
        </p:txBody>
      </p:sp>
      <p:sp>
        <p:nvSpPr>
          <p:cNvPr id="5" name="TextBox 4"/>
          <p:cNvSpPr txBox="1"/>
          <p:nvPr/>
        </p:nvSpPr>
        <p:spPr>
          <a:xfrm>
            <a:off x="720000" y="183021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古时计时工具能粗略地计时,如日晷、沙漏等,电子手表是日常生活中的计时工具,不是很精</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确,故A、B、C错误;导航卫星的“心脏”是星载原子钟,如铷原子钟或铯原子钟,可为北斗卫星导航系</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统提供精确测时,故D正确。</a:t>
            </a:r>
            <a:endParaRPr lang="zh-CN" altLang="en-US"/>
          </a:p>
        </p:txBody>
      </p:sp>
      <p:sp>
        <p:nvSpPr>
          <p:cNvPr id="6" name="TextBox 2"/>
          <p:cNvSpPr txBox="1"/>
          <p:nvPr/>
        </p:nvSpPr>
        <p:spPr>
          <a:xfrm>
            <a:off x="720000" y="268876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(2020海南,3,3分)一支完整粉笔的长度最接近(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A.1 mm　　B.1 cm　　C.1 dm　　D.1 m</a:t>
            </a:r>
            <a:endParaRPr lang="zh-CN" altLang="en-US"/>
          </a:p>
        </p:txBody>
      </p:sp>
      <p:sp>
        <p:nvSpPr>
          <p:cNvPr id="7" name="TextBox 6"/>
          <p:cNvSpPr txBox="1"/>
          <p:nvPr/>
        </p:nvSpPr>
        <p:spPr>
          <a:xfrm>
            <a:off x="720000" y="319881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人手掌的宽度约1 dm,一支完整粉笔的长度与人手掌的宽度相当,所以一支完整粉笔的长度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最接近1 dm,C正确。</a:t>
            </a:r>
            <a:endParaRPr lang="zh-CN" altLang="en-US"/>
          </a:p>
        </p:txBody>
      </p:sp>
      <p:sp>
        <p:nvSpPr>
          <p:cNvPr id="8" name="TextBox 2"/>
          <p:cNvSpPr txBox="1"/>
          <p:nvPr/>
        </p:nvSpPr>
        <p:spPr>
          <a:xfrm>
            <a:off x="720000" y="384175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解题方法</a:t>
            </a:r>
            <a:r>
              <a:rPr lang="zh-CN" altLang="en-US" sz="1415" kern="0" smtClean="0">
                <a:solidFill>
                  <a:srgbClr val="000000"/>
                </a:solidFill>
                <a:latin typeface="Times New Roman" panose="02020603050405020304" pitchFamily="65" charset="-122"/>
                <a:ea typeface="宋体" panose="02010600030101010101" pitchFamily="2" charset="-122"/>
              </a:rPr>
              <a:t>　在估测某物体的长度时,把要估测的物体和我们熟悉的物体长度进行比较即可得到结果。</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(2018四川绵阳,29,4分)世界上时速最快的真空高温超导磁悬浮直道试验线2018年年底前将在四川建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成,试验线安装在一条直径4.2 m、长140 m的特制管道里,测试时可以将单人乘坐的列车模型加速到最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大400 km/h。若测试时,在2.8 s时间140 m距离内将列车模型加速至360 km/h,加速过程的平均速度是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m/s;若列车模型以360 km/h匀速通过该试验管道,通过时间是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s。</a:t>
            </a:r>
            <a:endParaRPr lang="zh-CN" altLang="en-US"/>
          </a:p>
        </p:txBody>
      </p:sp>
      <p:sp>
        <p:nvSpPr>
          <p:cNvPr id="3" name="TextBox 2"/>
          <p:cNvSpPr txBox="1"/>
          <p:nvPr/>
        </p:nvSpPr>
        <p:spPr>
          <a:xfrm>
            <a:off x="720000" y="261732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50　1.4</a:t>
            </a:r>
            <a:endParaRPr lang="zh-CN" altLang="en-US"/>
          </a:p>
        </p:txBody>
      </p:sp>
      <p:grpSp>
        <p:nvGrpSpPr>
          <p:cNvPr id="4" name="组合 3"/>
          <p:cNvGrpSpPr/>
          <p:nvPr/>
        </p:nvGrpSpPr>
        <p:grpSpPr>
          <a:xfrm>
            <a:off x="720000" y="2984503"/>
            <a:ext cx="8316000" cy="849018"/>
            <a:chOff x="720000" y="1260000"/>
            <a:chExt cx="8316000" cy="849018"/>
          </a:xfrm>
        </p:grpSpPr>
        <p:sp>
          <p:nvSpPr>
            <p:cNvPr id="5" name="TextBox 2"/>
            <p:cNvSpPr txBox="1"/>
            <p:nvPr/>
          </p:nvSpPr>
          <p:spPr>
            <a:xfrm>
              <a:off x="720000" y="1260000"/>
              <a:ext cx="8316000" cy="77149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加速过程的时间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=2.8 s,路程</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=140 m,加速过程的平均速度:</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90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=50 m/s;当列车模型以</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360 km/h=100 m/s匀速通过该试验管道时,通过的时间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11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225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=1.4 s。</a:t>
              </a:r>
              <a:endParaRPr lang="zh-CN" altLang="en-US"/>
            </a:p>
          </p:txBody>
        </p:sp>
        <p:graphicFrame>
          <p:nvGraphicFramePr>
            <p:cNvPr id="6" name="对象 5"/>
            <p:cNvGraphicFramePr>
              <a:graphicFrameLocks noChangeAspect="1"/>
            </p:cNvGraphicFramePr>
            <p:nvPr/>
          </p:nvGraphicFramePr>
          <p:xfrm>
            <a:off x="5938867" y="1262614"/>
            <a:ext cx="142875" cy="419099"/>
          </p:xfrm>
          <a:graphic>
            <a:graphicData uri="http://schemas.openxmlformats.org/presentationml/2006/ole">
              <mc:AlternateContent xmlns:mc="http://schemas.openxmlformats.org/markup-compatibility/2006">
                <mc:Choice xmlns:v="urn:schemas-microsoft-com:vml" Requires="v">
                  <p:oleObj spid="_x0000_s9221" name="Equation" r:id="rId4" imgW="3657600" imgH="10972800" progId="">
                    <p:embed/>
                  </p:oleObj>
                </mc:Choice>
                <mc:Fallback>
                  <p:oleObj name="Equation" r:id="rId4" imgW="3657600" imgH="10972800" progId="">
                    <p:embed/>
                    <p:pic>
                      <p:nvPicPr>
                        <p:cNvPr id="0" name="OLE substitute image"/>
                        <p:cNvPicPr/>
                        <p:nvPr/>
                      </p:nvPicPr>
                      <p:blipFill>
                        <a:blip r:embed="rId5"/>
                        <a:stretch>
                          <a:fillRect/>
                        </a:stretch>
                      </p:blipFill>
                      <p:spPr>
                        <a:xfrm>
                          <a:off x="5938867" y="1262614"/>
                          <a:ext cx="142875" cy="41909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6183256" y="1262614"/>
            <a:ext cx="428625" cy="419099"/>
          </p:xfrm>
          <a:graphic>
            <a:graphicData uri="http://schemas.openxmlformats.org/presentationml/2006/ole">
              <mc:AlternateContent xmlns:mc="http://schemas.openxmlformats.org/markup-compatibility/2006">
                <mc:Choice xmlns:v="urn:schemas-microsoft-com:vml" Requires="v">
                  <p:oleObj spid="_x0000_s9222" name="Equation" r:id="rId6" imgW="11277600" imgH="10972800" progId="">
                    <p:embed/>
                  </p:oleObj>
                </mc:Choice>
                <mc:Fallback>
                  <p:oleObj name="Equation" r:id="rId6" imgW="11277600" imgH="10972800" progId="">
                    <p:embed/>
                    <p:pic>
                      <p:nvPicPr>
                        <p:cNvPr id="0" name="OLE substitute image"/>
                        <p:cNvPicPr/>
                        <p:nvPr/>
                      </p:nvPicPr>
                      <p:blipFill>
                        <a:blip r:embed="rId7"/>
                        <a:stretch>
                          <a:fillRect/>
                        </a:stretch>
                      </p:blipFill>
                      <p:spPr>
                        <a:xfrm>
                          <a:off x="6183256" y="1262614"/>
                          <a:ext cx="428625"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5018779" y="1689919"/>
            <a:ext cx="171449" cy="419099"/>
          </p:xfrm>
          <a:graphic>
            <a:graphicData uri="http://schemas.openxmlformats.org/presentationml/2006/ole">
              <mc:AlternateContent xmlns:mc="http://schemas.openxmlformats.org/markup-compatibility/2006">
                <mc:Choice xmlns:v="urn:schemas-microsoft-com:vml" Requires="v">
                  <p:oleObj spid="_x0000_s9223" name="Equation" r:id="rId8" imgW="4572000" imgH="10972800" progId="">
                    <p:embed/>
                  </p:oleObj>
                </mc:Choice>
                <mc:Fallback>
                  <p:oleObj name="Equation" r:id="rId8" imgW="4572000" imgH="10972800" progId="">
                    <p:embed/>
                    <p:pic>
                      <p:nvPicPr>
                        <p:cNvPr id="0" name="OLE substitute image"/>
                        <p:cNvPicPr/>
                        <p:nvPr/>
                      </p:nvPicPr>
                      <p:blipFill>
                        <a:blip r:embed="rId9"/>
                        <a:stretch>
                          <a:fillRect/>
                        </a:stretch>
                      </p:blipFill>
                      <p:spPr>
                        <a:xfrm>
                          <a:off x="5018779" y="1689919"/>
                          <a:ext cx="171449" cy="41909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5312772" y="1672152"/>
            <a:ext cx="600074" cy="419099"/>
          </p:xfrm>
          <a:graphic>
            <a:graphicData uri="http://schemas.openxmlformats.org/presentationml/2006/ole">
              <mc:AlternateContent xmlns:mc="http://schemas.openxmlformats.org/markup-compatibility/2006">
                <mc:Choice xmlns:v="urn:schemas-microsoft-com:vml" Requires="v">
                  <p:oleObj spid="_x0000_s9224" name="Equation" r:id="rId10" imgW="15849600" imgH="10972800" progId="">
                    <p:embed/>
                  </p:oleObj>
                </mc:Choice>
                <mc:Fallback>
                  <p:oleObj name="Equation" r:id="rId10" imgW="15849600" imgH="10972800" progId="">
                    <p:embed/>
                    <p:pic>
                      <p:nvPicPr>
                        <p:cNvPr id="0" name="OLE substitute image"/>
                        <p:cNvPicPr/>
                        <p:nvPr/>
                      </p:nvPicPr>
                      <p:blipFill>
                        <a:blip r:embed="rId11"/>
                        <a:stretch>
                          <a:fillRect/>
                        </a:stretch>
                      </p:blipFill>
                      <p:spPr>
                        <a:xfrm>
                          <a:off x="5312772" y="1672152"/>
                          <a:ext cx="600074"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752549"/>
            <a:ext cx="8316000" cy="211327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(2020天津南开一模,1,3分)下列图中,关于刻度尺使用方法正确的是 (　　)</a:t>
            </a:r>
            <a:endParaRPr lang="zh-CN" altLang="en-US"/>
          </a:p>
          <a:p>
            <a:pPr marL="0" indent="0" eaLnBrk="0" latinLnBrk="1" hangingPunct="0">
              <a:lnSpc>
                <a:spcPct val="100000"/>
              </a:lnSpc>
              <a:spcBef>
                <a:spcPts val="140"/>
              </a:spcBef>
              <a:buNone/>
            </a:pPr>
            <a:r>
              <a:rPr lang="zh-CN" altLang="en-US" sz="12230" kern="0" spc="23692"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1.jpeg"/>
          <p:cNvPicPr>
            <a:picLocks noChangeAspect="1"/>
          </p:cNvPicPr>
          <p:nvPr/>
        </p:nvPicPr>
        <p:blipFill>
          <a:blip r:embed="rId3"/>
          <a:stretch>
            <a:fillRect/>
          </a:stretch>
        </p:blipFill>
        <p:spPr>
          <a:xfrm>
            <a:off x="2214546" y="2020253"/>
            <a:ext cx="3494810" cy="2028303"/>
          </a:xfrm>
          <a:prstGeom prst="rect">
            <a:avLst/>
          </a:prstGeom>
        </p:spPr>
      </p:pic>
      <p:sp>
        <p:nvSpPr>
          <p:cNvPr id="4" name="TextBox 2"/>
          <p:cNvSpPr txBox="1"/>
          <p:nvPr/>
        </p:nvSpPr>
        <p:spPr>
          <a:xfrm>
            <a:off x="720000" y="419143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根据刻度尺的使用规则,A图中物体的一端没有对齐零刻度线且视线与尺面不垂直,B图中物</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体的一端没有对齐零刻度线,C图中刻度尺有刻度的一侧没有紧靠被测物体,D图正确。故选择D。</a:t>
            </a:r>
            <a:endParaRPr lang="zh-CN" altLang="en-US"/>
          </a:p>
        </p:txBody>
      </p:sp>
      <p:sp>
        <p:nvSpPr>
          <p:cNvPr id="5" name="TextBox 2"/>
          <p:cNvSpPr txBox="1"/>
          <p:nvPr/>
        </p:nvSpPr>
        <p:spPr>
          <a:xfrm>
            <a:off x="720000" y="1396349"/>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长度和时间的测量</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4"/>
          <a:stretch>
            <a:fillRect/>
          </a:stretch>
        </p:blipFill>
        <p:spPr>
          <a:xfrm>
            <a:off x="700189" y="856056"/>
            <a:ext cx="7632700" cy="482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7255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知识归纳</a:t>
            </a:r>
            <a:r>
              <a:rPr lang="zh-CN" altLang="en-US" sz="1415" kern="0" smtClean="0">
                <a:solidFill>
                  <a:srgbClr val="000000"/>
                </a:solidFill>
                <a:latin typeface="Times New Roman" panose="02020603050405020304" pitchFamily="65" charset="-122"/>
                <a:ea typeface="宋体" panose="02010600030101010101" pitchFamily="2" charset="-122"/>
              </a:rPr>
              <a:t>　刻度尺的使用要求</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(a)会认:认识刻度尺的量程及分度值。</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(b)会放:放正尺的位置,零刻度线与被测物体的一端对齐,刻度尺有刻度的一端紧靠被测物体。</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(c)会看:读数时视线与尺面垂直。</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(d)会读:读数要估读到分度值的下一位。</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(e)会记:记录数据时要写下数字和单位。</a:t>
            </a:r>
            <a:endParaRPr lang="zh-CN" alt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(2019吉林长春汽开区模拟,1)下列估测的数据中,最不接近实际的是 (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A.教室的门高约为2 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B.正常中学生的质量约为55 kg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C.正常情况下,用停表测量,人的脉搏每跳动10次所用时间约为12 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D.“PM2.5”是指大气中直径大于2.5 mm的细颗粒物</a:t>
            </a:r>
            <a:endParaRPr lang="zh-CN" altLang="en-US"/>
          </a:p>
        </p:txBody>
      </p:sp>
      <p:sp>
        <p:nvSpPr>
          <p:cNvPr id="3" name="TextBox 2"/>
          <p:cNvSpPr txBox="1"/>
          <p:nvPr/>
        </p:nvSpPr>
        <p:spPr>
          <a:xfrm>
            <a:off x="720000" y="269875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老师的身高在170 cm左右,教室门的高度略大于此数值,在200 cm=2 m左右,故A符合实际。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正常中学生的质量约为55 kg,故B符合实际;正常情况下,人的脉搏1 min约跳60次,每跳动10次所用时间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约为12 s属于正常范围,故C符合实际;PM2.5是指大气中直径小于或等于2.5 μm的细颗粒物,故D不符合</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实际。故选D。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979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(2018安徽马鞍山二中一模,11)小明利用分度值为1 mm的刻度尺测量一个物体的长度,四次测量的数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据分别为2.35 cm、2.36 cm、2.36 cm、2.57 cm,则测量结果应记为 (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A.2.41 cm　　B.2.357 cm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C.2.35 cm　　D.2.36 cm</a:t>
            </a:r>
            <a:endParaRPr lang="zh-CN" altLang="en-US"/>
          </a:p>
        </p:txBody>
      </p:sp>
      <p:grpSp>
        <p:nvGrpSpPr>
          <p:cNvPr id="3" name="组合 2"/>
          <p:cNvGrpSpPr/>
          <p:nvPr/>
        </p:nvGrpSpPr>
        <p:grpSpPr>
          <a:xfrm>
            <a:off x="720000" y="2270123"/>
            <a:ext cx="8316000" cy="659314"/>
            <a:chOff x="720000" y="1260000"/>
            <a:chExt cx="8316000" cy="659314"/>
          </a:xfrm>
        </p:grpSpPr>
        <p:sp>
          <p:nvSpPr>
            <p:cNvPr id="4" name="TextBox 2"/>
            <p:cNvSpPr txBox="1"/>
            <p:nvPr/>
          </p:nvSpPr>
          <p:spPr>
            <a:xfrm>
              <a:off x="720000" y="1260000"/>
              <a:ext cx="8316000" cy="59740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 </a:t>
              </a:r>
              <a:r>
                <a:rPr lang="zh-CN" altLang="en-US" sz="1415" kern="0" smtClean="0">
                  <a:solidFill>
                    <a:srgbClr val="000000"/>
                  </a:solidFill>
                  <a:latin typeface="Times New Roman" panose="02020603050405020304" pitchFamily="65" charset="-122"/>
                  <a:ea typeface="宋体" panose="02010600030101010101" pitchFamily="2" charset="-122"/>
                </a:rPr>
                <a:t>   2.57 cm与其他数据相差较多,是读数错误导致的,应舍去。则测量结果为</a:t>
              </a:r>
              <a:r>
                <a:rPr/>
                <a:t/>
              </a:r>
              <a:br>
                <a:rPr/>
              </a:br>
              <a:r>
                <a:rPr lang="zh-CN" altLang="en-US" sz="2465" kern="0" spc="1178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黑体" panose="02010609060101010101" pitchFamily="49"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2.36 cm,故选择D项。</a:t>
              </a:r>
              <a:endParaRPr lang="zh-CN" altLang="en-US"/>
            </a:p>
          </p:txBody>
        </p:sp>
        <p:graphicFrame>
          <p:nvGraphicFramePr>
            <p:cNvPr id="5" name="对象 4"/>
            <p:cNvGraphicFramePr>
              <a:graphicFrameLocks noChangeAspect="1"/>
            </p:cNvGraphicFramePr>
            <p:nvPr/>
          </p:nvGraphicFramePr>
          <p:xfrm>
            <a:off x="720000" y="1500214"/>
            <a:ext cx="1809750" cy="419100"/>
          </p:xfrm>
          <a:graphic>
            <a:graphicData uri="http://schemas.openxmlformats.org/presentationml/2006/ole">
              <mc:AlternateContent xmlns:mc="http://schemas.openxmlformats.org/markup-compatibility/2006">
                <mc:Choice xmlns:v="urn:schemas-microsoft-com:vml" Requires="v">
                  <p:oleObj spid="_x0000_s10242" name="Equation" r:id="rId4" imgW="47853600" imgH="10972800" progId="">
                    <p:embed/>
                  </p:oleObj>
                </mc:Choice>
                <mc:Fallback>
                  <p:oleObj name="Equation" r:id="rId4" imgW="47853600" imgH="10972800" progId="">
                    <p:embed/>
                    <p:pic>
                      <p:nvPicPr>
                        <p:cNvPr id="0" name="OLE substitute image"/>
                        <p:cNvPicPr/>
                        <p:nvPr/>
                      </p:nvPicPr>
                      <p:blipFill>
                        <a:blip r:embed="rId5"/>
                        <a:stretch>
                          <a:fillRect/>
                        </a:stretch>
                      </p:blipFill>
                      <p:spPr>
                        <a:xfrm>
                          <a:off x="720000" y="1500214"/>
                          <a:ext cx="1809750" cy="419100"/>
                        </a:xfrm>
                        <a:prstGeom prst="rect">
                          <a:avLst/>
                        </a:prstGeom>
                        <a:noFill/>
                      </p:spPr>
                    </p:pic>
                  </p:oleObj>
                </mc:Fallback>
              </mc:AlternateContent>
            </a:graphicData>
          </a:graphic>
        </p:graphicFrame>
      </p:grpSp>
      <p:sp>
        <p:nvSpPr>
          <p:cNvPr id="6" name="TextBox 2"/>
          <p:cNvSpPr txBox="1"/>
          <p:nvPr/>
        </p:nvSpPr>
        <p:spPr>
          <a:xfrm>
            <a:off x="720000" y="298450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易错警示</a:t>
            </a:r>
            <a:r>
              <a:rPr lang="zh-CN" altLang="en-US" sz="1415" kern="0" smtClean="0">
                <a:solidFill>
                  <a:srgbClr val="000000"/>
                </a:solidFill>
                <a:latin typeface="Times New Roman" panose="02020603050405020304" pitchFamily="65" charset="-122"/>
                <a:ea typeface="宋体" panose="02010600030101010101" pitchFamily="2" charset="-122"/>
              </a:rPr>
              <a:t>　误差和错误不同,误差是在测量过程中由于测量工具精度及测量人员等因素引起的,误差是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允许存在的;错误是由于不遵守仪器的使用规则及读数时粗心马虎导致的,是可以避免的。</a:t>
            </a:r>
            <a:endParaRPr lang="zh-CN" altLang="en-US"/>
          </a:p>
        </p:txBody>
      </p:sp>
      <p:sp>
        <p:nvSpPr>
          <p:cNvPr id="7" name="TextBox 2"/>
          <p:cNvSpPr txBox="1"/>
          <p:nvPr/>
        </p:nvSpPr>
        <p:spPr>
          <a:xfrm>
            <a:off x="720000" y="348456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思路分析</a:t>
            </a:r>
            <a:r>
              <a:rPr lang="zh-CN" altLang="en-US" sz="1415" kern="0" smtClean="0">
                <a:solidFill>
                  <a:srgbClr val="000000"/>
                </a:solidFill>
                <a:latin typeface="Times New Roman" panose="02020603050405020304" pitchFamily="65" charset="-122"/>
                <a:ea typeface="宋体" panose="02010600030101010101" pitchFamily="2" charset="-122"/>
              </a:rPr>
              <a:t>　多次测量取平均值是减小误差的有效方法,取平均值时若除不尽要保留和原来数据相同的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位数。</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(2020江西宜春一模,2,2分)一根头发丝的直径通常在50 μm以上,新型冠状病毒比头发丝小得多,它的平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均身高(即直径)只有100</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;普通一次性口罩的面积大约为200</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,我们应该戴口罩、勤洗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手,严格防疫。(均选填合适单位的符号)。</a:t>
            </a:r>
            <a:endParaRPr lang="zh-CN" altLang="en-US"/>
          </a:p>
        </p:txBody>
      </p:sp>
      <p:sp>
        <p:nvSpPr>
          <p:cNvPr id="3" name="TextBox 2"/>
          <p:cNvSpPr txBox="1"/>
          <p:nvPr/>
        </p:nvSpPr>
        <p:spPr>
          <a:xfrm>
            <a:off x="720000" y="168862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nm    cm</a:t>
            </a:r>
            <a:r>
              <a:rPr lang="zh-CN" altLang="en-US" sz="1065" kern="0" baseline="59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sp>
        <p:nvSpPr>
          <p:cNvPr id="4" name="TextBox 3"/>
          <p:cNvSpPr txBox="1"/>
          <p:nvPr/>
        </p:nvSpPr>
        <p:spPr>
          <a:xfrm>
            <a:off x="720000" y="212724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一根头发丝的直径通常在50 μm以上,新型冠状病毒比头发丝小得多,且数字100大于50,所以新型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冠状病毒的直径为100 nm。普通一次性口罩的长约为20 cm,宽约为10 cm,则面积大约为200 cm</a:t>
            </a:r>
            <a:r>
              <a:rPr lang="zh-CN" altLang="en-US" sz="1065" kern="0" baseline="59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351230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(2020江苏宝应一模,29改编,2分)(1)如图甲所示,停表的读数为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(2)如图乙所示,用刻度尺测物体的长度,所测物体的长度是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cm。</a:t>
            </a:r>
            <a:endParaRPr lang="zh-CN" altLang="en-US"/>
          </a:p>
          <a:p>
            <a:pPr marL="0" indent="0" eaLnBrk="0" latinLnBrk="1" hangingPunct="0">
              <a:lnSpc>
                <a:spcPct val="100000"/>
              </a:lnSpc>
              <a:spcBef>
                <a:spcPts val="140"/>
              </a:spcBef>
              <a:buNone/>
            </a:pPr>
            <a:r>
              <a:rPr lang="zh-CN" altLang="en-US" sz="10355" kern="0" spc="13046"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3175"/>
              </a:spcBef>
              <a:buNone/>
            </a:pP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甲</a:t>
            </a: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乙</a:t>
            </a:r>
            <a:endParaRPr lang="zh-CN" altLang="en-US"/>
          </a:p>
          <a:p>
            <a:pPr marL="0" indent="0" eaLnBrk="0" latinLnBrk="1" hangingPunct="0">
              <a:lnSpc>
                <a:spcPct val="100000"/>
              </a:lnSpc>
              <a:spcBef>
                <a:spcPts val="140"/>
              </a:spcBef>
              <a:buNone/>
            </a:pPr>
            <a:r>
              <a:rPr lang="zh-CN" altLang="en-US" sz="5305" kern="0" spc="23046"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2.jpeg"/>
          <p:cNvPicPr>
            <a:picLocks noChangeAspect="1"/>
          </p:cNvPicPr>
          <p:nvPr/>
        </p:nvPicPr>
        <p:blipFill>
          <a:blip r:embed="rId3"/>
          <a:stretch>
            <a:fillRect/>
          </a:stretch>
        </p:blipFill>
        <p:spPr>
          <a:xfrm>
            <a:off x="1071538" y="1351420"/>
            <a:ext cx="2269914" cy="1695160"/>
          </a:xfrm>
          <a:prstGeom prst="rect">
            <a:avLst/>
          </a:prstGeom>
        </p:spPr>
      </p:pic>
      <p:pic>
        <p:nvPicPr>
          <p:cNvPr id="4" name="图片 4" descr="textimage23.jpeg"/>
          <p:cNvPicPr>
            <a:picLocks noChangeAspect="1"/>
          </p:cNvPicPr>
          <p:nvPr/>
        </p:nvPicPr>
        <p:blipFill>
          <a:blip r:embed="rId4"/>
          <a:stretch>
            <a:fillRect/>
          </a:stretch>
        </p:blipFill>
        <p:spPr>
          <a:xfrm>
            <a:off x="4214810" y="1994362"/>
            <a:ext cx="2411035" cy="714380"/>
          </a:xfrm>
          <a:prstGeom prst="rect">
            <a:avLst/>
          </a:prstGeom>
        </p:spPr>
      </p:pic>
      <p:sp>
        <p:nvSpPr>
          <p:cNvPr id="5" name="TextBox 2"/>
          <p:cNvSpPr txBox="1"/>
          <p:nvPr/>
        </p:nvSpPr>
        <p:spPr>
          <a:xfrm>
            <a:off x="720000" y="361745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(1)337.8　(2)3.80</a:t>
            </a:r>
            <a:endParaRPr lang="zh-CN" altLang="en-US"/>
          </a:p>
        </p:txBody>
      </p:sp>
      <p:sp>
        <p:nvSpPr>
          <p:cNvPr id="6" name="TextBox 5"/>
          <p:cNvSpPr txBox="1"/>
          <p:nvPr/>
        </p:nvSpPr>
        <p:spPr>
          <a:xfrm>
            <a:off x="720000" y="3913197"/>
            <a:ext cx="8316000" cy="88511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(1)停表小盘的分度值是0.5 min,指针在5 min和6 min之间,偏过中线;大盘的分度值是0.1 s,大盘指</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针在37.8 s处,因此停表读数为5 min 37.8 s=337.8 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(2)刻度尺读数时要注意分度值、物体与刻度线对齐的位置,读数时要估读到分度值的下一位;此刻度尺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的分度值是1 mm,物体的长度是9.80 cm-6.00 cm=3.80 cm。</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(2020北京东城一模,7,2分)关于运动和静止,下列说法中正确的是 (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A.溪水从小桥下流过时,小桥相对于溪水是静止的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B.硬币立于高速行驶的高铁的窗台上,硬币与列车是相对静止的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C.加油机给战斗机加油时,它们之间是相对运动的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D.“天宫二号”与“神舟十一号”对接的过程中,它们一直是相对静止的</a:t>
            </a:r>
            <a:endParaRPr lang="zh-CN" altLang="en-US"/>
          </a:p>
        </p:txBody>
      </p:sp>
      <p:sp>
        <p:nvSpPr>
          <p:cNvPr id="3"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机械运动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2"/>
          <p:cNvSpPr txBox="1"/>
          <p:nvPr/>
        </p:nvSpPr>
        <p:spPr>
          <a:xfrm>
            <a:off x="720000" y="248443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小桥相对于河水,位置发生了变化,所以小桥相对于溪水是运动的,故A错误;硬币相对于列车,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位置没有发生变化,所以硬币与列车是相对静止的,故B正确;加油机相对于战斗机,位置没有发生变化,所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以它们是相对静止的,故C错误;“天宫二号”相对于“神舟十一号”,在对接过程中位置发生变化,所以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它们是相对运动的,故D错误。故选B。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09359"/>
            <a:ext cx="8316000" cy="18087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(2020山东潍坊模拟,9,2分)表面粗糙程度相同的甲、乙两物体,甲的质量大于乙的质量,分别在水平向</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右的拉力作用下,在同一桌面同一起点同时向右运动,两物体运动的</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图像如图所示,下列判断正确的是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 (　　)</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A.0~4 s内甲、乙运动的路程之差为16 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B.甲受到的拉力比乙大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C.甲做速度为4 m/s的匀速运动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D.以甲为参照物,乙向右运动</a:t>
            </a:r>
            <a:endParaRPr lang="zh-CN" altLang="en-US"/>
          </a:p>
        </p:txBody>
      </p:sp>
      <p:pic>
        <p:nvPicPr>
          <p:cNvPr id="3" name="图片 3" descr="textimage24.jpeg"/>
          <p:cNvPicPr>
            <a:picLocks noChangeAspect="1"/>
          </p:cNvPicPr>
          <p:nvPr/>
        </p:nvPicPr>
        <p:blipFill>
          <a:blip r:embed="rId4"/>
          <a:stretch>
            <a:fillRect/>
          </a:stretch>
        </p:blipFill>
        <p:spPr>
          <a:xfrm>
            <a:off x="4929190" y="1341429"/>
            <a:ext cx="1568027" cy="1494063"/>
          </a:xfrm>
          <a:prstGeom prst="rect">
            <a:avLst/>
          </a:prstGeom>
        </p:spPr>
      </p:pic>
      <p:grpSp>
        <p:nvGrpSpPr>
          <p:cNvPr id="4" name="组合 3"/>
          <p:cNvGrpSpPr/>
          <p:nvPr/>
        </p:nvGrpSpPr>
        <p:grpSpPr>
          <a:xfrm>
            <a:off x="683083" y="3053570"/>
            <a:ext cx="8316087" cy="1724503"/>
            <a:chOff x="719913" y="1260000"/>
            <a:chExt cx="8316087" cy="1724503"/>
          </a:xfrm>
        </p:grpSpPr>
        <p:sp>
          <p:nvSpPr>
            <p:cNvPr id="5" name="TextBox 2"/>
            <p:cNvSpPr txBox="1"/>
            <p:nvPr/>
          </p:nvSpPr>
          <p:spPr>
            <a:xfrm>
              <a:off x="720000" y="1260000"/>
              <a:ext cx="8316000" cy="16554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根据图像可知,甲、乙两物体均做匀速直线运动,0~4 s内甲运动了12 m,乙运动了4 m,甲、乙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两物体从同一位置同时向右运动,所以0~4 s内两者运动的路程之差为</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=12 m-4 m=8 m,故A错误;甲、乙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两物体均做匀速直线运动,受到平衡力的作用,故受到的拉力大小与摩擦力相等,甲的质量大于乙的质量,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则甲对地面的压力大于乙,又因为甲、乙表面粗糙程度相同,所以甲受到的摩擦力大于乙受到的摩擦力,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则甲受到的拉力大于乙受到的拉力,故B正确;根据图像可知,甲的速度为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甲</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05" kern="0" spc="-78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50" kern="0" spc="248"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=3 m/s,乙的速度</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a:t>
              </a:r>
            </a:p>
            <a:p>
              <a:pPr marL="0" indent="0" eaLnBrk="0" latinLnBrk="1" hangingPunct="0">
                <a:lnSpc>
                  <a:spcPct val="100000"/>
                </a:lnSpc>
                <a:spcBef>
                  <a:spcPts val="140"/>
                </a:spcBef>
                <a:buNone/>
              </a:pPr>
              <a:r>
                <a:rPr lang="zh-CN" altLang="en-US" sz="2465" kern="0" spc="-66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29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 m/s,所以</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甲</a:t>
              </a:r>
              <a:r>
                <a:rPr lang="zh-CN" altLang="en-US" sz="1415" kern="0" smtClean="0">
                  <a:solidFill>
                    <a:srgbClr val="000000"/>
                  </a:solidFill>
                  <a:latin typeface="Times New Roman" panose="02020603050405020304" pitchFamily="65" charset="-122"/>
                  <a:ea typeface="宋体" panose="02010600030101010101" pitchFamily="2" charset="-122"/>
                </a:rPr>
                <a:t>&gt;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,所以甲做速度为3 m/s的匀速运动,以甲为参照物,乙向左运动,故C、D错误。</a:t>
              </a:r>
              <a:endParaRPr lang="zh-CN" altLang="en-US"/>
            </a:p>
          </p:txBody>
        </p:sp>
        <p:graphicFrame>
          <p:nvGraphicFramePr>
            <p:cNvPr id="6" name="对象 5"/>
            <p:cNvGraphicFramePr>
              <a:graphicFrameLocks noChangeAspect="1"/>
            </p:cNvGraphicFramePr>
            <p:nvPr/>
          </p:nvGraphicFramePr>
          <p:xfrm>
            <a:off x="6470782" y="2209434"/>
            <a:ext cx="219075" cy="428625"/>
          </p:xfrm>
          <a:graphic>
            <a:graphicData uri="http://schemas.openxmlformats.org/presentationml/2006/ole">
              <mc:AlternateContent xmlns:mc="http://schemas.openxmlformats.org/markup-compatibility/2006">
                <mc:Choice xmlns:v="urn:schemas-microsoft-com:vml" Requires="v">
                  <p:oleObj spid="_x0000_s11269" name="Equation" r:id="rId5" imgW="5791200" imgH="11277600" progId="">
                    <p:embed/>
                  </p:oleObj>
                </mc:Choice>
                <mc:Fallback>
                  <p:oleObj name="Equation" r:id="rId5" imgW="5791200" imgH="11277600" progId="">
                    <p:embed/>
                    <p:pic>
                      <p:nvPicPr>
                        <p:cNvPr id="0" name="OLE substitute image"/>
                        <p:cNvPicPr/>
                        <p:nvPr/>
                      </p:nvPicPr>
                      <p:blipFill>
                        <a:blip r:embed="rId6"/>
                        <a:stretch>
                          <a:fillRect/>
                        </a:stretch>
                      </p:blipFill>
                      <p:spPr>
                        <a:xfrm>
                          <a:off x="6470782" y="2209434"/>
                          <a:ext cx="219075" cy="42862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6791370" y="2218624"/>
            <a:ext cx="342900" cy="419100"/>
          </p:xfrm>
          <a:graphic>
            <a:graphicData uri="http://schemas.openxmlformats.org/presentationml/2006/ole">
              <mc:AlternateContent xmlns:mc="http://schemas.openxmlformats.org/markup-compatibility/2006">
                <mc:Choice xmlns:v="urn:schemas-microsoft-com:vml" Requires="v">
                  <p:oleObj spid="_x0000_s11270" name="Equation" r:id="rId7" imgW="9144000" imgH="10972800" progId="">
                    <p:embed/>
                  </p:oleObj>
                </mc:Choice>
                <mc:Fallback>
                  <p:oleObj name="Equation" r:id="rId7" imgW="9144000" imgH="10972800" progId="">
                    <p:embed/>
                    <p:pic>
                      <p:nvPicPr>
                        <p:cNvPr id="0" name="OLE substitute image"/>
                        <p:cNvPicPr/>
                        <p:nvPr/>
                      </p:nvPicPr>
                      <p:blipFill>
                        <a:blip r:embed="rId8"/>
                        <a:stretch>
                          <a:fillRect/>
                        </a:stretch>
                      </p:blipFill>
                      <p:spPr>
                        <a:xfrm>
                          <a:off x="6791370" y="2218624"/>
                          <a:ext cx="342900" cy="41910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719913" y="2565404"/>
            <a:ext cx="228600" cy="419099"/>
          </p:xfrm>
          <a:graphic>
            <a:graphicData uri="http://schemas.openxmlformats.org/presentationml/2006/ole">
              <mc:AlternateContent xmlns:mc="http://schemas.openxmlformats.org/markup-compatibility/2006">
                <mc:Choice xmlns:v="urn:schemas-microsoft-com:vml" Requires="v">
                  <p:oleObj spid="_x0000_s11271" name="Equation" r:id="rId9" imgW="6096000" imgH="10972800" progId="">
                    <p:embed/>
                  </p:oleObj>
                </mc:Choice>
                <mc:Fallback>
                  <p:oleObj name="Equation" r:id="rId9" imgW="6096000" imgH="10972800" progId="">
                    <p:embed/>
                    <p:pic>
                      <p:nvPicPr>
                        <p:cNvPr id="0" name="OLE substitute image"/>
                        <p:cNvPicPr/>
                        <p:nvPr/>
                      </p:nvPicPr>
                      <p:blipFill>
                        <a:blip r:embed="rId10"/>
                        <a:stretch>
                          <a:fillRect/>
                        </a:stretch>
                      </p:blipFill>
                      <p:spPr>
                        <a:xfrm>
                          <a:off x="719913" y="2565404"/>
                          <a:ext cx="228600" cy="41909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1040502" y="2565404"/>
            <a:ext cx="276224" cy="419099"/>
          </p:xfrm>
          <a:graphic>
            <a:graphicData uri="http://schemas.openxmlformats.org/presentationml/2006/ole">
              <mc:AlternateContent xmlns:mc="http://schemas.openxmlformats.org/markup-compatibility/2006">
                <mc:Choice xmlns:v="urn:schemas-microsoft-com:vml" Requires="v">
                  <p:oleObj spid="_x0000_s11272" name="Equation" r:id="rId11" imgW="7315200" imgH="10972800" progId="">
                    <p:embed/>
                  </p:oleObj>
                </mc:Choice>
                <mc:Fallback>
                  <p:oleObj name="Equation" r:id="rId11" imgW="7315200" imgH="10972800" progId="">
                    <p:embed/>
                    <p:pic>
                      <p:nvPicPr>
                        <p:cNvPr id="0" name="OLE substitute image"/>
                        <p:cNvPicPr/>
                        <p:nvPr/>
                      </p:nvPicPr>
                      <p:blipFill>
                        <a:blip r:embed="rId12"/>
                        <a:stretch>
                          <a:fillRect/>
                        </a:stretch>
                      </p:blipFill>
                      <p:spPr>
                        <a:xfrm>
                          <a:off x="1040502" y="2565404"/>
                          <a:ext cx="276224"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50414"/>
            <a:ext cx="8316000" cy="250959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(2019沈阳沈北新区模拟,4)一辆普通家用轿车的长约为教室长度的一半。如图是某家用轿车在平直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公路上行驶过程中,用相机每隔0.5 s曝光一次得到的照片。拍照过程中,轿车的平均速度最接近于 (    </a:t>
            </a:r>
            <a:endParaRPr lang="zh-CN" altLang="en-US"/>
          </a:p>
          <a:p>
            <a:pPr marL="0" indent="0" eaLnBrk="0" latinLnBrk="1" hangingPunct="0">
              <a:lnSpc>
                <a:spcPct val="100000"/>
              </a:lnSpc>
              <a:spcBef>
                <a:spcPct val="0"/>
              </a:spcBef>
              <a:buNone/>
            </a:pP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40"/>
              </a:spcBef>
              <a:buNone/>
            </a:pPr>
            <a:r>
              <a:rPr lang="zh-CN" altLang="en-US" sz="7305" kern="0" spc="48793"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05"/>
              </a:spcBef>
              <a:buNone/>
            </a:pPr>
            <a:r>
              <a:rPr lang="zh-CN" altLang="en-US" sz="1415" kern="0" smtClean="0">
                <a:solidFill>
                  <a:srgbClr val="000000"/>
                </a:solidFill>
                <a:latin typeface="Times New Roman" panose="02020603050405020304" pitchFamily="65" charset="-122"/>
                <a:ea typeface="宋体" panose="02010600030101010101" pitchFamily="2" charset="-122"/>
              </a:rPr>
              <a:t>A.30 km/h　　B.60 km/h</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C.90 km/h　　D.120 km/h</a:t>
            </a:r>
            <a:endParaRPr lang="zh-CN" altLang="en-US"/>
          </a:p>
        </p:txBody>
      </p:sp>
      <p:pic>
        <p:nvPicPr>
          <p:cNvPr id="3" name="图片 3" descr="textimage25.jpeg"/>
          <p:cNvPicPr>
            <a:picLocks noChangeAspect="1"/>
          </p:cNvPicPr>
          <p:nvPr/>
        </p:nvPicPr>
        <p:blipFill>
          <a:blip r:embed="rId4"/>
          <a:stretch>
            <a:fillRect/>
          </a:stretch>
        </p:blipFill>
        <p:spPr>
          <a:xfrm>
            <a:off x="1285852" y="1403347"/>
            <a:ext cx="5711029" cy="1221610"/>
          </a:xfrm>
          <a:prstGeom prst="rect">
            <a:avLst/>
          </a:prstGeom>
        </p:spPr>
      </p:pic>
      <p:grpSp>
        <p:nvGrpSpPr>
          <p:cNvPr id="7" name="组合 6"/>
          <p:cNvGrpSpPr/>
          <p:nvPr/>
        </p:nvGrpSpPr>
        <p:grpSpPr>
          <a:xfrm>
            <a:off x="720000" y="3403611"/>
            <a:ext cx="8316000" cy="866776"/>
            <a:chOff x="720000" y="3913197"/>
            <a:chExt cx="8316000" cy="866776"/>
          </a:xfrm>
        </p:grpSpPr>
        <p:sp>
          <p:nvSpPr>
            <p:cNvPr id="4" name="TextBox 2"/>
            <p:cNvSpPr txBox="1"/>
            <p:nvPr/>
          </p:nvSpPr>
          <p:spPr>
            <a:xfrm>
              <a:off x="720000" y="3913197"/>
              <a:ext cx="8316000" cy="86677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由图可知,相机曝光了2次,轿车通过的总路程大约是4个车身长,1个车身长约为4.5 m,所以,总</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路程</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=4.5</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4 m=18 m,总时间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=0.5 s</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2=1 s,轿车的平均速度</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5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=18 m/s=64.8 km/h。故A、C、D</a:t>
              </a:r>
              <a:endParaRPr lang="zh-CN" altLang="en-US"/>
            </a:p>
            <a:p>
              <a:pPr marL="0" indent="0" eaLnBrk="0" latinLnBrk="1" hangingPunct="0">
                <a:lnSpc>
                  <a:spcPct val="100000"/>
                </a:lnSpc>
                <a:spcBef>
                  <a:spcPts val="365"/>
                </a:spcBef>
                <a:buNone/>
              </a:pPr>
              <a:r>
                <a:rPr lang="zh-CN" altLang="en-US" sz="1415" kern="0" smtClean="0">
                  <a:solidFill>
                    <a:srgbClr val="000000"/>
                  </a:solidFill>
                  <a:latin typeface="Times New Roman" panose="02020603050405020304" pitchFamily="65" charset="-122"/>
                  <a:ea typeface="宋体" panose="02010600030101010101" pitchFamily="2" charset="-122"/>
                </a:rPr>
                <a:t>错误,B正确。</a:t>
              </a:r>
              <a:endParaRPr lang="zh-CN" altLang="en-US"/>
            </a:p>
          </p:txBody>
        </p:sp>
        <p:graphicFrame>
          <p:nvGraphicFramePr>
            <p:cNvPr id="5" name="对象 4"/>
            <p:cNvGraphicFramePr>
              <a:graphicFrameLocks noChangeAspect="1"/>
            </p:cNvGraphicFramePr>
            <p:nvPr/>
          </p:nvGraphicFramePr>
          <p:xfrm>
            <a:off x="5383873" y="4153411"/>
            <a:ext cx="142875" cy="419099"/>
          </p:xfrm>
          <a:graphic>
            <a:graphicData uri="http://schemas.openxmlformats.org/presentationml/2006/ole">
              <mc:AlternateContent xmlns:mc="http://schemas.openxmlformats.org/markup-compatibility/2006">
                <mc:Choice xmlns:v="urn:schemas-microsoft-com:vml" Requires="v">
                  <p:oleObj spid="_x0000_s12291" name="Equation" r:id="rId5" imgW="3657600" imgH="10972800" progId="">
                    <p:embed/>
                  </p:oleObj>
                </mc:Choice>
                <mc:Fallback>
                  <p:oleObj name="Equation" r:id="rId5" imgW="3657600" imgH="10972800" progId="">
                    <p:embed/>
                    <p:pic>
                      <p:nvPicPr>
                        <p:cNvPr id="0" name="OLE substitute image"/>
                        <p:cNvPicPr/>
                        <p:nvPr/>
                      </p:nvPicPr>
                      <p:blipFill>
                        <a:blip r:embed="rId6"/>
                        <a:stretch>
                          <a:fillRect/>
                        </a:stretch>
                      </p:blipFill>
                      <p:spPr>
                        <a:xfrm>
                          <a:off x="5383873" y="4153411"/>
                          <a:ext cx="142875"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5628262" y="4153411"/>
            <a:ext cx="333374" cy="419099"/>
          </p:xfrm>
          <a:graphic>
            <a:graphicData uri="http://schemas.openxmlformats.org/presentationml/2006/ole">
              <mc:AlternateContent xmlns:mc="http://schemas.openxmlformats.org/markup-compatibility/2006">
                <mc:Choice xmlns:v="urn:schemas-microsoft-com:vml" Requires="v">
                  <p:oleObj spid="_x0000_s12292" name="Equation" r:id="rId7" imgW="8839200" imgH="10972800" progId="">
                    <p:embed/>
                  </p:oleObj>
                </mc:Choice>
                <mc:Fallback>
                  <p:oleObj name="Equation" r:id="rId7" imgW="8839200" imgH="10972800" progId="">
                    <p:embed/>
                    <p:pic>
                      <p:nvPicPr>
                        <p:cNvPr id="0" name="OLE substitute image"/>
                        <p:cNvPicPr/>
                        <p:nvPr/>
                      </p:nvPicPr>
                      <p:blipFill>
                        <a:blip r:embed="rId8"/>
                        <a:stretch>
                          <a:fillRect/>
                        </a:stretch>
                      </p:blipFill>
                      <p:spPr>
                        <a:xfrm>
                          <a:off x="5628262" y="4153411"/>
                          <a:ext cx="333374" cy="419099"/>
                        </a:xfrm>
                        <a:prstGeom prst="rect">
                          <a:avLst/>
                        </a:prstGeom>
                        <a:noFill/>
                      </p:spPr>
                    </p:pic>
                  </p:oleObj>
                </mc:Fallback>
              </mc:AlternateContent>
            </a:graphicData>
          </a:graphic>
        </p:graphicFrame>
      </p:grpSp>
      <p:sp>
        <p:nvSpPr>
          <p:cNvPr id="8" name="TextBox 2"/>
          <p:cNvSpPr txBox="1"/>
          <p:nvPr/>
        </p:nvSpPr>
        <p:spPr>
          <a:xfrm>
            <a:off x="720000" y="4341825"/>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易错警示</a:t>
            </a:r>
            <a:r>
              <a:rPr lang="zh-CN" altLang="en-US" sz="1415" kern="0" smtClean="0">
                <a:solidFill>
                  <a:srgbClr val="000000"/>
                </a:solidFill>
                <a:latin typeface="Times New Roman" panose="02020603050405020304" pitchFamily="65" charset="-122"/>
                <a:ea typeface="宋体" panose="02010600030101010101" pitchFamily="2" charset="-122"/>
              </a:rPr>
              <a:t>　(1)求汽车的路程时,应注意把图上的长度换算为实际路程,选取车头为研究对象,两次曝光时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间内车头行进距离约为4个车长;</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(2)每曝光一次多出一辆轿车,车行进时间为2次连续曝光间隔时间的2倍。</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97156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[2020广东,16(1)]如图所示,图甲中木块的长度为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cm;天平平衡时,放在天平右盘中的砝码和游</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码的位置如图乙所示,所测物体的质量为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a:t>
            </a:r>
            <a:endParaRPr lang="zh-CN" altLang="en-US"/>
          </a:p>
          <a:p>
            <a:pPr marL="0" indent="0" eaLnBrk="0" latinLnBrk="1" hangingPunct="0">
              <a:lnSpc>
                <a:spcPct val="100000"/>
              </a:lnSpc>
              <a:spcBef>
                <a:spcPts val="140"/>
              </a:spcBef>
              <a:buNone/>
            </a:pPr>
            <a:r>
              <a:rPr lang="zh-CN" altLang="en-US" sz="9895" kern="0" spc="4620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jpeg"/>
          <p:cNvPicPr>
            <a:picLocks noChangeAspect="1"/>
          </p:cNvPicPr>
          <p:nvPr/>
        </p:nvPicPr>
        <p:blipFill>
          <a:blip r:embed="rId3"/>
          <a:stretch>
            <a:fillRect/>
          </a:stretch>
        </p:blipFill>
        <p:spPr>
          <a:xfrm>
            <a:off x="1285852" y="1698619"/>
            <a:ext cx="6215106" cy="1844591"/>
          </a:xfrm>
          <a:prstGeom prst="rect">
            <a:avLst/>
          </a:prstGeom>
        </p:spPr>
      </p:pic>
      <p:sp>
        <p:nvSpPr>
          <p:cNvPr id="4" name="TextBox 2"/>
          <p:cNvSpPr txBox="1"/>
          <p:nvPr/>
        </p:nvSpPr>
        <p:spPr>
          <a:xfrm>
            <a:off x="720000" y="376033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2.13(2.12~2.15都对)　34</a:t>
            </a:r>
            <a:endParaRPr lang="zh-CN" altLang="en-US"/>
          </a:p>
        </p:txBody>
      </p:sp>
      <p:sp>
        <p:nvSpPr>
          <p:cNvPr id="5" name="TextBox 4"/>
          <p:cNvSpPr txBox="1"/>
          <p:nvPr/>
        </p:nvSpPr>
        <p:spPr>
          <a:xfrm>
            <a:off x="720000" y="412751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由题图甲可知,刻度尺的分度值为1 mm,木块的长度为2.13 cm。由题图乙可知,所测物体的质量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为</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=20 g+10 g+4 g=34 g。</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171425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(2020广东揭阳榕城一模,12,3分)如图是小明某次步行后手机“微信运动”功能记录的数据。如果小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明此次步行时间是3 000 s,步长是0.5 m,那么他步行的速度是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m/s;若以身上的手机为参照物,小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明是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的,用手机上网课是利用</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来传递信息的。</a:t>
            </a:r>
            <a:endParaRPr lang="zh-CN" altLang="en-US"/>
          </a:p>
          <a:p>
            <a:pPr marL="0" indent="0" eaLnBrk="0" latinLnBrk="1" hangingPunct="0">
              <a:lnSpc>
                <a:spcPct val="100000"/>
              </a:lnSpc>
              <a:spcBef>
                <a:spcPts val="140"/>
              </a:spcBef>
              <a:buNone/>
            </a:pPr>
            <a:r>
              <a:rPr lang="zh-CN" altLang="en-US" sz="6805" kern="0" spc="796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6.jpeg"/>
          <p:cNvPicPr>
            <a:picLocks noChangeAspect="1"/>
          </p:cNvPicPr>
          <p:nvPr/>
        </p:nvPicPr>
        <p:blipFill>
          <a:blip r:embed="rId4"/>
          <a:stretch>
            <a:fillRect/>
          </a:stretch>
        </p:blipFill>
        <p:spPr>
          <a:xfrm>
            <a:off x="3143240" y="1780048"/>
            <a:ext cx="1876425" cy="1409700"/>
          </a:xfrm>
          <a:prstGeom prst="rect">
            <a:avLst/>
          </a:prstGeom>
        </p:spPr>
      </p:pic>
      <p:sp>
        <p:nvSpPr>
          <p:cNvPr id="4" name="TextBox 2"/>
          <p:cNvSpPr txBox="1"/>
          <p:nvPr/>
        </p:nvSpPr>
        <p:spPr>
          <a:xfrm>
            <a:off x="720000" y="326249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　静止　电磁波</a:t>
            </a:r>
            <a:endParaRPr lang="zh-CN" altLang="en-US"/>
          </a:p>
        </p:txBody>
      </p:sp>
      <p:grpSp>
        <p:nvGrpSpPr>
          <p:cNvPr id="5" name="组合 4"/>
          <p:cNvGrpSpPr/>
          <p:nvPr/>
        </p:nvGrpSpPr>
        <p:grpSpPr>
          <a:xfrm>
            <a:off x="720000" y="3629672"/>
            <a:ext cx="8316000" cy="1079334"/>
            <a:chOff x="720000" y="1260000"/>
            <a:chExt cx="8316000" cy="1079334"/>
          </a:xfrm>
        </p:grpSpPr>
        <p:sp>
          <p:nvSpPr>
            <p:cNvPr id="6" name="TextBox 2"/>
            <p:cNvSpPr txBox="1"/>
            <p:nvPr/>
          </p:nvSpPr>
          <p:spPr>
            <a:xfrm>
              <a:off x="720000" y="1260000"/>
              <a:ext cx="8316000" cy="107933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由“微信运动”功能记录的数据可知,步数为6 000步,步长0.5 m,所以步行距离为3 000 m,</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365"/>
                </a:spcBef>
                <a:buNone/>
              </a:pPr>
              <a:r>
                <a:rPr lang="zh-CN" altLang="en-US" sz="2465" kern="0" spc="195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 m/s;小明和身上的手机的相对位置没有发生改变,所以以手机为参照物,小明是静止的;手机通</a:t>
              </a:r>
              <a:endParaRPr lang="zh-CN" altLang="en-US"/>
            </a:p>
            <a:p>
              <a:pPr marL="0" indent="0" eaLnBrk="0" latinLnBrk="1" hangingPunct="0">
                <a:lnSpc>
                  <a:spcPct val="100000"/>
                </a:lnSpc>
                <a:spcBef>
                  <a:spcPts val="365"/>
                </a:spcBef>
                <a:buNone/>
              </a:pPr>
              <a:r>
                <a:rPr lang="zh-CN" altLang="en-US" sz="1415" kern="0" smtClean="0">
                  <a:solidFill>
                    <a:srgbClr val="000000"/>
                  </a:solidFill>
                  <a:latin typeface="Times New Roman" panose="02020603050405020304" pitchFamily="65" charset="-122"/>
                  <a:ea typeface="宋体" panose="02010600030101010101" pitchFamily="2" charset="-122"/>
                </a:rPr>
                <a:t>信是利用电磁波传递信息的。</a:t>
              </a:r>
              <a:endParaRPr lang="zh-CN" altLang="en-US"/>
            </a:p>
          </p:txBody>
        </p:sp>
        <p:graphicFrame>
          <p:nvGraphicFramePr>
            <p:cNvPr id="7" name="对象 6"/>
            <p:cNvGraphicFramePr>
              <a:graphicFrameLocks noChangeAspect="1"/>
            </p:cNvGraphicFramePr>
            <p:nvPr/>
          </p:nvGraphicFramePr>
          <p:xfrm>
            <a:off x="8245733" y="1262614"/>
            <a:ext cx="142875" cy="419099"/>
          </p:xfrm>
          <a:graphic>
            <a:graphicData uri="http://schemas.openxmlformats.org/presentationml/2006/ole">
              <mc:AlternateContent xmlns:mc="http://schemas.openxmlformats.org/markup-compatibility/2006">
                <mc:Choice xmlns:v="urn:schemas-microsoft-com:vml" Requires="v">
                  <p:oleObj spid="_x0000_s13315" name="Equation" r:id="rId5" imgW="3657600" imgH="10972800" progId="">
                    <p:embed/>
                  </p:oleObj>
                </mc:Choice>
                <mc:Fallback>
                  <p:oleObj name="Equation" r:id="rId5" imgW="3657600" imgH="10972800" progId="">
                    <p:embed/>
                    <p:pic>
                      <p:nvPicPr>
                        <p:cNvPr id="0" name="OLE substitute image"/>
                        <p:cNvPicPr/>
                        <p:nvPr/>
                      </p:nvPicPr>
                      <p:blipFill>
                        <a:blip r:embed="rId6"/>
                        <a:stretch>
                          <a:fillRect/>
                        </a:stretch>
                      </p:blipFill>
                      <p:spPr>
                        <a:xfrm>
                          <a:off x="8245733" y="1262614"/>
                          <a:ext cx="142875"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720000" y="1722473"/>
            <a:ext cx="561975" cy="419099"/>
          </p:xfrm>
          <a:graphic>
            <a:graphicData uri="http://schemas.openxmlformats.org/presentationml/2006/ole">
              <mc:AlternateContent xmlns:mc="http://schemas.openxmlformats.org/markup-compatibility/2006">
                <mc:Choice xmlns:v="urn:schemas-microsoft-com:vml" Requires="v">
                  <p:oleObj spid="_x0000_s13316" name="Equation" r:id="rId7" imgW="14935200" imgH="10972800" progId="">
                    <p:embed/>
                  </p:oleObj>
                </mc:Choice>
                <mc:Fallback>
                  <p:oleObj name="Equation" r:id="rId7" imgW="14935200" imgH="10972800" progId="">
                    <p:embed/>
                    <p:pic>
                      <p:nvPicPr>
                        <p:cNvPr id="0" name="OLE substitute image"/>
                        <p:cNvPicPr/>
                        <p:nvPr/>
                      </p:nvPicPr>
                      <p:blipFill>
                        <a:blip r:embed="rId8"/>
                        <a:stretch>
                          <a:fillRect/>
                        </a:stretch>
                      </p:blipFill>
                      <p:spPr>
                        <a:xfrm>
                          <a:off x="720000" y="1722473"/>
                          <a:ext cx="561975"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(2020江苏扬州梅岭中学二模,13,2分)淮扬镇高铁过江通道“五峰山公铁大桥”建成后,扬州将进一步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融入上海一小时经济圈。大桥主跨长为1 120 m,一列200 m长的高铁匀速通过大桥主跨的时间为60 s,则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高铁的速度为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m/s,若以高铁为参照物,大桥是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a:t>
            </a:r>
            <a:endParaRPr lang="zh-CN" altLang="en-US"/>
          </a:p>
        </p:txBody>
      </p:sp>
      <p:sp>
        <p:nvSpPr>
          <p:cNvPr id="3" name="TextBox 2"/>
          <p:cNvSpPr txBox="1"/>
          <p:nvPr/>
        </p:nvSpPr>
        <p:spPr>
          <a:xfrm>
            <a:off x="720000" y="204581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22　运动</a:t>
            </a:r>
            <a:endParaRPr lang="zh-CN" altLang="en-US"/>
          </a:p>
        </p:txBody>
      </p:sp>
      <p:grpSp>
        <p:nvGrpSpPr>
          <p:cNvPr id="4" name="组合 3"/>
          <p:cNvGrpSpPr/>
          <p:nvPr/>
        </p:nvGrpSpPr>
        <p:grpSpPr>
          <a:xfrm>
            <a:off x="720000" y="2484437"/>
            <a:ext cx="8316000" cy="648704"/>
            <a:chOff x="720000" y="1260000"/>
            <a:chExt cx="8316000" cy="648704"/>
          </a:xfrm>
        </p:grpSpPr>
        <p:sp>
          <p:nvSpPr>
            <p:cNvPr id="5" name="TextBox 2"/>
            <p:cNvSpPr txBox="1"/>
            <p:nvPr/>
          </p:nvSpPr>
          <p:spPr>
            <a:xfrm>
              <a:off x="720000" y="1260000"/>
              <a:ext cx="8316000" cy="6487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高铁的速度为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615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=22 m/s。若以高铁为参照物,大桥的位置发生了改变,所以大</a:t>
              </a:r>
              <a:endParaRPr lang="zh-CN" altLang="en-US"/>
            </a:p>
            <a:p>
              <a:pPr marL="0" indent="0" eaLnBrk="0" latinLnBrk="1" hangingPunct="0">
                <a:lnSpc>
                  <a:spcPct val="100000"/>
                </a:lnSpc>
                <a:spcBef>
                  <a:spcPts val="365"/>
                </a:spcBef>
                <a:buNone/>
              </a:pPr>
              <a:r>
                <a:rPr lang="zh-CN" altLang="en-US" sz="1415" kern="0" smtClean="0">
                  <a:solidFill>
                    <a:srgbClr val="000000"/>
                  </a:solidFill>
                  <a:latin typeface="Times New Roman" panose="02020603050405020304" pitchFamily="65" charset="-122"/>
                  <a:ea typeface="宋体" panose="02010600030101010101" pitchFamily="2" charset="-122"/>
                </a:rPr>
                <a:t>桥是运动的。</a:t>
              </a:r>
              <a:endParaRPr lang="zh-CN" altLang="en-US"/>
            </a:p>
          </p:txBody>
        </p:sp>
        <p:graphicFrame>
          <p:nvGraphicFramePr>
            <p:cNvPr id="6" name="对象 5"/>
            <p:cNvGraphicFramePr>
              <a:graphicFrameLocks noChangeAspect="1"/>
            </p:cNvGraphicFramePr>
            <p:nvPr/>
          </p:nvGraphicFramePr>
          <p:xfrm>
            <a:off x="2520713" y="1262614"/>
            <a:ext cx="142875" cy="419099"/>
          </p:xfrm>
          <a:graphic>
            <a:graphicData uri="http://schemas.openxmlformats.org/presentationml/2006/ole">
              <mc:AlternateContent xmlns:mc="http://schemas.openxmlformats.org/markup-compatibility/2006">
                <mc:Choice xmlns:v="urn:schemas-microsoft-com:vml" Requires="v">
                  <p:oleObj spid="_x0000_s14339" name="Equation" r:id="rId4" imgW="3657600" imgH="10972800" progId="">
                    <p:embed/>
                  </p:oleObj>
                </mc:Choice>
                <mc:Fallback>
                  <p:oleObj name="Equation" r:id="rId4" imgW="3657600" imgH="10972800" progId="">
                    <p:embed/>
                    <p:pic>
                      <p:nvPicPr>
                        <p:cNvPr id="0" name="OLE substitute image"/>
                        <p:cNvPicPr/>
                        <p:nvPr/>
                      </p:nvPicPr>
                      <p:blipFill>
                        <a:blip r:embed="rId5"/>
                        <a:stretch>
                          <a:fillRect/>
                        </a:stretch>
                      </p:blipFill>
                      <p:spPr>
                        <a:xfrm>
                          <a:off x="2520713" y="1262614"/>
                          <a:ext cx="142875" cy="41909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765102" y="1262614"/>
            <a:ext cx="1095374" cy="419099"/>
          </p:xfrm>
          <a:graphic>
            <a:graphicData uri="http://schemas.openxmlformats.org/presentationml/2006/ole">
              <mc:AlternateContent xmlns:mc="http://schemas.openxmlformats.org/markup-compatibility/2006">
                <mc:Choice xmlns:v="urn:schemas-microsoft-com:vml" Requires="v">
                  <p:oleObj spid="_x0000_s14340" name="Equation" r:id="rId6" imgW="28956000" imgH="10972800" progId="">
                    <p:embed/>
                  </p:oleObj>
                </mc:Choice>
                <mc:Fallback>
                  <p:oleObj name="Equation" r:id="rId6" imgW="28956000" imgH="10972800" progId="">
                    <p:embed/>
                    <p:pic>
                      <p:nvPicPr>
                        <p:cNvPr id="0" name="OLE substitute image"/>
                        <p:cNvPicPr/>
                        <p:nvPr/>
                      </p:nvPicPr>
                      <p:blipFill>
                        <a:blip r:embed="rId7"/>
                        <a:stretch>
                          <a:fillRect/>
                        </a:stretch>
                      </p:blipFill>
                      <p:spPr>
                        <a:xfrm>
                          <a:off x="2765102" y="1262614"/>
                          <a:ext cx="1095374"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2105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方法总结</a:t>
            </a:r>
            <a:r>
              <a:rPr lang="zh-CN" altLang="en-US" sz="1415" kern="0" smtClean="0">
                <a:solidFill>
                  <a:srgbClr val="000000"/>
                </a:solidFill>
                <a:latin typeface="Times New Roman" panose="02020603050405020304" pitchFamily="65" charset="-122"/>
                <a:ea typeface="宋体" panose="02010600030101010101" pitchFamily="2" charset="-122"/>
              </a:rPr>
              <a:t>　车过桥问题一般有以下两种:</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(1)车全部通过桥梁:车行驶的距离=桥长+车长</a:t>
            </a:r>
            <a:endParaRPr lang="zh-CN" altLang="en-US"/>
          </a:p>
          <a:p>
            <a:pPr marL="0" indent="0" eaLnBrk="0" latinLnBrk="1" hangingPunct="0">
              <a:lnSpc>
                <a:spcPct val="100000"/>
              </a:lnSpc>
              <a:spcBef>
                <a:spcPts val="140"/>
              </a:spcBef>
              <a:buNone/>
            </a:pPr>
            <a:r>
              <a:rPr lang="zh-CN" altLang="en-US" sz="7305" kern="0" spc="29818"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05"/>
              </a:spcBef>
              <a:buNone/>
            </a:pPr>
            <a:r>
              <a:rPr lang="zh-CN" altLang="en-US" sz="1415" kern="0" smtClean="0">
                <a:solidFill>
                  <a:srgbClr val="000000"/>
                </a:solidFill>
                <a:latin typeface="Times New Roman" panose="02020603050405020304" pitchFamily="65" charset="-122"/>
                <a:ea typeface="宋体" panose="02010600030101010101" pitchFamily="2" charset="-122"/>
              </a:rPr>
              <a:t>(2)车全部在桥上:车行驶的距离=桥长-车长</a:t>
            </a:r>
            <a:endParaRPr lang="zh-CN" altLang="en-US"/>
          </a:p>
          <a:p>
            <a:pPr marL="0" indent="0" eaLnBrk="0" latinLnBrk="1" hangingPunct="0">
              <a:lnSpc>
                <a:spcPct val="100000"/>
              </a:lnSpc>
              <a:spcBef>
                <a:spcPts val="140"/>
              </a:spcBef>
              <a:buNone/>
            </a:pPr>
            <a:r>
              <a:rPr lang="zh-CN" altLang="en-US" sz="7305" kern="0" spc="21043"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7.jpeg"/>
          <p:cNvPicPr>
            <a:picLocks noChangeAspect="1"/>
          </p:cNvPicPr>
          <p:nvPr/>
        </p:nvPicPr>
        <p:blipFill>
          <a:blip r:embed="rId3"/>
          <a:stretch>
            <a:fillRect/>
          </a:stretch>
        </p:blipFill>
        <p:spPr>
          <a:xfrm>
            <a:off x="1714480" y="1269991"/>
            <a:ext cx="3384242" cy="1093896"/>
          </a:xfrm>
          <a:prstGeom prst="rect">
            <a:avLst/>
          </a:prstGeom>
        </p:spPr>
      </p:pic>
      <p:pic>
        <p:nvPicPr>
          <p:cNvPr id="4" name="图片 4" descr="textimage28.jpeg"/>
          <p:cNvPicPr>
            <a:picLocks noChangeAspect="1"/>
          </p:cNvPicPr>
          <p:nvPr/>
        </p:nvPicPr>
        <p:blipFill>
          <a:blip r:embed="rId4"/>
          <a:stretch>
            <a:fillRect/>
          </a:stretch>
        </p:blipFill>
        <p:spPr>
          <a:xfrm>
            <a:off x="2000232" y="2984503"/>
            <a:ext cx="2994744" cy="1267617"/>
          </a:xfrm>
          <a:prstGeom prst="rect">
            <a:avLst/>
          </a:prstGeo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5013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(2020安徽学业水平第三次模拟,18,3分)小明同学利用斜面、小车、刻度尺和停表测量小车沿斜面下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滑时的平均速度。</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(1)实验中小车从</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位置运动到</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位置的路程如图所示,并测得小车在这段路程内运动的时间为2 s,则小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车在这段时间内的平均速度为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m/s;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(2)实验过程中,小车的运动时间较短,不便计时,可以通过使斜面变</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(选填“陡”或“缓”)的方</a:t>
            </a:r>
            <a:endParaRPr lang="zh-CN" altLang="en-US"/>
          </a:p>
        </p:txBody>
      </p:sp>
      <p:pic>
        <p:nvPicPr>
          <p:cNvPr id="3" name="图片 3" descr="textimage29.jpeg"/>
          <p:cNvPicPr>
            <a:picLocks noChangeAspect="1"/>
          </p:cNvPicPr>
          <p:nvPr/>
        </p:nvPicPr>
        <p:blipFill>
          <a:blip r:embed="rId3"/>
          <a:stretch>
            <a:fillRect/>
          </a:stretch>
        </p:blipFill>
        <p:spPr>
          <a:xfrm>
            <a:off x="2214546" y="1326986"/>
            <a:ext cx="3550509" cy="1238880"/>
          </a:xfrm>
          <a:prstGeom prst="rect">
            <a:avLst/>
          </a:prstGeom>
        </p:spPr>
      </p:pic>
      <p:sp>
        <p:nvSpPr>
          <p:cNvPr id="4" name="TextBox 2"/>
          <p:cNvSpPr txBox="1"/>
          <p:nvPr/>
        </p:nvSpPr>
        <p:spPr>
          <a:xfrm>
            <a:off x="720000" y="3413131"/>
            <a:ext cx="8316000" cy="88511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式,改变小车的运动时间,达到便于测量时间的目的;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(3)完成上述实验后,他在斜面底端放置了一个小木块,想继续探究小车的动能与速度的关系,他应将同一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小车从斜面的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(选填“相同”或“不同”)高度由静止释放,可以通过观察小木块移动的距离得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到结论。</a:t>
            </a:r>
            <a:endParaRPr lang="zh-CN" alt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(1)0.4　(2)缓　(3)不同</a:t>
            </a:r>
            <a:endParaRPr lang="zh-CN" altLang="en-US"/>
          </a:p>
        </p:txBody>
      </p:sp>
      <p:grpSp>
        <p:nvGrpSpPr>
          <p:cNvPr id="3" name="组合 2"/>
          <p:cNvGrpSpPr/>
          <p:nvPr/>
        </p:nvGrpSpPr>
        <p:grpSpPr>
          <a:xfrm>
            <a:off x="720000" y="1770057"/>
            <a:ext cx="8316000" cy="1328569"/>
            <a:chOff x="720000" y="1260000"/>
            <a:chExt cx="8316000" cy="1328569"/>
          </a:xfrm>
        </p:grpSpPr>
        <p:sp>
          <p:nvSpPr>
            <p:cNvPr id="4" name="TextBox 2"/>
            <p:cNvSpPr txBox="1"/>
            <p:nvPr/>
          </p:nvSpPr>
          <p:spPr>
            <a:xfrm>
              <a:off x="720000" y="1260000"/>
              <a:ext cx="8316000" cy="13285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(1)依题意得小车在这段时间内的平均速度为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60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=0.4 m/s。</a:t>
              </a:r>
              <a:endParaRPr lang="zh-CN" altLang="en-US"/>
            </a:p>
            <a:p>
              <a:pPr marL="0" indent="0" eaLnBrk="0" latinLnBrk="1" hangingPunct="0">
                <a:lnSpc>
                  <a:spcPct val="100000"/>
                </a:lnSpc>
                <a:spcBef>
                  <a:spcPts val="510"/>
                </a:spcBef>
                <a:buNone/>
              </a:pPr>
              <a:r>
                <a:rPr lang="zh-CN" altLang="en-US" sz="1415" kern="0" smtClean="0">
                  <a:solidFill>
                    <a:srgbClr val="000000"/>
                  </a:solidFill>
                  <a:latin typeface="Times New Roman" panose="02020603050405020304" pitchFamily="65" charset="-122"/>
                  <a:ea typeface="宋体" panose="02010600030101010101" pitchFamily="2" charset="-122"/>
                </a:rPr>
                <a:t>(2)斜面越陡,小车的重力势能转化为动能就越多,小车的运动速度就越大,通过斜面所用的时间就越短,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不利于时间的测量,所以为了便于测量时间,斜面应该缓一些。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(3)探究小车的动能与速度的关系,要改变小车到达水平面的初速度,改变小车下滑的高度,故他应将同一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小车从斜面的不同高度由静止释放,可以通过观察小木块移动的距离得到结论。</a:t>
              </a:r>
              <a:endParaRPr lang="zh-CN" altLang="en-US"/>
            </a:p>
          </p:txBody>
        </p:sp>
        <p:graphicFrame>
          <p:nvGraphicFramePr>
            <p:cNvPr id="5" name="对象 4"/>
            <p:cNvGraphicFramePr>
              <a:graphicFrameLocks noChangeAspect="1"/>
            </p:cNvGraphicFramePr>
            <p:nvPr/>
          </p:nvGraphicFramePr>
          <p:xfrm>
            <a:off x="4890596" y="1262614"/>
            <a:ext cx="142875" cy="419099"/>
          </p:xfrm>
          <a:graphic>
            <a:graphicData uri="http://schemas.openxmlformats.org/presentationml/2006/ole">
              <mc:AlternateContent xmlns:mc="http://schemas.openxmlformats.org/markup-compatibility/2006">
                <mc:Choice xmlns:v="urn:schemas-microsoft-com:vml" Requires="v">
                  <p:oleObj spid="_x0000_s15363" name="Equation" r:id="rId4" imgW="3657600" imgH="10972800" progId="">
                    <p:embed/>
                  </p:oleObj>
                </mc:Choice>
                <mc:Fallback>
                  <p:oleObj name="Equation" r:id="rId4" imgW="3657600" imgH="10972800" progId="">
                    <p:embed/>
                    <p:pic>
                      <p:nvPicPr>
                        <p:cNvPr id="0" name="OLE substitute image"/>
                        <p:cNvPicPr/>
                        <p:nvPr/>
                      </p:nvPicPr>
                      <p:blipFill>
                        <a:blip r:embed="rId5"/>
                        <a:stretch>
                          <a:fillRect/>
                        </a:stretch>
                      </p:blipFill>
                      <p:spPr>
                        <a:xfrm>
                          <a:off x="4890596" y="1262614"/>
                          <a:ext cx="142875"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5134985" y="1262614"/>
            <a:ext cx="390524" cy="419099"/>
          </p:xfrm>
          <a:graphic>
            <a:graphicData uri="http://schemas.openxmlformats.org/presentationml/2006/ole">
              <mc:AlternateContent xmlns:mc="http://schemas.openxmlformats.org/markup-compatibility/2006">
                <mc:Choice xmlns:v="urn:schemas-microsoft-com:vml" Requires="v">
                  <p:oleObj spid="_x0000_s15364" name="Equation" r:id="rId6" imgW="10363200" imgH="10972800" progId="">
                    <p:embed/>
                  </p:oleObj>
                </mc:Choice>
                <mc:Fallback>
                  <p:oleObj name="Equation" r:id="rId6" imgW="10363200" imgH="10972800" progId="">
                    <p:embed/>
                    <p:pic>
                      <p:nvPicPr>
                        <p:cNvPr id="0" name="OLE substitute image"/>
                        <p:cNvPicPr/>
                        <p:nvPr/>
                      </p:nvPicPr>
                      <p:blipFill>
                        <a:blip r:embed="rId7"/>
                        <a:stretch>
                          <a:fillRect/>
                        </a:stretch>
                      </p:blipFill>
                      <p:spPr>
                        <a:xfrm>
                          <a:off x="5134985" y="1262614"/>
                          <a:ext cx="390524"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1286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smtClean="0">
                <a:latin typeface="微软雅黑" panose="020B0503020204020204" charset="-122"/>
                <a:ea typeface="微软雅黑" panose="020B0503020204020204" charset="-122"/>
                <a:cs typeface="微软雅黑" panose="020B0503020204020204" charset="-122"/>
              </a:rPr>
              <a:t>一、选择题</a:t>
            </a:r>
            <a:r>
              <a:rPr lang="zh-CN" altLang="en-US" sz="1415" kern="0" smtClean="0">
                <a:solidFill>
                  <a:srgbClr val="000000"/>
                </a:solidFill>
                <a:latin typeface="Times New Roman" panose="02020603050405020304" pitchFamily="65" charset="-122"/>
                <a:ea typeface="宋体" panose="02010600030101010101" pitchFamily="2" charset="-122"/>
              </a:rPr>
              <a:t>(每小题3分,共15分)</a:t>
            </a:r>
            <a:endParaRPr lang="zh-CN" altLang="en-US"/>
          </a:p>
        </p:txBody>
      </p:sp>
      <p:sp>
        <p:nvSpPr>
          <p:cNvPr id="4" name="TextBox 2"/>
          <p:cNvSpPr txBox="1"/>
          <p:nvPr/>
        </p:nvSpPr>
        <p:spPr>
          <a:xfrm>
            <a:off x="720000" y="1760066"/>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(2020五三,原创题)生活中我们可以将自己身体的一些部位当作“尺子”对物体的长度进行估测,下列</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所列举的将身体当作“尺子”估测物体长度的事例中不符合实际的是 (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A.校园的小树有一人高了,所以小树高约1.65 m</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B.我的课桌有4拃长约80 cm</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C.体育课学生用的跳绳两庹半长约3.5 m</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D.小明同学步行测学校的甬路长50步约30 cm</a:t>
            </a:r>
            <a:endParaRPr lang="zh-CN" altLang="en-US" dirty="0"/>
          </a:p>
        </p:txBody>
      </p:sp>
      <p:sp>
        <p:nvSpPr>
          <p:cNvPr id="5" name="TextBox 4"/>
          <p:cNvSpPr txBox="1"/>
          <p:nvPr/>
        </p:nvSpPr>
        <p:spPr>
          <a:xfrm>
            <a:off x="720000" y="3270255"/>
            <a:ext cx="8316000" cy="67183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中学生的身高约1.65 m,故一人高的小树高约1.65 m,A项正确;一拃长约20 cm,4拃长约80 cm,</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B项正确;一庹为两臂左右平伸时两手之间的距离约为1.65 m,两庹半长约为 4 m,C项正确;一步长约0.5 m,</a:t>
            </a: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50步长约25 m,故D项错误。选择D。</a:t>
            </a:r>
            <a:endParaRPr lang="zh-CN" altLang="en-US"/>
          </a:p>
        </p:txBody>
      </p:sp>
      <p:sp>
        <p:nvSpPr>
          <p:cNvPr id="6" name="TextBox 5"/>
          <p:cNvSpPr txBox="1"/>
          <p:nvPr/>
        </p:nvSpPr>
        <p:spPr>
          <a:xfrm>
            <a:off x="1835696" y="539651"/>
            <a:ext cx="5688632" cy="523220"/>
          </a:xfrm>
          <a:prstGeom prst="rect">
            <a:avLst/>
          </a:prstGeom>
          <a:solidFill>
            <a:srgbClr val="FFFF00"/>
          </a:solidFill>
        </p:spPr>
        <p:txBody>
          <a:bodyPr wrap="square" rtlCol="0">
            <a:spAutoFit/>
          </a:bodyPr>
          <a:lstStyle/>
          <a:p>
            <a:r>
              <a:rPr lang="zh-CN" altLang="en-US" sz="2800" dirty="0" smtClean="0">
                <a:solidFill>
                  <a:srgbClr val="FF0000"/>
                </a:solidFill>
                <a:latin typeface="等线 Light" pitchFamily="2" charset="-122"/>
                <a:ea typeface="等线 Light" pitchFamily="2" charset="-122"/>
              </a:rPr>
              <a:t>最       新       模       拟</a:t>
            </a:r>
            <a:endParaRPr lang="zh-CN" altLang="en-US" sz="2800" dirty="0">
              <a:solidFill>
                <a:srgbClr val="FF0000"/>
              </a:solidFill>
              <a:latin typeface="等线 Light" pitchFamily="2" charset="-122"/>
              <a:ea typeface="等线 Light"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31191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(2019山西太原模拟,5)体育考试中,用每隔相等时间曝光一次的相机,拍摄小丽50 m跑的过程,得到下列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四张照片,其中表示她加速起跑阶段的是 (　　)</a:t>
            </a:r>
            <a:endParaRPr lang="zh-CN" altLang="en-US"/>
          </a:p>
          <a:p>
            <a:pPr marL="0" indent="0" eaLnBrk="0" latinLnBrk="1" hangingPunct="0">
              <a:lnSpc>
                <a:spcPct val="100000"/>
              </a:lnSpc>
              <a:spcBef>
                <a:spcPts val="140"/>
              </a:spcBef>
              <a:buNone/>
            </a:pPr>
            <a:r>
              <a:rPr lang="zh-CN" altLang="en-US" sz="12105" kern="0" spc="43993"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30.jpeg"/>
          <p:cNvPicPr>
            <a:picLocks noChangeAspect="1"/>
          </p:cNvPicPr>
          <p:nvPr/>
        </p:nvPicPr>
        <p:blipFill>
          <a:blip r:embed="rId3"/>
          <a:stretch>
            <a:fillRect/>
          </a:stretch>
        </p:blipFill>
        <p:spPr>
          <a:xfrm>
            <a:off x="1571604" y="1279982"/>
            <a:ext cx="5209322" cy="1915192"/>
          </a:xfrm>
          <a:prstGeom prst="rect">
            <a:avLst/>
          </a:prstGeom>
        </p:spPr>
      </p:pic>
      <p:sp>
        <p:nvSpPr>
          <p:cNvPr id="4" name="TextBox 2"/>
          <p:cNvSpPr txBox="1"/>
          <p:nvPr/>
        </p:nvSpPr>
        <p:spPr>
          <a:xfrm>
            <a:off x="720000" y="334169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A项中相等时间路程越来越大,为加速运动阶段,A项符合题意;B中相等时间路程相等,为匀速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运动阶段,B不符合题意;C中相同时间路程越来越短,为减速运动阶段,C不符合题意;D中相同时间路程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先增大后减少,速度先变大后变小,D不符合题意。故选择A。</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27115"/>
            <a:ext cx="8316000" cy="159062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(2019四川自贡模拟,13)如图所示是某物体做直线运动时的路程随时间变化的图像,由图像判断下列说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法错误的是 (　　)</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A.0~5 s内,物体通过的路程为2.5 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B.整个20 s时间内,物体的平均速度为0.2 m/s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C.物体在20 s内都做匀速直线运动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D.物体在0~5 s内的速度比10~20 s内的速度大</a:t>
            </a:r>
            <a:endParaRPr lang="zh-CN" altLang="en-US"/>
          </a:p>
        </p:txBody>
      </p:sp>
      <p:pic>
        <p:nvPicPr>
          <p:cNvPr id="3" name="图片 3" descr="textimage31.jpeg"/>
          <p:cNvPicPr>
            <a:picLocks noChangeAspect="1"/>
          </p:cNvPicPr>
          <p:nvPr/>
        </p:nvPicPr>
        <p:blipFill>
          <a:blip r:embed="rId4"/>
          <a:stretch>
            <a:fillRect/>
          </a:stretch>
        </p:blipFill>
        <p:spPr>
          <a:xfrm>
            <a:off x="5143504" y="1422858"/>
            <a:ext cx="1357322" cy="1423764"/>
          </a:xfrm>
          <a:prstGeom prst="rect">
            <a:avLst/>
          </a:prstGeom>
        </p:spPr>
      </p:pic>
      <p:grpSp>
        <p:nvGrpSpPr>
          <p:cNvPr id="4" name="组合 3"/>
          <p:cNvGrpSpPr/>
          <p:nvPr/>
        </p:nvGrpSpPr>
        <p:grpSpPr>
          <a:xfrm>
            <a:off x="720000" y="2994494"/>
            <a:ext cx="8316000" cy="1781810"/>
            <a:chOff x="720000" y="1260000"/>
            <a:chExt cx="8316000" cy="1781810"/>
          </a:xfrm>
        </p:grpSpPr>
        <p:sp>
          <p:nvSpPr>
            <p:cNvPr id="5" name="TextBox 2"/>
            <p:cNvSpPr txBox="1"/>
            <p:nvPr/>
          </p:nvSpPr>
          <p:spPr>
            <a:xfrm>
              <a:off x="720000" y="1260000"/>
              <a:ext cx="8316000" cy="178181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由图像知,0~5 s内,物体通过的路程为2.5 m,故A正确。整个20 s时间内,物体通过的路程为4m,</a:t>
              </a: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则物体的平均速度为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25" kern="0" spc="-129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25" kern="0" spc="-17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=0.2 m/s,故B正确。前5 s内物体通过的路程为2.5 m,则速度为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90" kern="0" spc="-12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410"/>
                </a:spcBef>
                <a:buNone/>
              </a:pPr>
              <a:r>
                <a:rPr lang="zh-CN" altLang="en-US" sz="2465" kern="0" spc="60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=0.5 m/s,物体做的是匀速直线运动;5~10 s内物体通过的路程为零,即物体处于静止状态;而10~20 s</a:t>
              </a:r>
              <a:endParaRPr lang="zh-CN" altLang="en-US"/>
            </a:p>
            <a:p>
              <a:pPr marL="0" indent="0" eaLnBrk="0" latinLnBrk="1" hangingPunct="0">
                <a:lnSpc>
                  <a:spcPct val="100000"/>
                </a:lnSpc>
                <a:spcBef>
                  <a:spcPts val="365"/>
                </a:spcBef>
                <a:buNone/>
              </a:pPr>
              <a:r>
                <a:rPr lang="zh-CN" altLang="en-US" sz="1415" kern="0" smtClean="0">
                  <a:solidFill>
                    <a:srgbClr val="000000"/>
                  </a:solidFill>
                  <a:latin typeface="Times New Roman" panose="02020603050405020304" pitchFamily="65" charset="-122"/>
                  <a:ea typeface="宋体" panose="02010600030101010101" pitchFamily="2" charset="-122"/>
                </a:rPr>
                <a:t>内物体也是做匀速直线运动,速度为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90" kern="0" spc="-101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25" kern="0" spc="357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=0.15 m/s,所以,物体在20 s内不是都做匀速直线运</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动,物体在0~5 s内的速度比10~20 s内的速度大,故C错误,D正确。故选C。</a:t>
              </a:r>
              <a:endParaRPr lang="zh-CN" altLang="en-US"/>
            </a:p>
          </p:txBody>
        </p:sp>
        <p:graphicFrame>
          <p:nvGraphicFramePr>
            <p:cNvPr id="6" name="对象 5"/>
            <p:cNvGraphicFramePr>
              <a:graphicFrameLocks noChangeAspect="1"/>
            </p:cNvGraphicFramePr>
            <p:nvPr/>
          </p:nvGraphicFramePr>
          <p:xfrm>
            <a:off x="2490458" y="1517046"/>
            <a:ext cx="142875" cy="419099"/>
          </p:xfrm>
          <a:graphic>
            <a:graphicData uri="http://schemas.openxmlformats.org/presentationml/2006/ole">
              <mc:AlternateContent xmlns:mc="http://schemas.openxmlformats.org/markup-compatibility/2006">
                <mc:Choice xmlns:v="urn:schemas-microsoft-com:vml" Requires="v">
                  <p:oleObj spid="_x0000_s16391" name="Equation" r:id="rId5" imgW="3657600" imgH="10972800" progId="">
                    <p:embed/>
                  </p:oleObj>
                </mc:Choice>
                <mc:Fallback>
                  <p:oleObj name="Equation" r:id="rId5" imgW="3657600" imgH="10972800" progId="">
                    <p:embed/>
                    <p:pic>
                      <p:nvPicPr>
                        <p:cNvPr id="0" name="OLE substitute image"/>
                        <p:cNvPicPr/>
                        <p:nvPr/>
                      </p:nvPicPr>
                      <p:blipFill>
                        <a:blip r:embed="rId6"/>
                        <a:stretch>
                          <a:fillRect/>
                        </a:stretch>
                      </p:blipFill>
                      <p:spPr>
                        <a:xfrm>
                          <a:off x="2490458" y="1517046"/>
                          <a:ext cx="142875" cy="41909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801522" y="1517046"/>
            <a:ext cx="285750" cy="419099"/>
          </p:xfrm>
          <a:graphic>
            <a:graphicData uri="http://schemas.openxmlformats.org/presentationml/2006/ole">
              <mc:AlternateContent xmlns:mc="http://schemas.openxmlformats.org/markup-compatibility/2006">
                <mc:Choice xmlns:v="urn:schemas-microsoft-com:vml" Requires="v">
                  <p:oleObj spid="_x0000_s16392" name="Equation" r:id="rId7" imgW="7620000" imgH="10972800" progId="">
                    <p:embed/>
                  </p:oleObj>
                </mc:Choice>
                <mc:Fallback>
                  <p:oleObj name="Equation" r:id="rId7" imgW="7620000" imgH="10972800" progId="">
                    <p:embed/>
                    <p:pic>
                      <p:nvPicPr>
                        <p:cNvPr id="0" name="OLE substitute image"/>
                        <p:cNvPicPr/>
                        <p:nvPr/>
                      </p:nvPicPr>
                      <p:blipFill>
                        <a:blip r:embed="rId8"/>
                        <a:stretch>
                          <a:fillRect/>
                        </a:stretch>
                      </p:blipFill>
                      <p:spPr>
                        <a:xfrm>
                          <a:off x="2801522" y="1517046"/>
                          <a:ext cx="285750"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7958249" y="1517341"/>
            <a:ext cx="171449" cy="447674"/>
          </p:xfrm>
          <a:graphic>
            <a:graphicData uri="http://schemas.openxmlformats.org/presentationml/2006/ole">
              <mc:AlternateContent xmlns:mc="http://schemas.openxmlformats.org/markup-compatibility/2006">
                <mc:Choice xmlns:v="urn:schemas-microsoft-com:vml" Requires="v">
                  <p:oleObj spid="_x0000_s16393" name="Equation" r:id="rId9" imgW="4572000" imgH="11887200" progId="">
                    <p:embed/>
                  </p:oleObj>
                </mc:Choice>
                <mc:Fallback>
                  <p:oleObj name="Equation" r:id="rId9" imgW="4572000" imgH="11887200" progId="">
                    <p:embed/>
                    <p:pic>
                      <p:nvPicPr>
                        <p:cNvPr id="0" name="OLE substitute image"/>
                        <p:cNvPicPr/>
                        <p:nvPr/>
                      </p:nvPicPr>
                      <p:blipFill>
                        <a:blip r:embed="rId10"/>
                        <a:stretch>
                          <a:fillRect/>
                        </a:stretch>
                      </p:blipFill>
                      <p:spPr>
                        <a:xfrm>
                          <a:off x="7958249" y="1517341"/>
                          <a:ext cx="171449" cy="447674"/>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720000" y="1986636"/>
            <a:ext cx="390525" cy="419099"/>
          </p:xfrm>
          <a:graphic>
            <a:graphicData uri="http://schemas.openxmlformats.org/presentationml/2006/ole">
              <mc:AlternateContent xmlns:mc="http://schemas.openxmlformats.org/markup-compatibility/2006">
                <mc:Choice xmlns:v="urn:schemas-microsoft-com:vml" Requires="v">
                  <p:oleObj spid="_x0000_s16394" name="Equation" r:id="rId11" imgW="10363200" imgH="10972800" progId="">
                    <p:embed/>
                  </p:oleObj>
                </mc:Choice>
                <mc:Fallback>
                  <p:oleObj name="Equation" r:id="rId11" imgW="10363200" imgH="10972800" progId="">
                    <p:embed/>
                    <p:pic>
                      <p:nvPicPr>
                        <p:cNvPr id="0" name="OLE substitute image"/>
                        <p:cNvPicPr/>
                        <p:nvPr/>
                      </p:nvPicPr>
                      <p:blipFill>
                        <a:blip r:embed="rId12"/>
                        <a:stretch>
                          <a:fillRect/>
                        </a:stretch>
                      </p:blipFill>
                      <p:spPr>
                        <a:xfrm>
                          <a:off x="720000" y="1986636"/>
                          <a:ext cx="390525" cy="41909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3698951" y="2391402"/>
            <a:ext cx="200025" cy="447675"/>
          </p:xfrm>
          <a:graphic>
            <a:graphicData uri="http://schemas.openxmlformats.org/presentationml/2006/ole">
              <mc:AlternateContent xmlns:mc="http://schemas.openxmlformats.org/markup-compatibility/2006">
                <mc:Choice xmlns:v="urn:schemas-microsoft-com:vml" Requires="v">
                  <p:oleObj spid="_x0000_s16395" name="Equation" r:id="rId13" imgW="5181600" imgH="11887200" progId="">
                    <p:embed/>
                  </p:oleObj>
                </mc:Choice>
                <mc:Fallback>
                  <p:oleObj name="Equation" r:id="rId13" imgW="5181600" imgH="11887200" progId="">
                    <p:embed/>
                    <p:pic>
                      <p:nvPicPr>
                        <p:cNvPr id="0" name="OLE substitute image"/>
                        <p:cNvPicPr/>
                        <p:nvPr/>
                      </p:nvPicPr>
                      <p:blipFill>
                        <a:blip r:embed="rId14"/>
                        <a:stretch>
                          <a:fillRect/>
                        </a:stretch>
                      </p:blipFill>
                      <p:spPr>
                        <a:xfrm>
                          <a:off x="3698951" y="2391402"/>
                          <a:ext cx="200025" cy="447675"/>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3992252" y="2412999"/>
            <a:ext cx="762000" cy="419099"/>
          </p:xfrm>
          <a:graphic>
            <a:graphicData uri="http://schemas.openxmlformats.org/presentationml/2006/ole">
              <mc:AlternateContent xmlns:mc="http://schemas.openxmlformats.org/markup-compatibility/2006">
                <mc:Choice xmlns:v="urn:schemas-microsoft-com:vml" Requires="v">
                  <p:oleObj spid="_x0000_s16396" name="Equation" r:id="rId15" imgW="20116800" imgH="10972800" progId="">
                    <p:embed/>
                  </p:oleObj>
                </mc:Choice>
                <mc:Fallback>
                  <p:oleObj name="Equation" r:id="rId15" imgW="20116800" imgH="10972800" progId="">
                    <p:embed/>
                    <p:pic>
                      <p:nvPicPr>
                        <p:cNvPr id="0" name="OLE substitute image"/>
                        <p:cNvPicPr/>
                        <p:nvPr/>
                      </p:nvPicPr>
                      <p:blipFill>
                        <a:blip r:embed="rId16"/>
                        <a:stretch>
                          <a:fillRect/>
                        </a:stretch>
                      </p:blipFill>
                      <p:spPr>
                        <a:xfrm>
                          <a:off x="3992252" y="2412999"/>
                          <a:ext cx="762000"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(2019山东青岛一模,9)马拉松比赛全程约42 km,在海尔2018青岛马拉松比赛中,一位选手前半程成绩</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是1:26:00。全程成绩是3:21:00。下列判断正确的是(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A.这位选手后半程的平均速度比前半程的平均速度大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B.这位选手全程的平均速度比前半程的平均速度大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C.这位选手全程的平均速度大约是12.5 km/h</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D.这位选手后半程的平均速度大约是22 km/h</a:t>
            </a:r>
            <a:endParaRPr lang="zh-CN" altLang="en-US"/>
          </a:p>
        </p:txBody>
      </p:sp>
      <p:grpSp>
        <p:nvGrpSpPr>
          <p:cNvPr id="3" name="组合 2"/>
          <p:cNvGrpSpPr/>
          <p:nvPr/>
        </p:nvGrpSpPr>
        <p:grpSpPr>
          <a:xfrm>
            <a:off x="720000" y="2770189"/>
            <a:ext cx="8316000" cy="1762278"/>
            <a:chOff x="720000" y="1260000"/>
            <a:chExt cx="8316000" cy="1762278"/>
          </a:xfrm>
        </p:grpSpPr>
        <p:sp>
          <p:nvSpPr>
            <p:cNvPr id="4" name="TextBox 2"/>
            <p:cNvSpPr txBox="1"/>
            <p:nvPr/>
          </p:nvSpPr>
          <p:spPr>
            <a:xfrm>
              <a:off x="720000" y="1260000"/>
              <a:ext cx="8316000" cy="154131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半程的路程为21 km,选手前半程所用时间为1 h 26 min,全程所用时间共3 h 21 min,可知后半</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程时间为1 h 55 min,相同路程,时间越短速度越大,故前半程的平均速度大于后半程的,A项错误;前半程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的平均速度</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前</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25" kern="0" spc="-1073"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270" kern="0" spc="283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3300" kern="0" spc="7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黑体" panose="02010609060101010101" pitchFamily="49"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14.7 km/h,全程的平均速度</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全</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270" kern="0" spc="-1143"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270" kern="0" spc="290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3300" kern="0" spc="15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黑体" panose="02010609060101010101" pitchFamily="49"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12.5 km/h,故B</a:t>
              </a:r>
              <a:endParaRPr lang="zh-CN" altLang="en-US"/>
            </a:p>
            <a:p>
              <a:pPr marL="0" indent="0" eaLnBrk="0" latinLnBrk="1" hangingPunct="0">
                <a:lnSpc>
                  <a:spcPct val="100000"/>
                </a:lnSpc>
                <a:spcBef>
                  <a:spcPts val="660"/>
                </a:spcBef>
                <a:buNone/>
              </a:pPr>
              <a:r>
                <a:rPr lang="zh-CN" altLang="en-US" sz="1415" kern="0" smtClean="0">
                  <a:solidFill>
                    <a:srgbClr val="000000"/>
                  </a:solidFill>
                  <a:latin typeface="Times New Roman" panose="02020603050405020304" pitchFamily="65" charset="-122"/>
                  <a:ea typeface="宋体" panose="02010600030101010101" pitchFamily="2" charset="-122"/>
                </a:rPr>
                <a:t>项错误,C项正确;选手后半程的平均速度</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后</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25" kern="0" spc="-848"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270" kern="0" spc="275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3300" kern="0" spc="7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黑体" panose="02010609060101010101" pitchFamily="49"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11 km/h,D项错误。故选择C。</a:t>
              </a:r>
              <a:endParaRPr lang="zh-CN" altLang="en-US"/>
            </a:p>
          </p:txBody>
        </p:sp>
        <p:graphicFrame>
          <p:nvGraphicFramePr>
            <p:cNvPr id="5" name="对象 4"/>
            <p:cNvGraphicFramePr>
              <a:graphicFrameLocks noChangeAspect="1"/>
            </p:cNvGraphicFramePr>
            <p:nvPr/>
          </p:nvGraphicFramePr>
          <p:xfrm>
            <a:off x="1890713" y="1835768"/>
            <a:ext cx="171450" cy="447675"/>
          </p:xfrm>
          <a:graphic>
            <a:graphicData uri="http://schemas.openxmlformats.org/presentationml/2006/ole">
              <mc:AlternateContent xmlns:mc="http://schemas.openxmlformats.org/markup-compatibility/2006">
                <mc:Choice xmlns:v="urn:schemas-microsoft-com:vml" Requires="v">
                  <p:oleObj spid="_x0000_s17418" name="Equation" r:id="rId4" imgW="4572000" imgH="11887200" progId="">
                    <p:embed/>
                  </p:oleObj>
                </mc:Choice>
                <mc:Fallback>
                  <p:oleObj name="Equation" r:id="rId4" imgW="4572000" imgH="11887200" progId="">
                    <p:embed/>
                    <p:pic>
                      <p:nvPicPr>
                        <p:cNvPr id="0" name="OLE substitute image"/>
                        <p:cNvPicPr/>
                        <p:nvPr/>
                      </p:nvPicPr>
                      <p:blipFill>
                        <a:blip r:embed="rId5"/>
                        <a:stretch>
                          <a:fillRect/>
                        </a:stretch>
                      </p:blipFill>
                      <p:spPr>
                        <a:xfrm>
                          <a:off x="1890713" y="1835768"/>
                          <a:ext cx="171450" cy="447675"/>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2163677" y="1825312"/>
            <a:ext cx="647700" cy="419100"/>
          </p:xfrm>
          <a:graphic>
            <a:graphicData uri="http://schemas.openxmlformats.org/presentationml/2006/ole">
              <mc:AlternateContent xmlns:mc="http://schemas.openxmlformats.org/markup-compatibility/2006">
                <mc:Choice xmlns:v="urn:schemas-microsoft-com:vml" Requires="v">
                  <p:oleObj spid="_x0000_s17419" name="Equation" r:id="rId6" imgW="17068800" imgH="10972800" progId="">
                    <p:embed/>
                  </p:oleObj>
                </mc:Choice>
                <mc:Fallback>
                  <p:oleObj name="Equation" r:id="rId6" imgW="17068800" imgH="10972800" progId="">
                    <p:embed/>
                    <p:pic>
                      <p:nvPicPr>
                        <p:cNvPr id="0" name="OLE substitute image"/>
                        <p:cNvPicPr/>
                        <p:nvPr/>
                      </p:nvPicPr>
                      <p:blipFill>
                        <a:blip r:embed="rId7"/>
                        <a:stretch>
                          <a:fillRect/>
                        </a:stretch>
                      </p:blipFill>
                      <p:spPr>
                        <a:xfrm>
                          <a:off x="2163677" y="1825312"/>
                          <a:ext cx="647700" cy="4191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912891" y="1825164"/>
            <a:ext cx="428625" cy="609600"/>
          </p:xfrm>
          <a:graphic>
            <a:graphicData uri="http://schemas.openxmlformats.org/presentationml/2006/ole">
              <mc:AlternateContent xmlns:mc="http://schemas.openxmlformats.org/markup-compatibility/2006">
                <mc:Choice xmlns:v="urn:schemas-microsoft-com:vml" Requires="v">
                  <p:oleObj spid="_x0000_s17420" name="Equation" r:id="rId8" imgW="11277600" imgH="16154400" progId="">
                    <p:embed/>
                  </p:oleObj>
                </mc:Choice>
                <mc:Fallback>
                  <p:oleObj name="Equation" r:id="rId8" imgW="11277600" imgH="16154400" progId="">
                    <p:embed/>
                    <p:pic>
                      <p:nvPicPr>
                        <p:cNvPr id="0" name="OLE substitute image"/>
                        <p:cNvPicPr/>
                        <p:nvPr/>
                      </p:nvPicPr>
                      <p:blipFill>
                        <a:blip r:embed="rId9"/>
                        <a:stretch>
                          <a:fillRect/>
                        </a:stretch>
                      </p:blipFill>
                      <p:spPr>
                        <a:xfrm>
                          <a:off x="2912891" y="1825164"/>
                          <a:ext cx="428625" cy="60960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5827249" y="1825312"/>
            <a:ext cx="142875" cy="419099"/>
          </p:xfrm>
          <a:graphic>
            <a:graphicData uri="http://schemas.openxmlformats.org/presentationml/2006/ole">
              <mc:AlternateContent xmlns:mc="http://schemas.openxmlformats.org/markup-compatibility/2006">
                <mc:Choice xmlns:v="urn:schemas-microsoft-com:vml" Requires="v">
                  <p:oleObj spid="_x0000_s17421" name="Equation" r:id="rId10" imgW="3657600" imgH="10972800" progId="">
                    <p:embed/>
                  </p:oleObj>
                </mc:Choice>
                <mc:Fallback>
                  <p:oleObj name="Equation" r:id="rId10" imgW="3657600" imgH="10972800" progId="">
                    <p:embed/>
                    <p:pic>
                      <p:nvPicPr>
                        <p:cNvPr id="0" name="OLE substitute image"/>
                        <p:cNvPicPr/>
                        <p:nvPr/>
                      </p:nvPicPr>
                      <p:blipFill>
                        <a:blip r:embed="rId11"/>
                        <a:stretch>
                          <a:fillRect/>
                        </a:stretch>
                      </p:blipFill>
                      <p:spPr>
                        <a:xfrm>
                          <a:off x="5827249" y="1825312"/>
                          <a:ext cx="142875" cy="41909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6071637" y="1825312"/>
            <a:ext cx="657224" cy="419099"/>
          </p:xfrm>
          <a:graphic>
            <a:graphicData uri="http://schemas.openxmlformats.org/presentationml/2006/ole">
              <mc:AlternateContent xmlns:mc="http://schemas.openxmlformats.org/markup-compatibility/2006">
                <mc:Choice xmlns:v="urn:schemas-microsoft-com:vml" Requires="v">
                  <p:oleObj spid="_x0000_s17422" name="Equation" r:id="rId12" imgW="17373600" imgH="10972800" progId="">
                    <p:embed/>
                  </p:oleObj>
                </mc:Choice>
                <mc:Fallback>
                  <p:oleObj name="Equation" r:id="rId12" imgW="17373600" imgH="10972800" progId="">
                    <p:embed/>
                    <p:pic>
                      <p:nvPicPr>
                        <p:cNvPr id="0" name="OLE substitute image"/>
                        <p:cNvPicPr/>
                        <p:nvPr/>
                      </p:nvPicPr>
                      <p:blipFill>
                        <a:blip r:embed="rId13"/>
                        <a:stretch>
                          <a:fillRect/>
                        </a:stretch>
                      </p:blipFill>
                      <p:spPr>
                        <a:xfrm>
                          <a:off x="6071637" y="1825312"/>
                          <a:ext cx="657224" cy="41909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6830376" y="1825164"/>
            <a:ext cx="438150" cy="609600"/>
          </p:xfrm>
          <a:graphic>
            <a:graphicData uri="http://schemas.openxmlformats.org/presentationml/2006/ole">
              <mc:AlternateContent xmlns:mc="http://schemas.openxmlformats.org/markup-compatibility/2006">
                <mc:Choice xmlns:v="urn:schemas-microsoft-com:vml" Requires="v">
                  <p:oleObj spid="_x0000_s17423" name="Equation" r:id="rId14" imgW="11582400" imgH="16154400" progId="">
                    <p:embed/>
                  </p:oleObj>
                </mc:Choice>
                <mc:Fallback>
                  <p:oleObj name="Equation" r:id="rId14" imgW="11582400" imgH="16154400" progId="">
                    <p:embed/>
                    <p:pic>
                      <p:nvPicPr>
                        <p:cNvPr id="0" name="OLE substitute image"/>
                        <p:cNvPicPr/>
                        <p:nvPr/>
                      </p:nvPicPr>
                      <p:blipFill>
                        <a:blip r:embed="rId15"/>
                        <a:stretch>
                          <a:fillRect/>
                        </a:stretch>
                      </p:blipFill>
                      <p:spPr>
                        <a:xfrm>
                          <a:off x="6830376" y="1825164"/>
                          <a:ext cx="438150" cy="609600"/>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4085782" y="2423282"/>
            <a:ext cx="200025" cy="447675"/>
          </p:xfrm>
          <a:graphic>
            <a:graphicData uri="http://schemas.openxmlformats.org/presentationml/2006/ole">
              <mc:AlternateContent xmlns:mc="http://schemas.openxmlformats.org/markup-compatibility/2006">
                <mc:Choice xmlns:v="urn:schemas-microsoft-com:vml" Requires="v">
                  <p:oleObj spid="_x0000_s17424" name="Equation" r:id="rId16" imgW="5181600" imgH="11887200" progId="">
                    <p:embed/>
                  </p:oleObj>
                </mc:Choice>
                <mc:Fallback>
                  <p:oleObj name="Equation" r:id="rId16" imgW="5181600" imgH="11887200" progId="">
                    <p:embed/>
                    <p:pic>
                      <p:nvPicPr>
                        <p:cNvPr id="0" name="OLE substitute image"/>
                        <p:cNvPicPr/>
                        <p:nvPr/>
                      </p:nvPicPr>
                      <p:blipFill>
                        <a:blip r:embed="rId17"/>
                        <a:stretch>
                          <a:fillRect/>
                        </a:stretch>
                      </p:blipFill>
                      <p:spPr>
                        <a:xfrm>
                          <a:off x="4085782" y="2423282"/>
                          <a:ext cx="200025" cy="447675"/>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4387320" y="2412827"/>
            <a:ext cx="638175" cy="419099"/>
          </p:xfrm>
          <a:graphic>
            <a:graphicData uri="http://schemas.openxmlformats.org/presentationml/2006/ole">
              <mc:AlternateContent xmlns:mc="http://schemas.openxmlformats.org/markup-compatibility/2006">
                <mc:Choice xmlns:v="urn:schemas-microsoft-com:vml" Requires="v">
                  <p:oleObj spid="_x0000_s17425" name="Equation" r:id="rId18" imgW="16764000" imgH="10972800" progId="">
                    <p:embed/>
                  </p:oleObj>
                </mc:Choice>
                <mc:Fallback>
                  <p:oleObj name="Equation" r:id="rId18" imgW="16764000" imgH="10972800" progId="">
                    <p:embed/>
                    <p:pic>
                      <p:nvPicPr>
                        <p:cNvPr id="0" name="OLE substitute image"/>
                        <p:cNvPicPr/>
                        <p:nvPr/>
                      </p:nvPicPr>
                      <p:blipFill>
                        <a:blip r:embed="rId19"/>
                        <a:stretch>
                          <a:fillRect/>
                        </a:stretch>
                      </p:blipFill>
                      <p:spPr>
                        <a:xfrm>
                          <a:off x="4387320" y="2412827"/>
                          <a:ext cx="638175" cy="419099"/>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5127009" y="2412678"/>
            <a:ext cx="428625" cy="609600"/>
          </p:xfrm>
          <a:graphic>
            <a:graphicData uri="http://schemas.openxmlformats.org/presentationml/2006/ole">
              <mc:AlternateContent xmlns:mc="http://schemas.openxmlformats.org/markup-compatibility/2006">
                <mc:Choice xmlns:v="urn:schemas-microsoft-com:vml" Requires="v">
                  <p:oleObj spid="_x0000_s17426" name="Equation" r:id="rId20" imgW="11277600" imgH="16154400" progId="">
                    <p:embed/>
                  </p:oleObj>
                </mc:Choice>
                <mc:Fallback>
                  <p:oleObj name="Equation" r:id="rId20" imgW="11277600" imgH="16154400" progId="">
                    <p:embed/>
                    <p:pic>
                      <p:nvPicPr>
                        <p:cNvPr id="0" name="OLE substitute image"/>
                        <p:cNvPicPr/>
                        <p:nvPr/>
                      </p:nvPicPr>
                      <p:blipFill>
                        <a:blip r:embed="rId21"/>
                        <a:stretch>
                          <a:fillRect/>
                        </a:stretch>
                      </p:blipFill>
                      <p:spPr>
                        <a:xfrm>
                          <a:off x="5127009" y="2412678"/>
                          <a:ext cx="428625" cy="60960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84962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(2020上海黄浦二模,7)甲、乙两物体同时同地沿同一直线做匀速直线运动,它们的</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图线为图</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示</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三条图线中的两条,运动4秒时甲、乙间的距离为15米,则(　　)</a:t>
            </a:r>
            <a:endParaRPr lang="zh-CN" altLang="en-US"/>
          </a:p>
          <a:p>
            <a:pPr marL="0" indent="0" eaLnBrk="0" latinLnBrk="1" hangingPunct="0">
              <a:lnSpc>
                <a:spcPct val="100000"/>
              </a:lnSpc>
              <a:spcBef>
                <a:spcPts val="140"/>
              </a:spcBef>
              <a:buNone/>
            </a:pPr>
            <a:r>
              <a:rPr lang="zh-CN" altLang="en-US" sz="7765" kern="0" spc="9634"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265"/>
              </a:spcBef>
              <a:buNone/>
            </a:pPr>
            <a:r>
              <a:rPr lang="zh-CN" altLang="en-US" sz="1415" kern="0" smtClean="0">
                <a:solidFill>
                  <a:srgbClr val="000000"/>
                </a:solidFill>
                <a:latin typeface="Times New Roman" panose="02020603050405020304" pitchFamily="65" charset="-122"/>
                <a:ea typeface="宋体" panose="02010600030101010101" pitchFamily="2" charset="-122"/>
              </a:rPr>
              <a:t>A.甲、乙运动方向一定相同</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B.甲、乙运动方向一定相反</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C.若甲的</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图线为</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,则乙的</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图线一定为</a:t>
            </a:r>
            <a:r>
              <a:rPr lang="zh-CN" altLang="en-US" sz="1415" i="1" kern="0" smtClean="0">
                <a:solidFill>
                  <a:srgbClr val="000000"/>
                </a:solidFill>
                <a:latin typeface="Times New Roman" panose="02020603050405020304" pitchFamily="65" charset="-122"/>
                <a:ea typeface="宋体" panose="02010600030101010101" pitchFamily="2" charset="-122"/>
              </a:rPr>
              <a:t>b</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D.若甲的</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图线为</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,则乙的</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图线一定为</a:t>
            </a:r>
            <a:r>
              <a:rPr lang="zh-CN" altLang="en-US" sz="1415" i="1" kern="0" smtClean="0">
                <a:solidFill>
                  <a:srgbClr val="000000"/>
                </a:solidFill>
                <a:latin typeface="Times New Roman" panose="02020603050405020304" pitchFamily="65" charset="-122"/>
                <a:ea typeface="宋体" panose="02010600030101010101" pitchFamily="2" charset="-122"/>
              </a:rPr>
              <a:t>c</a:t>
            </a:r>
            <a:endParaRPr lang="zh-CN" altLang="en-US"/>
          </a:p>
        </p:txBody>
      </p:sp>
      <p:pic>
        <p:nvPicPr>
          <p:cNvPr id="3" name="图片 3" descr="textimage32.jpeg"/>
          <p:cNvPicPr>
            <a:picLocks noChangeAspect="1"/>
          </p:cNvPicPr>
          <p:nvPr/>
        </p:nvPicPr>
        <p:blipFill>
          <a:blip r:embed="rId3"/>
          <a:stretch>
            <a:fillRect/>
          </a:stretch>
        </p:blipFill>
        <p:spPr>
          <a:xfrm>
            <a:off x="3357554" y="1279982"/>
            <a:ext cx="1754201" cy="1292967"/>
          </a:xfrm>
          <a:prstGeom prst="rect">
            <a:avLst/>
          </a:prstGeom>
        </p:spPr>
      </p:pic>
      <p:sp>
        <p:nvSpPr>
          <p:cNvPr id="4" name="TextBox 2"/>
          <p:cNvSpPr txBox="1"/>
          <p:nvPr/>
        </p:nvSpPr>
        <p:spPr>
          <a:xfrm>
            <a:off x="720000" y="3698883"/>
            <a:ext cx="8316000" cy="13258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由图可知,运动4 s时,</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图线对应的路程为20 m,</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图线对应的路程为10 m,</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图线对应的路程为</a:t>
            </a: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5 m;若</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图线为甲、乙两物体的运动图线,则甲、乙的运动方向相反,运动4 s两物体正好相距15 m,故A</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不符合题意;若</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图线为甲、乙两物体的运动图线,则甲、乙的运动方向相同,运动4 s两物体正好相距</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15 m,故B不符合题意;若甲的</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图线为</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,则乙的</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图线可以是</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也可以是</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,是</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时甲、乙两物体运动方向</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相同,是</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时甲、乙两物体运动方向相反,故C不符合题意;若甲的</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图线为</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,则乙的</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图线一定为</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,此时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甲、乙同向运动,运动4 s时正好相距15 m,故D符合题意。故选D。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2011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[2020湖南常德,19(1)]如图所示木块的长度为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cm。</a:t>
            </a:r>
            <a:endParaRPr lang="zh-CN" altLang="en-US"/>
          </a:p>
          <a:p>
            <a:pPr marL="0" indent="0" eaLnBrk="0" latinLnBrk="1" hangingPunct="0">
              <a:lnSpc>
                <a:spcPct val="100000"/>
              </a:lnSpc>
              <a:spcBef>
                <a:spcPts val="140"/>
              </a:spcBef>
              <a:buNone/>
            </a:pPr>
            <a:r>
              <a:rPr lang="zh-CN" altLang="en-US" sz="6305" kern="0" spc="2549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jpeg"/>
          <p:cNvPicPr>
            <a:picLocks noChangeAspect="1"/>
          </p:cNvPicPr>
          <p:nvPr/>
        </p:nvPicPr>
        <p:blipFill>
          <a:blip r:embed="rId3"/>
          <a:stretch>
            <a:fillRect/>
          </a:stretch>
        </p:blipFill>
        <p:spPr>
          <a:xfrm>
            <a:off x="2000232" y="1698619"/>
            <a:ext cx="4038600" cy="1295400"/>
          </a:xfrm>
          <a:prstGeom prst="rect">
            <a:avLst/>
          </a:prstGeom>
        </p:spPr>
      </p:pic>
      <p:sp>
        <p:nvSpPr>
          <p:cNvPr id="4" name="TextBox 2"/>
          <p:cNvSpPr txBox="1"/>
          <p:nvPr/>
        </p:nvSpPr>
        <p:spPr>
          <a:xfrm>
            <a:off x="720000" y="333170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3.80</a:t>
            </a:r>
            <a:endParaRPr lang="zh-CN" altLang="en-US"/>
          </a:p>
        </p:txBody>
      </p:sp>
      <p:sp>
        <p:nvSpPr>
          <p:cNvPr id="5" name="TextBox 4"/>
          <p:cNvSpPr txBox="1"/>
          <p:nvPr/>
        </p:nvSpPr>
        <p:spPr>
          <a:xfrm>
            <a:off x="720000" y="3627445"/>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由图甲知,刻度尺上1 cm之间有10个小格,所以一个小格代表的长度是0.1 cm=1 mm,即此刻度尺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的分度值为1 mm;木块左侧与6.00 cm对齐,右侧与9.80 cm对齐,所以木块的长度为</a:t>
            </a:r>
            <a:r>
              <a:rPr lang="zh-CN" altLang="en-US" sz="1415" i="1" kern="0" smtClean="0">
                <a:solidFill>
                  <a:srgbClr val="000000"/>
                </a:solidFill>
                <a:latin typeface="Times New Roman" panose="02020603050405020304" pitchFamily="65" charset="-122"/>
                <a:ea typeface="宋体" panose="02010600030101010101" pitchFamily="2" charset="-122"/>
              </a:rPr>
              <a:t>L</a:t>
            </a:r>
            <a:r>
              <a:rPr lang="zh-CN" altLang="en-US" sz="1415" kern="0" smtClean="0">
                <a:solidFill>
                  <a:srgbClr val="000000"/>
                </a:solidFill>
                <a:latin typeface="Times New Roman" panose="02020603050405020304" pitchFamily="65" charset="-122"/>
                <a:ea typeface="宋体" panose="02010600030101010101" pitchFamily="2" charset="-122"/>
              </a:rPr>
              <a:t>=9.80 cm-6.00 cm=</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3.80 cm。</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88134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(2020河北理综模拟改编,13)2018年10月23日,港珠澳大桥正式开通。一辆小客车上的乘客看到桥两边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的路灯在不停地后退,这是乘客选择了</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为参照物。图甲和图乙分别为在港珠澳大桥某地拍摄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的距离和限速指示牌,则小客车从此位置到澳门出口至少需要</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h。</a:t>
            </a:r>
            <a:endParaRPr lang="zh-CN" altLang="en-US"/>
          </a:p>
          <a:p>
            <a:pPr marL="0" indent="0" eaLnBrk="0" latinLnBrk="1" hangingPunct="0">
              <a:lnSpc>
                <a:spcPct val="100000"/>
              </a:lnSpc>
              <a:spcBef>
                <a:spcPts val="140"/>
              </a:spcBef>
              <a:buNone/>
            </a:pPr>
            <a:r>
              <a:rPr lang="zh-CN" altLang="en-US" sz="7890" kern="0" spc="48208"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33.jpeg"/>
          <p:cNvPicPr>
            <a:picLocks noChangeAspect="1"/>
          </p:cNvPicPr>
          <p:nvPr/>
        </p:nvPicPr>
        <p:blipFill>
          <a:blip r:embed="rId4"/>
          <a:stretch>
            <a:fillRect/>
          </a:stretch>
        </p:blipFill>
        <p:spPr>
          <a:xfrm>
            <a:off x="1785918" y="2055809"/>
            <a:ext cx="4852132" cy="1128704"/>
          </a:xfrm>
          <a:prstGeom prst="rect">
            <a:avLst/>
          </a:prstGeom>
        </p:spPr>
      </p:pic>
      <p:sp>
        <p:nvSpPr>
          <p:cNvPr id="4" name="矩形 3"/>
          <p:cNvSpPr/>
          <p:nvPr/>
        </p:nvSpPr>
        <p:spPr>
          <a:xfrm>
            <a:off x="587524" y="841363"/>
            <a:ext cx="2412840" cy="307777"/>
          </a:xfrm>
          <a:prstGeom prst="rect">
            <a:avLst/>
          </a:prstGeom>
        </p:spPr>
        <p:txBody>
          <a:bodyPr wrap="none">
            <a:spAutoFit/>
          </a:bodyPr>
          <a:lstStyle/>
          <a:p>
            <a:pPr eaLnBrk="0" latinLnBrk="1" hangingPunct="0">
              <a:spcBef>
                <a:spcPts val="140"/>
              </a:spcBef>
            </a:pPr>
            <a:r>
              <a:rPr lang="zh-CN" altLang="en-US" sz="1400" smtClean="0">
                <a:latin typeface="微软雅黑" panose="020B0503020204020204" charset="-122"/>
                <a:ea typeface="微软雅黑" panose="020B0503020204020204" charset="-122"/>
                <a:cs typeface="微软雅黑" panose="020B0503020204020204" charset="-122"/>
              </a:rPr>
              <a:t>二、填空题</a:t>
            </a:r>
            <a:r>
              <a:rPr lang="zh-CN" altLang="en-US" sz="1400" kern="0" smtClean="0">
                <a:solidFill>
                  <a:srgbClr val="000000"/>
                </a:solidFill>
                <a:latin typeface="Times New Roman" panose="02020603050405020304" pitchFamily="65" charset="-122"/>
                <a:ea typeface="宋体" panose="02010600030101010101" pitchFamily="2" charset="-122"/>
              </a:rPr>
              <a:t>(每空1分,共12分)</a:t>
            </a:r>
            <a:endParaRPr lang="zh-CN" altLang="en-US" sz="1400"/>
          </a:p>
        </p:txBody>
      </p:sp>
      <p:sp>
        <p:nvSpPr>
          <p:cNvPr id="5" name="TextBox 2"/>
          <p:cNvSpPr txBox="1"/>
          <p:nvPr/>
        </p:nvSpPr>
        <p:spPr>
          <a:xfrm>
            <a:off x="720000" y="326026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小客车　0.29</a:t>
            </a:r>
            <a:endParaRPr lang="zh-CN" altLang="en-US"/>
          </a:p>
        </p:txBody>
      </p:sp>
      <p:grpSp>
        <p:nvGrpSpPr>
          <p:cNvPr id="6" name="组合 5"/>
          <p:cNvGrpSpPr/>
          <p:nvPr/>
        </p:nvGrpSpPr>
        <p:grpSpPr>
          <a:xfrm>
            <a:off x="720000" y="3770321"/>
            <a:ext cx="8316000" cy="1119172"/>
            <a:chOff x="720000" y="1260000"/>
            <a:chExt cx="8316000" cy="1119172"/>
          </a:xfrm>
        </p:grpSpPr>
        <p:sp>
          <p:nvSpPr>
            <p:cNvPr id="7" name="TextBox 2"/>
            <p:cNvSpPr txBox="1"/>
            <p:nvPr/>
          </p:nvSpPr>
          <p:spPr>
            <a:xfrm>
              <a:off x="720000" y="1260000"/>
              <a:ext cx="8316000" cy="10280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小客车行驶时,两边的路灯相对于小客车的位置不断发生变化,所以乘客选择了小客车为参照物;</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由限速指示牌可知,小客车在此路段限速</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=100 km/h,此处到澳门出口的距离是29 km,由</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可得,小客</a:t>
              </a:r>
              <a:endParaRPr lang="zh-CN" altLang="en-US"/>
            </a:p>
            <a:p>
              <a:pPr marL="0" indent="0" eaLnBrk="0" latinLnBrk="1" hangingPunct="0">
                <a:lnSpc>
                  <a:spcPct val="100000"/>
                </a:lnSpc>
                <a:spcBef>
                  <a:spcPts val="365"/>
                </a:spcBef>
                <a:buNone/>
              </a:pPr>
              <a:r>
                <a:rPr lang="zh-CN" altLang="en-US" sz="1415" kern="0" smtClean="0">
                  <a:solidFill>
                    <a:srgbClr val="000000"/>
                  </a:solidFill>
                  <a:latin typeface="Times New Roman" panose="02020603050405020304" pitchFamily="65" charset="-122"/>
                  <a:ea typeface="宋体" panose="02010600030101010101" pitchFamily="2" charset="-122"/>
                </a:rPr>
                <a:t>车从此位置到澳门出口至少需要的时间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308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=0.29 h。</a:t>
              </a:r>
              <a:endParaRPr lang="zh-CN" altLang="en-US"/>
            </a:p>
          </p:txBody>
        </p:sp>
        <p:graphicFrame>
          <p:nvGraphicFramePr>
            <p:cNvPr id="8" name="对象 7"/>
            <p:cNvGraphicFramePr>
              <a:graphicFrameLocks noChangeAspect="1"/>
            </p:cNvGraphicFramePr>
            <p:nvPr/>
          </p:nvGraphicFramePr>
          <p:xfrm>
            <a:off x="7576456" y="1500214"/>
            <a:ext cx="142875" cy="419099"/>
          </p:xfrm>
          <a:graphic>
            <a:graphicData uri="http://schemas.openxmlformats.org/presentationml/2006/ole">
              <mc:AlternateContent xmlns:mc="http://schemas.openxmlformats.org/markup-compatibility/2006">
                <mc:Choice xmlns:v="urn:schemas-microsoft-com:vml" Requires="v">
                  <p:oleObj spid="_x0000_s18436" name="Equation" r:id="rId5" imgW="3657600" imgH="10972800" progId="">
                    <p:embed/>
                  </p:oleObj>
                </mc:Choice>
                <mc:Fallback>
                  <p:oleObj name="Equation" r:id="rId5" imgW="3657600" imgH="10972800" progId="">
                    <p:embed/>
                    <p:pic>
                      <p:nvPicPr>
                        <p:cNvPr id="0" name="OLE substitute image"/>
                        <p:cNvPicPr/>
                        <p:nvPr/>
                      </p:nvPicPr>
                      <p:blipFill>
                        <a:blip r:embed="rId6"/>
                        <a:stretch>
                          <a:fillRect/>
                        </a:stretch>
                      </p:blipFill>
                      <p:spPr>
                        <a:xfrm>
                          <a:off x="7576456" y="1500214"/>
                          <a:ext cx="142875" cy="41909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3931523" y="1960073"/>
            <a:ext cx="142875" cy="419099"/>
          </p:xfrm>
          <a:graphic>
            <a:graphicData uri="http://schemas.openxmlformats.org/presentationml/2006/ole">
              <mc:AlternateContent xmlns:mc="http://schemas.openxmlformats.org/markup-compatibility/2006">
                <mc:Choice xmlns:v="urn:schemas-microsoft-com:vml" Requires="v">
                  <p:oleObj spid="_x0000_s18437" name="Equation" r:id="rId7" imgW="3657600" imgH="10972800" progId="">
                    <p:embed/>
                  </p:oleObj>
                </mc:Choice>
                <mc:Fallback>
                  <p:oleObj name="Equation" r:id="rId7" imgW="3657600" imgH="10972800" progId="">
                    <p:embed/>
                    <p:pic>
                      <p:nvPicPr>
                        <p:cNvPr id="0" name="OLE substitute image"/>
                        <p:cNvPicPr/>
                        <p:nvPr/>
                      </p:nvPicPr>
                      <p:blipFill>
                        <a:blip r:embed="rId8"/>
                        <a:stretch>
                          <a:fillRect/>
                        </a:stretch>
                      </p:blipFill>
                      <p:spPr>
                        <a:xfrm>
                          <a:off x="3931523" y="1960073"/>
                          <a:ext cx="142875" cy="41909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4175912" y="1960073"/>
            <a:ext cx="704849" cy="419099"/>
          </p:xfrm>
          <a:graphic>
            <a:graphicData uri="http://schemas.openxmlformats.org/presentationml/2006/ole">
              <mc:AlternateContent xmlns:mc="http://schemas.openxmlformats.org/markup-compatibility/2006">
                <mc:Choice xmlns:v="urn:schemas-microsoft-com:vml" Requires="v">
                  <p:oleObj spid="_x0000_s18438" name="Equation" r:id="rId9" imgW="18592800" imgH="10972800" progId="">
                    <p:embed/>
                  </p:oleObj>
                </mc:Choice>
                <mc:Fallback>
                  <p:oleObj name="Equation" r:id="rId9" imgW="18592800" imgH="10972800" progId="">
                    <p:embed/>
                    <p:pic>
                      <p:nvPicPr>
                        <p:cNvPr id="0" name="OLE substitute image"/>
                        <p:cNvPicPr/>
                        <p:nvPr/>
                      </p:nvPicPr>
                      <p:blipFill>
                        <a:blip r:embed="rId10"/>
                        <a:stretch>
                          <a:fillRect/>
                        </a:stretch>
                      </p:blipFill>
                      <p:spPr>
                        <a:xfrm>
                          <a:off x="4175912" y="1960073"/>
                          <a:ext cx="704849"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49818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(2019江苏苏州模拟,13)甲、乙、丙三图中,物体长度是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cm;温度计示数是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℃;停表的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读数是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s。</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a:p>
          <a:p>
            <a:pPr marL="0" indent="0" eaLnBrk="0" latinLnBrk="1" hangingPunct="0">
              <a:lnSpc>
                <a:spcPct val="100000"/>
              </a:lnSpc>
              <a:spcBef>
                <a:spcPts val="140"/>
              </a:spcBef>
              <a:buNone/>
            </a:pPr>
            <a:r>
              <a:rPr lang="zh-CN" altLang="en-US" sz="8015" kern="0" spc="25808"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355"/>
              </a:spcBef>
              <a:buNone/>
            </a:pP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甲</a:t>
            </a: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乙</a:t>
            </a: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丙</a:t>
            </a:r>
            <a:endParaRPr lang="zh-CN" altLang="en-US"/>
          </a:p>
        </p:txBody>
      </p:sp>
      <p:pic>
        <p:nvPicPr>
          <p:cNvPr id="3" name="图片 3" descr="textimage34.jpeg"/>
          <p:cNvPicPr>
            <a:picLocks noChangeAspect="1"/>
          </p:cNvPicPr>
          <p:nvPr/>
        </p:nvPicPr>
        <p:blipFill>
          <a:blip r:embed="rId3"/>
          <a:stretch>
            <a:fillRect/>
          </a:stretch>
        </p:blipFill>
        <p:spPr>
          <a:xfrm>
            <a:off x="642910" y="1637172"/>
            <a:ext cx="3071834" cy="1205576"/>
          </a:xfrm>
          <a:prstGeom prst="rect">
            <a:avLst/>
          </a:prstGeom>
        </p:spPr>
      </p:pic>
      <p:pic>
        <p:nvPicPr>
          <p:cNvPr id="4" name="图片 4" descr="textimage35.jpeg"/>
          <p:cNvPicPr>
            <a:picLocks noChangeAspect="1"/>
          </p:cNvPicPr>
          <p:nvPr/>
        </p:nvPicPr>
        <p:blipFill>
          <a:blip r:embed="rId4"/>
          <a:stretch>
            <a:fillRect/>
          </a:stretch>
        </p:blipFill>
        <p:spPr>
          <a:xfrm>
            <a:off x="4500562" y="2065800"/>
            <a:ext cx="514611" cy="683191"/>
          </a:xfrm>
          <a:prstGeom prst="rect">
            <a:avLst/>
          </a:prstGeom>
        </p:spPr>
      </p:pic>
      <p:pic>
        <p:nvPicPr>
          <p:cNvPr id="5" name="图片 3" descr="textimage36.jpeg"/>
          <p:cNvPicPr>
            <a:picLocks noChangeAspect="1"/>
          </p:cNvPicPr>
          <p:nvPr/>
        </p:nvPicPr>
        <p:blipFill>
          <a:blip r:embed="rId5"/>
          <a:stretch>
            <a:fillRect/>
          </a:stretch>
        </p:blipFill>
        <p:spPr>
          <a:xfrm>
            <a:off x="5835695" y="1208544"/>
            <a:ext cx="2665395" cy="1760030"/>
          </a:xfrm>
          <a:prstGeom prst="rect">
            <a:avLst/>
          </a:prstGeom>
        </p:spPr>
      </p:pic>
      <p:sp>
        <p:nvSpPr>
          <p:cNvPr id="6" name="TextBox 2"/>
          <p:cNvSpPr txBox="1"/>
          <p:nvPr/>
        </p:nvSpPr>
        <p:spPr>
          <a:xfrm>
            <a:off x="720000" y="333170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2.37(2.36~2.38之间均可)　36　337.5</a:t>
            </a:r>
            <a:endParaRPr lang="zh-CN" altLang="en-US"/>
          </a:p>
        </p:txBody>
      </p:sp>
      <p:sp>
        <p:nvSpPr>
          <p:cNvPr id="7" name="TextBox 6"/>
          <p:cNvSpPr txBox="1"/>
          <p:nvPr/>
        </p:nvSpPr>
        <p:spPr>
          <a:xfrm>
            <a:off x="720000" y="3698883"/>
            <a:ext cx="8316000" cy="11436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由图甲知,刻度尺上1 cm之间有10个小格,所以一个小格代表的长度是0.1 cm=1 mm,即此刻度尺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的分度值为1 mm;物体左侧与0刻度线对齐,右侧在2.3 cm与2.4 cm之间,估读为2.37 cm;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由图乙可知,温度计上10 ℃之间有10个小格,所以一个小格代表的温度是1 ℃,即此温度计的分度值为</a:t>
            </a: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1℃;“40”在“30”的上方,液柱最高处在两者之间,所以显示的温度高于0 ℃,为36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由丙图可知,停表的读数为5 min 37.5 s=5</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60 s+37.5 s=337.5 s。</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(2020海南二模,13)小明测量小球的直径,记录的数据分别是:2.41 cm、2.43 cm、2.34 cm、2.42 cm,其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中测量错误的数据是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cm,这个球的直径是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cm。</a:t>
            </a:r>
            <a:endParaRPr lang="zh-CN" altLang="en-US"/>
          </a:p>
        </p:txBody>
      </p:sp>
      <p:sp>
        <p:nvSpPr>
          <p:cNvPr id="3" name="TextBox 2"/>
          <p:cNvSpPr txBox="1"/>
          <p:nvPr/>
        </p:nvSpPr>
        <p:spPr>
          <a:xfrm>
            <a:off x="720000" y="176006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2.34　2.42</a:t>
            </a:r>
            <a:endParaRPr lang="zh-CN" altLang="en-US"/>
          </a:p>
        </p:txBody>
      </p:sp>
      <p:grpSp>
        <p:nvGrpSpPr>
          <p:cNvPr id="4" name="组合 3"/>
          <p:cNvGrpSpPr/>
          <p:nvPr/>
        </p:nvGrpSpPr>
        <p:grpSpPr>
          <a:xfrm>
            <a:off x="720000" y="2127247"/>
            <a:ext cx="8316000" cy="659313"/>
            <a:chOff x="720000" y="1260000"/>
            <a:chExt cx="8316000" cy="659313"/>
          </a:xfrm>
        </p:grpSpPr>
        <p:sp>
          <p:nvSpPr>
            <p:cNvPr id="5" name="TextBox 2"/>
            <p:cNvSpPr txBox="1"/>
            <p:nvPr/>
          </p:nvSpPr>
          <p:spPr>
            <a:xfrm>
              <a:off x="720000" y="1260000"/>
              <a:ext cx="8316000" cy="59740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分析数据发现,2.34 cm与其他三个数据相差较大,所以测量错误的数据是2.34 cm。球的直径为多</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次测量值的平均值,</a:t>
              </a:r>
              <a:r>
                <a:rPr lang="zh-CN" altLang="en-US" sz="1415" i="1" kern="0" smtClean="0">
                  <a:solidFill>
                    <a:srgbClr val="000000"/>
                  </a:solidFill>
                  <a:latin typeface="Times New Roman" panose="02020603050405020304" pitchFamily="65" charset="-122"/>
                  <a:ea typeface="宋体" panose="02010600030101010101" pitchFamily="2" charset="-122"/>
                </a:rPr>
                <a:t>d</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170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=2.42 cm。</a:t>
              </a:r>
              <a:endParaRPr lang="zh-CN" altLang="en-US"/>
            </a:p>
          </p:txBody>
        </p:sp>
        <p:graphicFrame>
          <p:nvGraphicFramePr>
            <p:cNvPr id="6" name="对象 5"/>
            <p:cNvGraphicFramePr>
              <a:graphicFrameLocks noChangeAspect="1"/>
            </p:cNvGraphicFramePr>
            <p:nvPr/>
          </p:nvGraphicFramePr>
          <p:xfrm>
            <a:off x="2396513" y="1500214"/>
            <a:ext cx="1800224" cy="419099"/>
          </p:xfrm>
          <a:graphic>
            <a:graphicData uri="http://schemas.openxmlformats.org/presentationml/2006/ole">
              <mc:AlternateContent xmlns:mc="http://schemas.openxmlformats.org/markup-compatibility/2006">
                <mc:Choice xmlns:v="urn:schemas-microsoft-com:vml" Requires="v">
                  <p:oleObj spid="_x0000_s19458" name="Equation" r:id="rId4" imgW="47548800" imgH="10972800" progId="">
                    <p:embed/>
                  </p:oleObj>
                </mc:Choice>
                <mc:Fallback>
                  <p:oleObj name="Equation" r:id="rId4" imgW="47548800" imgH="10972800" progId="">
                    <p:embed/>
                    <p:pic>
                      <p:nvPicPr>
                        <p:cNvPr id="0" name="OLE substitute image"/>
                        <p:cNvPicPr/>
                        <p:nvPr/>
                      </p:nvPicPr>
                      <p:blipFill>
                        <a:blip r:embed="rId5"/>
                        <a:stretch>
                          <a:fillRect/>
                        </a:stretch>
                      </p:blipFill>
                      <p:spPr>
                        <a:xfrm>
                          <a:off x="2396513" y="1500214"/>
                          <a:ext cx="1800224"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9.</a:t>
            </a:r>
            <a:r>
              <a:rPr lang="zh-CN" altLang="en-US" sz="1415" kern="0" smtClean="0">
                <a:solidFill>
                  <a:srgbClr val="000000"/>
                </a:solidFill>
                <a:latin typeface="Times New Roman" panose="02020603050405020304" pitchFamily="65" charset="-122"/>
                <a:ea typeface="宋体" panose="02010600030101010101" pitchFamily="2" charset="-122"/>
              </a:rPr>
              <a:t>(2020广东广州增城一模,16)小丽周末和家人骑共享单车去绿道游玩,同时用手机记录路程和时间如</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表:</a:t>
            </a:r>
            <a:endParaRPr lang="zh-CN" altLang="en-US"/>
          </a:p>
        </p:txBody>
      </p:sp>
      <p:graphicFrame>
        <p:nvGraphicFramePr>
          <p:cNvPr id="3" name="表格 2"/>
          <p:cNvGraphicFramePr>
            <a:graphicFrameLocks noGrp="1"/>
          </p:cNvGraphicFramePr>
          <p:nvPr/>
        </p:nvGraphicFramePr>
        <p:xfrm>
          <a:off x="720000" y="1770057"/>
          <a:ext cx="7739998" cy="853528"/>
        </p:xfrm>
        <a:graphic>
          <a:graphicData uri="http://schemas.openxmlformats.org/drawingml/2006/table">
            <a:tbl>
              <a:tblPr/>
              <a:tblGrid>
                <a:gridCol w="1208794"/>
                <a:gridCol w="1002634"/>
                <a:gridCol w="1105714"/>
                <a:gridCol w="1105714"/>
                <a:gridCol w="1105714"/>
                <a:gridCol w="1105714"/>
                <a:gridCol w="1105714"/>
              </a:tblGrid>
              <a:tr h="438619">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记录手机时间</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10:00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10:10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10:20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10:30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10:40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10:50</a:t>
                      </a:r>
                    </a:p>
                  </a:txBody>
                  <a:tcPr marL="45720" marR="45720"/>
                </a:tc>
              </a:tr>
              <a:tr h="35719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路程(km)</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1.5</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5</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6</a:t>
                      </a:r>
                    </a:p>
                  </a:txBody>
                  <a:tcPr marL="45720" marR="45720"/>
                </a:tc>
              </a:tr>
            </a:tbl>
          </a:graphicData>
        </a:graphic>
      </p:graphicFrame>
      <p:sp>
        <p:nvSpPr>
          <p:cNvPr id="4" name="TextBox 2"/>
          <p:cNvSpPr txBox="1"/>
          <p:nvPr/>
        </p:nvSpPr>
        <p:spPr>
          <a:xfrm>
            <a:off x="720000" y="2770189"/>
            <a:ext cx="8316000" cy="134690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(1)10:00~10:10,单车的平均速度是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m/s;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(2)10:20~10:30,单车相对于地面是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的(填“运动”或“静止”);</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(3)10:30~10:40,单车匀速下坡,此时单车动能</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,机械能</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;(均选填“变大”“变小”或</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“不变”)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(4)10:00~10:20的平均速度为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,10:30~10:50的平均速度为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,则</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(选填“大于”“小于”或</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“等于”)。</a:t>
            </a:r>
            <a:endParaRPr lang="zh-CN" alt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(1)2.5　(2)静止　(3)不变　变小　(4)等于</a:t>
            </a:r>
            <a:endParaRPr lang="zh-CN" altLang="en-US"/>
          </a:p>
        </p:txBody>
      </p:sp>
      <p:grpSp>
        <p:nvGrpSpPr>
          <p:cNvPr id="7" name="组合 6"/>
          <p:cNvGrpSpPr/>
          <p:nvPr/>
        </p:nvGrpSpPr>
        <p:grpSpPr>
          <a:xfrm>
            <a:off x="720000" y="1580084"/>
            <a:ext cx="8316000" cy="2929421"/>
            <a:chOff x="720000" y="1580084"/>
            <a:chExt cx="8316000" cy="2929421"/>
          </a:xfrm>
        </p:grpSpPr>
        <p:sp>
          <p:nvSpPr>
            <p:cNvPr id="3" name="TextBox 2"/>
            <p:cNvSpPr txBox="1"/>
            <p:nvPr/>
          </p:nvSpPr>
          <p:spPr>
            <a:xfrm>
              <a:off x="720000" y="1580084"/>
              <a:ext cx="8316000" cy="28495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(1)从表中数据可看到,10:00~10:10,单车走过的路程是</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=1.5 km-0=1.5 km=1 500 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经历的时间是10 min=600 s,单车的平均速度是</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80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=2.5 m/s</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(2)从表中数据可看到,10:20~10:30,单车走过的路程不变,都是3 km,这说明这段时间单车相对于地面是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静止的。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(3)单车匀速下坡,速度大小不变,自身质量也不变,那么这个过程动能是不变的。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单车匀速下坡这个过程中,单车所处的高度在变小,自身质量不变,那么重力势能是在变小的,动能不变,</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机械能大小等于动能和重力势能之和,则机械能在变小。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(4)由题意可知,10:00~10:20和10:30~10:50这两个时间段走过的路程都是3 km,经历的时间都是20 min,根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据</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可知,这两个时间段的平均速度是相等的,即</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graphicFrame>
          <p:nvGraphicFramePr>
            <p:cNvPr id="4" name="对象 3"/>
            <p:cNvGraphicFramePr>
              <a:graphicFrameLocks noChangeAspect="1"/>
            </p:cNvGraphicFramePr>
            <p:nvPr/>
          </p:nvGraphicFramePr>
          <p:xfrm>
            <a:off x="900713" y="2316546"/>
            <a:ext cx="142875" cy="419099"/>
          </p:xfrm>
          <a:graphic>
            <a:graphicData uri="http://schemas.openxmlformats.org/presentationml/2006/ole">
              <mc:AlternateContent xmlns:mc="http://schemas.openxmlformats.org/markup-compatibility/2006">
                <mc:Choice xmlns:v="urn:schemas-microsoft-com:vml" Requires="v">
                  <p:oleObj spid="_x0000_s20484" name="Equation" r:id="rId4" imgW="3657600" imgH="10972800" progId="">
                    <p:embed/>
                  </p:oleObj>
                </mc:Choice>
                <mc:Fallback>
                  <p:oleObj name="Equation" r:id="rId4" imgW="3657600" imgH="10972800" progId="">
                    <p:embed/>
                    <p:pic>
                      <p:nvPicPr>
                        <p:cNvPr id="0" name="OLE substitute image"/>
                        <p:cNvPicPr/>
                        <p:nvPr/>
                      </p:nvPicPr>
                      <p:blipFill>
                        <a:blip r:embed="rId5"/>
                        <a:stretch>
                          <a:fillRect/>
                        </a:stretch>
                      </p:blipFill>
                      <p:spPr>
                        <a:xfrm>
                          <a:off x="900713" y="2316546"/>
                          <a:ext cx="142875" cy="41909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145102" y="2316546"/>
            <a:ext cx="542925" cy="419099"/>
          </p:xfrm>
          <a:graphic>
            <a:graphicData uri="http://schemas.openxmlformats.org/presentationml/2006/ole">
              <mc:AlternateContent xmlns:mc="http://schemas.openxmlformats.org/markup-compatibility/2006">
                <mc:Choice xmlns:v="urn:schemas-microsoft-com:vml" Requires="v">
                  <p:oleObj spid="_x0000_s20485" name="Equation" r:id="rId6" imgW="14325600" imgH="10972800" progId="">
                    <p:embed/>
                  </p:oleObj>
                </mc:Choice>
                <mc:Fallback>
                  <p:oleObj name="Equation" r:id="rId6" imgW="14325600" imgH="10972800" progId="">
                    <p:embed/>
                    <p:pic>
                      <p:nvPicPr>
                        <p:cNvPr id="0" name="OLE substitute image"/>
                        <p:cNvPicPr/>
                        <p:nvPr/>
                      </p:nvPicPr>
                      <p:blipFill>
                        <a:blip r:embed="rId7"/>
                        <a:stretch>
                          <a:fillRect/>
                        </a:stretch>
                      </p:blipFill>
                      <p:spPr>
                        <a:xfrm>
                          <a:off x="1145102" y="2316546"/>
                          <a:ext cx="542925"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071538" y="4090405"/>
            <a:ext cx="142875" cy="419100"/>
          </p:xfrm>
          <a:graphic>
            <a:graphicData uri="http://schemas.openxmlformats.org/presentationml/2006/ole">
              <mc:AlternateContent xmlns:mc="http://schemas.openxmlformats.org/markup-compatibility/2006">
                <mc:Choice xmlns:v="urn:schemas-microsoft-com:vml" Requires="v">
                  <p:oleObj spid="_x0000_s20486" name="Equation" r:id="rId8" imgW="3657600" imgH="10972800" progId="">
                    <p:embed/>
                  </p:oleObj>
                </mc:Choice>
                <mc:Fallback>
                  <p:oleObj name="Equation" r:id="rId8" imgW="3657600" imgH="10972800" progId="">
                    <p:embed/>
                    <p:pic>
                      <p:nvPicPr>
                        <p:cNvPr id="0" name="OLE substitute image"/>
                        <p:cNvPicPr/>
                        <p:nvPr/>
                      </p:nvPicPr>
                      <p:blipFill>
                        <a:blip r:embed="rId9"/>
                        <a:stretch>
                          <a:fillRect/>
                        </a:stretch>
                      </p:blipFill>
                      <p:spPr>
                        <a:xfrm>
                          <a:off x="1071538" y="4090405"/>
                          <a:ext cx="142875" cy="41910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93977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10.</a:t>
            </a:r>
            <a:r>
              <a:rPr lang="zh-CN" altLang="en-US" sz="1415" kern="0" smtClean="0">
                <a:solidFill>
                  <a:srgbClr val="000000"/>
                </a:solidFill>
                <a:latin typeface="Times New Roman" panose="02020603050405020304" pitchFamily="65" charset="-122"/>
                <a:ea typeface="宋体" panose="02010600030101010101" pitchFamily="2" charset="-122"/>
              </a:rPr>
              <a:t>(2019河南重点中学摸底,20)汽车在公路上匀速行驶,驾驶员发现前方路口信号灯转为红色,经一定反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应时间后开始踩刹车,汽车车速</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随时间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的变化关系如图所示,请解答下列问题: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(1)在反应时间内汽车行驶过的距离为多少?</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(2)从开始刹车到停止,车子滑动距离为多少?</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(3)若驾驶员饮酒,从发现红灯到完全停止汽车共前进了15米,则此时的反应时间为多少?(汽车的初始速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度不变)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(4)除禁酒外,请再提出一条行车建议。</a:t>
            </a:r>
            <a:endParaRPr lang="zh-CN" altLang="en-US"/>
          </a:p>
          <a:p>
            <a:pPr marL="0" indent="0" eaLnBrk="0" latinLnBrk="1" hangingPunct="0">
              <a:lnSpc>
                <a:spcPct val="100000"/>
              </a:lnSpc>
              <a:spcBef>
                <a:spcPts val="140"/>
              </a:spcBef>
              <a:buNone/>
            </a:pPr>
            <a:r>
              <a:rPr lang="zh-CN" altLang="en-US" sz="8765" kern="0" spc="14332"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37.jpeg"/>
          <p:cNvPicPr>
            <a:picLocks noChangeAspect="1"/>
          </p:cNvPicPr>
          <p:nvPr/>
        </p:nvPicPr>
        <p:blipFill>
          <a:blip r:embed="rId3"/>
          <a:stretch>
            <a:fillRect/>
          </a:stretch>
        </p:blipFill>
        <p:spPr>
          <a:xfrm>
            <a:off x="2428860" y="2841627"/>
            <a:ext cx="2933700" cy="1857375"/>
          </a:xfrm>
          <a:prstGeom prst="rect">
            <a:avLst/>
          </a:prstGeom>
        </p:spPr>
      </p:pic>
      <p:sp>
        <p:nvSpPr>
          <p:cNvPr id="4" name="TextBox 2"/>
          <p:cNvSpPr txBox="1"/>
          <p:nvPr/>
        </p:nvSpPr>
        <p:spPr>
          <a:xfrm>
            <a:off x="720000" y="912801"/>
            <a:ext cx="8316000" cy="218073"/>
          </a:xfrm>
          <a:prstGeom prst="rect">
            <a:avLst/>
          </a:prstGeom>
          <a:noFill/>
        </p:spPr>
        <p:txBody>
          <a:bodyPr wrap="square" lIns="0" tIns="0" rIns="0" bIns="0" rtlCol="0">
            <a:spAutoFit/>
          </a:bodyPr>
          <a:lstStyle/>
          <a:p>
            <a:pPr marL="0" indent="0" eaLnBrk="0" latinLnBrk="1" hangingPunct="0">
              <a:lnSpc>
                <a:spcPct val="100000"/>
              </a:lnSpc>
              <a:spcBef>
                <a:spcPts val="410"/>
              </a:spcBef>
              <a:buNone/>
            </a:pPr>
            <a:r>
              <a:rPr lang="zh-CN" altLang="en-US" sz="1400" smtClean="0">
                <a:latin typeface="微软雅黑" panose="020B0503020204020204" charset="-122"/>
                <a:ea typeface="微软雅黑" panose="020B0503020204020204" charset="-122"/>
                <a:cs typeface="微软雅黑" panose="020B0503020204020204" charset="-122"/>
              </a:rPr>
              <a:t>三、计算题</a:t>
            </a:r>
            <a:r>
              <a:rPr lang="zh-CN" altLang="en-US" sz="1415" kern="0" smtClean="0">
                <a:solidFill>
                  <a:srgbClr val="000000"/>
                </a:solidFill>
                <a:latin typeface="Times New Roman" panose="02020603050405020304" pitchFamily="65" charset="-122"/>
                <a:ea typeface="宋体" panose="02010600030101010101" pitchFamily="2" charset="-122"/>
              </a:rPr>
              <a:t>(共8分)</a:t>
            </a:r>
            <a:endParaRPr lang="zh-CN" altLang="en-US"/>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(1)5 m　(2)5 m　(3)1 s　(4)开车不接打电话(合理即可)</a:t>
            </a:r>
            <a:endParaRPr lang="zh-CN" altLang="en-US"/>
          </a:p>
        </p:txBody>
      </p:sp>
      <p:grpSp>
        <p:nvGrpSpPr>
          <p:cNvPr id="7" name="组合 6"/>
          <p:cNvGrpSpPr/>
          <p:nvPr/>
        </p:nvGrpSpPr>
        <p:grpSpPr>
          <a:xfrm>
            <a:off x="720000" y="1698619"/>
            <a:ext cx="8316000" cy="1528175"/>
            <a:chOff x="720000" y="1698619"/>
            <a:chExt cx="8316000" cy="1528175"/>
          </a:xfrm>
        </p:grpSpPr>
        <p:sp>
          <p:nvSpPr>
            <p:cNvPr id="3" name="TextBox 2"/>
            <p:cNvSpPr txBox="1"/>
            <p:nvPr/>
          </p:nvSpPr>
          <p:spPr>
            <a:xfrm>
              <a:off x="720000" y="1698619"/>
              <a:ext cx="8316000" cy="152817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a:t>
              </a:r>
              <a:r>
                <a:rPr lang="zh-CN" altLang="en-US" sz="1415" i="1" kern="0" smtClean="0">
                  <a:solidFill>
                    <a:srgbClr val="000000"/>
                  </a:solidFill>
                  <a:latin typeface="Times New Roman" panose="02020603050405020304" pitchFamily="65" charset="-122"/>
                  <a:ea typeface="宋体" panose="02010600030101010101" pitchFamily="2" charset="-122"/>
                </a:rPr>
                <a:t>x</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vt</a:t>
              </a:r>
              <a:r>
                <a:rPr lang="zh-CN" altLang="en-US" sz="1415" kern="0" smtClean="0">
                  <a:solidFill>
                    <a:srgbClr val="000000"/>
                  </a:solidFill>
                  <a:latin typeface="Times New Roman" panose="02020603050405020304" pitchFamily="65" charset="-122"/>
                  <a:ea typeface="宋体" panose="02010600030101010101" pitchFamily="2" charset="-122"/>
                </a:rPr>
                <a:t>=10 m/s</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0.5 s=5 m。 (2分)</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(2)从开始刹车到停止,汽车滑动距离为</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065" kern="0" baseline="-15000" smtClean="0">
                  <a:solidFill>
                    <a:srgbClr val="000000"/>
                  </a:solidFill>
                  <a:latin typeface="Times New Roman" panose="02020603050405020304" pitchFamily="65" charset="-122"/>
                  <a:ea typeface="宋体" panose="02010600030101010101" pitchFamily="2" charset="-122"/>
                </a:rPr>
                <a:t>动</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380" kern="0" spc="-118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 m/s</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(1.5 s-0.5 s)=5 m。</a:t>
              </a:r>
              <a:r>
                <a:rPr lang="zh-CN" altLang="en-US" sz="1070" kern="0" spc="34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(2分)</a:t>
              </a:r>
              <a:endParaRPr lang="zh-CN" altLang="en-US"/>
            </a:p>
            <a:p>
              <a:pPr marL="0" indent="0" eaLnBrk="0" latinLnBrk="1" hangingPunct="0">
                <a:lnSpc>
                  <a:spcPct val="100000"/>
                </a:lnSpc>
                <a:spcBef>
                  <a:spcPts val="380"/>
                </a:spcBef>
                <a:buNone/>
              </a:pPr>
              <a:r>
                <a:rPr lang="zh-CN" altLang="en-US" sz="1415" kern="0" smtClean="0">
                  <a:solidFill>
                    <a:srgbClr val="000000"/>
                  </a:solidFill>
                  <a:latin typeface="Times New Roman" panose="02020603050405020304" pitchFamily="65" charset="-122"/>
                  <a:ea typeface="宋体" panose="02010600030101010101" pitchFamily="2" charset="-122"/>
                </a:rPr>
                <a:t>(3)在反应时间内汽车行驶的距离为</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'=15 m-5 m=10 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反应时间为</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11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58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 s。</a:t>
              </a:r>
              <a:r>
                <a:rPr lang="zh-CN" altLang="en-US" sz="1060" kern="0" spc="358"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(2分)</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(4)开车不接打电话(合理即可) (2分)</a:t>
              </a:r>
              <a:endParaRPr lang="zh-CN" altLang="en-US"/>
            </a:p>
          </p:txBody>
        </p:sp>
        <p:graphicFrame>
          <p:nvGraphicFramePr>
            <p:cNvPr id="4" name="对象 3"/>
            <p:cNvGraphicFramePr>
              <a:graphicFrameLocks noChangeAspect="1"/>
            </p:cNvGraphicFramePr>
            <p:nvPr/>
          </p:nvGraphicFramePr>
          <p:xfrm>
            <a:off x="3936445" y="1955732"/>
            <a:ext cx="152400" cy="400050"/>
          </p:xfrm>
          <a:graphic>
            <a:graphicData uri="http://schemas.openxmlformats.org/presentationml/2006/ole">
              <mc:AlternateContent xmlns:mc="http://schemas.openxmlformats.org/markup-compatibility/2006">
                <mc:Choice xmlns:v="urn:schemas-microsoft-com:vml" Requires="v">
                  <p:oleObj spid="_x0000_s21508" name="Equation" r:id="rId4" imgW="3962400" imgH="10668000" progId="">
                    <p:embed/>
                  </p:oleObj>
                </mc:Choice>
                <mc:Fallback>
                  <p:oleObj name="Equation" r:id="rId4" imgW="3962400" imgH="10668000" progId="">
                    <p:embed/>
                    <p:pic>
                      <p:nvPicPr>
                        <p:cNvPr id="0" name="OLE substitute image"/>
                        <p:cNvPicPr/>
                        <p:nvPr/>
                      </p:nvPicPr>
                      <p:blipFill>
                        <a:blip r:embed="rId5"/>
                        <a:stretch>
                          <a:fillRect/>
                        </a:stretch>
                      </p:blipFill>
                      <p:spPr>
                        <a:xfrm>
                          <a:off x="3936445" y="1955732"/>
                          <a:ext cx="152400" cy="40005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803955" y="2590117"/>
            <a:ext cx="171450" cy="419100"/>
          </p:xfrm>
          <a:graphic>
            <a:graphicData uri="http://schemas.openxmlformats.org/presentationml/2006/ole">
              <mc:AlternateContent xmlns:mc="http://schemas.openxmlformats.org/markup-compatibility/2006">
                <mc:Choice xmlns:v="urn:schemas-microsoft-com:vml" Requires="v">
                  <p:oleObj spid="_x0000_s21509" name="Equation" r:id="rId6" imgW="4572000" imgH="10972800" progId="">
                    <p:embed/>
                  </p:oleObj>
                </mc:Choice>
                <mc:Fallback>
                  <p:oleObj name="Equation" r:id="rId6" imgW="4572000" imgH="10972800" progId="">
                    <p:embed/>
                    <p:pic>
                      <p:nvPicPr>
                        <p:cNvPr id="0" name="OLE substitute image"/>
                        <p:cNvPicPr/>
                        <p:nvPr/>
                      </p:nvPicPr>
                      <p:blipFill>
                        <a:blip r:embed="rId7"/>
                        <a:stretch>
                          <a:fillRect/>
                        </a:stretch>
                      </p:blipFill>
                      <p:spPr>
                        <a:xfrm>
                          <a:off x="1803955" y="2590117"/>
                          <a:ext cx="171450" cy="41910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2076918" y="2590117"/>
            <a:ext cx="514349" cy="419099"/>
          </p:xfrm>
          <a:graphic>
            <a:graphicData uri="http://schemas.openxmlformats.org/presentationml/2006/ole">
              <mc:AlternateContent xmlns:mc="http://schemas.openxmlformats.org/markup-compatibility/2006">
                <mc:Choice xmlns:v="urn:schemas-microsoft-com:vml" Requires="v">
                  <p:oleObj spid="_x0000_s21510" name="Equation" r:id="rId8" imgW="13716000" imgH="10972800" progId="">
                    <p:embed/>
                  </p:oleObj>
                </mc:Choice>
                <mc:Fallback>
                  <p:oleObj name="Equation" r:id="rId8" imgW="13716000" imgH="10972800" progId="">
                    <p:embed/>
                    <p:pic>
                      <p:nvPicPr>
                        <p:cNvPr id="0" name="OLE substitute image"/>
                        <p:cNvPicPr/>
                        <p:nvPr/>
                      </p:nvPicPr>
                      <p:blipFill>
                        <a:blip r:embed="rId9"/>
                        <a:stretch>
                          <a:fillRect/>
                        </a:stretch>
                      </p:blipFill>
                      <p:spPr>
                        <a:xfrm>
                          <a:off x="2076918" y="2590117"/>
                          <a:ext cx="514349" cy="419099"/>
                        </a:xfrm>
                        <a:prstGeom prst="rect">
                          <a:avLst/>
                        </a:prstGeom>
                        <a:noFill/>
                      </p:spPr>
                    </p:pic>
                  </p:oleObj>
                </mc:Fallback>
              </mc:AlternateContent>
            </a:graphicData>
          </a:graphic>
        </p:graphicFrame>
      </p:grpSp>
      <p:pic>
        <p:nvPicPr>
          <p:cNvPr id="8" name="New picture"/>
          <p:cNvPicPr/>
          <p:nvPr/>
        </p:nvPicPr>
        <p:blipFill>
          <a:blip r:embed="rId10"/>
          <a:stretch>
            <a:fillRect/>
          </a:stretch>
        </p:blipFill>
        <p:spPr>
          <a:xfrm>
            <a:off x="12369800" y="11557000"/>
            <a:ext cx="342900" cy="2540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92405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(2020河北,18,2分)如图所示,小明和小红坐在停靠在站台的火车车厢里,他们分别向两侧窗外看,对火</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车的运动情况产生了不同的观点。小明以窗外的站台为参照物,说火车是静止的;小红以窗外行驶的动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车为参照物,说火车是运动的。则 (　　)</a:t>
            </a:r>
            <a:endParaRPr lang="zh-CN" altLang="en-US"/>
          </a:p>
          <a:p>
            <a:pPr marL="0" indent="0" eaLnBrk="0" latinLnBrk="1" hangingPunct="0">
              <a:lnSpc>
                <a:spcPct val="100000"/>
              </a:lnSpc>
              <a:spcBef>
                <a:spcPts val="2825"/>
              </a:spcBef>
              <a:buNone/>
            </a:pPr>
            <a:r>
              <a:rPr lang="zh-CN" altLang="en-US" sz="1415" kern="0" smtClean="0">
                <a:solidFill>
                  <a:srgbClr val="000000"/>
                </a:solidFill>
                <a:latin typeface="Times New Roman" panose="02020603050405020304" pitchFamily="65" charset="-122"/>
                <a:ea typeface="宋体" panose="02010600030101010101" pitchFamily="2" charset="-122"/>
              </a:rPr>
              <a:t>A.只有小明的说法正确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B.只有小红的说法正确</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C.两个人的说法都正确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D.两个人的说法都不正确</a:t>
            </a:r>
            <a:endParaRPr lang="zh-CN" altLang="en-US"/>
          </a:p>
        </p:txBody>
      </p:sp>
      <p:pic>
        <p:nvPicPr>
          <p:cNvPr id="3" name="图片 3" descr="textimage3.jpeg"/>
          <p:cNvPicPr>
            <a:picLocks noChangeAspect="1"/>
          </p:cNvPicPr>
          <p:nvPr/>
        </p:nvPicPr>
        <p:blipFill>
          <a:blip r:embed="rId3"/>
          <a:stretch>
            <a:fillRect/>
          </a:stretch>
        </p:blipFill>
        <p:spPr>
          <a:xfrm>
            <a:off x="4071934" y="1984371"/>
            <a:ext cx="1857388" cy="1112304"/>
          </a:xfrm>
          <a:prstGeom prst="rect">
            <a:avLst/>
          </a:prstGeom>
        </p:spPr>
      </p:pic>
      <p:sp>
        <p:nvSpPr>
          <p:cNvPr id="4"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机械运动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2"/>
          <p:cNvSpPr txBox="1"/>
          <p:nvPr/>
        </p:nvSpPr>
        <p:spPr>
          <a:xfrm>
            <a:off x="720000" y="341313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小明以站台为参照物,停靠的火车位置没变化,所以说火车是静止的;小红以窗外行驶的动车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为参照物,停靠的火车位置是变化的,所以说火车是运动的,两个人的说法都正确,说明了运动和静止的相</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对性,故本题应选择C选项。</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250324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(2020新疆,10,2分)冰壶运动是冬奥会比赛项目之一。冰壶被运动员掷出后,在冰面上减速滑行到停下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的过程中,冰壶的平均速度与冰壶被掷出时的速度成正比,冰壶的滑行时间也与冰壶被掷出时的速度成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正比。若冰壶以1.6 m/s的速度被掷出时,在冰面上滑行的距离为8 m,则冰壶以3.2 m/s的速度被掷出时,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在冰面上滑行的距离为 (　　)</a:t>
            </a:r>
            <a:endParaRPr lang="zh-CN" altLang="en-US"/>
          </a:p>
          <a:p>
            <a:pPr marL="0" indent="0" eaLnBrk="0" latinLnBrk="1" hangingPunct="0">
              <a:lnSpc>
                <a:spcPct val="100000"/>
              </a:lnSpc>
              <a:spcBef>
                <a:spcPts val="140"/>
              </a:spcBef>
              <a:buNone/>
            </a:pPr>
            <a:r>
              <a:rPr lang="zh-CN" altLang="en-US" sz="7350" kern="0" spc="10501"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20"/>
              </a:spcBef>
              <a:buNone/>
            </a:pPr>
            <a:r>
              <a:rPr lang="zh-CN" altLang="en-US" sz="1415" kern="0" smtClean="0">
                <a:solidFill>
                  <a:srgbClr val="000000"/>
                </a:solidFill>
                <a:latin typeface="Times New Roman" panose="02020603050405020304" pitchFamily="65" charset="-122"/>
                <a:ea typeface="宋体" panose="02010600030101010101" pitchFamily="2" charset="-122"/>
              </a:rPr>
              <a:t>A.8 m　    B.16 m　    C.24 m　    D.32 m</a:t>
            </a:r>
            <a:endParaRPr lang="zh-CN" altLang="en-US"/>
          </a:p>
        </p:txBody>
      </p:sp>
      <p:pic>
        <p:nvPicPr>
          <p:cNvPr id="3" name="图片 3" descr="textimage4.jpeg"/>
          <p:cNvPicPr>
            <a:picLocks noChangeAspect="1"/>
          </p:cNvPicPr>
          <p:nvPr/>
        </p:nvPicPr>
        <p:blipFill>
          <a:blip r:embed="rId4"/>
          <a:stretch>
            <a:fillRect/>
          </a:stretch>
        </p:blipFill>
        <p:spPr>
          <a:xfrm>
            <a:off x="3143240" y="1994362"/>
            <a:ext cx="1815448" cy="1228097"/>
          </a:xfrm>
          <a:prstGeom prst="rect">
            <a:avLst/>
          </a:prstGeom>
        </p:spPr>
      </p:pic>
      <p:sp>
        <p:nvSpPr>
          <p:cNvPr id="4" name="TextBox 2"/>
          <p:cNvSpPr txBox="1"/>
          <p:nvPr/>
        </p:nvSpPr>
        <p:spPr>
          <a:xfrm>
            <a:off x="720000" y="3708874"/>
            <a:ext cx="8316000" cy="108484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根据速度公式</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可知,路程</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vt</a:t>
            </a:r>
            <a:r>
              <a:rPr lang="zh-CN" altLang="en-US" sz="1415" kern="0" smtClean="0">
                <a:solidFill>
                  <a:srgbClr val="000000"/>
                </a:solidFill>
                <a:latin typeface="Times New Roman" panose="02020603050405020304" pitchFamily="65" charset="-122"/>
                <a:ea typeface="宋体" panose="02010600030101010101" pitchFamily="2" charset="-122"/>
              </a:rPr>
              <a:t>。冰壶以1.6 m/s的速度被掷出时,在冰面上滑行了8 m;由于</a:t>
            </a:r>
            <a:endParaRPr lang="zh-CN" altLang="en-US"/>
          </a:p>
          <a:p>
            <a:pPr marL="0" indent="0" eaLnBrk="0" latinLnBrk="1" hangingPunct="0">
              <a:lnSpc>
                <a:spcPct val="100000"/>
              </a:lnSpc>
              <a:spcBef>
                <a:spcPts val="365"/>
              </a:spcBef>
              <a:buNone/>
            </a:pPr>
            <a:r>
              <a:rPr lang="zh-CN" altLang="en-US" sz="1415" kern="0" smtClean="0">
                <a:solidFill>
                  <a:srgbClr val="000000"/>
                </a:solidFill>
                <a:latin typeface="Times New Roman" panose="02020603050405020304" pitchFamily="65" charset="-122"/>
                <a:ea typeface="宋体" panose="02010600030101010101" pitchFamily="2" charset="-122"/>
              </a:rPr>
              <a:t>冰壶的平均速度与冰壶被掷出时的速度成正比,冰壶的滑行时间也与冰壶被掷出时的速度成正比,此时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速度变为原来的2倍,则平均速度变为原来的2倍,运动时间也变为原来的2倍,根据</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vt</a:t>
            </a:r>
            <a:r>
              <a:rPr lang="zh-CN" altLang="en-US" sz="1415" kern="0" smtClean="0">
                <a:solidFill>
                  <a:srgbClr val="000000"/>
                </a:solidFill>
                <a:latin typeface="Times New Roman" panose="02020603050405020304" pitchFamily="65" charset="-122"/>
                <a:ea typeface="宋体" panose="02010600030101010101" pitchFamily="2" charset="-122"/>
              </a:rPr>
              <a:t>可知,路程变为原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来的4倍,即</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8 m=32 m。故选D。</a:t>
            </a:r>
            <a:endParaRPr lang="zh-CN" altLang="en-US"/>
          </a:p>
        </p:txBody>
      </p:sp>
      <p:graphicFrame>
        <p:nvGraphicFramePr>
          <p:cNvPr id="5" name="对象 4"/>
          <p:cNvGraphicFramePr>
            <a:graphicFrameLocks noChangeAspect="1"/>
          </p:cNvGraphicFramePr>
          <p:nvPr/>
        </p:nvGraphicFramePr>
        <p:xfrm>
          <a:off x="2830703" y="3711488"/>
          <a:ext cx="142875" cy="419099"/>
        </p:xfrm>
        <a:graphic>
          <a:graphicData uri="http://schemas.openxmlformats.org/presentationml/2006/ole">
            <mc:AlternateContent xmlns:mc="http://schemas.openxmlformats.org/markup-compatibility/2006">
              <mc:Choice xmlns:v="urn:schemas-microsoft-com:vml" Requires="v">
                <p:oleObj spid="_x0000_s1041" name="Equation" r:id="rId5" imgW="3657600" imgH="10972800" progId="">
                  <p:embed/>
                </p:oleObj>
              </mc:Choice>
              <mc:Fallback>
                <p:oleObj name="Equation" r:id="rId5" imgW="3657600" imgH="10972800" progId="">
                  <p:embed/>
                  <p:pic>
                    <p:nvPicPr>
                      <p:cNvPr id="0" name="OLE substitute image"/>
                      <p:cNvPicPr/>
                      <p:nvPr/>
                    </p:nvPicPr>
                    <p:blipFill>
                      <a:blip r:embed="rId6"/>
                      <a:stretch>
                        <a:fillRect/>
                      </a:stretch>
                    </p:blipFill>
                    <p:spPr>
                      <a:xfrm>
                        <a:off x="2830703" y="3711488"/>
                        <a:ext cx="142875" cy="419099"/>
                      </a:xfrm>
                      <a:prstGeom prst="rect">
                        <a:avLst/>
                      </a:prstGeom>
                      <a:no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302307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(2020山东潍坊,14,4分)(多选)在操场直跑道上进行遥控小车比赛,甲、乙两车从</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=0 s时由同一起点同</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方向运动,两者运动的路程-时间图像分别如图中的甲、乙所示,下列判断正确的是 (　　)</a:t>
            </a:r>
            <a:endParaRPr lang="zh-CN" altLang="en-US"/>
          </a:p>
          <a:p>
            <a:pPr marL="0" indent="0" eaLnBrk="0" latinLnBrk="1" hangingPunct="0">
              <a:lnSpc>
                <a:spcPct val="100000"/>
              </a:lnSpc>
              <a:spcBef>
                <a:spcPts val="140"/>
              </a:spcBef>
              <a:buNone/>
            </a:pPr>
            <a:r>
              <a:rPr lang="zh-CN" altLang="en-US" sz="8640" kern="0" spc="11082"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575"/>
              </a:spcBef>
              <a:buNone/>
            </a:pPr>
            <a:r>
              <a:rPr lang="zh-CN" altLang="en-US" sz="1415" kern="0" smtClean="0">
                <a:solidFill>
                  <a:srgbClr val="000000"/>
                </a:solidFill>
                <a:latin typeface="Times New Roman" panose="02020603050405020304" pitchFamily="65" charset="-122"/>
                <a:ea typeface="宋体" panose="02010600030101010101" pitchFamily="2" charset="-122"/>
              </a:rPr>
              <a:t>A.在0~5 s内甲车的速度是10 m/s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B.在0~5 s内乙车的速度是1 m/s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=10 s时两车的速度相等</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=10 s后乙车超过甲车</a:t>
            </a:r>
            <a:endParaRPr lang="zh-CN" altLang="en-US"/>
          </a:p>
        </p:txBody>
      </p:sp>
      <p:pic>
        <p:nvPicPr>
          <p:cNvPr id="3" name="图片 3" descr="textimage5.jpeg"/>
          <p:cNvPicPr>
            <a:picLocks noChangeAspect="1"/>
          </p:cNvPicPr>
          <p:nvPr/>
        </p:nvPicPr>
        <p:blipFill>
          <a:blip r:embed="rId4"/>
          <a:stretch>
            <a:fillRect/>
          </a:stretch>
        </p:blipFill>
        <p:spPr>
          <a:xfrm>
            <a:off x="3214678" y="1208544"/>
            <a:ext cx="1957697" cy="1429193"/>
          </a:xfrm>
          <a:prstGeom prst="rect">
            <a:avLst/>
          </a:prstGeom>
        </p:spPr>
      </p:pic>
      <p:grpSp>
        <p:nvGrpSpPr>
          <p:cNvPr id="9" name="组合 8"/>
          <p:cNvGrpSpPr/>
          <p:nvPr/>
        </p:nvGrpSpPr>
        <p:grpSpPr>
          <a:xfrm>
            <a:off x="720000" y="3762557"/>
            <a:ext cx="8316000" cy="1079334"/>
            <a:chOff x="720000" y="3762557"/>
            <a:chExt cx="8316000" cy="1079334"/>
          </a:xfrm>
        </p:grpSpPr>
        <p:sp>
          <p:nvSpPr>
            <p:cNvPr id="4" name="TextBox 2"/>
            <p:cNvSpPr txBox="1"/>
            <p:nvPr/>
          </p:nvSpPr>
          <p:spPr>
            <a:xfrm>
              <a:off x="720000" y="3762557"/>
              <a:ext cx="8316000" cy="107933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BD</a:t>
              </a:r>
              <a:r>
                <a:rPr lang="zh-CN" altLang="en-US" sz="1415" kern="0" smtClean="0">
                  <a:solidFill>
                    <a:srgbClr val="000000"/>
                  </a:solidFill>
                  <a:latin typeface="Times New Roman" panose="02020603050405020304" pitchFamily="65" charset="-122"/>
                  <a:ea typeface="宋体" panose="02010600030101010101" pitchFamily="2" charset="-122"/>
                </a:rPr>
                <a:t>　由图可知,在0~5 s内,甲车行驶了10 m,甲车速度为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甲</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23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 m/s,A错;由图可知,乙车做</a:t>
              </a:r>
              <a:endParaRPr lang="zh-CN" altLang="en-US"/>
            </a:p>
            <a:p>
              <a:pPr marL="0" indent="0" eaLnBrk="0" latinLnBrk="1" hangingPunct="0">
                <a:lnSpc>
                  <a:spcPct val="100000"/>
                </a:lnSpc>
                <a:spcBef>
                  <a:spcPts val="365"/>
                </a:spcBef>
                <a:buNone/>
              </a:pPr>
              <a:r>
                <a:rPr lang="zh-CN" altLang="en-US" sz="1415" kern="0" smtClean="0">
                  <a:solidFill>
                    <a:srgbClr val="000000"/>
                  </a:solidFill>
                  <a:latin typeface="Times New Roman" panose="02020603050405020304" pitchFamily="65" charset="-122"/>
                  <a:ea typeface="宋体" panose="02010600030101010101" pitchFamily="2" charset="-122"/>
                </a:rPr>
                <a:t>匀速直线运动,乙车速度为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11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23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 m/s,B正确;由图可知,甲车5 s后静止,两车10 s时相遇,行驶的路</a:t>
              </a:r>
              <a:endParaRPr lang="zh-CN" altLang="en-US"/>
            </a:p>
            <a:p>
              <a:pPr marL="0" indent="0" eaLnBrk="0" latinLnBrk="1" hangingPunct="0">
                <a:lnSpc>
                  <a:spcPct val="100000"/>
                </a:lnSpc>
                <a:spcBef>
                  <a:spcPts val="365"/>
                </a:spcBef>
                <a:buNone/>
              </a:pPr>
              <a:r>
                <a:rPr lang="zh-CN" altLang="en-US" sz="1415" kern="0" smtClean="0">
                  <a:solidFill>
                    <a:srgbClr val="000000"/>
                  </a:solidFill>
                  <a:latin typeface="Times New Roman" panose="02020603050405020304" pitchFamily="65" charset="-122"/>
                  <a:ea typeface="宋体" panose="02010600030101010101" pitchFamily="2" charset="-122"/>
                </a:rPr>
                <a:t>程相等,速度不同,之后乙车继续行驶超过甲车,C错,D正确。</a:t>
              </a:r>
              <a:endParaRPr lang="zh-CN" altLang="en-US"/>
            </a:p>
          </p:txBody>
        </p:sp>
        <p:graphicFrame>
          <p:nvGraphicFramePr>
            <p:cNvPr id="5" name="对象 4"/>
            <p:cNvGraphicFramePr>
              <a:graphicFrameLocks noChangeAspect="1"/>
            </p:cNvGraphicFramePr>
            <p:nvPr/>
          </p:nvGraphicFramePr>
          <p:xfrm>
            <a:off x="5733203" y="3765171"/>
            <a:ext cx="142875" cy="419099"/>
          </p:xfrm>
          <a:graphic>
            <a:graphicData uri="http://schemas.openxmlformats.org/presentationml/2006/ole">
              <mc:AlternateContent xmlns:mc="http://schemas.openxmlformats.org/markup-compatibility/2006">
                <mc:Choice xmlns:v="urn:schemas-microsoft-com:vml" Requires="v">
                  <p:oleObj spid="_x0000_s2053" name="Equation" r:id="rId5" imgW="3657600" imgH="10972800" progId="">
                    <p:embed/>
                  </p:oleObj>
                </mc:Choice>
                <mc:Fallback>
                  <p:oleObj name="Equation" r:id="rId5" imgW="3657600" imgH="10972800" progId="">
                    <p:embed/>
                    <p:pic>
                      <p:nvPicPr>
                        <p:cNvPr id="0" name="OLE substitute image"/>
                        <p:cNvPicPr/>
                        <p:nvPr/>
                      </p:nvPicPr>
                      <p:blipFill>
                        <a:blip r:embed="rId6"/>
                        <a:stretch>
                          <a:fillRect/>
                        </a:stretch>
                      </p:blipFill>
                      <p:spPr>
                        <a:xfrm>
                          <a:off x="5733203" y="3765171"/>
                          <a:ext cx="142875"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5977592" y="3765171"/>
            <a:ext cx="342900" cy="419100"/>
          </p:xfrm>
          <a:graphic>
            <a:graphicData uri="http://schemas.openxmlformats.org/presentationml/2006/ole">
              <mc:AlternateContent xmlns:mc="http://schemas.openxmlformats.org/markup-compatibility/2006">
                <mc:Choice xmlns:v="urn:schemas-microsoft-com:vml" Requires="v">
                  <p:oleObj spid="_x0000_s2054" name="Equation" r:id="rId7" imgW="9144000" imgH="10972800" progId="">
                    <p:embed/>
                  </p:oleObj>
                </mc:Choice>
                <mc:Fallback>
                  <p:oleObj name="Equation" r:id="rId7" imgW="9144000" imgH="10972800" progId="">
                    <p:embed/>
                    <p:pic>
                      <p:nvPicPr>
                        <p:cNvPr id="0" name="OLE substitute image"/>
                        <p:cNvPicPr/>
                        <p:nvPr/>
                      </p:nvPicPr>
                      <p:blipFill>
                        <a:blip r:embed="rId8"/>
                        <a:stretch>
                          <a:fillRect/>
                        </a:stretch>
                      </p:blipFill>
                      <p:spPr>
                        <a:xfrm>
                          <a:off x="5977592" y="3765171"/>
                          <a:ext cx="342900" cy="4191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3015713" y="4225030"/>
            <a:ext cx="171450" cy="419100"/>
          </p:xfrm>
          <a:graphic>
            <a:graphicData uri="http://schemas.openxmlformats.org/presentationml/2006/ole">
              <mc:AlternateContent xmlns:mc="http://schemas.openxmlformats.org/markup-compatibility/2006">
                <mc:Choice xmlns:v="urn:schemas-microsoft-com:vml" Requires="v">
                  <p:oleObj spid="_x0000_s2055" name="Equation" r:id="rId9" imgW="4572000" imgH="10972800" progId="">
                    <p:embed/>
                  </p:oleObj>
                </mc:Choice>
                <mc:Fallback>
                  <p:oleObj name="Equation" r:id="rId9" imgW="4572000" imgH="10972800" progId="">
                    <p:embed/>
                    <p:pic>
                      <p:nvPicPr>
                        <p:cNvPr id="0" name="OLE substitute image"/>
                        <p:cNvPicPr/>
                        <p:nvPr/>
                      </p:nvPicPr>
                      <p:blipFill>
                        <a:blip r:embed="rId10"/>
                        <a:stretch>
                          <a:fillRect/>
                        </a:stretch>
                      </p:blipFill>
                      <p:spPr>
                        <a:xfrm>
                          <a:off x="3015713" y="4225030"/>
                          <a:ext cx="171450" cy="41910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3288677" y="4225030"/>
            <a:ext cx="342900" cy="419100"/>
          </p:xfrm>
          <a:graphic>
            <a:graphicData uri="http://schemas.openxmlformats.org/presentationml/2006/ole">
              <mc:AlternateContent xmlns:mc="http://schemas.openxmlformats.org/markup-compatibility/2006">
                <mc:Choice xmlns:v="urn:schemas-microsoft-com:vml" Requires="v">
                  <p:oleObj spid="_x0000_s2056" name="Equation" r:id="rId11" imgW="9144000" imgH="10972800" progId="">
                    <p:embed/>
                  </p:oleObj>
                </mc:Choice>
                <mc:Fallback>
                  <p:oleObj name="Equation" r:id="rId11" imgW="9144000" imgH="10972800" progId="">
                    <p:embed/>
                    <p:pic>
                      <p:nvPicPr>
                        <p:cNvPr id="0" name="OLE substitute image"/>
                        <p:cNvPicPr/>
                        <p:nvPr/>
                      </p:nvPicPr>
                      <p:blipFill>
                        <a:blip r:embed="rId12"/>
                        <a:stretch>
                          <a:fillRect/>
                        </a:stretch>
                      </p:blipFill>
                      <p:spPr>
                        <a:xfrm>
                          <a:off x="3288677" y="4225030"/>
                          <a:ext cx="342900" cy="41910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16554"/>
            <a:ext cx="8316000" cy="231082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(2020江苏南京,13,3分)南京长江五桥将于2020年底全线通车,如图所示。</a:t>
            </a:r>
            <a:endParaRPr lang="zh-CN" altLang="en-US"/>
          </a:p>
          <a:p>
            <a:pPr marL="0" indent="0" eaLnBrk="0" latinLnBrk="1" hangingPunct="0">
              <a:lnSpc>
                <a:spcPct val="100000"/>
              </a:lnSpc>
              <a:spcBef>
                <a:spcPts val="140"/>
              </a:spcBef>
              <a:buNone/>
            </a:pPr>
            <a:r>
              <a:rPr lang="zh-CN" altLang="en-US" sz="7350" kern="0" spc="13876"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20"/>
              </a:spcBef>
              <a:buNone/>
            </a:pPr>
            <a:r>
              <a:rPr lang="zh-CN" altLang="en-US" sz="1415" kern="0" smtClean="0">
                <a:solidFill>
                  <a:srgbClr val="000000"/>
                </a:solidFill>
                <a:latin typeface="Times New Roman" panose="02020603050405020304" pitchFamily="65" charset="-122"/>
                <a:ea typeface="宋体" panose="02010600030101010101" pitchFamily="2" charset="-122"/>
              </a:rPr>
              <a:t>(1)五桥全长约10.33</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(填单位)。</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(2)以江面航行的船为参照物,桥上路灯是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(3)通车后,一辆汽车以72 km/h的速度匀速行驶5 min,通过的路程为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m。</a:t>
            </a:r>
            <a:endParaRPr lang="zh-CN" altLang="en-US"/>
          </a:p>
        </p:txBody>
      </p:sp>
      <p:pic>
        <p:nvPicPr>
          <p:cNvPr id="3" name="图片 3" descr="textimage6.jpeg"/>
          <p:cNvPicPr>
            <a:picLocks noChangeAspect="1"/>
          </p:cNvPicPr>
          <p:nvPr/>
        </p:nvPicPr>
        <p:blipFill>
          <a:blip r:embed="rId3"/>
          <a:stretch>
            <a:fillRect/>
          </a:stretch>
        </p:blipFill>
        <p:spPr>
          <a:xfrm>
            <a:off x="2643174" y="1170084"/>
            <a:ext cx="2158705" cy="1228097"/>
          </a:xfrm>
          <a:prstGeom prst="rect">
            <a:avLst/>
          </a:prstGeom>
        </p:spPr>
      </p:pic>
      <p:sp>
        <p:nvSpPr>
          <p:cNvPr id="4" name="TextBox 2"/>
          <p:cNvSpPr txBox="1"/>
          <p:nvPr/>
        </p:nvSpPr>
        <p:spPr>
          <a:xfrm>
            <a:off x="720000" y="326026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(1)千米　(2)运动　(3)6 000</a:t>
            </a:r>
            <a:endParaRPr lang="zh-CN" altLang="en-US"/>
          </a:p>
        </p:txBody>
      </p:sp>
      <p:sp>
        <p:nvSpPr>
          <p:cNvPr id="5" name="TextBox 4"/>
          <p:cNvSpPr txBox="1"/>
          <p:nvPr/>
        </p:nvSpPr>
        <p:spPr>
          <a:xfrm>
            <a:off x="720000" y="3627445"/>
            <a:ext cx="8316000" cy="679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(1)五桥全长约10.33 km,符合长江大桥的基本特征。</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(2)以江面航行的船为参照物,桥上路灯相对于参照物位置发生了改变,所以桥上路灯是运动的。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(3)汽车通过的路程</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vt</a:t>
            </a:r>
            <a:r>
              <a:rPr lang="zh-CN" altLang="en-US" sz="1415" kern="0" smtClean="0">
                <a:solidFill>
                  <a:srgbClr val="000000"/>
                </a:solidFill>
                <a:latin typeface="Times New Roman" panose="02020603050405020304" pitchFamily="65" charset="-122"/>
                <a:ea typeface="宋体" panose="02010600030101010101" pitchFamily="2" charset="-122"/>
              </a:rPr>
              <a:t>=20 m/s</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300 s=6 000 m。</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21版53中考主题1">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xmlns:r="http://schemas.openxmlformats.org/officeDocument/2006/relationship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xmlns:r="http://schemas.openxmlformats.org/officeDocument/2006/relationship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2475</Words>
  <Application>Microsoft Office PowerPoint</Application>
  <PresentationFormat>自定义</PresentationFormat>
  <Paragraphs>380</Paragraphs>
  <Slides>56</Slides>
  <Notes>55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56</vt:i4>
      </vt:variant>
    </vt:vector>
  </HeadingPairs>
  <TitlesOfParts>
    <vt:vector size="58" baseType="lpstr">
      <vt:lpstr>21版53中考主题1</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cp:lastPrinted>2021-03-29T19:08:55Z</cp:lastPrinted>
  <dcterms:created xsi:type="dcterms:W3CDTF">2021-03-29T19:08:55Z</dcterms:created>
  <dcterms:modified xsi:type="dcterms:W3CDTF">2021-04-26T13:04:07Z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