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2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3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777" r:id="rId2"/>
    <p:sldId id="2634" r:id="rId3"/>
    <p:sldId id="2745" r:id="rId4"/>
    <p:sldId id="2746" r:id="rId5"/>
    <p:sldId id="2552" r:id="rId6"/>
    <p:sldId id="2728" r:id="rId7"/>
    <p:sldId id="2730" r:id="rId8"/>
    <p:sldId id="2747" r:id="rId9"/>
    <p:sldId id="2729" r:id="rId10"/>
    <p:sldId id="2748" r:id="rId11"/>
    <p:sldId id="2751" r:id="rId12"/>
    <p:sldId id="2750" r:id="rId13"/>
    <p:sldId id="2752" r:id="rId14"/>
    <p:sldId id="2735" r:id="rId15"/>
    <p:sldId id="2753" r:id="rId16"/>
    <p:sldId id="2754" r:id="rId17"/>
    <p:sldId id="2755" r:id="rId18"/>
    <p:sldId id="2756" r:id="rId19"/>
    <p:sldId id="2757" r:id="rId20"/>
    <p:sldId id="2737" r:id="rId21"/>
    <p:sldId id="2758" r:id="rId22"/>
    <p:sldId id="2770" r:id="rId23"/>
    <p:sldId id="2771" r:id="rId24"/>
    <p:sldId id="2772" r:id="rId25"/>
    <p:sldId id="2773" r:id="rId26"/>
  </p:sldIdLst>
  <p:sldSz cx="12192000" cy="6858000"/>
  <p:notesSz cx="6858000" cy="9144000"/>
  <p:custDataLst>
    <p:tags r:id="rId2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26" userDrawn="1">
          <p15:clr>
            <a:srgbClr val="A4A3A4"/>
          </p15:clr>
        </p15:guide>
        <p15:guide id="2" pos="3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691" y="53"/>
      </p:cViewPr>
      <p:guideLst>
        <p:guide orient="horz" pos="2626"/>
        <p:guide pos="35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测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2024/10/7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5.xml"/><Relationship Id="rId17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25" descr="图片1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sp>
        <p:nvSpPr>
          <p:cNvPr id="4" name="矩形: 圆角 3"/>
          <p:cNvSpPr/>
          <p:nvPr userDrawn="1">
            <p:custDataLst>
              <p:tags r:id="rId10"/>
            </p:custDataLst>
          </p:nvPr>
        </p:nvSpPr>
        <p:spPr>
          <a:xfrm>
            <a:off x="218440" y="184785"/>
            <a:ext cx="11774805" cy="6495415"/>
          </a:xfrm>
          <a:prstGeom prst="roundRect">
            <a:avLst>
              <a:gd name="adj" fmla="val 2577"/>
            </a:avLst>
          </a:prstGeom>
          <a:solidFill>
            <a:schemeClr val="bg1"/>
          </a:solidFill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0" y="0"/>
            <a:ext cx="12190730" cy="6858000"/>
            <a:chOff x="0" y="0"/>
            <a:chExt cx="12192635" cy="6858000"/>
          </a:xfrm>
        </p:grpSpPr>
        <p:grpSp>
          <p:nvGrpSpPr>
            <p:cNvPr id="3" name="组合 2"/>
            <p:cNvGrpSpPr/>
            <p:nvPr/>
          </p:nvGrpSpPr>
          <p:grpSpPr>
            <a:xfrm>
              <a:off x="0" y="0"/>
              <a:ext cx="12192635" cy="6858000"/>
              <a:chOff x="0" y="0"/>
              <a:chExt cx="12192635" cy="6858000"/>
            </a:xfrm>
          </p:grpSpPr>
          <p:sp>
            <p:nvSpPr>
              <p:cNvPr id="5" name="矩形 4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0"/>
                <a:ext cx="12192635" cy="6858000"/>
              </a:xfrm>
              <a:prstGeom prst="rect">
                <a:avLst/>
              </a:prstGeom>
              <a:solidFill>
                <a:srgbClr val="9CE5F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7" name="图片 25" descr="图片1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</p:grpSp>
        <p:sp>
          <p:nvSpPr>
            <p:cNvPr id="8" name="圆角矩形 77"/>
            <p:cNvSpPr/>
            <p:nvPr>
              <p:custDataLst>
                <p:tags r:id="rId11"/>
              </p:custDataLst>
            </p:nvPr>
          </p:nvSpPr>
          <p:spPr>
            <a:xfrm>
              <a:off x="80023" y="109220"/>
              <a:ext cx="12007821" cy="6666230"/>
            </a:xfrm>
            <a:prstGeom prst="roundRect">
              <a:avLst>
                <a:gd name="adj" fmla="val 6612"/>
              </a:avLst>
            </a:prstGeom>
            <a:solidFill>
              <a:schemeClr val="bg1"/>
            </a:solidFill>
            <a:ln w="50800">
              <a:solidFill>
                <a:srgbClr val="3CA8F0"/>
              </a:solidFill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Light" panose="020B0300000000000000" pitchFamily="34" charset="-122"/>
                <a:ea typeface="思源黑体 CN Light" panose="020B0300000000000000" pitchFamily="34" charset="-122"/>
                <a:cs typeface="思源黑体 CN Light" panose="020B0300000000000000" pitchFamily="34" charset="-122"/>
              </a:endParaRPr>
            </a:p>
          </p:txBody>
        </p:sp>
      </p:grpSp>
      <p:pic>
        <p:nvPicPr>
          <p:cNvPr id="11" name="图片 1073743875" descr="学科网 zxxk.com"/>
          <p:cNvPicPr>
            <a:picLocks noChangeAspect="1"/>
          </p:cNvPicPr>
          <p:nvPr/>
        </p:nvPicPr>
        <p:blipFill>
          <a:blip r:embed="rId16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 xmlns:p14="http://schemas.microsoft.com/office/powerpoint/2010/main">
    <mc:Choice Requires="p14">
      <p:transition/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tags" Target="../tags/tag19.xml"/><Relationship Id="rId18" Type="http://schemas.openxmlformats.org/officeDocument/2006/relationships/image" Target="../media/image4.png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image" Target="../media/image2.svg"/><Relationship Id="rId2" Type="http://schemas.openxmlformats.org/officeDocument/2006/relationships/tags" Target="../tags/tag8.xml"/><Relationship Id="rId16" Type="http://schemas.openxmlformats.org/officeDocument/2006/relationships/image" Target="../media/image1.png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5" Type="http://schemas.openxmlformats.org/officeDocument/2006/relationships/tags" Target="../tags/tag11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16.xml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8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20.svg"/><Relationship Id="rId5" Type="http://schemas.openxmlformats.org/officeDocument/2006/relationships/tags" Target="../tags/tag83.xml"/><Relationship Id="rId10" Type="http://schemas.openxmlformats.org/officeDocument/2006/relationships/image" Target="../media/image19.png"/><Relationship Id="rId4" Type="http://schemas.openxmlformats.org/officeDocument/2006/relationships/tags" Target="../tags/tag82.xml"/><Relationship Id="rId9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22.jpeg"/><Relationship Id="rId5" Type="http://schemas.openxmlformats.org/officeDocument/2006/relationships/tags" Target="../tags/tag89.xml"/><Relationship Id="rId10" Type="http://schemas.openxmlformats.org/officeDocument/2006/relationships/image" Target="../media/image21.jpeg"/><Relationship Id="rId4" Type="http://schemas.openxmlformats.org/officeDocument/2006/relationships/tags" Target="../tags/tag88.xml"/><Relationship Id="rId9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10" Type="http://schemas.openxmlformats.org/officeDocument/2006/relationships/image" Target="../media/image24.png"/><Relationship Id="rId4" Type="http://schemas.openxmlformats.org/officeDocument/2006/relationships/tags" Target="../tags/tag96.xml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10" Type="http://schemas.openxmlformats.org/officeDocument/2006/relationships/image" Target="../media/image26.png"/><Relationship Id="rId4" Type="http://schemas.openxmlformats.org/officeDocument/2006/relationships/tags" Target="../tags/tag103.xml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13" Type="http://schemas.openxmlformats.org/officeDocument/2006/relationships/tags" Target="../tags/tag119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tags" Target="../tags/tag118.xml"/><Relationship Id="rId2" Type="http://schemas.openxmlformats.org/officeDocument/2006/relationships/tags" Target="../tags/tag108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tags" Target="../tags/tag117.xml"/><Relationship Id="rId5" Type="http://schemas.openxmlformats.org/officeDocument/2006/relationships/tags" Target="../tags/tag111.xml"/><Relationship Id="rId15" Type="http://schemas.openxmlformats.org/officeDocument/2006/relationships/tags" Target="../tags/tag121.xml"/><Relationship Id="rId10" Type="http://schemas.openxmlformats.org/officeDocument/2006/relationships/tags" Target="../tags/tag116.xml"/><Relationship Id="rId4" Type="http://schemas.openxmlformats.org/officeDocument/2006/relationships/tags" Target="../tags/tag110.xml"/><Relationship Id="rId9" Type="http://schemas.openxmlformats.org/officeDocument/2006/relationships/tags" Target="../tags/tag115.xml"/><Relationship Id="rId14" Type="http://schemas.openxmlformats.org/officeDocument/2006/relationships/tags" Target="../tags/tag12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27.xml"/><Relationship Id="rId13" Type="http://schemas.openxmlformats.org/officeDocument/2006/relationships/image" Target="../media/image29.png"/><Relationship Id="rId3" Type="http://schemas.microsoft.com/office/2007/relationships/media" Target="../media/media1.mp4"/><Relationship Id="rId7" Type="http://schemas.openxmlformats.org/officeDocument/2006/relationships/tags" Target="../tags/tag126.xml"/><Relationship Id="rId12" Type="http://schemas.openxmlformats.org/officeDocument/2006/relationships/image" Target="../media/image28.sv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5.xml"/><Relationship Id="rId11" Type="http://schemas.openxmlformats.org/officeDocument/2006/relationships/image" Target="../media/image27.png"/><Relationship Id="rId5" Type="http://schemas.openxmlformats.org/officeDocument/2006/relationships/tags" Target="../tags/tag124.xml"/><Relationship Id="rId10" Type="http://schemas.openxmlformats.org/officeDocument/2006/relationships/slideLayout" Target="../slideLayouts/slideLayout7.xml"/><Relationship Id="rId4" Type="http://schemas.openxmlformats.org/officeDocument/2006/relationships/video" Target="../media/media1.mp4"/><Relationship Id="rId9" Type="http://schemas.openxmlformats.org/officeDocument/2006/relationships/tags" Target="../tags/tag128.xml"/><Relationship Id="rId1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3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image" Target="../media/image20.svg"/><Relationship Id="rId5" Type="http://schemas.openxmlformats.org/officeDocument/2006/relationships/tags" Target="../tags/tag133.xml"/><Relationship Id="rId10" Type="http://schemas.openxmlformats.org/officeDocument/2006/relationships/image" Target="../media/image19.png"/><Relationship Id="rId4" Type="http://schemas.openxmlformats.org/officeDocument/2006/relationships/tags" Target="../tags/tag132.xml"/><Relationship Id="rId9" Type="http://schemas.openxmlformats.org/officeDocument/2006/relationships/image" Target="../media/image18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tags" Target="../tags/tag138.xml"/><Relationship Id="rId9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44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tags" Target="../tags/tag147.xml"/><Relationship Id="rId11" Type="http://schemas.openxmlformats.org/officeDocument/2006/relationships/image" Target="../media/image20.svg"/><Relationship Id="rId5" Type="http://schemas.openxmlformats.org/officeDocument/2006/relationships/tags" Target="../tags/tag146.xml"/><Relationship Id="rId10" Type="http://schemas.openxmlformats.org/officeDocument/2006/relationships/image" Target="../media/image19.png"/><Relationship Id="rId4" Type="http://schemas.openxmlformats.org/officeDocument/2006/relationships/tags" Target="../tags/tag145.xml"/><Relationship Id="rId9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53.xml"/><Relationship Id="rId13" Type="http://schemas.openxmlformats.org/officeDocument/2006/relationships/image" Target="../media/image18.svg"/><Relationship Id="rId3" Type="http://schemas.openxmlformats.org/officeDocument/2006/relationships/tags" Target="../tags/tag148.xml"/><Relationship Id="rId7" Type="http://schemas.openxmlformats.org/officeDocument/2006/relationships/tags" Target="../tags/tag152.xml"/><Relationship Id="rId12" Type="http://schemas.openxmlformats.org/officeDocument/2006/relationships/image" Target="../media/image1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tags" Target="../tags/tag151.xml"/><Relationship Id="rId11" Type="http://schemas.openxmlformats.org/officeDocument/2006/relationships/image" Target="../media/image31.png"/><Relationship Id="rId5" Type="http://schemas.openxmlformats.org/officeDocument/2006/relationships/tags" Target="../tags/tag150.xml"/><Relationship Id="rId15" Type="http://schemas.openxmlformats.org/officeDocument/2006/relationships/image" Target="../media/image20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49.xml"/><Relationship Id="rId9" Type="http://schemas.openxmlformats.org/officeDocument/2006/relationships/tags" Target="../tags/tag154.xml"/><Relationship Id="rId1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image" Target="../media/image32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10" Type="http://schemas.openxmlformats.org/officeDocument/2006/relationships/image" Target="../media/image9.jpeg"/><Relationship Id="rId4" Type="http://schemas.openxmlformats.org/officeDocument/2006/relationships/tags" Target="../tags/tag26.xml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image" Target="../media/image10.jpeg"/><Relationship Id="rId5" Type="http://schemas.openxmlformats.org/officeDocument/2006/relationships/tags" Target="../tags/tag34.xml"/><Relationship Id="rId10" Type="http://schemas.openxmlformats.org/officeDocument/2006/relationships/notesSlide" Target="../notesSlides/notesSlide1.xml"/><Relationship Id="rId4" Type="http://schemas.openxmlformats.org/officeDocument/2006/relationships/tags" Target="../tags/tag33.xml"/><Relationship Id="rId9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image" Target="../media/image11.png"/><Relationship Id="rId5" Type="http://schemas.openxmlformats.org/officeDocument/2006/relationships/tags" Target="../tags/tag42.xml"/><Relationship Id="rId10" Type="http://schemas.openxmlformats.org/officeDocument/2006/relationships/notesSlide" Target="../notesSlides/notesSlide2.xml"/><Relationship Id="rId4" Type="http://schemas.openxmlformats.org/officeDocument/2006/relationships/tags" Target="../tags/tag41.xml"/><Relationship Id="rId9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9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13" Type="http://schemas.openxmlformats.org/officeDocument/2006/relationships/tags" Target="../tags/tag65.xml"/><Relationship Id="rId18" Type="http://schemas.openxmlformats.org/officeDocument/2006/relationships/tags" Target="../tags/tag70.xml"/><Relationship Id="rId3" Type="http://schemas.openxmlformats.org/officeDocument/2006/relationships/tags" Target="../tags/tag55.xml"/><Relationship Id="rId21" Type="http://schemas.openxmlformats.org/officeDocument/2006/relationships/oleObject" Target="../embeddings/oleObject1.bin"/><Relationship Id="rId7" Type="http://schemas.openxmlformats.org/officeDocument/2006/relationships/tags" Target="../tags/tag59.xml"/><Relationship Id="rId12" Type="http://schemas.openxmlformats.org/officeDocument/2006/relationships/tags" Target="../tags/tag64.xml"/><Relationship Id="rId17" Type="http://schemas.openxmlformats.org/officeDocument/2006/relationships/tags" Target="../tags/tag69.xml"/><Relationship Id="rId2" Type="http://schemas.openxmlformats.org/officeDocument/2006/relationships/tags" Target="../tags/tag54.xml"/><Relationship Id="rId16" Type="http://schemas.openxmlformats.org/officeDocument/2006/relationships/tags" Target="../tags/tag68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tags" Target="../tags/tag63.xml"/><Relationship Id="rId5" Type="http://schemas.openxmlformats.org/officeDocument/2006/relationships/tags" Target="../tags/tag57.xml"/><Relationship Id="rId15" Type="http://schemas.openxmlformats.org/officeDocument/2006/relationships/tags" Target="../tags/tag67.xml"/><Relationship Id="rId23" Type="http://schemas.openxmlformats.org/officeDocument/2006/relationships/image" Target="../media/image14.jpeg"/><Relationship Id="rId10" Type="http://schemas.openxmlformats.org/officeDocument/2006/relationships/tags" Target="../tags/tag62.xml"/><Relationship Id="rId19" Type="http://schemas.openxmlformats.org/officeDocument/2006/relationships/tags" Target="../tags/tag71.xml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4" Type="http://schemas.openxmlformats.org/officeDocument/2006/relationships/tags" Target="../tags/tag66.xml"/><Relationship Id="rId22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image" Target="../media/image16.jpeg"/><Relationship Id="rId5" Type="http://schemas.openxmlformats.org/officeDocument/2006/relationships/tags" Target="../tags/tag76.xml"/><Relationship Id="rId10" Type="http://schemas.openxmlformats.org/officeDocument/2006/relationships/image" Target="../media/image15.jpeg"/><Relationship Id="rId4" Type="http://schemas.openxmlformats.org/officeDocument/2006/relationships/tags" Target="../tags/tag75.xml"/><Relationship Id="rId9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图片 25" descr="图片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53" y="536"/>
            <a:ext cx="12190095" cy="6856928"/>
          </a:xfrm>
          <a:prstGeom prst="rect">
            <a:avLst/>
          </a:prstGeom>
        </p:spPr>
      </p:pic>
      <p:sp>
        <p:nvSpPr>
          <p:cNvPr id="43" name="五角星 88"/>
          <p:cNvSpPr/>
          <p:nvPr/>
        </p:nvSpPr>
        <p:spPr>
          <a:xfrm rot="1920000">
            <a:off x="10408292" y="595867"/>
            <a:ext cx="782833" cy="782833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 descr="8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3898" y="476250"/>
            <a:ext cx="10675620" cy="594296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953" y="536"/>
            <a:ext cx="12189460" cy="2549762"/>
            <a:chOff x="0" y="0"/>
            <a:chExt cx="19199" cy="4016"/>
          </a:xfrm>
        </p:grpSpPr>
        <p:grpSp>
          <p:nvGrpSpPr>
            <p:cNvPr id="4" name="组合 3"/>
            <p:cNvGrpSpPr/>
            <p:nvPr/>
          </p:nvGrpSpPr>
          <p:grpSpPr>
            <a:xfrm>
              <a:off x="14531" y="0"/>
              <a:ext cx="4669" cy="4017"/>
              <a:chOff x="14792" y="0"/>
              <a:chExt cx="4408" cy="3792"/>
            </a:xfrm>
          </p:grpSpPr>
          <p:grpSp>
            <p:nvGrpSpPr>
              <p:cNvPr id="10" name="组合 9"/>
              <p:cNvGrpSpPr/>
              <p:nvPr/>
            </p:nvGrpSpPr>
            <p:grpSpPr>
              <a:xfrm>
                <a:off x="14792" y="0"/>
                <a:ext cx="4408" cy="3792"/>
                <a:chOff x="14792" y="0"/>
                <a:chExt cx="4408" cy="3792"/>
              </a:xfrm>
            </p:grpSpPr>
            <p:sp>
              <p:nvSpPr>
                <p:cNvPr id="12" name="Google Shape;9;p2"/>
                <p:cNvSpPr/>
                <p:nvPr>
                  <p:custDataLst>
                    <p:tags r:id="rId13"/>
                  </p:custDataLst>
                </p:nvPr>
              </p:nvSpPr>
              <p:spPr>
                <a:xfrm rot="10800000" flipV="1">
                  <a:off x="14792" y="0"/>
                  <a:ext cx="4408" cy="3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51" h="60603" extrusionOk="0">
                      <a:moveTo>
                        <a:pt x="227" y="0"/>
                      </a:moveTo>
                      <a:lnTo>
                        <a:pt x="1" y="60222"/>
                      </a:lnTo>
                      <a:cubicBezTo>
                        <a:pt x="592" y="60484"/>
                        <a:pt x="1209" y="60603"/>
                        <a:pt x="1830" y="60603"/>
                      </a:cubicBezTo>
                      <a:cubicBezTo>
                        <a:pt x="3974" y="60603"/>
                        <a:pt x="6155" y="59182"/>
                        <a:pt x="7383" y="57317"/>
                      </a:cubicBezTo>
                      <a:cubicBezTo>
                        <a:pt x="8966" y="54912"/>
                        <a:pt x="9407" y="51959"/>
                        <a:pt x="10026" y="49149"/>
                      </a:cubicBezTo>
                      <a:cubicBezTo>
                        <a:pt x="10645" y="46339"/>
                        <a:pt x="11597" y="43398"/>
                        <a:pt x="13836" y="41588"/>
                      </a:cubicBezTo>
                      <a:cubicBezTo>
                        <a:pt x="18253" y="38040"/>
                        <a:pt x="25694" y="40350"/>
                        <a:pt x="29671" y="36314"/>
                      </a:cubicBezTo>
                      <a:cubicBezTo>
                        <a:pt x="32148" y="33802"/>
                        <a:pt x="32219" y="29837"/>
                        <a:pt x="33684" y="26634"/>
                      </a:cubicBezTo>
                      <a:cubicBezTo>
                        <a:pt x="35898" y="21753"/>
                        <a:pt x="41173" y="19026"/>
                        <a:pt x="46316" y="17526"/>
                      </a:cubicBezTo>
                      <a:cubicBezTo>
                        <a:pt x="51460" y="16026"/>
                        <a:pt x="56913" y="15347"/>
                        <a:pt x="61663" y="12883"/>
                      </a:cubicBezTo>
                      <a:cubicBezTo>
                        <a:pt x="66414" y="10406"/>
                        <a:pt x="70450" y="5394"/>
                        <a:pt x="69593" y="107"/>
                      </a:cubicBezTo>
                      <a:lnTo>
                        <a:pt x="227" y="0"/>
                      </a:lnTo>
                      <a:close/>
                    </a:path>
                  </a:pathLst>
                </a:custGeom>
                <a:solidFill>
                  <a:srgbClr val="3CA8F0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spcFirstLastPara="1" wrap="square" lIns="91410" tIns="91410" rIns="91410" bIns="91410" anchor="ctr" anchorCtr="0">
                  <a:noAutofit/>
                </a:bodyPr>
                <a:lstStyle/>
                <a:p>
                  <a:pPr marL="0" lvl="0" indent="0" algn="l" rtl="0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" name="Google Shape;9;p2"/>
                <p:cNvSpPr/>
                <p:nvPr>
                  <p:custDataLst>
                    <p:tags r:id="rId14"/>
                  </p:custDataLst>
                </p:nvPr>
              </p:nvSpPr>
              <p:spPr>
                <a:xfrm rot="10800000" flipV="1">
                  <a:off x="15719" y="0"/>
                  <a:ext cx="3481" cy="2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51" h="60603" extrusionOk="0">
                      <a:moveTo>
                        <a:pt x="227" y="0"/>
                      </a:moveTo>
                      <a:lnTo>
                        <a:pt x="1" y="60222"/>
                      </a:lnTo>
                      <a:cubicBezTo>
                        <a:pt x="592" y="60484"/>
                        <a:pt x="1209" y="60603"/>
                        <a:pt x="1830" y="60603"/>
                      </a:cubicBezTo>
                      <a:cubicBezTo>
                        <a:pt x="3974" y="60603"/>
                        <a:pt x="6155" y="59182"/>
                        <a:pt x="7383" y="57317"/>
                      </a:cubicBezTo>
                      <a:cubicBezTo>
                        <a:pt x="8966" y="54912"/>
                        <a:pt x="9407" y="51959"/>
                        <a:pt x="10026" y="49149"/>
                      </a:cubicBezTo>
                      <a:cubicBezTo>
                        <a:pt x="10645" y="46339"/>
                        <a:pt x="11597" y="43398"/>
                        <a:pt x="13836" y="41588"/>
                      </a:cubicBezTo>
                      <a:cubicBezTo>
                        <a:pt x="18253" y="38040"/>
                        <a:pt x="25694" y="40350"/>
                        <a:pt x="29671" y="36314"/>
                      </a:cubicBezTo>
                      <a:cubicBezTo>
                        <a:pt x="32148" y="33802"/>
                        <a:pt x="32219" y="29837"/>
                        <a:pt x="33684" y="26634"/>
                      </a:cubicBezTo>
                      <a:cubicBezTo>
                        <a:pt x="35898" y="21753"/>
                        <a:pt x="41173" y="19026"/>
                        <a:pt x="46316" y="17526"/>
                      </a:cubicBezTo>
                      <a:cubicBezTo>
                        <a:pt x="51460" y="16026"/>
                        <a:pt x="56913" y="15347"/>
                        <a:pt x="61663" y="12883"/>
                      </a:cubicBezTo>
                      <a:cubicBezTo>
                        <a:pt x="66414" y="10406"/>
                        <a:pt x="70450" y="5394"/>
                        <a:pt x="69593" y="107"/>
                      </a:cubicBezTo>
                      <a:lnTo>
                        <a:pt x="227" y="0"/>
                      </a:lnTo>
                      <a:close/>
                    </a:path>
                  </a:pathLst>
                </a:custGeom>
                <a:solidFill>
                  <a:srgbClr val="A3E9FE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spcFirstLastPara="1" wrap="square" lIns="91410" tIns="91410" rIns="91410" bIns="91410" anchor="ctr" anchorCtr="0">
                  <a:noAutofit/>
                </a:bodyPr>
                <a:lstStyle/>
                <a:p>
                  <a:pPr marL="0" lvl="0" indent="0" algn="l" rtl="0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" name="Google Shape;9;p2"/>
              <p:cNvSpPr/>
              <p:nvPr>
                <p:custDataLst>
                  <p:tags r:id="rId12"/>
                </p:custDataLst>
              </p:nvPr>
            </p:nvSpPr>
            <p:spPr>
              <a:xfrm rot="10800000" flipV="1">
                <a:off x="16336" y="0"/>
                <a:ext cx="2864" cy="2465"/>
              </a:xfrm>
              <a:custGeom>
                <a:avLst/>
                <a:gdLst/>
                <a:ahLst/>
                <a:cxnLst/>
                <a:rect l="l" t="t" r="r" b="b"/>
                <a:pathLst>
                  <a:path w="70451" h="60603" extrusionOk="0">
                    <a:moveTo>
                      <a:pt x="227" y="0"/>
                    </a:moveTo>
                    <a:lnTo>
                      <a:pt x="1" y="60222"/>
                    </a:lnTo>
                    <a:cubicBezTo>
                      <a:pt x="592" y="60484"/>
                      <a:pt x="1209" y="60603"/>
                      <a:pt x="1830" y="60603"/>
                    </a:cubicBezTo>
                    <a:cubicBezTo>
                      <a:pt x="3974" y="60603"/>
                      <a:pt x="6155" y="59182"/>
                      <a:pt x="7383" y="57317"/>
                    </a:cubicBezTo>
                    <a:cubicBezTo>
                      <a:pt x="8966" y="54912"/>
                      <a:pt x="9407" y="51959"/>
                      <a:pt x="10026" y="49149"/>
                    </a:cubicBezTo>
                    <a:cubicBezTo>
                      <a:pt x="10645" y="46339"/>
                      <a:pt x="11597" y="43398"/>
                      <a:pt x="13836" y="41588"/>
                    </a:cubicBezTo>
                    <a:cubicBezTo>
                      <a:pt x="18253" y="38040"/>
                      <a:pt x="25694" y="40350"/>
                      <a:pt x="29671" y="36314"/>
                    </a:cubicBezTo>
                    <a:cubicBezTo>
                      <a:pt x="32148" y="33802"/>
                      <a:pt x="32219" y="29837"/>
                      <a:pt x="33684" y="26634"/>
                    </a:cubicBezTo>
                    <a:cubicBezTo>
                      <a:pt x="35898" y="21753"/>
                      <a:pt x="41173" y="19026"/>
                      <a:pt x="46316" y="17526"/>
                    </a:cubicBezTo>
                    <a:cubicBezTo>
                      <a:pt x="51460" y="16026"/>
                      <a:pt x="56913" y="15347"/>
                      <a:pt x="61663" y="12883"/>
                    </a:cubicBezTo>
                    <a:cubicBezTo>
                      <a:pt x="66414" y="10406"/>
                      <a:pt x="70450" y="5394"/>
                      <a:pt x="69593" y="107"/>
                    </a:cubicBezTo>
                    <a:lnTo>
                      <a:pt x="227" y="0"/>
                    </a:lnTo>
                    <a:close/>
                  </a:path>
                </a:pathLst>
              </a:custGeom>
              <a:solidFill>
                <a:srgbClr val="70C1F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91410" tIns="91410" rIns="91410" bIns="91410" anchor="ctr" anchorCtr="0">
                <a:noAutofit/>
              </a:bodyPr>
              <a:lstStyle/>
              <a:p>
                <a:pPr marL="0" lvl="0" indent="0" algn="l" rtl="0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 flipH="1">
              <a:off x="0" y="0"/>
              <a:ext cx="4669" cy="4017"/>
              <a:chOff x="14792" y="0"/>
              <a:chExt cx="4408" cy="3792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4792" y="0"/>
                <a:ext cx="4408" cy="3792"/>
                <a:chOff x="14792" y="0"/>
                <a:chExt cx="4408" cy="3792"/>
              </a:xfrm>
            </p:grpSpPr>
            <p:sp>
              <p:nvSpPr>
                <p:cNvPr id="8" name="Google Shape;9;p2"/>
                <p:cNvSpPr/>
                <p:nvPr>
                  <p:custDataLst>
                    <p:tags r:id="rId10"/>
                  </p:custDataLst>
                </p:nvPr>
              </p:nvSpPr>
              <p:spPr>
                <a:xfrm rot="10800000" flipV="1">
                  <a:off x="14792" y="0"/>
                  <a:ext cx="4408" cy="3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51" h="60603" extrusionOk="0">
                      <a:moveTo>
                        <a:pt x="227" y="0"/>
                      </a:moveTo>
                      <a:lnTo>
                        <a:pt x="1" y="60222"/>
                      </a:lnTo>
                      <a:cubicBezTo>
                        <a:pt x="592" y="60484"/>
                        <a:pt x="1209" y="60603"/>
                        <a:pt x="1830" y="60603"/>
                      </a:cubicBezTo>
                      <a:cubicBezTo>
                        <a:pt x="3974" y="60603"/>
                        <a:pt x="6155" y="59182"/>
                        <a:pt x="7383" y="57317"/>
                      </a:cubicBezTo>
                      <a:cubicBezTo>
                        <a:pt x="8966" y="54912"/>
                        <a:pt x="9407" y="51959"/>
                        <a:pt x="10026" y="49149"/>
                      </a:cubicBezTo>
                      <a:cubicBezTo>
                        <a:pt x="10645" y="46339"/>
                        <a:pt x="11597" y="43398"/>
                        <a:pt x="13836" y="41588"/>
                      </a:cubicBezTo>
                      <a:cubicBezTo>
                        <a:pt x="18253" y="38040"/>
                        <a:pt x="25694" y="40350"/>
                        <a:pt x="29671" y="36314"/>
                      </a:cubicBezTo>
                      <a:cubicBezTo>
                        <a:pt x="32148" y="33802"/>
                        <a:pt x="32219" y="29837"/>
                        <a:pt x="33684" y="26634"/>
                      </a:cubicBezTo>
                      <a:cubicBezTo>
                        <a:pt x="35898" y="21753"/>
                        <a:pt x="41173" y="19026"/>
                        <a:pt x="46316" y="17526"/>
                      </a:cubicBezTo>
                      <a:cubicBezTo>
                        <a:pt x="51460" y="16026"/>
                        <a:pt x="56913" y="15347"/>
                        <a:pt x="61663" y="12883"/>
                      </a:cubicBezTo>
                      <a:cubicBezTo>
                        <a:pt x="66414" y="10406"/>
                        <a:pt x="70450" y="5394"/>
                        <a:pt x="69593" y="107"/>
                      </a:cubicBezTo>
                      <a:lnTo>
                        <a:pt x="227" y="0"/>
                      </a:lnTo>
                      <a:close/>
                    </a:path>
                  </a:pathLst>
                </a:custGeom>
                <a:solidFill>
                  <a:srgbClr val="3CA8F0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spcFirstLastPara="1" wrap="square" lIns="91410" tIns="91410" rIns="91410" bIns="91410" anchor="ctr" anchorCtr="0">
                  <a:noAutofit/>
                </a:bodyPr>
                <a:lstStyle/>
                <a:p>
                  <a:pPr marL="0" lvl="0" indent="0" algn="l" rtl="0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/>
                </a:p>
              </p:txBody>
            </p:sp>
            <p:sp>
              <p:nvSpPr>
                <p:cNvPr id="9" name="Google Shape;9;p2"/>
                <p:cNvSpPr/>
                <p:nvPr>
                  <p:custDataLst>
                    <p:tags r:id="rId11"/>
                  </p:custDataLst>
                </p:nvPr>
              </p:nvSpPr>
              <p:spPr>
                <a:xfrm rot="10800000" flipV="1">
                  <a:off x="15719" y="0"/>
                  <a:ext cx="3481" cy="2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51" h="60603" extrusionOk="0">
                      <a:moveTo>
                        <a:pt x="227" y="0"/>
                      </a:moveTo>
                      <a:lnTo>
                        <a:pt x="1" y="60222"/>
                      </a:lnTo>
                      <a:cubicBezTo>
                        <a:pt x="592" y="60484"/>
                        <a:pt x="1209" y="60603"/>
                        <a:pt x="1830" y="60603"/>
                      </a:cubicBezTo>
                      <a:cubicBezTo>
                        <a:pt x="3974" y="60603"/>
                        <a:pt x="6155" y="59182"/>
                        <a:pt x="7383" y="57317"/>
                      </a:cubicBezTo>
                      <a:cubicBezTo>
                        <a:pt x="8966" y="54912"/>
                        <a:pt x="9407" y="51959"/>
                        <a:pt x="10026" y="49149"/>
                      </a:cubicBezTo>
                      <a:cubicBezTo>
                        <a:pt x="10645" y="46339"/>
                        <a:pt x="11597" y="43398"/>
                        <a:pt x="13836" y="41588"/>
                      </a:cubicBezTo>
                      <a:cubicBezTo>
                        <a:pt x="18253" y="38040"/>
                        <a:pt x="25694" y="40350"/>
                        <a:pt x="29671" y="36314"/>
                      </a:cubicBezTo>
                      <a:cubicBezTo>
                        <a:pt x="32148" y="33802"/>
                        <a:pt x="32219" y="29837"/>
                        <a:pt x="33684" y="26634"/>
                      </a:cubicBezTo>
                      <a:cubicBezTo>
                        <a:pt x="35898" y="21753"/>
                        <a:pt x="41173" y="19026"/>
                        <a:pt x="46316" y="17526"/>
                      </a:cubicBezTo>
                      <a:cubicBezTo>
                        <a:pt x="51460" y="16026"/>
                        <a:pt x="56913" y="15347"/>
                        <a:pt x="61663" y="12883"/>
                      </a:cubicBezTo>
                      <a:cubicBezTo>
                        <a:pt x="66414" y="10406"/>
                        <a:pt x="70450" y="5394"/>
                        <a:pt x="69593" y="107"/>
                      </a:cubicBezTo>
                      <a:lnTo>
                        <a:pt x="227" y="0"/>
                      </a:lnTo>
                      <a:close/>
                    </a:path>
                  </a:pathLst>
                </a:custGeom>
                <a:solidFill>
                  <a:srgbClr val="A3E9FE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spcFirstLastPara="1" wrap="square" lIns="91410" tIns="91410" rIns="91410" bIns="91410" anchor="ctr" anchorCtr="0">
                  <a:noAutofit/>
                </a:bodyPr>
                <a:lstStyle/>
                <a:p>
                  <a:pPr marL="0" lvl="0" indent="0" algn="l" rtl="0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" name="Google Shape;9;p2"/>
              <p:cNvSpPr/>
              <p:nvPr>
                <p:custDataLst>
                  <p:tags r:id="rId9"/>
                </p:custDataLst>
              </p:nvPr>
            </p:nvSpPr>
            <p:spPr>
              <a:xfrm rot="10800000" flipV="1">
                <a:off x="16336" y="0"/>
                <a:ext cx="2864" cy="2465"/>
              </a:xfrm>
              <a:custGeom>
                <a:avLst/>
                <a:gdLst/>
                <a:ahLst/>
                <a:cxnLst/>
                <a:rect l="l" t="t" r="r" b="b"/>
                <a:pathLst>
                  <a:path w="70451" h="60603" extrusionOk="0">
                    <a:moveTo>
                      <a:pt x="227" y="0"/>
                    </a:moveTo>
                    <a:lnTo>
                      <a:pt x="1" y="60222"/>
                    </a:lnTo>
                    <a:cubicBezTo>
                      <a:pt x="592" y="60484"/>
                      <a:pt x="1209" y="60603"/>
                      <a:pt x="1830" y="60603"/>
                    </a:cubicBezTo>
                    <a:cubicBezTo>
                      <a:pt x="3974" y="60603"/>
                      <a:pt x="6155" y="59182"/>
                      <a:pt x="7383" y="57317"/>
                    </a:cubicBezTo>
                    <a:cubicBezTo>
                      <a:pt x="8966" y="54912"/>
                      <a:pt x="9407" y="51959"/>
                      <a:pt x="10026" y="49149"/>
                    </a:cubicBezTo>
                    <a:cubicBezTo>
                      <a:pt x="10645" y="46339"/>
                      <a:pt x="11597" y="43398"/>
                      <a:pt x="13836" y="41588"/>
                    </a:cubicBezTo>
                    <a:cubicBezTo>
                      <a:pt x="18253" y="38040"/>
                      <a:pt x="25694" y="40350"/>
                      <a:pt x="29671" y="36314"/>
                    </a:cubicBezTo>
                    <a:cubicBezTo>
                      <a:pt x="32148" y="33802"/>
                      <a:pt x="32219" y="29837"/>
                      <a:pt x="33684" y="26634"/>
                    </a:cubicBezTo>
                    <a:cubicBezTo>
                      <a:pt x="35898" y="21753"/>
                      <a:pt x="41173" y="19026"/>
                      <a:pt x="46316" y="17526"/>
                    </a:cubicBezTo>
                    <a:cubicBezTo>
                      <a:pt x="51460" y="16026"/>
                      <a:pt x="56913" y="15347"/>
                      <a:pt x="61663" y="12883"/>
                    </a:cubicBezTo>
                    <a:cubicBezTo>
                      <a:pt x="66414" y="10406"/>
                      <a:pt x="70450" y="5394"/>
                      <a:pt x="69593" y="107"/>
                    </a:cubicBezTo>
                    <a:lnTo>
                      <a:pt x="227" y="0"/>
                    </a:lnTo>
                    <a:close/>
                  </a:path>
                </a:pathLst>
              </a:custGeom>
              <a:solidFill>
                <a:srgbClr val="70C1F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spcFirstLastPara="1" wrap="square" lIns="91410" tIns="91410" rIns="91410" bIns="91410" anchor="ctr" anchorCtr="0">
                <a:noAutofit/>
              </a:bodyPr>
              <a:lstStyle/>
              <a:p>
                <a:pPr marL="0" lvl="0" indent="0" algn="l" rtl="0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" name="组合 13"/>
          <p:cNvGrpSpPr/>
          <p:nvPr/>
        </p:nvGrpSpPr>
        <p:grpSpPr>
          <a:xfrm>
            <a:off x="953" y="4849495"/>
            <a:ext cx="12190095" cy="2008505"/>
            <a:chOff x="0" y="8055"/>
            <a:chExt cx="19200" cy="2745"/>
          </a:xfrm>
        </p:grpSpPr>
        <p:sp>
          <p:nvSpPr>
            <p:cNvPr id="15" name="任意多边形: 形状 55"/>
            <p:cNvSpPr/>
            <p:nvPr>
              <p:custDataLst>
                <p:tags r:id="rId4"/>
              </p:custDataLst>
            </p:nvPr>
          </p:nvSpPr>
          <p:spPr>
            <a:xfrm>
              <a:off x="10540" y="8055"/>
              <a:ext cx="8660" cy="2584"/>
            </a:xfrm>
            <a:custGeom>
              <a:avLst/>
              <a:gdLst>
                <a:gd name="connsiteX0" fmla="*/ 5487406 w 5487406"/>
                <a:gd name="connsiteY0" fmla="*/ 0 h 1796383"/>
                <a:gd name="connsiteX1" fmla="*/ 5487406 w 5487406"/>
                <a:gd name="connsiteY1" fmla="*/ 1796383 h 1796383"/>
                <a:gd name="connsiteX2" fmla="*/ 0 w 5487406"/>
                <a:gd name="connsiteY2" fmla="*/ 1796383 h 1796383"/>
                <a:gd name="connsiteX3" fmla="*/ 0 w 5487406"/>
                <a:gd name="connsiteY3" fmla="*/ 319771 h 1796383"/>
                <a:gd name="connsiteX4" fmla="*/ 143354 w 5487406"/>
                <a:gd name="connsiteY4" fmla="*/ 352672 h 1796383"/>
                <a:gd name="connsiteX5" fmla="*/ 1775977 w 5487406"/>
                <a:gd name="connsiteY5" fmla="*/ 674445 h 1796383"/>
                <a:gd name="connsiteX6" fmla="*/ 4106178 w 5487406"/>
                <a:gd name="connsiteY6" fmla="*/ 93103 h 1796383"/>
                <a:gd name="connsiteX7" fmla="*/ 5006077 w 5487406"/>
                <a:gd name="connsiteY7" fmla="*/ 25626 h 1796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87406" h="1796383">
                  <a:moveTo>
                    <a:pt x="5487406" y="0"/>
                  </a:moveTo>
                  <a:lnTo>
                    <a:pt x="5487406" y="1796383"/>
                  </a:lnTo>
                  <a:lnTo>
                    <a:pt x="0" y="1796383"/>
                  </a:lnTo>
                  <a:lnTo>
                    <a:pt x="0" y="319771"/>
                  </a:lnTo>
                  <a:lnTo>
                    <a:pt x="143354" y="352672"/>
                  </a:lnTo>
                  <a:cubicBezTo>
                    <a:pt x="725977" y="499805"/>
                    <a:pt x="1245105" y="683097"/>
                    <a:pt x="1775977" y="674445"/>
                  </a:cubicBezTo>
                  <a:cubicBezTo>
                    <a:pt x="2625373" y="660604"/>
                    <a:pt x="3116470" y="176152"/>
                    <a:pt x="4106178" y="93103"/>
                  </a:cubicBezTo>
                  <a:cubicBezTo>
                    <a:pt x="4353605" y="72341"/>
                    <a:pt x="4666648" y="46965"/>
                    <a:pt x="5006077" y="25626"/>
                  </a:cubicBezTo>
                  <a:close/>
                </a:path>
              </a:pathLst>
            </a:custGeom>
            <a:solidFill>
              <a:srgbClr val="3CA8F0"/>
            </a:solidFill>
            <a:ln>
              <a:noFill/>
            </a:ln>
            <a:effectLst>
              <a:outerShdw blurRad="190500" dist="38100" dir="16200000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  <p:sp>
          <p:nvSpPr>
            <p:cNvPr id="16" name="任意多边形: 形状 51"/>
            <p:cNvSpPr/>
            <p:nvPr>
              <p:custDataLst>
                <p:tags r:id="rId5"/>
              </p:custDataLst>
            </p:nvPr>
          </p:nvSpPr>
          <p:spPr>
            <a:xfrm>
              <a:off x="0" y="8275"/>
              <a:ext cx="8138" cy="1765"/>
            </a:xfrm>
            <a:custGeom>
              <a:avLst/>
              <a:gdLst>
                <a:gd name="connsiteX0" fmla="*/ 0 w 5167645"/>
                <a:gd name="connsiteY0" fmla="*/ 0 h 1120718"/>
                <a:gd name="connsiteX1" fmla="*/ 198130 w 5167645"/>
                <a:gd name="connsiteY1" fmla="*/ 27862 h 1120718"/>
                <a:gd name="connsiteX2" fmla="*/ 1167602 w 5167645"/>
                <a:gd name="connsiteY2" fmla="*/ 136605 h 1120718"/>
                <a:gd name="connsiteX3" fmla="*/ 2418289 w 5167645"/>
                <a:gd name="connsiteY3" fmla="*/ 98505 h 1120718"/>
                <a:gd name="connsiteX4" fmla="*/ 3531705 w 5167645"/>
                <a:gd name="connsiteY4" fmla="*/ 568405 h 1120718"/>
                <a:gd name="connsiteX5" fmla="*/ 4645121 w 5167645"/>
                <a:gd name="connsiteY5" fmla="*/ 428705 h 1120718"/>
                <a:gd name="connsiteX6" fmla="*/ 5143918 w 5167645"/>
                <a:gd name="connsiteY6" fmla="*/ 508477 h 1120718"/>
                <a:gd name="connsiteX7" fmla="*/ 5167645 w 5167645"/>
                <a:gd name="connsiteY7" fmla="*/ 513278 h 1120718"/>
                <a:gd name="connsiteX8" fmla="*/ 5167645 w 5167645"/>
                <a:gd name="connsiteY8" fmla="*/ 1120718 h 1120718"/>
                <a:gd name="connsiteX9" fmla="*/ 0 w 5167645"/>
                <a:gd name="connsiteY9" fmla="*/ 1120718 h 1120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67645" h="1120718">
                  <a:moveTo>
                    <a:pt x="0" y="0"/>
                  </a:moveTo>
                  <a:lnTo>
                    <a:pt x="198130" y="27862"/>
                  </a:lnTo>
                  <a:cubicBezTo>
                    <a:pt x="543530" y="75222"/>
                    <a:pt x="914668" y="120730"/>
                    <a:pt x="1167602" y="136605"/>
                  </a:cubicBezTo>
                  <a:cubicBezTo>
                    <a:pt x="1673470" y="168355"/>
                    <a:pt x="2024272" y="26538"/>
                    <a:pt x="2418289" y="98505"/>
                  </a:cubicBezTo>
                  <a:cubicBezTo>
                    <a:pt x="2812306" y="170472"/>
                    <a:pt x="3160566" y="513372"/>
                    <a:pt x="3531705" y="568405"/>
                  </a:cubicBezTo>
                  <a:cubicBezTo>
                    <a:pt x="3902843" y="623438"/>
                    <a:pt x="4118917" y="369438"/>
                    <a:pt x="4645121" y="428705"/>
                  </a:cubicBezTo>
                  <a:cubicBezTo>
                    <a:pt x="4776672" y="443522"/>
                    <a:pt x="4951278" y="471832"/>
                    <a:pt x="5143918" y="508477"/>
                  </a:cubicBezTo>
                  <a:lnTo>
                    <a:pt x="5167645" y="513278"/>
                  </a:lnTo>
                  <a:lnTo>
                    <a:pt x="5167645" y="1120718"/>
                  </a:lnTo>
                  <a:lnTo>
                    <a:pt x="0" y="1120718"/>
                  </a:lnTo>
                  <a:close/>
                </a:path>
              </a:pathLst>
            </a:custGeom>
            <a:solidFill>
              <a:srgbClr val="3CA8F0"/>
            </a:solidFill>
            <a:ln>
              <a:noFill/>
            </a:ln>
            <a:effectLst>
              <a:outerShdw blurRad="190500" dist="38100" dir="16200000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  <p:sp>
          <p:nvSpPr>
            <p:cNvPr id="17" name="云形 16"/>
            <p:cNvSpPr/>
            <p:nvPr>
              <p:custDataLst>
                <p:tags r:id="rId6"/>
              </p:custDataLst>
            </p:nvPr>
          </p:nvSpPr>
          <p:spPr>
            <a:xfrm>
              <a:off x="7926" y="8235"/>
              <a:ext cx="3348" cy="128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  <p:sp>
          <p:nvSpPr>
            <p:cNvPr id="18" name="任意多边形: 形状 39"/>
            <p:cNvSpPr/>
            <p:nvPr>
              <p:custDataLst>
                <p:tags r:id="rId7"/>
              </p:custDataLst>
            </p:nvPr>
          </p:nvSpPr>
          <p:spPr>
            <a:xfrm flipH="1">
              <a:off x="0" y="8629"/>
              <a:ext cx="19200" cy="2171"/>
            </a:xfrm>
            <a:custGeom>
              <a:avLst/>
              <a:gdLst>
                <a:gd name="connsiteX0" fmla="*/ 916360 w 12192000"/>
                <a:gd name="connsiteY0" fmla="*/ 92 h 1404878"/>
                <a:gd name="connsiteX1" fmla="*/ 534260 w 12192000"/>
                <a:gd name="connsiteY1" fmla="*/ 25953 h 1404878"/>
                <a:gd name="connsiteX2" fmla="*/ 162377 w 12192000"/>
                <a:gd name="connsiteY2" fmla="*/ 106167 h 1404878"/>
                <a:gd name="connsiteX3" fmla="*/ 0 w 12192000"/>
                <a:gd name="connsiteY3" fmla="*/ 154512 h 1404878"/>
                <a:gd name="connsiteX4" fmla="*/ 0 w 12192000"/>
                <a:gd name="connsiteY4" fmla="*/ 1404878 h 1404878"/>
                <a:gd name="connsiteX5" fmla="*/ 12192000 w 12192000"/>
                <a:gd name="connsiteY5" fmla="*/ 1404878 h 1404878"/>
                <a:gd name="connsiteX6" fmla="*/ 12192000 w 12192000"/>
                <a:gd name="connsiteY6" fmla="*/ 278293 h 1404878"/>
                <a:gd name="connsiteX7" fmla="*/ 12056436 w 12192000"/>
                <a:gd name="connsiteY7" fmla="*/ 255281 h 1404878"/>
                <a:gd name="connsiteX8" fmla="*/ 10768138 w 12192000"/>
                <a:gd name="connsiteY8" fmla="*/ 105719 h 1404878"/>
                <a:gd name="connsiteX9" fmla="*/ 8758652 w 12192000"/>
                <a:gd name="connsiteY9" fmla="*/ 544433 h 1404878"/>
                <a:gd name="connsiteX10" fmla="*/ 6396988 w 12192000"/>
                <a:gd name="connsiteY10" fmla="*/ 145603 h 1404878"/>
                <a:gd name="connsiteX11" fmla="*/ 3807444 w 12192000"/>
                <a:gd name="connsiteY11" fmla="*/ 464667 h 1404878"/>
                <a:gd name="connsiteX12" fmla="*/ 916360 w 12192000"/>
                <a:gd name="connsiteY12" fmla="*/ 92 h 140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192000" h="1404878">
                  <a:moveTo>
                    <a:pt x="916360" y="92"/>
                  </a:moveTo>
                  <a:cubicBezTo>
                    <a:pt x="784637" y="-947"/>
                    <a:pt x="656832" y="6843"/>
                    <a:pt x="534260" y="25953"/>
                  </a:cubicBezTo>
                  <a:cubicBezTo>
                    <a:pt x="411688" y="45064"/>
                    <a:pt x="287282" y="72224"/>
                    <a:pt x="162377" y="106167"/>
                  </a:cubicBezTo>
                  <a:lnTo>
                    <a:pt x="0" y="154512"/>
                  </a:lnTo>
                  <a:lnTo>
                    <a:pt x="0" y="1404878"/>
                  </a:lnTo>
                  <a:lnTo>
                    <a:pt x="12192000" y="1404878"/>
                  </a:lnTo>
                  <a:lnTo>
                    <a:pt x="12192000" y="278293"/>
                  </a:lnTo>
                  <a:lnTo>
                    <a:pt x="12056436" y="255281"/>
                  </a:lnTo>
                  <a:cubicBezTo>
                    <a:pt x="11602834" y="175515"/>
                    <a:pt x="11151391" y="92425"/>
                    <a:pt x="10768138" y="105719"/>
                  </a:cubicBezTo>
                  <a:cubicBezTo>
                    <a:pt x="10001633" y="132307"/>
                    <a:pt x="9487177" y="537785"/>
                    <a:pt x="8758652" y="544433"/>
                  </a:cubicBezTo>
                  <a:cubicBezTo>
                    <a:pt x="8030127" y="551080"/>
                    <a:pt x="7222189" y="158897"/>
                    <a:pt x="6396988" y="145603"/>
                  </a:cubicBezTo>
                  <a:cubicBezTo>
                    <a:pt x="5571787" y="132308"/>
                    <a:pt x="4784565" y="484608"/>
                    <a:pt x="3807444" y="464667"/>
                  </a:cubicBezTo>
                  <a:cubicBezTo>
                    <a:pt x="2952463" y="447218"/>
                    <a:pt x="1838419" y="7363"/>
                    <a:pt x="916360" y="92"/>
                  </a:cubicBezTo>
                  <a:close/>
                </a:path>
              </a:pathLst>
            </a:custGeom>
            <a:solidFill>
              <a:srgbClr val="70C1F5"/>
            </a:solidFill>
            <a:ln>
              <a:noFill/>
            </a:ln>
            <a:effectLst>
              <a:outerShdw blurRad="190500" dist="38100" dir="16200000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  <p:sp>
          <p:nvSpPr>
            <p:cNvPr id="19" name="任意多边形: 形状 38"/>
            <p:cNvSpPr/>
            <p:nvPr>
              <p:custDataLst>
                <p:tags r:id="rId8"/>
              </p:custDataLst>
            </p:nvPr>
          </p:nvSpPr>
          <p:spPr>
            <a:xfrm>
              <a:off x="0" y="9393"/>
              <a:ext cx="19200" cy="1407"/>
            </a:xfrm>
            <a:custGeom>
              <a:avLst/>
              <a:gdLst>
                <a:gd name="connsiteX0" fmla="*/ 593947 w 12192000"/>
                <a:gd name="connsiteY0" fmla="*/ 73 h 893607"/>
                <a:gd name="connsiteX1" fmla="*/ 3048420 w 12192000"/>
                <a:gd name="connsiteY1" fmla="*/ 368345 h 893607"/>
                <a:gd name="connsiteX2" fmla="*/ 5246890 w 12192000"/>
                <a:gd name="connsiteY2" fmla="*/ 115421 h 893607"/>
                <a:gd name="connsiteX3" fmla="*/ 7251895 w 12192000"/>
                <a:gd name="connsiteY3" fmla="*/ 431576 h 893607"/>
                <a:gd name="connsiteX4" fmla="*/ 8957909 w 12192000"/>
                <a:gd name="connsiteY4" fmla="*/ 83805 h 893607"/>
                <a:gd name="connsiteX5" fmla="*/ 11156380 w 12192000"/>
                <a:gd name="connsiteY5" fmla="*/ 305114 h 893607"/>
                <a:gd name="connsiteX6" fmla="*/ 12186363 w 12192000"/>
                <a:gd name="connsiteY6" fmla="*/ 3778 h 893607"/>
                <a:gd name="connsiteX7" fmla="*/ 12192000 w 12192000"/>
                <a:gd name="connsiteY7" fmla="*/ 1605 h 893607"/>
                <a:gd name="connsiteX8" fmla="*/ 12192000 w 12192000"/>
                <a:gd name="connsiteY8" fmla="*/ 893607 h 893607"/>
                <a:gd name="connsiteX9" fmla="*/ 0 w 12192000"/>
                <a:gd name="connsiteY9" fmla="*/ 893607 h 893607"/>
                <a:gd name="connsiteX10" fmla="*/ 0 w 12192000"/>
                <a:gd name="connsiteY10" fmla="*/ 73622 h 893607"/>
                <a:gd name="connsiteX11" fmla="*/ 112435 w 12192000"/>
                <a:gd name="connsiteY11" fmla="*/ 47958 h 893607"/>
                <a:gd name="connsiteX12" fmla="*/ 269553 w 12192000"/>
                <a:gd name="connsiteY12" fmla="*/ 20574 h 893607"/>
                <a:gd name="connsiteX13" fmla="*/ 593947 w 12192000"/>
                <a:gd name="connsiteY13" fmla="*/ 73 h 893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893606">
                  <a:moveTo>
                    <a:pt x="593947" y="73"/>
                  </a:moveTo>
                  <a:cubicBezTo>
                    <a:pt x="1376758" y="5837"/>
                    <a:pt x="2322558" y="354514"/>
                    <a:pt x="3048420" y="368345"/>
                  </a:cubicBezTo>
                  <a:cubicBezTo>
                    <a:pt x="3877975" y="384153"/>
                    <a:pt x="4546312" y="104882"/>
                    <a:pt x="5246890" y="115421"/>
                  </a:cubicBezTo>
                  <a:cubicBezTo>
                    <a:pt x="5947470" y="125959"/>
                    <a:pt x="6633392" y="436846"/>
                    <a:pt x="7251895" y="431576"/>
                  </a:cubicBezTo>
                  <a:cubicBezTo>
                    <a:pt x="7870399" y="426307"/>
                    <a:pt x="8307161" y="104882"/>
                    <a:pt x="8957909" y="83805"/>
                  </a:cubicBezTo>
                  <a:cubicBezTo>
                    <a:pt x="9608656" y="62728"/>
                    <a:pt x="10490976" y="347269"/>
                    <a:pt x="11156380" y="305114"/>
                  </a:cubicBezTo>
                  <a:cubicBezTo>
                    <a:pt x="11489082" y="284037"/>
                    <a:pt x="11859891" y="133205"/>
                    <a:pt x="12186363" y="3778"/>
                  </a:cubicBezTo>
                  <a:lnTo>
                    <a:pt x="12192000" y="1605"/>
                  </a:lnTo>
                  <a:lnTo>
                    <a:pt x="12192000" y="893607"/>
                  </a:lnTo>
                  <a:lnTo>
                    <a:pt x="0" y="893607"/>
                  </a:lnTo>
                  <a:lnTo>
                    <a:pt x="0" y="73622"/>
                  </a:lnTo>
                  <a:lnTo>
                    <a:pt x="112435" y="47958"/>
                  </a:lnTo>
                  <a:cubicBezTo>
                    <a:pt x="165102" y="37318"/>
                    <a:pt x="217522" y="28148"/>
                    <a:pt x="269553" y="20574"/>
                  </a:cubicBezTo>
                  <a:cubicBezTo>
                    <a:pt x="373614" y="5425"/>
                    <a:pt x="482117" y="-750"/>
                    <a:pt x="593947" y="73"/>
                  </a:cubicBezTo>
                  <a:close/>
                </a:path>
              </a:pathLst>
            </a:custGeom>
            <a:solidFill>
              <a:srgbClr val="C4F5FE"/>
            </a:solidFill>
            <a:ln>
              <a:noFill/>
            </a:ln>
            <a:effectLst>
              <a:outerShdw blurRad="190500" dist="38100" dir="16200000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ea typeface="思源黑体 CN Light" charset="0"/>
                <a:cs typeface="思源黑体 CN Light" charset="0"/>
              </a:endParaRPr>
            </a:p>
          </p:txBody>
        </p:sp>
      </p:grpSp>
      <p:sp>
        <p:nvSpPr>
          <p:cNvPr id="21" name="文本框 20"/>
          <p:cNvSpPr txBox="1"/>
          <p:nvPr>
            <p:custDataLst>
              <p:tags r:id="rId2"/>
            </p:custDataLst>
          </p:nvPr>
        </p:nvSpPr>
        <p:spPr>
          <a:xfrm>
            <a:off x="4223385" y="4364990"/>
            <a:ext cx="3479800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  <a:scene3d>
              <a:camera prst="orthographicFront"/>
              <a:lightRig rig="threePt" dir="t"/>
            </a:scene3d>
          </a:bodyPr>
          <a:lstStyle/>
          <a:p>
            <a:pPr algn="dist"/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  <a:sym typeface="微软雅黑" panose="020B0503020204020204" charset="-122"/>
              </a:rPr>
              <a:t>北师大版八年级上册  </a:t>
            </a:r>
          </a:p>
        </p:txBody>
      </p:sp>
      <p:sp>
        <p:nvSpPr>
          <p:cNvPr id="20" name="文本框 19"/>
          <p:cNvSpPr txBox="1"/>
          <p:nvPr>
            <p:custDataLst>
              <p:tags r:id="rId3"/>
            </p:custDataLst>
          </p:nvPr>
        </p:nvSpPr>
        <p:spPr>
          <a:xfrm>
            <a:off x="1415415" y="1988820"/>
            <a:ext cx="9147175" cy="16211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5400" b="1" kern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n-ea"/>
                <a:sym typeface="+mn-lt"/>
              </a:rPr>
              <a:t>5</a:t>
            </a:r>
            <a:r>
              <a:rPr lang="en-US" altLang="zh-CN" sz="5400" b="1" kern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n-ea"/>
                <a:sym typeface="+mn-lt"/>
              </a:rPr>
              <a:t>.4</a:t>
            </a:r>
            <a:r>
              <a:rPr lang="en-US" sz="5400" b="1" kern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sz="5400" b="1" kern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5400" b="1" kern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n-ea"/>
                <a:sym typeface="+mn-lt"/>
              </a:rPr>
              <a:t>爱眼宣传公益行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4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5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6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19380" y="836930"/>
            <a:ext cx="8035290" cy="993775"/>
            <a:chOff x="188" y="1318"/>
            <a:chExt cx="12654" cy="1565"/>
          </a:xfrm>
        </p:grpSpPr>
        <p:pic>
          <p:nvPicPr>
            <p:cNvPr id="4" name="图片 3" descr="放大镜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21060000">
              <a:off x="463" y="1851"/>
              <a:ext cx="1032" cy="1032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322" y="1658"/>
              <a:ext cx="11520" cy="102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3200" b="1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实践活动</a:t>
              </a:r>
              <a:endPara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3" name="图片 2" descr="齿轮"/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5400000">
              <a:off x="188" y="1318"/>
              <a:ext cx="1100" cy="1100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839470" y="1844675"/>
            <a:ext cx="10908665" cy="35591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请你利用身边的物品或材料，如透明薄塑料瓶、气球、未使用过的注射器等，制作一个晶状体模型，实现可变焦距的功能。通过实验检验你自制的晶状体模型的功能，并加以改进。重点思考以下问题：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(1)你自制的晶状体模型是利用什么方法调节焦距的?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(2)怎样测量你制作的晶状体模型的焦距?</a:t>
            </a:r>
          </a:p>
        </p:txBody>
      </p:sp>
      <p:sp>
        <p:nvSpPr>
          <p:cNvPr id="23" name="矩形 22"/>
          <p:cNvSpPr/>
          <p:nvPr>
            <p:custDataLst>
              <p:tags r:id="rId2"/>
            </p:custDataLst>
          </p:nvPr>
        </p:nvSpPr>
        <p:spPr>
          <a:xfrm>
            <a:off x="3437579" y="188825"/>
            <a:ext cx="4907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了解眼球的构造和成像过程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文本框 53"/>
          <p:cNvSpPr txBox="1"/>
          <p:nvPr>
            <p:custDataLst>
              <p:tags r:id="rId2"/>
            </p:custDataLst>
          </p:nvPr>
        </p:nvSpPr>
        <p:spPr>
          <a:xfrm>
            <a:off x="774065" y="1657350"/>
            <a:ext cx="10255250" cy="1249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sz="2800">
                <a:latin typeface="宋体" panose="02010600030101010101" pitchFamily="2" charset="-122"/>
                <a:cs typeface="宋体" panose="02010600030101010101" pitchFamily="2" charset="-122"/>
              </a:rPr>
              <a:t>由于一些原因，比如先天缺陷或不注意用眼卫生，会使得晶状体调节能力变弱或不能调节，这就会导致近视眼和远视眼的产生。</a:t>
            </a:r>
          </a:p>
        </p:txBody>
      </p:sp>
      <p:pic>
        <p:nvPicPr>
          <p:cNvPr id="9" name="http://photo-static-api.fotomore.com/creative/vcg/400/new/VCG41N862273748.jpg?uid=386&amp;timestamp=1704857977&amp;sign=d0e5fc2c4809c29ec812d0c9f558052c" descr="一个视力有问题的女人想要阅读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D">
                  <a:alpha val="100000"/>
                </a:srgbClr>
              </a:clrFrom>
              <a:clrTo>
                <a:srgbClr val="FFFFF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515" y="2924810"/>
            <a:ext cx="3781269" cy="2520000"/>
          </a:xfrm>
          <a:prstGeom prst="rect">
            <a:avLst/>
          </a:prstGeom>
        </p:spPr>
      </p:pic>
      <p:pic>
        <p:nvPicPr>
          <p:cNvPr id="10" name="http://photo-static-api.fotomore.com/creative/vcg/veer/400/new/VCG41N465428136.jpg?uid=386&amp;timestamp=1704858096&amp;sign=0b416092c451fee8d578d810efd27c49" descr="老花眼的日本老人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2535" y="2903855"/>
            <a:ext cx="3781389" cy="25200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56005" y="5543550"/>
            <a:ext cx="3209290" cy="9067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只能看清近处物体，看不清远处物体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456680" y="5517515"/>
            <a:ext cx="3135630" cy="9588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只能看清远处物体，看不清近处物体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368165" y="5711825"/>
            <a:ext cx="1384935" cy="5930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近视眼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9768840" y="5711825"/>
            <a:ext cx="1364615" cy="630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远视眼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774065" y="883285"/>
            <a:ext cx="9251950" cy="774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任务二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了解近视眼和远视眼的成因及矫正方法</a:t>
            </a:r>
          </a:p>
        </p:txBody>
      </p:sp>
      <p:sp>
        <p:nvSpPr>
          <p:cNvPr id="6" name="右箭头 5"/>
          <p:cNvSpPr/>
          <p:nvPr/>
        </p:nvSpPr>
        <p:spPr>
          <a:xfrm>
            <a:off x="3832860" y="5949315"/>
            <a:ext cx="432435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右箭头 16"/>
          <p:cNvSpPr/>
          <p:nvPr/>
        </p:nvSpPr>
        <p:spPr>
          <a:xfrm>
            <a:off x="9264650" y="5949315"/>
            <a:ext cx="432435" cy="2159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>
            <p:custDataLst>
              <p:tags r:id="rId3"/>
            </p:custDataLst>
          </p:nvPr>
        </p:nvSpPr>
        <p:spPr>
          <a:xfrm>
            <a:off x="3437579" y="188825"/>
            <a:ext cx="6875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了解近视眼和远视眼的成因及矫正方法</a:t>
            </a: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74065" y="883285"/>
            <a:ext cx="9251950" cy="774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任务二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了解近视眼和远视眼的成因及矫正方法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08990" y="1657350"/>
            <a:ext cx="1957070" cy="5969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近视眼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0280" y="1859280"/>
            <a:ext cx="4086225" cy="20288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59790" y="2348865"/>
            <a:ext cx="6208395" cy="18434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成因：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晶状体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太厚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，折光能力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太强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，或者眼球在前后方向上太长，导致来自远处的光会聚在视网膜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前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59790" y="4437380"/>
            <a:ext cx="6085840" cy="1226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矫正：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利用凹透镜能使光发散的特点，佩戴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凹透镜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矫正。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47890" y="3888105"/>
            <a:ext cx="4337050" cy="2742565"/>
          </a:xfrm>
          <a:prstGeom prst="rect">
            <a:avLst/>
          </a:prstGeom>
        </p:spPr>
      </p:pic>
      <p:sp>
        <p:nvSpPr>
          <p:cNvPr id="23" name="矩形 22"/>
          <p:cNvSpPr/>
          <p:nvPr>
            <p:custDataLst>
              <p:tags r:id="rId2"/>
            </p:custDataLst>
          </p:nvPr>
        </p:nvSpPr>
        <p:spPr>
          <a:xfrm>
            <a:off x="3437579" y="188825"/>
            <a:ext cx="6875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了解近视眼和远视眼的成因及矫正方法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74065" y="883285"/>
            <a:ext cx="9251950" cy="774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任务二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了解近视眼和远视眼的成因及矫正方法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08990" y="1657350"/>
            <a:ext cx="1957070" cy="5969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/>
              </a:rPr>
              <a:t>2. 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远视眼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59790" y="2348865"/>
            <a:ext cx="6208395" cy="18434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成因：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晶状体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太薄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，折光能力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太弱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，或者眼球在前后方向上太短，导致来自近处的光会聚在视网膜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后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59790" y="4437380"/>
            <a:ext cx="6085840" cy="1226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矫正：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利用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凸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透镜能使光会聚的特点，佩戴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凸透镜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矫正。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1847"/>
          <a:stretch>
            <a:fillRect/>
          </a:stretch>
        </p:blipFill>
        <p:spPr>
          <a:xfrm>
            <a:off x="7392035" y="3874770"/>
            <a:ext cx="3790950" cy="2263140"/>
          </a:xfrm>
          <a:prstGeom prst="rect">
            <a:avLst/>
          </a:prstGeom>
        </p:spPr>
      </p:pic>
      <p:pic>
        <p:nvPicPr>
          <p:cNvPr id="8" name="图片 7" descr="图片1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03745" y="1818005"/>
            <a:ext cx="4284345" cy="1706880"/>
          </a:xfrm>
          <a:prstGeom prst="rect">
            <a:avLst/>
          </a:prstGeom>
        </p:spPr>
      </p:pic>
      <p:sp>
        <p:nvSpPr>
          <p:cNvPr id="23" name="矩形 22"/>
          <p:cNvSpPr/>
          <p:nvPr>
            <p:custDataLst>
              <p:tags r:id="rId2"/>
            </p:custDataLst>
          </p:nvPr>
        </p:nvSpPr>
        <p:spPr>
          <a:xfrm>
            <a:off x="3437579" y="188825"/>
            <a:ext cx="6875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了解近视眼和远视眼的成因及矫正方法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152616" name="表格 152615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23570" y="1988820"/>
          <a:ext cx="10946130" cy="3875405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357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3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3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2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08025">
                <a:tc>
                  <a:txBody>
                    <a:bodyPr/>
                    <a:lstStyle/>
                    <a:p>
                      <a:pPr marL="0" lvl="0" indent="0" eaLnBrk="1" hangingPunct="1">
                        <a:buNone/>
                      </a:pPr>
                      <a:endParaRPr lang="zh-CN" altLang="zh-CN" sz="2800"/>
                    </a:p>
                  </a:txBody>
                  <a:tcPr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/>
                        <a:t>症状</a:t>
                      </a: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/>
                        <a:t>产生的原因</a:t>
                      </a: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/>
                        <a:t>成像的位置</a:t>
                      </a: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/>
                        <a:t>矫正的方法</a:t>
                      </a: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5115"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近视眼</a:t>
                      </a: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rgbClr val="FF0000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2265"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</a:rPr>
                        <a:t>远视眼</a:t>
                      </a: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rgbClr val="FF0000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412" name="Text Box 28"/>
          <p:cNvSpPr txBox="1"/>
          <p:nvPr>
            <p:custDataLst>
              <p:tags r:id="rId3"/>
            </p:custDataLst>
          </p:nvPr>
        </p:nvSpPr>
        <p:spPr>
          <a:xfrm>
            <a:off x="3041015" y="1125220"/>
            <a:ext cx="6595110" cy="60452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近视眼和远视眼的成因及矫正方法</a:t>
            </a:r>
            <a:endParaRPr lang="en-US" altLang="zh-CN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6767" name="Text Box 3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07702" y="2834481"/>
            <a:ext cx="21336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charset="-122"/>
              </a:rPr>
              <a:t>只能看清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</a:rPr>
              <a:t>近处</a:t>
            </a:r>
            <a:r>
              <a:rPr lang="zh-CN" altLang="en-US" sz="2400">
                <a:latin typeface="微软雅黑" panose="020B0503020204020204" charset="-122"/>
              </a:rPr>
              <a:t>物体，看不清远处物体</a:t>
            </a:r>
          </a:p>
        </p:txBody>
      </p:sp>
      <p:sp>
        <p:nvSpPr>
          <p:cNvPr id="3" name="Text Box 3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07702" y="4365466"/>
            <a:ext cx="213360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charset="-122"/>
              </a:rPr>
              <a:t>只能看清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</a:rPr>
              <a:t>远处</a:t>
            </a:r>
            <a:r>
              <a:rPr lang="zh-CN" altLang="en-US" sz="2400">
                <a:latin typeface="微软雅黑" panose="020B0503020204020204" charset="-122"/>
              </a:rPr>
              <a:t>物体，看不清近处物体</a:t>
            </a:r>
          </a:p>
        </p:txBody>
      </p:sp>
      <p:sp>
        <p:nvSpPr>
          <p:cNvPr id="4" name="Text Box 3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655820" y="2834005"/>
            <a:ext cx="2701290" cy="1531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sym typeface="+mn-ea"/>
              </a:rPr>
              <a:t>晶状体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太厚</a:t>
            </a:r>
            <a:r>
              <a:rPr lang="zh-CN" altLang="en-US" sz="2400">
                <a:sym typeface="+mn-ea"/>
              </a:rPr>
              <a:t>，折光能力太强或眼球在前后方向上太长</a:t>
            </a:r>
            <a:endParaRPr lang="zh-CN" altLang="en-US" sz="2400">
              <a:solidFill>
                <a:schemeClr val="tx1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latin typeface="微软雅黑" panose="020B0503020204020204" charset="-122"/>
            </a:endParaRPr>
          </a:p>
        </p:txBody>
      </p:sp>
      <p:sp>
        <p:nvSpPr>
          <p:cNvPr id="5" name="Text Box 3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655820" y="4365625"/>
            <a:ext cx="2701290" cy="1531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sym typeface="+mn-ea"/>
              </a:rPr>
              <a:t>晶状体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太薄</a:t>
            </a:r>
            <a:r>
              <a:rPr lang="zh-CN" altLang="en-US" sz="2400">
                <a:sym typeface="+mn-ea"/>
              </a:rPr>
              <a:t>，折光能力太弱或眼球在前后方向上太短</a:t>
            </a:r>
            <a:endParaRPr lang="zh-CN" altLang="en-US" sz="2400">
              <a:solidFill>
                <a:schemeClr val="tx1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latin typeface="微软雅黑" panose="020B0503020204020204" charset="-122"/>
            </a:endParaRPr>
          </a:p>
        </p:txBody>
      </p:sp>
      <p:sp>
        <p:nvSpPr>
          <p:cNvPr id="6" name="Text Box 3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607935" y="3192145"/>
            <a:ext cx="193103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sym typeface="+mn-ea"/>
              </a:rPr>
              <a:t>视网膜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前方</a:t>
            </a:r>
            <a:endParaRPr lang="zh-CN" altLang="en-US" sz="2400">
              <a:solidFill>
                <a:srgbClr val="FF0000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solidFill>
                <a:schemeClr val="tx1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latin typeface="微软雅黑" panose="020B0503020204020204" charset="-122"/>
            </a:endParaRPr>
          </a:p>
        </p:txBody>
      </p:sp>
      <p:sp>
        <p:nvSpPr>
          <p:cNvPr id="7" name="Text Box 3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607935" y="4725670"/>
            <a:ext cx="193103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sym typeface="+mn-ea"/>
              </a:rPr>
              <a:t>视网膜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后方</a:t>
            </a:r>
            <a:endParaRPr lang="zh-CN" altLang="en-US" sz="2400">
              <a:solidFill>
                <a:srgbClr val="FF0000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solidFill>
                <a:schemeClr val="tx1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latin typeface="微软雅黑" panose="020B0503020204020204" charset="-122"/>
            </a:endParaRPr>
          </a:p>
        </p:txBody>
      </p:sp>
      <p:sp>
        <p:nvSpPr>
          <p:cNvPr id="9" name="Text Box 3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638665" y="3192145"/>
            <a:ext cx="193103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sym typeface="+mn-ea"/>
              </a:rPr>
              <a:t>配戴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凹</a:t>
            </a:r>
            <a:r>
              <a:rPr lang="zh-CN" altLang="en-US" sz="2400">
                <a:sym typeface="+mn-ea"/>
              </a:rPr>
              <a:t>透镜</a:t>
            </a:r>
            <a:endParaRPr lang="zh-CN" altLang="en-US" sz="2400">
              <a:solidFill>
                <a:srgbClr val="FF0000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solidFill>
                <a:schemeClr val="tx1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latin typeface="微软雅黑" panose="020B0503020204020204" charset="-122"/>
            </a:endParaRPr>
          </a:p>
        </p:txBody>
      </p:sp>
      <p:sp>
        <p:nvSpPr>
          <p:cNvPr id="11" name="Text Box 3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624695" y="4725670"/>
            <a:ext cx="193103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微软雅黑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sym typeface="+mn-ea"/>
              </a:rPr>
              <a:t>配戴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凸</a:t>
            </a:r>
            <a:r>
              <a:rPr lang="zh-CN" altLang="en-US" sz="2400">
                <a:sym typeface="+mn-ea"/>
              </a:rPr>
              <a:t>透镜</a:t>
            </a:r>
            <a:endParaRPr lang="zh-CN" altLang="en-US" sz="2400">
              <a:solidFill>
                <a:srgbClr val="FF0000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solidFill>
                <a:schemeClr val="tx1"/>
              </a:solidFill>
            </a:endParaRPr>
          </a:p>
          <a:p>
            <a:pPr algn="l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2400">
              <a:latin typeface="微软雅黑" panose="020B0503020204020204" charset="-122"/>
            </a:endParaRPr>
          </a:p>
        </p:txBody>
      </p:sp>
      <p:sp>
        <p:nvSpPr>
          <p:cNvPr id="23" name="矩形 22"/>
          <p:cNvSpPr/>
          <p:nvPr>
            <p:custDataLst>
              <p:tags r:id="rId12"/>
            </p:custDataLst>
          </p:nvPr>
        </p:nvSpPr>
        <p:spPr>
          <a:xfrm>
            <a:off x="3437579" y="188825"/>
            <a:ext cx="6875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了解近视眼和远视眼的成因及矫正方法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2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2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6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67" grpId="0"/>
      <p:bldP spid="3" grpId="0"/>
      <p:bldP spid="4" grpId="0"/>
      <p:bldP spid="5" grpId="0"/>
      <p:bldP spid="6" grpId="0"/>
      <p:bldP spid="7" grpId="0"/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79425" y="908685"/>
            <a:ext cx="1856105" cy="807720"/>
            <a:chOff x="641" y="1545"/>
            <a:chExt cx="2923" cy="1272"/>
          </a:xfrm>
        </p:grpSpPr>
        <p:pic>
          <p:nvPicPr>
            <p:cNvPr id="3" name="图片 2" descr="卫星"/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41" y="1545"/>
              <a:ext cx="1112" cy="1112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1548" y="1771"/>
              <a:ext cx="2016" cy="104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>
                  <a:latin typeface="微软雅黑" panose="020B0503020204020204" charset="-122"/>
                  <a:ea typeface="微软雅黑"/>
                </a:rPr>
                <a:t>科学窗</a:t>
              </a:r>
            </a:p>
          </p:txBody>
        </p:sp>
      </p:grp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5160010" y="1340485"/>
            <a:ext cx="2187575" cy="6610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眼镜的度数</a:t>
            </a:r>
          </a:p>
        </p:txBody>
      </p:sp>
      <p:pic>
        <p:nvPicPr>
          <p:cNvPr id="18" name="学霸笔记：眼镜的度数,教育,兴趣学习,好看视频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855595" y="1988820"/>
            <a:ext cx="6939915" cy="36766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1775460" y="5589270"/>
                <a:ext cx="9568815" cy="88709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800">
                    <a:latin typeface="微软雅黑" panose="020B0503020204020204" charset="-122"/>
                    <a:ea typeface="微软雅黑"/>
                  </a:rPr>
                  <a:t>眼镜的度数</a:t>
                </a:r>
                <a:r>
                  <a:rPr lang="en-US" altLang="zh-CN" sz="2800">
                    <a:latin typeface="微软雅黑" panose="020B0503020204020204" charset="-122"/>
                    <a:ea typeface="微软雅黑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charset="0"/>
                            <a:ea typeface="微软雅黑" panose="020B0503020204020204" charset="-122"/>
                            <a:cs typeface="Cambria Math" panose="02040503050406030204" charset="0"/>
                          </a:rPr>
                          <m:t>𝑓</m:t>
                        </m:r>
                      </m:den>
                    </m:f>
                    <m:r>
                      <a:rPr lang="en-US" altLang="zh-CN" sz="2800" i="1">
                        <a:latin typeface="Cambria Math" panose="02040503050406030204" charset="0"/>
                        <a:ea typeface="微软雅黑" panose="020B0503020204020204" charset="-122"/>
                        <a:cs typeface="Cambria Math" panose="02040503050406030204" charset="0"/>
                      </a:rPr>
                      <m:t> </m:t>
                    </m:r>
                  </m:oMath>
                </a14:m>
                <a:r>
                  <a:rPr lang="zh-CN" altLang="en-US" sz="2800">
                    <a:latin typeface="Cambria Math" panose="02040503050406030204" charset="0"/>
                    <a:ea typeface="微软雅黑"/>
                    <a:cs typeface="Cambria Math" panose="02040503050406030204" charset="0"/>
                  </a:rPr>
                  <a:t>×</a:t>
                </a:r>
                <a:r>
                  <a:rPr lang="en-US" altLang="zh-CN" sz="2800">
                    <a:latin typeface="Cambria Math" panose="02040503050406030204" charset="0"/>
                    <a:ea typeface="微软雅黑"/>
                    <a:cs typeface="Cambria Math" panose="02040503050406030204" charset="0"/>
                  </a:rPr>
                  <a:t> 100</a:t>
                </a:r>
                <a:r>
                  <a:rPr lang="zh-CN" altLang="en-US" sz="2800">
                    <a:latin typeface="Cambria Math" panose="02040503050406030204" charset="0"/>
                    <a:ea typeface="微软雅黑"/>
                    <a:cs typeface="Cambria Math" panose="02040503050406030204" charset="0"/>
                  </a:rPr>
                  <a:t>（公式中焦距</a:t>
                </a:r>
                <a:r>
                  <a:rPr lang="en-US" altLang="zh-CN" sz="2800" i="1">
                    <a:latin typeface="+mn-lt"/>
                    <a:ea typeface="微软雅黑"/>
                    <a:cs typeface="+mn-lt"/>
                  </a:rPr>
                  <a:t>f </a:t>
                </a:r>
                <a:r>
                  <a:rPr lang="zh-CN" altLang="en-US" sz="2800">
                    <a:latin typeface="Cambria Math" panose="02040503050406030204" charset="0"/>
                    <a:ea typeface="微软雅黑"/>
                    <a:cs typeface="Cambria Math" panose="02040503050406030204" charset="0"/>
                  </a:rPr>
                  <a:t>必须用</a:t>
                </a:r>
                <a:r>
                  <a:rPr lang="en-US" altLang="zh-CN" sz="2800">
                    <a:latin typeface="+mn-lt"/>
                    <a:ea typeface="微软雅黑"/>
                    <a:cs typeface="+mn-lt"/>
                  </a:rPr>
                  <a:t>m</a:t>
                </a:r>
                <a:r>
                  <a:rPr lang="zh-CN" altLang="en-US" sz="2800">
                    <a:latin typeface="Cambria Math" panose="02040503050406030204" charset="0"/>
                    <a:ea typeface="微软雅黑"/>
                    <a:cs typeface="Cambria Math" panose="02040503050406030204" charset="0"/>
                  </a:rPr>
                  <a:t>作单位）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460" y="5589270"/>
                <a:ext cx="9568815" cy="88709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矩形 22"/>
          <p:cNvSpPr/>
          <p:nvPr>
            <p:custDataLst>
              <p:tags r:id="rId6"/>
            </p:custDataLst>
          </p:nvPr>
        </p:nvSpPr>
        <p:spPr>
          <a:xfrm>
            <a:off x="3437579" y="188825"/>
            <a:ext cx="6875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了解近视眼和远视眼的成因及矫正方法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4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5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6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19380" y="836930"/>
            <a:ext cx="8035290" cy="993775"/>
            <a:chOff x="188" y="1318"/>
            <a:chExt cx="12654" cy="1565"/>
          </a:xfrm>
        </p:grpSpPr>
        <p:pic>
          <p:nvPicPr>
            <p:cNvPr id="4" name="图片 3" descr="放大镜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21060000">
              <a:off x="463" y="1851"/>
              <a:ext cx="1032" cy="1032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322" y="1658"/>
              <a:ext cx="11520" cy="102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3200" b="1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实践活动</a:t>
              </a:r>
              <a:endPara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3" name="图片 2" descr="齿轮"/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5400000">
              <a:off x="188" y="1318"/>
              <a:ext cx="1100" cy="1100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911225" y="1760855"/>
            <a:ext cx="10241280" cy="4182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设计调查问卷，调查一下你所在的学校或年级同学的近视率，并请同学说一说导致近视的原因可能是什么。问卷内容可以包含性别、班级、是否戴眼镜、眼镜的度数、近视的可能原因、是否定期检查视力等。若学校人数较多，可以采用抽样调查的方法，随机抽取样本开展调查。</a:t>
            </a:r>
          </a:p>
        </p:txBody>
      </p:sp>
      <p:sp>
        <p:nvSpPr>
          <p:cNvPr id="23" name="矩形 22"/>
          <p:cNvSpPr/>
          <p:nvPr>
            <p:custDataLst>
              <p:tags r:id="rId2"/>
            </p:custDataLst>
          </p:nvPr>
        </p:nvSpPr>
        <p:spPr>
          <a:xfrm>
            <a:off x="3437579" y="188825"/>
            <a:ext cx="6875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了解近视眼和远视眼的成因及矫正方法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774065" y="883285"/>
            <a:ext cx="9251950" cy="774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任务三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举办爱眼宣传活动</a:t>
            </a:r>
          </a:p>
        </p:txBody>
      </p:sp>
      <p:pic>
        <p:nvPicPr>
          <p:cNvPr id="101" name="图片 100"/>
          <p:cNvPicPr>
            <a:picLocks noChangeAspect="1"/>
          </p:cNvPicPr>
          <p:nvPr/>
        </p:nvPicPr>
        <p:blipFill>
          <a:blip r:embed="rId9"/>
          <a:srcRect b="4816"/>
          <a:stretch>
            <a:fillRect/>
          </a:stretch>
        </p:blipFill>
        <p:spPr>
          <a:xfrm>
            <a:off x="6528435" y="2853055"/>
            <a:ext cx="4803775" cy="273621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7" name="组合 26"/>
          <p:cNvGrpSpPr/>
          <p:nvPr/>
        </p:nvGrpSpPr>
        <p:grpSpPr>
          <a:xfrm>
            <a:off x="839470" y="1628775"/>
            <a:ext cx="11130280" cy="4109085"/>
            <a:chOff x="1322" y="2565"/>
            <a:chExt cx="17528" cy="6471"/>
          </a:xfrm>
        </p:grpSpPr>
        <p:sp>
          <p:nvSpPr>
            <p:cNvPr id="23" name="文本框 22"/>
            <p:cNvSpPr txBox="1"/>
            <p:nvPr/>
          </p:nvSpPr>
          <p:spPr>
            <a:xfrm>
              <a:off x="1322" y="2565"/>
              <a:ext cx="17529" cy="1803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indent="720090">
                <a:lnSpc>
                  <a:spcPct val="130000"/>
                </a:lnSpc>
              </a:pPr>
              <a:r>
                <a:rPr lang="zh-CN" altLang="en-US" sz="2800">
                  <a:latin typeface="宋体" panose="02010600030101010101" pitchFamily="2" charset="-122"/>
                  <a:cs typeface="宋体" panose="02010600030101010101" pitchFamily="2" charset="-122"/>
                </a:rPr>
                <a:t>当前，我国各年龄段青少年的近视呈现发病年龄早、进展快、程度深的趋势。据不完全统计，我国小学生近视率约30%、初中生约60%、</a:t>
              </a: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322" y="4380"/>
              <a:ext cx="8681" cy="465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800"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高中生约80%,而大学生已高达90%。且近10%的近视学生为高度近视，高度近视容易引发多种严重并发症。当前，青少年的视力健康问题已经引起全社会的高度关注。</a:t>
              </a:r>
              <a:endParaRPr lang="zh-CN" altLang="en-US" sz="2800">
                <a:latin typeface="宋体" panose="02010600030101010101" pitchFamily="2" charset="-122"/>
                <a:ea typeface="微软雅黑"/>
                <a:cs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3437579" y="18882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举办爱眼宣传活动</a:t>
            </a:r>
          </a:p>
        </p:txBody>
      </p:sp>
    </p:spTree>
  </p:cSld>
  <p:clrMapOvr>
    <a:masterClrMapping/>
  </p:clrMapOvr>
  <p:transition spd="slow">
    <p:cover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4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5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6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19380" y="836930"/>
            <a:ext cx="8035290" cy="993775"/>
            <a:chOff x="188" y="1318"/>
            <a:chExt cx="12654" cy="1565"/>
          </a:xfrm>
        </p:grpSpPr>
        <p:pic>
          <p:nvPicPr>
            <p:cNvPr id="4" name="图片 3" descr="放大镜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21060000">
              <a:off x="463" y="1851"/>
              <a:ext cx="1032" cy="1032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322" y="1658"/>
              <a:ext cx="11520" cy="102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3200" b="1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实践活动</a:t>
              </a:r>
              <a:endPara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3" name="图片 2" descr="齿轮"/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5400000">
              <a:off x="188" y="1318"/>
              <a:ext cx="1100" cy="1100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/>
        </p:nvSpPr>
        <p:spPr>
          <a:xfrm>
            <a:off x="839470" y="1628775"/>
            <a:ext cx="11087735" cy="47821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请你结合调查情况，和同学一起制作一个爱眼、护眼主题的宣传展板，并借助自制晶状体模型，向低年级学生演示和讲解近视眼、远视眼的成因及矫正方法，介绍保护视力的方法。</a:t>
            </a: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活动前，请思考以下问题：</a:t>
            </a:r>
          </a:p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(1)如何用同一个晶状体模型分别模拟正常眼、近视眼、远视眼?</a:t>
            </a:r>
          </a:p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(2)你打算选择什么样的光源?</a:t>
            </a:r>
          </a:p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(3)你打算用什么代替视网膜?</a:t>
            </a:r>
          </a:p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(4)用自制晶状体模型模拟近视眼或远视眼时，成像应该在“视网膜”的前方还是后方?应该用什么透镜进行矫正?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3437579" y="18882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举办爱眼宣传活动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6月7日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351405" y="1844675"/>
            <a:ext cx="7483475" cy="402463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19380" y="836930"/>
            <a:ext cx="8035290" cy="993775"/>
            <a:chOff x="188" y="1318"/>
            <a:chExt cx="12654" cy="1565"/>
          </a:xfrm>
        </p:grpSpPr>
        <p:pic>
          <p:nvPicPr>
            <p:cNvPr id="4" name="图片 3" descr="放大镜"/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21060000">
              <a:off x="463" y="1851"/>
              <a:ext cx="1032" cy="1032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6"/>
              </p:custDataLst>
            </p:nvPr>
          </p:nvSpPr>
          <p:spPr>
            <a:xfrm>
              <a:off x="1322" y="1658"/>
              <a:ext cx="11520" cy="102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3200" b="1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实践活动</a:t>
              </a:r>
              <a:endPara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5" name="图片 4" descr="齿轮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rot="5400000">
              <a:off x="188" y="1318"/>
              <a:ext cx="1100" cy="1100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3437579" y="18882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举办爱眼宣传活动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课程导入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67080" y="1409700"/>
            <a:ext cx="7467600" cy="44024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25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21世纪，全球的近视患病率在快速升高。近视既影响人们的学习和生活，也影响青少年未来对某些职业的选择。近视已成为困扰青少年、家庭、学校与社会，亟须解决的重大问题。</a:t>
            </a:r>
          </a:p>
          <a:p>
            <a:pPr indent="720090">
              <a:lnSpc>
                <a:spcPct val="125000"/>
              </a:lnSpc>
            </a:pP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720090">
              <a:lnSpc>
                <a:spcPct val="125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请你和同学一起化身“爱眼宣传志愿者”,制作爱眼、护眼宣传展板和演示道具，举办一场爱眼宣传活动吧!</a:t>
            </a:r>
          </a:p>
        </p:txBody>
      </p:sp>
      <p:pic>
        <p:nvPicPr>
          <p:cNvPr id="113" name="图片 1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70" y="1484630"/>
            <a:ext cx="3298825" cy="43992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/>
        </p:nvSpPr>
        <p:spPr>
          <a:xfrm rot="5400000">
            <a:off x="260580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/>
        </p:nvSpPr>
        <p:spPr>
          <a:xfrm rot="5400000">
            <a:off x="288071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/>
        </p:nvSpPr>
        <p:spPr>
          <a:xfrm rot="5400000">
            <a:off x="315562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/>
        </p:nvSpPr>
        <p:spPr>
          <a:xfrm>
            <a:off x="344265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344545" y="1341120"/>
            <a:ext cx="1376045" cy="58674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眼睛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862955" y="956945"/>
            <a:ext cx="3824605" cy="54165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眼球的构造及成像原理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1271270" y="1703705"/>
            <a:ext cx="796290" cy="424243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爱眼宣传公益行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2341880" y="1646555"/>
            <a:ext cx="945515" cy="445071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4907280" y="1196975"/>
            <a:ext cx="876935" cy="85217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344545" y="2722880"/>
            <a:ext cx="1683385" cy="58102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近视眼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5259070" y="2637155"/>
            <a:ext cx="718820" cy="81534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6050915" y="2435225"/>
            <a:ext cx="1032510" cy="54991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成因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862955" y="1704340"/>
            <a:ext cx="3062605" cy="52514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晶状体的调节机制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050915" y="3217545"/>
            <a:ext cx="3172460" cy="54038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矫正：配戴凹透镜</a:t>
            </a:r>
          </a:p>
        </p:txBody>
      </p:sp>
      <p:sp>
        <p:nvSpPr>
          <p:cNvPr id="10" name="左大括号 9"/>
          <p:cNvSpPr/>
          <p:nvPr/>
        </p:nvSpPr>
        <p:spPr>
          <a:xfrm>
            <a:off x="5259070" y="4221480"/>
            <a:ext cx="718820" cy="81534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3359785" y="5733415"/>
            <a:ext cx="2204720" cy="60134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眼睛的度数</a:t>
            </a:r>
          </a:p>
        </p:txBody>
      </p:sp>
      <p:sp>
        <p:nvSpPr>
          <p:cNvPr id="16" name="文本框 15"/>
          <p:cNvSpPr txBox="1"/>
          <p:nvPr>
            <p:custDataLst>
              <p:tags r:id="rId1"/>
            </p:custDataLst>
          </p:nvPr>
        </p:nvSpPr>
        <p:spPr>
          <a:xfrm>
            <a:off x="3359150" y="4293235"/>
            <a:ext cx="1683385" cy="58102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远视眼</a:t>
            </a:r>
          </a:p>
        </p:txBody>
      </p:sp>
      <p:cxnSp>
        <p:nvCxnSpPr>
          <p:cNvPr id="18" name="直接连接符 17"/>
          <p:cNvCxnSpPr/>
          <p:nvPr>
            <p:custDataLst>
              <p:tags r:id="rId2"/>
            </p:custDataLst>
          </p:nvPr>
        </p:nvCxnSpPr>
        <p:spPr>
          <a:xfrm>
            <a:off x="5564505" y="6049645"/>
            <a:ext cx="892175" cy="63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>
            <p:custDataLst>
              <p:tags r:id="rId3"/>
            </p:custDataLst>
          </p:nvPr>
        </p:nvSpPr>
        <p:spPr>
          <a:xfrm>
            <a:off x="6050915" y="4012565"/>
            <a:ext cx="1032510" cy="54991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成因</a:t>
            </a:r>
          </a:p>
        </p:txBody>
      </p:sp>
      <p:sp>
        <p:nvSpPr>
          <p:cNvPr id="21" name="文本框 20"/>
          <p:cNvSpPr txBox="1"/>
          <p:nvPr>
            <p:custDataLst>
              <p:tags r:id="rId4"/>
            </p:custDataLst>
          </p:nvPr>
        </p:nvSpPr>
        <p:spPr>
          <a:xfrm>
            <a:off x="6050915" y="4805680"/>
            <a:ext cx="3172460" cy="54038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矫正：配戴凸透镜</a:t>
            </a:r>
          </a:p>
        </p:txBody>
      </p:sp>
      <p:pic>
        <p:nvPicPr>
          <p:cNvPr id="22" name="图片 21" descr="图片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6045" y="5533390"/>
            <a:ext cx="1920240" cy="10299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5" grpId="0" animBg="1"/>
      <p:bldP spid="2" grpId="0" animBg="1"/>
      <p:bldP spid="14" grpId="0" animBg="1"/>
      <p:bldP spid="8" grpId="0" animBg="1"/>
      <p:bldP spid="3" grpId="0" animBg="1"/>
      <p:bldP spid="6" grpId="0" animBg="1"/>
      <p:bldP spid="12" grpId="0" animBg="1"/>
      <p:bldP spid="4" grpId="0" animBg="1"/>
      <p:bldP spid="7" grpId="0" animBg="1"/>
      <p:bldP spid="10" grpId="0" animBg="1"/>
      <p:bldP spid="15" grpId="0" animBg="1"/>
      <p:bldP spid="16" grpId="0" animBg="1"/>
      <p:bldP spid="20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31315" y="2204720"/>
            <a:ext cx="8654415" cy="15906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1.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人眼的角膜、晶状体和玻璃体等的共同作用相当于照相机的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,视网膜相当于照相机的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431540" y="2924810"/>
            <a:ext cx="1231900" cy="5651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</a:rPr>
              <a:t>镜头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616315" y="2924810"/>
            <a:ext cx="1231900" cy="5651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</a:rPr>
              <a:t>底片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5595" y="4537710"/>
            <a:ext cx="5796915" cy="16383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82980" y="1052830"/>
            <a:ext cx="10074910" cy="34150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2.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一些人由于长时间观看高亮度的手机屏幕，导致患上“手机老花眼”的新型疾病，其主要表现为观察近处物体不清晰。患上这种疾病后，眼睛观察物体时的成像过程与下图中的_____(选填“甲”或“乙”)相似，此时应配戴______(选填“凹”或“凸”)透镜做成的眼镜予以矫正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839960" y="2421255"/>
            <a:ext cx="484505" cy="640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</a:rPr>
              <a:t>乙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176135" y="3061335"/>
            <a:ext cx="484505" cy="640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+mn-lt"/>
                <a:ea typeface="微软雅黑"/>
                <a:cs typeface="+mn-lt"/>
              </a:rPr>
              <a:t>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ll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1343" b="5097"/>
          <a:stretch>
            <a:fillRect/>
          </a:stretch>
        </p:blipFill>
        <p:spPr>
          <a:xfrm>
            <a:off x="1703070" y="3861435"/>
            <a:ext cx="8352790" cy="187769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35660" y="1052830"/>
            <a:ext cx="10716895" cy="27546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3.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在探究近视眼的矫正问题时，用下图所示的装置模拟眼球，烧瓶中的液体相当于玻璃体，烧瓶左侧紧靠瓶壁的凸透镜相当于晶状体，右侧内壁相当于视网膜。右边四幅图是一些同学描绘矫正近视的方法和光路，其中符合物理规律并能达到矫正近视目的的是</a:t>
            </a:r>
            <a:r>
              <a:rPr 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(</a:t>
            </a:r>
            <a:r>
              <a:rPr lang="en-US" sz="2800">
                <a:solidFill>
                  <a:srgbClr val="FF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   </a:t>
            </a:r>
            <a:r>
              <a:rPr lang="en-US" sz="2800">
                <a:solidFill>
                  <a:srgbClr val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)</a:t>
            </a: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272395" y="3068955"/>
            <a:ext cx="484505" cy="640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>
                <a:solidFill>
                  <a:srgbClr val="FF0000"/>
                </a:solidFill>
                <a:latin typeface="+mn-lt"/>
                <a:ea typeface="微软雅黑"/>
                <a:cs typeface="+mn-lt"/>
              </a:rPr>
              <a:t>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ll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7080" y="981075"/>
            <a:ext cx="10718165" cy="38614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4.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小明利用“探究凸透镜成像的规律”的实验装置来研究视力矫正的原理。他首先调节发光体和光屏到凸透镜的距离，使发光体能在光屏上成清晰的像。然后他在发光体和凸透镜之间放置了某同学的眼镜，并使眼镜片的主轴与凸透镜的主轴重合，发现光屏上原来清晰的像变模糊了；将光屏远离透镜，又能在光屏上看到发光体清晰的像。请根据上述实验现象回答下列问题：</a:t>
            </a: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(1)这位同学的眼镜片是什么类型的透镜?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75335" y="4842510"/>
            <a:ext cx="10645775" cy="14357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答：像变模糊后，将光屏远离透镜，又能看见清晰的像，说明加上眼镜片后，像向后移了，眼镜片对光有发散作用，所以是凹透镜。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ll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7080" y="981075"/>
            <a:ext cx="10718165" cy="38614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4.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小明利用“探究凸透镜成像的规律”的实验装置来研究视力矫正的原理。他首先调节发光体和光屏到凸透镜的距离，使发光体能在光屏上成清晰的像。然后他在发光体和凸透镜之间放置了某同学的眼镜，并使眼镜片的主轴与凸透镜的主轴重合，发现光屏上原来清晰的像变模糊了；将光屏远离透镜，又能在光屏上看到发光体清晰的像。请根据上述实验现象回答下列问题：</a:t>
            </a: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(2)这位同学的眼晴是近视眼还是远视眼?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75335" y="4842510"/>
            <a:ext cx="10306685" cy="7708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答：他的眼镜镜片是凹透镜，说明他是近视眼。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479425" y="981075"/>
            <a:ext cx="2392045" cy="664210"/>
            <a:chOff x="1488" y="4493"/>
            <a:chExt cx="3767" cy="1046"/>
          </a:xfrm>
        </p:grpSpPr>
        <p:pic>
          <p:nvPicPr>
            <p:cNvPr id="11" name="图片 10" descr="圆环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88" y="4720"/>
              <a:ext cx="739" cy="73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227" y="4493"/>
              <a:ext cx="3028" cy="10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3200" b="1">
                  <a:latin typeface="微软雅黑" panose="020B0503020204020204" charset="-122"/>
                  <a:ea typeface="微软雅黑"/>
                </a:rPr>
                <a:t>任务分解</a:t>
              </a:r>
            </a:p>
          </p:txBody>
        </p:sp>
      </p:grp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课程导入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55370" y="1772920"/>
            <a:ext cx="9544050" cy="37903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1.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了解眼球的构造和成像过程，制作一个晶状体模型。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2.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了解近视眼和远视眼的成因及矫正方法，调查学校或年级同学的近视率，为举办爱眼宣传活动积累资料。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3.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用自制晶状体模型模拟近视眼和远视眼的矫正，举办爱眼宣传活动。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http://photo-static-api.fotomore.com/creative/vcg/veer/400/new/VCG41N469902934.jpg?uid=386&amp;timestamp=1704853405&amp;sign=d4e790f96b76ef88246e7f3f17d031c6" descr="山和字段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7170" y="3357245"/>
            <a:ext cx="4321629" cy="2880000"/>
          </a:xfrm>
          <a:prstGeom prst="rect">
            <a:avLst/>
          </a:prstGeom>
        </p:spPr>
      </p:pic>
      <p:pic>
        <p:nvPicPr>
          <p:cNvPr id="17" name="http://photo-static-api.fotomore.com/creative/vcg/veer/400/new/VCG41N544795694.jpg?uid=386&amp;timestamp=1704853499&amp;sign=0b29c88398292599171aa846c303ea18" descr="年长妇女穿针引线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3610" y="3357245"/>
            <a:ext cx="4320985" cy="288000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矩形 22"/>
          <p:cNvSpPr/>
          <p:nvPr>
            <p:custDataLst>
              <p:tags r:id="rId2"/>
            </p:custDataLst>
          </p:nvPr>
        </p:nvSpPr>
        <p:spPr>
          <a:xfrm>
            <a:off x="3437579" y="188825"/>
            <a:ext cx="4907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了解眼球的构造和成像过程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74065" y="883285"/>
            <a:ext cx="7226300" cy="735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任务一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了解眼球的构造和成像过程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39470" y="1628775"/>
            <a:ext cx="10293350" cy="1590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</a:rPr>
              <a:t>眼睛就像一架神奇的照相机，它能够在一定范围内自动调节焦距和进入人眼的光的强度。既能使我们看清远处的山峦，又能看清眼前的细小物体。</a:t>
            </a:r>
            <a:endParaRPr lang="en-US" altLang="zh-CN" sz="280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79425" y="1820545"/>
            <a:ext cx="6150610" cy="4150360"/>
            <a:chOff x="8239" y="2112"/>
            <a:chExt cx="10384" cy="6764"/>
          </a:xfrm>
        </p:grpSpPr>
        <p:pic>
          <p:nvPicPr>
            <p:cNvPr id="48" name="图片 47" descr="D:\下载\课件用图\5-34.jpg5-34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r="1279" b="3545"/>
            <a:stretch>
              <a:fillRect/>
            </a:stretch>
          </p:blipFill>
          <p:spPr>
            <a:xfrm>
              <a:off x="8239" y="2112"/>
              <a:ext cx="10384" cy="6764"/>
            </a:xfrm>
            <a:prstGeom prst="rect">
              <a:avLst/>
            </a:prstGeom>
          </p:spPr>
        </p:pic>
        <p:cxnSp>
          <p:nvCxnSpPr>
            <p:cNvPr id="12" name="直接连接符 11"/>
            <p:cNvCxnSpPr/>
            <p:nvPr/>
          </p:nvCxnSpPr>
          <p:spPr>
            <a:xfrm flipH="1">
              <a:off x="13796" y="5173"/>
              <a:ext cx="442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/>
          </p:nvSpPr>
          <p:spPr>
            <a:xfrm>
              <a:off x="16858" y="4606"/>
              <a:ext cx="1519" cy="57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800">
                  <a:latin typeface="宋体" panose="02010600030101010101" pitchFamily="2" charset="-122"/>
                </a:rPr>
                <a:t>玻璃体</a:t>
              </a: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6744335" y="1988820"/>
            <a:ext cx="5473065" cy="3549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瞳孔：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相当于照相机中的光圈，用以控制进入眼球中光的强度；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角膜、晶状体和玻璃体：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相当于照相机的可变焦距镜头；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视网膜：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相当于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照相机的底片。</a:t>
            </a:r>
          </a:p>
        </p:txBody>
      </p:sp>
      <p:sp>
        <p:nvSpPr>
          <p:cNvPr id="16" name="椭圆 15"/>
          <p:cNvSpPr/>
          <p:nvPr/>
        </p:nvSpPr>
        <p:spPr>
          <a:xfrm>
            <a:off x="479425" y="4485005"/>
            <a:ext cx="935990" cy="50419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407035" y="5110480"/>
            <a:ext cx="935990" cy="50419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4511675" y="2108835"/>
            <a:ext cx="935990" cy="50419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407035" y="3792855"/>
            <a:ext cx="935990" cy="50419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74065" y="883285"/>
            <a:ext cx="7226300" cy="735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任务一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了解眼球的构造和成像过程</a:t>
            </a:r>
          </a:p>
        </p:txBody>
      </p:sp>
      <p:sp>
        <p:nvSpPr>
          <p:cNvPr id="21" name="椭圆 20"/>
          <p:cNvSpPr/>
          <p:nvPr/>
        </p:nvSpPr>
        <p:spPr>
          <a:xfrm>
            <a:off x="5584825" y="3350895"/>
            <a:ext cx="935990" cy="50419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>
            <p:custDataLst>
              <p:tags r:id="rId2"/>
            </p:custDataLst>
          </p:nvPr>
        </p:nvSpPr>
        <p:spPr>
          <a:xfrm>
            <a:off x="3437579" y="188825"/>
            <a:ext cx="4907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了解眼球的构造和成像过程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CCC5CA">
                  <a:alpha val="100000"/>
                </a:srgbClr>
              </a:clrFrom>
              <a:clrTo>
                <a:srgbClr val="CCC5CA">
                  <a:alpha val="100000"/>
                  <a:alpha val="0"/>
                </a:srgbClr>
              </a:clrTo>
            </a:clrChange>
            <a:lum bright="18000" contrast="18000"/>
          </a:blip>
          <a:stretch>
            <a:fillRect/>
          </a:stretch>
        </p:blipFill>
        <p:spPr>
          <a:xfrm>
            <a:off x="6311900" y="1791335"/>
            <a:ext cx="5405755" cy="3503295"/>
          </a:xfrm>
          <a:prstGeom prst="rect">
            <a:avLst/>
          </a:prstGeom>
        </p:spPr>
      </p:pic>
      <p:sp>
        <p:nvSpPr>
          <p:cNvPr id="54" name="文本框 53"/>
          <p:cNvSpPr txBox="1"/>
          <p:nvPr/>
        </p:nvSpPr>
        <p:spPr>
          <a:xfrm>
            <a:off x="839470" y="1917065"/>
            <a:ext cx="5422265" cy="3966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从成像的角度讲，人的眼球可以简化为一个凸透镜和一个光屏。眼球的焦距很小，从物体射入人眼的光经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凸透镜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折射后，在视网膜上成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倒立、缩小的实像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74065" y="883285"/>
            <a:ext cx="7226300" cy="735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任务一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了解眼球的构造和成像过程</a:t>
            </a: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3437579" y="188825"/>
            <a:ext cx="4907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了解眼球的构造和成像过程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74065" y="883285"/>
            <a:ext cx="7226300" cy="735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任务一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了解眼球的构造和成像过程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39470" y="1628775"/>
            <a:ext cx="10633710" cy="17106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800">
                <a:latin typeface="宋体" panose="02010600030101010101" pitchFamily="2" charset="-122"/>
              </a:rPr>
              <a:t>当物距变化时，眼球的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睫状肌</a:t>
            </a:r>
            <a:r>
              <a:rPr lang="zh-CN" altLang="en-US" sz="2800">
                <a:latin typeface="宋体" panose="02010600030101010101" pitchFamily="2" charset="-122"/>
              </a:rPr>
              <a:t>会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改变晶状体的弯曲程度</a:t>
            </a:r>
            <a:r>
              <a:rPr lang="zh-CN" altLang="en-US" sz="2800">
                <a:latin typeface="宋体" panose="02010600030101010101" pitchFamily="2" charset="-122"/>
              </a:rPr>
              <a:t>，相当于改变了凸透镜的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焦距</a:t>
            </a:r>
            <a:r>
              <a:rPr lang="zh-CN" altLang="en-US" sz="2800">
                <a:latin typeface="宋体" panose="02010600030101010101" pitchFamily="2" charset="-122"/>
              </a:rPr>
              <a:t>，从而在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像距不变</a:t>
            </a:r>
            <a:r>
              <a:rPr lang="zh-CN" altLang="en-US" sz="2800">
                <a:latin typeface="宋体" panose="02010600030101010101" pitchFamily="2" charset="-122"/>
              </a:rPr>
              <a:t>的情况下，可以使物体的像总能落在视网膜上。</a:t>
            </a:r>
          </a:p>
        </p:txBody>
      </p:sp>
      <p:pic>
        <p:nvPicPr>
          <p:cNvPr id="114" name="图片 113"/>
          <p:cNvPicPr/>
          <p:nvPr/>
        </p:nvPicPr>
        <p:blipFill>
          <a:blip r:embed="rId9"/>
          <a:stretch>
            <a:fillRect/>
          </a:stretch>
        </p:blipFill>
        <p:spPr>
          <a:xfrm>
            <a:off x="3557905" y="3428683"/>
            <a:ext cx="4933950" cy="2752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矩形 22"/>
          <p:cNvSpPr/>
          <p:nvPr>
            <p:custDataLst>
              <p:tags r:id="rId2"/>
            </p:custDataLst>
          </p:nvPr>
        </p:nvSpPr>
        <p:spPr>
          <a:xfrm>
            <a:off x="3437579" y="188825"/>
            <a:ext cx="4907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了解眼球的构造和成像过程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6152" name="Object 8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988820" y="1985645"/>
          <a:ext cx="2524125" cy="2382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1" imgW="2190750" imgH="2066925" progId="Paint.Picture">
                  <p:embed/>
                </p:oleObj>
              </mc:Choice>
              <mc:Fallback>
                <p:oleObj r:id="rId21" imgW="2190750" imgH="2066925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988820" y="1985645"/>
                        <a:ext cx="2524125" cy="238252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1196340" y="2712085"/>
            <a:ext cx="1518920" cy="704215"/>
            <a:chOff x="1320" y="4080"/>
            <a:chExt cx="2400" cy="1200"/>
          </a:xfrm>
        </p:grpSpPr>
        <p:sp>
          <p:nvSpPr>
            <p:cNvPr id="12310" name="Line 14"/>
            <p:cNvSpPr/>
            <p:nvPr>
              <p:custDataLst>
                <p:tags r:id="rId15"/>
              </p:custDataLst>
            </p:nvPr>
          </p:nvSpPr>
          <p:spPr>
            <a:xfrm flipV="1">
              <a:off x="1320" y="4080"/>
              <a:ext cx="2400" cy="36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1" name="Line 15"/>
            <p:cNvSpPr/>
            <p:nvPr>
              <p:custDataLst>
                <p:tags r:id="rId16"/>
              </p:custDataLst>
            </p:nvPr>
          </p:nvSpPr>
          <p:spPr>
            <a:xfrm>
              <a:off x="1320" y="5040"/>
              <a:ext cx="2400" cy="24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6" name="组合 6"/>
          <p:cNvGrpSpPr/>
          <p:nvPr/>
        </p:nvGrpSpPr>
        <p:grpSpPr>
          <a:xfrm>
            <a:off x="2715260" y="2728595"/>
            <a:ext cx="1628775" cy="688340"/>
            <a:chOff x="3720" y="4080"/>
            <a:chExt cx="2640" cy="1200"/>
          </a:xfrm>
        </p:grpSpPr>
        <p:sp>
          <p:nvSpPr>
            <p:cNvPr id="12308" name="Line 16"/>
            <p:cNvSpPr/>
            <p:nvPr>
              <p:custDataLst>
                <p:tags r:id="rId13"/>
              </p:custDataLst>
            </p:nvPr>
          </p:nvSpPr>
          <p:spPr>
            <a:xfrm flipV="1">
              <a:off x="3720" y="4680"/>
              <a:ext cx="2640" cy="60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9" name="Line 17"/>
            <p:cNvSpPr/>
            <p:nvPr>
              <p:custDataLst>
                <p:tags r:id="rId14"/>
              </p:custDataLst>
            </p:nvPr>
          </p:nvSpPr>
          <p:spPr>
            <a:xfrm>
              <a:off x="3720" y="4080"/>
              <a:ext cx="2640" cy="60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pic>
        <p:nvPicPr>
          <p:cNvPr id="6147" name="Picture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7392035" y="1881505"/>
            <a:ext cx="2590800" cy="220186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8"/>
          <p:cNvGrpSpPr/>
          <p:nvPr/>
        </p:nvGrpSpPr>
        <p:grpSpPr>
          <a:xfrm>
            <a:off x="6741160" y="2719705"/>
            <a:ext cx="1371600" cy="609600"/>
            <a:chOff x="8815" y="4200"/>
            <a:chExt cx="2160" cy="960"/>
          </a:xfrm>
        </p:grpSpPr>
        <p:sp>
          <p:nvSpPr>
            <p:cNvPr id="12306" name="Line 18"/>
            <p:cNvSpPr/>
            <p:nvPr>
              <p:custDataLst>
                <p:tags r:id="rId11"/>
              </p:custDataLst>
            </p:nvPr>
          </p:nvSpPr>
          <p:spPr>
            <a:xfrm flipV="1">
              <a:off x="8815" y="4200"/>
              <a:ext cx="2160" cy="60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7" name="Line 19"/>
            <p:cNvSpPr/>
            <p:nvPr>
              <p:custDataLst>
                <p:tags r:id="rId12"/>
              </p:custDataLst>
            </p:nvPr>
          </p:nvSpPr>
          <p:spPr>
            <a:xfrm>
              <a:off x="8815" y="4680"/>
              <a:ext cx="2160" cy="48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6166" name="Line 22"/>
          <p:cNvSpPr/>
          <p:nvPr>
            <p:custDataLst>
              <p:tags r:id="rId4"/>
            </p:custDataLst>
          </p:nvPr>
        </p:nvSpPr>
        <p:spPr>
          <a:xfrm>
            <a:off x="8230235" y="2719705"/>
            <a:ext cx="1600200" cy="22860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6167" name="Line 23"/>
          <p:cNvSpPr/>
          <p:nvPr>
            <p:custDataLst>
              <p:tags r:id="rId5"/>
            </p:custDataLst>
          </p:nvPr>
        </p:nvSpPr>
        <p:spPr>
          <a:xfrm flipV="1">
            <a:off x="8230235" y="2948305"/>
            <a:ext cx="1600200" cy="38100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grpSp>
        <p:nvGrpSpPr>
          <p:cNvPr id="4" name="组合 3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74065" y="883285"/>
            <a:ext cx="7226300" cy="735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任务一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了解眼球的构造和成像过程</a:t>
            </a:r>
          </a:p>
        </p:txBody>
      </p:sp>
      <p:sp>
        <p:nvSpPr>
          <p:cNvPr id="18" name="Text Box 10"/>
          <p:cNvSpPr txBox="1"/>
          <p:nvPr>
            <p:custDataLst>
              <p:tags r:id="rId6"/>
            </p:custDataLst>
          </p:nvPr>
        </p:nvSpPr>
        <p:spPr>
          <a:xfrm>
            <a:off x="982980" y="4437380"/>
            <a:ext cx="4965700" cy="1774825"/>
          </a:xfrm>
          <a:prstGeom prst="rect">
            <a:avLst/>
          </a:prstGeom>
          <a:noFill/>
          <a:ln w="22225" cap="flat" cmpd="sng">
            <a:solidFill>
              <a:schemeClr val="accent5"/>
            </a:solidFill>
            <a:prstDash val="dash"/>
            <a:miter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>
            <a:noAutofit/>
          </a:bodyPr>
          <a:lstStyle/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+mn-ea"/>
              </a:rPr>
              <a:t>睫状肌放松时，</a:t>
            </a:r>
            <a:r>
              <a:rPr kumimoji="0" lang="zh-CN" altLang="en-US" sz="2800" kern="1200" cap="none" spc="0" normalizeH="0" baseline="0" noProof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+mn-ea"/>
              </a:rPr>
              <a:t>晶状体变扁平一些</a:t>
            </a: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+mn-ea"/>
              </a:rPr>
              <a:t>，焦距变大，能看清</a:t>
            </a:r>
            <a:r>
              <a:rPr kumimoji="0" lang="zh-CN" altLang="en-US" sz="2800" kern="1200" cap="none" spc="0" normalizeH="0" baseline="0" noProof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+mn-ea"/>
              </a:rPr>
              <a:t>远处</a:t>
            </a: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+mn-ea"/>
              </a:rPr>
              <a:t>的物体。</a:t>
            </a:r>
          </a:p>
        </p:txBody>
      </p:sp>
      <p:sp>
        <p:nvSpPr>
          <p:cNvPr id="5" name="Text Box 10"/>
          <p:cNvSpPr txBox="1"/>
          <p:nvPr>
            <p:custDataLst>
              <p:tags r:id="rId7"/>
            </p:custDataLst>
          </p:nvPr>
        </p:nvSpPr>
        <p:spPr>
          <a:xfrm>
            <a:off x="6456045" y="4437380"/>
            <a:ext cx="4965700" cy="1774825"/>
          </a:xfrm>
          <a:prstGeom prst="rect">
            <a:avLst/>
          </a:prstGeom>
          <a:noFill/>
          <a:ln w="22225" cap="flat" cmpd="sng">
            <a:solidFill>
              <a:schemeClr val="accent5"/>
            </a:solidFill>
            <a:prstDash val="dash"/>
            <a:miter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>
            <a:noAutofit/>
          </a:bodyPr>
          <a:lstStyle/>
          <a:p>
            <a:pPr marR="0" defTabSz="914400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+mn-ea"/>
              </a:rPr>
              <a:t>睫状肌紧张时，</a:t>
            </a:r>
            <a:r>
              <a:rPr kumimoji="0" lang="zh-CN" altLang="en-US" sz="2800" kern="1200" cap="none" spc="0" normalizeH="0" baseline="0" noProof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+mn-ea"/>
              </a:rPr>
              <a:t>晶状体变凸起一些</a:t>
            </a: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+mn-ea"/>
              </a:rPr>
              <a:t>，焦距变小，能看清</a:t>
            </a:r>
            <a:r>
              <a:rPr kumimoji="0" lang="zh-CN" altLang="en-US" sz="2800" kern="1200" cap="none" spc="0" normalizeH="0" baseline="0" noProof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+mn-ea"/>
              </a:rPr>
              <a:t>近处</a:t>
            </a: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+mn-ea"/>
              </a:rPr>
              <a:t>的物体。</a:t>
            </a:r>
          </a:p>
        </p:txBody>
      </p:sp>
      <p:sp>
        <p:nvSpPr>
          <p:cNvPr id="23" name="矩形 22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4907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了解眼球的构造和成像过程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1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1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1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1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774065" y="1820545"/>
            <a:ext cx="5762625" cy="43110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25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人眼通过调节所能看清的最远和最近的两个极限点分别叫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远点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和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近点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。正常眼的远点在无穷远，近点一般在距眼睛</a:t>
            </a:r>
            <a:r>
              <a:rPr lang="zh-CN" altLang="en-US" sz="2800">
                <a:latin typeface="+mn-lt"/>
                <a:cs typeface="+mn-lt"/>
              </a:rPr>
              <a:t>10cm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处。一般正常眼观看</a:t>
            </a:r>
            <a:r>
              <a:rPr lang="zh-CN" altLang="en-US" sz="2800">
                <a:solidFill>
                  <a:srgbClr val="FF0000"/>
                </a:solidFill>
                <a:latin typeface="+mn-lt"/>
                <a:cs typeface="+mn-lt"/>
              </a:rPr>
              <a:t>25cm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远的物体时，感到既清楚又不易疲劳，因此把</a:t>
            </a:r>
            <a:r>
              <a:rPr lang="zh-CN" altLang="en-US" sz="2800">
                <a:latin typeface="+mn-lt"/>
                <a:cs typeface="+mn-lt"/>
              </a:rPr>
              <a:t>25cm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的距离叫正常眼的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明视距离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74065" y="883285"/>
            <a:ext cx="7226300" cy="735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任务一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了解眼球的构造和成像过程</a:t>
            </a:r>
          </a:p>
        </p:txBody>
      </p:sp>
      <p:pic>
        <p:nvPicPr>
          <p:cNvPr id="8" name="图片 7" descr="5-38"/>
          <p:cNvPicPr>
            <a:picLocks noChangeAspect="1"/>
          </p:cNvPicPr>
          <p:nvPr/>
        </p:nvPicPr>
        <p:blipFill>
          <a:blip r:embed="rId10">
            <a:clrChange>
              <a:clrFrom>
                <a:srgbClr val="FDF1FF">
                  <a:alpha val="100000"/>
                </a:srgbClr>
              </a:clrFrom>
              <a:clrTo>
                <a:srgbClr val="FDF1FF">
                  <a:alpha val="100000"/>
                  <a:alpha val="0"/>
                </a:srgbClr>
              </a:clrTo>
            </a:clrChange>
          </a:blip>
          <a:srcRect l="7648" r="6688"/>
          <a:stretch>
            <a:fillRect/>
          </a:stretch>
        </p:blipFill>
        <p:spPr>
          <a:xfrm>
            <a:off x="6651625" y="3734435"/>
            <a:ext cx="5270500" cy="1323340"/>
          </a:xfrm>
          <a:prstGeom prst="rect">
            <a:avLst/>
          </a:prstGeom>
        </p:spPr>
      </p:pic>
      <p:pic>
        <p:nvPicPr>
          <p:cNvPr id="12" name="图片 11" descr="5-39"/>
          <p:cNvPicPr>
            <a:picLocks noChangeAspect="1"/>
          </p:cNvPicPr>
          <p:nvPr/>
        </p:nvPicPr>
        <p:blipFill>
          <a:blip r:embed="rId11">
            <a:clrChange>
              <a:clrFrom>
                <a:srgbClr val="FDF1FF">
                  <a:alpha val="100000"/>
                </a:srgbClr>
              </a:clrFrom>
              <a:clrTo>
                <a:srgbClr val="FDF1FF">
                  <a:alpha val="100000"/>
                  <a:alpha val="0"/>
                </a:srgbClr>
              </a:clrTo>
            </a:clrChange>
          </a:blip>
          <a:srcRect l="8442" r="5738"/>
          <a:stretch>
            <a:fillRect/>
          </a:stretch>
        </p:blipFill>
        <p:spPr>
          <a:xfrm>
            <a:off x="6651625" y="2061210"/>
            <a:ext cx="5280660" cy="1312545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3437579" y="188825"/>
            <a:ext cx="4907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了解眼球的构造和成像过程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g1NTIyYTIwNmFmMTgyNGNiY2FjZTNiYzgxZDMzMzcifQ=="/>
  <p:tag name="KSO_WPP_MARK_KEY" val="0bdc71da-dbe0-4495-b4e9-319b3fea4dc2"/>
  <p:tag name="RESOURCE_RECORD_KEY" val="{&quot;29&quot;:[20426302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89bcfa1-0e17-4a22-a9c9-07cbb9138431}"/>
  <p:tag name="TABLE_ENDDRAG_ORIGIN_RECT" val="780*379"/>
  <p:tag name="TABLE_ENDDRAG_RECT" val="117*145*780*37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5464*2895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TEXT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TEXT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TEXT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TEXT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1845</Words>
  <Application>Microsoft Office PowerPoint</Application>
  <PresentationFormat>宽屏</PresentationFormat>
  <Paragraphs>141</Paragraphs>
  <Slides>25</Slides>
  <Notes>3</Notes>
  <HiddenSlides>0</HiddenSlides>
  <MMClips>2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4" baseType="lpstr">
      <vt:lpstr>思源黑体 CN Light</vt:lpstr>
      <vt:lpstr>宋体</vt:lpstr>
      <vt:lpstr>微软雅黑</vt:lpstr>
      <vt:lpstr>Arial</vt:lpstr>
      <vt:lpstr>Calibri</vt:lpstr>
      <vt:lpstr>Cambria Math</vt:lpstr>
      <vt:lpstr>Times New Roman</vt:lpstr>
      <vt:lpstr>Office 主题</vt:lpstr>
      <vt:lpstr>Bitmap Image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2021-04-27T07:22:00Z</dcterms:created>
  <dcterms:modified xsi:type="dcterms:W3CDTF">2024-10-07T03:53:58Z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874DE5D6645841F085F3557BDE5313F8_13</vt:lpwstr>
  </property>
  <property fmtid="{D5CDD505-2E9C-101B-9397-08002B2CF9AE}" pid="3" name="KSOProductBuildVer">
    <vt:lpwstr>2052-11.1.0.14309</vt:lpwstr>
  </property>
</Properties>
</file>