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3" r:id="rId4"/>
    <p:sldId id="284" r:id="rId5"/>
    <p:sldId id="263" r:id="rId6"/>
    <p:sldId id="265" r:id="rId7"/>
    <p:sldId id="559" r:id="rId8"/>
    <p:sldId id="558" r:id="rId9"/>
    <p:sldId id="334" r:id="rId10"/>
    <p:sldId id="347" r:id="rId11"/>
    <p:sldId id="561" r:id="rId12"/>
    <p:sldId id="565" r:id="rId13"/>
    <p:sldId id="289" r:id="rId14"/>
    <p:sldId id="338" r:id="rId15"/>
    <p:sldId id="562" r:id="rId16"/>
    <p:sldId id="339" r:id="rId17"/>
    <p:sldId id="340" r:id="rId18"/>
    <p:sldId id="343" r:id="rId19"/>
    <p:sldId id="344" r:id="rId20"/>
    <p:sldId id="345" r:id="rId21"/>
    <p:sldId id="563" r:id="rId22"/>
    <p:sldId id="564" r:id="rId23"/>
    <p:sldId id="313" r:id="rId24"/>
    <p:sldId id="316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9" autoAdjust="0"/>
    <p:restoredTop sz="98384" autoAdjust="0"/>
  </p:normalViewPr>
  <p:slideViewPr>
    <p:cSldViewPr snapToGrid="0">
      <p:cViewPr varScale="1">
        <p:scale>
          <a:sx n="142" d="100"/>
          <a:sy n="142" d="100"/>
        </p:scale>
        <p:origin x="642" y="108"/>
      </p:cViewPr>
      <p:guideLst>
        <p:guide orient="horz" pos="1620"/>
        <p:guide pos="28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9795F-74F5-4A9A-AC1E-7D93CF0F766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92193-D881-4107-BF0A-FD9F3130E2C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92193-D881-4107-BF0A-FD9F3130E2C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F92193-D881-4107-BF0A-FD9F3130E2C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2.png" /><Relationship Id="rId7" Type="http://schemas.openxmlformats.org/officeDocument/2006/relationships/image" Target="../media/image13.png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9"/>
          <p:cNvGrpSpPr/>
          <p:nvPr userDrawn="1"/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1029" name="Picture 2" descr="图形1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2213" y="349250"/>
              <a:ext cx="1146175" cy="407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30" name="Freeform 5"/>
            <p:cNvGrpSpPr/>
            <p:nvPr userDrawn="1"/>
          </p:nvGrpSpPr>
          <p:grpSpPr>
            <a:xfrm>
              <a:off x="277813" y="4113213"/>
              <a:ext cx="5307012" cy="842962"/>
              <a:chExt cx="7692" cy="1490"/>
            </a:xfrm>
          </p:grpSpPr>
          <p:pic>
            <p:nvPicPr>
              <p:cNvPr id="2" name="Freeform 5"/>
              <p:cNvPicPr>
                <a:picLocks noEditPoints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7692" cy="1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Text Box 6"/>
              <p:cNvSpPr txBox="1">
                <a:spLocks noChangeArrowheads="1"/>
              </p:cNvSpPr>
              <p:nvPr/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32" name="Rectangle 7"/>
            <p:cNvSpPr>
              <a:spLocks noChangeArrowheads="1"/>
            </p:cNvSpPr>
            <p:nvPr userDrawn="1"/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33" name="Rectangle 8"/>
            <p:cNvSpPr>
              <a:spLocks noChangeArrowheads="1"/>
            </p:cNvSpPr>
            <p:nvPr userDrawn="1"/>
          </p:nvSpPr>
          <p:spPr bwMode="auto">
            <a:xfrm flipH="1">
              <a:off x="1493838" y="266700"/>
              <a:ext cx="720090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34" name="图片 1073743875" descr="学科网 zxxk.com" title="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7.png" /><Relationship Id="rId3" Type="http://schemas.openxmlformats.org/officeDocument/2006/relationships/video" Target="../media/media2.mp4" /><Relationship Id="rId4" Type="http://schemas.microsoft.com/office/2007/relationships/media" Target="../media/media2.mp4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Relationship Id="rId4" Type="http://schemas.openxmlformats.org/officeDocument/2006/relationships/hyperlink" Target="&#27719;&#20016;&#38134;&#34892;&#30340;&#26085;&#20809;&#38236;.swf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4.png" /><Relationship Id="rId3" Type="http://schemas.openxmlformats.org/officeDocument/2006/relationships/hyperlink" Target="&#20985;&#38754;&#38236;&#30340;&#24212;&#29992;&#8212;&#8212;&#22826;&#38451;&#28790;.swf" TargetMode="External" /><Relationship Id="rId4" Type="http://schemas.openxmlformats.org/officeDocument/2006/relationships/image" Target="../media/image3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Relationship Id="rId3" Type="http://schemas.openxmlformats.org/officeDocument/2006/relationships/video" Target="../media/media1.mp4" /><Relationship Id="rId4" Type="http://schemas.microsoft.com/office/2007/relationships/media" Target="../media/media1.mp4" /><Relationship Id="rId5" Type="http://schemas.openxmlformats.org/officeDocument/2006/relationships/image" Target="../media/image2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" title="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302031"/>
            <a:ext cx="7772400" cy="1269719"/>
          </a:xfrm>
        </p:spPr>
        <p:txBody>
          <a:bodyPr/>
          <a:lstStyle/>
          <a:p>
            <a:r>
              <a:rPr lang="zh-CN" altLang="en-US" sz="3600"/>
              <a:t>第</a:t>
            </a:r>
            <a:r>
              <a:rPr lang="en-US" altLang="zh-CN" sz="3600"/>
              <a:t>2</a:t>
            </a:r>
            <a:r>
              <a:rPr lang="zh-CN" altLang="en-US" sz="3600"/>
              <a:t>课时 平面镜、凸面镜</a:t>
            </a:r>
            <a:br>
              <a:rPr lang="en-US" altLang="zh-CN" sz="3600"/>
            </a:br>
            <a:r>
              <a:rPr lang="zh-CN" altLang="en-US" sz="3600"/>
              <a:t>和凹面镜</a:t>
            </a:r>
            <a:endParaRPr lang="zh-CN" altLang="en-US" sz="3600"/>
          </a:p>
        </p:txBody>
      </p:sp>
      <p:sp>
        <p:nvSpPr>
          <p:cNvPr id="3" name="副标题 2" title=""/>
          <p:cNvSpPr>
            <a:spLocks noGrp="1"/>
          </p:cNvSpPr>
          <p:nvPr>
            <p:ph type="subTitle" idx="4294967295"/>
          </p:nvPr>
        </p:nvSpPr>
        <p:spPr>
          <a:xfrm>
            <a:off x="3429000" y="2666626"/>
            <a:ext cx="6400800" cy="665163"/>
          </a:xfrm>
          <a:ln>
            <a:miter/>
          </a:ln>
        </p:spPr>
        <p:txBody>
          <a:bodyPr/>
          <a:lstStyle/>
          <a:p>
            <a:pPr>
              <a:defRPr/>
            </a:pPr>
            <a:r>
              <a:rPr lang="en-US" altLang="zh-CN" sz="2000"/>
              <a:t>R·</a:t>
            </a:r>
            <a:r>
              <a:rPr lang="zh-CN" altLang="en-US" sz="2000">
                <a:latin typeface="+mj-ea"/>
                <a:ea typeface="+mj-ea"/>
              </a:rPr>
              <a:t>八年级物理上册</a:t>
            </a:r>
            <a:endParaRPr lang="zh-CN" altLang="en-US" sz="200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>
            <a:spLocks noChangeArrowheads="1"/>
          </p:cNvSpPr>
          <p:nvPr/>
        </p:nvSpPr>
        <p:spPr bwMode="auto">
          <a:xfrm>
            <a:off x="1793630" y="575753"/>
            <a:ext cx="54222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牙医利用平面镜检查患者的牙齿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91" b="9295"/>
          <a:stretch>
            <a:fillRect/>
          </a:stretch>
        </p:blipFill>
        <p:spPr>
          <a:xfrm>
            <a:off x="1710332" y="1366260"/>
            <a:ext cx="5723335" cy="32812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56" y="1495744"/>
            <a:ext cx="4306668" cy="2844228"/>
          </a:xfrm>
          <a:prstGeom prst="rect">
            <a:avLst/>
          </a:prstGeom>
        </p:spPr>
      </p:pic>
      <p:sp>
        <p:nvSpPr>
          <p:cNvPr id="3" name="文本框 2" title=""/>
          <p:cNvSpPr txBox="1">
            <a:spLocks noChangeArrowheads="1"/>
          </p:cNvSpPr>
          <p:nvPr/>
        </p:nvSpPr>
        <p:spPr bwMode="auto">
          <a:xfrm>
            <a:off x="5339979" y="2338345"/>
            <a:ext cx="330854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利用平面镜装饰墙面，使人有增大视觉空间的感觉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358308" y="356301"/>
            <a:ext cx="4662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+mj-ea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+mj-ea"/>
              </a:rPr>
              <a:t>扩大视觉空间</a:t>
            </a:r>
            <a:endParaRPr lang="zh-CN" altLang="en-US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769938" y="334963"/>
            <a:ext cx="1793875" cy="579437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49" charset="-122"/>
              </a:rPr>
              <a:t>知识点二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362" name="文本框 99" title=""/>
          <p:cNvSpPr txBox="1">
            <a:spLocks noChangeArrowheads="1"/>
          </p:cNvSpPr>
          <p:nvPr/>
        </p:nvSpPr>
        <p:spPr bwMode="auto">
          <a:xfrm>
            <a:off x="2743200" y="420688"/>
            <a:ext cx="3400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凸面镜和凹面镜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 title="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3625" y="1365776"/>
            <a:ext cx="2495825" cy="290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 title=""/>
          <p:cNvSpPr txBox="1"/>
          <p:nvPr/>
        </p:nvSpPr>
        <p:spPr>
          <a:xfrm>
            <a:off x="490817" y="1104166"/>
            <a:ext cx="354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+mj-ea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+mj-ea"/>
              </a:rPr>
              <a:t>凸面镜和凹面镜</a:t>
            </a:r>
            <a:endParaRPr lang="zh-CN" altLang="en-US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995082" y="1627386"/>
            <a:ext cx="4518212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凸面镜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定义：用球面的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表面做反射面。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特点：凸面镜对光线起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发散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作用。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36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4" title="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1950" y="1227425"/>
            <a:ext cx="2026984" cy="217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 title=""/>
          <p:cNvSpPr txBox="1"/>
          <p:nvPr/>
        </p:nvSpPr>
        <p:spPr>
          <a:xfrm>
            <a:off x="822945" y="822070"/>
            <a:ext cx="4518212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凹面镜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定义：用球面的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表面做反射面。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特点：凹面镜对光线起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作用。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凹面镜和凸面镜的应用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793599" y="696700"/>
            <a:ext cx="7557025" cy="4204906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248770" y="216660"/>
            <a:ext cx="4242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+mj-ea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+mj-ea"/>
              </a:rPr>
              <a:t>凸面镜和凹面镜的应用</a:t>
            </a:r>
            <a:endParaRPr lang="zh-CN" altLang="en-US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99" title=""/>
          <p:cNvSpPr txBox="1">
            <a:spLocks noChangeArrowheads="1"/>
          </p:cNvSpPr>
          <p:nvPr/>
        </p:nvSpPr>
        <p:spPr bwMode="auto">
          <a:xfrm>
            <a:off x="493059" y="305267"/>
            <a:ext cx="257175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anose="02010609060101010101" pitchFamily="49" charset="-122"/>
              </a:rPr>
              <a:t>凸面镜的应用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grpSp>
        <p:nvGrpSpPr>
          <p:cNvPr id="10" name="组合 9" title=""/>
          <p:cNvGrpSpPr/>
          <p:nvPr/>
        </p:nvGrpSpPr>
        <p:grpSpPr>
          <a:xfrm>
            <a:off x="1351011" y="1061111"/>
            <a:ext cx="2515018" cy="3544498"/>
            <a:chOff x="1351011" y="1061111"/>
            <a:chExt cx="2515018" cy="3544498"/>
          </a:xfrm>
        </p:grpSpPr>
        <p:pic>
          <p:nvPicPr>
            <p:cNvPr id="7" name="Picture 2" descr="E:\罗梦\人八物上\resource\8s43\jpg\07904006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51011" y="1061111"/>
              <a:ext cx="2393014" cy="2885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1644463" y="4082389"/>
              <a:ext cx="2221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路口反光镜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 title=""/>
          <p:cNvGrpSpPr/>
          <p:nvPr/>
        </p:nvGrpSpPr>
        <p:grpSpPr>
          <a:xfrm>
            <a:off x="5434293" y="1061111"/>
            <a:ext cx="2221566" cy="3544498"/>
            <a:chOff x="5434293" y="1061111"/>
            <a:chExt cx="2221566" cy="35444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825" y="1061111"/>
              <a:ext cx="1853738" cy="290114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434293" y="4082389"/>
              <a:ext cx="22215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汽车后视镜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Box 1" title=""/>
          <p:cNvSpPr txBox="1">
            <a:spLocks noChangeArrowheads="1"/>
          </p:cNvSpPr>
          <p:nvPr/>
        </p:nvSpPr>
        <p:spPr bwMode="auto">
          <a:xfrm>
            <a:off x="2720975" y="163925"/>
            <a:ext cx="3702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汇丰银行的日光镜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3" name="Picture 18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9106" y="4455701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title="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761" y="815211"/>
            <a:ext cx="5160479" cy="351307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99" title=""/>
          <p:cNvSpPr txBox="1">
            <a:spLocks noChangeArrowheads="1"/>
          </p:cNvSpPr>
          <p:nvPr/>
        </p:nvSpPr>
        <p:spPr bwMode="auto">
          <a:xfrm>
            <a:off x="404627" y="227200"/>
            <a:ext cx="290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anose="02010609060101010101" pitchFamily="49" charset="-122"/>
              </a:rPr>
              <a:t>凹面镜的应用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grpSp>
        <p:nvGrpSpPr>
          <p:cNvPr id="10" name="组合 9" title=""/>
          <p:cNvGrpSpPr/>
          <p:nvPr/>
        </p:nvGrpSpPr>
        <p:grpSpPr>
          <a:xfrm>
            <a:off x="5314110" y="1272540"/>
            <a:ext cx="3049961" cy="2990314"/>
            <a:chOff x="5314110" y="1272540"/>
            <a:chExt cx="3049961" cy="2990314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14110" y="1272540"/>
              <a:ext cx="2200275" cy="2598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5"/>
            <p:cNvSpPr txBox="1"/>
            <p:nvPr/>
          </p:nvSpPr>
          <p:spPr>
            <a:xfrm>
              <a:off x="5392271" y="3739634"/>
              <a:ext cx="2971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800" b="1"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手电筒的反光罩 </a:t>
              </a:r>
              <a:endParaRPr lang="zh-CN" altLang="en-US" sz="2800" b="1"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 title=""/>
          <p:cNvGrpSpPr/>
          <p:nvPr/>
        </p:nvGrpSpPr>
        <p:grpSpPr>
          <a:xfrm>
            <a:off x="1362636" y="1272540"/>
            <a:ext cx="2971800" cy="2997174"/>
            <a:chOff x="1362636" y="1272540"/>
            <a:chExt cx="2971800" cy="2997174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501942" y="1272540"/>
              <a:ext cx="2508663" cy="23088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1362636" y="3746494"/>
              <a:ext cx="2971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800" b="1">
                  <a:effectLst/>
                  <a:latin typeface="黑体" panose="02010609060101010101" pitchFamily="49" charset="-122"/>
                  <a:ea typeface="黑体" panose="02010609060101010101" pitchFamily="49" charset="-122"/>
                </a:rPr>
                <a:t>利用太阳灶烧水</a:t>
              </a:r>
              <a:endParaRPr lang="zh-CN" altLang="en-US" sz="2800" b="1">
                <a:effectLst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Box 1" title=""/>
          <p:cNvSpPr txBox="1">
            <a:spLocks noChangeArrowheads="1"/>
          </p:cNvSpPr>
          <p:nvPr/>
        </p:nvSpPr>
        <p:spPr bwMode="auto">
          <a:xfrm>
            <a:off x="3153896" y="115681"/>
            <a:ext cx="3267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利用太阳灶烧水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title="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738" y="639557"/>
            <a:ext cx="5546016" cy="3805033"/>
          </a:xfrm>
          <a:prstGeom prst="rect">
            <a:avLst/>
          </a:prstGeom>
        </p:spPr>
      </p:pic>
      <p:pic>
        <p:nvPicPr>
          <p:cNvPr id="4" name="Picture 18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9106" y="4469149"/>
            <a:ext cx="312578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/>
        </p:nvSpPr>
        <p:spPr>
          <a:xfrm>
            <a:off x="677863" y="752475"/>
            <a:ext cx="7370762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zh-CN" sz="2800" b="1">
                <a:latin typeface="+mj-lt"/>
                <a:ea typeface="黑体" panose="02010609060101010101" pitchFamily="49" charset="-122"/>
              </a:rPr>
              <a:t>汽车驾驶室外的观后镜常用凸面镜，而不用同样大的平面镜，主要是为了（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     </a:t>
            </a:r>
            <a:r>
              <a:rPr lang="zh-CN" altLang="zh-CN" sz="2800" b="1">
                <a:latin typeface="+mj-lt"/>
                <a:ea typeface="黑体" panose="02010609060101010101" pitchFamily="49" charset="-122"/>
              </a:rPr>
              <a:t>）</a:t>
            </a:r>
            <a:endParaRPr lang="zh-CN" altLang="zh-CN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773300" y="2060628"/>
            <a:ext cx="4572000" cy="25971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+mj-ea"/>
              </a:rPr>
              <a:t>A.</a:t>
            </a:r>
            <a:r>
              <a:rPr lang="zh-CN" altLang="zh-CN" sz="2800" b="1">
                <a:latin typeface="+mj-lt"/>
                <a:ea typeface="+mj-ea"/>
              </a:rPr>
              <a:t>使观察到的范围更大些</a:t>
            </a:r>
            <a:endParaRPr lang="en-US" altLang="zh-CN" sz="2800" b="1">
              <a:latin typeface="+mj-lt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+mj-ea"/>
              </a:rPr>
              <a:t>B.</a:t>
            </a:r>
            <a:r>
              <a:rPr lang="zh-CN" altLang="zh-CN" sz="2800" b="1">
                <a:latin typeface="+mj-lt"/>
                <a:ea typeface="+mj-ea"/>
              </a:rPr>
              <a:t>使观察到的像更清晰</a:t>
            </a:r>
            <a:endParaRPr lang="zh-CN" altLang="zh-CN" sz="2800" b="1">
              <a:latin typeface="+mj-lt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+mj-ea"/>
              </a:rPr>
              <a:t>C.</a:t>
            </a:r>
            <a:r>
              <a:rPr lang="zh-CN" altLang="zh-CN" sz="2800" b="1">
                <a:latin typeface="+mj-lt"/>
                <a:ea typeface="+mj-ea"/>
              </a:rPr>
              <a:t>使观察到的物体更大些</a:t>
            </a:r>
            <a:endParaRPr lang="en-US" altLang="zh-CN" sz="2800" b="1">
              <a:latin typeface="+mj-lt"/>
              <a:ea typeface="+mj-ea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+mj-ea"/>
              </a:rPr>
              <a:t>D.</a:t>
            </a:r>
            <a:r>
              <a:rPr lang="zh-CN" altLang="zh-CN" sz="2800" b="1">
                <a:latin typeface="+mj-lt"/>
                <a:ea typeface="+mj-ea"/>
              </a:rPr>
              <a:t>使观察到的距离更远些</a:t>
            </a:r>
            <a:endParaRPr lang="zh-CN" altLang="zh-CN" sz="2800" b="1">
              <a:latin typeface="+mj-lt"/>
              <a:ea typeface="+mj-ea"/>
            </a:endParaRPr>
          </a:p>
        </p:txBody>
      </p:sp>
      <p:sp>
        <p:nvSpPr>
          <p:cNvPr id="5" name="TextBox 4" title=""/>
          <p:cNvSpPr txBox="1">
            <a:spLocks noChangeArrowheads="1"/>
          </p:cNvSpPr>
          <p:nvPr/>
        </p:nvSpPr>
        <p:spPr bwMode="auto">
          <a:xfrm>
            <a:off x="5799978" y="1518398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随堂演练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477500" y="11442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1573306" y="1788458"/>
            <a:ext cx="6414247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+mj-ea"/>
              </a:rPr>
              <a:t>1.</a:t>
            </a:r>
            <a:r>
              <a:rPr lang="zh-CN" altLang="en-US" sz="2800" b="1">
                <a:latin typeface="+mn-lt"/>
                <a:ea typeface="+mj-ea"/>
              </a:rPr>
              <a:t>理解日常生活中平面镜成像的现象。</a:t>
            </a:r>
            <a:endParaRPr lang="en-US" altLang="zh-CN" sz="2800" b="1">
              <a:latin typeface="+mn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n-lt"/>
                <a:ea typeface="+mj-ea"/>
              </a:rPr>
              <a:t>2.</a:t>
            </a:r>
            <a:r>
              <a:rPr lang="zh-CN" altLang="en-US" sz="2800" b="1">
                <a:latin typeface="+mn-lt"/>
                <a:ea typeface="+mj-ea"/>
              </a:rPr>
              <a:t>初步了解凸面镜和凹面镜及其应用。</a:t>
            </a:r>
            <a:endParaRPr lang="zh-CN" altLang="en-US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/>
        </p:nvSpPr>
        <p:spPr>
          <a:xfrm>
            <a:off x="886619" y="241487"/>
            <a:ext cx="7370762" cy="45348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关于各种镜子的使用，下列说法正确的是</a:t>
            </a:r>
            <a:r>
              <a:rPr lang="zh-CN" altLang="zh-CN" sz="2800" b="1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     </a:t>
            </a:r>
            <a:r>
              <a:rPr lang="zh-CN" altLang="zh-CN" sz="2800" b="1">
                <a:latin typeface="+mj-lt"/>
                <a:ea typeface="黑体" panose="02010609060101010101" pitchFamily="49" charset="-122"/>
              </a:rPr>
              <a:t>）</a:t>
            </a:r>
            <a:endParaRPr lang="en-US" altLang="zh-CN" sz="2800" b="1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汽车的后视镜是凹面镜</a:t>
            </a:r>
            <a:endParaRPr lang="en-US" altLang="zh-CN" sz="2800" b="1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太阳灶中使用的镜子是凸面镜</a:t>
            </a:r>
            <a:endParaRPr lang="en-US" altLang="zh-CN" sz="2800" b="1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马路转弯处设置的镜子是凸面镜</a:t>
            </a:r>
            <a:endParaRPr lang="en-US" altLang="zh-CN" sz="2800" b="1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牙科医生观察口腔中牙齿时，使用的小镜子是凹面镜</a:t>
            </a:r>
            <a:endParaRPr lang="zh-CN" altLang="zh-CN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TextBox 4" title=""/>
          <p:cNvSpPr txBox="1">
            <a:spLocks noChangeArrowheads="1"/>
          </p:cNvSpPr>
          <p:nvPr/>
        </p:nvSpPr>
        <p:spPr bwMode="auto">
          <a:xfrm>
            <a:off x="1355725" y="980516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/>
        </p:nvSpPr>
        <p:spPr>
          <a:xfrm>
            <a:off x="886619" y="591110"/>
            <a:ext cx="7370762" cy="324217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市面上有一种化妆镜，当对着它照镜子时，能看到自己面部更细微处。这种化妆镜应该是一个</a:t>
            </a:r>
            <a:r>
              <a:rPr lang="zh-CN" altLang="zh-CN" sz="2800" b="1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     </a:t>
            </a:r>
            <a:r>
              <a:rPr lang="zh-CN" altLang="zh-CN" sz="2800" b="1">
                <a:latin typeface="+mj-lt"/>
                <a:ea typeface="黑体" panose="02010609060101010101" pitchFamily="49" charset="-122"/>
              </a:rPr>
              <a:t>）</a:t>
            </a:r>
            <a:endParaRPr lang="en-US" altLang="zh-CN" sz="2800" b="1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平面镜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             B.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凸面镜</a:t>
            </a:r>
            <a:endParaRPr lang="en-US" altLang="zh-CN" sz="2800" b="1">
              <a:latin typeface="+mj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latin typeface="+mj-lt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凹面镜</a:t>
            </a:r>
            <a:r>
              <a:rPr lang="en-US" altLang="zh-CN" sz="2800" b="1">
                <a:latin typeface="+mj-lt"/>
                <a:ea typeface="黑体" panose="02010609060101010101" pitchFamily="49" charset="-122"/>
              </a:rPr>
              <a:t>             D.</a:t>
            </a:r>
            <a:r>
              <a:rPr lang="zh-CN" altLang="en-US" sz="2800" b="1">
                <a:latin typeface="+mj-lt"/>
                <a:ea typeface="黑体" panose="02010609060101010101" pitchFamily="49" charset="-122"/>
              </a:rPr>
              <a:t>凸透镜</a:t>
            </a:r>
            <a:endParaRPr lang="zh-CN" altLang="zh-CN" sz="2800" b="1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4" name="TextBox 4" title=""/>
          <p:cNvSpPr txBox="1">
            <a:spLocks noChangeArrowheads="1"/>
          </p:cNvSpPr>
          <p:nvPr/>
        </p:nvSpPr>
        <p:spPr bwMode="auto">
          <a:xfrm>
            <a:off x="2041525" y="1983877"/>
            <a:ext cx="4235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403404" y="1748118"/>
            <a:ext cx="18825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平面镜、凸面镜和凹面镜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 title=""/>
          <p:cNvSpPr/>
          <p:nvPr/>
        </p:nvSpPr>
        <p:spPr>
          <a:xfrm>
            <a:off x="2031620" y="1221300"/>
            <a:ext cx="242047" cy="279698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title=""/>
          <p:cNvSpPr txBox="1"/>
          <p:nvPr/>
        </p:nvSpPr>
        <p:spPr>
          <a:xfrm>
            <a:off x="2285993" y="959690"/>
            <a:ext cx="5701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平面镜的应用：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成像、改变光路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2285993" y="2132407"/>
            <a:ext cx="1548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凸面镜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2273667" y="3676200"/>
            <a:ext cx="1548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凹面镜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左大括号 11" title=""/>
          <p:cNvSpPr/>
          <p:nvPr/>
        </p:nvSpPr>
        <p:spPr>
          <a:xfrm>
            <a:off x="3524244" y="1962891"/>
            <a:ext cx="190500" cy="100344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 title=""/>
          <p:cNvSpPr txBox="1"/>
          <p:nvPr/>
        </p:nvSpPr>
        <p:spPr>
          <a:xfrm>
            <a:off x="3714744" y="1719162"/>
            <a:ext cx="4202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用球面的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表面做反射面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3727070" y="2179005"/>
            <a:ext cx="4202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对光线有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发散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3714743" y="2718495"/>
            <a:ext cx="5254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应用：路口反光镜、汽车后视镜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左大括号 15" title=""/>
          <p:cNvSpPr/>
          <p:nvPr/>
        </p:nvSpPr>
        <p:spPr>
          <a:xfrm>
            <a:off x="3498463" y="3530331"/>
            <a:ext cx="190500" cy="100344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title=""/>
          <p:cNvSpPr txBox="1"/>
          <p:nvPr/>
        </p:nvSpPr>
        <p:spPr>
          <a:xfrm>
            <a:off x="3688963" y="3286602"/>
            <a:ext cx="4202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用球面的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表面做反射面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 title=""/>
          <p:cNvSpPr txBox="1"/>
          <p:nvPr/>
        </p:nvSpPr>
        <p:spPr>
          <a:xfrm>
            <a:off x="3701289" y="3759893"/>
            <a:ext cx="4202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对光线有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 title=""/>
          <p:cNvSpPr txBox="1"/>
          <p:nvPr/>
        </p:nvSpPr>
        <p:spPr>
          <a:xfrm>
            <a:off x="3688962" y="4285935"/>
            <a:ext cx="5254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应用：手电筒反光罩、太阳灶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9" grpId="0"/>
      <p:bldP spid="10" grpId="0"/>
      <p:bldP spid="11" grpId="0"/>
      <p:bldP spid="12" grpId="0" animBg="1"/>
      <p:bldP spid="13" grpId="0"/>
      <p:bldP spid="14" grpId="0"/>
      <p:bldP spid="15" grpId="0"/>
      <p:bldP spid="16" grpId="0" animBg="1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/>
        </p:nvSpPr>
        <p:spPr>
          <a:xfrm>
            <a:off x="628650" y="799631"/>
            <a:ext cx="78867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latin typeface="+mj-lt"/>
                <a:ea typeface="+mj-ea"/>
              </a:rPr>
              <a:t>        6.</a:t>
            </a:r>
            <a:r>
              <a:rPr lang="zh-CN" altLang="zh-CN" sz="2400" b="1">
                <a:latin typeface="+mj-lt"/>
                <a:ea typeface="+mj-ea"/>
              </a:rPr>
              <a:t>潜水艇下潜后，艇内的人员可以用潜望镜来观察水面上的情况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r>
              <a:rPr lang="zh-CN" altLang="zh-CN" sz="2400" b="1">
                <a:latin typeface="+mj-lt"/>
                <a:ea typeface="+mj-ea"/>
              </a:rPr>
              <a:t>我们利用两块平面镜就可以制作一个潜望镜（如图）</a:t>
            </a:r>
            <a:r>
              <a:rPr lang="zh-CN" altLang="en-US" sz="2400" b="1">
                <a:latin typeface="+mj-lt"/>
                <a:ea typeface="+mj-ea"/>
              </a:rPr>
              <a:t>。请你制作</a:t>
            </a:r>
            <a:r>
              <a:rPr lang="zh-CN" altLang="zh-CN" sz="2400" b="1">
                <a:latin typeface="+mj-lt"/>
                <a:ea typeface="+mj-ea"/>
              </a:rPr>
              <a:t>一个潜望镜并把它放在窗户下</a:t>
            </a:r>
            <a:r>
              <a:rPr lang="zh-CN" altLang="en-US" sz="2400" b="1">
                <a:latin typeface="+mj-lt"/>
                <a:ea typeface="+mj-ea"/>
              </a:rPr>
              <a:t>，</a:t>
            </a:r>
            <a:r>
              <a:rPr lang="zh-CN" altLang="zh-CN" sz="2400" b="1">
                <a:latin typeface="+mj-lt"/>
                <a:ea typeface="+mj-ea"/>
              </a:rPr>
              <a:t>看看能否观察到窗外的物体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zh-CN" altLang="zh-CN" sz="2400" b="1">
              <a:latin typeface="+mj-lt"/>
              <a:ea typeface="+mj-ea"/>
            </a:endParaRPr>
          </a:p>
        </p:txBody>
      </p:sp>
      <p:sp>
        <p:nvSpPr>
          <p:cNvPr id="3" name="矩形 2" title=""/>
          <p:cNvSpPr/>
          <p:nvPr/>
        </p:nvSpPr>
        <p:spPr>
          <a:xfrm>
            <a:off x="688450" y="2349868"/>
            <a:ext cx="3724275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096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400" b="1">
                <a:latin typeface="+mj-lt"/>
                <a:ea typeface="+mj-ea"/>
              </a:rPr>
              <a:t>如果一束光水平射入潜望镜镜口，它将经过怎样的路径射出？</a:t>
            </a:r>
            <a:r>
              <a:rPr lang="zh-CN" altLang="en-US" sz="2400" b="1">
                <a:latin typeface="+mj-lt"/>
                <a:ea typeface="+mj-ea"/>
              </a:rPr>
              <a:t>请你</a:t>
            </a:r>
            <a:r>
              <a:rPr lang="zh-CN" altLang="zh-CN" sz="2400" b="1">
                <a:latin typeface="+mj-lt"/>
                <a:ea typeface="+mj-ea"/>
              </a:rPr>
              <a:t>画出光路图来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zh-CN" altLang="zh-CN" sz="2800" b="1">
              <a:latin typeface="+mj-lt"/>
              <a:ea typeface="+mj-ea"/>
            </a:endParaRPr>
          </a:p>
        </p:txBody>
      </p:sp>
      <p:pic>
        <p:nvPicPr>
          <p:cNvPr id="4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39"/>
          <a:stretch>
            <a:fillRect/>
          </a:stretch>
        </p:blipFill>
        <p:spPr bwMode="auto">
          <a:xfrm>
            <a:off x="4555600" y="2859089"/>
            <a:ext cx="1774825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6368525" y="2816226"/>
            <a:ext cx="1901825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 title=""/>
          <p:cNvSpPr/>
          <p:nvPr/>
        </p:nvSpPr>
        <p:spPr>
          <a:xfrm>
            <a:off x="5877988" y="2643189"/>
            <a:ext cx="931862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rgbClr val="0000FF"/>
                </a:solidFill>
                <a:latin typeface="+mj-lt"/>
                <a:ea typeface="+mj-ea"/>
              </a:rPr>
              <a:t>解：</a:t>
            </a:r>
            <a:endParaRPr lang="zh-CN" altLang="zh-CN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习题解答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0" y="400170"/>
            <a:ext cx="39063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100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”第</a:t>
            </a:r>
            <a:r>
              <a:rPr lang="en-US" altLang="zh-CN" sz="1600" b="1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 title=""/>
          <p:cNvSpPr/>
          <p:nvPr/>
        </p:nvSpPr>
        <p:spPr>
          <a:xfrm>
            <a:off x="884238" y="1019175"/>
            <a:ext cx="6983412" cy="84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黑体" panose="02010609060101010101" pitchFamily="49" charset="-122"/>
              </a:rPr>
              <a:t>1.平面镜的作用：（1）改变</a:t>
            </a:r>
            <a:r>
              <a:rPr lang="en-US" altLang="zh-CN" sz="2400" b="1">
                <a:solidFill>
                  <a:schemeClr val="tx1"/>
                </a:solidFill>
                <a:ea typeface="黑体" panose="02010609060101010101" pitchFamily="49" charset="-122"/>
              </a:rPr>
              <a:t>_______________</a:t>
            </a:r>
            <a:r>
              <a:rPr lang="zh-CN" altLang="en-US" sz="2400" b="1">
                <a:solidFill>
                  <a:schemeClr val="tx1"/>
                </a:solidFill>
                <a:ea typeface="黑体" panose="02010609060101010101" pitchFamily="49" charset="-122"/>
              </a:rPr>
              <a:t>；（2）可以</a:t>
            </a:r>
            <a:r>
              <a:rPr lang="en-US" altLang="zh-CN" sz="2400" b="1">
                <a:solidFill>
                  <a:schemeClr val="tx1"/>
                </a:solidFill>
                <a:ea typeface="黑体" panose="02010609060101010101" pitchFamily="49" charset="-122"/>
              </a:rPr>
              <a:t>__________________</a:t>
            </a:r>
            <a:r>
              <a:rPr lang="zh-CN" altLang="en-US" sz="2400" b="1">
                <a:solidFill>
                  <a:schemeClr val="tx1"/>
                </a:solidFill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26" name="圆角矩形 25" title=""/>
          <p:cNvSpPr/>
          <p:nvPr/>
        </p:nvSpPr>
        <p:spPr>
          <a:xfrm>
            <a:off x="877888" y="2205038"/>
            <a:ext cx="6983412" cy="84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+mj-ea"/>
              </a:rPr>
              <a:t>2.球面镜分为</a:t>
            </a:r>
            <a:r>
              <a:rPr lang="en-US" altLang="zh-CN" sz="2400" b="1">
                <a:solidFill>
                  <a:schemeClr val="tx1"/>
                </a:solidFill>
                <a:ea typeface="+mj-ea"/>
              </a:rPr>
              <a:t>______</a:t>
            </a:r>
            <a:r>
              <a:rPr lang="zh-CN" altLang="en-US" sz="2400" b="1">
                <a:solidFill>
                  <a:schemeClr val="tx1"/>
                </a:solidFill>
                <a:ea typeface="+mj-ea"/>
              </a:rPr>
              <a:t>镜和</a:t>
            </a:r>
            <a:r>
              <a:rPr lang="en-US" altLang="zh-CN" sz="2400" b="1">
                <a:solidFill>
                  <a:schemeClr val="tx1"/>
                </a:solidFill>
                <a:ea typeface="+mj-ea"/>
              </a:rPr>
              <a:t>______</a:t>
            </a:r>
            <a:r>
              <a:rPr lang="zh-CN" altLang="en-US" sz="2400" b="1">
                <a:solidFill>
                  <a:schemeClr val="tx1"/>
                </a:solidFill>
                <a:ea typeface="+mj-ea"/>
              </a:rPr>
              <a:t>镜，它们工作时遵循光的</a:t>
            </a:r>
            <a:r>
              <a:rPr lang="en-US" altLang="zh-CN" sz="2400" b="1">
                <a:solidFill>
                  <a:schemeClr val="tx1"/>
                </a:solidFill>
                <a:ea typeface="+mj-ea"/>
              </a:rPr>
              <a:t>____________</a:t>
            </a:r>
            <a:r>
              <a:rPr lang="zh-CN" altLang="en-US" sz="2400" b="1">
                <a:solidFill>
                  <a:schemeClr val="tx1"/>
                </a:solidFill>
                <a:ea typeface="+mj-ea"/>
              </a:rPr>
              <a:t>。</a:t>
            </a:r>
            <a:endParaRPr lang="zh-CN" altLang="en-US" sz="2400" b="1">
              <a:solidFill>
                <a:schemeClr val="tx1"/>
              </a:solidFill>
              <a:ea typeface="+mj-ea"/>
            </a:endParaRPr>
          </a:p>
        </p:txBody>
      </p:sp>
      <p:sp>
        <p:nvSpPr>
          <p:cNvPr id="2" name="圆角矩形 1" title=""/>
          <p:cNvSpPr/>
          <p:nvPr/>
        </p:nvSpPr>
        <p:spPr>
          <a:xfrm>
            <a:off x="855663" y="3400425"/>
            <a:ext cx="6983412" cy="84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+mj-ea"/>
              </a:rPr>
              <a:t>3.将一束平行光照在凸面镜上，使平行光束</a:t>
            </a:r>
            <a:r>
              <a:rPr lang="en-US" altLang="zh-CN" sz="2400" b="1">
                <a:solidFill>
                  <a:schemeClr val="tx1"/>
                </a:solidFill>
                <a:ea typeface="+mj-ea"/>
              </a:rPr>
              <a:t>____</a:t>
            </a:r>
            <a:r>
              <a:rPr lang="zh-CN" altLang="en-US" sz="2400" b="1">
                <a:solidFill>
                  <a:schemeClr val="tx1"/>
                </a:solidFill>
                <a:ea typeface="+mj-ea"/>
              </a:rPr>
              <a:t>；照在凹面镜上，使平行光束</a:t>
            </a:r>
            <a:r>
              <a:rPr lang="en-US" altLang="zh-CN" sz="2400" b="1">
                <a:solidFill>
                  <a:schemeClr val="tx1"/>
                </a:solidFill>
                <a:ea typeface="+mj-ea"/>
              </a:rPr>
              <a:t>______</a:t>
            </a:r>
            <a:r>
              <a:rPr lang="zh-CN" altLang="en-US" sz="2400" b="1">
                <a:solidFill>
                  <a:schemeClr val="tx1"/>
                </a:solidFill>
                <a:ea typeface="+mj-ea"/>
              </a:rPr>
              <a:t>。</a:t>
            </a:r>
            <a:endParaRPr lang="zh-CN" altLang="en-US" sz="2400" b="1">
              <a:solidFill>
                <a:schemeClr val="tx1"/>
              </a:solidFill>
              <a:ea typeface="+mj-ea"/>
            </a:endParaRPr>
          </a:p>
        </p:txBody>
      </p:sp>
      <p:sp>
        <p:nvSpPr>
          <p:cNvPr id="7173" name="文本框 3" title=""/>
          <p:cNvSpPr txBox="1">
            <a:spLocks noChangeArrowheads="1"/>
          </p:cNvSpPr>
          <p:nvPr/>
        </p:nvSpPr>
        <p:spPr bwMode="auto">
          <a:xfrm>
            <a:off x="4849813" y="1003300"/>
            <a:ext cx="2011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光的传播方向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4" name="文本框 4" title=""/>
          <p:cNvSpPr txBox="1">
            <a:spLocks noChangeArrowheads="1"/>
          </p:cNvSpPr>
          <p:nvPr/>
        </p:nvSpPr>
        <p:spPr bwMode="auto">
          <a:xfrm>
            <a:off x="2444750" y="1373188"/>
            <a:ext cx="2622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成正立等大的虚像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5" name="文本框 5" title=""/>
          <p:cNvSpPr txBox="1">
            <a:spLocks noChangeArrowheads="1"/>
          </p:cNvSpPr>
          <p:nvPr/>
        </p:nvSpPr>
        <p:spPr bwMode="auto">
          <a:xfrm>
            <a:off x="2778125" y="219868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凹面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6" name="文本框 6" title=""/>
          <p:cNvSpPr txBox="1">
            <a:spLocks noChangeArrowheads="1"/>
          </p:cNvSpPr>
          <p:nvPr/>
        </p:nvSpPr>
        <p:spPr bwMode="auto">
          <a:xfrm>
            <a:off x="4349750" y="2212975"/>
            <a:ext cx="792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凸面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文本框 7" title=""/>
          <p:cNvSpPr txBox="1">
            <a:spLocks noChangeArrowheads="1"/>
          </p:cNvSpPr>
          <p:nvPr/>
        </p:nvSpPr>
        <p:spPr bwMode="auto">
          <a:xfrm>
            <a:off x="1989138" y="2566988"/>
            <a:ext cx="1401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反射定律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8" name="文本框 8" title=""/>
          <p:cNvSpPr txBox="1">
            <a:spLocks noChangeArrowheads="1"/>
          </p:cNvSpPr>
          <p:nvPr/>
        </p:nvSpPr>
        <p:spPr bwMode="auto">
          <a:xfrm>
            <a:off x="6610350" y="3406775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发散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9" name="文本框 9" title=""/>
          <p:cNvSpPr txBox="1">
            <a:spLocks noChangeArrowheads="1"/>
          </p:cNvSpPr>
          <p:nvPr/>
        </p:nvSpPr>
        <p:spPr bwMode="auto">
          <a:xfrm>
            <a:off x="4706938" y="3768725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会聚</a:t>
            </a:r>
            <a:endParaRPr lang="zh-CN" altLang="zh-CN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预习检测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8" grpId="0"/>
      <p:bldP spid="7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 title=""/>
          <p:cNvGrpSpPr/>
          <p:nvPr/>
        </p:nvGrpSpPr>
        <p:grpSpPr>
          <a:xfrm>
            <a:off x="5244352" y="1340527"/>
            <a:ext cx="3606690" cy="2462446"/>
            <a:chOff x="4539278" y="1237009"/>
            <a:chExt cx="4345382" cy="2966784"/>
          </a:xfrm>
        </p:grpSpPr>
        <p:grpSp>
          <p:nvGrpSpPr>
            <p:cNvPr id="4" name="组合 3"/>
            <p:cNvGrpSpPr/>
            <p:nvPr/>
          </p:nvGrpSpPr>
          <p:grpSpPr>
            <a:xfrm>
              <a:off x="4539278" y="1237009"/>
              <a:ext cx="4345382" cy="2966784"/>
              <a:chOff x="4539278" y="1237009"/>
              <a:chExt cx="4345382" cy="296678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3792" y="1838378"/>
                <a:ext cx="274173" cy="2365415"/>
              </a:xfrm>
              <a:prstGeom prst="rect">
                <a:avLst/>
              </a:prstGeom>
            </p:spPr>
          </p:pic>
          <p:grpSp>
            <p:nvGrpSpPr>
              <p:cNvPr id="8" name="组合 146455"/>
              <p:cNvGrpSpPr/>
              <p:nvPr/>
            </p:nvGrpSpPr>
            <p:grpSpPr>
              <a:xfrm>
                <a:off x="5615328" y="3260768"/>
                <a:ext cx="254000" cy="934132"/>
                <a:chOff x="3488" y="2523"/>
                <a:chExt cx="134" cy="806"/>
              </a:xfrm>
            </p:grpSpPr>
            <p:sp>
              <p:nvSpPr>
                <p:cNvPr id="33" name="矩形 146456"/>
                <p:cNvSpPr>
                  <a:spLocks noChangeArrowheads="1"/>
                </p:cNvSpPr>
                <p:nvPr/>
              </p:nvSpPr>
              <p:spPr bwMode="auto">
                <a:xfrm>
                  <a:off x="3488" y="2766"/>
                  <a:ext cx="134" cy="563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椭圆 146457"/>
                <p:cNvSpPr>
                  <a:spLocks noChangeArrowheads="1"/>
                </p:cNvSpPr>
                <p:nvPr/>
              </p:nvSpPr>
              <p:spPr bwMode="auto">
                <a:xfrm>
                  <a:off x="3515" y="2523"/>
                  <a:ext cx="85" cy="242"/>
                </a:xfrm>
                <a:prstGeom prst="ellipse">
                  <a:avLst/>
                </a:prstGeom>
                <a:solidFill>
                  <a:srgbClr val="FFFF00"/>
                </a:solidFill>
                <a:ln w="2857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5247043" y="3061148"/>
                <a:ext cx="426104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</a:rPr>
                  <a:t>S</a:t>
                </a:r>
                <a:endParaRPr lang="zh-CN" altLang="en-US" sz="2400" b="1" i="1">
                  <a:latin typeface="+mn-lt"/>
                </a:endParaRPr>
              </a:p>
            </p:txBody>
          </p:sp>
          <p:grpSp>
            <p:nvGrpSpPr>
              <p:cNvPr id="10" name="组合 146455"/>
              <p:cNvGrpSpPr/>
              <p:nvPr/>
            </p:nvGrpSpPr>
            <p:grpSpPr>
              <a:xfrm>
                <a:off x="8144748" y="3260768"/>
                <a:ext cx="254000" cy="934132"/>
                <a:chOff x="3488" y="2523"/>
                <a:chExt cx="134" cy="806"/>
              </a:xfrm>
            </p:grpSpPr>
            <p:sp>
              <p:nvSpPr>
                <p:cNvPr id="31" name="矩形 146456"/>
                <p:cNvSpPr>
                  <a:spLocks noChangeArrowheads="1"/>
                </p:cNvSpPr>
                <p:nvPr/>
              </p:nvSpPr>
              <p:spPr bwMode="auto">
                <a:xfrm>
                  <a:off x="3488" y="2766"/>
                  <a:ext cx="134" cy="563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rgbClr val="000000"/>
                  </a:solidFill>
                  <a:prstDash val="sysDash"/>
                  <a:miter lim="800000"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椭圆 146457"/>
                <p:cNvSpPr>
                  <a:spLocks noChangeArrowheads="1"/>
                </p:cNvSpPr>
                <p:nvPr/>
              </p:nvSpPr>
              <p:spPr bwMode="auto">
                <a:xfrm>
                  <a:off x="3515" y="2523"/>
                  <a:ext cx="85" cy="242"/>
                </a:xfrm>
                <a:prstGeom prst="ellipse">
                  <a:avLst/>
                </a:prstGeom>
                <a:solidFill>
                  <a:srgbClr val="FFFF00"/>
                </a:solidFill>
                <a:ln w="28575">
                  <a:solidFill>
                    <a:srgbClr val="000000"/>
                  </a:solidFill>
                  <a:prstDash val="sysDash"/>
                  <a:round/>
                </a:ln>
              </p:spPr>
              <p:txBody>
                <a:bodyPr/>
                <a:lstStyle/>
                <a:p>
                  <a:pPr eaLnBrk="1" hangingPunct="1"/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" name="文本框 10"/>
              <p:cNvSpPr txBox="1"/>
              <p:nvPr/>
            </p:nvSpPr>
            <p:spPr>
              <a:xfrm>
                <a:off x="8260145" y="2816726"/>
                <a:ext cx="624515" cy="381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>
                    <a:latin typeface="+mn-lt"/>
                  </a:rPr>
                  <a:t>S'</a:t>
                </a:r>
                <a:endParaRPr lang="zh-CN" altLang="en-US" sz="2400" b="1" i="1">
                  <a:latin typeface="+mn-lt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03815">
                <a:off x="4539278" y="1237009"/>
                <a:ext cx="800102" cy="722043"/>
              </a:xfrm>
              <a:prstGeom prst="rect">
                <a:avLst/>
              </a:prstGeom>
            </p:spPr>
          </p:pic>
          <p:cxnSp>
            <p:nvCxnSpPr>
              <p:cNvPr id="13" name="直接连接符 12"/>
              <p:cNvCxnSpPr>
                <a:stCxn id="34" idx="0"/>
              </p:cNvCxnSpPr>
              <p:nvPr/>
            </p:nvCxnSpPr>
            <p:spPr>
              <a:xfrm flipV="1">
                <a:off x="5747067" y="2719035"/>
                <a:ext cx="1275623" cy="54173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34" idx="0"/>
              </p:cNvCxnSpPr>
              <p:nvPr/>
            </p:nvCxnSpPr>
            <p:spPr>
              <a:xfrm flipV="1">
                <a:off x="5747067" y="2328151"/>
                <a:ext cx="1273545" cy="93261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32" idx="0"/>
              </p:cNvCxnSpPr>
              <p:nvPr/>
            </p:nvCxnSpPr>
            <p:spPr>
              <a:xfrm flipH="1" flipV="1">
                <a:off x="7013258" y="2713775"/>
                <a:ext cx="1263229" cy="546993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32" idx="0"/>
              </p:cNvCxnSpPr>
              <p:nvPr/>
            </p:nvCxnSpPr>
            <p:spPr>
              <a:xfrm flipH="1" flipV="1">
                <a:off x="7007129" y="2318658"/>
                <a:ext cx="1269358" cy="94211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056094" y="1880883"/>
                <a:ext cx="1972725" cy="84512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770684" y="1410242"/>
                <a:ext cx="1258135" cy="913981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组合 18"/>
              <p:cNvGrpSpPr/>
              <p:nvPr/>
            </p:nvGrpSpPr>
            <p:grpSpPr>
              <a:xfrm rot="566677">
                <a:off x="5579124" y="2081419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/>
              <p:cNvGrpSpPr/>
              <p:nvPr/>
            </p:nvGrpSpPr>
            <p:grpSpPr>
              <a:xfrm rot="1251757">
                <a:off x="6186176" y="1714746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 rot="7609115">
                <a:off x="6266848" y="2725899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 rot="8620683">
                <a:off x="6462383" y="2821522"/>
                <a:ext cx="174765" cy="158325"/>
                <a:chOff x="948018" y="3044825"/>
                <a:chExt cx="239432" cy="262461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948018" y="3044825"/>
                  <a:ext cx="239432" cy="61446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948018" y="3106271"/>
                  <a:ext cx="159263" cy="201015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" name="直接连接符 4"/>
            <p:cNvCxnSpPr/>
            <p:nvPr/>
          </p:nvCxnSpPr>
          <p:spPr>
            <a:xfrm flipH="1">
              <a:off x="6418607" y="2321862"/>
              <a:ext cx="580315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6623414" y="2726010"/>
              <a:ext cx="383715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文本框 35" title=""/>
          <p:cNvSpPr txBox="1"/>
          <p:nvPr/>
        </p:nvSpPr>
        <p:spPr>
          <a:xfrm>
            <a:off x="567633" y="1682372"/>
            <a:ext cx="5379736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像与物体的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__________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像与物体到平面镜的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像与物体的连线与镜面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平面镜成的像是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___________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 title=""/>
          <p:cNvSpPr txBox="1"/>
          <p:nvPr/>
        </p:nvSpPr>
        <p:spPr>
          <a:xfrm>
            <a:off x="376208" y="961091"/>
            <a:ext cx="3750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平面镜成像的特点：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 title=""/>
          <p:cNvSpPr txBox="1"/>
          <p:nvPr/>
        </p:nvSpPr>
        <p:spPr>
          <a:xfrm>
            <a:off x="2554942" y="1744277"/>
            <a:ext cx="150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大小相等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 title=""/>
          <p:cNvSpPr txBox="1"/>
          <p:nvPr/>
        </p:nvSpPr>
        <p:spPr>
          <a:xfrm>
            <a:off x="3717187" y="2257794"/>
            <a:ext cx="150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距离相等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 title=""/>
          <p:cNvSpPr txBox="1"/>
          <p:nvPr/>
        </p:nvSpPr>
        <p:spPr>
          <a:xfrm>
            <a:off x="4119217" y="2823850"/>
            <a:ext cx="951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垂直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 title=""/>
          <p:cNvSpPr txBox="1"/>
          <p:nvPr/>
        </p:nvSpPr>
        <p:spPr>
          <a:xfrm>
            <a:off x="3099546" y="3363992"/>
            <a:ext cx="1815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正立的虚像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4" title=""/>
          <p:cNvSpPr>
            <a:spLocks noChangeArrowheads="1"/>
          </p:cNvSpPr>
          <p:nvPr/>
        </p:nvSpPr>
        <p:spPr bwMode="auto">
          <a:xfrm>
            <a:off x="319275" y="729456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知识点一</a:t>
            </a:r>
            <a:endParaRPr lang="zh-CN" altLang="en-US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19" name="文本框 99" title=""/>
          <p:cNvSpPr txBox="1">
            <a:spLocks noChangeArrowheads="1"/>
          </p:cNvSpPr>
          <p:nvPr/>
        </p:nvSpPr>
        <p:spPr bwMode="auto">
          <a:xfrm>
            <a:off x="2203637" y="775494"/>
            <a:ext cx="29670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平面镜的应用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758453" y="60511"/>
            <a:ext cx="184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进行新课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498" y="1995673"/>
            <a:ext cx="3776744" cy="2903371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607079" y="1472453"/>
            <a:ext cx="35682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+mj-ea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+mj-ea"/>
              </a:rPr>
              <a:t>利用平面镜成像</a:t>
            </a:r>
            <a:endParaRPr lang="zh-CN" altLang="en-US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6555524" y="2767619"/>
            <a:ext cx="2400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古人用磨光的铜面作为镜子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219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2" title=""/>
          <p:cNvSpPr txBox="1">
            <a:spLocks noChangeArrowheads="1"/>
          </p:cNvSpPr>
          <p:nvPr/>
        </p:nvSpPr>
        <p:spPr bwMode="auto">
          <a:xfrm>
            <a:off x="2055359" y="315824"/>
            <a:ext cx="53396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舞者对着镜子跳舞纠正动作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103" y="999925"/>
            <a:ext cx="5582442" cy="37201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1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6955" y="1551922"/>
            <a:ext cx="5281359" cy="296872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</a:ln>
        </p:spPr>
      </p:pic>
      <p:sp>
        <p:nvSpPr>
          <p:cNvPr id="4" name="文本框 3" title=""/>
          <p:cNvSpPr txBox="1"/>
          <p:nvPr/>
        </p:nvSpPr>
        <p:spPr>
          <a:xfrm>
            <a:off x="358308" y="356301"/>
            <a:ext cx="4662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+mj-lt"/>
                <a:ea typeface="+mj-ea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+mj-lt"/>
                <a:ea typeface="+mj-ea"/>
              </a:rPr>
              <a:t>改变光的传播方向</a:t>
            </a:r>
            <a:endParaRPr lang="zh-CN" altLang="en-US" sz="28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5" name="文本框 99" title=""/>
          <p:cNvSpPr txBox="1">
            <a:spLocks noChangeArrowheads="1"/>
          </p:cNvSpPr>
          <p:nvPr/>
        </p:nvSpPr>
        <p:spPr bwMode="auto">
          <a:xfrm>
            <a:off x="6087875" y="1947489"/>
            <a:ext cx="274684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anose="02010609060101010101" pitchFamily="49" charset="-122"/>
              </a:rPr>
              <a:t>上下拐角处的两块平面镜互相平行，都跟水平方向成</a:t>
            </a:r>
            <a:r>
              <a:rPr lang="en-US" altLang="zh-CN" sz="2800" b="1">
                <a:ea typeface="黑体" panose="02010609060101010101" pitchFamily="49" charset="-122"/>
              </a:rPr>
              <a:t>45°</a:t>
            </a:r>
            <a:r>
              <a:rPr lang="zh-CN" altLang="en-US" sz="2800" b="1">
                <a:ea typeface="黑体" panose="02010609060101010101" pitchFamily="49" charset="-122"/>
              </a:rPr>
              <a:t>。</a:t>
            </a:r>
            <a:endParaRPr lang="en-US" altLang="zh-CN" sz="2800" b="1">
              <a:ea typeface="黑体" panose="02010609060101010101" pitchFamily="49" charset="-122"/>
            </a:endParaRPr>
          </a:p>
        </p:txBody>
      </p:sp>
      <p:sp>
        <p:nvSpPr>
          <p:cNvPr id="6" name="文本框 3" title=""/>
          <p:cNvSpPr txBox="1">
            <a:spLocks noChangeArrowheads="1"/>
          </p:cNvSpPr>
          <p:nvPr/>
        </p:nvSpPr>
        <p:spPr bwMode="auto">
          <a:xfrm>
            <a:off x="2447365" y="880175"/>
            <a:ext cx="186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anose="02010609060101010101" pitchFamily="49" charset="-122"/>
                <a:sym typeface="Arial" panose="020b0604020202020204" pitchFamily="34" charset="0"/>
              </a:rPr>
              <a:t>潜望镜</a:t>
            </a:r>
            <a:endParaRPr lang="zh-CN" altLang="en-US" sz="2800" b="1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潜望镜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3499"/>
          </a:xfrm>
          <a:prstGeom prst="rect">
            <a:avLst/>
          </a:prstGeom>
        </p:spPr>
      </p:pic>
      <p:pic>
        <p:nvPicPr>
          <p:cNvPr id="4" name="图片 3" title="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326" y="4406113"/>
            <a:ext cx="739674" cy="737385"/>
          </a:xfrm>
          <a:prstGeom prst="rect">
            <a:avLst/>
          </a:prstGeom>
        </p:spPr>
      </p:pic>
      <p:pic>
        <p:nvPicPr>
          <p:cNvPr id="5" name="图片 4" title="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406115"/>
            <a:ext cx="739674" cy="7373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6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4384" y="1296288"/>
            <a:ext cx="4364759" cy="245349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文本框 3" title=""/>
          <p:cNvSpPr txBox="1">
            <a:spLocks noChangeArrowheads="1"/>
          </p:cNvSpPr>
          <p:nvPr/>
        </p:nvSpPr>
        <p:spPr bwMode="auto">
          <a:xfrm>
            <a:off x="1160836" y="645993"/>
            <a:ext cx="2853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anose="02010609060101010101" pitchFamily="49" charset="-122"/>
                <a:sym typeface="Arial" panose="020b0604020202020204" pitchFamily="34" charset="0"/>
              </a:rPr>
              <a:t>塔式太阳能电站</a:t>
            </a:r>
            <a:endParaRPr lang="zh-CN" altLang="en-US" sz="2800" b="1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1" title=""/>
          <p:cNvSpPr txBox="1">
            <a:spLocks noChangeArrowheads="1"/>
          </p:cNvSpPr>
          <p:nvPr/>
        </p:nvSpPr>
        <p:spPr bwMode="auto">
          <a:xfrm>
            <a:off x="5049465" y="1100949"/>
            <a:ext cx="3779837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ea typeface="黑体" panose="02010609060101010101" pitchFamily="49" charset="-122"/>
              </a:rPr>
              <a:t>        把许多平面镜按照一定的规律排列起来，就可以把太阳光反射后会聚到同一位置，从而利用太阳能来发电。这就是塔式太阳能电站的原理。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ec57bc12-9a16-4f26-abc1-b7b9fc0ec2cb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49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93</Paragraphs>
  <Slides>23</Slides>
  <Notes>2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1">
      <vt:lpstr>Arial</vt:lpstr>
      <vt:lpstr>Times New Roman</vt:lpstr>
      <vt:lpstr>黑体</vt:lpstr>
      <vt:lpstr>宋体</vt:lpstr>
      <vt:lpstr>等线 Light</vt:lpstr>
      <vt:lpstr>等线</vt:lpstr>
      <vt:lpstr>微软雅黑</vt:lpstr>
      <vt:lpstr>1_Office 主题​​</vt:lpstr>
      <vt:lpstr>第2课时 平面镜、凸面镜和凹面镜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2024-06-27T16:31:30.442</cp:lastPrinted>
  <dcterms:created xsi:type="dcterms:W3CDTF">2024-06-27T16:31:30Z</dcterms:created>
  <dcterms:modified xsi:type="dcterms:W3CDTF">2024-06-27T08:31:30Z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