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docx" ContentType="application/vnd.openxmlformats-officedocument.wordprocessingml.documen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83" r:id="rId7"/>
    <p:sldId id="298" r:id="rId8"/>
    <p:sldId id="291" r:id="rId9"/>
    <p:sldId id="299" r:id="rId10"/>
    <p:sldId id="300" r:id="rId11"/>
    <p:sldId id="301" r:id="rId12"/>
    <p:sldId id="292" r:id="rId13"/>
    <p:sldId id="294" r:id="rId14"/>
    <p:sldId id="295" r:id="rId15"/>
    <p:sldId id="261" r:id="rId16"/>
    <p:sldId id="275" r:id="rId17"/>
    <p:sldId id="297" r:id="rId18"/>
    <p:sldId id="302" r:id="rId19"/>
    <p:sldId id="277" r:id="rId20"/>
    <p:sldId id="290" r:id="rId21"/>
    <p:sldId id="304" r:id="rId22"/>
    <p:sldId id="303" r:id="rId23"/>
    <p:sldId id="305" r:id="rId24"/>
    <p:sldId id="262" r:id="rId25"/>
    <p:sldId id="263" r:id="rId26"/>
    <p:sldId id="268" r:id="rId27"/>
    <p:sldId id="306" r:id="rId28"/>
    <p:sldId id="307" r:id="rId29"/>
    <p:sldId id="308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emf"/><Relationship Id="rId2" Type="http://schemas.openxmlformats.org/officeDocument/2006/relationships/oleObject" Target="../embeddings/Document1.doc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76.EPS" TargetMode="External"/><Relationship Id="rId2" Type="http://schemas.openxmlformats.org/officeDocument/2006/relationships/image" Target="../media/image11.wmf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package" Target="../embeddings/Document2.docx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4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emf"/><Relationship Id="rId2" Type="http://schemas.openxmlformats.org/officeDocument/2006/relationships/oleObject" Target="../embeddings/Document3.doc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F:\16&#26149;\&#29289;&#29702;\&#20154;&#25945;&#29289;&#29702;&#20061;&#19979;&#23398;&#32451;&#32771;&#19977;&#26657;\4XGO79.EPS" TargetMode="External"/><Relationship Id="rId2" Type="http://schemas.openxmlformats.org/officeDocument/2006/relationships/image" Target="../media/image17.wmf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&#20154;&#25945;&#20061;&#19979;&#23398;&#32451;&#32771;\19RW22.EPS" TargetMode="External"/><Relationship Id="rId1" Type="http://schemas.openxmlformats.org/officeDocument/2006/relationships/image" Target="../media/image18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72.EPS" TargetMode="External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73.EPS" TargetMode="External"/><Relationship Id="rId2" Type="http://schemas.openxmlformats.org/officeDocument/2006/relationships/image" Target="../media/image8.wmf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74.EPS" TargetMode="External"/><Relationship Id="rId1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06621" y="2357783"/>
            <a:ext cx="81732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67882" y="1304611"/>
            <a:ext cx="6753772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：探究电热与通电时间的关系。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42608" y="2013924"/>
            <a:ext cx="829906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：该实验要控制什么量不变？怎样做到？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4507" y="2832745"/>
            <a:ext cx="10658003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要控制电流和电阻相同，在两个容器中分别接入相同的电阻丝，加热不同的时间．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94053" y="4041854"/>
            <a:ext cx="520847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：你能得到什么结论？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95042" y="4853428"/>
            <a:ext cx="10766644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在电流和电阻相同时，通电时间越长，电流产生的热量越多。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2661306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焦耳定律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6216" y="2055639"/>
            <a:ext cx="11093166" cy="286232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问题：电流产生的热量跟电流、电阻和通电时间的定量关系可用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描述，其内容是：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；表达式为：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39321" y="2893163"/>
            <a:ext cx="156966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焦耳定律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59502" y="3676995"/>
            <a:ext cx="184731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7664796" y="4349686"/>
          <a:ext cx="1485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2" imgW="1496060" imgH="396875" progId="Word.Document.8">
                  <p:embed/>
                </p:oleObj>
              </mc:Choice>
              <mc:Fallback>
                <p:oleObj name="文档" r:id="rId2" imgW="1496060" imgH="396875" progId="Word.Document.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64796" y="4349686"/>
                        <a:ext cx="1485900" cy="393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16048" y="3486809"/>
            <a:ext cx="10809837" cy="111376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电流通过导体产生的热量跟电流的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二次方成正比，跟导体的电阻成正比，跟通电时间成正比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3898824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电热的利用和防止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0"/>
          <p:cNvGrpSpPr/>
          <p:nvPr/>
        </p:nvGrpSpPr>
        <p:grpSpPr bwMode="auto">
          <a:xfrm>
            <a:off x="532598" y="1643770"/>
            <a:ext cx="11020426" cy="4337050"/>
            <a:chOff x="153" y="1332"/>
            <a:chExt cx="6942" cy="2732"/>
          </a:xfrm>
        </p:grpSpPr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153" y="1332"/>
              <a:ext cx="6942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观察：如图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(a)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是一台电动机，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(b)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是一台电视机。电动机的外壳制成许多皱折形状，电视机的外壳后有许多孔窗。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12" descr="\\Chubanshi007\同步方正转word文件\15春\物理\人教版物理九下新教案二校\4XGO76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243" y="2249"/>
              <a:ext cx="2495" cy="1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2889" y="3638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612571" y="1312894"/>
            <a:ext cx="6367449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：用电器发热的原因是什么？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612571" y="2032031"/>
            <a:ext cx="3873176" cy="59869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电流的热效应。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12571" y="2608294"/>
            <a:ext cx="10505084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：电动机的外壳制成许多皱折形状和电视机的外壳后有许多窗孔，这种形状或结构对电动机和电视机有什么好处？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84999" y="4229225"/>
            <a:ext cx="6218369" cy="59869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减少电流热效应所带来的危害。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901825"/>
            <a:ext cx="343395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 　电流的热效应</a:t>
            </a:r>
            <a:endParaRPr lang="zh-CN" altLang="en-US" sz="2400" b="1" dirty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203644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481913" y="1544594"/>
            <a:ext cx="10801638" cy="4399006"/>
            <a:chOff x="481913" y="1544594"/>
            <a:chExt cx="10801638" cy="4399006"/>
          </a:xfrm>
        </p:grpSpPr>
        <p:sp>
          <p:nvSpPr>
            <p:cNvPr id="24578" name="Rectangle 2"/>
            <p:cNvSpPr>
              <a:spLocks noChangeArrowheads="1"/>
            </p:cNvSpPr>
            <p:nvPr/>
          </p:nvSpPr>
          <p:spPr bwMode="auto">
            <a:xfrm>
              <a:off x="481913" y="2903838"/>
              <a:ext cx="5931243" cy="14773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下面的器材中， 不是利用电流热效应来工作的是（　　 ） 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4577" name="图片 1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14303" y="1544594"/>
              <a:ext cx="4969248" cy="4399006"/>
            </a:xfrm>
            <a:prstGeom prst="rect">
              <a:avLst/>
            </a:prstGeom>
            <a:noFill/>
          </p:spPr>
        </p:pic>
      </p:grpSp>
      <p:sp>
        <p:nvSpPr>
          <p:cNvPr id="12" name="Rectangle 60"/>
          <p:cNvSpPr>
            <a:spLocks noChangeArrowheads="1"/>
          </p:cNvSpPr>
          <p:nvPr/>
        </p:nvSpPr>
        <p:spPr bwMode="auto">
          <a:xfrm>
            <a:off x="5157602" y="3710895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652935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 　 探究影响通电导体产生热量的因素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494270" y="1643449"/>
            <a:ext cx="10614454" cy="4875501"/>
            <a:chOff x="494270" y="1643449"/>
            <a:chExt cx="10614454" cy="4875501"/>
          </a:xfrm>
        </p:grpSpPr>
        <p:sp>
          <p:nvSpPr>
            <p:cNvPr id="22530" name="Rectangle 2"/>
            <p:cNvSpPr>
              <a:spLocks noChangeArrowheads="1"/>
            </p:cNvSpPr>
            <p:nvPr/>
          </p:nvSpPr>
          <p:spPr bwMode="auto">
            <a:xfrm>
              <a:off x="494270" y="1643449"/>
              <a:ext cx="10614454" cy="28623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小明利用如图 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18 - 4 - 9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所示的实验装置探究“导体产生的热量与电阻大小的关系” 。 甲、乙两瓶中装有质量与初温都相同的煤油， 甲瓶中铜丝的电阻比乙瓶中镍铬合金丝的电阻小。 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2529" name="图片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59892" y="3744097"/>
              <a:ext cx="4176583" cy="277485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81913" y="1383957"/>
            <a:ext cx="11355859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）实验中煤油吸热的多少是通过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选填“温度计示数” 或“加热时间” ） 来反映的。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）为了在较短的时间内达到明显的实验效果， 小明选用煤油而不用水做实验， 是因为煤油的比热容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 选填“大于” 或“小于” ） 水的比热容。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02162" y="1496881"/>
            <a:ext cx="1820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温度计示数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2800" y="3535746"/>
            <a:ext cx="893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81913" y="1421027"/>
            <a:ext cx="11355859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）通电一定时间后，乙瓶中的温度计示数升高较多，由此得出的实验结论是：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 该实验中用到的研究物理问题的方法是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928" y="2942622"/>
            <a:ext cx="8666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在电流和通电时间相同时， 导体电阻越大， 产生的热量越多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88411" y="3572817"/>
            <a:ext cx="3043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控制变量法和转换法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435556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类型三 　 电热的计算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16692" y="2038865"/>
            <a:ext cx="10602097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科技小组的同学用一段阻值为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1100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的电阻丝， 制作了一个电烙铁。 当把它接在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220 V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的电源上时， 通过它的电流是多少？ 它发热的功率是多大？ 通电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min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产生的热量是多少？ 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147" y="5023707"/>
            <a:ext cx="539442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答案　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0 .2 A 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　 </a:t>
            </a:r>
            <a:r>
              <a:rPr 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44 W </a:t>
            </a:r>
            <a:r>
              <a: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　 </a:t>
            </a:r>
            <a:r>
              <a:rPr 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2640 J</a:t>
            </a:r>
            <a:endParaRPr lang="zh-CN" altLang="en-US" sz="2600" b="1" dirty="0" smtClean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1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71513" y="1389063"/>
          <a:ext cx="10498137" cy="428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10673080" imgH="3964940" progId="Word.Document.12">
                  <p:embed/>
                </p:oleObj>
              </mc:Choice>
              <mc:Fallback>
                <p:oleObj name="文档" r:id="rId1" imgW="10673080" imgH="396494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1513" y="1389063"/>
                        <a:ext cx="10498137" cy="4283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2301265" y="1289142"/>
            <a:ext cx="7736413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第十八章  电功率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451758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类型四 　 多挡位电热器的计算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0130" y="1791730"/>
            <a:ext cx="11170508" cy="34466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</a:t>
            </a:r>
            <a:r>
              <a:rPr 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新型电饭锅采用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聪明火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技术， 智能控制食物在不同时间段的温度， 以得到最佳的营养和口感。 其简化电路如图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18 -4-10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甲所示，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R</a:t>
            </a:r>
            <a:r>
              <a:rPr lang="en-US" sz="3000" b="1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R</a:t>
            </a:r>
            <a:r>
              <a:rPr lang="en-US" sz="3000" b="1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均为电热丝，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S</a:t>
            </a:r>
            <a:r>
              <a:rPr lang="en-US" sz="3000" b="1" baseline="-25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是自动控制开关。 煮饭时， 把电饭锅接入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220 V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电路中， 在电饭锅工作的</a:t>
            </a:r>
            <a:r>
              <a:rPr 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30 min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内， 电路中总电流随时间变化的图像如图乙所示。 求：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6054" y="1383958"/>
            <a:ext cx="9514703" cy="4794420"/>
            <a:chOff x="556054" y="1383958"/>
            <a:chExt cx="9514703" cy="4794420"/>
          </a:xfrm>
        </p:grpSpPr>
        <p:sp>
          <p:nvSpPr>
            <p:cNvPr id="3" name="Rectangle 1"/>
            <p:cNvSpPr>
              <a:spLocks noChangeArrowheads="1"/>
            </p:cNvSpPr>
            <p:nvPr/>
          </p:nvSpPr>
          <p:spPr bwMode="auto">
            <a:xfrm>
              <a:off x="556054" y="1383958"/>
              <a:ext cx="9514703" cy="216982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和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S</a:t>
              </a:r>
              <a:r>
                <a:rPr lang="en-US" sz="3000" b="1" baseline="-250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都闭合时电饭锅的电功率。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）电热丝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R</a:t>
              </a:r>
              <a:r>
                <a:rPr lang="en-US" sz="3000" b="1" baseline="-250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的阻值。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）这</a:t>
              </a:r>
              <a:r>
                <a:rPr 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30 min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内电饭锅产生的热量。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/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015953" y="3472634"/>
              <a:ext cx="6127150" cy="2705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04335" y="1248032"/>
            <a:ext cx="10676238" cy="3599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 只有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R</a:t>
            </a:r>
            <a:r>
              <a:rPr kumimoji="0" lang="en-US" altLang="zh-CN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工作时的电功率：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kumimoji="0" lang="en-US" altLang="zh-CN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UI</a:t>
            </a:r>
            <a:r>
              <a:rPr kumimoji="0" lang="en-US" altLang="zh-CN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220 V×2 A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440 W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；由图乙可知：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t '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＝（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15 min - 10 min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30 min - 20 min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15 min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900 s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t″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10 min +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20 min - 15 min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15 min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900 s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，则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Q′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W′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kumimoji="0" lang="en-US" altLang="zh-CN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t′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440 W×900 s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3.96×10</a:t>
            </a:r>
            <a:r>
              <a:rPr kumimoji="0" lang="en-US" altLang="zh-CN" sz="2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J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Q″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W″ </a:t>
            </a:r>
            <a:r>
              <a:rPr kumimoji="0" lang="en-US" altLang="zh-CN" sz="2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kumimoji="0" lang="en-US" altLang="zh-CN" sz="26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max</a:t>
            </a:r>
            <a:r>
              <a:rPr kumimoji="0" lang="en-US" altLang="zh-CN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t ″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660 W ×900 s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5.94 × 10</a:t>
            </a:r>
            <a:r>
              <a:rPr kumimoji="0" lang="en-US" altLang="zh-CN" sz="2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J 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，所以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Q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Q ′+ Q ″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 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3.96×10</a:t>
            </a:r>
            <a:r>
              <a:rPr kumimoji="0" lang="en-US" altLang="zh-CN" sz="2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J + 5.94×10</a:t>
            </a:r>
            <a:r>
              <a:rPr kumimoji="0" lang="en-US" altLang="zh-CN" sz="2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J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9.9×10</a:t>
            </a:r>
            <a:r>
              <a:rPr kumimoji="0" lang="en-US" altLang="zh-CN" sz="2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en-US" altLang="zh-CN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J</a:t>
            </a:r>
            <a:r>
              <a:rPr kumimoji="0" lang="zh-CN" alt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。 </a:t>
            </a:r>
            <a:endParaRPr kumimoji="0" lang="zh-CN" altLang="en-US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58" name="Text Box 112"/>
          <p:cNvSpPr txBox="1">
            <a:spLocks noChangeArrowheads="1"/>
          </p:cNvSpPr>
          <p:nvPr/>
        </p:nvSpPr>
        <p:spPr bwMode="auto">
          <a:xfrm>
            <a:off x="3038982" y="1107567"/>
            <a:ext cx="212737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电流的热效应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Line 113"/>
          <p:cNvSpPr>
            <a:spLocks noChangeShapeType="1"/>
          </p:cNvSpPr>
          <p:nvPr/>
        </p:nvSpPr>
        <p:spPr bwMode="auto">
          <a:xfrm>
            <a:off x="3660966" y="1650810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0" name="Text Box 116"/>
          <p:cNvSpPr txBox="1">
            <a:spLocks noChangeArrowheads="1"/>
          </p:cNvSpPr>
          <p:nvPr/>
        </p:nvSpPr>
        <p:spPr bwMode="auto">
          <a:xfrm>
            <a:off x="2094802" y="2029460"/>
            <a:ext cx="2998406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挽救影响通电导体产生热量多少的因素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" name="Group 117"/>
          <p:cNvGrpSpPr/>
          <p:nvPr/>
        </p:nvGrpSpPr>
        <p:grpSpPr bwMode="auto">
          <a:xfrm>
            <a:off x="4987354" y="1912430"/>
            <a:ext cx="863600" cy="935037"/>
            <a:chOff x="3107" y="1480"/>
            <a:chExt cx="544" cy="589"/>
          </a:xfrm>
        </p:grpSpPr>
        <p:sp>
          <p:nvSpPr>
            <p:cNvPr id="62" name="Line 118"/>
            <p:cNvSpPr>
              <a:spLocks noChangeShapeType="1"/>
            </p:cNvSpPr>
            <p:nvPr/>
          </p:nvSpPr>
          <p:spPr bwMode="auto">
            <a:xfrm flipH="1">
              <a:off x="3424" y="1480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3" name="Line 119"/>
            <p:cNvSpPr>
              <a:spLocks noChangeShapeType="1"/>
            </p:cNvSpPr>
            <p:nvPr/>
          </p:nvSpPr>
          <p:spPr bwMode="auto">
            <a:xfrm>
              <a:off x="3424" y="1480"/>
              <a:ext cx="0" cy="5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4" name="Line 120"/>
            <p:cNvSpPr>
              <a:spLocks noChangeShapeType="1"/>
            </p:cNvSpPr>
            <p:nvPr/>
          </p:nvSpPr>
          <p:spPr bwMode="auto">
            <a:xfrm>
              <a:off x="3424" y="2069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Line 121"/>
            <p:cNvSpPr>
              <a:spLocks noChangeShapeType="1"/>
            </p:cNvSpPr>
            <p:nvPr/>
          </p:nvSpPr>
          <p:spPr bwMode="auto">
            <a:xfrm flipH="1">
              <a:off x="3107" y="1797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66" name="Text Box 124"/>
          <p:cNvSpPr txBox="1">
            <a:spLocks noChangeArrowheads="1"/>
          </p:cNvSpPr>
          <p:nvPr/>
        </p:nvSpPr>
        <p:spPr bwMode="auto">
          <a:xfrm>
            <a:off x="5879972" y="1568641"/>
            <a:ext cx="87744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Text Box 127"/>
          <p:cNvSpPr txBox="1">
            <a:spLocks noChangeArrowheads="1"/>
          </p:cNvSpPr>
          <p:nvPr/>
        </p:nvSpPr>
        <p:spPr bwMode="auto">
          <a:xfrm>
            <a:off x="5889116" y="2110042"/>
            <a:ext cx="92316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" name="Text Box 130"/>
          <p:cNvSpPr txBox="1">
            <a:spLocks noChangeArrowheads="1"/>
          </p:cNvSpPr>
          <p:nvPr/>
        </p:nvSpPr>
        <p:spPr bwMode="auto">
          <a:xfrm>
            <a:off x="5880100" y="2631567"/>
            <a:ext cx="1489964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通电时间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Line 131"/>
          <p:cNvSpPr>
            <a:spLocks noChangeShapeType="1"/>
          </p:cNvSpPr>
          <p:nvPr/>
        </p:nvSpPr>
        <p:spPr bwMode="auto">
          <a:xfrm flipH="1">
            <a:off x="3424936" y="2876614"/>
            <a:ext cx="45719" cy="14393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70" name="Text Box 134"/>
          <p:cNvSpPr txBox="1">
            <a:spLocks noChangeArrowheads="1"/>
          </p:cNvSpPr>
          <p:nvPr/>
        </p:nvSpPr>
        <p:spPr bwMode="auto">
          <a:xfrm>
            <a:off x="2696782" y="4367784"/>
            <a:ext cx="142716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焦耳定律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" name="Group 135"/>
          <p:cNvGrpSpPr/>
          <p:nvPr/>
        </p:nvGrpSpPr>
        <p:grpSpPr bwMode="auto">
          <a:xfrm>
            <a:off x="4195191" y="3423730"/>
            <a:ext cx="1152525" cy="2232025"/>
            <a:chOff x="2608" y="2387"/>
            <a:chExt cx="726" cy="1406"/>
          </a:xfrm>
        </p:grpSpPr>
        <p:sp>
          <p:nvSpPr>
            <p:cNvPr id="72" name="Line 136"/>
            <p:cNvSpPr>
              <a:spLocks noChangeShapeType="1"/>
            </p:cNvSpPr>
            <p:nvPr/>
          </p:nvSpPr>
          <p:spPr bwMode="auto">
            <a:xfrm flipH="1">
              <a:off x="2953" y="2399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3" name="Line 137"/>
            <p:cNvSpPr>
              <a:spLocks noChangeShapeType="1"/>
            </p:cNvSpPr>
            <p:nvPr/>
          </p:nvSpPr>
          <p:spPr bwMode="auto">
            <a:xfrm>
              <a:off x="2971" y="2387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4" name="Line 138"/>
            <p:cNvSpPr>
              <a:spLocks noChangeShapeType="1"/>
            </p:cNvSpPr>
            <p:nvPr/>
          </p:nvSpPr>
          <p:spPr bwMode="auto">
            <a:xfrm>
              <a:off x="2971" y="3793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5" name="Line 139"/>
            <p:cNvSpPr>
              <a:spLocks noChangeShapeType="1"/>
            </p:cNvSpPr>
            <p:nvPr/>
          </p:nvSpPr>
          <p:spPr bwMode="auto">
            <a:xfrm flipH="1">
              <a:off x="2608" y="3221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6" name="Line 140"/>
            <p:cNvSpPr>
              <a:spLocks noChangeShapeType="1"/>
            </p:cNvSpPr>
            <p:nvPr/>
          </p:nvSpPr>
          <p:spPr bwMode="auto">
            <a:xfrm flipH="1">
              <a:off x="2971" y="2704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" name="Text Box 143"/>
          <p:cNvSpPr txBox="1">
            <a:spLocks noChangeArrowheads="1"/>
          </p:cNvSpPr>
          <p:nvPr/>
        </p:nvSpPr>
        <p:spPr bwMode="auto">
          <a:xfrm>
            <a:off x="5558028" y="3198686"/>
            <a:ext cx="212293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公式：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Q=I</a:t>
            </a:r>
            <a:r>
              <a:rPr lang="en-US" altLang="zh-CN" sz="24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Rt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Text Box 146"/>
          <p:cNvSpPr txBox="1">
            <a:spLocks noChangeArrowheads="1"/>
          </p:cNvSpPr>
          <p:nvPr/>
        </p:nvSpPr>
        <p:spPr bwMode="auto">
          <a:xfrm>
            <a:off x="5430012" y="3758375"/>
            <a:ext cx="3064764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单位：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Ω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7651" name="Object 147"/>
          <p:cNvGraphicFramePr>
            <a:graphicFrameLocks noChangeAspect="1"/>
          </p:cNvGraphicFramePr>
          <p:nvPr/>
        </p:nvGraphicFramePr>
        <p:xfrm>
          <a:off x="5470525" y="4259263"/>
          <a:ext cx="3136900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2" imgW="3138805" imgH="1188720" progId="Word.Document.8">
                  <p:embed/>
                </p:oleObj>
              </mc:Choice>
              <mc:Fallback>
                <p:oleObj name="文档" r:id="rId2" imgW="3138805" imgH="1188720" progId="Word.Document.8">
                  <p:embed/>
                  <p:pic>
                    <p:nvPicPr>
                      <p:cNvPr id="0" name="Object 147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70525" y="4259263"/>
                        <a:ext cx="3136900" cy="1155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 Box 154"/>
          <p:cNvSpPr txBox="1">
            <a:spLocks noChangeArrowheads="1"/>
          </p:cNvSpPr>
          <p:nvPr/>
        </p:nvSpPr>
        <p:spPr bwMode="auto">
          <a:xfrm>
            <a:off x="5430012" y="5476304"/>
            <a:ext cx="371398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非纯电阻电路：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不等于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Line 155"/>
          <p:cNvSpPr>
            <a:spLocks noChangeShapeType="1"/>
          </p:cNvSpPr>
          <p:nvPr/>
        </p:nvSpPr>
        <p:spPr bwMode="auto">
          <a:xfrm>
            <a:off x="3353625" y="4901756"/>
            <a:ext cx="45719" cy="7675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81" name="Text Box 158"/>
          <p:cNvSpPr txBox="1">
            <a:spLocks noChangeArrowheads="1"/>
          </p:cNvSpPr>
          <p:nvPr/>
        </p:nvSpPr>
        <p:spPr bwMode="auto">
          <a:xfrm>
            <a:off x="1734756" y="5763133"/>
            <a:ext cx="2690939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电热的利用与防止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Group 25"/>
          <p:cNvGrpSpPr/>
          <p:nvPr/>
        </p:nvGrpSpPr>
        <p:grpSpPr bwMode="auto">
          <a:xfrm>
            <a:off x="694553" y="1479550"/>
            <a:ext cx="10475913" cy="5013325"/>
            <a:chOff x="249" y="754"/>
            <a:chExt cx="6599" cy="3158"/>
          </a:xfrm>
        </p:grpSpPr>
        <p:sp>
          <p:nvSpPr>
            <p:cNvPr id="7" name="Rectangle 26"/>
            <p:cNvSpPr>
              <a:spLocks noChangeArrowheads="1"/>
            </p:cNvSpPr>
            <p:nvPr/>
          </p:nvSpPr>
          <p:spPr bwMode="auto">
            <a:xfrm>
              <a:off x="249" y="754"/>
              <a:ext cx="6599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所示，下列常见电器中不是利用电流热效应工作的是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27" descr="F:\16春\物理\人教物理九下学练考三校\4XGO79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1890" y="1268"/>
              <a:ext cx="2994" cy="2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8"/>
            <p:cNvSpPr>
              <a:spLocks noChangeArrowheads="1"/>
            </p:cNvSpPr>
            <p:nvPr/>
          </p:nvSpPr>
          <p:spPr bwMode="auto">
            <a:xfrm>
              <a:off x="2859" y="3418"/>
              <a:ext cx="847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1949751" y="2248114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635902" y="1291324"/>
            <a:ext cx="10855881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．某电炉丝电阻为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100 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，通电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10 s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产生的热量为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4×10</a:t>
            </a:r>
            <a:r>
              <a:rPr lang="en-US" altLang="zh-CN" sz="30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，则通过电炉丝的电流是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 A  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 A  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20 A  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40 A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．电热器是利用电流的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来加热的设备，一台额定电压为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220 V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的电炉，电炉丝电阻为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44 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，正常工作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10 min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，电炉丝产生的热量是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________J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5014699" y="2109315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480573" y="4887741"/>
            <a:ext cx="137569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947939" y="350584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热效应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6054" y="1062681"/>
            <a:ext cx="10750378" cy="4705478"/>
            <a:chOff x="556054" y="1062681"/>
            <a:chExt cx="10750378" cy="4705478"/>
          </a:xfrm>
        </p:grpSpPr>
        <p:sp>
          <p:nvSpPr>
            <p:cNvPr id="34818" name="Rectangle 2"/>
            <p:cNvSpPr>
              <a:spLocks noChangeArrowheads="1"/>
            </p:cNvSpPr>
            <p:nvPr/>
          </p:nvSpPr>
          <p:spPr bwMode="auto">
            <a:xfrm>
              <a:off x="556054" y="1062681"/>
              <a:ext cx="10750378" cy="136915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所示是探究“电流通过导体时产生的热量与哪些因素有关”的实验装置。请回答：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4817" name="Picture 1" descr="J:\人教九下学练考\19RW2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212757" y="2607275"/>
              <a:ext cx="4725549" cy="2372498"/>
            </a:xfrm>
            <a:prstGeom prst="rect">
              <a:avLst/>
            </a:prstGeom>
            <a:noFill/>
          </p:spPr>
        </p:pic>
        <p:sp>
          <p:nvSpPr>
            <p:cNvPr id="34819" name="Rectangle 3"/>
            <p:cNvSpPr>
              <a:spLocks noChangeArrowheads="1"/>
            </p:cNvSpPr>
            <p:nvPr/>
          </p:nvSpPr>
          <p:spPr bwMode="auto">
            <a:xfrm>
              <a:off x="4720281" y="5091499"/>
              <a:ext cx="1539204" cy="6766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68411" y="1445741"/>
            <a:ext cx="10565027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电流产生的热量通过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形管中液面的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来反映，这种研究物理问题的方法叫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为了便于比较两种电阻丝通过电流后产生热量的多少，两个相同的透明容器中密封着质量相等且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相同的空气。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500551" y="1581665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高度变化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560540" y="2286000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537622" y="3682314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05481" y="1198605"/>
            <a:ext cx="10762735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图甲所示两容器中的电阻丝串联起来接到电源两端，这样做的目的是控制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相同，研究电流通过导体时产生的热量与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在图乙中右侧容器外并联了一段阻值相同的电阻丝，其目的是研究电流通过导体时产生的热量与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336324" y="2051222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387546" y="1989438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127157" y="2755557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253416" y="4090086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328006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电流的热效应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38"/>
          <p:cNvGrpSpPr/>
          <p:nvPr/>
        </p:nvGrpSpPr>
        <p:grpSpPr bwMode="auto">
          <a:xfrm>
            <a:off x="576750" y="2194993"/>
            <a:ext cx="10866438" cy="3441700"/>
            <a:chOff x="177" y="1434"/>
            <a:chExt cx="6845" cy="2168"/>
          </a:xfrm>
        </p:grpSpPr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177" y="1434"/>
              <a:ext cx="6845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：灯泡发光一段时间后，用手触摸灯泡，有什么感觉？想想为什么。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：电风扇使用一段时间后，用手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触摸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电动机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部分，有什么感觉？想想为什么。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40" descr="\\Chubanshi007\同步方正转word文件\15春\物理\人教版物理九下新教案二校\4XGO72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4816" y="1910"/>
              <a:ext cx="2172" cy="1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5207" y="3176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495865" y="1936138"/>
            <a:ext cx="10974875" cy="21698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问题：以上实验表明：电流通过用电器时，一般用电器都会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，电流通过导体时电能转化成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能，这种现象叫做电流的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效应。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851466" y="2744096"/>
            <a:ext cx="803425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7519422" y="2807471"/>
            <a:ext cx="494046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2195513" y="3357563"/>
            <a:ext cx="494046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8848897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探究：电流通过导体时产生的热的多少跟什么因素有关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30679" y="1628383"/>
            <a:ext cx="10559404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假设：电流通过导体时产生的热的多少可能跟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8687917" y="1790354"/>
            <a:ext cx="95891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082140" y="2484312"/>
            <a:ext cx="803425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992219" y="2475259"/>
            <a:ext cx="1422184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Group 12"/>
          <p:cNvGrpSpPr/>
          <p:nvPr/>
        </p:nvGrpSpPr>
        <p:grpSpPr bwMode="auto">
          <a:xfrm>
            <a:off x="703530" y="3043537"/>
            <a:ext cx="9461501" cy="3527425"/>
            <a:chOff x="312" y="1911"/>
            <a:chExt cx="5960" cy="2222"/>
          </a:xfrm>
        </p:grpSpPr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312" y="1911"/>
              <a:ext cx="5960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所示，探究电热与电阻的关系。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14" descr="\\Chubanshi007\同步方正转word文件\15春\物理\人教版物理九下新教案二校\4XGO73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617" y="2267"/>
              <a:ext cx="1432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710" y="3707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58172" y="972021"/>
            <a:ext cx="11129852" cy="21698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：实验中给等量的空气加热，容器内空气温度上升，体积膨胀通过比较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形管两侧液柱的高度差，可以比较电流通过导体时产生的热的多少。这里采用了哪种研究方法？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49364" y="3098171"/>
            <a:ext cx="2868093" cy="49244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转换法。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9775" y="3556739"/>
            <a:ext cx="829906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：该实验要控制什么量不变？怎样做到？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49775" y="4205224"/>
            <a:ext cx="11146890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要控制电流和通电时间相同。把两段阴值不同的电阻丝串联起来，因为串联电路电流处处相等。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21213" y="1898933"/>
            <a:ext cx="520847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：你能得到什么结论？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30845" y="2729086"/>
            <a:ext cx="10739484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在电流和通电时间相同时，电阻越大，电流产生的热量越多。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49276" y="1339850"/>
            <a:ext cx="9461501" cy="4448174"/>
            <a:chOff x="346" y="844"/>
            <a:chExt cx="5960" cy="2802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346" y="844"/>
              <a:ext cx="5960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所示，探究电热与电流的关系。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7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727" y="1366"/>
              <a:ext cx="1860" cy="1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23" y="3220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84592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焦耳定律 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22037" y="1465812"/>
            <a:ext cx="829906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：该实验要控制什么量不变？怎样做到？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49198" y="2233188"/>
            <a:ext cx="10441710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要控制电阻和通电时间相同。两个容器中接入相同的电阻丝，在一个容器的外部，并联一个电阻分流。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39918" y="3536651"/>
            <a:ext cx="520847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：你能得到什么结论？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21213" y="4286218"/>
            <a:ext cx="10269694" cy="6924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在电阻和通电时间相同时，电流越大，电流产生的热量越多。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3227</Words>
  <Application>WPS 演示</Application>
  <PresentationFormat>自定义</PresentationFormat>
  <Paragraphs>260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Word.Document.8</vt:lpstr>
      <vt:lpstr>Word.Document.12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44</cp:revision>
  <dcterms:created xsi:type="dcterms:W3CDTF">2018-02-07T04:46:00Z</dcterms:created>
  <dcterms:modified xsi:type="dcterms:W3CDTF">2018-11-04T00:24:09Z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