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86" r:id="rId2"/>
    <p:sldId id="256" r:id="rId3"/>
    <p:sldId id="258" r:id="rId4"/>
    <p:sldId id="260" r:id="rId5"/>
    <p:sldId id="261" r:id="rId6"/>
    <p:sldId id="262" r:id="rId7"/>
    <p:sldId id="266" r:id="rId8"/>
    <p:sldId id="267" r:id="rId9"/>
    <p:sldId id="268" r:id="rId10"/>
    <p:sldId id="269" r:id="rId11"/>
    <p:sldId id="270" r:id="rId12"/>
    <p:sldId id="272" r:id="rId13"/>
    <p:sldId id="273" r:id="rId14"/>
    <p:sldId id="278" r:id="rId15"/>
    <p:sldId id="275" r:id="rId16"/>
    <p:sldId id="279" r:id="rId17"/>
    <p:sldId id="280" r:id="rId18"/>
    <p:sldId id="281" r:id="rId19"/>
    <p:sldId id="283" r:id="rId20"/>
    <p:sldId id="285" r:id="rId2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24"/>
        <p:guide pos="290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2020/2/5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29275;&#39039;.mpg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GIF"/><Relationship Id="rId5" Type="http://schemas.openxmlformats.org/officeDocument/2006/relationships/image" Target="../media/image20.GIF"/><Relationship Id="rId4" Type="http://schemas.openxmlformats.org/officeDocument/2006/relationships/slide" Target="slid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png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/>
          <p:nvPr/>
        </p:nvSpPr>
        <p:spPr>
          <a:xfrm>
            <a:off x="250825" y="620713"/>
            <a:ext cx="8569325" cy="4608512"/>
          </a:xfrm>
          <a:prstGeom prst="cloudCallout">
            <a:avLst>
              <a:gd name="adj1" fmla="val -38403"/>
              <a:gd name="adj2" fmla="val 31810"/>
            </a:avLst>
          </a:prstGeom>
          <a:solidFill>
            <a:srgbClr val="CCFFFF"/>
          </a:solidFill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pPr algn="ctr" eaLnBrk="1" hangingPunct="1"/>
            <a:r>
              <a:rPr lang="en-US" altLang="zh-CN" dirty="0">
                <a:latin typeface="Arial" panose="020B0604020202020204" pitchFamily="34" charset="0"/>
              </a:rPr>
              <a:t>       </a:t>
            </a:r>
            <a:endParaRPr lang="en-US" altLang="zh-CN" sz="2800" dirty="0">
              <a:solidFill>
                <a:srgbClr val="FF33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14339" name="WordArt 3"/>
          <p:cNvSpPr>
            <a:spLocks noTextEdit="1"/>
          </p:cNvSpPr>
          <p:nvPr/>
        </p:nvSpPr>
        <p:spPr>
          <a:xfrm>
            <a:off x="179388" y="260350"/>
            <a:ext cx="2514600" cy="76835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84306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400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华文行楷" panose="02010800040101010101" pitchFamily="2" charset="-122"/>
                <a:ea typeface="华文行楷" panose="02010800040101010101" pitchFamily="2" charset="-122"/>
              </a:rPr>
              <a:t>知识回顾</a:t>
            </a:r>
          </a:p>
        </p:txBody>
      </p:sp>
      <p:sp>
        <p:nvSpPr>
          <p:cNvPr id="14340" name="Text Box 4"/>
          <p:cNvSpPr txBox="1"/>
          <p:nvPr/>
        </p:nvSpPr>
        <p:spPr>
          <a:xfrm>
            <a:off x="862648" y="1527810"/>
            <a:ext cx="7345362" cy="7683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zh-CN" b="1" dirty="0">
                <a:solidFill>
                  <a:srgbClr val="000000"/>
                </a:solidFill>
                <a:latin typeface="Arial" panose="020B0604020202020204" pitchFamily="34" charset="0"/>
              </a:rPr>
              <a:t>◆</a:t>
            </a:r>
            <a:r>
              <a:rPr lang="zh-CN" altLang="zh-CN" sz="4400" b="1" dirty="0">
                <a:solidFill>
                  <a:srgbClr val="000000"/>
                </a:solidFill>
                <a:latin typeface="Arial" panose="020B0604020202020204" pitchFamily="34" charset="0"/>
              </a:rPr>
              <a:t>力的作用效果是什么？ </a:t>
            </a:r>
            <a:r>
              <a:rPr lang="en-US" altLang="zh-CN" sz="4400" b="1" dirty="0">
                <a:solidFill>
                  <a:srgbClr val="000000"/>
                </a:solidFill>
                <a:latin typeface="Arial" panose="020B0604020202020204" pitchFamily="34" charset="0"/>
              </a:rPr>
              <a:t>……</a:t>
            </a:r>
          </a:p>
        </p:txBody>
      </p:sp>
      <p:pic>
        <p:nvPicPr>
          <p:cNvPr id="14341" name="Picture 5" descr="j00889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388" y="3860800"/>
            <a:ext cx="2166937" cy="2781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8915" name="Text Box 3"/>
          <p:cNvSpPr txBox="1"/>
          <p:nvPr/>
        </p:nvSpPr>
        <p:spPr>
          <a:xfrm>
            <a:off x="1052195" y="2923540"/>
            <a:ext cx="5943600" cy="13112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b="1" dirty="0">
                <a:solidFill>
                  <a:srgbClr val="0000CC"/>
                </a:solidFill>
                <a:latin typeface="Arial" panose="020B0604020202020204" pitchFamily="34" charset="0"/>
              </a:rPr>
              <a:t>①</a:t>
            </a:r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力可以改变物体的形状</a:t>
            </a:r>
          </a:p>
          <a:p>
            <a:pPr eaLnBrk="1" hangingPunct="1">
              <a:spcBef>
                <a:spcPct val="50000"/>
              </a:spcBef>
            </a:pPr>
            <a:r>
              <a:rPr lang="zh-CN" altLang="en-US" sz="3200" b="1" dirty="0">
                <a:solidFill>
                  <a:srgbClr val="0000CC"/>
                </a:solidFill>
                <a:latin typeface="Arial" panose="020B0604020202020204" pitchFamily="34" charset="0"/>
              </a:rPr>
              <a:t>②力可以改变物体的运动状态</a:t>
            </a:r>
            <a:r>
              <a:rPr lang="zh-CN" altLang="en-US" sz="3200" dirty="0"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/>
          </p:cNvSpPr>
          <p:nvPr>
            <p:ph type="title"/>
          </p:nvPr>
        </p:nvSpPr>
        <p:spPr>
          <a:xfrm>
            <a:off x="-304800" y="4114800"/>
            <a:ext cx="3813175" cy="1143000"/>
          </a:xfrm>
        </p:spPr>
        <p:txBody>
          <a:bodyPr vert="horz" wrap="square" lIns="91440" tIns="45720" rIns="91440" bIns="45720" anchor="ctr"/>
          <a:lstStyle/>
          <a:p>
            <a:pPr algn="l" eaLnBrk="1" hangingPunct="1"/>
            <a:r>
              <a:rPr lang="en-US" altLang="zh-CN" dirty="0"/>
              <a:t>                </a:t>
            </a:r>
            <a:r>
              <a:rPr lang="zh-CN" altLang="en-US" b="1" dirty="0"/>
              <a:t>牛顿</a:t>
            </a:r>
          </a:p>
        </p:txBody>
      </p:sp>
      <p:pic>
        <p:nvPicPr>
          <p:cNvPr id="19459" name="Picture 3" descr="JDSJ4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Picture 4" descr="20060923223721165">
            <a:hlinkClick r:id="rId3" action="ppaction://hlinkfile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1905000"/>
            <a:ext cx="2003425" cy="31686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1" name="Rectangle 5"/>
          <p:cNvSpPr>
            <a:spLocks noGrp="1"/>
          </p:cNvSpPr>
          <p:nvPr>
            <p:ph idx="1"/>
          </p:nvPr>
        </p:nvSpPr>
        <p:spPr>
          <a:xfrm>
            <a:off x="2590800" y="304800"/>
            <a:ext cx="6248400" cy="6172200"/>
          </a:xfrm>
        </p:spPr>
        <p:txBody>
          <a:bodyPr vert="horz" wrap="square" lIns="91440" tIns="45720" rIns="91440" bIns="45720" anchor="t"/>
          <a:lstStyle/>
          <a:p>
            <a:pPr eaLnBrk="1" hangingPunct="1">
              <a:lnSpc>
                <a:spcPct val="80000"/>
              </a:lnSpc>
              <a:buNone/>
            </a:pPr>
            <a:r>
              <a:rPr lang="en-US" altLang="zh-CN" sz="2800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牛顿是英国著名物理学家和数学家。他在力学、光学、天文学与数学领域有许多杰出贡献。</a:t>
            </a: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他发现了万有引力定律和光的色散，总结出了运动三定律，奠定了经典物理学的基础。</a:t>
            </a:r>
          </a:p>
          <a:p>
            <a:pPr eaLnBrk="1" hangingPunct="1">
              <a:lnSpc>
                <a:spcPct val="80000"/>
              </a:lnSpc>
              <a:buNone/>
            </a:pP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       牛顿出身贫寒，</a:t>
            </a: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14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岁时曾因经济困难而辍学在家，帮助母亲耕种。但</a:t>
            </a:r>
            <a:r>
              <a:rPr lang="zh-CN" altLang="en-US" b="1" dirty="0">
                <a:solidFill>
                  <a:srgbClr val="0000FF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他始终热爱学习，酷爱读书和动手制作。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上小学时他就做了不少的风车、风筝、日晷、漏壶等实用器械，受到同学和邻居的赞赏。</a:t>
            </a:r>
            <a:r>
              <a:rPr lang="en-US" altLang="zh-CN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1661</a:t>
            </a:r>
            <a:r>
              <a:rPr lang="zh-CN" altLang="en-US" b="1" dirty="0">
                <a:latin typeface="华文楷体" panose="02010600040101010101" pitchFamily="2" charset="-122"/>
                <a:ea typeface="华文楷体" panose="02010600040101010101" pitchFamily="2" charset="-122"/>
              </a:rPr>
              <a:t>年，牛顿考入剑桥大学做工读生，其大部分时间也花在实验方面。   </a:t>
            </a:r>
          </a:p>
          <a:p>
            <a:pPr eaLnBrk="1" hangingPunct="1">
              <a:lnSpc>
                <a:spcPct val="80000"/>
              </a:lnSpc>
              <a:buNone/>
            </a:pPr>
            <a:endParaRPr lang="en-US" altLang="zh-CN" b="1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9462" name="WordArt 6"/>
          <p:cNvSpPr>
            <a:spLocks noTextEdit="1"/>
          </p:cNvSpPr>
          <p:nvPr/>
        </p:nvSpPr>
        <p:spPr>
          <a:xfrm>
            <a:off x="0" y="228600"/>
            <a:ext cx="2590800" cy="12192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信息窗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Text Box 3"/>
          <p:cNvSpPr txBox="1"/>
          <p:nvPr/>
        </p:nvSpPr>
        <p:spPr>
          <a:xfrm>
            <a:off x="539750" y="3287713"/>
            <a:ext cx="63373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zh-CN" altLang="zh-CN" sz="2800" b="1" dirty="0"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20483" name="Rectangle 6"/>
          <p:cNvSpPr>
            <a:spLocks noGrp="1"/>
          </p:cNvSpPr>
          <p:nvPr>
            <p:ph type="body" sz="half" idx="4294967295"/>
          </p:nvPr>
        </p:nvSpPr>
        <p:spPr>
          <a:xfrm>
            <a:off x="395288" y="476250"/>
            <a:ext cx="8435975" cy="749300"/>
          </a:xfrm>
        </p:spPr>
        <p:txBody>
          <a:bodyPr vert="horz" wrap="square" lIns="91440" tIns="45720" rIns="91440" bIns="45720" anchor="t"/>
          <a:lstStyle>
            <a:lvl1pPr lvl="0">
              <a:buClrTx/>
              <a:buSzTx/>
              <a:buFontTx/>
              <a:defRPr sz="2800"/>
            </a:lvl1pPr>
            <a:lvl2pPr lvl="1">
              <a:buClrTx/>
              <a:buSzTx/>
              <a:buFontTx/>
              <a:defRPr sz="2400"/>
            </a:lvl2pPr>
            <a:lvl3pPr lvl="2">
              <a:buClrTx/>
              <a:buSzTx/>
              <a:buFontTx/>
              <a:defRPr sz="2000"/>
            </a:lvl3pPr>
            <a:lvl4pPr lvl="3">
              <a:buClrTx/>
              <a:buSzTx/>
              <a:buFontTx/>
              <a:defRPr sz="1800"/>
            </a:lvl4pPr>
            <a:lvl5pPr lvl="4">
              <a:buClrTx/>
              <a:buSzTx/>
              <a:buFontTx/>
              <a:defRPr sz="1800"/>
            </a:lvl5pPr>
          </a:lstStyle>
          <a:p>
            <a:pPr lvl="0" eaLnBrk="1" hangingPunct="1">
              <a:buNone/>
            </a:pPr>
            <a:r>
              <a:rPr lang="en-US" altLang="zh-CN" sz="3200" b="1" dirty="0"/>
              <a:t>1.</a:t>
            </a:r>
            <a:r>
              <a:rPr lang="zh-CN" altLang="en-US" sz="3200" b="1" dirty="0"/>
              <a:t>力的单位是</a:t>
            </a:r>
            <a:r>
              <a:rPr lang="en-US" altLang="zh-CN" sz="3200" b="1" dirty="0"/>
              <a:t>____</a:t>
            </a:r>
            <a:r>
              <a:rPr lang="zh-CN" altLang="en-US" sz="3200" b="1" dirty="0"/>
              <a:t>简称</a:t>
            </a:r>
            <a:r>
              <a:rPr lang="en-US" altLang="zh-CN" sz="3200" b="1" dirty="0"/>
              <a:t>___,</a:t>
            </a:r>
            <a:r>
              <a:rPr lang="zh-CN" altLang="en-US" sz="3200" b="1" dirty="0"/>
              <a:t>用符号</a:t>
            </a:r>
            <a:r>
              <a:rPr lang="en-US" altLang="zh-CN" sz="3200" b="1" dirty="0"/>
              <a:t>____</a:t>
            </a:r>
            <a:r>
              <a:rPr lang="zh-CN" altLang="en-US" sz="3200" b="1" dirty="0"/>
              <a:t>表示</a:t>
            </a:r>
          </a:p>
          <a:p>
            <a:pPr lvl="0" eaLnBrk="1" hangingPunct="1">
              <a:buNone/>
            </a:pPr>
            <a:endParaRPr lang="en-US" altLang="zh-CN" sz="3200" b="1" dirty="0"/>
          </a:p>
        </p:txBody>
      </p:sp>
      <p:sp>
        <p:nvSpPr>
          <p:cNvPr id="9220" name="WordArt 8"/>
          <p:cNvSpPr>
            <a:spLocks noChangeArrowheads="1" noChangeShapeType="1" noTextEdit="1"/>
          </p:cNvSpPr>
          <p:nvPr/>
        </p:nvSpPr>
        <p:spPr bwMode="auto">
          <a:xfrm>
            <a:off x="1471295" y="1361440"/>
            <a:ext cx="5549265" cy="760730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6000" b="1" i="0" u="none" strike="noStrike" kern="10" cap="none" spc="0" normalizeH="0" baseline="0" noProof="0" smtClean="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楷体_GB2312"/>
                <a:ea typeface="宋体" panose="02010600030101010101" pitchFamily="2" charset="-122"/>
                <a:cs typeface="+mn-cs"/>
              </a:rPr>
              <a:t>1N</a:t>
            </a:r>
            <a:r>
              <a:rPr kumimoji="0" lang="zh-CN" altLang="en-US" sz="6000" b="1" i="0" u="none" strike="noStrike" kern="10" cap="none" spc="0" normalizeH="0" baseline="0" noProof="0" smtClean="0">
                <a:ln w="12700">
                  <a:solidFill>
                    <a:srgbClr val="EAEAEA"/>
                  </a:solidFill>
                  <a:round/>
                </a:ln>
                <a:gradFill rotWithShape="0"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uLnTx/>
                <a:uFillTx/>
                <a:latin typeface="楷体_GB2312"/>
                <a:ea typeface="宋体" panose="02010600030101010101" pitchFamily="2" charset="-122"/>
                <a:cs typeface="+mn-cs"/>
              </a:rPr>
              <a:t>的力有多大呢？</a:t>
            </a:r>
          </a:p>
        </p:txBody>
      </p:sp>
      <p:pic>
        <p:nvPicPr>
          <p:cNvPr id="10249" name="Picture 9" descr="1014945027_1_small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2517140"/>
            <a:ext cx="3045460" cy="2608580"/>
          </a:xfrm>
        </p:spPr>
      </p:pic>
      <p:sp>
        <p:nvSpPr>
          <p:cNvPr id="2" name="文本框 1"/>
          <p:cNvSpPr txBox="1"/>
          <p:nvPr/>
        </p:nvSpPr>
        <p:spPr>
          <a:xfrm>
            <a:off x="3585210" y="2664460"/>
            <a:ext cx="1321435" cy="2313305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托起两个鸡蛋</a:t>
            </a:r>
          </a:p>
          <a:p>
            <a:pPr algn="l"/>
            <a:r>
              <a:rPr lang="zh-CN" altLang="en-US" sz="2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用的力约为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sym typeface="+mn-ea"/>
              </a:rPr>
              <a:t>1N</a:t>
            </a:r>
            <a:endParaRPr lang="en-US" altLang="zh-CN" b="1" dirty="0">
              <a:latin typeface="Times New Roman" panose="02020603050405020304" pitchFamily="18" charset="0"/>
            </a:endParaRPr>
          </a:p>
          <a:p>
            <a:endParaRPr lang="zh-CN" altLang="en-US"/>
          </a:p>
        </p:txBody>
      </p:sp>
      <p:sp>
        <p:nvSpPr>
          <p:cNvPr id="17413" name="文本框 17412"/>
          <p:cNvSpPr txBox="1"/>
          <p:nvPr/>
        </p:nvSpPr>
        <p:spPr>
          <a:xfrm>
            <a:off x="4906645" y="2517140"/>
            <a:ext cx="6121400" cy="206121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拿起物理课本用的力</a:t>
            </a:r>
          </a:p>
          <a:p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约为 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4N</a:t>
            </a:r>
            <a:endParaRPr lang="en-US" altLang="zh-CN" sz="4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endParaRPr lang="zh-CN" altLang="en-US" sz="4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414" name="文本框 17413"/>
          <p:cNvSpPr txBox="1"/>
          <p:nvPr/>
        </p:nvSpPr>
        <p:spPr>
          <a:xfrm>
            <a:off x="4809808" y="3802698"/>
            <a:ext cx="8569325" cy="132207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拿起</a:t>
            </a:r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500ml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瓶装矿泉水</a:t>
            </a:r>
          </a:p>
          <a:p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用的力约为 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5N</a:t>
            </a:r>
            <a:endParaRPr lang="zh-CN" altLang="en-US" sz="4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415" name="文本框 17414"/>
          <p:cNvSpPr txBox="1"/>
          <p:nvPr/>
        </p:nvSpPr>
        <p:spPr>
          <a:xfrm>
            <a:off x="2020888" y="5485448"/>
            <a:ext cx="6119812" cy="762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扛50</a:t>
            </a:r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kg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物品用的力约</a:t>
            </a:r>
            <a:r>
              <a:rPr lang="en-US" altLang="zh-CN" sz="4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500N</a:t>
            </a:r>
            <a:endParaRPr lang="zh-CN" altLang="en-US" sz="44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92265" y="411480"/>
            <a:ext cx="445135" cy="5835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</a:rPr>
              <a:t>N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4810125" y="411480"/>
            <a:ext cx="540385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牛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3070225" y="411480"/>
            <a:ext cx="795020" cy="460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</a:rPr>
              <a:t>牛顿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  <p:bldP spid="9220" grpId="0"/>
      <p:bldP spid="17413" grpId="0"/>
      <p:bldP spid="17414" grpId="0"/>
      <p:bldP spid="17415" grpId="0"/>
      <p:bldP spid="3" grpId="0"/>
      <p:bldP spid="4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矩形 17409"/>
          <p:cNvSpPr/>
          <p:nvPr/>
        </p:nvSpPr>
        <p:spPr>
          <a:xfrm>
            <a:off x="684213" y="188913"/>
            <a:ext cx="6096000" cy="12747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6000" b="1">
                <a:ln w="12700" cap="flat" cmpd="sng">
                  <a:solidFill>
                    <a:srgbClr val="EAEAEA"/>
                  </a:solidFill>
                  <a:prstDash val="solid"/>
                  <a:round/>
                  <a:headEnd type="none" w="med" len="med"/>
                  <a:tailEnd type="none" w="med" len="med"/>
                </a:ln>
                <a:gradFill rotWithShape="0">
                  <a:gsLst>
                    <a:gs pos="0">
                      <a:srgbClr val="A603AB">
                        <a:alpha val="100000"/>
                      </a:srgbClr>
                    </a:gs>
                    <a:gs pos="21001">
                      <a:srgbClr val="0819FB">
                        <a:alpha val="100000"/>
                      </a:srgbClr>
                    </a:gs>
                    <a:gs pos="35001">
                      <a:srgbClr val="1A8D48">
                        <a:alpha val="100000"/>
                      </a:srgbClr>
                    </a:gs>
                    <a:gs pos="52000">
                      <a:srgbClr val="FFFF00">
                        <a:alpha val="100000"/>
                      </a:srgbClr>
                    </a:gs>
                    <a:gs pos="73000">
                      <a:srgbClr val="EE3F17">
                        <a:alpha val="100000"/>
                      </a:srgbClr>
                    </a:gs>
                    <a:gs pos="88000">
                      <a:srgbClr val="E81766">
                        <a:alpha val="100000"/>
                      </a:srgbClr>
                    </a:gs>
                    <a:gs pos="100000">
                      <a:srgbClr val="A603AB">
                        <a:alpha val="100000"/>
                      </a:srgbClr>
                    </a:gs>
                  </a:gsLst>
                  <a:lin ang="0" scaled="1"/>
                  <a:tileRect/>
                </a:gradFill>
                <a:effectLst>
                  <a:outerShdw dist="35921" dir="2699999" sy="50000" kx="2115830" algn="bl" rotWithShape="0">
                    <a:srgbClr val="C0C0C0">
                      <a:alpha val="79999"/>
                    </a:srgbClr>
                  </a:outerShdw>
                </a:effectLst>
                <a:latin typeface="楷体_GB2312" charset="0"/>
                <a:ea typeface="楷体_GB2312" charset="0"/>
              </a:rPr>
              <a:t>1N的力有多大呢？</a:t>
            </a:r>
          </a:p>
        </p:txBody>
      </p:sp>
      <p:sp>
        <p:nvSpPr>
          <p:cNvPr id="17413" name="文本框 17412"/>
          <p:cNvSpPr txBox="1"/>
          <p:nvPr/>
        </p:nvSpPr>
        <p:spPr>
          <a:xfrm>
            <a:off x="395605" y="2282190"/>
            <a:ext cx="6121400" cy="15557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拿起物理课本用的力约为 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4N</a:t>
            </a:r>
            <a:endParaRPr lang="en-US" altLang="zh-CN" sz="4800" b="1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endParaRPr lang="zh-CN" altLang="en-US" sz="4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414" name="文本框 17413"/>
          <p:cNvSpPr txBox="1"/>
          <p:nvPr/>
        </p:nvSpPr>
        <p:spPr>
          <a:xfrm>
            <a:off x="395288" y="3419793"/>
            <a:ext cx="8569325" cy="8239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拿起</a:t>
            </a:r>
            <a:r>
              <a:rPr lang="en-US" altLang="zh-CN" sz="3200" dirty="0">
                <a:latin typeface="黑体" panose="02010609060101010101" pitchFamily="2" charset="-122"/>
                <a:ea typeface="黑体" panose="02010609060101010101" pitchFamily="2" charset="-122"/>
              </a:rPr>
              <a:t>500ml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瓶装矿泉水用的力约为 </a:t>
            </a:r>
            <a:r>
              <a:rPr lang="en-US" altLang="zh-CN" sz="48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5N</a:t>
            </a:r>
            <a:endParaRPr lang="zh-CN" altLang="en-US" sz="48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415" name="文本框 17414"/>
          <p:cNvSpPr txBox="1"/>
          <p:nvPr/>
        </p:nvSpPr>
        <p:spPr>
          <a:xfrm>
            <a:off x="395288" y="4554538"/>
            <a:ext cx="6119812" cy="762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扛50</a:t>
            </a:r>
            <a:r>
              <a:rPr lang="en-US" altLang="zh-CN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kg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物品用的力约</a:t>
            </a:r>
            <a:r>
              <a:rPr lang="en-US" altLang="zh-CN" sz="4400" b="1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500N</a:t>
            </a:r>
            <a:endParaRPr lang="zh-CN" altLang="en-US" sz="4400" b="1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418" name="文本框 17417"/>
          <p:cNvSpPr txBox="1"/>
          <p:nvPr/>
        </p:nvSpPr>
        <p:spPr>
          <a:xfrm>
            <a:off x="323850" y="5734050"/>
            <a:ext cx="184150" cy="701675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endParaRPr lang="en-US" altLang="zh-CN" sz="4000" b="1" dirty="0">
              <a:solidFill>
                <a:srgbClr val="FF33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4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/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74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3" grpId="0"/>
      <p:bldP spid="17414" grpId="0"/>
      <p:bldP spid="17415" grpId="0"/>
      <p:bldP spid="174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图片 10241" descr="D:\huaniao\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3555" name="图片 10242" descr="D:\力的图示\002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304800"/>
            <a:ext cx="2743200" cy="304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6" name="文本框 10243"/>
          <p:cNvSpPr txBox="1"/>
          <p:nvPr/>
        </p:nvSpPr>
        <p:spPr>
          <a:xfrm>
            <a:off x="479425" y="1803400"/>
            <a:ext cx="5791200" cy="4368800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0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　</a:t>
            </a:r>
            <a:r>
              <a:rPr lang="zh-CN" altLang="en-US" sz="40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在任何科学技术读物中，图都是很重要的，甚至是必不可少的，因为图往往能够把有关现象或过程简单明了地表现出来，给人的印象有时比文字叙述更清楚．</a:t>
            </a:r>
          </a:p>
        </p:txBody>
      </p:sp>
      <p:sp>
        <p:nvSpPr>
          <p:cNvPr id="23557" name="直接连接符 10244"/>
          <p:cNvSpPr/>
          <p:nvPr/>
        </p:nvSpPr>
        <p:spPr>
          <a:xfrm flipH="1">
            <a:off x="6019800" y="990600"/>
            <a:ext cx="2362200" cy="1365250"/>
          </a:xfrm>
          <a:prstGeom prst="line">
            <a:avLst/>
          </a:prstGeom>
          <a:ln w="9525" cap="flat" cmpd="sng">
            <a:solidFill>
              <a:srgbClr val="FF3300"/>
            </a:solidFill>
            <a:prstDash val="solid"/>
            <a:round/>
            <a:headEnd type="none" w="med" len="med"/>
            <a:tailEnd type="triangle" w="med" len="med"/>
          </a:ln>
        </p:spPr>
      </p:sp>
    </p:spTree>
  </p:cSld>
  <p:clrMapOvr>
    <a:masterClrMapping/>
  </p:clrMapOvr>
  <p:transition>
    <p:zo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0" name="Rectangle 6"/>
          <p:cNvSpPr/>
          <p:nvPr/>
        </p:nvSpPr>
        <p:spPr>
          <a:xfrm>
            <a:off x="684213" y="1557338"/>
            <a:ext cx="8382000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Times New Roman" panose="02020603050405020304" pitchFamily="18" charset="0"/>
                <a:ea typeface="仿宋_GB2312" pitchFamily="49" charset="-122"/>
              </a:rPr>
              <a:t>用一根带箭头的线段把力的三要素都表示出来。</a:t>
            </a:r>
          </a:p>
        </p:txBody>
      </p:sp>
      <p:sp>
        <p:nvSpPr>
          <p:cNvPr id="21511" name="Rectangle 7"/>
          <p:cNvSpPr/>
          <p:nvPr/>
        </p:nvSpPr>
        <p:spPr>
          <a:xfrm>
            <a:off x="762000" y="2349500"/>
            <a:ext cx="7467600" cy="9461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zh-CN" altLang="en-US" sz="2800" b="1" dirty="0">
                <a:latin typeface="Times New Roman" panose="02020603050405020304" pitchFamily="18" charset="0"/>
                <a:ea typeface="仿宋_GB2312" pitchFamily="49" charset="-122"/>
              </a:rPr>
              <a:t>在</a:t>
            </a:r>
            <a:r>
              <a:rPr lang="zh-CN" altLang="en-US" sz="2800" b="1" dirty="0">
                <a:solidFill>
                  <a:srgbClr val="FF3300"/>
                </a:solidFill>
                <a:latin typeface="Times New Roman" panose="02020603050405020304" pitchFamily="18" charset="0"/>
                <a:ea typeface="仿宋_GB2312" pitchFamily="49" charset="-122"/>
              </a:rPr>
              <a:t>受力物体</a:t>
            </a:r>
            <a:r>
              <a:rPr lang="zh-CN" altLang="en-US" sz="2800" b="1" dirty="0">
                <a:latin typeface="Times New Roman" panose="02020603050405020304" pitchFamily="18" charset="0"/>
                <a:ea typeface="仿宋_GB2312" pitchFamily="49" charset="-122"/>
              </a:rPr>
              <a:t>上沿力的方向画个箭头</a:t>
            </a:r>
            <a:r>
              <a:rPr lang="zh-CN" altLang="zh-CN" sz="2800" b="1" dirty="0">
                <a:latin typeface="Times New Roman" panose="02020603050405020304" pitchFamily="18" charset="0"/>
                <a:ea typeface="仿宋_GB2312" pitchFamily="49" charset="-122"/>
              </a:rPr>
              <a:t>,</a:t>
            </a:r>
            <a:r>
              <a:rPr lang="zh-CN" altLang="en-US" sz="2800" b="1" dirty="0">
                <a:latin typeface="Times New Roman" panose="02020603050405020304" pitchFamily="18" charset="0"/>
                <a:ea typeface="仿宋_GB2312" pitchFamily="49" charset="-122"/>
              </a:rPr>
              <a:t>表示物体在这个方向上受到了力。</a:t>
            </a:r>
          </a:p>
        </p:txBody>
      </p:sp>
      <p:sp>
        <p:nvSpPr>
          <p:cNvPr id="21513" name="Rectangle 9"/>
          <p:cNvSpPr/>
          <p:nvPr/>
        </p:nvSpPr>
        <p:spPr>
          <a:xfrm>
            <a:off x="323850" y="260350"/>
            <a:ext cx="5319713" cy="725488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r>
              <a:rPr lang="zh-CN" altLang="en-US" sz="3600" b="1" dirty="0">
                <a:solidFill>
                  <a:srgbClr val="FF0066"/>
                </a:solidFill>
                <a:latin typeface="Times New Roman" panose="02020603050405020304" pitchFamily="18" charset="0"/>
                <a:ea typeface="方正姚体" panose="02010601030101010101" pitchFamily="2" charset="-122"/>
              </a:rPr>
              <a:t>力的示意图</a:t>
            </a:r>
          </a:p>
        </p:txBody>
      </p:sp>
      <p:sp>
        <p:nvSpPr>
          <p:cNvPr id="21514" name="Rectangle 10"/>
          <p:cNvSpPr>
            <a:spLocks noGrp="1"/>
          </p:cNvSpPr>
          <p:nvPr>
            <p:ph type="body" idx="4294967295"/>
          </p:nvPr>
        </p:nvSpPr>
        <p:spPr>
          <a:xfrm>
            <a:off x="914400" y="3548063"/>
            <a:ext cx="7162800" cy="1752600"/>
          </a:xfrm>
          <a:solidFill>
            <a:srgbClr val="CCFFCC"/>
          </a:solidFill>
        </p:spPr>
        <p:txBody>
          <a:bodyPr wrap="square" lIns="91440" tIns="45720" rIns="91440" bIns="45720" anchor="t"/>
          <a:lstStyle/>
          <a:p>
            <a:pPr>
              <a:buNone/>
            </a:pP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线段的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长短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               表示力的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大小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；</a:t>
            </a:r>
          </a:p>
          <a:p>
            <a:pPr>
              <a:buNone/>
            </a:pP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箭头 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                          表示力的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方向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；</a:t>
            </a:r>
          </a:p>
          <a:p>
            <a:pPr>
              <a:buNone/>
            </a:pP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线段的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起点或终点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   表示力的</a:t>
            </a:r>
            <a:r>
              <a:rPr lang="zh-CN" altLang="en-US" b="1" dirty="0">
                <a:solidFill>
                  <a:srgbClr val="FF3300"/>
                </a:solidFill>
                <a:latin typeface="Times New Roman" panose="02020603050405020304" pitchFamily="18" charset="0"/>
                <a:ea typeface="楷体_GB2312" pitchFamily="49" charset="-122"/>
              </a:rPr>
              <a:t>作用点</a:t>
            </a:r>
            <a:r>
              <a:rPr lang="zh-CN" altLang="en-US" b="1" dirty="0">
                <a:latin typeface="Times New Roman" panose="02020603050405020304" pitchFamily="18" charset="0"/>
                <a:ea typeface="楷体_GB2312" pitchFamily="49" charset="-122"/>
              </a:rPr>
              <a:t>。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151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51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51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1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15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5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0" grpId="0"/>
      <p:bldP spid="21511" grpId="0"/>
      <p:bldP spid="21513" grpId="0"/>
      <p:bldP spid="2151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21" name="组合 74753"/>
          <p:cNvGrpSpPr/>
          <p:nvPr/>
        </p:nvGrpSpPr>
        <p:grpSpPr>
          <a:xfrm>
            <a:off x="3124200" y="1600200"/>
            <a:ext cx="3276600" cy="1371600"/>
            <a:chOff x="1392" y="1488"/>
            <a:chExt cx="2064" cy="720"/>
          </a:xfrm>
        </p:grpSpPr>
        <p:sp>
          <p:nvSpPr>
            <p:cNvPr id="30722" name="矩形 74754"/>
            <p:cNvSpPr/>
            <p:nvPr/>
          </p:nvSpPr>
          <p:spPr>
            <a:xfrm>
              <a:off x="1392" y="1488"/>
              <a:ext cx="2064" cy="96"/>
            </a:xfrm>
            <a:prstGeom prst="rect">
              <a:avLst/>
            </a:prstGeom>
            <a:solidFill>
              <a:srgbClr val="FFCC99"/>
            </a:solidFill>
            <a:ln w="9525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723" name="矩形 74755"/>
            <p:cNvSpPr/>
            <p:nvPr/>
          </p:nvSpPr>
          <p:spPr>
            <a:xfrm>
              <a:off x="1632" y="1584"/>
              <a:ext cx="96" cy="624"/>
            </a:xfrm>
            <a:prstGeom prst="rect">
              <a:avLst/>
            </a:prstGeom>
            <a:solidFill>
              <a:srgbClr val="FFCC99"/>
            </a:solidFill>
            <a:ln w="9525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30724" name="矩形 74756"/>
            <p:cNvSpPr/>
            <p:nvPr/>
          </p:nvSpPr>
          <p:spPr>
            <a:xfrm>
              <a:off x="3120" y="1584"/>
              <a:ext cx="96" cy="624"/>
            </a:xfrm>
            <a:prstGeom prst="rect">
              <a:avLst/>
            </a:prstGeom>
            <a:solidFill>
              <a:srgbClr val="FFCC99"/>
            </a:solidFill>
            <a:ln w="9525" cap="flat" cmpd="sng">
              <a:solidFill>
                <a:schemeClr val="tx2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sp>
        <p:nvSpPr>
          <p:cNvPr id="30725" name="矩形 74757"/>
          <p:cNvSpPr/>
          <p:nvPr/>
        </p:nvSpPr>
        <p:spPr>
          <a:xfrm>
            <a:off x="2017713" y="538163"/>
            <a:ext cx="6515100" cy="9461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用</a:t>
            </a:r>
            <a:r>
              <a:rPr lang="en-US" altLang="zh-CN" sz="28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80N</a:t>
            </a:r>
            <a:r>
              <a:rPr lang="zh-CN" alt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的力水平向右推桌子，用力的示意图将这个力表示出来．</a:t>
            </a:r>
          </a:p>
        </p:txBody>
      </p:sp>
      <p:grpSp>
        <p:nvGrpSpPr>
          <p:cNvPr id="74785" name="组合 74784"/>
          <p:cNvGrpSpPr/>
          <p:nvPr/>
        </p:nvGrpSpPr>
        <p:grpSpPr>
          <a:xfrm>
            <a:off x="6248400" y="5805488"/>
            <a:ext cx="2895600" cy="601662"/>
            <a:chOff x="3833" y="3838"/>
            <a:chExt cx="1824" cy="379"/>
          </a:xfrm>
        </p:grpSpPr>
        <p:pic>
          <p:nvPicPr>
            <p:cNvPr id="30727" name="图片 74759" descr="2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33" y="3838"/>
              <a:ext cx="1824" cy="61"/>
            </a:xfrm>
            <a:prstGeom prst="rect">
              <a:avLst/>
            </a:prstGeom>
            <a:noFill/>
            <a:ln w="9525">
              <a:noFill/>
            </a:ln>
          </p:spPr>
        </p:pic>
        <p:pic>
          <p:nvPicPr>
            <p:cNvPr id="30728" name="图片 74761" descr="艺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93" y="3929"/>
              <a:ext cx="288" cy="288"/>
            </a:xfrm>
            <a:prstGeom prst="rect">
              <a:avLst/>
            </a:prstGeom>
            <a:noFill/>
            <a:ln w="9525">
              <a:noFill/>
            </a:ln>
          </p:spPr>
        </p:pic>
      </p:grpSp>
      <p:grpSp>
        <p:nvGrpSpPr>
          <p:cNvPr id="74763" name="组合 74762"/>
          <p:cNvGrpSpPr/>
          <p:nvPr/>
        </p:nvGrpSpPr>
        <p:grpSpPr>
          <a:xfrm>
            <a:off x="2555875" y="3068638"/>
            <a:ext cx="3816350" cy="579437"/>
            <a:chOff x="2352" y="2016"/>
            <a:chExt cx="1824" cy="419"/>
          </a:xfrm>
        </p:grpSpPr>
        <p:pic>
          <p:nvPicPr>
            <p:cNvPr id="30730" name="图片 74763" descr="8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52" y="2064"/>
              <a:ext cx="243" cy="25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31" name="文本框 74764"/>
            <p:cNvSpPr txBox="1"/>
            <p:nvPr/>
          </p:nvSpPr>
          <p:spPr>
            <a:xfrm>
              <a:off x="2688" y="2016"/>
              <a:ext cx="1488" cy="419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2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找到作用点</a:t>
              </a:r>
              <a:endParaRPr lang="zh-CN" altLang="en-US" sz="3200" b="1">
                <a:solidFill>
                  <a:schemeClr val="accent1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74766" name="椭圆 74765"/>
          <p:cNvSpPr/>
          <p:nvPr/>
        </p:nvSpPr>
        <p:spPr>
          <a:xfrm flipH="1">
            <a:off x="3132138" y="1628775"/>
            <a:ext cx="69850" cy="100013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grpSp>
        <p:nvGrpSpPr>
          <p:cNvPr id="74767" name="组合 74766"/>
          <p:cNvGrpSpPr/>
          <p:nvPr/>
        </p:nvGrpSpPr>
        <p:grpSpPr>
          <a:xfrm>
            <a:off x="2627313" y="3789363"/>
            <a:ext cx="5256212" cy="579437"/>
            <a:chOff x="1872" y="2448"/>
            <a:chExt cx="3120" cy="365"/>
          </a:xfrm>
        </p:grpSpPr>
        <p:pic>
          <p:nvPicPr>
            <p:cNvPr id="30734" name="图片 74767" descr="8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872" y="2496"/>
              <a:ext cx="243" cy="25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35" name="文本框 74768"/>
            <p:cNvSpPr txBox="1"/>
            <p:nvPr/>
          </p:nvSpPr>
          <p:spPr>
            <a:xfrm>
              <a:off x="2208" y="2448"/>
              <a:ext cx="2784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2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沿力的</a:t>
              </a:r>
              <a:r>
                <a:rPr lang="zh-CN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方向画一条线段</a:t>
              </a:r>
              <a:endParaRPr lang="zh-CN" altLang="en-US" sz="32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74770" name="直接连接符 74769"/>
          <p:cNvSpPr/>
          <p:nvPr/>
        </p:nvSpPr>
        <p:spPr>
          <a:xfrm>
            <a:off x="3200400" y="1676400"/>
            <a:ext cx="1219200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</p:sp>
      <p:grpSp>
        <p:nvGrpSpPr>
          <p:cNvPr id="74771" name="组合 74770"/>
          <p:cNvGrpSpPr/>
          <p:nvPr/>
        </p:nvGrpSpPr>
        <p:grpSpPr>
          <a:xfrm>
            <a:off x="2627313" y="4437063"/>
            <a:ext cx="4495800" cy="579437"/>
            <a:chOff x="2448" y="2784"/>
            <a:chExt cx="2832" cy="365"/>
          </a:xfrm>
        </p:grpSpPr>
        <p:pic>
          <p:nvPicPr>
            <p:cNvPr id="30738" name="图片 74771" descr="8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448" y="2880"/>
              <a:ext cx="243" cy="25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39" name="文本框 74772"/>
            <p:cNvSpPr txBox="1"/>
            <p:nvPr/>
          </p:nvSpPr>
          <p:spPr>
            <a:xfrm>
              <a:off x="2736" y="2784"/>
              <a:ext cx="2544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200" b="1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在</a:t>
              </a:r>
              <a:r>
                <a:rPr lang="zh-CN" altLang="en-US" sz="3200" b="1" dirty="0">
                  <a:solidFill>
                    <a:schemeClr val="accent2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线段末尾打上箭头</a:t>
              </a:r>
              <a:endParaRPr lang="zh-CN" altLang="en-US" sz="32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74774" name="直接连接符 74773"/>
          <p:cNvSpPr/>
          <p:nvPr/>
        </p:nvSpPr>
        <p:spPr>
          <a:xfrm>
            <a:off x="4343400" y="1676400"/>
            <a:ext cx="152400" cy="0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sp>
      <p:grpSp>
        <p:nvGrpSpPr>
          <p:cNvPr id="74775" name="组合 74774"/>
          <p:cNvGrpSpPr/>
          <p:nvPr/>
        </p:nvGrpSpPr>
        <p:grpSpPr>
          <a:xfrm>
            <a:off x="2627313" y="5157788"/>
            <a:ext cx="3810000" cy="579437"/>
            <a:chOff x="2016" y="3168"/>
            <a:chExt cx="2400" cy="365"/>
          </a:xfrm>
        </p:grpSpPr>
        <p:pic>
          <p:nvPicPr>
            <p:cNvPr id="30742" name="图片 74775" descr="8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16" y="3264"/>
              <a:ext cx="243" cy="259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43" name="文本框 74776"/>
            <p:cNvSpPr txBox="1"/>
            <p:nvPr/>
          </p:nvSpPr>
          <p:spPr>
            <a:xfrm>
              <a:off x="2400" y="3168"/>
              <a:ext cx="2016" cy="365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>
              <a:spAutoFit/>
            </a:bodyPr>
            <a:lstStyle/>
            <a:p>
              <a:pPr>
                <a:spcBef>
                  <a:spcPct val="50000"/>
                </a:spcBef>
                <a:buClr>
                  <a:schemeClr val="bg1"/>
                </a:buClr>
              </a:pPr>
              <a:r>
                <a:rPr lang="zh-CN" altLang="en-US" sz="3200" b="1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标上力的</a:t>
              </a:r>
              <a:r>
                <a:rPr lang="zh-CN" altLang="en-US" sz="3200" b="1" dirty="0">
                  <a:solidFill>
                    <a:srgbClr val="0000FF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大小</a:t>
              </a:r>
              <a:endPara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74778" name="文本框 74777"/>
          <p:cNvSpPr txBox="1"/>
          <p:nvPr/>
        </p:nvSpPr>
        <p:spPr>
          <a:xfrm>
            <a:off x="3962400" y="1752600"/>
            <a:ext cx="914400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24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80N</a:t>
            </a:r>
          </a:p>
        </p:txBody>
      </p:sp>
      <p:grpSp>
        <p:nvGrpSpPr>
          <p:cNvPr id="74779" name="组合 74778"/>
          <p:cNvGrpSpPr/>
          <p:nvPr/>
        </p:nvGrpSpPr>
        <p:grpSpPr>
          <a:xfrm>
            <a:off x="341313" y="2876550"/>
            <a:ext cx="1676400" cy="3836988"/>
            <a:chOff x="192" y="2016"/>
            <a:chExt cx="912" cy="1889"/>
          </a:xfrm>
        </p:grpSpPr>
        <p:pic>
          <p:nvPicPr>
            <p:cNvPr id="30746" name="图片 74779" descr="兔  类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2" y="2832"/>
              <a:ext cx="720" cy="107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0747" name="矩形 74780"/>
            <p:cNvSpPr/>
            <p:nvPr/>
          </p:nvSpPr>
          <p:spPr>
            <a:xfrm>
              <a:off x="240" y="2016"/>
              <a:ext cx="864" cy="441"/>
            </a:xfrm>
            <a:prstGeom prst="rect">
              <a:avLst/>
            </a:prstGeom>
          </p:spPr>
          <p:txBody>
            <a:bodyPr wrap="none" fromWordArt="1">
              <a:prstTxWarp prst="textCascadeUp">
                <a:avLst>
                  <a:gd name="adj" fmla="val 44444"/>
                </a:avLst>
              </a:prstTxWarp>
              <a:normAutofit/>
              <a:scene3d>
                <a:camera prst="legacyPerspectiveFront">
                  <a:rot lat="20520000" lon="1080000" rev="0"/>
                </a:camera>
                <a:lightRig rig="legacyHarsh2" dir="b"/>
              </a:scene3d>
              <a:sp3d extrusionH="430200" prstMaterial="legacyMatte">
                <a:extrusionClr>
                  <a:srgbClr val="FF6600"/>
                </a:extrusionClr>
              </a:sp3d>
            </a:bodyPr>
            <a:lstStyle/>
            <a:p>
              <a:pPr algn="ctr"/>
              <a:r>
                <a:rPr lang="zh-CN" altLang="en-US" sz="3600">
                  <a:gradFill rotWithShape="0">
                    <a:gsLst>
                      <a:gs pos="0">
                        <a:srgbClr val="FFE701"/>
                      </a:gs>
                      <a:gs pos="100000">
                        <a:srgbClr val="FE3E02"/>
                      </a:gs>
                    </a:gsLst>
                    <a:lin ang="5400000" scaled="1"/>
                    <a:tileRect/>
                  </a:gradFill>
                  <a:latin typeface="宋体" panose="02010600030101010101" pitchFamily="2" charset="-122"/>
                  <a:ea typeface="宋体" panose="02010600030101010101" pitchFamily="2" charset="-122"/>
                </a:rPr>
                <a:t>方法与步骤</a:t>
              </a:r>
            </a:p>
          </p:txBody>
        </p:sp>
      </p:grpSp>
      <p:sp>
        <p:nvSpPr>
          <p:cNvPr id="74782" name="矩形 74781"/>
          <p:cNvSpPr/>
          <p:nvPr/>
        </p:nvSpPr>
        <p:spPr>
          <a:xfrm>
            <a:off x="5795963" y="3036888"/>
            <a:ext cx="1816100" cy="579437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（关键）</a:t>
            </a:r>
          </a:p>
        </p:txBody>
      </p:sp>
      <p:sp>
        <p:nvSpPr>
          <p:cNvPr id="74783" name="矩形 74782"/>
          <p:cNvSpPr/>
          <p:nvPr/>
        </p:nvSpPr>
        <p:spPr>
          <a:xfrm>
            <a:off x="7164388" y="3789363"/>
            <a:ext cx="1697037" cy="57943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buClr>
                <a:schemeClr val="bg1"/>
              </a:buClr>
            </a:pPr>
            <a:r>
              <a:rPr lang="zh-CN" altLang="en-US" sz="32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（难点）</a:t>
            </a:r>
          </a:p>
        </p:txBody>
      </p:sp>
      <p:sp>
        <p:nvSpPr>
          <p:cNvPr id="74784" name="文本框 74783"/>
          <p:cNvSpPr txBox="1"/>
          <p:nvPr/>
        </p:nvSpPr>
        <p:spPr>
          <a:xfrm>
            <a:off x="1403350" y="5969000"/>
            <a:ext cx="7065963" cy="641350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none" anchor="t">
            <a:spAutoFit/>
          </a:bodyPr>
          <a:lstStyle/>
          <a:p>
            <a:r>
              <a:rPr lang="zh-CN" altLang="en-US" sz="3600" b="1" u="sng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注意：要把作用点画在</a:t>
            </a:r>
            <a:r>
              <a:rPr lang="zh-CN" altLang="en-US" sz="3600" b="1" u="sng" dirty="0">
                <a:solidFill>
                  <a:schemeClr val="accent2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受力物体</a:t>
            </a:r>
            <a:r>
              <a:rPr lang="zh-CN" altLang="en-US" sz="3600" b="1" u="sng" dirty="0">
                <a:solidFill>
                  <a:srgbClr val="FF33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上</a:t>
            </a:r>
          </a:p>
        </p:txBody>
      </p:sp>
      <p:sp>
        <p:nvSpPr>
          <p:cNvPr id="22541" name="WordArt 16"/>
          <p:cNvSpPr>
            <a:spLocks noTextEdit="1"/>
          </p:cNvSpPr>
          <p:nvPr/>
        </p:nvSpPr>
        <p:spPr>
          <a:xfrm>
            <a:off x="156210" y="152400"/>
            <a:ext cx="1509395" cy="152463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  <a:normAutofit/>
          </a:bodyPr>
          <a:lstStyle/>
          <a:p>
            <a:pPr algn="ctr"/>
            <a:r>
              <a:rPr lang="zh-CN" altLang="en-US" sz="3600">
                <a:ln w="9525" cap="flat" cmpd="sng">
                  <a:solidFill>
                    <a:srgbClr val="FF00FF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我会做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477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47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47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47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47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47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4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4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747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4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47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47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4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747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4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4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4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747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747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747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747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747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47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747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74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78" grpId="0"/>
      <p:bldP spid="74784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2"/>
          <p:cNvSpPr txBox="1"/>
          <p:nvPr/>
        </p:nvSpPr>
        <p:spPr>
          <a:xfrm>
            <a:off x="228600" y="1371600"/>
            <a:ext cx="184150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endParaRPr lang="zh-CN" altLang="zh-CN" sz="2400" dirty="0">
              <a:latin typeface="Times New Roman" panose="02020603050405020304" pitchFamily="18" charset="0"/>
            </a:endParaRPr>
          </a:p>
        </p:txBody>
      </p:sp>
      <p:grpSp>
        <p:nvGrpSpPr>
          <p:cNvPr id="24579" name="Group 3"/>
          <p:cNvGrpSpPr/>
          <p:nvPr/>
        </p:nvGrpSpPr>
        <p:grpSpPr>
          <a:xfrm>
            <a:off x="2895600" y="2819400"/>
            <a:ext cx="685800" cy="892175"/>
            <a:chOff x="3678" y="6938"/>
            <a:chExt cx="470" cy="544"/>
          </a:xfrm>
        </p:grpSpPr>
        <p:sp>
          <p:nvSpPr>
            <p:cNvPr id="24619" name="Freeform 4"/>
            <p:cNvSpPr/>
            <p:nvPr/>
          </p:nvSpPr>
          <p:spPr>
            <a:xfrm>
              <a:off x="3678" y="6938"/>
              <a:ext cx="470" cy="272"/>
            </a:xfrm>
            <a:custGeom>
              <a:avLst/>
              <a:gdLst/>
              <a:ahLst/>
              <a:cxnLst>
                <a:cxn ang="0">
                  <a:pos x="0" y="272"/>
                </a:cxn>
                <a:cxn ang="0">
                  <a:pos x="235" y="0"/>
                </a:cxn>
                <a:cxn ang="0">
                  <a:pos x="470" y="272"/>
                </a:cxn>
              </a:cxnLst>
              <a:rect l="0" t="0" r="0" b="0"/>
              <a:pathLst>
                <a:path w="360" h="624">
                  <a:moveTo>
                    <a:pt x="0" y="624"/>
                  </a:moveTo>
                  <a:cubicBezTo>
                    <a:pt x="60" y="312"/>
                    <a:pt x="120" y="0"/>
                    <a:pt x="180" y="0"/>
                  </a:cubicBezTo>
                  <a:cubicBezTo>
                    <a:pt x="240" y="0"/>
                    <a:pt x="330" y="520"/>
                    <a:pt x="360" y="624"/>
                  </a:cubicBezTo>
                </a:path>
              </a:pathLst>
            </a:custGeom>
            <a:noFill/>
            <a:ln w="9525" cap="flat" cmpd="sng">
              <a:solidFill>
                <a:srgbClr val="000000">
                  <a:alpha val="100000"/>
                </a:srgbClr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620" name="Line 5"/>
            <p:cNvSpPr/>
            <p:nvPr/>
          </p:nvSpPr>
          <p:spPr>
            <a:xfrm>
              <a:off x="3678" y="7210"/>
              <a:ext cx="470" cy="1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1" name="Line 6"/>
            <p:cNvSpPr/>
            <p:nvPr/>
          </p:nvSpPr>
          <p:spPr>
            <a:xfrm>
              <a:off x="3678" y="7210"/>
              <a:ext cx="157" cy="272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2" name="Line 7"/>
            <p:cNvSpPr/>
            <p:nvPr/>
          </p:nvSpPr>
          <p:spPr>
            <a:xfrm flipH="1">
              <a:off x="3991" y="7210"/>
              <a:ext cx="157" cy="272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23" name="Line 8"/>
            <p:cNvSpPr/>
            <p:nvPr/>
          </p:nvSpPr>
          <p:spPr>
            <a:xfrm>
              <a:off x="3835" y="7482"/>
              <a:ext cx="156" cy="0"/>
            </a:xfrm>
            <a:prstGeom prst="line">
              <a:avLst/>
            </a:prstGeom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</p:grpSp>
      <p:grpSp>
        <p:nvGrpSpPr>
          <p:cNvPr id="24580" name="Group 9"/>
          <p:cNvGrpSpPr/>
          <p:nvPr/>
        </p:nvGrpSpPr>
        <p:grpSpPr>
          <a:xfrm>
            <a:off x="6588125" y="2636838"/>
            <a:ext cx="685800" cy="396875"/>
            <a:chOff x="6825" y="6510"/>
            <a:chExt cx="1080" cy="624"/>
          </a:xfrm>
        </p:grpSpPr>
        <p:sp>
          <p:nvSpPr>
            <p:cNvPr id="24616" name="Rectangle 10"/>
            <p:cNvSpPr/>
            <p:nvPr/>
          </p:nvSpPr>
          <p:spPr>
            <a:xfrm>
              <a:off x="6825" y="6510"/>
              <a:ext cx="1080" cy="468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4617" name="Oval 11"/>
            <p:cNvSpPr/>
            <p:nvPr/>
          </p:nvSpPr>
          <p:spPr>
            <a:xfrm>
              <a:off x="7005" y="6978"/>
              <a:ext cx="180" cy="156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4618" name="Oval 12"/>
            <p:cNvSpPr/>
            <p:nvPr/>
          </p:nvSpPr>
          <p:spPr>
            <a:xfrm>
              <a:off x="7545" y="6978"/>
              <a:ext cx="180" cy="156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grpSp>
        <p:nvGrpSpPr>
          <p:cNvPr id="24581" name="Group 13"/>
          <p:cNvGrpSpPr/>
          <p:nvPr/>
        </p:nvGrpSpPr>
        <p:grpSpPr>
          <a:xfrm>
            <a:off x="3059113" y="5013325"/>
            <a:ext cx="457200" cy="792163"/>
            <a:chOff x="3945" y="9942"/>
            <a:chExt cx="720" cy="1248"/>
          </a:xfrm>
        </p:grpSpPr>
        <p:sp>
          <p:nvSpPr>
            <p:cNvPr id="24602" name="Line 14"/>
            <p:cNvSpPr/>
            <p:nvPr/>
          </p:nvSpPr>
          <p:spPr>
            <a:xfrm>
              <a:off x="4125" y="9942"/>
              <a:ext cx="0" cy="1248"/>
            </a:xfrm>
            <a:prstGeom prst="line">
              <a:avLst/>
            </a:prstGeom>
            <a:ln w="3810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3" name="Line 15"/>
            <p:cNvSpPr/>
            <p:nvPr/>
          </p:nvSpPr>
          <p:spPr>
            <a:xfrm flipH="1">
              <a:off x="3945" y="10098"/>
              <a:ext cx="180" cy="1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4" name="Line 16"/>
            <p:cNvSpPr/>
            <p:nvPr/>
          </p:nvSpPr>
          <p:spPr>
            <a:xfrm flipH="1">
              <a:off x="3945" y="10254"/>
              <a:ext cx="180" cy="1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5" name="Line 17"/>
            <p:cNvSpPr/>
            <p:nvPr/>
          </p:nvSpPr>
          <p:spPr>
            <a:xfrm flipH="1">
              <a:off x="3945" y="10566"/>
              <a:ext cx="179" cy="1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6" name="Line 18"/>
            <p:cNvSpPr/>
            <p:nvPr/>
          </p:nvSpPr>
          <p:spPr>
            <a:xfrm flipH="1">
              <a:off x="3945" y="10410"/>
              <a:ext cx="180" cy="1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7" name="Line 19"/>
            <p:cNvSpPr/>
            <p:nvPr/>
          </p:nvSpPr>
          <p:spPr>
            <a:xfrm flipH="1">
              <a:off x="3945" y="10722"/>
              <a:ext cx="179" cy="1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8" name="Line 20"/>
            <p:cNvSpPr/>
            <p:nvPr/>
          </p:nvSpPr>
          <p:spPr>
            <a:xfrm flipH="1">
              <a:off x="3945" y="9942"/>
              <a:ext cx="180" cy="1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09" name="Line 21"/>
            <p:cNvSpPr/>
            <p:nvPr/>
          </p:nvSpPr>
          <p:spPr>
            <a:xfrm flipH="1">
              <a:off x="3945" y="10878"/>
              <a:ext cx="180" cy="1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sp>
          <p:nvSpPr>
            <p:cNvPr id="24610" name="Line 22"/>
            <p:cNvSpPr/>
            <p:nvPr/>
          </p:nvSpPr>
          <p:spPr>
            <a:xfrm flipH="1">
              <a:off x="3945" y="11034"/>
              <a:ext cx="180" cy="155"/>
            </a:xfrm>
            <a:prstGeom prst="line">
              <a:avLst/>
            </a:prstGeom>
            <a:ln w="9525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</p:sp>
        <p:grpSp>
          <p:nvGrpSpPr>
            <p:cNvPr id="24611" name="Group 23"/>
            <p:cNvGrpSpPr/>
            <p:nvPr/>
          </p:nvGrpSpPr>
          <p:grpSpPr>
            <a:xfrm>
              <a:off x="4125" y="10254"/>
              <a:ext cx="540" cy="624"/>
              <a:chOff x="5205" y="10254"/>
              <a:chExt cx="540" cy="624"/>
            </a:xfrm>
          </p:grpSpPr>
          <p:grpSp>
            <p:nvGrpSpPr>
              <p:cNvPr id="24612" name="Group 24"/>
              <p:cNvGrpSpPr/>
              <p:nvPr/>
            </p:nvGrpSpPr>
            <p:grpSpPr>
              <a:xfrm>
                <a:off x="5205" y="10410"/>
                <a:ext cx="540" cy="312"/>
                <a:chOff x="5025" y="10410"/>
                <a:chExt cx="540" cy="312"/>
              </a:xfrm>
            </p:grpSpPr>
            <p:sp>
              <p:nvSpPr>
                <p:cNvPr id="24614" name="Line 25"/>
                <p:cNvSpPr/>
                <p:nvPr/>
              </p:nvSpPr>
              <p:spPr>
                <a:xfrm flipV="1">
                  <a:off x="5025" y="10410"/>
                  <a:ext cx="540" cy="156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  <p:sp>
              <p:nvSpPr>
                <p:cNvPr id="24615" name="Line 26"/>
                <p:cNvSpPr/>
                <p:nvPr/>
              </p:nvSpPr>
              <p:spPr>
                <a:xfrm>
                  <a:off x="5025" y="10566"/>
                  <a:ext cx="540" cy="156"/>
                </a:xfrm>
                <a:prstGeom prst="line">
                  <a:avLst/>
                </a:prstGeom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</p:spPr>
            </p:sp>
          </p:grpSp>
          <p:sp>
            <p:nvSpPr>
              <p:cNvPr id="24613" name="Freeform 27"/>
              <p:cNvSpPr/>
              <p:nvPr/>
            </p:nvSpPr>
            <p:spPr>
              <a:xfrm>
                <a:off x="5565" y="10254"/>
                <a:ext cx="180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80" y="312"/>
                  </a:cxn>
                  <a:cxn ang="0">
                    <a:pos x="0" y="624"/>
                  </a:cxn>
                </a:cxnLst>
                <a:rect l="0" t="0" r="0" b="0"/>
                <a:pathLst>
                  <a:path w="360" h="624">
                    <a:moveTo>
                      <a:pt x="0" y="0"/>
                    </a:moveTo>
                    <a:cubicBezTo>
                      <a:pt x="180" y="104"/>
                      <a:pt x="360" y="208"/>
                      <a:pt x="360" y="312"/>
                    </a:cubicBezTo>
                    <a:cubicBezTo>
                      <a:pt x="360" y="416"/>
                      <a:pt x="60" y="572"/>
                      <a:pt x="0" y="624"/>
                    </a:cubicBezTo>
                  </a:path>
                </a:pathLst>
              </a:custGeom>
              <a:noFill/>
              <a:ln w="38100" cap="flat" cmpd="sng">
                <a:solidFill>
                  <a:srgbClr val="000000">
                    <a:alpha val="100000"/>
                  </a:srgbClr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 lang="zh-CN" altLang="en-US"/>
              </a:p>
            </p:txBody>
          </p:sp>
        </p:grpSp>
      </p:grpSp>
      <p:grpSp>
        <p:nvGrpSpPr>
          <p:cNvPr id="24582" name="Group 28"/>
          <p:cNvGrpSpPr/>
          <p:nvPr/>
        </p:nvGrpSpPr>
        <p:grpSpPr>
          <a:xfrm>
            <a:off x="6588125" y="5300663"/>
            <a:ext cx="685800" cy="396875"/>
            <a:chOff x="6825" y="6510"/>
            <a:chExt cx="1080" cy="624"/>
          </a:xfrm>
        </p:grpSpPr>
        <p:sp>
          <p:nvSpPr>
            <p:cNvPr id="24599" name="Rectangle 29"/>
            <p:cNvSpPr/>
            <p:nvPr/>
          </p:nvSpPr>
          <p:spPr>
            <a:xfrm>
              <a:off x="6825" y="6510"/>
              <a:ext cx="1080" cy="468"/>
            </a:xfrm>
            <a:prstGeom prst="rect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4600" name="Oval 30"/>
            <p:cNvSpPr/>
            <p:nvPr/>
          </p:nvSpPr>
          <p:spPr>
            <a:xfrm>
              <a:off x="7005" y="6978"/>
              <a:ext cx="180" cy="156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  <p:sp>
          <p:nvSpPr>
            <p:cNvPr id="24601" name="Oval 31"/>
            <p:cNvSpPr/>
            <p:nvPr/>
          </p:nvSpPr>
          <p:spPr>
            <a:xfrm>
              <a:off x="7545" y="6978"/>
              <a:ext cx="180" cy="156"/>
            </a:xfrm>
            <a:prstGeom prst="ellipse">
              <a:avLst/>
            </a:prstGeom>
            <a:solidFill>
              <a:srgbClr val="FFFFFF"/>
            </a:solidFill>
            <a:ln w="19050" cap="flat" cmpd="sng">
              <a:solidFill>
                <a:srgbClr val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eaLnBrk="1" hangingPunct="1"/>
              <a:endParaRPr lang="zh-CN" altLang="en-US" dirty="0">
                <a:latin typeface="Arial" panose="020B0604020202020204" pitchFamily="34" charset="0"/>
              </a:endParaRPr>
            </a:p>
          </p:txBody>
        </p:sp>
      </p:grpSp>
      <p:sp>
        <p:nvSpPr>
          <p:cNvPr id="24583" name="Text Box 32"/>
          <p:cNvSpPr txBox="1"/>
          <p:nvPr/>
        </p:nvSpPr>
        <p:spPr>
          <a:xfrm>
            <a:off x="1692275" y="1484313"/>
            <a:ext cx="2776538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latin typeface="Times New Roman" panose="02020603050405020304" pitchFamily="18" charset="0"/>
              </a:rPr>
              <a:t>用</a:t>
            </a:r>
            <a:r>
              <a:rPr lang="en-US" altLang="zh-CN" sz="2400" b="1" dirty="0">
                <a:latin typeface="Times New Roman" panose="02020603050405020304" pitchFamily="18" charset="0"/>
              </a:rPr>
              <a:t>100N</a:t>
            </a:r>
            <a:r>
              <a:rPr lang="zh-CN" altLang="en-US" sz="2400" b="1" dirty="0">
                <a:latin typeface="Times New Roman" panose="02020603050405020304" pitchFamily="18" charset="0"/>
              </a:rPr>
              <a:t>的力提水桶</a:t>
            </a:r>
            <a:r>
              <a:rPr lang="zh-CN" altLang="en-US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4584" name="Text Box 33"/>
          <p:cNvSpPr txBox="1"/>
          <p:nvPr/>
        </p:nvSpPr>
        <p:spPr>
          <a:xfrm>
            <a:off x="4932363" y="3933825"/>
            <a:ext cx="4002087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latin typeface="Times New Roman" panose="02020603050405020304" pitchFamily="18" charset="0"/>
              </a:rPr>
              <a:t>用</a:t>
            </a:r>
            <a:r>
              <a:rPr lang="en-US" altLang="zh-CN" sz="2400" b="1" dirty="0">
                <a:latin typeface="Times New Roman" panose="02020603050405020304" pitchFamily="18" charset="0"/>
              </a:rPr>
              <a:t>300N</a:t>
            </a:r>
            <a:r>
              <a:rPr lang="zh-CN" altLang="en-US" sz="2400" b="1" dirty="0">
                <a:latin typeface="Times New Roman" panose="02020603050405020304" pitchFamily="18" charset="0"/>
              </a:rPr>
              <a:t>的力向右上方拉小车</a:t>
            </a:r>
            <a:r>
              <a:rPr lang="zh-CN" altLang="en-US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4585" name="Text Box 34"/>
          <p:cNvSpPr txBox="1"/>
          <p:nvPr/>
        </p:nvSpPr>
        <p:spPr>
          <a:xfrm>
            <a:off x="1763713" y="4005263"/>
            <a:ext cx="2776537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latin typeface="Times New Roman" panose="02020603050405020304" pitchFamily="18" charset="0"/>
              </a:rPr>
              <a:t>用</a:t>
            </a:r>
            <a:r>
              <a:rPr lang="en-US" altLang="zh-CN" sz="2400" b="1" dirty="0">
                <a:latin typeface="Times New Roman" panose="02020603050405020304" pitchFamily="18" charset="0"/>
              </a:rPr>
              <a:t>150N</a:t>
            </a:r>
            <a:r>
              <a:rPr lang="zh-CN" altLang="en-US" sz="2400" b="1" dirty="0">
                <a:latin typeface="Times New Roman" panose="02020603050405020304" pitchFamily="18" charset="0"/>
              </a:rPr>
              <a:t>的力按图钉</a:t>
            </a:r>
            <a:r>
              <a:rPr lang="zh-CN" altLang="en-US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4586" name="Text Box 35"/>
          <p:cNvSpPr txBox="1"/>
          <p:nvPr/>
        </p:nvSpPr>
        <p:spPr>
          <a:xfrm>
            <a:off x="5003800" y="1484313"/>
            <a:ext cx="3389313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zh-CN" altLang="en-US" sz="2400" b="1" dirty="0">
                <a:latin typeface="Times New Roman" panose="02020603050405020304" pitchFamily="18" charset="0"/>
              </a:rPr>
              <a:t>用</a:t>
            </a:r>
            <a:r>
              <a:rPr lang="en-US" altLang="zh-CN" sz="2400" b="1" dirty="0">
                <a:latin typeface="Times New Roman" panose="02020603050405020304" pitchFamily="18" charset="0"/>
              </a:rPr>
              <a:t>200N</a:t>
            </a:r>
            <a:r>
              <a:rPr lang="zh-CN" altLang="en-US" sz="2400" b="1" dirty="0">
                <a:latin typeface="Times New Roman" panose="02020603050405020304" pitchFamily="18" charset="0"/>
              </a:rPr>
              <a:t>的力向右推小车</a:t>
            </a:r>
            <a:r>
              <a:rPr lang="zh-CN" altLang="en-US" sz="2400" dirty="0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20517" name="Oval 37"/>
          <p:cNvSpPr/>
          <p:nvPr/>
        </p:nvSpPr>
        <p:spPr>
          <a:xfrm>
            <a:off x="3205163" y="2754313"/>
            <a:ext cx="71437" cy="730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518" name="Oval 38"/>
          <p:cNvSpPr/>
          <p:nvPr/>
        </p:nvSpPr>
        <p:spPr>
          <a:xfrm>
            <a:off x="6516688" y="2746375"/>
            <a:ext cx="71437" cy="730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519" name="Oval 39"/>
          <p:cNvSpPr/>
          <p:nvPr/>
        </p:nvSpPr>
        <p:spPr>
          <a:xfrm>
            <a:off x="3492500" y="5373688"/>
            <a:ext cx="71438" cy="730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520" name="Oval 40"/>
          <p:cNvSpPr/>
          <p:nvPr/>
        </p:nvSpPr>
        <p:spPr>
          <a:xfrm>
            <a:off x="7235825" y="5267325"/>
            <a:ext cx="71438" cy="73025"/>
          </a:xfrm>
          <a:prstGeom prst="ellipse">
            <a:avLst/>
          </a:prstGeom>
          <a:solidFill>
            <a:schemeClr val="accent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/>
          <a:lstStyle/>
          <a:p>
            <a:pPr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20521" name="Line 41"/>
          <p:cNvSpPr/>
          <p:nvPr/>
        </p:nvSpPr>
        <p:spPr>
          <a:xfrm flipH="1" flipV="1">
            <a:off x="3243263" y="2286000"/>
            <a:ext cx="0" cy="504825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22" name="Line 42"/>
          <p:cNvSpPr/>
          <p:nvPr/>
        </p:nvSpPr>
        <p:spPr>
          <a:xfrm>
            <a:off x="6588125" y="2781300"/>
            <a:ext cx="1152525" cy="0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23" name="Line 43"/>
          <p:cNvSpPr/>
          <p:nvPr/>
        </p:nvSpPr>
        <p:spPr>
          <a:xfrm flipH="1">
            <a:off x="2843213" y="5413375"/>
            <a:ext cx="649287" cy="0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24" name="Line 44"/>
          <p:cNvSpPr/>
          <p:nvPr/>
        </p:nvSpPr>
        <p:spPr>
          <a:xfrm flipV="1">
            <a:off x="7250113" y="4667250"/>
            <a:ext cx="792162" cy="647700"/>
          </a:xfrm>
          <a:prstGeom prst="line">
            <a:avLst/>
          </a:prstGeom>
          <a:ln w="254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</p:sp>
      <p:sp>
        <p:nvSpPr>
          <p:cNvPr id="20525" name="Text Box 45"/>
          <p:cNvSpPr txBox="1"/>
          <p:nvPr/>
        </p:nvSpPr>
        <p:spPr>
          <a:xfrm>
            <a:off x="3348038" y="1989138"/>
            <a:ext cx="120332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rgbClr val="D60093"/>
                </a:solidFill>
                <a:latin typeface="Times New Roman" panose="02020603050405020304" pitchFamily="18" charset="0"/>
              </a:rPr>
              <a:t>F=100N</a:t>
            </a:r>
          </a:p>
        </p:txBody>
      </p:sp>
      <p:sp>
        <p:nvSpPr>
          <p:cNvPr id="20526" name="Text Box 46"/>
          <p:cNvSpPr txBox="1"/>
          <p:nvPr/>
        </p:nvSpPr>
        <p:spPr>
          <a:xfrm>
            <a:off x="7451725" y="2205038"/>
            <a:ext cx="120332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rgbClr val="D60093"/>
                </a:solidFill>
                <a:latin typeface="Times New Roman" panose="02020603050405020304" pitchFamily="18" charset="0"/>
              </a:rPr>
              <a:t>F=200N</a:t>
            </a:r>
          </a:p>
        </p:txBody>
      </p:sp>
      <p:sp>
        <p:nvSpPr>
          <p:cNvPr id="20527" name="Text Box 47"/>
          <p:cNvSpPr txBox="1"/>
          <p:nvPr/>
        </p:nvSpPr>
        <p:spPr>
          <a:xfrm>
            <a:off x="1403350" y="4868863"/>
            <a:ext cx="120332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rgbClr val="D60093"/>
                </a:solidFill>
                <a:latin typeface="Times New Roman" panose="02020603050405020304" pitchFamily="18" charset="0"/>
              </a:rPr>
              <a:t>F=150N</a:t>
            </a:r>
          </a:p>
        </p:txBody>
      </p:sp>
      <p:sp>
        <p:nvSpPr>
          <p:cNvPr id="20528" name="Text Box 48"/>
          <p:cNvSpPr txBox="1"/>
          <p:nvPr/>
        </p:nvSpPr>
        <p:spPr>
          <a:xfrm>
            <a:off x="6804025" y="4365625"/>
            <a:ext cx="1203325" cy="4572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altLang="zh-CN" sz="2400" dirty="0">
                <a:solidFill>
                  <a:srgbClr val="D60093"/>
                </a:solidFill>
                <a:latin typeface="Times New Roman" panose="02020603050405020304" pitchFamily="18" charset="0"/>
              </a:rPr>
              <a:t>F=300N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20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05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7" grpId="0" bldLvl="0" animBg="1"/>
      <p:bldP spid="20518" grpId="0" bldLvl="0" animBg="1"/>
      <p:bldP spid="20519" grpId="0" bldLvl="0" animBg="1"/>
      <p:bldP spid="20520" grpId="0" bldLvl="0" animBg="1"/>
      <p:bldP spid="20525" grpId="0"/>
      <p:bldP spid="20526" grpId="0"/>
      <p:bldP spid="20527" grpId="0"/>
      <p:bldP spid="205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BAS0016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1462" y="0"/>
            <a:ext cx="9828212" cy="7162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3" name="Rectangle 3"/>
          <p:cNvSpPr/>
          <p:nvPr/>
        </p:nvSpPr>
        <p:spPr>
          <a:xfrm>
            <a:off x="838200" y="2057400"/>
            <a:ext cx="7696200" cy="29718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 eaLnBrk="1" hangingPunct="1">
              <a:spcBef>
                <a:spcPct val="20000"/>
              </a:spcBef>
              <a:buChar char="•"/>
            </a:pP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力的三要素：力的大小、方向和作用点</a:t>
            </a:r>
          </a:p>
          <a:p>
            <a:pPr marL="342900" indent="-342900" eaLnBrk="1" hangingPunct="1">
              <a:spcBef>
                <a:spcPct val="20000"/>
              </a:spcBef>
              <a:buChar char="•"/>
            </a:pP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Char char="•"/>
            </a:pP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力的单位：牛顿，简称牛，用符号</a:t>
            </a:r>
            <a:r>
              <a:rPr lang="en-US" altLang="zh-CN" sz="2800" b="1" dirty="0">
                <a:solidFill>
                  <a:srgbClr val="0000FF"/>
                </a:solidFill>
                <a:latin typeface="Arial" panose="020B0604020202020204" pitchFamily="34" charset="0"/>
              </a:rPr>
              <a:t>N</a:t>
            </a: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表示</a:t>
            </a:r>
          </a:p>
          <a:p>
            <a:pPr marL="342900" indent="-342900" eaLnBrk="1" hangingPunct="1">
              <a:spcBef>
                <a:spcPct val="20000"/>
              </a:spcBef>
              <a:buChar char="•"/>
            </a:pPr>
            <a:endParaRPr lang="zh-CN" altLang="en-US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marL="342900" indent="-342900" eaLnBrk="1" hangingPunct="1">
              <a:spcBef>
                <a:spcPct val="20000"/>
              </a:spcBef>
              <a:buChar char="•"/>
            </a:pPr>
            <a:r>
              <a:rPr lang="zh-CN" altLang="en-US" sz="2800" b="1" dirty="0">
                <a:solidFill>
                  <a:srgbClr val="0000FF"/>
                </a:solidFill>
                <a:latin typeface="Arial" panose="020B0604020202020204" pitchFamily="34" charset="0"/>
              </a:rPr>
              <a:t>力的示意图：在受力物体上画一条带箭头的线段，表示物体在这个方向上所受的力。</a:t>
            </a:r>
          </a:p>
        </p:txBody>
      </p:sp>
      <p:sp>
        <p:nvSpPr>
          <p:cNvPr id="25604" name="WordArt 4" descr="白色大理石"/>
          <p:cNvSpPr>
            <a:spLocks noTextEdit="1"/>
          </p:cNvSpPr>
          <p:nvPr/>
        </p:nvSpPr>
        <p:spPr>
          <a:xfrm>
            <a:off x="2209800" y="990600"/>
            <a:ext cx="4495800" cy="685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  <a:scene3d>
              <a:camera prst="legacyObliqueRight">
                <a:rot lat="0" lon="0" rev="0"/>
              </a:camera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zh-CN" altLang="en-US" sz="3600">
                <a:blipFill rotWithShape="0">
                  <a:blip r:embed="rId3"/>
                </a:blipFill>
                <a:latin typeface="宋体" panose="02010600030101010101" pitchFamily="2" charset="-122"/>
                <a:ea typeface="宋体" panose="02010600030101010101" pitchFamily="2" charset="-122"/>
              </a:rPr>
              <a:t>长话短说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/>
          </p:cNvSpPr>
          <p:nvPr>
            <p:ph idx="1"/>
          </p:nvPr>
        </p:nvSpPr>
        <p:spPr>
          <a:xfrm>
            <a:off x="304800" y="1219200"/>
            <a:ext cx="7696200" cy="1905000"/>
          </a:xfrm>
        </p:spPr>
        <p:txBody>
          <a:bodyPr vert="horz" wrap="square" lIns="91440" tIns="45720" rIns="91440" bIns="45720" anchor="t"/>
          <a:lstStyle/>
          <a:p>
            <a:pPr eaLnBrk="1" hangingPunct="1">
              <a:buNone/>
            </a:pPr>
            <a:r>
              <a:rPr lang="en-US" altLang="zh-CN" sz="2800" b="1" dirty="0">
                <a:solidFill>
                  <a:srgbClr val="080005"/>
                </a:solidFill>
                <a:latin typeface="宋体" panose="02010600030101010101" pitchFamily="2" charset="-122"/>
              </a:rPr>
              <a:t>      1</a:t>
            </a:r>
            <a:r>
              <a:rPr lang="zh-CN" altLang="en-US" sz="2800" b="1" dirty="0">
                <a:solidFill>
                  <a:srgbClr val="080005"/>
                </a:solidFill>
                <a:latin typeface="宋体" panose="02010600030101010101" pitchFamily="2" charset="-122"/>
              </a:rPr>
              <a:t>、一辆正在运动的玩具汽车，如果向前推，它会运动得更快，但若向后拉，它运动的速度就会慢下来，这说明力的</a:t>
            </a:r>
            <a:r>
              <a:rPr lang="zh-CN" altLang="en-US" sz="2800" b="1" u="sng" dirty="0">
                <a:solidFill>
                  <a:srgbClr val="080005"/>
                </a:solidFill>
                <a:latin typeface="宋体" panose="02010600030101010101" pitchFamily="2" charset="-122"/>
              </a:rPr>
              <a:t>      </a:t>
            </a:r>
            <a:r>
              <a:rPr lang="zh-CN" altLang="en-US" sz="2800" b="1" dirty="0">
                <a:solidFill>
                  <a:srgbClr val="080005"/>
                </a:solidFill>
                <a:latin typeface="宋体" panose="02010600030101010101" pitchFamily="2" charset="-122"/>
              </a:rPr>
              <a:t>能影响力的作用效果。</a:t>
            </a:r>
            <a:endParaRPr lang="zh-CN" altLang="en-US" sz="2800" b="1" dirty="0">
              <a:latin typeface="宋体" panose="02010600030101010101" pitchFamily="2" charset="-122"/>
            </a:endParaRPr>
          </a:p>
        </p:txBody>
      </p:sp>
      <p:sp>
        <p:nvSpPr>
          <p:cNvPr id="46083" name="Text Box 3"/>
          <p:cNvSpPr txBox="1"/>
          <p:nvPr/>
        </p:nvSpPr>
        <p:spPr>
          <a:xfrm>
            <a:off x="5410200" y="2057400"/>
            <a:ext cx="9906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2009"/>
                </a:solidFill>
                <a:latin typeface="Arial" panose="020B0604020202020204" pitchFamily="34" charset="0"/>
              </a:rPr>
              <a:t>方向</a:t>
            </a:r>
          </a:p>
        </p:txBody>
      </p:sp>
      <p:sp>
        <p:nvSpPr>
          <p:cNvPr id="26628" name="WordArt 4"/>
          <p:cNvSpPr>
            <a:spLocks noTextEdit="1"/>
          </p:cNvSpPr>
          <p:nvPr/>
        </p:nvSpPr>
        <p:spPr>
          <a:xfrm>
            <a:off x="228600" y="152400"/>
            <a:ext cx="2438400" cy="990600"/>
          </a:xfrm>
          <a:prstGeom prst="rect">
            <a:avLst/>
          </a:prstGeom>
        </p:spPr>
        <p:txBody>
          <a:bodyPr wrap="none" fromWordArt="1">
            <a:prstTxWarp prst="textCascadeUp">
              <a:avLst>
                <a:gd name="adj" fmla="val 44444"/>
              </a:avLst>
            </a:prstTxWarp>
            <a:normAutofit/>
            <a:scene3d>
              <a:camera prst="legacyPerspectiveFront">
                <a:rot lat="20520000" lon="1080000" rev="0"/>
              </a:camera>
              <a:lightRig rig="legacyHarsh2" dir="b"/>
            </a:scene3d>
            <a:sp3d extrusionH="430200" prstMaterial="legacyMatte">
              <a:extrusionClr>
                <a:srgbClr val="FF6600"/>
              </a:extrusionClr>
            </a:sp3d>
          </a:bodyPr>
          <a:lstStyle/>
          <a:p>
            <a:pPr algn="ctr"/>
            <a:r>
              <a:rPr lang="zh-CN" altLang="en-US" sz="3600">
                <a:gradFill rotWithShape="1">
                  <a:gsLst>
                    <a:gs pos="0">
                      <a:srgbClr val="FFE701"/>
                    </a:gs>
                    <a:gs pos="100000">
                      <a:srgbClr val="FE3E02"/>
                    </a:gs>
                  </a:gsLst>
                  <a:lin ang="5400000" scaled="1"/>
                  <a:tileRect/>
                </a:gradFill>
                <a:latin typeface="宋体" panose="02010600030101010101" pitchFamily="2" charset="-122"/>
                <a:ea typeface="宋体" panose="02010600030101010101" pitchFamily="2" charset="-122"/>
              </a:rPr>
              <a:t>巩固与提高</a:t>
            </a:r>
          </a:p>
        </p:txBody>
      </p:sp>
      <p:grpSp>
        <p:nvGrpSpPr>
          <p:cNvPr id="26629" name="Group 5"/>
          <p:cNvGrpSpPr/>
          <p:nvPr/>
        </p:nvGrpSpPr>
        <p:grpSpPr>
          <a:xfrm>
            <a:off x="5410200" y="4724400"/>
            <a:ext cx="2286000" cy="1371600"/>
            <a:chOff x="2160" y="9552"/>
            <a:chExt cx="4545" cy="2340"/>
          </a:xfrm>
        </p:grpSpPr>
        <p:pic>
          <p:nvPicPr>
            <p:cNvPr id="26633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60" y="9552"/>
              <a:ext cx="4545" cy="1965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6634" name="Text Box 7"/>
            <p:cNvSpPr txBox="1"/>
            <p:nvPr/>
          </p:nvSpPr>
          <p:spPr>
            <a:xfrm>
              <a:off x="4364" y="11268"/>
              <a:ext cx="1216" cy="624"/>
            </a:xfrm>
            <a:prstGeom prst="rect">
              <a:avLst/>
            </a:prstGeom>
            <a:solidFill>
              <a:srgbClr val="FFFFFF"/>
            </a:solidFill>
            <a:ln w="9525">
              <a:noFill/>
            </a:ln>
          </p:spPr>
          <p:txBody>
            <a:bodyPr lIns="0" tIns="0" bIns="0"/>
            <a:lstStyle/>
            <a:p>
              <a:pPr algn="just" eaLnBrk="1" hangingPunct="1"/>
              <a:r>
                <a:rPr lang="zh-CN" altLang="en-US" sz="900" dirty="0">
                  <a:latin typeface="Times New Roman" panose="02020603050405020304" pitchFamily="18" charset="0"/>
                </a:rPr>
                <a:t>图</a:t>
              </a:r>
              <a:r>
                <a:rPr lang="en-US" altLang="zh-CN" sz="900" dirty="0">
                  <a:latin typeface="Times New Roman" panose="02020603050405020304" pitchFamily="18" charset="0"/>
                </a:rPr>
                <a:t>1</a:t>
              </a:r>
              <a:endParaRPr lang="en-US" altLang="zh-CN" dirty="0">
                <a:latin typeface="Arial" panose="020B0604020202020204" pitchFamily="34" charset="0"/>
              </a:endParaRPr>
            </a:p>
          </p:txBody>
        </p:sp>
      </p:grpSp>
      <p:sp>
        <p:nvSpPr>
          <p:cNvPr id="26630" name="Rectangle 8"/>
          <p:cNvSpPr/>
          <p:nvPr/>
        </p:nvSpPr>
        <p:spPr>
          <a:xfrm>
            <a:off x="304800" y="3276600"/>
            <a:ext cx="8153400" cy="13716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zh-CN" sz="2800" b="1" dirty="0">
                <a:solidFill>
                  <a:srgbClr val="080005"/>
                </a:solidFill>
                <a:latin typeface="宋体" panose="02010600030101010101" pitchFamily="2" charset="-122"/>
              </a:rPr>
              <a:t>      2</a:t>
            </a:r>
            <a:r>
              <a:rPr lang="zh-CN" altLang="en-US" sz="2800" b="1" dirty="0">
                <a:solidFill>
                  <a:srgbClr val="080005"/>
                </a:solidFill>
                <a:latin typeface="宋体" panose="02010600030101010101" pitchFamily="2" charset="-122"/>
              </a:rPr>
              <a:t>、</a:t>
            </a:r>
            <a:r>
              <a:rPr lang="zh-CN" altLang="en-US" sz="2800" b="1" dirty="0">
                <a:latin typeface="宋体" panose="02010600030101010101" pitchFamily="2" charset="-122"/>
              </a:rPr>
              <a:t>如图</a:t>
            </a:r>
            <a:r>
              <a:rPr lang="en-US" altLang="zh-CN" sz="2800" b="1" dirty="0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所示，用扳手拧螺母时</a:t>
            </a:r>
            <a:r>
              <a:rPr lang="en-US" altLang="zh-CN" sz="2800" b="1" dirty="0">
                <a:latin typeface="宋体" panose="02010600030101010101" pitchFamily="2" charset="-122"/>
              </a:rPr>
              <a:t>,</a:t>
            </a:r>
            <a:r>
              <a:rPr lang="zh-CN" altLang="en-US" sz="2800" b="1" dirty="0">
                <a:latin typeface="宋体" panose="02010600030101010101" pitchFamily="2" charset="-122"/>
              </a:rPr>
              <a:t>若用同样大的力在</a:t>
            </a:r>
            <a:r>
              <a:rPr lang="en-US" altLang="zh-CN" sz="2800" b="1" dirty="0">
                <a:latin typeface="宋体" panose="02010600030101010101" pitchFamily="2" charset="-122"/>
              </a:rPr>
              <a:t>A</a:t>
            </a:r>
            <a:r>
              <a:rPr lang="zh-CN" altLang="en-US" sz="2800" b="1" dirty="0">
                <a:latin typeface="宋体" panose="02010600030101010101" pitchFamily="2" charset="-122"/>
              </a:rPr>
              <a:t>点或</a:t>
            </a:r>
            <a:r>
              <a:rPr lang="en-US" altLang="zh-CN" sz="2800" b="1" dirty="0">
                <a:latin typeface="宋体" panose="02010600030101010101" pitchFamily="2" charset="-122"/>
              </a:rPr>
              <a:t>B</a:t>
            </a:r>
            <a:r>
              <a:rPr lang="zh-CN" altLang="en-US" sz="2800" b="1" dirty="0">
                <a:latin typeface="宋体" panose="02010600030101010101" pitchFamily="2" charset="-122"/>
              </a:rPr>
              <a:t>点拧，在</a:t>
            </a:r>
            <a:r>
              <a:rPr lang="en-US" altLang="zh-CN" sz="2800" b="1" u="sng" dirty="0">
                <a:latin typeface="宋体" panose="02010600030101010101" pitchFamily="2" charset="-122"/>
              </a:rPr>
              <a:t>____</a:t>
            </a:r>
            <a:r>
              <a:rPr lang="zh-CN" altLang="en-US" sz="2800" b="1" dirty="0">
                <a:latin typeface="宋体" panose="02010600030101010101" pitchFamily="2" charset="-122"/>
              </a:rPr>
              <a:t>点更容易拧一些，这表明力的作用效果与力的</a:t>
            </a:r>
            <a:r>
              <a:rPr lang="en-US" altLang="zh-CN" sz="2800" b="1" u="sng" dirty="0">
                <a:latin typeface="宋体" panose="02010600030101010101" pitchFamily="2" charset="-122"/>
              </a:rPr>
              <a:t>________</a:t>
            </a:r>
            <a:r>
              <a:rPr lang="zh-CN" altLang="en-US" sz="2800" b="1" dirty="0">
                <a:latin typeface="宋体" panose="02010600030101010101" pitchFamily="2" charset="-122"/>
              </a:rPr>
              <a:t>有关。 </a:t>
            </a:r>
          </a:p>
        </p:txBody>
      </p:sp>
      <p:sp>
        <p:nvSpPr>
          <p:cNvPr id="46089" name="Text Box 9"/>
          <p:cNvSpPr txBox="1"/>
          <p:nvPr/>
        </p:nvSpPr>
        <p:spPr>
          <a:xfrm>
            <a:off x="4572000" y="3748088"/>
            <a:ext cx="609600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FF2009"/>
                </a:solidFill>
                <a:latin typeface="Arial" panose="020B0604020202020204" pitchFamily="34" charset="0"/>
              </a:rPr>
              <a:t>B</a:t>
            </a:r>
          </a:p>
        </p:txBody>
      </p:sp>
      <p:sp>
        <p:nvSpPr>
          <p:cNvPr id="46090" name="Text Box 10"/>
          <p:cNvSpPr txBox="1"/>
          <p:nvPr/>
        </p:nvSpPr>
        <p:spPr>
          <a:xfrm>
            <a:off x="4419600" y="4114800"/>
            <a:ext cx="1524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2009"/>
                </a:solidFill>
                <a:latin typeface="Arial" panose="020B0604020202020204" pitchFamily="34" charset="0"/>
              </a:rPr>
              <a:t>作用点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/>
      <p:bldP spid="46089" grpId="0"/>
      <p:bldP spid="4609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/>
          <p:cNvSpPr>
            <a:spLocks noGrp="1"/>
          </p:cNvSpPr>
          <p:nvPr>
            <p:ph type="body" sz="half" idx="4294967295"/>
          </p:nvPr>
        </p:nvSpPr>
        <p:spPr>
          <a:xfrm>
            <a:off x="415925" y="2432685"/>
            <a:ext cx="8713788" cy="1368425"/>
          </a:xfrm>
        </p:spPr>
        <p:txBody>
          <a:bodyPr vert="horz" wrap="square" lIns="91440" tIns="45720" rIns="91440" bIns="45720" anchor="t"/>
          <a:lstStyle>
            <a:lvl1pPr lvl="0">
              <a:buClrTx/>
              <a:buSzTx/>
              <a:buFontTx/>
              <a:defRPr sz="2800"/>
            </a:lvl1pPr>
            <a:lvl2pPr lvl="1">
              <a:buClrTx/>
              <a:buSzTx/>
              <a:buFontTx/>
              <a:defRPr sz="2400"/>
            </a:lvl2pPr>
            <a:lvl3pPr lvl="2">
              <a:buClrTx/>
              <a:buSzTx/>
              <a:buFontTx/>
              <a:defRPr sz="2000"/>
            </a:lvl3pPr>
            <a:lvl4pPr lvl="3">
              <a:buClrTx/>
              <a:buSzTx/>
              <a:buFontTx/>
              <a:defRPr sz="1800"/>
            </a:lvl4pPr>
            <a:lvl5pPr lvl="4">
              <a:buClrTx/>
              <a:buSzTx/>
              <a:buFontTx/>
              <a:defRPr sz="1800"/>
            </a:lvl5pPr>
          </a:lstStyle>
          <a:p>
            <a:pPr lvl="0" eaLnBrk="1" hangingPunct="1">
              <a:buNone/>
            </a:pPr>
            <a:r>
              <a:rPr lang="en-US" altLang="zh-CN" b="1" dirty="0">
                <a:solidFill>
                  <a:srgbClr val="0000FF"/>
                </a:solidFill>
              </a:rPr>
              <a:t>4</a:t>
            </a:r>
            <a:r>
              <a:rPr lang="zh-CN" altLang="en-US" b="1" dirty="0">
                <a:solidFill>
                  <a:srgbClr val="0000FF"/>
                </a:solidFill>
              </a:rPr>
              <a:t>、举起下列物体所需要的力大约是</a:t>
            </a:r>
            <a:r>
              <a:rPr lang="en-US" altLang="zh-CN" b="1" dirty="0">
                <a:solidFill>
                  <a:srgbClr val="0000FF"/>
                </a:solidFill>
              </a:rPr>
              <a:t>20N</a:t>
            </a:r>
            <a:r>
              <a:rPr lang="zh-CN" altLang="en-US" b="1" dirty="0">
                <a:solidFill>
                  <a:srgbClr val="0000FF"/>
                </a:solidFill>
              </a:rPr>
              <a:t>的是（     ）</a:t>
            </a:r>
          </a:p>
          <a:p>
            <a:pPr lvl="0" eaLnBrk="1" hangingPunct="1">
              <a:buNone/>
            </a:pPr>
            <a:r>
              <a:rPr lang="zh-CN" altLang="en-US" b="1" dirty="0"/>
              <a:t>  </a:t>
            </a:r>
            <a:r>
              <a:rPr lang="en-US" altLang="zh-CN" b="1" dirty="0"/>
              <a:t>A            	       B                   C                D</a:t>
            </a:r>
          </a:p>
        </p:txBody>
      </p:sp>
      <p:pic>
        <p:nvPicPr>
          <p:cNvPr id="28675" name="Picture 21" descr="l_44121705280299[1]"/>
          <p:cNvPicPr>
            <a:picLocks noGrp="1" noChangeAspect="1"/>
          </p:cNvPicPr>
          <p:nvPr>
            <p:ph sz="half" idx="4294967295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5025390"/>
            <a:ext cx="1529080" cy="1530985"/>
          </a:xfrm>
        </p:spPr>
      </p:pic>
      <p:pic>
        <p:nvPicPr>
          <p:cNvPr id="28676" name="Picture 38" descr="103308_1"/>
          <p:cNvPicPr>
            <a:picLocks noGrp="1" noChangeAspect="1"/>
          </p:cNvPicPr>
          <p:nvPr>
            <p:ph sz="quarter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1905000" y="5140325"/>
            <a:ext cx="1638300" cy="1606550"/>
          </a:xfrm>
        </p:spPr>
      </p:pic>
      <p:pic>
        <p:nvPicPr>
          <p:cNvPr id="28677" name="Picture 42" descr="jidefe14"/>
          <p:cNvPicPr>
            <a:picLocks noGrp="1" noChangeAspect="1"/>
          </p:cNvPicPr>
          <p:nvPr>
            <p:ph sz="quarter" idx="4294967295"/>
          </p:nvPr>
        </p:nvPicPr>
        <p:blipFill>
          <a:blip r:embed="rId4"/>
          <a:srcRect/>
          <a:stretch>
            <a:fillRect/>
          </a:stretch>
        </p:blipFill>
        <p:spPr>
          <a:xfrm>
            <a:off x="3917950" y="4584065"/>
            <a:ext cx="1983105" cy="2162810"/>
          </a:xfrm>
        </p:spPr>
      </p:pic>
      <p:pic>
        <p:nvPicPr>
          <p:cNvPr id="28678" name="Picture 46" descr="2009041114534238387"/>
          <p:cNvPicPr>
            <a:picLocks noGrp="1" noChangeAspect="1"/>
          </p:cNvPicPr>
          <p:nvPr>
            <p:ph sz="quarter" idx="4294967295"/>
          </p:nvPr>
        </p:nvPicPr>
        <p:blipFill>
          <a:blip r:embed="rId5"/>
          <a:srcRect/>
          <a:stretch>
            <a:fillRect/>
          </a:stretch>
        </p:blipFill>
        <p:spPr>
          <a:xfrm>
            <a:off x="6416675" y="3317240"/>
            <a:ext cx="1946910" cy="3239135"/>
          </a:xfrm>
        </p:spPr>
      </p:pic>
      <p:sp>
        <p:nvSpPr>
          <p:cNvPr id="54281" name="Text Box 9"/>
          <p:cNvSpPr txBox="1"/>
          <p:nvPr/>
        </p:nvSpPr>
        <p:spPr>
          <a:xfrm>
            <a:off x="7653338" y="2552065"/>
            <a:ext cx="792162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3200" dirty="0">
                <a:solidFill>
                  <a:srgbClr val="FF0000"/>
                </a:solidFill>
                <a:latin typeface="Arial" panose="020B0604020202020204" pitchFamily="34" charset="0"/>
              </a:rPr>
              <a:t>C</a:t>
            </a:r>
          </a:p>
        </p:txBody>
      </p:sp>
      <p:sp>
        <p:nvSpPr>
          <p:cNvPr id="27653" name="Rectangle 5"/>
          <p:cNvSpPr/>
          <p:nvPr/>
        </p:nvSpPr>
        <p:spPr>
          <a:xfrm>
            <a:off x="925195" y="550545"/>
            <a:ext cx="76962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/>
            <a:r>
              <a:rPr lang="en-US" altLang="zh-CN" sz="2800" b="1" dirty="0">
                <a:latin typeface="宋体" panose="02010600030101010101" pitchFamily="2" charset="-122"/>
              </a:rPr>
              <a:t>    3</a:t>
            </a:r>
            <a:r>
              <a:rPr lang="zh-CN" altLang="en-US" sz="2800" b="1" dirty="0">
                <a:latin typeface="宋体" panose="02010600030101010101" pitchFamily="2" charset="-122"/>
              </a:rPr>
              <a:t>、大人和小孩坐同样的沙发时，沙发的凹陷程度不同，这说明力的作用效果与力的</a:t>
            </a:r>
            <a:r>
              <a:rPr lang="en-US" altLang="zh-CN" b="1" u="sng" dirty="0">
                <a:latin typeface="Arial" panose="020B0604020202020204" pitchFamily="34" charset="0"/>
              </a:rPr>
              <a:t>________</a:t>
            </a:r>
            <a:r>
              <a:rPr lang="en-US" altLang="zh-CN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b="1" dirty="0">
                <a:latin typeface="宋体" panose="02010600030101010101" pitchFamily="2" charset="-122"/>
              </a:rPr>
              <a:t>有关。</a:t>
            </a:r>
          </a:p>
        </p:txBody>
      </p:sp>
      <p:sp>
        <p:nvSpPr>
          <p:cNvPr id="47110" name="Text Box 6"/>
          <p:cNvSpPr txBox="1"/>
          <p:nvPr/>
        </p:nvSpPr>
        <p:spPr>
          <a:xfrm>
            <a:off x="7531100" y="1068070"/>
            <a:ext cx="9144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800" b="1" dirty="0">
                <a:solidFill>
                  <a:srgbClr val="FF2009"/>
                </a:solidFill>
                <a:latin typeface="Arial" panose="020B0604020202020204" pitchFamily="34" charset="0"/>
              </a:rPr>
              <a:t>大小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6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86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6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8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4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uiExpand="1" build="p"/>
      <p:bldP spid="54281" grpId="0"/>
      <p:bldP spid="27653" grpId="0"/>
      <p:bldP spid="471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/>
          <p:nvPr/>
        </p:nvSpPr>
        <p:spPr>
          <a:xfrm>
            <a:off x="1905000" y="3048000"/>
            <a:ext cx="5410200" cy="7620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endParaRPr lang="zh-CN" altLang="en-US" sz="4400" dirty="0">
              <a:latin typeface="Comic Sans MS" panose="030F0702030302020204" pitchFamily="66" charset="0"/>
            </a:endParaRPr>
          </a:p>
        </p:txBody>
      </p:sp>
      <p:sp>
        <p:nvSpPr>
          <p:cNvPr id="2051" name="WordArt 4"/>
          <p:cNvSpPr/>
          <p:nvPr/>
        </p:nvSpPr>
        <p:spPr>
          <a:xfrm>
            <a:off x="3355658" y="1288318"/>
            <a:ext cx="4572000" cy="207962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  <a:normAutofit/>
          </a:bodyPr>
          <a:lstStyle/>
          <a:p>
            <a:pPr algn="ctr"/>
            <a:r>
              <a:rPr lang="zh-CN" altLang="en-US" sz="7200" dirty="0">
                <a:ln w="9525" cap="flat" cmpd="sng">
                  <a:solidFill>
                    <a:srgbClr val="CC99FF"/>
                  </a:solidFill>
                  <a:prstDash val="solid"/>
                  <a:headEnd type="none" w="med" len="med"/>
                  <a:tailEnd type="none" w="med" len="med"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  <a:tileRect/>
                </a:gradFill>
                <a:effectLst>
                  <a:outerShdw dist="53882" dir="2699999" algn="ctr" rotWithShape="0">
                    <a:srgbClr val="9999FF">
                      <a:alpha val="79999"/>
                    </a:srgbClr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怎样描述力</a:t>
            </a:r>
          </a:p>
        </p:txBody>
      </p:sp>
      <p:pic>
        <p:nvPicPr>
          <p:cNvPr id="2052" name="Picture 5" descr="弓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3" y="1196975"/>
            <a:ext cx="1835150" cy="32337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7"/>
          <p:cNvSpPr/>
          <p:nvPr/>
        </p:nvSpPr>
        <p:spPr>
          <a:xfrm>
            <a:off x="0" y="243046"/>
            <a:ext cx="8964613" cy="3538220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lstStyle/>
          <a:p>
            <a:pPr eaLnBrk="1" hangingPunct="1"/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6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、 如图所示，将一根薄钢条下端固定，分别用不同的力去推它，</a:t>
            </a:r>
            <a:r>
              <a:rPr lang="en-US" altLang="zh-CN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F1=F3=F4</a:t>
            </a:r>
            <a:r>
              <a:rPr lang="zh-CN" altLang="en-US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＞</a:t>
            </a:r>
            <a:r>
              <a:rPr lang="en-US" altLang="zh-CN" sz="3200" b="1" i="1" dirty="0">
                <a:solidFill>
                  <a:srgbClr val="FF0000"/>
                </a:solidFill>
                <a:latin typeface="Times New Roman" panose="02020603050405020304" pitchFamily="18" charset="0"/>
              </a:rPr>
              <a:t>F2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，使之发生如图所示的形变，现分别用（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）、（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）、（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d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</a:t>
            </a:r>
          </a:p>
          <a:p>
            <a:pPr eaLnBrk="1" hangingPunct="1"/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三图与（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）图对照分析，其中：</a:t>
            </a:r>
          </a:p>
          <a:p>
            <a:pPr algn="ctr" eaLnBrk="1" hangingPunct="1"/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b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）图说明</a:t>
            </a:r>
            <a:r>
              <a:rPr lang="zh-CN" altLang="en-US" sz="3200" b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；</a:t>
            </a:r>
          </a:p>
          <a:p>
            <a:pPr algn="ctr" eaLnBrk="1" hangingPunct="1"/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c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）图说明</a:t>
            </a:r>
            <a:r>
              <a:rPr lang="zh-CN" altLang="en-US" sz="3200" b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；</a:t>
            </a:r>
          </a:p>
          <a:p>
            <a:pPr algn="ctr" eaLnBrk="1" hangingPunct="1"/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a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）（</a:t>
            </a:r>
            <a:r>
              <a:rPr lang="en-US" altLang="zh-CN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d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）图说明</a:t>
            </a:r>
            <a:r>
              <a:rPr lang="zh-CN" altLang="en-US" sz="3200" b="1" u="sng" dirty="0">
                <a:solidFill>
                  <a:srgbClr val="0000FF"/>
                </a:solidFill>
                <a:latin typeface="Times New Roman" panose="02020603050405020304" pitchFamily="18" charset="0"/>
              </a:rPr>
              <a:t>                                     </a:t>
            </a:r>
            <a:r>
              <a:rPr lang="zh-CN" altLang="en-US" sz="3200" b="1" dirty="0">
                <a:solidFill>
                  <a:srgbClr val="0000FF"/>
                </a:solidFill>
                <a:latin typeface="Times New Roman" panose="02020603050405020304" pitchFamily="18" charset="0"/>
              </a:rPr>
              <a:t>。</a:t>
            </a:r>
          </a:p>
        </p:txBody>
      </p:sp>
      <p:pic>
        <p:nvPicPr>
          <p:cNvPr id="30723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750" y="4073525"/>
            <a:ext cx="8064500" cy="258286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/>
          <p:nvPr/>
        </p:nvSpPr>
        <p:spPr>
          <a:xfrm>
            <a:off x="341313" y="195263"/>
            <a:ext cx="88392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FF6600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小实验：</a:t>
            </a:r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探究影响塑料刻度尺形变的因素 </a:t>
            </a:r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1619250" y="836613"/>
          <a:ext cx="5834063" cy="4375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r:id="rId3" imgW="4800600" imgH="2667000" progId="Paint.Picture">
                  <p:embed/>
                </p:oleObj>
              </mc:Choice>
              <mc:Fallback>
                <p:oleObj r:id="rId3" imgW="4800600" imgH="2667000" progId="Paint.Picture">
                  <p:embed/>
                  <p:pic>
                    <p:nvPicPr>
                      <p:cNvPr id="0" name="图片 3077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19250" y="836613"/>
                        <a:ext cx="5834063" cy="437515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4"/>
          <p:cNvSpPr/>
          <p:nvPr/>
        </p:nvSpPr>
        <p:spPr>
          <a:xfrm>
            <a:off x="403225" y="5445125"/>
            <a:ext cx="8740775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 dirty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2" charset="-122"/>
              </a:rPr>
              <a:t>试一试：请你自己设计实验验证你的猜想 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" dur="500"/>
                                        <p:tgtEl>
                                          <p:spTgt spid="54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  <p:bldP spid="2150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8" name="图片 31747" descr="dare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313" y="1268413"/>
            <a:ext cx="4824412" cy="39893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749" name="文本框 31748"/>
          <p:cNvSpPr txBox="1"/>
          <p:nvPr/>
        </p:nvSpPr>
        <p:spPr>
          <a:xfrm>
            <a:off x="5435600" y="2419350"/>
            <a:ext cx="3563938" cy="18018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小孩和大人举重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: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小孩力气小，举不动</a:t>
            </a:r>
            <a:r>
              <a:rPr lang="en-US" altLang="zh-CN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;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2800" b="1" dirty="0">
                <a:latin typeface="Times New Roman" panose="02020603050405020304" pitchFamily="18" charset="0"/>
                <a:ea typeface="黑体" panose="02010609060101010101" pitchFamily="2" charset="-122"/>
              </a:rPr>
              <a:t>大人力气大，可举起。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3" name="对象 11265"/>
          <p:cNvGraphicFramePr>
            <a:graphicFrameLocks noChangeAspect="1"/>
          </p:cNvGraphicFramePr>
          <p:nvPr/>
        </p:nvGraphicFramePr>
        <p:xfrm>
          <a:off x="1763713" y="2565400"/>
          <a:ext cx="1676400" cy="213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r:id="rId3" imgW="895350" imgH="1409700" progId="Paint.Picture">
                  <p:embed/>
                </p:oleObj>
              </mc:Choice>
              <mc:Fallback>
                <p:oleObj r:id="rId3" imgW="895350" imgH="1409700" progId="Paint.Picture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3713" y="2565400"/>
                        <a:ext cx="1676400" cy="2133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4" name="对象 11266"/>
          <p:cNvGraphicFramePr>
            <a:graphicFrameLocks noChangeAspect="1"/>
          </p:cNvGraphicFramePr>
          <p:nvPr/>
        </p:nvGraphicFramePr>
        <p:xfrm>
          <a:off x="4787900" y="836613"/>
          <a:ext cx="2438400" cy="403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" r:id="rId5" imgW="1247775" imgH="1714500" progId="Paint.Picture">
                  <p:embed/>
                </p:oleObj>
              </mc:Choice>
              <mc:Fallback>
                <p:oleObj r:id="rId5" imgW="1247775" imgH="1714500" progId="Paint.Picture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787900" y="836613"/>
                        <a:ext cx="2438400" cy="403860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矩形 11267"/>
          <p:cNvSpPr/>
          <p:nvPr/>
        </p:nvSpPr>
        <p:spPr>
          <a:xfrm>
            <a:off x="1187450" y="4899025"/>
            <a:ext cx="7705725" cy="762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力的</a:t>
            </a:r>
            <a:r>
              <a:rPr lang="zh-CN" altLang="en-US" sz="44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大小</a:t>
            </a:r>
            <a:r>
              <a:rPr lang="zh-CN" altLang="en-US" sz="36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能够影响力的作用效果。</a:t>
            </a:r>
            <a:endParaRPr lang="zh-CN" altLang="en-US" sz="360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196" name="文本框 11269"/>
          <p:cNvSpPr txBox="1"/>
          <p:nvPr/>
        </p:nvSpPr>
        <p:spPr>
          <a:xfrm>
            <a:off x="468313" y="260350"/>
            <a:ext cx="8064500" cy="9461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黑体" panose="02010609060101010101" pitchFamily="2" charset="-122"/>
                <a:ea typeface="黑体" panose="02010609060101010101" pitchFamily="2" charset="-122"/>
              </a:rPr>
              <a:t>小孩的力气小，一根弹簧也拉不开，大人的力气大，很容易拉开三根弹簧。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2"/>
          <p:cNvGrpSpPr/>
          <p:nvPr/>
        </p:nvGrpSpPr>
        <p:grpSpPr>
          <a:xfrm>
            <a:off x="4991735" y="786765"/>
            <a:ext cx="2280285" cy="2425700"/>
            <a:chOff x="768" y="288"/>
            <a:chExt cx="2064" cy="2208"/>
          </a:xfrm>
        </p:grpSpPr>
        <p:graphicFrame>
          <p:nvGraphicFramePr>
            <p:cNvPr id="9218" name="Object 3"/>
            <p:cNvGraphicFramePr/>
            <p:nvPr/>
          </p:nvGraphicFramePr>
          <p:xfrm>
            <a:off x="768" y="288"/>
            <a:ext cx="2064" cy="220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5122" r:id="rId3" imgW="1866900" imgH="2981325" progId="Paint.Picture">
                    <p:embed/>
                  </p:oleObj>
                </mc:Choice>
                <mc:Fallback>
                  <p:oleObj r:id="rId3" imgW="1866900" imgH="2981325" progId="Paint.Picture">
                    <p:embed/>
                    <p:pic>
                      <p:nvPicPr>
                        <p:cNvPr id="0" name="图片 3078"/>
                        <p:cNvPicPr/>
                        <p:nvPr/>
                      </p:nvPicPr>
                      <p:blipFill>
                        <a:blip r:embed="rId4"/>
                        <a:stretch>
                          <a:fillRect/>
                        </a:stretch>
                      </p:blipFill>
                      <p:spPr>
                        <a:xfrm>
                          <a:off x="768" y="288"/>
                          <a:ext cx="2064" cy="2208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19" name="AutoShape 7"/>
            <p:cNvSpPr/>
            <p:nvPr/>
          </p:nvSpPr>
          <p:spPr>
            <a:xfrm>
              <a:off x="1776" y="864"/>
              <a:ext cx="144" cy="336"/>
            </a:xfrm>
            <a:prstGeom prst="upArrow">
              <a:avLst>
                <a:gd name="adj1" fmla="val 50000"/>
                <a:gd name="adj2" fmla="val 5829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grpSp>
        <p:nvGrpSpPr>
          <p:cNvPr id="3" name="Group 13"/>
          <p:cNvGrpSpPr/>
          <p:nvPr/>
        </p:nvGrpSpPr>
        <p:grpSpPr>
          <a:xfrm>
            <a:off x="727393" y="691515"/>
            <a:ext cx="3095625" cy="2520950"/>
            <a:chOff x="3552" y="1296"/>
            <a:chExt cx="1008" cy="1104"/>
          </a:xfrm>
        </p:grpSpPr>
        <p:pic>
          <p:nvPicPr>
            <p:cNvPr id="9221" name="Picture 2" descr="D:\力的图示\弹簧的形变.JP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552" y="1296"/>
              <a:ext cx="1008" cy="1104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9222" name="AutoShape 8"/>
            <p:cNvSpPr/>
            <p:nvPr/>
          </p:nvSpPr>
          <p:spPr>
            <a:xfrm>
              <a:off x="3936" y="1824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chemeClr val="accent1"/>
            </a:solidFill>
            <a:ln w="952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lang="zh-CN" altLang="en-US" sz="2400" dirty="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9223" name="Text Box 12"/>
          <p:cNvSpPr txBox="1"/>
          <p:nvPr/>
        </p:nvSpPr>
        <p:spPr>
          <a:xfrm>
            <a:off x="727710" y="33655"/>
            <a:ext cx="6797675" cy="1122045"/>
          </a:xfrm>
          <a:prstGeom prst="rect">
            <a:avLst/>
          </a:prstGeom>
          <a:noFill/>
          <a:ln w="9525">
            <a:noFill/>
          </a:ln>
          <a:effectLst>
            <a:prstShdw prst="shdw13" dist="53882" dir="13499999">
              <a:schemeClr val="bg2">
                <a:alpha val="50000"/>
              </a:schemeClr>
            </a:prstShdw>
          </a:effectLst>
        </p:spPr>
        <p:txBody>
          <a:bodyPr wrap="square" anchor="t">
            <a:spAutoFit/>
          </a:bodyPr>
          <a:lstStyle/>
          <a:p>
            <a:r>
              <a:rPr lang="zh-CN" altLang="en-US" sz="4000" b="1" dirty="0">
                <a:latin typeface="Arial" panose="020B0604020202020204" pitchFamily="34" charset="0"/>
                <a:ea typeface="宋体" panose="02010600030101010101" pitchFamily="2" charset="-122"/>
              </a:rPr>
              <a:t>同样大小的力作用在弹簧上</a:t>
            </a: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1268" name="矩形 11267"/>
          <p:cNvSpPr/>
          <p:nvPr/>
        </p:nvSpPr>
        <p:spPr>
          <a:xfrm>
            <a:off x="502285" y="5806440"/>
            <a:ext cx="7705725" cy="768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6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力的</a:t>
            </a:r>
            <a:r>
              <a:rPr lang="zh-CN" altLang="en-US" sz="44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方向</a:t>
            </a:r>
            <a:r>
              <a:rPr lang="zh-CN" altLang="en-US" sz="3600" b="1">
                <a:solidFill>
                  <a:schemeClr val="accent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能够影响力的作用效果。</a:t>
            </a:r>
            <a:endParaRPr lang="zh-CN" altLang="en-US" sz="3600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4" name="图片 3" descr="tim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105" y="3444240"/>
            <a:ext cx="2164715" cy="24517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" name="图片 4" descr="timg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8905" y="3359150"/>
            <a:ext cx="3640455" cy="24472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文本框 8"/>
          <p:cNvSpPr txBox="1"/>
          <p:nvPr/>
        </p:nvSpPr>
        <p:spPr>
          <a:xfrm>
            <a:off x="7729855" y="3057525"/>
            <a:ext cx="1290638" cy="283845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主攻手用力</a:t>
            </a:r>
            <a:r>
              <a:rPr lang="zh-CN" altLang="en-US" sz="36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向下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扣球，</a:t>
            </a:r>
          </a:p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球就改变运动方向</a:t>
            </a:r>
          </a:p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急速下落。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2496820" y="3444240"/>
            <a:ext cx="1290638" cy="2838450"/>
          </a:xfrm>
          <a:prstGeom prst="rect">
            <a:avLst/>
          </a:prstGeom>
          <a:noFill/>
          <a:ln w="9525">
            <a:noFill/>
          </a:ln>
        </p:spPr>
        <p:txBody>
          <a:bodyPr vert="eaVert" wrap="none" anchor="t">
            <a:spAutoFit/>
          </a:bodyPr>
          <a:lstStyle/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主攻手用力</a:t>
            </a:r>
            <a:r>
              <a:rPr lang="zh-CN" altLang="en-US" sz="36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向下</a:t>
            </a:r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扣球，</a:t>
            </a:r>
          </a:p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球就改变运动方向</a:t>
            </a:r>
          </a:p>
          <a:p>
            <a:r>
              <a:rPr lang="zh-CN" altLang="en-US">
                <a:latin typeface="Times New Roman" panose="02020603050405020304" pitchFamily="18" charset="0"/>
                <a:ea typeface="宋体" panose="02010600030101010101" pitchFamily="2" charset="-122"/>
                <a:sym typeface="宋体" panose="02010600030101010101" pitchFamily="2" charset="-122"/>
              </a:rPr>
              <a:t>急速下落。</a:t>
            </a:r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矩形 13313"/>
          <p:cNvSpPr/>
          <p:nvPr/>
        </p:nvSpPr>
        <p:spPr>
          <a:xfrm>
            <a:off x="139065" y="3344545"/>
            <a:ext cx="342455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 panose="02020603050405020304" pitchFamily="18" charset="0"/>
                <a:ea typeface="隶书" panose="02010509060101010101" pitchFamily="49" charset="-122"/>
              </a:rPr>
              <a:t>推门的时候，推力作用在离门轴较远的点，比作用在离门轴较近的点，易于把门推开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3315" name="矩形 13314"/>
          <p:cNvSpPr/>
          <p:nvPr/>
        </p:nvSpPr>
        <p:spPr>
          <a:xfrm>
            <a:off x="4067175" y="4005263"/>
            <a:ext cx="4248150" cy="11874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>
                <a:latin typeface="Times New Roman" panose="02020603050405020304" pitchFamily="18" charset="0"/>
                <a:ea typeface="隶书" panose="02010509060101010101" pitchFamily="49" charset="-122"/>
              </a:rPr>
              <a:t>用扳手拧螺母的时候，手握在把的末端比握在把的中间，易于把螺母拧紧</a:t>
            </a:r>
            <a:r>
              <a:rPr lang="zh-CN" altLang="en-US" sz="2400">
                <a:latin typeface="Times New Roman" panose="02020603050405020304" pitchFamily="18" charset="0"/>
                <a:ea typeface="宋体" panose="02010600030101010101" pitchFamily="2" charset="-122"/>
              </a:rPr>
              <a:t>。</a:t>
            </a:r>
          </a:p>
        </p:txBody>
      </p:sp>
      <p:sp>
        <p:nvSpPr>
          <p:cNvPr id="13316" name="矩形 13315"/>
          <p:cNvSpPr/>
          <p:nvPr/>
        </p:nvSpPr>
        <p:spPr>
          <a:xfrm>
            <a:off x="1403350" y="5445125"/>
            <a:ext cx="7762875" cy="70167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力的</a:t>
            </a:r>
            <a:r>
              <a:rPr lang="zh-CN" altLang="en-US" sz="40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作用点</a:t>
            </a:r>
            <a:r>
              <a:rPr lang="zh-CN" altLang="en-US" sz="3200" b="1">
                <a:solidFill>
                  <a:srgbClr val="00B0F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也能够影响它的作用效果。</a:t>
            </a:r>
          </a:p>
        </p:txBody>
      </p:sp>
      <p:pic>
        <p:nvPicPr>
          <p:cNvPr id="13324" name="图片 13323" descr="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7150" y="863600"/>
            <a:ext cx="3360738" cy="9366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3325" name="组合 13324"/>
          <p:cNvGrpSpPr/>
          <p:nvPr/>
        </p:nvGrpSpPr>
        <p:grpSpPr>
          <a:xfrm>
            <a:off x="7750175" y="1230313"/>
            <a:ext cx="550863" cy="777875"/>
            <a:chOff x="-54" y="384"/>
            <a:chExt cx="347" cy="490"/>
          </a:xfrm>
        </p:grpSpPr>
        <p:sp>
          <p:nvSpPr>
            <p:cNvPr id="13318" name="直接连接符 13325"/>
            <p:cNvSpPr/>
            <p:nvPr/>
          </p:nvSpPr>
          <p:spPr>
            <a:xfrm flipV="1">
              <a:off x="96" y="384"/>
              <a:ext cx="48" cy="240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3319" name="矩形 13326"/>
            <p:cNvSpPr/>
            <p:nvPr/>
          </p:nvSpPr>
          <p:spPr>
            <a:xfrm>
              <a:off x="-54" y="432"/>
              <a:ext cx="347" cy="44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r>
                <a:rPr lang="en-US" altLang="zh-CN" sz="4000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A</a:t>
              </a:r>
            </a:p>
          </p:txBody>
        </p:sp>
      </p:grpSp>
      <p:grpSp>
        <p:nvGrpSpPr>
          <p:cNvPr id="13328" name="组合 13327"/>
          <p:cNvGrpSpPr/>
          <p:nvPr/>
        </p:nvGrpSpPr>
        <p:grpSpPr>
          <a:xfrm>
            <a:off x="6397625" y="941388"/>
            <a:ext cx="488950" cy="1066800"/>
            <a:chOff x="0" y="0"/>
            <a:chExt cx="308" cy="672"/>
          </a:xfrm>
        </p:grpSpPr>
        <p:sp>
          <p:nvSpPr>
            <p:cNvPr id="13321" name="矩形 13328"/>
            <p:cNvSpPr/>
            <p:nvPr/>
          </p:nvSpPr>
          <p:spPr>
            <a:xfrm>
              <a:off x="0" y="0"/>
              <a:ext cx="308" cy="40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3600" b="1">
                  <a:solidFill>
                    <a:srgbClr val="FF3300"/>
                  </a:solidFill>
                  <a:latin typeface="Times New Roman" panose="02020603050405020304" pitchFamily="18" charset="0"/>
                  <a:ea typeface="宋体" panose="02010600030101010101" pitchFamily="2" charset="-122"/>
                </a:rPr>
                <a:t>B</a:t>
              </a:r>
            </a:p>
          </p:txBody>
        </p:sp>
        <p:sp>
          <p:nvSpPr>
            <p:cNvPr id="13322" name="直接连接符 13329"/>
            <p:cNvSpPr/>
            <p:nvPr/>
          </p:nvSpPr>
          <p:spPr>
            <a:xfrm flipV="1">
              <a:off x="0" y="336"/>
              <a:ext cx="48" cy="336"/>
            </a:xfrm>
            <a:prstGeom prst="line">
              <a:avLst/>
            </a:prstGeom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anchor="t"/>
            <a:lstStyle/>
            <a:p>
              <a:endParaRPr lang="zh-CN" altLang="en-US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</p:grpSp>
      <p:graphicFrame>
        <p:nvGraphicFramePr>
          <p:cNvPr id="12289" name="Object 2"/>
          <p:cNvGraphicFramePr>
            <a:graphicFrameLocks noChangeAspect="1"/>
          </p:cNvGraphicFramePr>
          <p:nvPr/>
        </p:nvGraphicFramePr>
        <p:xfrm>
          <a:off x="356235" y="-359410"/>
          <a:ext cx="3710940" cy="37039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r:id="rId5" imgW="2638425" imgH="2295525" progId="Paint.Picture">
                  <p:embed/>
                </p:oleObj>
              </mc:Choice>
              <mc:Fallback>
                <p:oleObj r:id="rId5" imgW="2638425" imgH="2295525" progId="Paint.Picture">
                  <p:embed/>
                  <p:pic>
                    <p:nvPicPr>
                      <p:cNvPr id="0" name="图片 3079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6235" y="-359410"/>
                        <a:ext cx="3710940" cy="370395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3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33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3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" presetClass="emph" presetSubtype="0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45" dur="indefinite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隶书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3" grpId="0"/>
      <p:bldP spid="13315" grpId="0"/>
      <p:bldP spid="13316" grpId="0"/>
      <p:bldP spid="13316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35841"/>
          <p:cNvSpPr txBox="1"/>
          <p:nvPr/>
        </p:nvSpPr>
        <p:spPr>
          <a:xfrm>
            <a:off x="539750" y="1484313"/>
            <a:ext cx="7993063" cy="3505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1.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力的作用效果与力的大小有关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力越大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力的作用效果越明显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2.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力的作用效果与力的方向有关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力的方向不同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力的作用效果不同</a:t>
            </a:r>
          </a:p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3.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力的作用效果与力的作用点有关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力的作用点不同</a:t>
            </a:r>
            <a:r>
              <a:rPr lang="en-US" altLang="zh-CN" sz="3200" b="1">
                <a:latin typeface="黑体" panose="02010609060101010101" pitchFamily="2" charset="-122"/>
                <a:ea typeface="黑体" panose="02010609060101010101" pitchFamily="2" charset="-122"/>
              </a:rPr>
              <a:t>,</a:t>
            </a:r>
            <a:r>
              <a:rPr lang="zh-CN" altLang="en-US" sz="3200" b="1" dirty="0">
                <a:latin typeface="黑体" panose="02010609060101010101" pitchFamily="2" charset="-122"/>
                <a:ea typeface="黑体" panose="02010609060101010101" pitchFamily="2" charset="-122"/>
              </a:rPr>
              <a:t>其效果也不同</a:t>
            </a:r>
          </a:p>
        </p:txBody>
      </p:sp>
      <p:sp>
        <p:nvSpPr>
          <p:cNvPr id="35843" name="文本框 35842"/>
          <p:cNvSpPr txBox="1"/>
          <p:nvPr/>
        </p:nvSpPr>
        <p:spPr>
          <a:xfrm>
            <a:off x="468313" y="260350"/>
            <a:ext cx="2514600" cy="64135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  <a:buClr>
                <a:schemeClr val="bg1"/>
              </a:buClr>
            </a:pPr>
            <a:r>
              <a:rPr lang="zh-CN" altLang="en-US" sz="3600" b="1" i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小结</a:t>
            </a:r>
            <a:r>
              <a:rPr lang="en-US" altLang="zh-CN" sz="3600" b="1" i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:</a:t>
            </a:r>
          </a:p>
        </p:txBody>
      </p:sp>
    </p:spTree>
  </p:cSld>
  <p:clrMapOvr>
    <a:masterClrMapping/>
  </p:clrMapOvr>
  <p:transition spd="slow">
    <p:pull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58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584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图片 9217" descr="D:\huaniao\2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53200"/>
            <a:ext cx="9144000" cy="30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19" name="文本框 9218"/>
          <p:cNvSpPr txBox="1"/>
          <p:nvPr/>
        </p:nvSpPr>
        <p:spPr>
          <a:xfrm>
            <a:off x="533400" y="228600"/>
            <a:ext cx="8077200" cy="2111375"/>
          </a:xfrm>
          <a:prstGeom prst="rect">
            <a:avLst/>
          </a:prstGeom>
          <a:solidFill>
            <a:schemeClr val="bg2"/>
          </a:solidFill>
          <a:ln w="9525" cap="flat" cmpd="sng">
            <a:solidFill>
              <a:schemeClr val="tx2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latin typeface="Times New Roman" panose="02020603050405020304" pitchFamily="18" charset="0"/>
                <a:ea typeface="宋体" panose="02010600030101010101" pitchFamily="2" charset="-122"/>
              </a:rPr>
              <a:t>　　</a:t>
            </a:r>
            <a:r>
              <a:rPr lang="zh-CN" altLang="en-US" sz="4400" b="1" dirty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力的______、______、_______叫做力的三要素,它们都能够影响力的作用效果．</a:t>
            </a:r>
          </a:p>
        </p:txBody>
      </p:sp>
      <p:pic>
        <p:nvPicPr>
          <p:cNvPr id="15363" name="图片 9219" descr="D:\力的图示\000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514600"/>
            <a:ext cx="1905000" cy="3657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223" name="矩形 9222"/>
          <p:cNvSpPr/>
          <p:nvPr/>
        </p:nvSpPr>
        <p:spPr>
          <a:xfrm rot="-1464413">
            <a:off x="5141913" y="4225925"/>
            <a:ext cx="3810000" cy="1371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5400">
                <a:solidFill>
                  <a:srgbClr val="FF0000"/>
                </a:solidFill>
                <a:effectLst>
                  <a:outerShdw dist="35921" dir="2699999" algn="ctr" rotWithShape="0">
                    <a:srgbClr val="C0C0C0"/>
                  </a:outerShdw>
                </a:effectLst>
                <a:latin typeface="隶书" panose="02010509060101010101" pitchFamily="49" charset="-122"/>
                <a:ea typeface="隶书" panose="02010509060101010101" pitchFamily="49" charset="-122"/>
              </a:rPr>
              <a:t>你知道了吗？</a:t>
            </a:r>
          </a:p>
        </p:txBody>
      </p:sp>
      <p:sp>
        <p:nvSpPr>
          <p:cNvPr id="9224" name="文本框 9223"/>
          <p:cNvSpPr txBox="1"/>
          <p:nvPr/>
        </p:nvSpPr>
        <p:spPr>
          <a:xfrm>
            <a:off x="2971800" y="228600"/>
            <a:ext cx="1524000" cy="762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大小</a:t>
            </a:r>
          </a:p>
        </p:txBody>
      </p:sp>
      <p:sp>
        <p:nvSpPr>
          <p:cNvPr id="9225" name="文本框 9224"/>
          <p:cNvSpPr txBox="1"/>
          <p:nvPr/>
        </p:nvSpPr>
        <p:spPr>
          <a:xfrm>
            <a:off x="5029200" y="228600"/>
            <a:ext cx="1981200" cy="762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方向</a:t>
            </a:r>
          </a:p>
        </p:txBody>
      </p:sp>
      <p:sp>
        <p:nvSpPr>
          <p:cNvPr id="9226" name="文本框 9225"/>
          <p:cNvSpPr txBox="1"/>
          <p:nvPr/>
        </p:nvSpPr>
        <p:spPr>
          <a:xfrm>
            <a:off x="762000" y="838200"/>
            <a:ext cx="2133600" cy="7620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dirty="0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作用点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168525" y="2844800"/>
            <a:ext cx="6975475" cy="116840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注意</a:t>
            </a:r>
            <a:r>
              <a:rPr lang="zh-CN" altLang="en-US" sz="2800" b="1" i="1">
                <a:solidFill>
                  <a:srgbClr val="FF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：</a:t>
            </a:r>
            <a:r>
              <a:rPr lang="zh-CN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当三要素中的任何一</a:t>
            </a:r>
            <a:r>
              <a:rPr lang="zh-CN" alt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个因素不同时，</a:t>
            </a:r>
          </a:p>
          <a:p>
            <a:pPr>
              <a:spcBef>
                <a:spcPct val="50000"/>
              </a:spcBef>
            </a:pPr>
            <a:r>
              <a:rPr lang="zh-CN" alt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力的作用效果</a:t>
            </a:r>
            <a:r>
              <a:rPr lang="zh-CN" altLang="en-US" sz="2800" b="1" i="1" dirty="0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就不</a:t>
            </a:r>
            <a:r>
              <a:rPr lang="zh-CN" altLang="en-US" sz="2800" b="1" i="1">
                <a:solidFill>
                  <a:srgbClr val="0070C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相同。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ldLvl="0" animBg="1"/>
      <p:bldP spid="9223" grpId="0"/>
      <p:bldP spid="9224" grpId="0"/>
      <p:bldP spid="9225" grpId="0"/>
      <p:bldP spid="9226" grpId="0"/>
      <p:bldP spid="2" grpId="0"/>
    </p:bldLst>
  </p:timing>
</p:sld>
</file>

<file path=ppt/theme/theme1.xml><?xml version="1.0" encoding="utf-8"?>
<a:theme xmlns:a="http://schemas.openxmlformats.org/drawingml/2006/main" name="2019-2020学年沪科版八年级物理全册教学课件：6.2怎样描述力(共20张PPT)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2019-2020学年沪科版八年级物理全册教学课件：6.2怎样描述力(共20张PPT)</Template>
  <TotalTime>6</TotalTime>
  <Words>995</Words>
  <Application>Microsoft Office PowerPoint</Application>
  <PresentationFormat>全屏显示(4:3)</PresentationFormat>
  <Paragraphs>106</Paragraphs>
  <Slides>20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2" baseType="lpstr">
      <vt:lpstr>2019-2020学年沪科版八年级物理全册教学课件：6.2怎样描述力(共20张PPT)</vt:lpstr>
      <vt:lpstr>Bitmap Image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                牛顿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User</cp:lastModifiedBy>
  <cp:revision>1</cp:revision>
  <dcterms:created xsi:type="dcterms:W3CDTF">2020-02-05T02:31:40Z</dcterms:created>
  <dcterms:modified xsi:type="dcterms:W3CDTF">2020-02-05T02:38:12Z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2052-11.1.0.9208</vt:lpwstr>
  </property>
</Properties>
</file>