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sldIdLst>
    <p:sldId id="256" r:id="rId3"/>
    <p:sldId id="266" r:id="rId4"/>
    <p:sldId id="270" r:id="rId5"/>
    <p:sldId id="278" r:id="rId6"/>
    <p:sldId id="292" r:id="rId7"/>
    <p:sldId id="291" r:id="rId8"/>
    <p:sldId id="259" r:id="rId9"/>
    <p:sldId id="281" r:id="rId10"/>
    <p:sldId id="286" r:id="rId11"/>
    <p:sldId id="283" r:id="rId12"/>
    <p:sldId id="280" r:id="rId13"/>
    <p:sldId id="290" r:id="rId14"/>
    <p:sldId id="288" r:id="rId15"/>
    <p:sldId id="301" r:id="rId16"/>
    <p:sldId id="302" r:id="rId17"/>
    <p:sldId id="303" r:id="rId18"/>
    <p:sldId id="304" r:id="rId19"/>
  </p:sldIdLst>
  <p:sldSz cx="12241213" cy="6858000"/>
  <p:notesSz cx="6858000" cy="9144000"/>
  <p:custDataLst>
    <p:tags r:id="rId20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0" userDrawn="1">
          <p15:clr>
            <a:srgbClr val="A4A3A4"/>
          </p15:clr>
        </p15:guide>
        <p15:guide id="2" pos="387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090"/>
  </p:normalViewPr>
  <p:slideViewPr>
    <p:cSldViewPr showGuides="1">
      <p:cViewPr varScale="1">
        <p:scale>
          <a:sx n="78" d="100"/>
          <a:sy n="78" d="100"/>
        </p:scale>
        <p:origin x="91" y="67"/>
      </p:cViewPr>
      <p:guideLst>
        <p:guide orient="horz" pos="2120"/>
        <p:guide pos="387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7575" y="2130425"/>
            <a:ext cx="10406063" cy="14700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36738" y="3886200"/>
            <a:ext cx="8567737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75713" y="274638"/>
            <a:ext cx="2752725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12775" y="274638"/>
            <a:ext cx="8110538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7575" y="2130425"/>
            <a:ext cx="10406063" cy="14700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36738" y="3886200"/>
            <a:ext cx="8567737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6788" y="4406900"/>
            <a:ext cx="1040447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6788" y="2906713"/>
            <a:ext cx="10404475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2775" y="1600200"/>
            <a:ext cx="543083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6013" y="1600200"/>
            <a:ext cx="5432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2775" y="1535113"/>
            <a:ext cx="54086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2775" y="2174875"/>
            <a:ext cx="54086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18238" y="1535113"/>
            <a:ext cx="5410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18238" y="2174875"/>
            <a:ext cx="5410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775" y="273050"/>
            <a:ext cx="40259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86313" y="273050"/>
            <a:ext cx="68421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12775" y="1435100"/>
            <a:ext cx="40259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8713" y="4800600"/>
            <a:ext cx="734536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8713" y="612775"/>
            <a:ext cx="7345362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8713" y="5367338"/>
            <a:ext cx="734536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75713" y="274638"/>
            <a:ext cx="2752725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12775" y="274638"/>
            <a:ext cx="8110538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6788" y="4406900"/>
            <a:ext cx="1040447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6788" y="2906713"/>
            <a:ext cx="10404475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2775" y="1600200"/>
            <a:ext cx="543083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6013" y="1600200"/>
            <a:ext cx="5432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2775" y="1535113"/>
            <a:ext cx="54086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2775" y="2174875"/>
            <a:ext cx="54086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18238" y="1535113"/>
            <a:ext cx="5410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18238" y="2174875"/>
            <a:ext cx="5410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775" y="273050"/>
            <a:ext cx="40259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86313" y="273050"/>
            <a:ext cx="68421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12775" y="1435100"/>
            <a:ext cx="40259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8713" y="4800600"/>
            <a:ext cx="734536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8713" y="612775"/>
            <a:ext cx="7345362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8713" y="5367338"/>
            <a:ext cx="734536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file:///D:\qq&#25991;&#20214;\712321467\Image\C2C\Image2\%7b75232B38-A165-1FB7-499C-2E1C792CACB5%7d.png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12775" y="274638"/>
            <a:ext cx="11015663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5"/>
          </p:nvPr>
        </p:nvSpPr>
        <p:spPr>
          <a:xfrm>
            <a:off x="612775" y="1600200"/>
            <a:ext cx="11015663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  <p:pic>
        <p:nvPicPr>
          <p:cNvPr id="1031" name="图片 1073743875" descr="学科网 zxxk.com"/>
          <p:cNvPicPr>
            <a:picLocks noChangeAspect="1"/>
          </p:cNvPicPr>
          <p:nvPr/>
        </p:nvPicPr>
        <p:blipFill>
          <a:blip r:embed="rId13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12775" y="274638"/>
            <a:ext cx="11015663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5"/>
          </p:nvPr>
        </p:nvSpPr>
        <p:spPr>
          <a:xfrm>
            <a:off x="612775" y="1600200"/>
            <a:ext cx="11015663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  <p:pic>
        <p:nvPicPr>
          <p:cNvPr id="1031" name="图片 1073743875" descr="学科网 zxxk.com"/>
          <p:cNvPicPr>
            <a:picLocks noChangeAspect="1"/>
          </p:cNvPicPr>
          <p:nvPr/>
        </p:nvPicPr>
        <p:blipFill>
          <a:blip r:embed="rId13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5" Type="http://schemas.openxmlformats.org/officeDocument/2006/relationships/tags" Target="../tags/tag8.xml"/><Relationship Id="rId4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4"/>
          <p:cNvSpPr>
            <a:spLocks noTextEdit="1"/>
          </p:cNvSpPr>
          <p:nvPr/>
        </p:nvSpPr>
        <p:spPr>
          <a:xfrm>
            <a:off x="1733550" y="1828800"/>
            <a:ext cx="8774113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3600" b="1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凸透镜成像的规律</a:t>
            </a:r>
          </a:p>
        </p:txBody>
      </p:sp>
      <p:sp>
        <p:nvSpPr>
          <p:cNvPr id="45086" name="Rectangle 30"/>
          <p:cNvSpPr>
            <a:spLocks noChangeArrowheads="1"/>
          </p:cNvSpPr>
          <p:nvPr/>
        </p:nvSpPr>
        <p:spPr bwMode="auto">
          <a:xfrm>
            <a:off x="4443650" y="3861048"/>
            <a:ext cx="3353911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（第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课时）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8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/>
          <p:nvPr/>
        </p:nvSpPr>
        <p:spPr>
          <a:xfrm>
            <a:off x="0" y="5000625"/>
            <a:ext cx="184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eaLnBrk="0" hangingPunct="0"/>
            <a:endParaRPr lang="zh-CN" altLang="zh-CN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169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典型例题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15900" y="621665"/>
            <a:ext cx="713422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根据题中信息判断凸透镜焦距再判断像的性质</a:t>
            </a:r>
          </a:p>
        </p:txBody>
      </p:sp>
      <p:sp>
        <p:nvSpPr>
          <p:cNvPr id="5" name="Text Box 2"/>
          <p:cNvSpPr txBox="1"/>
          <p:nvPr/>
        </p:nvSpPr>
        <p:spPr>
          <a:xfrm>
            <a:off x="8136890" y="76200"/>
            <a:ext cx="3990975" cy="89154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先确定虚实，再判断大小；</a:t>
            </a:r>
          </a:p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两倍焦距点，实像判定处。</a:t>
            </a:r>
          </a:p>
        </p:txBody>
      </p:sp>
      <p:grpSp>
        <p:nvGrpSpPr>
          <p:cNvPr id="8196" name="Group 12"/>
          <p:cNvGrpSpPr/>
          <p:nvPr/>
        </p:nvGrpSpPr>
        <p:grpSpPr>
          <a:xfrm>
            <a:off x="253365" y="1125855"/>
            <a:ext cx="11734800" cy="2492375"/>
            <a:chOff x="62" y="176"/>
            <a:chExt cx="7392" cy="1570"/>
          </a:xfrm>
        </p:grpSpPr>
        <p:sp>
          <p:nvSpPr>
            <p:cNvPr id="47113" name="Rectangle 9"/>
            <p:cNvSpPr>
              <a:spLocks noChangeArrowheads="1"/>
            </p:cNvSpPr>
            <p:nvPr/>
          </p:nvSpPr>
          <p:spPr bwMode="auto">
            <a:xfrm>
              <a:off x="62" y="176"/>
              <a:ext cx="7392" cy="157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anchor="ctr">
              <a:spAutoFit/>
            </a:bodyPr>
            <a:lstStyle/>
            <a:p>
              <a:pPr marL="765175" marR="0" lvl="0" indent="-765175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例</a:t>
              </a:r>
              <a:r>
                <a:rPr kumimoji="0" lang="en-US" altLang="zh-CN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4</a:t>
              </a: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．</a:t>
              </a:r>
              <a:r>
                <a:rPr kumimoji="0" lang="en-US" altLang="zh-CN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(</a:t>
              </a: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苏州）如图所示，烛焰在光屏上刚好成清晰的像。透镜不动，将蜡烛移至</a:t>
              </a:r>
              <a:r>
                <a:rPr kumimoji="0" lang="en-US" altLang="zh-CN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40cm</a:t>
              </a: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刻度处，移动光屏，在光屏上能观察到（　　）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         A</a:t>
              </a: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．倒立、缩小的实像	   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         B</a:t>
              </a: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．倒立、放大的实像	 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         C</a:t>
              </a: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．正立、放大的实像   	   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         D</a:t>
              </a: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．光屏上不能呈现像</a:t>
              </a:r>
            </a:p>
          </p:txBody>
        </p:sp>
        <p:pic>
          <p:nvPicPr>
            <p:cNvPr id="8199" name="图片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29" y="819"/>
              <a:ext cx="3808" cy="854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6" name="组合 5"/>
          <p:cNvGrpSpPr/>
          <p:nvPr/>
        </p:nvGrpSpPr>
        <p:grpSpPr>
          <a:xfrm>
            <a:off x="109855" y="3662680"/>
            <a:ext cx="12069445" cy="2941955"/>
            <a:chOff x="173" y="5542"/>
            <a:chExt cx="18926" cy="4633"/>
          </a:xfrm>
        </p:grpSpPr>
        <p:sp>
          <p:nvSpPr>
            <p:cNvPr id="4" name="Rectangle 9"/>
            <p:cNvSpPr>
              <a:spLocks noChangeArrowheads="1"/>
            </p:cNvSpPr>
            <p:nvPr/>
          </p:nvSpPr>
          <p:spPr bwMode="auto">
            <a:xfrm>
              <a:off x="173" y="5542"/>
              <a:ext cx="18642" cy="4554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 anchor="ctr">
              <a:spAutoFit/>
            </a:bodyPr>
            <a:lstStyle/>
            <a:p>
              <a:pPr marL="826770" marR="0" lvl="0" indent="-82677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练习</a:t>
              </a:r>
              <a:r>
                <a:rPr kumimoji="0" lang="en-US" altLang="zh-CN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5</a:t>
              </a: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．</a:t>
              </a:r>
              <a:r>
                <a:rPr kumimoji="0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小</a:t>
              </a:r>
              <a:r>
                <a:rPr kumimoji="0" lang="zh-CN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明</a:t>
              </a:r>
              <a:r>
                <a:rPr kumimoji="0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在“探究凸透镜成像规律”的实验中，记录并绘制了像到凸透镜的距离</a:t>
              </a:r>
              <a:r>
                <a:rPr kumimoji="0" sz="2600" b="1" i="1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v</a:t>
              </a:r>
              <a:r>
                <a:rPr kumimoji="0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跟物体到凸透镜的距离</a:t>
              </a:r>
              <a:r>
                <a:rPr kumimoji="0" sz="2600" b="1" i="1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u</a:t>
              </a:r>
              <a:r>
                <a:rPr kumimoji="0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之间关系图像，如图，下列判断正确的是</a:t>
              </a:r>
              <a:r>
                <a:rPr kumimoji="0" lang="zh-CN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（</a:t>
              </a:r>
              <a:r>
                <a:rPr kumimoji="0" lang="en-US" altLang="zh-CN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     </a:t>
              </a:r>
              <a:r>
                <a:rPr kumimoji="0" lang="zh-CN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）</a:t>
              </a:r>
              <a:endParaRPr kumimoji="0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          </a:t>
              </a:r>
              <a:r>
                <a:rPr kumimoji="0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A．该凸透镜的焦距是16cm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          </a:t>
              </a:r>
              <a:r>
                <a:rPr kumimoji="0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B．当</a:t>
              </a:r>
              <a:r>
                <a:rPr kumimoji="0" sz="2600" b="1" i="1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u</a:t>
              </a:r>
              <a:r>
                <a:rPr kumimoji="0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＝12cm时，在光屏上能得到一个缩小的像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          </a:t>
              </a:r>
              <a:r>
                <a:rPr kumimoji="0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C．当</a:t>
              </a:r>
              <a:r>
                <a:rPr kumimoji="0" sz="2600" b="1" i="1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u</a:t>
              </a:r>
              <a:r>
                <a:rPr kumimoji="0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＝20cm时，</a:t>
              </a:r>
              <a:r>
                <a:rPr sz="2600" b="1" noProof="0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在光屏上能得到一个</a:t>
              </a:r>
              <a:r>
                <a:rPr lang="zh-CN" sz="2600" b="1" noProof="0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放大</a:t>
              </a:r>
              <a:r>
                <a:rPr sz="2600" b="1" noProof="0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的像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          </a:t>
              </a:r>
              <a:r>
                <a:rPr kumimoji="0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D．物体从距凸透镜12cm处移动到24cm处的过程中，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 </a:t>
              </a:r>
              <a:r>
                <a:rPr kumimoji="0" lang="en-US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                </a:t>
              </a:r>
              <a:r>
                <a:rPr kumimoji="0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像逐渐变小</a:t>
              </a:r>
            </a:p>
          </p:txBody>
        </p:sp>
        <p:pic>
          <p:nvPicPr>
            <p:cNvPr id="2" name="图片 -214748237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879" y="6876"/>
              <a:ext cx="4220" cy="3299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Rectangle 5"/>
          <p:cNvSpPr/>
          <p:nvPr>
            <p:custDataLst>
              <p:tags r:id="rId1"/>
            </p:custDataLst>
          </p:nvPr>
        </p:nvSpPr>
        <p:spPr>
          <a:xfrm>
            <a:off x="8280718" y="1556703"/>
            <a:ext cx="7112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8" name="Rectangle 5"/>
          <p:cNvSpPr/>
          <p:nvPr>
            <p:custDataLst>
              <p:tags r:id="rId2"/>
            </p:custDataLst>
          </p:nvPr>
        </p:nvSpPr>
        <p:spPr>
          <a:xfrm>
            <a:off x="11286808" y="4017963"/>
            <a:ext cx="7112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160000" y="124206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/>
          <p:nvPr/>
        </p:nvSpPr>
        <p:spPr>
          <a:xfrm>
            <a:off x="0" y="5000625"/>
            <a:ext cx="184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eaLnBrk="0" hangingPunct="0"/>
            <a:endParaRPr lang="zh-CN" altLang="zh-CN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50" name="Rectangle 11"/>
          <p:cNvSpPr/>
          <p:nvPr/>
        </p:nvSpPr>
        <p:spPr>
          <a:xfrm>
            <a:off x="38735" y="1417955"/>
            <a:ext cx="12001500" cy="129159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marL="663575" indent="-663575"/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例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5. 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把高2cm的发光棒立于焦距为5cm凸透镜前，在凸透镜后的光屏上成了4cm高的像，物体离凸透镜的距离可能是（   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）  </a:t>
            </a:r>
          </a:p>
          <a:p>
            <a:pPr marL="663575" indent="-663575"/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     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A.7.5cm      B.12.5cm        C.4.5cm        D.10cm</a:t>
            </a:r>
          </a:p>
        </p:txBody>
      </p:sp>
      <p:sp>
        <p:nvSpPr>
          <p:cNvPr id="7169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典型例题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15900" y="765175"/>
            <a:ext cx="730694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根据像的性质判断物距</a:t>
            </a:r>
          </a:p>
        </p:txBody>
      </p:sp>
      <p:sp>
        <p:nvSpPr>
          <p:cNvPr id="5" name="Text Box 2"/>
          <p:cNvSpPr txBox="1"/>
          <p:nvPr/>
        </p:nvSpPr>
        <p:spPr>
          <a:xfrm>
            <a:off x="8136890" y="76200"/>
            <a:ext cx="3990975" cy="89154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先确定虚实，再判断大小；</a:t>
            </a:r>
          </a:p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两倍焦距点，实像判定处。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71755" y="2577465"/>
            <a:ext cx="12028805" cy="1757680"/>
            <a:chOff x="113" y="4737"/>
            <a:chExt cx="18943" cy="2768"/>
          </a:xfrm>
        </p:grpSpPr>
        <p:sp>
          <p:nvSpPr>
            <p:cNvPr id="4" name="Rectangle 11"/>
            <p:cNvSpPr/>
            <p:nvPr/>
          </p:nvSpPr>
          <p:spPr>
            <a:xfrm>
              <a:off x="113" y="5367"/>
              <a:ext cx="15204" cy="203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ctr" anchorCtr="0">
              <a:spAutoFit/>
            </a:bodyPr>
            <a:lstStyle/>
            <a:p>
              <a:pPr marL="967105" indent="-967105"/>
              <a:r>
                <a:rPr lang="zh-CN"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练习</a:t>
              </a:r>
              <a:r>
                <a:rPr lang="en-US" altLang="zh-CN"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6. </a:t>
              </a:r>
              <a:r>
                <a:rPr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小明通过焦距为10cm的凸透镜观察书本上的字，如图所示。则此时凸透镜与字之间的距离可能（  </a:t>
              </a:r>
              <a:r>
                <a:rPr lang="en-US"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  </a:t>
              </a:r>
              <a:r>
                <a:rPr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   ）</a:t>
              </a:r>
            </a:p>
            <a:p>
              <a:pPr marL="967105" indent="-967105"/>
              <a:r>
                <a:rPr lang="en-US"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           </a:t>
              </a:r>
              <a:r>
                <a:rPr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A．5 cm    B．15 cm   C．25cm   D． 35 cm</a:t>
              </a:r>
            </a:p>
          </p:txBody>
        </p:sp>
        <p:pic>
          <p:nvPicPr>
            <p:cNvPr id="1073742857" name="图片 1073742856"/>
            <p:cNvPicPr>
              <a:picLocks noChangeAspect="1"/>
            </p:cNvPicPr>
            <p:nvPr/>
          </p:nvPicPr>
          <p:blipFill>
            <a:blip r:embed="rId5"/>
            <a:srcRect l="52132" b="13454"/>
            <a:stretch>
              <a:fillRect/>
            </a:stretch>
          </p:blipFill>
          <p:spPr>
            <a:xfrm>
              <a:off x="15842" y="4737"/>
              <a:ext cx="3214" cy="2768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1" name="组合 10"/>
          <p:cNvGrpSpPr/>
          <p:nvPr/>
        </p:nvGrpSpPr>
        <p:grpSpPr>
          <a:xfrm>
            <a:off x="40640" y="4780915"/>
            <a:ext cx="12100560" cy="1685925"/>
            <a:chOff x="113" y="7868"/>
            <a:chExt cx="18857" cy="2655"/>
          </a:xfrm>
        </p:grpSpPr>
        <p:grpSp>
          <p:nvGrpSpPr>
            <p:cNvPr id="6" name="组合 5"/>
            <p:cNvGrpSpPr/>
            <p:nvPr/>
          </p:nvGrpSpPr>
          <p:grpSpPr>
            <a:xfrm>
              <a:off x="113" y="7868"/>
              <a:ext cx="18821" cy="2321"/>
              <a:chOff x="155" y="2453"/>
              <a:chExt cx="18821" cy="2321"/>
            </a:xfrm>
          </p:grpSpPr>
          <p:sp>
            <p:nvSpPr>
              <p:cNvPr id="7" name="Rectangle 9"/>
              <p:cNvSpPr>
                <a:spLocks noChangeArrowheads="1"/>
              </p:cNvSpPr>
              <p:nvPr/>
            </p:nvSpPr>
            <p:spPr bwMode="auto">
              <a:xfrm>
                <a:off x="155" y="2453"/>
                <a:ext cx="18821" cy="198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anchor="ctr">
                <a:noAutofit/>
              </a:bodyPr>
              <a:lstStyle/>
              <a:p>
                <a:pPr marL="885190" marR="0" lvl="0" indent="-88519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sz="26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黑体" panose="02010609060101010101" pitchFamily="49" charset="-122"/>
                    <a:cs typeface="+mn-cs"/>
                  </a:rPr>
                  <a:t>练习</a:t>
                </a: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黑体" panose="02010609060101010101" pitchFamily="49" charset="-122"/>
                    <a:cs typeface="+mn-cs"/>
                  </a:rPr>
                  <a:t>7.</a:t>
                </a:r>
                <a:r>
                  <a:rPr kumimoji="0" sz="26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黑体" panose="02010609060101010101" pitchFamily="49" charset="-122"/>
                    <a:cs typeface="+mn-cs"/>
                  </a:rPr>
                  <a:t>如图所示，若想在位于凸透镜右边的光屏上（图中光屏未画出）得到一个烛焰清晰</a:t>
                </a:r>
                <a:r>
                  <a:rPr kumimoji="0" lang="zh-CN" sz="26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黑体" panose="02010609060101010101" pitchFamily="49" charset="-122"/>
                    <a:cs typeface="+mn-cs"/>
                  </a:rPr>
                  <a:t>缩小</a:t>
                </a:r>
                <a:r>
                  <a:rPr kumimoji="0" sz="26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黑体" panose="02010609060101010101" pitchFamily="49" charset="-122"/>
                    <a:cs typeface="+mn-cs"/>
                  </a:rPr>
                  <a:t>的像，那么点燃的蜡烛应置于图中的</a:t>
                </a:r>
                <a:r>
                  <a:rPr kumimoji="0" lang="zh-CN" sz="26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黑体" panose="02010609060101010101" pitchFamily="49" charset="-122"/>
                    <a:cs typeface="+mn-cs"/>
                  </a:rPr>
                  <a:t>（</a:t>
                </a: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黑体" panose="02010609060101010101" pitchFamily="49" charset="-122"/>
                    <a:cs typeface="+mn-cs"/>
                  </a:rPr>
                  <a:t>     </a:t>
                </a:r>
                <a:r>
                  <a:rPr kumimoji="0" lang="zh-CN" sz="26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黑体" panose="02010609060101010101" pitchFamily="49" charset="-122"/>
                    <a:cs typeface="+mn-cs"/>
                  </a:rPr>
                  <a:t>）</a:t>
                </a:r>
                <a:endParaRPr kumimoji="0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26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黑体" panose="02010609060101010101" pitchFamily="49" charset="-122"/>
                    <a:cs typeface="+mn-cs"/>
                  </a:rPr>
                  <a:t>          </a:t>
                </a:r>
                <a:r>
                  <a:rPr kumimoji="0" sz="26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黑体" panose="02010609060101010101" pitchFamily="49" charset="-122"/>
                    <a:cs typeface="+mn-cs"/>
                  </a:rPr>
                  <a:t>A．a点    </a:t>
                </a:r>
                <a:r>
                  <a:rPr kumimoji="0" lang="en-US" sz="26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黑体" panose="02010609060101010101" pitchFamily="49" charset="-122"/>
                    <a:cs typeface="+mn-cs"/>
                  </a:rPr>
                  <a:t> </a:t>
                </a:r>
                <a:r>
                  <a:rPr kumimoji="0" sz="26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黑体" panose="02010609060101010101" pitchFamily="49" charset="-122"/>
                    <a:cs typeface="+mn-cs"/>
                  </a:rPr>
                  <a:t>  B．b点  </a:t>
                </a:r>
                <a:r>
                  <a:rPr kumimoji="0" lang="en-US" sz="26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黑体" panose="02010609060101010101" pitchFamily="49" charset="-122"/>
                    <a:cs typeface="+mn-cs"/>
                  </a:rPr>
                  <a:t> </a:t>
                </a:r>
                <a:r>
                  <a:rPr kumimoji="0" sz="26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黑体" panose="02010609060101010101" pitchFamily="49" charset="-122"/>
                    <a:cs typeface="+mn-cs"/>
                  </a:rPr>
                  <a:t>     C．c点  </a:t>
                </a:r>
                <a:r>
                  <a:rPr kumimoji="0" lang="en-US" sz="26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黑体" panose="02010609060101010101" pitchFamily="49" charset="-122"/>
                    <a:cs typeface="+mn-cs"/>
                  </a:rPr>
                  <a:t> </a:t>
                </a:r>
                <a:r>
                  <a:rPr kumimoji="0" sz="26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黑体" panose="02010609060101010101" pitchFamily="49" charset="-122"/>
                    <a:cs typeface="+mn-cs"/>
                  </a:rPr>
                  <a:t>      D．d点</a:t>
                </a:r>
              </a:p>
            </p:txBody>
          </p:sp>
          <p:sp>
            <p:nvSpPr>
              <p:cNvPr id="8" name="矩形 7"/>
              <p:cNvSpPr>
                <a:spLocks noChangeAspect="1" noTextEdit="1"/>
              </p:cNvSpPr>
              <p:nvPr/>
            </p:nvSpPr>
            <p:spPr>
              <a:xfrm>
                <a:off x="680" y="2453"/>
                <a:ext cx="14517" cy="232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931" name="组合 931"/>
            <p:cNvGrpSpPr/>
            <p:nvPr/>
          </p:nvGrpSpPr>
          <p:grpSpPr>
            <a:xfrm>
              <a:off x="13582" y="8512"/>
              <a:ext cx="5388" cy="2011"/>
              <a:chOff x="3202" y="2243"/>
              <a:chExt cx="5026" cy="1858"/>
            </a:xfrm>
          </p:grpSpPr>
          <p:sp>
            <p:nvSpPr>
              <p:cNvPr id="932" name="xjhgx2"/>
              <p:cNvSpPr/>
              <p:nvPr/>
            </p:nvSpPr>
            <p:spPr bwMode="auto">
              <a:xfrm>
                <a:off x="6444" y="2243"/>
                <a:ext cx="215" cy="1537"/>
              </a:xfrm>
              <a:custGeom>
                <a:avLst/>
                <a:gdLst>
                  <a:gd name="T0" fmla="*/ 310 w 620"/>
                  <a:gd name="T1" fmla="*/ 0 h 4408"/>
                  <a:gd name="T2" fmla="*/ 237 w 620"/>
                  <a:gd name="T3" fmla="*/ 270 h 4408"/>
                  <a:gd name="T4" fmla="*/ 175 w 620"/>
                  <a:gd name="T5" fmla="*/ 542 h 4408"/>
                  <a:gd name="T6" fmla="*/ 121 w 620"/>
                  <a:gd name="T7" fmla="*/ 816 h 4408"/>
                  <a:gd name="T8" fmla="*/ 78 w 620"/>
                  <a:gd name="T9" fmla="*/ 1091 h 4408"/>
                  <a:gd name="T10" fmla="*/ 44 w 620"/>
                  <a:gd name="T11" fmla="*/ 1368 h 4408"/>
                  <a:gd name="T12" fmla="*/ 19 w 620"/>
                  <a:gd name="T13" fmla="*/ 1646 h 4408"/>
                  <a:gd name="T14" fmla="*/ 5 w 620"/>
                  <a:gd name="T15" fmla="*/ 1925 h 4408"/>
                  <a:gd name="T16" fmla="*/ 0 w 620"/>
                  <a:gd name="T17" fmla="*/ 2204 h 4408"/>
                  <a:gd name="T18" fmla="*/ 5 w 620"/>
                  <a:gd name="T19" fmla="*/ 2483 h 4408"/>
                  <a:gd name="T20" fmla="*/ 19 w 620"/>
                  <a:gd name="T21" fmla="*/ 2762 h 4408"/>
                  <a:gd name="T22" fmla="*/ 44 w 620"/>
                  <a:gd name="T23" fmla="*/ 3040 h 4408"/>
                  <a:gd name="T24" fmla="*/ 78 w 620"/>
                  <a:gd name="T25" fmla="*/ 3317 h 4408"/>
                  <a:gd name="T26" fmla="*/ 121 w 620"/>
                  <a:gd name="T27" fmla="*/ 3592 h 4408"/>
                  <a:gd name="T28" fmla="*/ 175 w 620"/>
                  <a:gd name="T29" fmla="*/ 3866 h 4408"/>
                  <a:gd name="T30" fmla="*/ 237 w 620"/>
                  <a:gd name="T31" fmla="*/ 4138 h 4408"/>
                  <a:gd name="T32" fmla="*/ 310 w 620"/>
                  <a:gd name="T33" fmla="*/ 4408 h 4408"/>
                  <a:gd name="T34" fmla="*/ 310 w 620"/>
                  <a:gd name="T35" fmla="*/ 4408 h 4408"/>
                  <a:gd name="T36" fmla="*/ 383 w 620"/>
                  <a:gd name="T37" fmla="*/ 4138 h 4408"/>
                  <a:gd name="T38" fmla="*/ 445 w 620"/>
                  <a:gd name="T39" fmla="*/ 3866 h 4408"/>
                  <a:gd name="T40" fmla="*/ 499 w 620"/>
                  <a:gd name="T41" fmla="*/ 3592 h 4408"/>
                  <a:gd name="T42" fmla="*/ 542 w 620"/>
                  <a:gd name="T43" fmla="*/ 3317 h 4408"/>
                  <a:gd name="T44" fmla="*/ 576 w 620"/>
                  <a:gd name="T45" fmla="*/ 3040 h 4408"/>
                  <a:gd name="T46" fmla="*/ 601 w 620"/>
                  <a:gd name="T47" fmla="*/ 2762 h 4408"/>
                  <a:gd name="T48" fmla="*/ 615 w 620"/>
                  <a:gd name="T49" fmla="*/ 2483 h 4408"/>
                  <a:gd name="T50" fmla="*/ 620 w 620"/>
                  <a:gd name="T51" fmla="*/ 2204 h 4408"/>
                  <a:gd name="T52" fmla="*/ 615 w 620"/>
                  <a:gd name="T53" fmla="*/ 1925 h 4408"/>
                  <a:gd name="T54" fmla="*/ 601 w 620"/>
                  <a:gd name="T55" fmla="*/ 1646 h 4408"/>
                  <a:gd name="T56" fmla="*/ 576 w 620"/>
                  <a:gd name="T57" fmla="*/ 1368 h 4408"/>
                  <a:gd name="T58" fmla="*/ 542 w 620"/>
                  <a:gd name="T59" fmla="*/ 1091 h 4408"/>
                  <a:gd name="T60" fmla="*/ 499 w 620"/>
                  <a:gd name="T61" fmla="*/ 816 h 4408"/>
                  <a:gd name="T62" fmla="*/ 445 w 620"/>
                  <a:gd name="T63" fmla="*/ 542 h 4408"/>
                  <a:gd name="T64" fmla="*/ 383 w 620"/>
                  <a:gd name="T65" fmla="*/ 270 h 4408"/>
                  <a:gd name="T66" fmla="*/ 310 w 620"/>
                  <a:gd name="T67" fmla="*/ 0 h 4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620" h="4408">
                    <a:moveTo>
                      <a:pt x="310" y="0"/>
                    </a:moveTo>
                    <a:lnTo>
                      <a:pt x="237" y="270"/>
                    </a:lnTo>
                    <a:lnTo>
                      <a:pt x="175" y="542"/>
                    </a:lnTo>
                    <a:lnTo>
                      <a:pt x="121" y="816"/>
                    </a:lnTo>
                    <a:lnTo>
                      <a:pt x="78" y="1091"/>
                    </a:lnTo>
                    <a:lnTo>
                      <a:pt x="44" y="1368"/>
                    </a:lnTo>
                    <a:lnTo>
                      <a:pt x="19" y="1646"/>
                    </a:lnTo>
                    <a:lnTo>
                      <a:pt x="5" y="1925"/>
                    </a:lnTo>
                    <a:lnTo>
                      <a:pt x="0" y="2204"/>
                    </a:lnTo>
                    <a:lnTo>
                      <a:pt x="5" y="2483"/>
                    </a:lnTo>
                    <a:lnTo>
                      <a:pt x="19" y="2762"/>
                    </a:lnTo>
                    <a:lnTo>
                      <a:pt x="44" y="3040"/>
                    </a:lnTo>
                    <a:lnTo>
                      <a:pt x="78" y="3317"/>
                    </a:lnTo>
                    <a:lnTo>
                      <a:pt x="121" y="3592"/>
                    </a:lnTo>
                    <a:lnTo>
                      <a:pt x="175" y="3866"/>
                    </a:lnTo>
                    <a:lnTo>
                      <a:pt x="237" y="4138"/>
                    </a:lnTo>
                    <a:lnTo>
                      <a:pt x="310" y="4408"/>
                    </a:lnTo>
                    <a:lnTo>
                      <a:pt x="310" y="4408"/>
                    </a:lnTo>
                    <a:lnTo>
                      <a:pt x="383" y="4138"/>
                    </a:lnTo>
                    <a:lnTo>
                      <a:pt x="445" y="3866"/>
                    </a:lnTo>
                    <a:lnTo>
                      <a:pt x="499" y="3592"/>
                    </a:lnTo>
                    <a:lnTo>
                      <a:pt x="542" y="3317"/>
                    </a:lnTo>
                    <a:lnTo>
                      <a:pt x="576" y="3040"/>
                    </a:lnTo>
                    <a:lnTo>
                      <a:pt x="601" y="2762"/>
                    </a:lnTo>
                    <a:lnTo>
                      <a:pt x="615" y="2483"/>
                    </a:lnTo>
                    <a:lnTo>
                      <a:pt x="620" y="2204"/>
                    </a:lnTo>
                    <a:lnTo>
                      <a:pt x="615" y="1925"/>
                    </a:lnTo>
                    <a:lnTo>
                      <a:pt x="601" y="1646"/>
                    </a:lnTo>
                    <a:lnTo>
                      <a:pt x="576" y="1368"/>
                    </a:lnTo>
                    <a:lnTo>
                      <a:pt x="542" y="1091"/>
                    </a:lnTo>
                    <a:lnTo>
                      <a:pt x="499" y="816"/>
                    </a:lnTo>
                    <a:lnTo>
                      <a:pt x="445" y="542"/>
                    </a:lnTo>
                    <a:lnTo>
                      <a:pt x="383" y="270"/>
                    </a:lnTo>
                    <a:lnTo>
                      <a:pt x="31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/>
              </a:p>
            </p:txBody>
          </p:sp>
          <p:cxnSp>
            <p:nvCxnSpPr>
              <p:cNvPr id="933" name="Line 4"/>
              <p:cNvCxnSpPr>
                <a:cxnSpLocks noChangeShapeType="1"/>
              </p:cNvCxnSpPr>
              <p:nvPr/>
            </p:nvCxnSpPr>
            <p:spPr bwMode="auto">
              <a:xfrm>
                <a:off x="3202" y="3009"/>
                <a:ext cx="502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</p:cxnSp>
          <p:sp>
            <p:nvSpPr>
              <p:cNvPr id="934" name="Oval 5"/>
              <p:cNvSpPr>
                <a:spLocks noChangeArrowheads="1"/>
              </p:cNvSpPr>
              <p:nvPr/>
            </p:nvSpPr>
            <p:spPr bwMode="auto">
              <a:xfrm>
                <a:off x="7662" y="2976"/>
                <a:ext cx="94" cy="94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935" name="Oval 6"/>
              <p:cNvSpPr>
                <a:spLocks noChangeArrowheads="1"/>
              </p:cNvSpPr>
              <p:nvPr/>
            </p:nvSpPr>
            <p:spPr bwMode="auto">
              <a:xfrm>
                <a:off x="6502" y="2966"/>
                <a:ext cx="94" cy="94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936" name="Oval 7"/>
              <p:cNvSpPr>
                <a:spLocks noChangeArrowheads="1"/>
              </p:cNvSpPr>
              <p:nvPr/>
            </p:nvSpPr>
            <p:spPr bwMode="auto">
              <a:xfrm>
                <a:off x="5958" y="2976"/>
                <a:ext cx="94" cy="94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937" name="Oval 8"/>
              <p:cNvSpPr>
                <a:spLocks noChangeArrowheads="1"/>
              </p:cNvSpPr>
              <p:nvPr/>
            </p:nvSpPr>
            <p:spPr bwMode="auto">
              <a:xfrm>
                <a:off x="5358" y="2964"/>
                <a:ext cx="94" cy="94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938" name="Oval 9"/>
              <p:cNvSpPr>
                <a:spLocks noChangeArrowheads="1"/>
              </p:cNvSpPr>
              <p:nvPr/>
            </p:nvSpPr>
            <p:spPr bwMode="auto">
              <a:xfrm>
                <a:off x="4774" y="2966"/>
                <a:ext cx="94" cy="94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939" name="Oval 10"/>
              <p:cNvSpPr>
                <a:spLocks noChangeArrowheads="1"/>
              </p:cNvSpPr>
              <p:nvPr/>
            </p:nvSpPr>
            <p:spPr bwMode="auto">
              <a:xfrm>
                <a:off x="4170" y="2976"/>
                <a:ext cx="94" cy="94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940" name="Oval 11"/>
              <p:cNvSpPr>
                <a:spLocks noChangeArrowheads="1"/>
              </p:cNvSpPr>
              <p:nvPr/>
            </p:nvSpPr>
            <p:spPr bwMode="auto">
              <a:xfrm>
                <a:off x="3558" y="2976"/>
                <a:ext cx="94" cy="94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/>
              </a:p>
            </p:txBody>
          </p:sp>
          <p:cxnSp>
            <p:nvCxnSpPr>
              <p:cNvPr id="941" name="Line 12"/>
              <p:cNvCxnSpPr>
                <a:cxnSpLocks noChangeShapeType="1"/>
              </p:cNvCxnSpPr>
              <p:nvPr/>
            </p:nvCxnSpPr>
            <p:spPr bwMode="auto">
              <a:xfrm flipH="1">
                <a:off x="6554" y="3042"/>
                <a:ext cx="0" cy="93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</p:cxnSp>
          <p:cxnSp>
            <p:nvCxnSpPr>
              <p:cNvPr id="942" name="Line 13"/>
              <p:cNvCxnSpPr>
                <a:cxnSpLocks noChangeShapeType="1"/>
              </p:cNvCxnSpPr>
              <p:nvPr/>
            </p:nvCxnSpPr>
            <p:spPr bwMode="auto">
              <a:xfrm flipH="1">
                <a:off x="4212" y="3045"/>
                <a:ext cx="0" cy="93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</p:cxnSp>
          <p:cxnSp>
            <p:nvCxnSpPr>
              <p:cNvPr id="943" name="Line 14"/>
              <p:cNvCxnSpPr>
                <a:cxnSpLocks noChangeShapeType="1"/>
              </p:cNvCxnSpPr>
              <p:nvPr/>
            </p:nvCxnSpPr>
            <p:spPr bwMode="auto">
              <a:xfrm>
                <a:off x="5736" y="3872"/>
                <a:ext cx="81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tailEnd type="triangle" w="med" len="med"/>
              </a:ln>
            </p:spPr>
          </p:cxnSp>
          <p:cxnSp>
            <p:nvCxnSpPr>
              <p:cNvPr id="944" name="Line 15"/>
              <p:cNvCxnSpPr>
                <a:cxnSpLocks noChangeShapeType="1"/>
              </p:cNvCxnSpPr>
              <p:nvPr/>
            </p:nvCxnSpPr>
            <p:spPr bwMode="auto">
              <a:xfrm flipH="1">
                <a:off x="4202" y="3870"/>
                <a:ext cx="88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tailEnd type="triangle" w="med" len="med"/>
              </a:ln>
            </p:spPr>
          </p:cxnSp>
          <p:sp>
            <p:nvSpPr>
              <p:cNvPr id="945" name="Text Box 16"/>
              <p:cNvSpPr txBox="1">
                <a:spLocks noChangeAspect="1" noChangeArrowheads="1"/>
              </p:cNvSpPr>
              <p:nvPr/>
            </p:nvSpPr>
            <p:spPr bwMode="auto">
              <a:xfrm>
                <a:off x="7462" y="2411"/>
                <a:ext cx="734" cy="4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just"/>
                <a:r>
                  <a:rPr lang="en-US" altLang="zh-CN" sz="2400" b="1" i="1" kern="1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/>
                    <a:ea typeface="宋体" panose="02010600030101010101" pitchFamily="2" charset="-122"/>
                    <a:cs typeface="Times New Roman" panose="02020603050405020304"/>
                    <a:sym typeface="Times New Roman" panose="02020603050405020304"/>
                  </a:rPr>
                  <a:t>F'</a:t>
                </a:r>
              </a:p>
            </p:txBody>
          </p:sp>
          <p:sp>
            <p:nvSpPr>
              <p:cNvPr id="946" name="Text Box 17"/>
              <p:cNvSpPr txBox="1">
                <a:spLocks noChangeAspect="1" noChangeArrowheads="1"/>
              </p:cNvSpPr>
              <p:nvPr/>
            </p:nvSpPr>
            <p:spPr bwMode="auto">
              <a:xfrm>
                <a:off x="6510" y="2411"/>
                <a:ext cx="540" cy="4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just"/>
                <a:r>
                  <a:rPr lang="en-US" altLang="zh-CN" sz="2400" b="1" i="1" kern="1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/>
                    <a:ea typeface="宋体" panose="02010600030101010101" pitchFamily="2" charset="-122"/>
                    <a:cs typeface="Times New Roman" panose="02020603050405020304"/>
                    <a:sym typeface="Times New Roman" panose="02020603050405020304"/>
                  </a:rPr>
                  <a:t>O</a:t>
                </a:r>
              </a:p>
            </p:txBody>
          </p:sp>
          <p:sp>
            <p:nvSpPr>
              <p:cNvPr id="947" name="Text Box 18"/>
              <p:cNvSpPr txBox="1">
                <a:spLocks noChangeAspect="1" noChangeArrowheads="1"/>
              </p:cNvSpPr>
              <p:nvPr/>
            </p:nvSpPr>
            <p:spPr bwMode="auto">
              <a:xfrm>
                <a:off x="5788" y="2411"/>
                <a:ext cx="540" cy="4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just"/>
                <a:r>
                  <a:rPr lang="en-US" altLang="zh-CN" sz="2400" b="1" i="1" kern="1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/>
                    <a:ea typeface="宋体" panose="02010600030101010101" pitchFamily="2" charset="-122"/>
                    <a:cs typeface="Times New Roman" panose="02020603050405020304"/>
                    <a:sym typeface="Times New Roman" panose="02020603050405020304"/>
                  </a:rPr>
                  <a:t>d</a:t>
                </a:r>
              </a:p>
            </p:txBody>
          </p:sp>
          <p:sp>
            <p:nvSpPr>
              <p:cNvPr id="948" name="Text Box 19"/>
              <p:cNvSpPr txBox="1">
                <a:spLocks noChangeAspect="1" noChangeArrowheads="1"/>
              </p:cNvSpPr>
              <p:nvPr/>
            </p:nvSpPr>
            <p:spPr bwMode="auto">
              <a:xfrm>
                <a:off x="5194" y="2417"/>
                <a:ext cx="540" cy="4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just"/>
                <a:r>
                  <a:rPr lang="en-US" altLang="zh-CN" sz="2400" b="1" i="1" kern="1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/>
                    <a:ea typeface="宋体" panose="02010600030101010101" pitchFamily="2" charset="-122"/>
                    <a:cs typeface="Times New Roman" panose="02020603050405020304"/>
                    <a:sym typeface="Times New Roman" panose="02020603050405020304"/>
                  </a:rPr>
                  <a:t>F</a:t>
                </a:r>
              </a:p>
            </p:txBody>
          </p:sp>
          <p:sp>
            <p:nvSpPr>
              <p:cNvPr id="949" name="Text Box 20"/>
              <p:cNvSpPr txBox="1">
                <a:spLocks noChangeAspect="1" noChangeArrowheads="1"/>
              </p:cNvSpPr>
              <p:nvPr/>
            </p:nvSpPr>
            <p:spPr bwMode="auto">
              <a:xfrm>
                <a:off x="4602" y="2429"/>
                <a:ext cx="540" cy="4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just"/>
                <a:r>
                  <a:rPr lang="en-US" altLang="zh-CN" sz="2400" b="1" i="1" kern="1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/>
                    <a:ea typeface="宋体" panose="02010600030101010101" pitchFamily="2" charset="-122"/>
                    <a:cs typeface="Times New Roman" panose="02020603050405020304"/>
                    <a:sym typeface="Times New Roman" panose="02020603050405020304"/>
                  </a:rPr>
                  <a:t>c</a:t>
                </a:r>
              </a:p>
            </p:txBody>
          </p:sp>
          <p:sp>
            <p:nvSpPr>
              <p:cNvPr id="950" name="Text Box 21"/>
              <p:cNvSpPr txBox="1">
                <a:spLocks noChangeAspect="1" noChangeArrowheads="1"/>
              </p:cNvSpPr>
              <p:nvPr/>
            </p:nvSpPr>
            <p:spPr bwMode="auto">
              <a:xfrm>
                <a:off x="4010" y="2416"/>
                <a:ext cx="540" cy="4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just"/>
                <a:r>
                  <a:rPr lang="en-US" altLang="zh-CN" sz="2400" b="1" i="1" kern="1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/>
                    <a:ea typeface="宋体" panose="02010600030101010101" pitchFamily="2" charset="-122"/>
                    <a:cs typeface="Times New Roman" panose="02020603050405020304"/>
                    <a:sym typeface="Times New Roman" panose="02020603050405020304"/>
                  </a:rPr>
                  <a:t>b</a:t>
                </a:r>
              </a:p>
            </p:txBody>
          </p:sp>
          <p:sp>
            <p:nvSpPr>
              <p:cNvPr id="954" name="Text Box 22"/>
              <p:cNvSpPr txBox="1">
                <a:spLocks noChangeAspect="1" noChangeArrowheads="1"/>
              </p:cNvSpPr>
              <p:nvPr/>
            </p:nvSpPr>
            <p:spPr bwMode="auto">
              <a:xfrm>
                <a:off x="3388" y="2410"/>
                <a:ext cx="540" cy="4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just"/>
                <a:r>
                  <a:rPr lang="en-US" altLang="zh-CN" sz="2400" b="1" i="1" kern="1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/>
                    <a:ea typeface="宋体" panose="02010600030101010101" pitchFamily="2" charset="-122"/>
                    <a:cs typeface="Times New Roman" panose="02020603050405020304"/>
                    <a:sym typeface="Times New Roman" panose="02020603050405020304"/>
                  </a:rPr>
                  <a:t>a</a:t>
                </a:r>
              </a:p>
            </p:txBody>
          </p:sp>
          <p:sp>
            <p:nvSpPr>
              <p:cNvPr id="955" name="Text Box 23"/>
              <p:cNvSpPr txBox="1">
                <a:spLocks noChangeAspect="1" noChangeArrowheads="1"/>
              </p:cNvSpPr>
              <p:nvPr/>
            </p:nvSpPr>
            <p:spPr bwMode="auto">
              <a:xfrm>
                <a:off x="5036" y="3633"/>
                <a:ext cx="868" cy="4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just"/>
                <a:r>
                  <a:rPr lang="en-US" altLang="zh-CN" sz="2400" b="1" i="1" kern="1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/>
                    <a:ea typeface="宋体" panose="02010600030101010101" pitchFamily="2" charset="-122"/>
                    <a:cs typeface="Times New Roman" panose="02020603050405020304"/>
                    <a:sym typeface="Times New Roman" panose="02020603050405020304"/>
                  </a:rPr>
                  <a:t>2f</a:t>
                </a:r>
              </a:p>
            </p:txBody>
          </p:sp>
        </p:grpSp>
      </p:grpSp>
      <p:sp>
        <p:nvSpPr>
          <p:cNvPr id="17413" name="Rectangle 5"/>
          <p:cNvSpPr/>
          <p:nvPr>
            <p:custDataLst>
              <p:tags r:id="rId1"/>
            </p:custDataLst>
          </p:nvPr>
        </p:nvSpPr>
        <p:spPr>
          <a:xfrm>
            <a:off x="6150928" y="1827848"/>
            <a:ext cx="7112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" name="Rectangle 5"/>
          <p:cNvSpPr/>
          <p:nvPr>
            <p:custDataLst>
              <p:tags r:id="rId2"/>
            </p:custDataLst>
          </p:nvPr>
        </p:nvSpPr>
        <p:spPr>
          <a:xfrm>
            <a:off x="6439218" y="3365818"/>
            <a:ext cx="7112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9" name="Rectangle 5"/>
          <p:cNvSpPr/>
          <p:nvPr>
            <p:custDataLst>
              <p:tags r:id="rId3"/>
            </p:custDataLst>
          </p:nvPr>
        </p:nvSpPr>
        <p:spPr>
          <a:xfrm>
            <a:off x="8241348" y="5134293"/>
            <a:ext cx="7112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/>
      <p:bldP spid="2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20955" y="1267460"/>
            <a:ext cx="12183110" cy="2491740"/>
            <a:chOff x="33" y="6925"/>
            <a:chExt cx="19186" cy="3924"/>
          </a:xfrm>
        </p:grpSpPr>
        <p:grpSp>
          <p:nvGrpSpPr>
            <p:cNvPr id="2" name="组合 1"/>
            <p:cNvGrpSpPr/>
            <p:nvPr/>
          </p:nvGrpSpPr>
          <p:grpSpPr>
            <a:xfrm>
              <a:off x="33" y="6925"/>
              <a:ext cx="19186" cy="3924"/>
              <a:chOff x="33" y="6925"/>
              <a:chExt cx="19186" cy="3924"/>
            </a:xfrm>
          </p:grpSpPr>
          <p:sp>
            <p:nvSpPr>
              <p:cNvPr id="6" name="Rectangle 11"/>
              <p:cNvSpPr/>
              <p:nvPr/>
            </p:nvSpPr>
            <p:spPr>
              <a:xfrm>
                <a:off x="33" y="6925"/>
                <a:ext cx="19186" cy="392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ctr" anchorCtr="0">
                <a:spAutoFit/>
              </a:bodyPr>
              <a:lstStyle/>
              <a:p>
                <a:pPr marL="676275" indent="-676275"/>
                <a:r>
                  <a:rPr lang="zh-CN" sz="26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</a:rPr>
                  <a:t>例</a:t>
                </a:r>
                <a:r>
                  <a:rPr lang="en-US" altLang="zh-CN" sz="26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</a:rPr>
                  <a:t>6. </a:t>
                </a:r>
                <a:r>
                  <a:rPr sz="26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</a:rPr>
                  <a:t>在“探究凸透镜成像的规律”的实验中，所用凸透镜焦距为10cm，当蜡烛从如图所示的A位置逐渐移到B位置的过程中，像距及其像的变化情况是</a:t>
                </a:r>
                <a:r>
                  <a:rPr lang="zh-CN" sz="26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</a:rPr>
                  <a:t>（</a:t>
                </a:r>
                <a:r>
                  <a:rPr lang="en-US" altLang="zh-CN" sz="26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</a:rPr>
                  <a:t>       </a:t>
                </a:r>
                <a:r>
                  <a:rPr lang="zh-CN" sz="26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</a:rPr>
                  <a:t>）</a:t>
                </a:r>
                <a:endParaRPr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  <a:p>
                <a:pPr marL="967105" indent="-967105"/>
                <a:r>
                  <a:rPr lang="en-US" sz="26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</a:rPr>
                  <a:t>           </a:t>
                </a:r>
                <a:r>
                  <a:rPr sz="26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</a:rPr>
                  <a:t>A．像距增大，像变大  </a:t>
                </a:r>
                <a:r>
                  <a:rPr lang="en-US" sz="26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</a:rPr>
                  <a:t>    </a:t>
                </a:r>
                <a:r>
                  <a:rPr sz="26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</a:rPr>
                  <a:t>           </a:t>
                </a:r>
              </a:p>
              <a:p>
                <a:pPr marL="967105" indent="-967105"/>
                <a:r>
                  <a:rPr sz="26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</a:rPr>
                  <a:t> </a:t>
                </a:r>
                <a:r>
                  <a:rPr lang="en-US" sz="26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</a:rPr>
                  <a:t>          </a:t>
                </a:r>
                <a:r>
                  <a:rPr sz="26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</a:rPr>
                  <a:t>B．像距减小，像变大</a:t>
                </a:r>
              </a:p>
              <a:p>
                <a:pPr marL="967105" indent="-967105"/>
                <a:r>
                  <a:rPr lang="en-US" sz="26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</a:rPr>
                  <a:t>           </a:t>
                </a:r>
                <a:r>
                  <a:rPr sz="26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</a:rPr>
                  <a:t>C．像距减小，像变小             </a:t>
                </a:r>
              </a:p>
              <a:p>
                <a:pPr marL="967105" indent="-967105"/>
                <a:r>
                  <a:rPr sz="26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</a:rPr>
                  <a:t> </a:t>
                </a:r>
                <a:r>
                  <a:rPr lang="en-US" sz="26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</a:rPr>
                  <a:t>          </a:t>
                </a:r>
                <a:r>
                  <a:rPr sz="26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</a:rPr>
                  <a:t>D．像距增大，像变小</a:t>
                </a:r>
              </a:p>
            </p:txBody>
          </p:sp>
          <p:pic>
            <p:nvPicPr>
              <p:cNvPr id="2281" name="图片 228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777" y="8235"/>
                <a:ext cx="7271" cy="252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9" name="Rectangle 5"/>
            <p:cNvSpPr/>
            <p:nvPr/>
          </p:nvSpPr>
          <p:spPr>
            <a:xfrm>
              <a:off x="12583" y="8234"/>
              <a:ext cx="1120" cy="77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en-US" altLang="zh-CN" sz="2600" b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10" name="Rectangle 5"/>
            <p:cNvSpPr/>
            <p:nvPr/>
          </p:nvSpPr>
          <p:spPr>
            <a:xfrm>
              <a:off x="14590" y="8234"/>
              <a:ext cx="1120" cy="77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en-US" altLang="zh-CN" sz="2600" b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A</a:t>
              </a:r>
            </a:p>
          </p:txBody>
        </p:sp>
      </p:grpSp>
      <p:sp>
        <p:nvSpPr>
          <p:cNvPr id="10241" name="Rectangle 2"/>
          <p:cNvSpPr/>
          <p:nvPr/>
        </p:nvSpPr>
        <p:spPr>
          <a:xfrm>
            <a:off x="0" y="1870710"/>
            <a:ext cx="184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eaLnBrk="0" hangingPunct="0"/>
            <a:endParaRPr lang="zh-CN" altLang="zh-CN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169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典型例题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15900" y="693420"/>
            <a:ext cx="681291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根据物距变化与判断像和像距的变化</a:t>
            </a:r>
          </a:p>
        </p:txBody>
      </p:sp>
      <p:sp>
        <p:nvSpPr>
          <p:cNvPr id="5" name="Text Box 2"/>
          <p:cNvSpPr txBox="1"/>
          <p:nvPr/>
        </p:nvSpPr>
        <p:spPr>
          <a:xfrm>
            <a:off x="6483350" y="76200"/>
            <a:ext cx="5644515" cy="691515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像随物体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同向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移，像与像距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同变化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0977563" y="1666558"/>
            <a:ext cx="7112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2" name="Rectangle 11"/>
          <p:cNvSpPr/>
          <p:nvPr/>
        </p:nvSpPr>
        <p:spPr>
          <a:xfrm>
            <a:off x="-635" y="3733165"/>
            <a:ext cx="6179185" cy="289179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marL="569595" indent="-569595"/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练习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8. 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如图A，当蜡烛向右移动时，要使光屏上像</a:t>
            </a:r>
            <a:r>
              <a:rPr 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清晰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，则光屏向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_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_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（左、右）移，并且光屏上的像是渐渐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_____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（增大、减小）；如图B，当蜡烛向左移动时，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要使光屏上像</a:t>
            </a:r>
            <a:r>
              <a:rPr 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清晰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，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则光屏向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____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（左、右）移，并且光屏上的像是渐渐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_____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（增大、减小）</a:t>
            </a:r>
          </a:p>
        </p:txBody>
      </p:sp>
      <p:grpSp>
        <p:nvGrpSpPr>
          <p:cNvPr id="44" name="组合 43"/>
          <p:cNvGrpSpPr/>
          <p:nvPr/>
        </p:nvGrpSpPr>
        <p:grpSpPr>
          <a:xfrm>
            <a:off x="6224270" y="3839845"/>
            <a:ext cx="5871210" cy="2713355"/>
            <a:chOff x="9802" y="6047"/>
            <a:chExt cx="9246" cy="4273"/>
          </a:xfrm>
        </p:grpSpPr>
        <p:pic>
          <p:nvPicPr>
            <p:cNvPr id="100" name="图片 99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9802" y="6047"/>
              <a:ext cx="9246" cy="416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7" name="Rectangle 5"/>
            <p:cNvSpPr/>
            <p:nvPr/>
          </p:nvSpPr>
          <p:spPr>
            <a:xfrm>
              <a:off x="11015" y="9596"/>
              <a:ext cx="628" cy="725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en-US" altLang="zh-CN" sz="2400" b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8" name="Rectangle 5"/>
            <p:cNvSpPr/>
            <p:nvPr/>
          </p:nvSpPr>
          <p:spPr>
            <a:xfrm>
              <a:off x="16346" y="9596"/>
              <a:ext cx="628" cy="725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en-US" altLang="zh-CN" sz="2400" b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19" name="Rectangle 5"/>
            <p:cNvSpPr/>
            <p:nvPr/>
          </p:nvSpPr>
          <p:spPr>
            <a:xfrm>
              <a:off x="14742" y="8349"/>
              <a:ext cx="628" cy="725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endParaRPr lang="en-US" altLang="zh-CN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20" name="Rectangle 5"/>
            <p:cNvSpPr/>
            <p:nvPr/>
          </p:nvSpPr>
          <p:spPr>
            <a:xfrm>
              <a:off x="10045" y="8349"/>
              <a:ext cx="628" cy="725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endParaRPr lang="en-US" altLang="zh-CN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22" name="Rectangle 5"/>
            <p:cNvSpPr/>
            <p:nvPr/>
          </p:nvSpPr>
          <p:spPr>
            <a:xfrm>
              <a:off x="10756" y="8284"/>
              <a:ext cx="1313" cy="1373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square" anchor="t" anchorCtr="0">
              <a:noAutofit/>
            </a:bodyPr>
            <a:lstStyle/>
            <a:p>
              <a:endParaRPr lang="en-US" altLang="zh-CN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  <a:p>
              <a:r>
                <a:rPr lang="en-US" altLang="zh-CN" sz="2400" b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  2</a:t>
              </a:r>
              <a:r>
                <a:rPr lang="en-US" altLang="zh-CN" sz="2400" b="1" i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24" name="Rectangle 5"/>
            <p:cNvSpPr/>
            <p:nvPr/>
          </p:nvSpPr>
          <p:spPr>
            <a:xfrm>
              <a:off x="17395" y="7391"/>
              <a:ext cx="622" cy="642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square" anchor="t" anchorCtr="0">
              <a:noAutofit/>
            </a:bodyPr>
            <a:lstStyle/>
            <a:p>
              <a:r>
                <a:rPr lang="en-US" altLang="zh-CN" sz="2600" b="1" i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25" name="Rectangle 5"/>
            <p:cNvSpPr/>
            <p:nvPr/>
          </p:nvSpPr>
          <p:spPr>
            <a:xfrm>
              <a:off x="16023" y="7391"/>
              <a:ext cx="622" cy="642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square" anchor="t" anchorCtr="0">
              <a:noAutofit/>
            </a:bodyPr>
            <a:lstStyle/>
            <a:p>
              <a:r>
                <a:rPr lang="en-US" altLang="zh-CN" sz="2600" b="1" i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26" name="Rectangle 5"/>
            <p:cNvSpPr/>
            <p:nvPr/>
          </p:nvSpPr>
          <p:spPr>
            <a:xfrm>
              <a:off x="11117" y="7407"/>
              <a:ext cx="622" cy="642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square" anchor="t" anchorCtr="0">
              <a:noAutofit/>
            </a:bodyPr>
            <a:lstStyle/>
            <a:p>
              <a:r>
                <a:rPr lang="en-US" altLang="zh-CN" sz="2600" b="1" i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27" name="Rectangle 5"/>
            <p:cNvSpPr/>
            <p:nvPr/>
          </p:nvSpPr>
          <p:spPr>
            <a:xfrm>
              <a:off x="12587" y="7407"/>
              <a:ext cx="622" cy="642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square" anchor="t" anchorCtr="0">
              <a:noAutofit/>
            </a:bodyPr>
            <a:lstStyle/>
            <a:p>
              <a:r>
                <a:rPr lang="en-US" altLang="zh-CN" sz="2600" b="1" i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F</a:t>
              </a:r>
            </a:p>
          </p:txBody>
        </p:sp>
        <p:cxnSp>
          <p:nvCxnSpPr>
            <p:cNvPr id="29" name="直接箭头连接符 28"/>
            <p:cNvCxnSpPr/>
            <p:nvPr/>
          </p:nvCxnSpPr>
          <p:spPr>
            <a:xfrm>
              <a:off x="11712" y="9286"/>
              <a:ext cx="387" cy="0"/>
            </a:xfrm>
            <a:prstGeom prst="straightConnector1">
              <a:avLst/>
            </a:prstGeom>
            <a:ln w="34925">
              <a:solidFill>
                <a:schemeClr val="tx1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0" name="直接箭头连接符 29"/>
            <p:cNvCxnSpPr/>
            <p:nvPr/>
          </p:nvCxnSpPr>
          <p:spPr>
            <a:xfrm flipH="1">
              <a:off x="10773" y="9286"/>
              <a:ext cx="387" cy="0"/>
            </a:xfrm>
            <a:prstGeom prst="straightConnector1">
              <a:avLst/>
            </a:prstGeom>
            <a:ln w="34925">
              <a:solidFill>
                <a:schemeClr val="tx1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2" name="Rectangle 5"/>
            <p:cNvSpPr/>
            <p:nvPr/>
          </p:nvSpPr>
          <p:spPr>
            <a:xfrm>
              <a:off x="14791" y="8349"/>
              <a:ext cx="628" cy="725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endParaRPr lang="en-US" altLang="zh-CN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33" name="Rectangle 5"/>
            <p:cNvSpPr/>
            <p:nvPr/>
          </p:nvSpPr>
          <p:spPr>
            <a:xfrm>
              <a:off x="15539" y="8284"/>
              <a:ext cx="1341" cy="1373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square" anchor="t" anchorCtr="0">
              <a:noAutofit/>
            </a:bodyPr>
            <a:lstStyle/>
            <a:p>
              <a:endParaRPr lang="en-US" altLang="zh-CN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  <a:p>
              <a:r>
                <a:rPr lang="en-US" altLang="zh-CN" sz="2400" b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  2</a:t>
              </a:r>
              <a:r>
                <a:rPr lang="en-US" altLang="zh-CN" sz="2400" b="1" i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f</a:t>
              </a:r>
            </a:p>
          </p:txBody>
        </p:sp>
        <p:cxnSp>
          <p:nvCxnSpPr>
            <p:cNvPr id="34" name="直接箭头连接符 33"/>
            <p:cNvCxnSpPr/>
            <p:nvPr/>
          </p:nvCxnSpPr>
          <p:spPr>
            <a:xfrm>
              <a:off x="16523" y="9286"/>
              <a:ext cx="387" cy="0"/>
            </a:xfrm>
            <a:prstGeom prst="straightConnector1">
              <a:avLst/>
            </a:prstGeom>
            <a:ln w="34925">
              <a:solidFill>
                <a:schemeClr val="tx1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5" name="直接箭头连接符 34"/>
            <p:cNvCxnSpPr/>
            <p:nvPr/>
          </p:nvCxnSpPr>
          <p:spPr>
            <a:xfrm flipH="1">
              <a:off x="15584" y="9286"/>
              <a:ext cx="387" cy="0"/>
            </a:xfrm>
            <a:prstGeom prst="straightConnector1">
              <a:avLst/>
            </a:prstGeom>
            <a:ln w="34925">
              <a:solidFill>
                <a:schemeClr val="tx1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9" name="Rectangle 5"/>
            <p:cNvSpPr/>
            <p:nvPr/>
          </p:nvSpPr>
          <p:spPr>
            <a:xfrm>
              <a:off x="18065" y="7512"/>
              <a:ext cx="593" cy="525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square" anchor="t" anchorCtr="0">
              <a:noAutofit/>
            </a:bodyPr>
            <a:lstStyle/>
            <a:p>
              <a:endParaRPr lang="en-US" altLang="zh-CN" sz="2400" b="1" i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37" name="直接连接符 36"/>
            <p:cNvCxnSpPr/>
            <p:nvPr/>
          </p:nvCxnSpPr>
          <p:spPr>
            <a:xfrm flipH="1">
              <a:off x="13630" y="8245"/>
              <a:ext cx="0" cy="1276"/>
            </a:xfrm>
            <a:prstGeom prst="line">
              <a:avLst/>
            </a:prstGeom>
            <a:ln w="476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/>
          </p:nvCxnSpPr>
          <p:spPr>
            <a:xfrm flipH="1">
              <a:off x="18408" y="8245"/>
              <a:ext cx="0" cy="1276"/>
            </a:xfrm>
            <a:prstGeom prst="line">
              <a:avLst/>
            </a:prstGeom>
            <a:ln w="476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40" name="直接箭头连接符 39"/>
            <p:cNvCxnSpPr/>
            <p:nvPr/>
          </p:nvCxnSpPr>
          <p:spPr>
            <a:xfrm>
              <a:off x="12185" y="9267"/>
              <a:ext cx="1394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1" name="Rectangle 5"/>
            <p:cNvSpPr/>
            <p:nvPr/>
          </p:nvSpPr>
          <p:spPr>
            <a:xfrm>
              <a:off x="12514" y="8932"/>
              <a:ext cx="714" cy="725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en-US" altLang="zh-CN" sz="2400" b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400" b="1" i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41" name="Rectangle 5"/>
            <p:cNvSpPr/>
            <p:nvPr/>
          </p:nvSpPr>
          <p:spPr>
            <a:xfrm>
              <a:off x="13461" y="7513"/>
              <a:ext cx="593" cy="524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square" anchor="t" anchorCtr="0">
              <a:noAutofit/>
            </a:bodyPr>
            <a:lstStyle/>
            <a:p>
              <a:endParaRPr lang="en-US" altLang="zh-CN" sz="2400" b="1" i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42" name="直接箭头连接符 41"/>
            <p:cNvCxnSpPr/>
            <p:nvPr/>
          </p:nvCxnSpPr>
          <p:spPr>
            <a:xfrm>
              <a:off x="16908" y="9267"/>
              <a:ext cx="1394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43" name="Rectangle 5"/>
            <p:cNvSpPr/>
            <p:nvPr/>
          </p:nvSpPr>
          <p:spPr>
            <a:xfrm>
              <a:off x="17237" y="8932"/>
              <a:ext cx="714" cy="725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en-US" altLang="zh-CN" sz="2400" b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400" b="1" i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f</a:t>
              </a:r>
            </a:p>
          </p:txBody>
        </p:sp>
      </p:grpSp>
      <p:sp>
        <p:nvSpPr>
          <p:cNvPr id="45" name="Rectangle 5"/>
          <p:cNvSpPr/>
          <p:nvPr/>
        </p:nvSpPr>
        <p:spPr>
          <a:xfrm>
            <a:off x="4391978" y="4137978"/>
            <a:ext cx="7112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右</a:t>
            </a:r>
          </a:p>
        </p:txBody>
      </p:sp>
      <p:sp>
        <p:nvSpPr>
          <p:cNvPr id="46" name="Rectangle 5"/>
          <p:cNvSpPr/>
          <p:nvPr/>
        </p:nvSpPr>
        <p:spPr>
          <a:xfrm>
            <a:off x="648335" y="4942205"/>
            <a:ext cx="96329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增大</a:t>
            </a:r>
          </a:p>
        </p:txBody>
      </p:sp>
      <p:sp>
        <p:nvSpPr>
          <p:cNvPr id="47" name="Rectangle 5"/>
          <p:cNvSpPr/>
          <p:nvPr/>
        </p:nvSpPr>
        <p:spPr>
          <a:xfrm>
            <a:off x="2015808" y="5743893"/>
            <a:ext cx="7112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左</a:t>
            </a:r>
          </a:p>
        </p:txBody>
      </p:sp>
      <p:sp>
        <p:nvSpPr>
          <p:cNvPr id="48" name="Rectangle 5"/>
          <p:cNvSpPr/>
          <p:nvPr/>
        </p:nvSpPr>
        <p:spPr>
          <a:xfrm>
            <a:off x="2994025" y="6114415"/>
            <a:ext cx="96329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减小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5" grpId="0"/>
      <p:bldP spid="46" grpId="0"/>
      <p:bldP spid="47" grpId="0"/>
      <p:bldP spid="4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典型例题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15900" y="734695"/>
            <a:ext cx="779081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根据像距、物距及像的性质判断凸透镜焦距</a:t>
            </a:r>
          </a:p>
        </p:txBody>
      </p:sp>
      <p:sp>
        <p:nvSpPr>
          <p:cNvPr id="5" name="Text Box 2"/>
          <p:cNvSpPr txBox="1"/>
          <p:nvPr/>
        </p:nvSpPr>
        <p:spPr>
          <a:xfrm>
            <a:off x="8136890" y="76200"/>
            <a:ext cx="3990975" cy="89154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先确定虚实，再判断大小；</a:t>
            </a:r>
          </a:p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两倍焦距点，实像判定处。</a:t>
            </a:r>
          </a:p>
        </p:txBody>
      </p:sp>
      <p:sp>
        <p:nvSpPr>
          <p:cNvPr id="47113" name="Rectangle 9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2390" y="2746058"/>
            <a:ext cx="11946255" cy="1651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marL="626110" marR="0" lvl="0" indent="-62611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练习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9.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把蜡烛放在距离凸透镜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50cm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处，在凸透镜另一侧的光屏上观察到倒立、缩小的像，那么此凸透镜的焦距不可能是（   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   ）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      A.30cm                   B. 20cm             C. 10cm            D. 5cm</a:t>
            </a:r>
            <a:endParaRPr kumimoji="0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3321" name="Rectangle 9"/>
          <p:cNvSpPr/>
          <p:nvPr>
            <p:custDataLst>
              <p:tags r:id="rId2"/>
            </p:custDataLst>
          </p:nvPr>
        </p:nvSpPr>
        <p:spPr>
          <a:xfrm>
            <a:off x="71755" y="4358640"/>
            <a:ext cx="12025313" cy="21710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marL="702310" indent="-70231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练习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10.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当蜡烛放在凸透镜前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25cm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时，在另一侧的光屏上得到一个放大的像。若将蜡烛移至离凸透镜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10cm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处，则这是所成的像一定是（    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）</a:t>
            </a:r>
          </a:p>
          <a:p>
            <a:pPr marL="266700" indent="-2667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    A.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正立、放大的实像      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B.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倒立、放大的实像</a:t>
            </a:r>
          </a:p>
          <a:p>
            <a:pPr marL="266700" indent="-2667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   C.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正立、放大的虚像   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 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D.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倒立、缩小的实像 </a:t>
            </a:r>
          </a:p>
        </p:txBody>
      </p:sp>
      <p:sp>
        <p:nvSpPr>
          <p:cNvPr id="15371" name="Rectangle 11"/>
          <p:cNvSpPr/>
          <p:nvPr>
            <p:custDataLst>
              <p:tags r:id="rId3"/>
            </p:custDataLst>
          </p:nvPr>
        </p:nvSpPr>
        <p:spPr>
          <a:xfrm>
            <a:off x="144145" y="1161733"/>
            <a:ext cx="11983085" cy="165100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marL="619760" indent="-619760" ea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例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7.</a:t>
            </a:r>
            <a:r>
              <a:rPr lang="zh-CN" altLang="en-US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物体从距离凸透镜</a:t>
            </a:r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12cm</a:t>
            </a:r>
            <a:r>
              <a:rPr lang="zh-CN" altLang="en-US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移到距凸透镜</a:t>
            </a:r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18cm</a:t>
            </a:r>
            <a:r>
              <a:rPr lang="zh-CN" altLang="en-US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的过程中，调整光屏的位置，总能在光屏上得到倒立放大的像，由此可知，此凸透镜的焦距可能是（  </a:t>
            </a:r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 </a:t>
            </a:r>
            <a:r>
              <a:rPr lang="zh-CN" altLang="en-US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）</a:t>
            </a:r>
          </a:p>
          <a:p>
            <a:pPr algn="just" ea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      A</a:t>
            </a:r>
            <a:r>
              <a:rPr lang="zh-CN" altLang="en-US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．</a:t>
            </a:r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6cm          B</a:t>
            </a:r>
            <a:r>
              <a:rPr lang="zh-CN" altLang="en-US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．</a:t>
            </a:r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10cm          C</a:t>
            </a:r>
            <a:r>
              <a:rPr lang="zh-CN" altLang="en-US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．</a:t>
            </a:r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16cm         D</a:t>
            </a:r>
            <a:r>
              <a:rPr lang="zh-CN" altLang="en-US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．</a:t>
            </a:r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20cm</a:t>
            </a:r>
          </a:p>
        </p:txBody>
      </p:sp>
      <p:sp>
        <p:nvSpPr>
          <p:cNvPr id="7" name="Rectangle 5"/>
          <p:cNvSpPr/>
          <p:nvPr>
            <p:custDataLst>
              <p:tags r:id="rId4"/>
            </p:custDataLst>
          </p:nvPr>
        </p:nvSpPr>
        <p:spPr>
          <a:xfrm>
            <a:off x="10514013" y="1772603"/>
            <a:ext cx="7112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" name="Rectangle 5"/>
          <p:cNvSpPr/>
          <p:nvPr>
            <p:custDataLst>
              <p:tags r:id="rId5"/>
            </p:custDataLst>
          </p:nvPr>
        </p:nvSpPr>
        <p:spPr>
          <a:xfrm>
            <a:off x="6840538" y="3318828"/>
            <a:ext cx="7112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4" name="Rectangle 5"/>
          <p:cNvSpPr/>
          <p:nvPr>
            <p:custDataLst>
              <p:tags r:id="rId6"/>
            </p:custDataLst>
          </p:nvPr>
        </p:nvSpPr>
        <p:spPr>
          <a:xfrm>
            <a:off x="8640128" y="4962208"/>
            <a:ext cx="7112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7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3" grpId="0" animBg="1"/>
      <p:bldP spid="13321" grpId="0"/>
      <p:bldP spid="7" grpId="0"/>
      <p:bldP spid="2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课堂小结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62915" y="5820410"/>
            <a:ext cx="362458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(4)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凸透镜焦距判断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40055" y="5169535"/>
            <a:ext cx="391223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(3)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像和像距变化的判断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239135" y="2717800"/>
            <a:ext cx="612140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根据像距与物距的关系判断像的性质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260090" y="3258820"/>
            <a:ext cx="577723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根据像的性质判断二次成像的性质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65455" y="4516755"/>
            <a:ext cx="230632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(2)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物距判断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238500" y="2214245"/>
            <a:ext cx="681291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根据物距（像距）与焦距关系判断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59740" y="3009265"/>
            <a:ext cx="303403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(1)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像的性质判断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267710" y="3797935"/>
            <a:ext cx="713422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根据题中信息判断凸透镜焦距再判断像的性质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387090" y="4516755"/>
            <a:ext cx="339090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根据像的性质判断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876165" y="5182235"/>
            <a:ext cx="314452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根据物距变化</a:t>
            </a:r>
            <a:r>
              <a:rPr lang="en-US" altLang="zh-CN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316095" y="5819140"/>
            <a:ext cx="497776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根据像距、物距及像的性质判断</a:t>
            </a:r>
            <a:r>
              <a:rPr lang="en-US" altLang="zh-CN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</a:t>
            </a:r>
          </a:p>
        </p:txBody>
      </p:sp>
      <p:sp>
        <p:nvSpPr>
          <p:cNvPr id="14" name="左大括号 13"/>
          <p:cNvSpPr/>
          <p:nvPr/>
        </p:nvSpPr>
        <p:spPr>
          <a:xfrm>
            <a:off x="3066415" y="2430145"/>
            <a:ext cx="175895" cy="1656715"/>
          </a:xfrm>
          <a:prstGeom prst="leftBrace">
            <a:avLst>
              <a:gd name="adj1" fmla="val 91696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右箭头 14"/>
          <p:cNvSpPr/>
          <p:nvPr/>
        </p:nvSpPr>
        <p:spPr>
          <a:xfrm>
            <a:off x="2417445" y="4662805"/>
            <a:ext cx="935990" cy="21590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右箭头 15"/>
          <p:cNvSpPr/>
          <p:nvPr/>
        </p:nvSpPr>
        <p:spPr>
          <a:xfrm>
            <a:off x="3994150" y="5339715"/>
            <a:ext cx="935990" cy="21590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右箭头 16"/>
          <p:cNvSpPr/>
          <p:nvPr/>
        </p:nvSpPr>
        <p:spPr>
          <a:xfrm>
            <a:off x="3382010" y="5958840"/>
            <a:ext cx="935990" cy="21590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255905" y="697865"/>
            <a:ext cx="7412990" cy="10502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1.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凸透镜成像的实质：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（</a:t>
            </a:r>
            <a:r>
              <a:rPr lang="en-US" altLang="zh-CN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1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）实像</a:t>
            </a:r>
            <a:r>
              <a:rPr lang="en-US" altLang="zh-CN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       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（</a:t>
            </a:r>
            <a:r>
              <a:rPr lang="en-US" altLang="zh-CN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2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）虚像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288290" y="1738630"/>
            <a:ext cx="449199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2.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运用凸透镜成像规律判断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12921D9-CBDB-8FBB-55F0-3FBB29F0F6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BD3AB3F-BF4D-53CC-9487-B38EC44B64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5D5FF9-2DBC-2557-6AFE-FCD0A2855D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FD01C1C-8DA7-CF96-A303-9F93EEDBE17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C0F22E-9403-517E-4813-B07B151E75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21A9D1A-D02C-9142-8400-A31EBD7F4F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63"/>
          <p:cNvSpPr/>
          <p:nvPr/>
        </p:nvSpPr>
        <p:spPr>
          <a:xfrm>
            <a:off x="360363" y="188913"/>
            <a:ext cx="3270250" cy="54927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  <p:sp>
        <p:nvSpPr>
          <p:cNvPr id="18496" name="Rectangle 64"/>
          <p:cNvSpPr>
            <a:spLocks noChangeArrowheads="1"/>
          </p:cNvSpPr>
          <p:nvPr/>
        </p:nvSpPr>
        <p:spPr bwMode="auto">
          <a:xfrm>
            <a:off x="431800" y="957580"/>
            <a:ext cx="11596370" cy="24917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1.根据凸透镜成像的规律图，会判断不同物距或像距时物体所成像的性质。</a:t>
            </a:r>
          </a:p>
          <a:p>
            <a:pPr marL="201295" marR="0" lvl="0" indent="-201295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2.通过实验与思考，能结合凸透镜成像规律图，表述物距、像距变化时，物体所成像的变化。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3.通过分析和思考，能解释凸透镜所成像亮暗的变化。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总结提升</a:t>
            </a: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74930" y="605790"/>
            <a:ext cx="12089130" cy="48875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marL="449580" marR="0" lvl="0" indent="-44958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．分析上表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,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找出凸透镜成像的规律（物距与焦距、像距与焦距的关系）：</a:t>
            </a:r>
          </a:p>
          <a:p>
            <a:pPr marL="449580" marR="0" lvl="0" indent="-44958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）当物距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时，凸透镜成倒立、缩小的实像，此时像距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____________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。</a:t>
            </a:r>
          </a:p>
          <a:p>
            <a:pPr marL="449580" marR="0" lvl="0" indent="-44958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）当物距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时，凸透镜成倒立、放大的实像，此时像距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_____________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。</a:t>
            </a:r>
          </a:p>
          <a:p>
            <a:pPr marL="449580" marR="0" lvl="0" indent="-44958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3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）当物距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时，凸透镜成正立、放大的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（填“实”或“虚”）像。</a:t>
            </a:r>
          </a:p>
          <a:p>
            <a:pPr marL="449580" marR="0" lvl="0" indent="-44958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4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）成实像时，烛焰的像和烛焰在凸透镜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（填“同侧”或“两侧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”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）；</a:t>
            </a:r>
          </a:p>
          <a:p>
            <a:pPr marL="449580" marR="0" lvl="0" indent="-44958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 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成虚像时，烛焰的像和烛焰在凸透镜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（填“同侧”或“两侧”）。</a:t>
            </a:r>
          </a:p>
          <a:p>
            <a:pPr marL="449580" marR="0" lvl="0" indent="-44958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．凸透镜成像规律提炼：</a:t>
            </a:r>
          </a:p>
          <a:p>
            <a:pPr marL="449580" marR="0" lvl="0" indent="-44958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两点：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凸透镜成实像和虚像的分界点：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</a:t>
            </a:r>
            <a:r>
              <a:rPr lang="en-US" altLang="zh-CN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</a:t>
            </a:r>
            <a:r>
              <a:rPr lang="en-US" altLang="zh-CN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；</a:t>
            </a:r>
          </a:p>
          <a:p>
            <a:pPr marL="449580" marR="0" lvl="0" indent="-44958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                 凸透镜成放大和缩小实像的分界点：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________</a:t>
            </a:r>
            <a:r>
              <a:rPr lang="en-US" altLang="zh-CN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。</a:t>
            </a:r>
          </a:p>
          <a:p>
            <a:pPr marL="449580" marR="0" lvl="0" indent="-44958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3228975" y="76200"/>
            <a:ext cx="3502025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探究凸透镜成像的规律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087880" y="1196975"/>
            <a:ext cx="14706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i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u</a:t>
            </a:r>
            <a:r>
              <a:rPr lang="en-US" altLang="zh-CN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＞2</a:t>
            </a:r>
            <a:r>
              <a:rPr lang="en-US" altLang="zh-CN" sz="2600" b="1" i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f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925320" y="1600200"/>
            <a:ext cx="174117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2</a:t>
            </a:r>
            <a:r>
              <a:rPr lang="en-US" altLang="zh-CN" sz="2600" b="1" i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f </a:t>
            </a:r>
            <a:r>
              <a:rPr lang="en-US" altLang="zh-CN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＞</a:t>
            </a:r>
            <a:r>
              <a:rPr lang="en-US" altLang="zh-CN" sz="2600" b="1" i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u</a:t>
            </a:r>
            <a:r>
              <a:rPr lang="en-US" altLang="zh-CN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＞</a:t>
            </a:r>
            <a:r>
              <a:rPr lang="en-US" altLang="zh-CN" sz="2600" b="1" i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f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087880" y="2132965"/>
            <a:ext cx="14706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i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u</a:t>
            </a:r>
            <a:r>
              <a:rPr lang="en-US" altLang="zh-CN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＜</a:t>
            </a:r>
            <a:r>
              <a:rPr lang="en-US" altLang="zh-CN" sz="2600" b="1" i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f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008870" y="1628775"/>
            <a:ext cx="14706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i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v</a:t>
            </a:r>
            <a:r>
              <a:rPr lang="en-US" altLang="zh-CN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＞2</a:t>
            </a:r>
            <a:r>
              <a:rPr lang="en-US" altLang="zh-CN" sz="2600" b="1" i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f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9865360" y="1137285"/>
            <a:ext cx="174117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2</a:t>
            </a:r>
            <a:r>
              <a:rPr lang="en-US" altLang="zh-CN" sz="2600" b="1" i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f </a:t>
            </a:r>
            <a:r>
              <a:rPr lang="en-US" altLang="zh-CN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＞</a:t>
            </a:r>
            <a:r>
              <a:rPr lang="en-US" altLang="zh-CN" sz="2600" b="1" i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v</a:t>
            </a:r>
            <a:r>
              <a:rPr lang="en-US" altLang="zh-CN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＞</a:t>
            </a:r>
            <a:r>
              <a:rPr lang="en-US" altLang="zh-CN" sz="2600" b="1" i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f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488555" y="2132965"/>
            <a:ext cx="75184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459220" y="2616835"/>
            <a:ext cx="14103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两侧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480175" y="3068955"/>
            <a:ext cx="14103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同侧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053580" y="4035425"/>
            <a:ext cx="14103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焦点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129145" y="4509135"/>
            <a:ext cx="252603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两倍焦距处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880360" y="5445125"/>
            <a:ext cx="14103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增大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0081260" y="5445125"/>
            <a:ext cx="14103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变大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22225" y="4911090"/>
            <a:ext cx="11924665" cy="15297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49580" marR="0" lvl="0" indent="-44958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（</a:t>
            </a:r>
            <a:r>
              <a:rPr lang="en-US" altLang="zh-CN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2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）</a:t>
            </a:r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像的变化：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449580" marR="0" lvl="0" indent="-44958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   物距增大，像距</a:t>
            </a:r>
            <a:r>
              <a:rPr lang="en-US" altLang="zh-CN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_________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（填“增大”或“减小”），所成的像</a:t>
            </a:r>
            <a:r>
              <a:rPr lang="en-US" altLang="zh-CN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_________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（填“变大”或“变小”）。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charRg st="267" end="28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3251">
                                            <p:txEl>
                                              <p:charRg st="267" end="28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/>
          <p:nvPr/>
        </p:nvSpPr>
        <p:spPr>
          <a:xfrm>
            <a:off x="8785225" y="1125538"/>
            <a:ext cx="3455988" cy="249174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___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倍焦距分虚实，</a:t>
            </a:r>
          </a:p>
          <a:p>
            <a:pPr>
              <a:lnSpc>
                <a:spcPct val="150000"/>
              </a:lnSpc>
            </a:pP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___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倍焦距定大小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像随物体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____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向移，</a:t>
            </a:r>
          </a:p>
          <a:p>
            <a:pPr>
              <a:lnSpc>
                <a:spcPct val="150000"/>
              </a:lnSpc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像与像距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___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变化。</a:t>
            </a:r>
          </a:p>
        </p:txBody>
      </p:sp>
      <p:sp>
        <p:nvSpPr>
          <p:cNvPr id="17411" name="Rectangle 3"/>
          <p:cNvSpPr/>
          <p:nvPr/>
        </p:nvSpPr>
        <p:spPr>
          <a:xfrm>
            <a:off x="8785225" y="1278573"/>
            <a:ext cx="712788" cy="4889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一</a:t>
            </a:r>
          </a:p>
        </p:txBody>
      </p:sp>
      <p:sp>
        <p:nvSpPr>
          <p:cNvPr id="17412" name="Rectangle 4"/>
          <p:cNvSpPr/>
          <p:nvPr/>
        </p:nvSpPr>
        <p:spPr>
          <a:xfrm>
            <a:off x="8838248" y="1867218"/>
            <a:ext cx="711200" cy="4889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两</a:t>
            </a:r>
          </a:p>
        </p:txBody>
      </p:sp>
      <p:sp>
        <p:nvSpPr>
          <p:cNvPr id="17413" name="Rectangle 5"/>
          <p:cNvSpPr/>
          <p:nvPr/>
        </p:nvSpPr>
        <p:spPr>
          <a:xfrm>
            <a:off x="10225088" y="2446973"/>
            <a:ext cx="711200" cy="4889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同</a:t>
            </a:r>
          </a:p>
        </p:txBody>
      </p:sp>
      <p:sp>
        <p:nvSpPr>
          <p:cNvPr id="17414" name="Rectangle 6"/>
          <p:cNvSpPr/>
          <p:nvPr/>
        </p:nvSpPr>
        <p:spPr>
          <a:xfrm>
            <a:off x="10222865" y="3039110"/>
            <a:ext cx="711200" cy="4889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同</a:t>
            </a:r>
          </a:p>
        </p:txBody>
      </p:sp>
      <p:grpSp>
        <p:nvGrpSpPr>
          <p:cNvPr id="2" name="Group 7"/>
          <p:cNvGrpSpPr/>
          <p:nvPr/>
        </p:nvGrpSpPr>
        <p:grpSpPr>
          <a:xfrm>
            <a:off x="722313" y="1196975"/>
            <a:ext cx="7272337" cy="1439863"/>
            <a:chOff x="499" y="1389"/>
            <a:chExt cx="4581" cy="907"/>
          </a:xfrm>
        </p:grpSpPr>
        <p:sp>
          <p:nvSpPr>
            <p:cNvPr id="8199" name="Line 8"/>
            <p:cNvSpPr/>
            <p:nvPr/>
          </p:nvSpPr>
          <p:spPr>
            <a:xfrm flipH="1">
              <a:off x="2680" y="1752"/>
              <a:ext cx="0" cy="54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00" name="Oval 9"/>
            <p:cNvSpPr/>
            <p:nvPr/>
          </p:nvSpPr>
          <p:spPr>
            <a:xfrm>
              <a:off x="2623" y="1389"/>
              <a:ext cx="104" cy="679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01" name="Line 10"/>
            <p:cNvSpPr/>
            <p:nvPr/>
          </p:nvSpPr>
          <p:spPr>
            <a:xfrm>
              <a:off x="499" y="1733"/>
              <a:ext cx="4581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02" name="Oval 11"/>
            <p:cNvSpPr/>
            <p:nvPr/>
          </p:nvSpPr>
          <p:spPr>
            <a:xfrm>
              <a:off x="1961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03" name="Oval 12"/>
            <p:cNvSpPr/>
            <p:nvPr/>
          </p:nvSpPr>
          <p:spPr>
            <a:xfrm>
              <a:off x="3305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04" name="Oval 13"/>
            <p:cNvSpPr/>
            <p:nvPr/>
          </p:nvSpPr>
          <p:spPr>
            <a:xfrm>
              <a:off x="3305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05" name="Oval 14"/>
            <p:cNvSpPr/>
            <p:nvPr/>
          </p:nvSpPr>
          <p:spPr>
            <a:xfrm>
              <a:off x="3976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06" name="Oval 15"/>
            <p:cNvSpPr/>
            <p:nvPr/>
          </p:nvSpPr>
          <p:spPr>
            <a:xfrm>
              <a:off x="1289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07" name="Line 16"/>
            <p:cNvSpPr/>
            <p:nvPr/>
          </p:nvSpPr>
          <p:spPr>
            <a:xfrm flipH="1">
              <a:off x="1323" y="1752"/>
              <a:ext cx="0" cy="54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08" name="Line 17"/>
            <p:cNvSpPr/>
            <p:nvPr/>
          </p:nvSpPr>
          <p:spPr>
            <a:xfrm flipH="1">
              <a:off x="4017" y="1752"/>
              <a:ext cx="0" cy="54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09" name="Line 18"/>
            <p:cNvSpPr/>
            <p:nvPr/>
          </p:nvSpPr>
          <p:spPr>
            <a:xfrm>
              <a:off x="1349" y="2160"/>
              <a:ext cx="132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stealth" w="lg" len="lg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10" name="Line 19"/>
            <p:cNvSpPr/>
            <p:nvPr/>
          </p:nvSpPr>
          <p:spPr>
            <a:xfrm>
              <a:off x="2706" y="2160"/>
              <a:ext cx="132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stealth" w="lg" len="lg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11" name="Text Box 20"/>
            <p:cNvSpPr txBox="1"/>
            <p:nvPr/>
          </p:nvSpPr>
          <p:spPr>
            <a:xfrm>
              <a:off x="1834" y="2042"/>
              <a:ext cx="235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2f</a:t>
              </a:r>
            </a:p>
          </p:txBody>
        </p:sp>
        <p:sp>
          <p:nvSpPr>
            <p:cNvPr id="8212" name="Text Box 21"/>
            <p:cNvSpPr txBox="1"/>
            <p:nvPr/>
          </p:nvSpPr>
          <p:spPr>
            <a:xfrm>
              <a:off x="3204" y="2042"/>
              <a:ext cx="235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2f</a:t>
              </a:r>
            </a:p>
          </p:txBody>
        </p:sp>
        <p:sp>
          <p:nvSpPr>
            <p:cNvPr id="8213" name="Text Box 22"/>
            <p:cNvSpPr txBox="1"/>
            <p:nvPr/>
          </p:nvSpPr>
          <p:spPr>
            <a:xfrm>
              <a:off x="1860" y="1511"/>
              <a:ext cx="212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  <p:sp>
          <p:nvSpPr>
            <p:cNvPr id="8214" name="Text Box 23"/>
            <p:cNvSpPr txBox="1"/>
            <p:nvPr/>
          </p:nvSpPr>
          <p:spPr>
            <a:xfrm>
              <a:off x="3217" y="1511"/>
              <a:ext cx="212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</p:grpSp>
      <p:grpSp>
        <p:nvGrpSpPr>
          <p:cNvPr id="3" name="Group 24"/>
          <p:cNvGrpSpPr/>
          <p:nvPr/>
        </p:nvGrpSpPr>
        <p:grpSpPr>
          <a:xfrm>
            <a:off x="720725" y="2997200"/>
            <a:ext cx="7272338" cy="1439863"/>
            <a:chOff x="499" y="1389"/>
            <a:chExt cx="4581" cy="907"/>
          </a:xfrm>
        </p:grpSpPr>
        <p:sp>
          <p:nvSpPr>
            <p:cNvPr id="8216" name="Line 25"/>
            <p:cNvSpPr/>
            <p:nvPr/>
          </p:nvSpPr>
          <p:spPr>
            <a:xfrm flipH="1">
              <a:off x="2680" y="1752"/>
              <a:ext cx="0" cy="54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17" name="Oval 26"/>
            <p:cNvSpPr/>
            <p:nvPr/>
          </p:nvSpPr>
          <p:spPr>
            <a:xfrm>
              <a:off x="2623" y="1389"/>
              <a:ext cx="104" cy="679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18" name="Line 27"/>
            <p:cNvSpPr/>
            <p:nvPr/>
          </p:nvSpPr>
          <p:spPr>
            <a:xfrm>
              <a:off x="499" y="1733"/>
              <a:ext cx="4581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19" name="Oval 28"/>
            <p:cNvSpPr/>
            <p:nvPr/>
          </p:nvSpPr>
          <p:spPr>
            <a:xfrm>
              <a:off x="1961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20" name="Oval 29"/>
            <p:cNvSpPr/>
            <p:nvPr/>
          </p:nvSpPr>
          <p:spPr>
            <a:xfrm>
              <a:off x="3305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21" name="Oval 30"/>
            <p:cNvSpPr/>
            <p:nvPr/>
          </p:nvSpPr>
          <p:spPr>
            <a:xfrm>
              <a:off x="3305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22" name="Oval 31"/>
            <p:cNvSpPr/>
            <p:nvPr/>
          </p:nvSpPr>
          <p:spPr>
            <a:xfrm>
              <a:off x="3976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23" name="Oval 32"/>
            <p:cNvSpPr/>
            <p:nvPr/>
          </p:nvSpPr>
          <p:spPr>
            <a:xfrm>
              <a:off x="1289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24" name="Line 33"/>
            <p:cNvSpPr/>
            <p:nvPr/>
          </p:nvSpPr>
          <p:spPr>
            <a:xfrm flipH="1">
              <a:off x="1323" y="1752"/>
              <a:ext cx="0" cy="54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25" name="Line 34"/>
            <p:cNvSpPr/>
            <p:nvPr/>
          </p:nvSpPr>
          <p:spPr>
            <a:xfrm flipH="1">
              <a:off x="4017" y="1752"/>
              <a:ext cx="0" cy="54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26" name="Line 35"/>
            <p:cNvSpPr/>
            <p:nvPr/>
          </p:nvSpPr>
          <p:spPr>
            <a:xfrm>
              <a:off x="1349" y="2160"/>
              <a:ext cx="132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stealth" w="lg" len="lg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27" name="Line 36"/>
            <p:cNvSpPr/>
            <p:nvPr/>
          </p:nvSpPr>
          <p:spPr>
            <a:xfrm>
              <a:off x="2706" y="2160"/>
              <a:ext cx="132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stealth" w="lg" len="lg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28" name="Text Box 37"/>
            <p:cNvSpPr txBox="1"/>
            <p:nvPr/>
          </p:nvSpPr>
          <p:spPr>
            <a:xfrm>
              <a:off x="1834" y="2042"/>
              <a:ext cx="235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2f</a:t>
              </a:r>
            </a:p>
          </p:txBody>
        </p:sp>
        <p:sp>
          <p:nvSpPr>
            <p:cNvPr id="8229" name="Text Box 38"/>
            <p:cNvSpPr txBox="1"/>
            <p:nvPr/>
          </p:nvSpPr>
          <p:spPr>
            <a:xfrm>
              <a:off x="3204" y="2042"/>
              <a:ext cx="235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2f</a:t>
              </a:r>
            </a:p>
          </p:txBody>
        </p:sp>
        <p:sp>
          <p:nvSpPr>
            <p:cNvPr id="8230" name="Text Box 39"/>
            <p:cNvSpPr txBox="1"/>
            <p:nvPr/>
          </p:nvSpPr>
          <p:spPr>
            <a:xfrm>
              <a:off x="1860" y="1511"/>
              <a:ext cx="212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  <p:sp>
          <p:nvSpPr>
            <p:cNvPr id="8231" name="Text Box 40"/>
            <p:cNvSpPr txBox="1"/>
            <p:nvPr/>
          </p:nvSpPr>
          <p:spPr>
            <a:xfrm>
              <a:off x="3217" y="1511"/>
              <a:ext cx="212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</p:grpSp>
      <p:grpSp>
        <p:nvGrpSpPr>
          <p:cNvPr id="4" name="Group 41"/>
          <p:cNvGrpSpPr/>
          <p:nvPr/>
        </p:nvGrpSpPr>
        <p:grpSpPr>
          <a:xfrm>
            <a:off x="722313" y="4941888"/>
            <a:ext cx="7272337" cy="1439862"/>
            <a:chOff x="499" y="1389"/>
            <a:chExt cx="4581" cy="907"/>
          </a:xfrm>
        </p:grpSpPr>
        <p:sp>
          <p:nvSpPr>
            <p:cNvPr id="8233" name="Line 42"/>
            <p:cNvSpPr/>
            <p:nvPr/>
          </p:nvSpPr>
          <p:spPr>
            <a:xfrm flipH="1">
              <a:off x="2680" y="1752"/>
              <a:ext cx="0" cy="54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34" name="Oval 43"/>
            <p:cNvSpPr/>
            <p:nvPr/>
          </p:nvSpPr>
          <p:spPr>
            <a:xfrm>
              <a:off x="2623" y="1389"/>
              <a:ext cx="104" cy="679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35" name="Line 44"/>
            <p:cNvSpPr/>
            <p:nvPr/>
          </p:nvSpPr>
          <p:spPr>
            <a:xfrm>
              <a:off x="499" y="1733"/>
              <a:ext cx="4581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36" name="Oval 45"/>
            <p:cNvSpPr/>
            <p:nvPr/>
          </p:nvSpPr>
          <p:spPr>
            <a:xfrm>
              <a:off x="1961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37" name="Oval 46"/>
            <p:cNvSpPr/>
            <p:nvPr/>
          </p:nvSpPr>
          <p:spPr>
            <a:xfrm>
              <a:off x="3305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38" name="Oval 47"/>
            <p:cNvSpPr/>
            <p:nvPr/>
          </p:nvSpPr>
          <p:spPr>
            <a:xfrm>
              <a:off x="3305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39" name="Oval 48"/>
            <p:cNvSpPr/>
            <p:nvPr/>
          </p:nvSpPr>
          <p:spPr>
            <a:xfrm>
              <a:off x="3976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40" name="Oval 49"/>
            <p:cNvSpPr/>
            <p:nvPr/>
          </p:nvSpPr>
          <p:spPr>
            <a:xfrm>
              <a:off x="1289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41" name="Line 50"/>
            <p:cNvSpPr/>
            <p:nvPr/>
          </p:nvSpPr>
          <p:spPr>
            <a:xfrm flipH="1">
              <a:off x="1323" y="1752"/>
              <a:ext cx="0" cy="54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42" name="Line 51"/>
            <p:cNvSpPr/>
            <p:nvPr/>
          </p:nvSpPr>
          <p:spPr>
            <a:xfrm flipH="1">
              <a:off x="4017" y="1752"/>
              <a:ext cx="0" cy="54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43" name="Line 52"/>
            <p:cNvSpPr/>
            <p:nvPr/>
          </p:nvSpPr>
          <p:spPr>
            <a:xfrm>
              <a:off x="1349" y="2160"/>
              <a:ext cx="132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stealth" w="lg" len="lg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44" name="Line 53"/>
            <p:cNvSpPr/>
            <p:nvPr/>
          </p:nvSpPr>
          <p:spPr>
            <a:xfrm>
              <a:off x="2706" y="2160"/>
              <a:ext cx="132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stealth" w="lg" len="lg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45" name="Text Box 54"/>
            <p:cNvSpPr txBox="1"/>
            <p:nvPr/>
          </p:nvSpPr>
          <p:spPr>
            <a:xfrm>
              <a:off x="1834" y="2042"/>
              <a:ext cx="235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2f</a:t>
              </a:r>
            </a:p>
          </p:txBody>
        </p:sp>
        <p:sp>
          <p:nvSpPr>
            <p:cNvPr id="8246" name="Text Box 55"/>
            <p:cNvSpPr txBox="1"/>
            <p:nvPr/>
          </p:nvSpPr>
          <p:spPr>
            <a:xfrm>
              <a:off x="3204" y="2042"/>
              <a:ext cx="235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2f</a:t>
              </a:r>
            </a:p>
          </p:txBody>
        </p:sp>
        <p:sp>
          <p:nvSpPr>
            <p:cNvPr id="8247" name="Text Box 56"/>
            <p:cNvSpPr txBox="1"/>
            <p:nvPr/>
          </p:nvSpPr>
          <p:spPr>
            <a:xfrm>
              <a:off x="1860" y="1511"/>
              <a:ext cx="212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  <p:sp>
          <p:nvSpPr>
            <p:cNvPr id="8248" name="Text Box 57"/>
            <p:cNvSpPr txBox="1"/>
            <p:nvPr/>
          </p:nvSpPr>
          <p:spPr>
            <a:xfrm>
              <a:off x="3217" y="1511"/>
              <a:ext cx="212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</p:grpSp>
      <p:sp>
        <p:nvSpPr>
          <p:cNvPr id="17466" name="Line 58"/>
          <p:cNvSpPr/>
          <p:nvPr/>
        </p:nvSpPr>
        <p:spPr>
          <a:xfrm flipH="1" flipV="1">
            <a:off x="863600" y="1111250"/>
            <a:ext cx="0" cy="647700"/>
          </a:xfrm>
          <a:prstGeom prst="line">
            <a:avLst/>
          </a:prstGeom>
          <a:ln w="38100" cap="flat" cmpd="sng">
            <a:solidFill>
              <a:schemeClr val="accent2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17467" name="Line 59"/>
          <p:cNvSpPr/>
          <p:nvPr/>
        </p:nvSpPr>
        <p:spPr>
          <a:xfrm flipH="1" flipV="1">
            <a:off x="1277938" y="1082675"/>
            <a:ext cx="0" cy="647700"/>
          </a:xfrm>
          <a:prstGeom prst="line">
            <a:avLst/>
          </a:prstGeom>
          <a:ln w="38100" cap="flat" cmpd="sng">
            <a:solidFill>
              <a:schemeClr val="hlink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17468" name="Line 60"/>
          <p:cNvSpPr/>
          <p:nvPr/>
        </p:nvSpPr>
        <p:spPr>
          <a:xfrm flipH="1" flipV="1">
            <a:off x="1720850" y="1096963"/>
            <a:ext cx="0" cy="647700"/>
          </a:xfrm>
          <a:prstGeom prst="line">
            <a:avLst/>
          </a:prstGeom>
          <a:ln w="38100" cap="flat" cmpd="sng">
            <a:solidFill>
              <a:schemeClr val="folHlink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17469" name="Line 61"/>
          <p:cNvSpPr/>
          <p:nvPr/>
        </p:nvSpPr>
        <p:spPr>
          <a:xfrm flipH="1">
            <a:off x="5521325" y="1711325"/>
            <a:ext cx="0" cy="361950"/>
          </a:xfrm>
          <a:prstGeom prst="line">
            <a:avLst/>
          </a:prstGeom>
          <a:ln w="38100" cap="flat" cmpd="sng">
            <a:solidFill>
              <a:schemeClr val="accent2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17470" name="Line 62"/>
          <p:cNvSpPr/>
          <p:nvPr/>
        </p:nvSpPr>
        <p:spPr>
          <a:xfrm flipH="1">
            <a:off x="5792788" y="1739900"/>
            <a:ext cx="0" cy="465138"/>
          </a:xfrm>
          <a:prstGeom prst="line">
            <a:avLst/>
          </a:prstGeom>
          <a:ln w="38100" cap="flat" cmpd="sng">
            <a:solidFill>
              <a:schemeClr val="hlink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17471" name="Line 63"/>
          <p:cNvSpPr/>
          <p:nvPr/>
        </p:nvSpPr>
        <p:spPr>
          <a:xfrm flipH="1">
            <a:off x="6121400" y="1739900"/>
            <a:ext cx="0" cy="609600"/>
          </a:xfrm>
          <a:prstGeom prst="line">
            <a:avLst/>
          </a:prstGeom>
          <a:ln w="38100" cap="flat" cmpd="sng">
            <a:solidFill>
              <a:schemeClr val="folHlink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17472" name="Line 64"/>
          <p:cNvSpPr/>
          <p:nvPr/>
        </p:nvSpPr>
        <p:spPr>
          <a:xfrm flipH="1" flipV="1">
            <a:off x="2303463" y="2897188"/>
            <a:ext cx="0" cy="647700"/>
          </a:xfrm>
          <a:prstGeom prst="line">
            <a:avLst/>
          </a:prstGeom>
          <a:ln w="38100" cap="flat" cmpd="sng">
            <a:solidFill>
              <a:schemeClr val="accent2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17473" name="Line 65"/>
          <p:cNvSpPr/>
          <p:nvPr/>
        </p:nvSpPr>
        <p:spPr>
          <a:xfrm flipH="1" flipV="1">
            <a:off x="2592388" y="2882900"/>
            <a:ext cx="0" cy="647700"/>
          </a:xfrm>
          <a:prstGeom prst="line">
            <a:avLst/>
          </a:prstGeom>
          <a:ln w="38100" cap="flat" cmpd="sng">
            <a:solidFill>
              <a:schemeClr val="hlink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17475" name="Line 67"/>
          <p:cNvSpPr/>
          <p:nvPr/>
        </p:nvSpPr>
        <p:spPr>
          <a:xfrm flipH="1">
            <a:off x="6769100" y="3554413"/>
            <a:ext cx="0" cy="811212"/>
          </a:xfrm>
          <a:prstGeom prst="line">
            <a:avLst/>
          </a:prstGeom>
          <a:ln w="38100" cap="flat" cmpd="sng">
            <a:solidFill>
              <a:schemeClr val="accent2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17476" name="Line 68"/>
          <p:cNvSpPr/>
          <p:nvPr/>
        </p:nvSpPr>
        <p:spPr>
          <a:xfrm flipH="1">
            <a:off x="7200900" y="3554413"/>
            <a:ext cx="0" cy="998537"/>
          </a:xfrm>
          <a:prstGeom prst="line">
            <a:avLst/>
          </a:prstGeom>
          <a:ln w="38100" cap="flat" cmpd="sng">
            <a:solidFill>
              <a:schemeClr val="hlink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17478" name="Line 70"/>
          <p:cNvSpPr/>
          <p:nvPr/>
        </p:nvSpPr>
        <p:spPr>
          <a:xfrm flipH="1" flipV="1">
            <a:off x="2020888" y="2897188"/>
            <a:ext cx="0" cy="64770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17479" name="Line 71"/>
          <p:cNvSpPr/>
          <p:nvPr/>
        </p:nvSpPr>
        <p:spPr>
          <a:xfrm flipH="1">
            <a:off x="6307138" y="3573463"/>
            <a:ext cx="0" cy="64770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17480" name="Line 72"/>
          <p:cNvSpPr/>
          <p:nvPr/>
        </p:nvSpPr>
        <p:spPr>
          <a:xfrm flipH="1" flipV="1">
            <a:off x="3635375" y="4797425"/>
            <a:ext cx="0" cy="647700"/>
          </a:xfrm>
          <a:prstGeom prst="line">
            <a:avLst/>
          </a:prstGeom>
          <a:ln w="38100" cap="flat" cmpd="sng">
            <a:solidFill>
              <a:schemeClr val="hlink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17481" name="Line 73"/>
          <p:cNvSpPr/>
          <p:nvPr/>
        </p:nvSpPr>
        <p:spPr>
          <a:xfrm flipH="1" flipV="1">
            <a:off x="3921125" y="4811713"/>
            <a:ext cx="0" cy="647700"/>
          </a:xfrm>
          <a:prstGeom prst="line">
            <a:avLst/>
          </a:prstGeom>
          <a:ln w="38100" cap="flat" cmpd="sng">
            <a:solidFill>
              <a:schemeClr val="folHlink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17482" name="Line 74"/>
          <p:cNvSpPr/>
          <p:nvPr/>
        </p:nvSpPr>
        <p:spPr>
          <a:xfrm flipH="1" flipV="1">
            <a:off x="3221038" y="4437063"/>
            <a:ext cx="0" cy="1050925"/>
          </a:xfrm>
          <a:prstGeom prst="line">
            <a:avLst/>
          </a:prstGeom>
          <a:ln w="38100" cap="flat" cmpd="sng">
            <a:solidFill>
              <a:schemeClr val="hlink"/>
            </a:solidFill>
            <a:prstDash val="dash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17483" name="Line 75"/>
          <p:cNvSpPr/>
          <p:nvPr/>
        </p:nvSpPr>
        <p:spPr>
          <a:xfrm flipH="1" flipV="1">
            <a:off x="3506788" y="4652963"/>
            <a:ext cx="0" cy="849312"/>
          </a:xfrm>
          <a:prstGeom prst="line">
            <a:avLst/>
          </a:prstGeom>
          <a:ln w="38100" cap="flat" cmpd="sng">
            <a:solidFill>
              <a:schemeClr val="folHlink"/>
            </a:solidFill>
            <a:prstDash val="dash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7169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总结提升</a:t>
            </a: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3228975" y="76200"/>
            <a:ext cx="3502025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探究凸透镜成像的规律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7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7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7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7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7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7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7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7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/>
      <p:bldP spid="17412" grpId="0"/>
      <p:bldP spid="17413" grpId="0"/>
      <p:bldP spid="174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/>
          <p:nvPr/>
        </p:nvSpPr>
        <p:spPr>
          <a:xfrm>
            <a:off x="-40640" y="6005195"/>
            <a:ext cx="184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eaLnBrk="0" hangingPunct="0"/>
            <a:endParaRPr lang="zh-CN" altLang="zh-CN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169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成像实质</a:t>
            </a:r>
          </a:p>
        </p:txBody>
      </p:sp>
      <p:pic>
        <p:nvPicPr>
          <p:cNvPr id="102" name="图片 101"/>
          <p:cNvPicPr/>
          <p:nvPr>
            <p:custDataLst>
              <p:tags r:id="rId1"/>
            </p:custDataLst>
          </p:nvPr>
        </p:nvPicPr>
        <p:blipFill>
          <a:blip r:embed="rId3"/>
          <a:srcRect l="6069" t="26528" b="27269"/>
          <a:stretch>
            <a:fillRect/>
          </a:stretch>
        </p:blipFill>
        <p:spPr>
          <a:xfrm rot="900000">
            <a:off x="8008620" y="3493770"/>
            <a:ext cx="1160780" cy="83058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41"/>
          <p:cNvGrpSpPr/>
          <p:nvPr/>
        </p:nvGrpSpPr>
        <p:grpSpPr>
          <a:xfrm>
            <a:off x="1029283" y="2031762"/>
            <a:ext cx="8864418" cy="2133103"/>
            <a:chOff x="566" y="1054"/>
            <a:chExt cx="5606" cy="1344"/>
          </a:xfrm>
        </p:grpSpPr>
        <p:sp>
          <p:nvSpPr>
            <p:cNvPr id="8234" name="Oval 43"/>
            <p:cNvSpPr/>
            <p:nvPr/>
          </p:nvSpPr>
          <p:spPr>
            <a:xfrm>
              <a:off x="2938" y="1054"/>
              <a:ext cx="275" cy="1344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35" name="Line 44"/>
            <p:cNvSpPr/>
            <p:nvPr/>
          </p:nvSpPr>
          <p:spPr>
            <a:xfrm>
              <a:off x="566" y="1733"/>
              <a:ext cx="560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36" name="Oval 45"/>
            <p:cNvSpPr/>
            <p:nvPr/>
          </p:nvSpPr>
          <p:spPr>
            <a:xfrm>
              <a:off x="2141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38" name="Oval 47"/>
            <p:cNvSpPr/>
            <p:nvPr/>
          </p:nvSpPr>
          <p:spPr>
            <a:xfrm>
              <a:off x="3956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47" name="Text Box 56"/>
            <p:cNvSpPr txBox="1"/>
            <p:nvPr/>
          </p:nvSpPr>
          <p:spPr>
            <a:xfrm>
              <a:off x="2059" y="1732"/>
              <a:ext cx="243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  <p:sp>
          <p:nvSpPr>
            <p:cNvPr id="8248" name="Text Box 57"/>
            <p:cNvSpPr txBox="1"/>
            <p:nvPr/>
          </p:nvSpPr>
          <p:spPr>
            <a:xfrm>
              <a:off x="3956" y="1442"/>
              <a:ext cx="243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  <p:sp>
          <p:nvSpPr>
            <p:cNvPr id="9" name="Oval 47"/>
            <p:cNvSpPr/>
            <p:nvPr/>
          </p:nvSpPr>
          <p:spPr>
            <a:xfrm>
              <a:off x="3043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7481" name="Line 73"/>
          <p:cNvSpPr/>
          <p:nvPr/>
        </p:nvSpPr>
        <p:spPr>
          <a:xfrm flipH="1" flipV="1">
            <a:off x="1111250" y="2432050"/>
            <a:ext cx="19685" cy="1393825"/>
          </a:xfrm>
          <a:prstGeom prst="line">
            <a:avLst/>
          </a:prstGeom>
          <a:ln w="57150" cap="flat" cmpd="sng">
            <a:solidFill>
              <a:srgbClr val="FFC000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6" name="Line 73"/>
          <p:cNvSpPr/>
          <p:nvPr/>
        </p:nvSpPr>
        <p:spPr>
          <a:xfrm rot="10800000" flipH="1" flipV="1">
            <a:off x="7479030" y="3092450"/>
            <a:ext cx="2540" cy="473075"/>
          </a:xfrm>
          <a:prstGeom prst="line">
            <a:avLst/>
          </a:prstGeom>
          <a:ln w="57150" cap="flat" cmpd="sng">
            <a:solidFill>
              <a:srgbClr val="FFC000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grpSp>
        <p:nvGrpSpPr>
          <p:cNvPr id="10" name="组合 9"/>
          <p:cNvGrpSpPr/>
          <p:nvPr/>
        </p:nvGrpSpPr>
        <p:grpSpPr>
          <a:xfrm rot="1920000">
            <a:off x="4852670" y="2898775"/>
            <a:ext cx="3534410" cy="554355"/>
            <a:chOff x="1908" y="7096"/>
            <a:chExt cx="5360" cy="240"/>
          </a:xfrm>
        </p:grpSpPr>
        <p:sp>
          <p:nvSpPr>
            <p:cNvPr id="11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Line 24"/>
            <p:cNvSpPr/>
            <p:nvPr/>
          </p:nvSpPr>
          <p:spPr>
            <a:xfrm flipV="1">
              <a:off x="1908" y="7192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16" name="组合 15"/>
          <p:cNvGrpSpPr/>
          <p:nvPr/>
        </p:nvGrpSpPr>
        <p:grpSpPr>
          <a:xfrm rot="180000">
            <a:off x="1114425" y="2381885"/>
            <a:ext cx="3857625" cy="179705"/>
            <a:chOff x="1893" y="7081"/>
            <a:chExt cx="5374" cy="243"/>
          </a:xfrm>
        </p:grpSpPr>
        <p:sp>
          <p:nvSpPr>
            <p:cNvPr id="17" name="Line 24"/>
            <p:cNvSpPr/>
            <p:nvPr/>
          </p:nvSpPr>
          <p:spPr>
            <a:xfrm flipV="1">
              <a:off x="4455" y="7081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Line 24"/>
            <p:cNvSpPr/>
            <p:nvPr/>
          </p:nvSpPr>
          <p:spPr>
            <a:xfrm flipV="1">
              <a:off x="1893" y="7180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19" name="组合 18"/>
          <p:cNvGrpSpPr/>
          <p:nvPr/>
        </p:nvGrpSpPr>
        <p:grpSpPr>
          <a:xfrm rot="1140000">
            <a:off x="1115060" y="2466340"/>
            <a:ext cx="3986530" cy="653415"/>
            <a:chOff x="1908" y="7096"/>
            <a:chExt cx="5360" cy="240"/>
          </a:xfrm>
        </p:grpSpPr>
        <p:sp>
          <p:nvSpPr>
            <p:cNvPr id="20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" name="Line 24"/>
            <p:cNvSpPr/>
            <p:nvPr/>
          </p:nvSpPr>
          <p:spPr>
            <a:xfrm flipV="1">
              <a:off x="1908" y="7192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360680" y="4173855"/>
            <a:ext cx="175133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观察方法：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1012190" y="4581525"/>
            <a:ext cx="7564755" cy="610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 1. 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光屏位于像的位置，在光屏上得到清晰的像；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15900" y="765175"/>
            <a:ext cx="441452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凸透镜所成实像的实质：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80135" y="1290320"/>
            <a:ext cx="91541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物体照射到凸透镜上的光经折射后，所有折射光线的交点</a:t>
            </a:r>
          </a:p>
        </p:txBody>
      </p:sp>
      <p:grpSp>
        <p:nvGrpSpPr>
          <p:cNvPr id="7" name="组合 6"/>
          <p:cNvGrpSpPr/>
          <p:nvPr/>
        </p:nvGrpSpPr>
        <p:grpSpPr>
          <a:xfrm rot="1140000">
            <a:off x="4981575" y="3122295"/>
            <a:ext cx="3286760" cy="539115"/>
            <a:chOff x="1908" y="7096"/>
            <a:chExt cx="5360" cy="240"/>
          </a:xfrm>
        </p:grpSpPr>
        <p:sp>
          <p:nvSpPr>
            <p:cNvPr id="8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Line 24"/>
            <p:cNvSpPr/>
            <p:nvPr/>
          </p:nvSpPr>
          <p:spPr>
            <a:xfrm flipV="1">
              <a:off x="1908" y="7192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cxnSp>
        <p:nvCxnSpPr>
          <p:cNvPr id="29" name="直接连接符 28"/>
          <p:cNvCxnSpPr/>
          <p:nvPr/>
        </p:nvCxnSpPr>
        <p:spPr>
          <a:xfrm flipH="1">
            <a:off x="7540625" y="2493010"/>
            <a:ext cx="1905" cy="1557655"/>
          </a:xfrm>
          <a:prstGeom prst="line">
            <a:avLst/>
          </a:prstGeom>
          <a:ln w="101600">
            <a:solidFill>
              <a:srgbClr val="1D41D5">
                <a:alpha val="46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0" name="文本框 29"/>
          <p:cNvSpPr txBox="1"/>
          <p:nvPr/>
        </p:nvSpPr>
        <p:spPr>
          <a:xfrm>
            <a:off x="1012190" y="5189220"/>
            <a:ext cx="9175115" cy="610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 2. 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去掉光屏，人眼在折射光的交点后，可见到实像。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360680" y="5901055"/>
            <a:ext cx="175133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注意：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155700" y="5847080"/>
            <a:ext cx="8943340" cy="610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 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人眼与凸透镜的距离小于像距，则人眼不能看到物体的像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/>
      <p:bldP spid="5" grpId="0"/>
      <p:bldP spid="30" grpId="0"/>
      <p:bldP spid="31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/>
          <p:nvPr/>
        </p:nvSpPr>
        <p:spPr>
          <a:xfrm>
            <a:off x="-40640" y="5646420"/>
            <a:ext cx="184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eaLnBrk="0" hangingPunct="0"/>
            <a:endParaRPr lang="zh-CN" altLang="zh-CN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169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成像实质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15900" y="765175"/>
            <a:ext cx="441452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凸透镜所成虚像的实质：</a:t>
            </a:r>
          </a:p>
        </p:txBody>
      </p:sp>
      <p:pic>
        <p:nvPicPr>
          <p:cNvPr id="100" name="图片 99"/>
          <p:cNvPicPr/>
          <p:nvPr/>
        </p:nvPicPr>
        <p:blipFill>
          <a:blip r:embed="rId3"/>
          <a:stretch>
            <a:fillRect/>
          </a:stretch>
        </p:blipFill>
        <p:spPr>
          <a:xfrm flipH="1">
            <a:off x="802640" y="4076065"/>
            <a:ext cx="4686300" cy="23806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" name="图片 101"/>
          <p:cNvPicPr/>
          <p:nvPr>
            <p:custDataLst>
              <p:tags r:id="rId1"/>
            </p:custDataLst>
          </p:nvPr>
        </p:nvPicPr>
        <p:blipFill>
          <a:blip r:embed="rId4"/>
          <a:srcRect l="6069" t="26528" b="27269"/>
          <a:stretch>
            <a:fillRect/>
          </a:stretch>
        </p:blipFill>
        <p:spPr>
          <a:xfrm rot="900000">
            <a:off x="8615045" y="3016250"/>
            <a:ext cx="1160780" cy="83058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41"/>
          <p:cNvGrpSpPr/>
          <p:nvPr/>
        </p:nvGrpSpPr>
        <p:grpSpPr>
          <a:xfrm>
            <a:off x="1029283" y="1816497"/>
            <a:ext cx="8864418" cy="2133103"/>
            <a:chOff x="566" y="1054"/>
            <a:chExt cx="5606" cy="1344"/>
          </a:xfrm>
        </p:grpSpPr>
        <p:sp>
          <p:nvSpPr>
            <p:cNvPr id="8234" name="Oval 43"/>
            <p:cNvSpPr/>
            <p:nvPr/>
          </p:nvSpPr>
          <p:spPr>
            <a:xfrm>
              <a:off x="2938" y="1054"/>
              <a:ext cx="275" cy="1344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35" name="Line 44"/>
            <p:cNvSpPr/>
            <p:nvPr/>
          </p:nvSpPr>
          <p:spPr>
            <a:xfrm>
              <a:off x="566" y="1733"/>
              <a:ext cx="560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36" name="Oval 45"/>
            <p:cNvSpPr/>
            <p:nvPr/>
          </p:nvSpPr>
          <p:spPr>
            <a:xfrm>
              <a:off x="1196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38" name="Oval 47"/>
            <p:cNvSpPr/>
            <p:nvPr/>
          </p:nvSpPr>
          <p:spPr>
            <a:xfrm>
              <a:off x="4880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47" name="Text Box 56"/>
            <p:cNvSpPr txBox="1"/>
            <p:nvPr/>
          </p:nvSpPr>
          <p:spPr>
            <a:xfrm>
              <a:off x="1095" y="1736"/>
              <a:ext cx="243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  <p:sp>
          <p:nvSpPr>
            <p:cNvPr id="8248" name="Text Box 57"/>
            <p:cNvSpPr txBox="1"/>
            <p:nvPr/>
          </p:nvSpPr>
          <p:spPr>
            <a:xfrm>
              <a:off x="4792" y="1703"/>
              <a:ext cx="243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  <p:sp>
          <p:nvSpPr>
            <p:cNvPr id="9" name="Oval 47"/>
            <p:cNvSpPr/>
            <p:nvPr/>
          </p:nvSpPr>
          <p:spPr>
            <a:xfrm>
              <a:off x="3043" y="1708"/>
              <a:ext cx="66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7481" name="Line 73"/>
          <p:cNvSpPr/>
          <p:nvPr/>
        </p:nvSpPr>
        <p:spPr>
          <a:xfrm flipH="1" flipV="1">
            <a:off x="3553460" y="2538730"/>
            <a:ext cx="28575" cy="532130"/>
          </a:xfrm>
          <a:prstGeom prst="line">
            <a:avLst/>
          </a:prstGeom>
          <a:ln w="57150" cap="flat" cmpd="sng">
            <a:solidFill>
              <a:srgbClr val="FFC000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sp>
        <p:nvSpPr>
          <p:cNvPr id="6" name="Line 73"/>
          <p:cNvSpPr/>
          <p:nvPr/>
        </p:nvSpPr>
        <p:spPr>
          <a:xfrm flipH="1" flipV="1">
            <a:off x="2408555" y="2234565"/>
            <a:ext cx="5080" cy="1275715"/>
          </a:xfrm>
          <a:prstGeom prst="line">
            <a:avLst/>
          </a:prstGeom>
          <a:ln w="57150" cap="flat" cmpd="sng">
            <a:solidFill>
              <a:srgbClr val="FFC000"/>
            </a:solidFill>
            <a:prstDash val="dash"/>
            <a:round/>
            <a:headEnd type="none" w="med" len="med"/>
            <a:tailEnd type="stealth" w="med" len="med"/>
          </a:ln>
        </p:spPr>
        <p:txBody>
          <a:bodyPr/>
          <a:lstStyle/>
          <a:p>
            <a:endParaRPr/>
          </a:p>
        </p:txBody>
      </p:sp>
      <p:grpSp>
        <p:nvGrpSpPr>
          <p:cNvPr id="21" name="组合 20"/>
          <p:cNvGrpSpPr/>
          <p:nvPr/>
        </p:nvGrpSpPr>
        <p:grpSpPr>
          <a:xfrm rot="1260000">
            <a:off x="3541395" y="2591435"/>
            <a:ext cx="1479550" cy="209550"/>
            <a:chOff x="1893" y="7096"/>
            <a:chExt cx="5375" cy="228"/>
          </a:xfrm>
        </p:grpSpPr>
        <p:sp>
          <p:nvSpPr>
            <p:cNvPr id="22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Line 24"/>
            <p:cNvSpPr/>
            <p:nvPr/>
          </p:nvSpPr>
          <p:spPr>
            <a:xfrm flipV="1">
              <a:off x="1893" y="7180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10" name="组合 9"/>
          <p:cNvGrpSpPr/>
          <p:nvPr/>
        </p:nvGrpSpPr>
        <p:grpSpPr>
          <a:xfrm rot="1260000">
            <a:off x="4966335" y="2955290"/>
            <a:ext cx="3785870" cy="593725"/>
            <a:chOff x="1908" y="7096"/>
            <a:chExt cx="5360" cy="240"/>
          </a:xfrm>
        </p:grpSpPr>
        <p:sp>
          <p:nvSpPr>
            <p:cNvPr id="11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Line 24"/>
            <p:cNvSpPr/>
            <p:nvPr/>
          </p:nvSpPr>
          <p:spPr>
            <a:xfrm flipV="1">
              <a:off x="1908" y="7192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cxnSp>
        <p:nvCxnSpPr>
          <p:cNvPr id="14" name="直接连接符 13"/>
          <p:cNvCxnSpPr/>
          <p:nvPr/>
        </p:nvCxnSpPr>
        <p:spPr>
          <a:xfrm flipH="1" flipV="1">
            <a:off x="1726565" y="2118995"/>
            <a:ext cx="1800225" cy="397510"/>
          </a:xfrm>
          <a:prstGeom prst="line">
            <a:avLst/>
          </a:prstGeom>
          <a:ln>
            <a:solidFill>
              <a:srgbClr val="1D41D5"/>
            </a:solidFill>
            <a:prstDash val="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16" name="组合 15"/>
          <p:cNvGrpSpPr/>
          <p:nvPr/>
        </p:nvGrpSpPr>
        <p:grpSpPr>
          <a:xfrm rot="540000">
            <a:off x="3539490" y="2410460"/>
            <a:ext cx="1304925" cy="209550"/>
            <a:chOff x="1893" y="7096"/>
            <a:chExt cx="5375" cy="228"/>
          </a:xfrm>
        </p:grpSpPr>
        <p:sp>
          <p:nvSpPr>
            <p:cNvPr id="17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Line 24"/>
            <p:cNvSpPr/>
            <p:nvPr/>
          </p:nvSpPr>
          <p:spPr>
            <a:xfrm flipV="1">
              <a:off x="1893" y="7180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19" name="组合 18"/>
          <p:cNvGrpSpPr/>
          <p:nvPr/>
        </p:nvGrpSpPr>
        <p:grpSpPr>
          <a:xfrm rot="1020000">
            <a:off x="4791710" y="2427605"/>
            <a:ext cx="3986530" cy="653415"/>
            <a:chOff x="1908" y="7096"/>
            <a:chExt cx="5360" cy="240"/>
          </a:xfrm>
        </p:grpSpPr>
        <p:sp>
          <p:nvSpPr>
            <p:cNvPr id="20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" name="Line 24"/>
            <p:cNvSpPr/>
            <p:nvPr/>
          </p:nvSpPr>
          <p:spPr>
            <a:xfrm flipV="1">
              <a:off x="1908" y="7192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cxnSp>
        <p:nvCxnSpPr>
          <p:cNvPr id="25" name="直接连接符 24"/>
          <p:cNvCxnSpPr/>
          <p:nvPr/>
        </p:nvCxnSpPr>
        <p:spPr>
          <a:xfrm flipH="1" flipV="1">
            <a:off x="1468755" y="2167255"/>
            <a:ext cx="3312795" cy="320040"/>
          </a:xfrm>
          <a:prstGeom prst="line">
            <a:avLst/>
          </a:prstGeom>
          <a:ln>
            <a:solidFill>
              <a:srgbClr val="1D41D5"/>
            </a:solidFill>
            <a:prstDash val="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6" name="文本框 25"/>
          <p:cNvSpPr txBox="1"/>
          <p:nvPr/>
        </p:nvSpPr>
        <p:spPr>
          <a:xfrm>
            <a:off x="5690235" y="4173220"/>
            <a:ext cx="154051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观察方法：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298575" y="1266825"/>
            <a:ext cx="1055243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物体照射到凸透镜上的光经折射后，所有折射光线的反向延长线的交点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6413500" y="4652645"/>
            <a:ext cx="5634990" cy="1130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       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透过</a:t>
            </a:r>
            <a:r>
              <a:rPr lang="zh-CN" altLang="en-US" sz="26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凸透镜，观察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凸透镜另一侧</a:t>
            </a:r>
            <a:r>
              <a:rPr lang="zh-CN" altLang="en-US" sz="26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的烛焰</a:t>
            </a:r>
            <a:endParaRPr lang="en-US" altLang="zh-CN" sz="2600" b="1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/>
          <p:nvPr/>
        </p:nvSpPr>
        <p:spPr>
          <a:xfrm>
            <a:off x="-40640" y="5287645"/>
            <a:ext cx="184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eaLnBrk="0" hangingPunct="0"/>
            <a:endParaRPr lang="zh-CN" altLang="zh-CN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50" name="Rectangle 11"/>
          <p:cNvSpPr/>
          <p:nvPr>
            <p:custDataLst>
              <p:tags r:id="rId1"/>
            </p:custDataLst>
          </p:nvPr>
        </p:nvSpPr>
        <p:spPr>
          <a:xfrm>
            <a:off x="38735" y="1289685"/>
            <a:ext cx="12001500" cy="169164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marL="663575" indent="-663575"/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例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1. 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在焦距为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10cm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的凸透镜前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15cm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处放一支点然的蜡烛，那么在凸透镜另一侧的光屏上可以得到的是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  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    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）</a:t>
            </a:r>
            <a:endParaRPr lang="en-US" altLang="zh-CN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663575" indent="-663575"/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 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  A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．烛焰倒立缩小的实像         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B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．烛焰倒立放大的实像   </a:t>
            </a:r>
          </a:p>
          <a:p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 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  C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．烛焰倒立放大的虚像        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D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．烛焰正立放大的实像</a:t>
            </a:r>
          </a:p>
        </p:txBody>
      </p:sp>
      <p:sp>
        <p:nvSpPr>
          <p:cNvPr id="7169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典型例题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15900" y="693420"/>
            <a:ext cx="681291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根据物距（像距）与焦距关系判断像的性质</a:t>
            </a:r>
          </a:p>
        </p:txBody>
      </p:sp>
      <p:sp>
        <p:nvSpPr>
          <p:cNvPr id="4" name="Rectangle 11"/>
          <p:cNvSpPr/>
          <p:nvPr>
            <p:custDataLst>
              <p:tags r:id="rId2"/>
            </p:custDataLst>
          </p:nvPr>
        </p:nvSpPr>
        <p:spPr>
          <a:xfrm>
            <a:off x="31115" y="2992755"/>
            <a:ext cx="12082145" cy="169164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marL="967105" indent="-967105"/>
            <a:r>
              <a:rPr 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练习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1. 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实验室里某凸透镜的焦距是8cm，把物体放在距该凸透镜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20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cm处，则物体通过该凸透镜成的像是（   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）</a:t>
            </a:r>
          </a:p>
          <a:p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         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A． 正立、缩小的实像    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   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B． 倒立、放大的实像   </a:t>
            </a:r>
          </a:p>
          <a:p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         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C． 正立、放大的虚像     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  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D． 倒立、缩小的实像</a:t>
            </a:r>
          </a:p>
        </p:txBody>
      </p:sp>
      <p:sp>
        <p:nvSpPr>
          <p:cNvPr id="5" name="Text Box 2"/>
          <p:cNvSpPr txBox="1"/>
          <p:nvPr/>
        </p:nvSpPr>
        <p:spPr>
          <a:xfrm>
            <a:off x="8136890" y="76200"/>
            <a:ext cx="3990975" cy="89154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先确定虚实，再判断大小；</a:t>
            </a:r>
          </a:p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两倍焦距点，实像判定处。</a:t>
            </a:r>
          </a:p>
        </p:txBody>
      </p:sp>
      <p:sp>
        <p:nvSpPr>
          <p:cNvPr id="17413" name="Rectangle 5"/>
          <p:cNvSpPr/>
          <p:nvPr>
            <p:custDataLst>
              <p:tags r:id="rId3"/>
            </p:custDataLst>
          </p:nvPr>
        </p:nvSpPr>
        <p:spPr>
          <a:xfrm>
            <a:off x="4464368" y="1681798"/>
            <a:ext cx="7112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7" name="Rectangle 5"/>
          <p:cNvSpPr/>
          <p:nvPr>
            <p:custDataLst>
              <p:tags r:id="rId4"/>
            </p:custDataLst>
          </p:nvPr>
        </p:nvSpPr>
        <p:spPr>
          <a:xfrm>
            <a:off x="4752023" y="3377248"/>
            <a:ext cx="7112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12" name="Rectangle 11"/>
          <p:cNvSpPr/>
          <p:nvPr>
            <p:custDataLst>
              <p:tags r:id="rId5"/>
            </p:custDataLst>
          </p:nvPr>
        </p:nvSpPr>
        <p:spPr>
          <a:xfrm>
            <a:off x="31115" y="4869180"/>
            <a:ext cx="11849735" cy="169164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marL="967105" indent="-967105"/>
            <a:r>
              <a:rPr 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练习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2. </a:t>
            </a:r>
            <a:r>
              <a:rPr 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小明</a:t>
            </a:r>
            <a:r>
              <a:rPr 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在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焦距</a:t>
            </a:r>
            <a:r>
              <a:rPr 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为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20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cm</a:t>
            </a:r>
            <a:r>
              <a:rPr 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的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凸透镜</a:t>
            </a:r>
            <a:r>
              <a:rPr 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前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15cm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处放置一蜡烛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，</a:t>
            </a:r>
            <a:r>
              <a:rPr 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在凸透镜另一侧移动光屏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，</a:t>
            </a:r>
            <a:r>
              <a:rPr 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则在光屏上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（   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）</a:t>
            </a:r>
          </a:p>
          <a:p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         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A． </a:t>
            </a:r>
            <a:r>
              <a:rPr 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倒立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、缩小的实像    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   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B． 倒立、放大的实像   </a:t>
            </a:r>
          </a:p>
          <a:p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         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C． 正立、放大的虚像     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  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D． </a:t>
            </a:r>
            <a:r>
              <a:rPr 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没有像</a:t>
            </a:r>
          </a:p>
        </p:txBody>
      </p:sp>
      <p:sp>
        <p:nvSpPr>
          <p:cNvPr id="13" name="Rectangle 5"/>
          <p:cNvSpPr/>
          <p:nvPr>
            <p:custDataLst>
              <p:tags r:id="rId6"/>
            </p:custDataLst>
          </p:nvPr>
        </p:nvSpPr>
        <p:spPr>
          <a:xfrm>
            <a:off x="4153218" y="5260658"/>
            <a:ext cx="7112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413" grpId="0"/>
      <p:bldP spid="7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/>
          <p:nvPr/>
        </p:nvSpPr>
        <p:spPr>
          <a:xfrm>
            <a:off x="0" y="5000625"/>
            <a:ext cx="184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eaLnBrk="0" hangingPunct="0"/>
            <a:endParaRPr lang="zh-CN" altLang="zh-CN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50" name="Rectangle 11"/>
          <p:cNvSpPr/>
          <p:nvPr/>
        </p:nvSpPr>
        <p:spPr>
          <a:xfrm>
            <a:off x="38735" y="1433195"/>
            <a:ext cx="9436100" cy="169164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marL="663575" indent="-663575"/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例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2. 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如图在发光的灯泡附近放置一凸透镜，在远处的墙上出现了灯丝清晰的像．关于此像下列说法中正确的是（  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  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）</a:t>
            </a:r>
          </a:p>
          <a:p>
            <a:pPr marL="663575" indent="-663575"/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      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A．像是正立的  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B．像是放大的   </a:t>
            </a:r>
          </a:p>
          <a:p>
            <a:pPr marL="663575" indent="-663575"/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    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C．像是虚像       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</a:t>
            </a:r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D．像比灯丝亮</a:t>
            </a:r>
          </a:p>
        </p:txBody>
      </p:sp>
      <p:sp>
        <p:nvSpPr>
          <p:cNvPr id="7169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典型例题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15900" y="836930"/>
            <a:ext cx="612140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根据像距与物距的关系判断像的性质</a:t>
            </a:r>
          </a:p>
        </p:txBody>
      </p:sp>
      <p:sp>
        <p:nvSpPr>
          <p:cNvPr id="5" name="Text Box 2"/>
          <p:cNvSpPr txBox="1"/>
          <p:nvPr/>
        </p:nvSpPr>
        <p:spPr>
          <a:xfrm>
            <a:off x="8136890" y="76200"/>
            <a:ext cx="3990975" cy="89154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先确定虚实，再判断大小；</a:t>
            </a:r>
          </a:p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两倍焦距点，实像判定处。</a:t>
            </a:r>
          </a:p>
        </p:txBody>
      </p:sp>
      <p:pic>
        <p:nvPicPr>
          <p:cNvPr id="1073742859" name="图片 1073742858"/>
          <p:cNvPicPr>
            <a:picLocks noChangeAspect="1"/>
          </p:cNvPicPr>
          <p:nvPr/>
        </p:nvPicPr>
        <p:blipFill>
          <a:blip r:embed="rId4">
            <a:lum bright="-29999" contrast="36000"/>
          </a:blip>
          <a:stretch>
            <a:fillRect/>
          </a:stretch>
        </p:blipFill>
        <p:spPr>
          <a:xfrm>
            <a:off x="9288780" y="1433195"/>
            <a:ext cx="2818765" cy="19399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" name="组合 3"/>
          <p:cNvGrpSpPr/>
          <p:nvPr/>
        </p:nvGrpSpPr>
        <p:grpSpPr>
          <a:xfrm>
            <a:off x="71755" y="3733165"/>
            <a:ext cx="11867515" cy="2720975"/>
            <a:chOff x="113" y="5879"/>
            <a:chExt cx="18689" cy="4285"/>
          </a:xfrm>
        </p:grpSpPr>
        <p:sp>
          <p:nvSpPr>
            <p:cNvPr id="2" name="Rectangle 11"/>
            <p:cNvSpPr/>
            <p:nvPr/>
          </p:nvSpPr>
          <p:spPr>
            <a:xfrm>
              <a:off x="113" y="5879"/>
              <a:ext cx="18689" cy="329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ctr" anchorCtr="0">
              <a:spAutoFit/>
            </a:bodyPr>
            <a:lstStyle/>
            <a:p>
              <a:pPr marL="663575" indent="-663575"/>
              <a:r>
                <a:rPr lang="zh-CN" altLang="en-US"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练习</a:t>
              </a:r>
              <a:r>
                <a:rPr lang="en-US" altLang="zh-CN"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3</a:t>
              </a:r>
              <a:r>
                <a:rPr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.如图所示，在光屏上恰能看到清晰的像。则像的性质是（     </a:t>
              </a:r>
              <a:r>
                <a:rPr lang="en-US"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  </a:t>
              </a:r>
              <a:r>
                <a:rPr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）</a:t>
              </a:r>
            </a:p>
            <a:p>
              <a:pPr marL="663575" indent="-663575"/>
              <a:r>
                <a:rPr lang="en-US"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          </a:t>
              </a:r>
              <a:r>
                <a:rPr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A．倒立缩小的实像    </a:t>
              </a:r>
            </a:p>
            <a:p>
              <a:pPr marL="663575" indent="-663575"/>
              <a:r>
                <a:rPr lang="en-US"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          </a:t>
              </a:r>
              <a:r>
                <a:rPr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B．正立放大的虚像     </a:t>
              </a:r>
            </a:p>
            <a:p>
              <a:pPr marL="663575" indent="-663575"/>
              <a:r>
                <a:rPr lang="en-US"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          </a:t>
              </a:r>
              <a:r>
                <a:rPr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C．倒立放大的实像    </a:t>
              </a:r>
            </a:p>
            <a:p>
              <a:pPr marL="663575" indent="-663575"/>
              <a:r>
                <a:rPr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 </a:t>
              </a:r>
              <a:r>
                <a:rPr lang="en-US"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         </a:t>
              </a:r>
              <a:r>
                <a:rPr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D．正立缩小的虚像</a:t>
              </a:r>
            </a:p>
          </p:txBody>
        </p:sp>
        <p:pic>
          <p:nvPicPr>
            <p:cNvPr id="1073742860" name="图片 1073742859"/>
            <p:cNvPicPr>
              <a:picLocks noChangeAspect="1"/>
            </p:cNvPicPr>
            <p:nvPr/>
          </p:nvPicPr>
          <p:blipFill>
            <a:blip r:embed="rId5">
              <a:lum bright="-17999"/>
            </a:blip>
            <a:stretch>
              <a:fillRect/>
            </a:stretch>
          </p:blipFill>
          <p:spPr>
            <a:xfrm>
              <a:off x="7371" y="6761"/>
              <a:ext cx="10047" cy="3403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Rectangle 5"/>
          <p:cNvSpPr/>
          <p:nvPr>
            <p:custDataLst>
              <p:tags r:id="rId1"/>
            </p:custDataLst>
          </p:nvPr>
        </p:nvSpPr>
        <p:spPr>
          <a:xfrm>
            <a:off x="8136573" y="1834198"/>
            <a:ext cx="7112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6" name="Rectangle 5"/>
          <p:cNvSpPr/>
          <p:nvPr>
            <p:custDataLst>
              <p:tags r:id="rId2"/>
            </p:custDataLst>
          </p:nvPr>
        </p:nvSpPr>
        <p:spPr>
          <a:xfrm>
            <a:off x="9432608" y="3716973"/>
            <a:ext cx="7112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典型例题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15900" y="765175"/>
            <a:ext cx="577723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根据像的性质判断二次成像性质</a:t>
            </a:r>
          </a:p>
        </p:txBody>
      </p:sp>
      <p:sp>
        <p:nvSpPr>
          <p:cNvPr id="5" name="Text Box 2"/>
          <p:cNvSpPr txBox="1"/>
          <p:nvPr/>
        </p:nvSpPr>
        <p:spPr>
          <a:xfrm>
            <a:off x="8136890" y="76200"/>
            <a:ext cx="3990975" cy="89154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先确定虚实，再判断大小；</a:t>
            </a:r>
          </a:p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两倍焦距点，实像判定处。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215900" y="1228263"/>
            <a:ext cx="11911965" cy="2492028"/>
            <a:chOff x="-124" y="1961"/>
            <a:chExt cx="18759" cy="2918"/>
          </a:xfrm>
        </p:grpSpPr>
        <p:sp>
          <p:nvSpPr>
            <p:cNvPr id="47113" name="Rectangle 9"/>
            <p:cNvSpPr>
              <a:spLocks noChangeArrowheads="1"/>
            </p:cNvSpPr>
            <p:nvPr/>
          </p:nvSpPr>
          <p:spPr bwMode="auto">
            <a:xfrm>
              <a:off x="-124" y="1961"/>
              <a:ext cx="18759" cy="2918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 anchor="ctr">
              <a:spAutoFit/>
            </a:bodyPr>
            <a:lstStyle/>
            <a:p>
              <a:pPr marL="598805" marR="0" lvl="0" indent="-598805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例</a:t>
              </a:r>
              <a:r>
                <a:rPr kumimoji="0" lang="en-US" altLang="zh-CN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3.</a:t>
              </a:r>
              <a:r>
                <a:rPr kumimoji="0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物体通过凸透镜在光屏上得到像如图所示，若将物与光屏位置互换，则得到像（        ）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               </a:t>
              </a:r>
              <a:r>
                <a:rPr kumimoji="0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物    </a:t>
              </a:r>
              <a:r>
                <a:rPr kumimoji="0" lang="en-US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     </a:t>
              </a:r>
              <a:r>
                <a:rPr kumimoji="0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 像          </a:t>
              </a:r>
              <a:r>
                <a:rPr kumimoji="0" lang="en-US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       </a:t>
              </a:r>
              <a:r>
                <a:rPr kumimoji="0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  A      </a:t>
              </a:r>
              <a:r>
                <a:rPr kumimoji="0" lang="en-US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         </a:t>
              </a:r>
              <a:r>
                <a:rPr kumimoji="0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  B  </a:t>
              </a:r>
              <a:r>
                <a:rPr kumimoji="0" lang="en-US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      </a:t>
              </a:r>
              <a:r>
                <a:rPr kumimoji="0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      C   </a:t>
              </a:r>
              <a:r>
                <a:rPr kumimoji="0" lang="en-US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       </a:t>
              </a:r>
              <a:r>
                <a:rPr kumimoji="0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     D</a:t>
              </a:r>
            </a:p>
          </p:txBody>
        </p:sp>
        <p:grpSp>
          <p:nvGrpSpPr>
            <p:cNvPr id="1073742852" name="组合 1073742851"/>
            <p:cNvGrpSpPr>
              <a:grpSpLocks noChangeAspect="1"/>
            </p:cNvGrpSpPr>
            <p:nvPr/>
          </p:nvGrpSpPr>
          <p:grpSpPr>
            <a:xfrm>
              <a:off x="680" y="2453"/>
              <a:ext cx="14517" cy="2042"/>
              <a:chOff x="2362" y="6819"/>
              <a:chExt cx="9664" cy="1362"/>
            </a:xfrm>
          </p:grpSpPr>
          <p:pic>
            <p:nvPicPr>
              <p:cNvPr id="1073742856" name="图片 1073742855"/>
              <p:cNvPicPr>
                <a:picLocks noChangeAspect="1"/>
              </p:cNvPicPr>
              <p:nvPr/>
            </p:nvPicPr>
            <p:blipFill>
              <a:blip r:embed="rId4"/>
              <a:srcRect t="21735" r="89291" b="12319"/>
              <a:stretch>
                <a:fillRect/>
              </a:stretch>
            </p:blipFill>
            <p:spPr>
              <a:xfrm>
                <a:off x="3176" y="7391"/>
                <a:ext cx="587" cy="508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9" name="矩形 8"/>
              <p:cNvSpPr>
                <a:spLocks noChangeAspect="1" noTextEdit="1"/>
              </p:cNvSpPr>
              <p:nvPr/>
            </p:nvSpPr>
            <p:spPr>
              <a:xfrm>
                <a:off x="2362" y="6819"/>
                <a:ext cx="9664" cy="120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pic>
            <p:nvPicPr>
              <p:cNvPr id="1073742854" name="图片 1073742853"/>
              <p:cNvPicPr>
                <a:picLocks noChangeAspect="1"/>
              </p:cNvPicPr>
              <p:nvPr/>
            </p:nvPicPr>
            <p:blipFill>
              <a:blip r:embed="rId4"/>
              <a:srcRect l="14279" r="74986"/>
              <a:stretch>
                <a:fillRect/>
              </a:stretch>
            </p:blipFill>
            <p:spPr>
              <a:xfrm>
                <a:off x="4393" y="7235"/>
                <a:ext cx="650" cy="844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1073742855" name="图片 1073742854"/>
              <p:cNvPicPr>
                <a:picLocks noChangeAspect="1"/>
              </p:cNvPicPr>
              <p:nvPr/>
            </p:nvPicPr>
            <p:blipFill>
              <a:blip r:embed="rId4"/>
              <a:srcRect l="28766"/>
              <a:stretch>
                <a:fillRect/>
              </a:stretch>
            </p:blipFill>
            <p:spPr>
              <a:xfrm>
                <a:off x="6130" y="7086"/>
                <a:ext cx="5294" cy="109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grpSp>
        <p:nvGrpSpPr>
          <p:cNvPr id="4" name="组合 3"/>
          <p:cNvGrpSpPr/>
          <p:nvPr/>
        </p:nvGrpSpPr>
        <p:grpSpPr>
          <a:xfrm>
            <a:off x="154305" y="3665855"/>
            <a:ext cx="11936730" cy="2968625"/>
            <a:chOff x="243" y="5773"/>
            <a:chExt cx="18798" cy="4675"/>
          </a:xfrm>
        </p:grpSpPr>
        <p:sp>
          <p:nvSpPr>
            <p:cNvPr id="10250" name="Rectangle 11"/>
            <p:cNvSpPr/>
            <p:nvPr/>
          </p:nvSpPr>
          <p:spPr>
            <a:xfrm>
              <a:off x="243" y="5773"/>
              <a:ext cx="18798" cy="467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ctr" anchorCtr="0">
              <a:spAutoFit/>
            </a:bodyPr>
            <a:lstStyle/>
            <a:p>
              <a:pPr marL="663575" indent="-663575">
                <a:lnSpc>
                  <a:spcPct val="120000"/>
                </a:lnSpc>
              </a:pPr>
              <a:r>
                <a:rPr lang="zh-CN"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练习</a:t>
              </a:r>
              <a:r>
                <a:rPr lang="en-US" altLang="zh-CN"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4. </a:t>
              </a:r>
              <a:r>
                <a:rPr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如图所示，凸透镜位于P处（图中未画出）位置不变，移动蜡烛，光屏先后在P同侧的甲、乙两处得到烛焰清晰的像，且甲处的像比乙处大，则（　）</a:t>
              </a:r>
            </a:p>
            <a:p>
              <a:pPr marL="663575" indent="-663575">
                <a:lnSpc>
                  <a:spcPct val="120000"/>
                </a:lnSpc>
              </a:pPr>
              <a:r>
                <a:rPr lang="en-US"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      </a:t>
              </a:r>
              <a:r>
                <a:rPr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A．甲处可能成的是虚像</a:t>
              </a:r>
              <a:r>
                <a:rPr lang="en-US"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        </a:t>
              </a:r>
            </a:p>
            <a:p>
              <a:pPr marL="663575" indent="-663575">
                <a:lnSpc>
                  <a:spcPct val="120000"/>
                </a:lnSpc>
              </a:pPr>
              <a:r>
                <a:rPr lang="en-US"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      </a:t>
              </a:r>
              <a:r>
                <a:rPr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B．乙处像可能是放大的</a:t>
              </a:r>
            </a:p>
            <a:p>
              <a:pPr marL="663575" indent="-663575">
                <a:lnSpc>
                  <a:spcPct val="120000"/>
                </a:lnSpc>
              </a:pPr>
              <a:r>
                <a:rPr lang="en-US"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      </a:t>
              </a:r>
              <a:r>
                <a:rPr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C．P点位置在甲的左侧</a:t>
              </a:r>
              <a:r>
                <a:rPr lang="en-US"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          </a:t>
              </a:r>
            </a:p>
            <a:p>
              <a:pPr marL="663575" indent="-663575">
                <a:lnSpc>
                  <a:spcPct val="120000"/>
                </a:lnSpc>
              </a:pPr>
              <a:r>
                <a:rPr lang="en-US"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      </a:t>
              </a:r>
              <a:r>
                <a:rPr sz="2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D．蜡烛的移动方向向左</a:t>
              </a:r>
            </a:p>
          </p:txBody>
        </p:sp>
        <p:pic>
          <p:nvPicPr>
            <p:cNvPr id="101" name="图片 100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7489" y="7441"/>
              <a:ext cx="10354" cy="2771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1671638" y="1648143"/>
            <a:ext cx="7112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7" name="Rectangle 5"/>
          <p:cNvSpPr/>
          <p:nvPr>
            <p:custDataLst>
              <p:tags r:id="rId2"/>
            </p:custDataLst>
          </p:nvPr>
        </p:nvSpPr>
        <p:spPr>
          <a:xfrm>
            <a:off x="11359198" y="4190683"/>
            <a:ext cx="7112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VjYzk0ODMzYzY0MjdmZTZkZjU0OGM3ZTEwNTNkNTkifQ=="/>
  <p:tag name="KSO_WPP_MARK_KEY" val="22c3b3c8-7be5-44a9-99c0-0ae2c3c73db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05,&quot;left&quot;:2.45,&quot;top&quot;:101.55,&quot;width&quot;:957.6096338622623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05,&quot;left&quot;:2.45,&quot;top&quot;:101.55,&quot;width&quot;:957.6096338622623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05,&quot;left&quot;:2.45,&quot;top&quot;:101.55,&quot;width&quot;:957.6096338622623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05,&quot;left&quot;:2.45,&quot;top&quot;:101.55,&quot;width&quot;:957.6096338622623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05,&quot;left&quot;:2.45,&quot;top&quot;:101.55,&quot;width&quot;:957.6096338622623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05,&quot;left&quot;:2.45,&quot;top&quot;:101.55,&quot;width&quot;:957.6096338622623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05,&quot;left&quot;:2.45,&quot;top&quot;:101.55,&quot;width&quot;:957.6096338622623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05,&quot;left&quot;:2.45,&quot;top&quot;:101.55,&quot;width&quot;:957.6096338622623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05,&quot;left&quot;:2.45,&quot;top&quot;:101.55,&quot;width&quot;:957.6096338622623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5.12496062992125,&quot;left&quot;:2.45,&quot;top&quot;:91.47503937007875,&quot;width&quot;:957.6096338622623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7.3,&quot;left&quot;:2.45,&quot;top&quot;:101.55,&quot;width&quot;:957.6096338622623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5.12496062992125,&quot;left&quot;:2.45,&quot;top&quot;:91.47503937007875,&quot;width&quot;:957.6096338622623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5.12496062992125,&quot;left&quot;:2.45,&quot;top&quot;:91.47503937007875,&quot;width&quot;:957.6096338622623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5.12496062992125,&quot;left&quot;:2.45,&quot;top&quot;:91.47503937007875,&quot;width&quot;:957.6096338622623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5.12496062992125,&quot;left&quot;:2.45,&quot;top&quot;:91.47503937007875,&quot;width&quot;:957.6096338622623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5.12496062992125,&quot;left&quot;:2.45,&quot;top&quot;:91.47503937007875,&quot;width&quot;:957.6096338622623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7.3,&quot;left&quot;:2.45,&quot;top&quot;:101.55,&quot;width&quot;:957.6096338622623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05,&quot;left&quot;:2.45,&quot;top&quot;:101.55,&quot;width&quot;:957.6096338622623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05,&quot;left&quot;:2.45,&quot;top&quot;:101.55,&quot;width&quot;:957.6096338622623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05,&quot;left&quot;:2.45,&quot;top&quot;:101.55,&quot;width&quot;:957.6096338622623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05,&quot;left&quot;:2.45,&quot;top&quot;:101.55,&quot;width&quot;:957.6096338622623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05,&quot;left&quot;:2.45,&quot;top&quot;:101.55,&quot;width&quot;:957.6096338622623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05,&quot;left&quot;:2.45,&quot;top&quot;:101.55,&quot;width&quot;:957.6096338622623}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2059</Words>
  <Application>Microsoft Office PowerPoint</Application>
  <PresentationFormat>自定义</PresentationFormat>
  <Paragraphs>211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17</vt:i4>
      </vt:variant>
    </vt:vector>
  </HeadingPairs>
  <TitlesOfParts>
    <vt:vector size="22" baseType="lpstr">
      <vt:lpstr>黑体</vt:lpstr>
      <vt:lpstr>Arial</vt:lpstr>
      <vt:lpstr>Times New Roman</vt:lpstr>
      <vt:lpstr>默认设计模板</vt:lpstr>
      <vt:lpstr>1_默认设计模板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Administrator</dc:creator>
  <cp:lastModifiedBy>Administrator</cp:lastModifiedBy>
  <cp:revision>1</cp:revision>
  <cp:lastPrinted>2024-10-21T18:13:30Z</cp:lastPrinted>
  <dcterms:created xsi:type="dcterms:W3CDTF">2024-10-21T18:13:30Z</dcterms:created>
  <dcterms:modified xsi:type="dcterms:W3CDTF">2026-08-25T01:25:06Z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