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1" r:id="rId2"/>
    <p:sldId id="344" r:id="rId3"/>
    <p:sldId id="269" r:id="rId4"/>
    <p:sldId id="345" r:id="rId5"/>
    <p:sldId id="270" r:id="rId6"/>
    <p:sldId id="271" r:id="rId7"/>
    <p:sldId id="272" r:id="rId8"/>
    <p:sldId id="273" r:id="rId9"/>
    <p:sldId id="275" r:id="rId10"/>
    <p:sldId id="277" r:id="rId11"/>
    <p:sldId id="278" r:id="rId12"/>
    <p:sldId id="279" r:id="rId13"/>
    <p:sldId id="264" r:id="rId14"/>
    <p:sldId id="276" r:id="rId15"/>
    <p:sldId id="265" r:id="rId16"/>
    <p:sldId id="288" r:id="rId17"/>
    <p:sldId id="280" r:id="rId18"/>
    <p:sldId id="289" r:id="rId19"/>
    <p:sldId id="281" r:id="rId20"/>
    <p:sldId id="294" r:id="rId21"/>
    <p:sldId id="286" r:id="rId22"/>
    <p:sldId id="285" r:id="rId23"/>
    <p:sldId id="283" r:id="rId24"/>
    <p:sldId id="336" r:id="rId25"/>
    <p:sldId id="337" r:id="rId26"/>
    <p:sldId id="343" r:id="rId27"/>
    <p:sldId id="338" r:id="rId28"/>
    <p:sldId id="295" r:id="rId29"/>
    <p:sldId id="296" r:id="rId30"/>
    <p:sldId id="301" r:id="rId31"/>
    <p:sldId id="300" r:id="rId32"/>
    <p:sldId id="302" r:id="rId33"/>
    <p:sldId id="299" r:id="rId34"/>
    <p:sldId id="304" r:id="rId35"/>
    <p:sldId id="303" r:id="rId36"/>
    <p:sldId id="305" r:id="rId37"/>
    <p:sldId id="306" r:id="rId38"/>
    <p:sldId id="339" r:id="rId39"/>
    <p:sldId id="340" r:id="rId40"/>
    <p:sldId id="318" r:id="rId41"/>
    <p:sldId id="329" r:id="rId42"/>
    <p:sldId id="330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542" autoAdjust="0"/>
  </p:normalViewPr>
  <p:slideViewPr>
    <p:cSldViewPr>
      <p:cViewPr>
        <p:scale>
          <a:sx n="100" d="100"/>
          <a:sy n="100" d="100"/>
        </p:scale>
        <p:origin x="-109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45.wmf"/><Relationship Id="rId7" Type="http://schemas.openxmlformats.org/officeDocument/2006/relationships/image" Target="../media/image48.wmf"/><Relationship Id="rId2" Type="http://schemas.openxmlformats.org/officeDocument/2006/relationships/image" Target="../media/image44.wmf"/><Relationship Id="rId1" Type="http://schemas.openxmlformats.org/officeDocument/2006/relationships/image" Target="../media/image11.wmf"/><Relationship Id="rId6" Type="http://schemas.openxmlformats.org/officeDocument/2006/relationships/image" Target="../media/image47.wmf"/><Relationship Id="rId5" Type="http://schemas.openxmlformats.org/officeDocument/2006/relationships/image" Target="../media/image3.wmf"/><Relationship Id="rId4" Type="http://schemas.openxmlformats.org/officeDocument/2006/relationships/image" Target="../media/image4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43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919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358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50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66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83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110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605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348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767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30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D21DF-0518-4834-81A1-19220CE4227B}" type="datetimeFigureOut">
              <a:rPr lang="zh-CN" altLang="en-US" smtClean="0"/>
              <a:t>2016/5/24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DF193-5CDA-4842-ADE0-BA6480A7E5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66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.jp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7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7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7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2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.wmf"/><Relationship Id="rId18" Type="http://schemas.openxmlformats.org/officeDocument/2006/relationships/oleObject" Target="../embeddings/oleObject28.bin"/><Relationship Id="rId3" Type="http://schemas.openxmlformats.org/officeDocument/2006/relationships/image" Target="../media/image2.jpg"/><Relationship Id="rId21" Type="http://schemas.openxmlformats.org/officeDocument/2006/relationships/image" Target="../media/image49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46.wmf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26.bin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48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25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2.jp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2.jp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2.jp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8.png"/><Relationship Id="rId5" Type="http://schemas.openxmlformats.org/officeDocument/2006/relationships/image" Target="../media/image3.wmf"/><Relationship Id="rId10" Type="http://schemas.openxmlformats.org/officeDocument/2006/relationships/image" Target="../media/image7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4.wmf"/><Relationship Id="rId12" Type="http://schemas.openxmlformats.org/officeDocument/2006/relationships/image" Target="../media/image10.wmf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7.bin"/><Relationship Id="rId5" Type="http://schemas.openxmlformats.org/officeDocument/2006/relationships/image" Target="../media/image3.wmf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9.wmf"/><Relationship Id="rId19" Type="http://schemas.openxmlformats.org/officeDocument/2006/relationships/image" Target="../media/image8.png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83" y="-12059"/>
            <a:ext cx="9156683" cy="72425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5178" y="1093718"/>
            <a:ext cx="864096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rgbClr val="FFFF00"/>
                </a:solidFill>
                <a:ea typeface="宋体" charset="-122"/>
              </a:rPr>
              <a:t>第十章  浮力</a:t>
            </a:r>
            <a:endParaRPr lang="en-US" altLang="zh-CN" sz="7200" b="1" dirty="0">
              <a:solidFill>
                <a:srgbClr val="FFFF00"/>
              </a:solidFill>
              <a:ea typeface="宋体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900" b="1" dirty="0">
              <a:solidFill>
                <a:srgbClr val="FFFF00"/>
              </a:solidFill>
              <a:ea typeface="宋体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900" b="1" dirty="0">
              <a:solidFill>
                <a:srgbClr val="FFFF00"/>
              </a:solidFill>
              <a:ea typeface="宋体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900" b="1" dirty="0">
              <a:solidFill>
                <a:srgbClr val="FFFF00"/>
              </a:solidFill>
              <a:ea typeface="宋体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第</a:t>
            </a:r>
            <a:r>
              <a:rPr lang="en-US" altLang="zh-CN" sz="48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48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节   物体的浮沉条件及应用</a:t>
            </a:r>
            <a:endParaRPr lang="en-US" altLang="zh-CN" sz="4800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800" b="1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800" b="1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800" b="1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800" b="1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 dirty="0">
              <a:solidFill>
                <a:srgbClr val="FFFF00"/>
              </a:solidFill>
              <a:ea typeface="宋体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00"/>
                </a:solidFill>
                <a:ea typeface="宋体" charset="-122"/>
              </a:rPr>
              <a:t>                   </a:t>
            </a:r>
            <a:r>
              <a:rPr lang="en-US" altLang="zh-CN" sz="2800" b="1" dirty="0" smtClean="0">
                <a:solidFill>
                  <a:srgbClr val="FFFF00"/>
                </a:solidFill>
                <a:ea typeface="宋体" charset="-122"/>
              </a:rPr>
              <a:t>    </a:t>
            </a:r>
            <a:r>
              <a:rPr lang="zh-CN" altLang="en-US" sz="2800" b="1" dirty="0" smtClean="0">
                <a:solidFill>
                  <a:srgbClr val="FFFF00"/>
                </a:solidFill>
                <a:ea typeface="宋体" charset="-122"/>
              </a:rPr>
              <a:t>教材</a:t>
            </a:r>
            <a:r>
              <a:rPr lang="zh-CN" altLang="en-US" sz="2800" b="1" dirty="0">
                <a:solidFill>
                  <a:srgbClr val="FFFF00"/>
                </a:solidFill>
                <a:ea typeface="宋体" charset="-122"/>
              </a:rPr>
              <a:t>：人教版八年级下册</a:t>
            </a:r>
            <a:endParaRPr lang="en-US" altLang="zh-CN" sz="2800" b="1" dirty="0">
              <a:solidFill>
                <a:srgbClr val="FFFF00"/>
              </a:solidFill>
              <a:ea typeface="宋体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FF00"/>
                </a:solidFill>
                <a:ea typeface="宋体" charset="-122"/>
              </a:rPr>
              <a:t>                   </a:t>
            </a:r>
            <a:r>
              <a:rPr lang="zh-CN" altLang="en-US" sz="2800" b="1" dirty="0" smtClean="0">
                <a:solidFill>
                  <a:srgbClr val="FFFF00"/>
                </a:solidFill>
                <a:ea typeface="宋体" charset="-122"/>
              </a:rPr>
              <a:t>    教师</a:t>
            </a:r>
            <a:r>
              <a:rPr lang="zh-CN" altLang="en-US" sz="2800" b="1" dirty="0">
                <a:solidFill>
                  <a:srgbClr val="FFFF00"/>
                </a:solidFill>
                <a:ea typeface="宋体" charset="-122"/>
              </a:rPr>
              <a:t>：杨秀红</a:t>
            </a:r>
            <a:endParaRPr lang="en-US" altLang="zh-CN" sz="2800" b="1" dirty="0">
              <a:solidFill>
                <a:srgbClr val="FFFF00"/>
              </a:solidFill>
              <a:ea typeface="宋体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FF00"/>
                </a:solidFill>
                <a:ea typeface="宋体" charset="-122"/>
              </a:rPr>
              <a:t>   单位：宁夏银川月牙湖回民中学</a:t>
            </a:r>
          </a:p>
        </p:txBody>
      </p:sp>
    </p:spTree>
    <p:extLst>
      <p:ext uri="{BB962C8B-B14F-4D97-AF65-F5344CB8AC3E}">
        <p14:creationId xmlns:p14="http://schemas.microsoft.com/office/powerpoint/2010/main" val="271841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5680">
            <a:off x="881664" y="458157"/>
            <a:ext cx="2592288" cy="25922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006">
            <a:off x="4653246" y="425709"/>
            <a:ext cx="3594243" cy="268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3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29793" y="3577184"/>
            <a:ext cx="2356964" cy="2905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5680">
            <a:off x="881664" y="458157"/>
            <a:ext cx="2592288" cy="25922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006">
            <a:off x="4653246" y="425709"/>
            <a:ext cx="3594243" cy="268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46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29793" y="3577184"/>
            <a:ext cx="2356964" cy="2905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5680">
            <a:off x="881664" y="458157"/>
            <a:ext cx="2592288" cy="25922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006">
            <a:off x="4653246" y="425709"/>
            <a:ext cx="3594243" cy="2689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558541"/>
            <a:ext cx="4530568" cy="29426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72200" y="5805264"/>
            <a:ext cx="2658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芦湖独木舟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99171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2946">
            <a:off x="535858" y="324372"/>
            <a:ext cx="2666121" cy="33154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427" y="548680"/>
            <a:ext cx="4968552" cy="324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4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2946">
            <a:off x="535858" y="324372"/>
            <a:ext cx="2666121" cy="33154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427" y="548680"/>
            <a:ext cx="4968552" cy="32470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140" y="4034571"/>
            <a:ext cx="4674624" cy="263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8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" y="0"/>
            <a:ext cx="3149333" cy="24744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4181" y="2474476"/>
            <a:ext cx="2184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冶炼铁</a:t>
            </a:r>
          </a:p>
        </p:txBody>
      </p:sp>
    </p:spTree>
    <p:extLst>
      <p:ext uri="{BB962C8B-B14F-4D97-AF65-F5344CB8AC3E}">
        <p14:creationId xmlns:p14="http://schemas.microsoft.com/office/powerpoint/2010/main" val="252284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" y="0"/>
            <a:ext cx="3419871" cy="26052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2605305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冶炼铁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65826" y="1517883"/>
            <a:ext cx="3234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航空母舰</a:t>
            </a:r>
            <a:endParaRPr lang="zh-CN" altLang="en-US" sz="4800" b="1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60" y="2605206"/>
            <a:ext cx="5712540" cy="428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5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8892">
            <a:off x="313566" y="648287"/>
            <a:ext cx="3429000" cy="25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1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8892">
            <a:off x="313566" y="648287"/>
            <a:ext cx="3429000" cy="2578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42453" y="127000"/>
            <a:ext cx="2880320" cy="378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1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228">
            <a:off x="467011" y="683666"/>
            <a:ext cx="3429000" cy="2578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466050"/>
            <a:ext cx="3960440" cy="31797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58477" y="-51438"/>
            <a:ext cx="2880320" cy="378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7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33"/>
            <a:ext cx="9144000" cy="6863833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83634" y="1254538"/>
            <a:ext cx="7338973" cy="3789705"/>
            <a:chOff x="883634" y="1254538"/>
            <a:chExt cx="7338973" cy="3789705"/>
          </a:xfrm>
        </p:grpSpPr>
        <p:grpSp>
          <p:nvGrpSpPr>
            <p:cNvPr id="3" name="组合 2"/>
            <p:cNvGrpSpPr/>
            <p:nvPr/>
          </p:nvGrpSpPr>
          <p:grpSpPr>
            <a:xfrm>
              <a:off x="3512069" y="1272486"/>
              <a:ext cx="2109409" cy="3740690"/>
              <a:chOff x="3512069" y="1272486"/>
              <a:chExt cx="2109409" cy="3740690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512069" y="1272486"/>
                <a:ext cx="2109409" cy="3740690"/>
                <a:chOff x="1533151" y="1153551"/>
                <a:chExt cx="3193595" cy="384048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1575580" y="2321169"/>
                  <a:ext cx="3104780" cy="2561891"/>
                </a:xfrm>
                <a:prstGeom prst="rect">
                  <a:avLst/>
                </a:prstGeom>
                <a:gradFill>
                  <a:gsLst>
                    <a:gs pos="100000">
                      <a:srgbClr val="0070C0"/>
                    </a:gs>
                    <a:gs pos="100000">
                      <a:srgbClr val="0070C0"/>
                    </a:gs>
                    <a:gs pos="0">
                      <a:schemeClr val="bg2"/>
                    </a:gs>
                    <a:gs pos="100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rgbClr val="A4C9E8"/>
                    </a:gs>
                    <a:gs pos="100000">
                      <a:srgbClr val="7030A0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1533151" y="1153551"/>
                  <a:ext cx="3193595" cy="3840480"/>
                  <a:chOff x="1528549" y="1188080"/>
                  <a:chExt cx="2388358" cy="2921157"/>
                </a:xfrm>
              </p:grpSpPr>
              <p:cxnSp>
                <p:nvCxnSpPr>
                  <p:cNvPr id="14" name="直接连接符 13"/>
                  <p:cNvCxnSpPr/>
                  <p:nvPr/>
                </p:nvCxnSpPr>
                <p:spPr>
                  <a:xfrm>
                    <a:off x="1528549" y="1188080"/>
                    <a:ext cx="0" cy="2921157"/>
                  </a:xfrm>
                  <a:prstGeom prst="line">
                    <a:avLst/>
                  </a:prstGeom>
                  <a:ln w="952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直接连接符 14"/>
                  <p:cNvCxnSpPr/>
                  <p:nvPr/>
                </p:nvCxnSpPr>
                <p:spPr>
                  <a:xfrm flipH="1">
                    <a:off x="1528549" y="4067033"/>
                    <a:ext cx="2388358" cy="1"/>
                  </a:xfrm>
                  <a:prstGeom prst="line">
                    <a:avLst/>
                  </a:prstGeom>
                  <a:ln w="952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直接连接符 15"/>
                  <p:cNvCxnSpPr/>
                  <p:nvPr/>
                </p:nvCxnSpPr>
                <p:spPr>
                  <a:xfrm>
                    <a:off x="3913949" y="1188080"/>
                    <a:ext cx="2958" cy="2921156"/>
                  </a:xfrm>
                  <a:prstGeom prst="line">
                    <a:avLst/>
                  </a:prstGeom>
                  <a:ln w="952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4" name="椭圆 23"/>
              <p:cNvSpPr/>
              <p:nvPr/>
            </p:nvSpPr>
            <p:spPr>
              <a:xfrm>
                <a:off x="4690864" y="3426210"/>
                <a:ext cx="382600" cy="50684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3635896" y="3284984"/>
                <a:ext cx="677108" cy="1095111"/>
                <a:chOff x="650630" y="1527198"/>
                <a:chExt cx="2251104" cy="2610377"/>
              </a:xfrm>
            </p:grpSpPr>
            <p:sp>
              <p:nvSpPr>
                <p:cNvPr id="27" name="剪去单角的矩形 26"/>
                <p:cNvSpPr/>
                <p:nvPr/>
              </p:nvSpPr>
              <p:spPr>
                <a:xfrm rot="16200000">
                  <a:off x="669629" y="1877082"/>
                  <a:ext cx="2185375" cy="1485608"/>
                </a:xfrm>
                <a:prstGeom prst="snip1Rect">
                  <a:avLst>
                    <a:gd name="adj" fmla="val 22985"/>
                  </a:avLst>
                </a:prstGeom>
                <a:noFill/>
                <a:ln w="25400">
                  <a:solidFill>
                    <a:srgbClr val="FFD1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650630" y="1545285"/>
                  <a:ext cx="2251104" cy="259229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3200" b="1" dirty="0">
                      <a:solidFill>
                        <a:srgbClr val="FFFF00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悬浮</a:t>
                  </a:r>
                </a:p>
              </p:txBody>
            </p:sp>
          </p:grpSp>
        </p:grpSp>
        <p:grpSp>
          <p:nvGrpSpPr>
            <p:cNvPr id="29" name="组合 28"/>
            <p:cNvGrpSpPr/>
            <p:nvPr/>
          </p:nvGrpSpPr>
          <p:grpSpPr>
            <a:xfrm>
              <a:off x="6113198" y="1254538"/>
              <a:ext cx="2109409" cy="3740690"/>
              <a:chOff x="6113198" y="1254538"/>
              <a:chExt cx="2109409" cy="374069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6113198" y="1254538"/>
                <a:ext cx="2109409" cy="3740690"/>
                <a:chOff x="1533151" y="1153551"/>
                <a:chExt cx="3193595" cy="3840480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575580" y="2321169"/>
                  <a:ext cx="3104780" cy="2561891"/>
                </a:xfrm>
                <a:prstGeom prst="rect">
                  <a:avLst/>
                </a:prstGeom>
                <a:gradFill>
                  <a:gsLst>
                    <a:gs pos="100000">
                      <a:srgbClr val="0070C0"/>
                    </a:gs>
                    <a:gs pos="100000">
                      <a:srgbClr val="0070C0"/>
                    </a:gs>
                    <a:gs pos="0">
                      <a:schemeClr val="bg2"/>
                    </a:gs>
                    <a:gs pos="100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rgbClr val="A4C9E8"/>
                    </a:gs>
                    <a:gs pos="100000">
                      <a:srgbClr val="7030A0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1533151" y="1153551"/>
                  <a:ext cx="3193595" cy="3840480"/>
                  <a:chOff x="1528549" y="1188080"/>
                  <a:chExt cx="2388358" cy="2921157"/>
                </a:xfrm>
              </p:grpSpPr>
              <p:cxnSp>
                <p:nvCxnSpPr>
                  <p:cNvPr id="20" name="直接连接符 19"/>
                  <p:cNvCxnSpPr/>
                  <p:nvPr/>
                </p:nvCxnSpPr>
                <p:spPr>
                  <a:xfrm>
                    <a:off x="1528549" y="1188080"/>
                    <a:ext cx="0" cy="2921157"/>
                  </a:xfrm>
                  <a:prstGeom prst="line">
                    <a:avLst/>
                  </a:prstGeom>
                  <a:ln w="952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/>
                  <p:cNvCxnSpPr/>
                  <p:nvPr/>
                </p:nvCxnSpPr>
                <p:spPr>
                  <a:xfrm flipH="1">
                    <a:off x="1528549" y="4067033"/>
                    <a:ext cx="2388358" cy="1"/>
                  </a:xfrm>
                  <a:prstGeom prst="line">
                    <a:avLst/>
                  </a:prstGeom>
                  <a:ln w="952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/>
                  <p:cNvCxnSpPr/>
                  <p:nvPr/>
                </p:nvCxnSpPr>
                <p:spPr>
                  <a:xfrm>
                    <a:off x="3913949" y="1188080"/>
                    <a:ext cx="2958" cy="2921156"/>
                  </a:xfrm>
                  <a:prstGeom prst="line">
                    <a:avLst/>
                  </a:prstGeom>
                  <a:ln w="952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5" name="椭圆 24"/>
              <p:cNvSpPr/>
              <p:nvPr/>
            </p:nvSpPr>
            <p:spPr>
              <a:xfrm>
                <a:off x="7287781" y="3426210"/>
                <a:ext cx="382600" cy="50684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6199148" y="3515294"/>
                <a:ext cx="677108" cy="1425874"/>
                <a:chOff x="2862986" y="4876497"/>
                <a:chExt cx="677108" cy="1425874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2862986" y="4876497"/>
                  <a:ext cx="677108" cy="1095111"/>
                  <a:chOff x="650630" y="1527198"/>
                  <a:chExt cx="2251104" cy="2610377"/>
                </a:xfrm>
              </p:grpSpPr>
              <p:sp>
                <p:nvSpPr>
                  <p:cNvPr id="35" name="剪去单角的矩形 34"/>
                  <p:cNvSpPr/>
                  <p:nvPr/>
                </p:nvSpPr>
                <p:spPr>
                  <a:xfrm rot="16200000">
                    <a:off x="669629" y="1877082"/>
                    <a:ext cx="2185375" cy="1485608"/>
                  </a:xfrm>
                  <a:prstGeom prst="snip1Rect">
                    <a:avLst>
                      <a:gd name="adj" fmla="val 22985"/>
                    </a:avLst>
                  </a:prstGeom>
                  <a:noFill/>
                  <a:ln w="25400">
                    <a:solidFill>
                      <a:srgbClr val="FFD13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650630" y="1545285"/>
                    <a:ext cx="2251104" cy="2592290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rgbClr val="FFFF00"/>
                        </a:solidFill>
                        <a:latin typeface="方正舒体" panose="02010601030101010101" pitchFamily="2" charset="-122"/>
                        <a:ea typeface="方正舒体" panose="02010601030101010101" pitchFamily="2" charset="-122"/>
                      </a:rPr>
                      <a:t>下沉</a:t>
                    </a:r>
                  </a:p>
                </p:txBody>
              </p:sp>
            </p:grpSp>
            <p:cxnSp>
              <p:nvCxnSpPr>
                <p:cNvPr id="34" name="直接箭头连接符 33"/>
                <p:cNvCxnSpPr/>
                <p:nvPr/>
              </p:nvCxnSpPr>
              <p:spPr>
                <a:xfrm>
                  <a:off x="3197369" y="5793310"/>
                  <a:ext cx="0" cy="509061"/>
                </a:xfrm>
                <a:prstGeom prst="straightConnector1">
                  <a:avLst/>
                </a:prstGeom>
                <a:ln w="25400">
                  <a:solidFill>
                    <a:srgbClr val="FFC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" name="组合 1"/>
            <p:cNvGrpSpPr/>
            <p:nvPr/>
          </p:nvGrpSpPr>
          <p:grpSpPr>
            <a:xfrm>
              <a:off x="883634" y="1303553"/>
              <a:ext cx="2109409" cy="3740690"/>
              <a:chOff x="883634" y="1303553"/>
              <a:chExt cx="2109409" cy="374069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83634" y="1303553"/>
                <a:ext cx="2109409" cy="3740690"/>
                <a:chOff x="1533151" y="1153551"/>
                <a:chExt cx="3193595" cy="3840480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1575580" y="2321169"/>
                  <a:ext cx="3104780" cy="2561891"/>
                </a:xfrm>
                <a:prstGeom prst="rect">
                  <a:avLst/>
                </a:prstGeom>
                <a:gradFill>
                  <a:gsLst>
                    <a:gs pos="100000">
                      <a:srgbClr val="0070C0"/>
                    </a:gs>
                    <a:gs pos="100000">
                      <a:srgbClr val="0070C0"/>
                    </a:gs>
                    <a:gs pos="0">
                      <a:schemeClr val="bg2"/>
                    </a:gs>
                    <a:gs pos="100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rgbClr val="A4C9E8"/>
                    </a:gs>
                    <a:gs pos="100000">
                      <a:srgbClr val="7030A0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6" name="组合 5"/>
                <p:cNvGrpSpPr/>
                <p:nvPr/>
              </p:nvGrpSpPr>
              <p:grpSpPr>
                <a:xfrm>
                  <a:off x="1533151" y="1153551"/>
                  <a:ext cx="3193595" cy="3840480"/>
                  <a:chOff x="1528549" y="1188080"/>
                  <a:chExt cx="2388358" cy="2921157"/>
                </a:xfrm>
              </p:grpSpPr>
              <p:cxnSp>
                <p:nvCxnSpPr>
                  <p:cNvPr id="8" name="直接连接符 7"/>
                  <p:cNvCxnSpPr/>
                  <p:nvPr/>
                </p:nvCxnSpPr>
                <p:spPr>
                  <a:xfrm>
                    <a:off x="1528549" y="1188080"/>
                    <a:ext cx="0" cy="2921157"/>
                  </a:xfrm>
                  <a:prstGeom prst="line">
                    <a:avLst/>
                  </a:prstGeom>
                  <a:ln w="952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接连接符 8"/>
                  <p:cNvCxnSpPr/>
                  <p:nvPr/>
                </p:nvCxnSpPr>
                <p:spPr>
                  <a:xfrm flipH="1">
                    <a:off x="1528549" y="4067033"/>
                    <a:ext cx="2388358" cy="1"/>
                  </a:xfrm>
                  <a:prstGeom prst="line">
                    <a:avLst/>
                  </a:prstGeom>
                  <a:ln w="952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" name="直接连接符 9"/>
                  <p:cNvCxnSpPr/>
                  <p:nvPr/>
                </p:nvCxnSpPr>
                <p:spPr>
                  <a:xfrm>
                    <a:off x="3913949" y="1188080"/>
                    <a:ext cx="2958" cy="2921156"/>
                  </a:xfrm>
                  <a:prstGeom prst="line">
                    <a:avLst/>
                  </a:prstGeom>
                  <a:ln w="952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3" name="椭圆 22"/>
              <p:cNvSpPr/>
              <p:nvPr/>
            </p:nvSpPr>
            <p:spPr>
              <a:xfrm>
                <a:off x="1963156" y="3429000"/>
                <a:ext cx="382600" cy="50684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971600" y="2564904"/>
                <a:ext cx="677108" cy="1591579"/>
                <a:chOff x="2862986" y="4324460"/>
                <a:chExt cx="677108" cy="1591579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2862986" y="4828516"/>
                  <a:ext cx="677108" cy="1087523"/>
                  <a:chOff x="650630" y="1412827"/>
                  <a:chExt cx="2251104" cy="2592290"/>
                </a:xfrm>
              </p:grpSpPr>
              <p:sp>
                <p:nvSpPr>
                  <p:cNvPr id="42" name="剪去单角的矩形 41"/>
                  <p:cNvSpPr/>
                  <p:nvPr/>
                </p:nvSpPr>
                <p:spPr>
                  <a:xfrm rot="16200000">
                    <a:off x="669629" y="1877082"/>
                    <a:ext cx="2185375" cy="1485608"/>
                  </a:xfrm>
                  <a:prstGeom prst="snip1Rect">
                    <a:avLst>
                      <a:gd name="adj" fmla="val 22985"/>
                    </a:avLst>
                  </a:prstGeom>
                  <a:noFill/>
                  <a:ln w="25400">
                    <a:solidFill>
                      <a:srgbClr val="FFD13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" name="TextBox 42"/>
                  <p:cNvSpPr txBox="1"/>
                  <p:nvPr/>
                </p:nvSpPr>
                <p:spPr>
                  <a:xfrm>
                    <a:off x="650630" y="1412827"/>
                    <a:ext cx="2251104" cy="2592290"/>
                  </a:xfrm>
                  <a:prstGeom prst="rect">
                    <a:avLst/>
                  </a:prstGeom>
                  <a:noFill/>
                </p:spPr>
                <p:txBody>
                  <a:bodyPr vert="eaVert" wrap="square" rtlCol="0">
                    <a:spAutoFit/>
                  </a:bodyPr>
                  <a:lstStyle/>
                  <a:p>
                    <a:r>
                      <a:rPr lang="zh-CN" altLang="en-US" sz="3200" b="1" dirty="0">
                        <a:solidFill>
                          <a:srgbClr val="FFFF00"/>
                        </a:solidFill>
                        <a:latin typeface="方正舒体" panose="02010601030101010101" pitchFamily="2" charset="-122"/>
                        <a:ea typeface="方正舒体" panose="02010601030101010101" pitchFamily="2" charset="-122"/>
                      </a:rPr>
                      <a:t>上浮</a:t>
                    </a:r>
                  </a:p>
                </p:txBody>
              </p:sp>
            </p:grpSp>
            <p:cxnSp>
              <p:nvCxnSpPr>
                <p:cNvPr id="41" name="直接箭头连接符 40"/>
                <p:cNvCxnSpPr/>
                <p:nvPr/>
              </p:nvCxnSpPr>
              <p:spPr>
                <a:xfrm flipV="1">
                  <a:off x="3223026" y="4324460"/>
                  <a:ext cx="0" cy="552037"/>
                </a:xfrm>
                <a:prstGeom prst="straightConnector1">
                  <a:avLst/>
                </a:prstGeom>
                <a:ln w="25400">
                  <a:solidFill>
                    <a:srgbClr val="FFC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2207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95" y="1196752"/>
            <a:ext cx="3319554" cy="42153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35896" y="883757"/>
            <a:ext cx="511256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组</a:t>
            </a:r>
            <a:r>
              <a:rPr lang="zh-CN" altLang="en-US" sz="5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内</a:t>
            </a:r>
            <a:r>
              <a:rPr lang="zh-CN" altLang="en-US" sz="54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思考</a:t>
            </a:r>
            <a:r>
              <a:rPr lang="zh-CN" altLang="en-US" sz="5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讨论：</a:t>
            </a:r>
            <a:endParaRPr lang="en-US" altLang="zh-CN" sz="5400" b="1" dirty="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       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铝块为什么能够浮起来，其中什么发生了改变？</a:t>
            </a:r>
            <a:endParaRPr lang="en-US" altLang="zh-CN" sz="48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采取了什么办法改变的？</a:t>
            </a:r>
            <a:endParaRPr lang="en-US" altLang="zh-CN" sz="48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6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25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47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0" y="0"/>
            <a:ext cx="91278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7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11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01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6692" y="548680"/>
            <a:ext cx="783061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FF66"/>
                </a:solidFill>
                <a:latin typeface="黑体" pitchFamily="49" charset="-122"/>
                <a:ea typeface="黑体" pitchFamily="49" charset="-122"/>
              </a:rPr>
              <a:t>做一做：</a:t>
            </a:r>
            <a:endParaRPr lang="en-US" altLang="zh-CN" sz="6000" b="1" dirty="0" smtClean="0">
              <a:solidFill>
                <a:srgbClr val="FFFF66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60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endParaRPr lang="en-US" altLang="zh-CN" sz="60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利用</a:t>
            </a:r>
            <a:r>
              <a:rPr lang="zh-CN" altLang="en-US" sz="6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轻质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塑料袋</a:t>
            </a:r>
            <a:r>
              <a:rPr lang="zh-CN" altLang="en-US" sz="6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酒精灯</a:t>
            </a:r>
            <a:r>
              <a:rPr lang="zh-CN" altLang="en-US" sz="6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自制孔明灯</a:t>
            </a:r>
            <a:endParaRPr lang="en-US" altLang="zh-CN" sz="60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en-US" altLang="zh-CN" sz="4800" b="1" dirty="0">
              <a:solidFill>
                <a:srgbClr val="FFFF00"/>
              </a:solidFill>
              <a:latin typeface="华文琥珀" pitchFamily="2" charset="-122"/>
              <a:ea typeface="华文琥珀" pitchFamily="2" charset="-122"/>
            </a:endParaRPr>
          </a:p>
          <a:p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22240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5906" y="815464"/>
            <a:ext cx="7830616" cy="5227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小组思考讨论：</a:t>
            </a:r>
            <a:endParaRPr lang="en-US" altLang="zh-CN" sz="60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endParaRPr lang="en-US" altLang="zh-CN" sz="4800" b="1" dirty="0">
              <a:solidFill>
                <a:srgbClr val="FFFF0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ts val="200"/>
              </a:spcBef>
            </a:pPr>
            <a:r>
              <a:rPr lang="zh-CN" altLang="en-US" sz="6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     为什么自制孔明 灯能飞起来？</a:t>
            </a:r>
            <a:r>
              <a:rPr lang="zh-CN" altLang="en-US" sz="6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飞</a:t>
            </a:r>
            <a:r>
              <a:rPr lang="zh-CN" altLang="en-US" sz="60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起来之后又下落了？</a:t>
            </a:r>
            <a:endParaRPr lang="en-US" altLang="zh-CN" sz="60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24352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6113"/>
            <a:ext cx="2128505" cy="32555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861048"/>
            <a:ext cx="3364723" cy="27020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6113"/>
            <a:ext cx="3888432" cy="309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7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92" y="2924944"/>
            <a:ext cx="1806783" cy="34954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924944"/>
            <a:ext cx="6211472" cy="349542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88024" y="3017351"/>
            <a:ext cx="2304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漂浮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445"/>
            <a:ext cx="9171434" cy="273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73" y="674014"/>
            <a:ext cx="3228444" cy="345835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686" y="4241189"/>
            <a:ext cx="3340374" cy="806760"/>
            <a:chOff x="1099448" y="5355553"/>
            <a:chExt cx="3340374" cy="806760"/>
          </a:xfrm>
        </p:grpSpPr>
        <p:sp>
          <p:nvSpPr>
            <p:cNvPr id="7" name="TextBox 6"/>
            <p:cNvSpPr txBox="1"/>
            <p:nvPr/>
          </p:nvSpPr>
          <p:spPr>
            <a:xfrm>
              <a:off x="1099448" y="5355553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下沉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" name="右箭头 2"/>
            <p:cNvSpPr/>
            <p:nvPr/>
          </p:nvSpPr>
          <p:spPr>
            <a:xfrm>
              <a:off x="2423598" y="5547912"/>
              <a:ext cx="792088" cy="384721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27510" y="5392872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沉底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059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33"/>
            <a:ext cx="9144000" cy="686383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3634" y="1303553"/>
            <a:ext cx="2109409" cy="3740690"/>
            <a:chOff x="883634" y="1303553"/>
            <a:chExt cx="2109409" cy="3740690"/>
          </a:xfrm>
        </p:grpSpPr>
        <p:grpSp>
          <p:nvGrpSpPr>
            <p:cNvPr id="5" name="组合 4"/>
            <p:cNvGrpSpPr/>
            <p:nvPr/>
          </p:nvGrpSpPr>
          <p:grpSpPr>
            <a:xfrm>
              <a:off x="883634" y="1303553"/>
              <a:ext cx="2109409" cy="3740690"/>
              <a:chOff x="1533151" y="1153551"/>
              <a:chExt cx="3193595" cy="384048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9" name="组合 38"/>
            <p:cNvGrpSpPr/>
            <p:nvPr/>
          </p:nvGrpSpPr>
          <p:grpSpPr>
            <a:xfrm>
              <a:off x="971600" y="2564904"/>
              <a:ext cx="677108" cy="1591579"/>
              <a:chOff x="2862986" y="4324460"/>
              <a:chExt cx="677108" cy="1591579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862986" y="4828516"/>
                <a:ext cx="677108" cy="1087523"/>
                <a:chOff x="650630" y="1412827"/>
                <a:chExt cx="2251104" cy="2592290"/>
              </a:xfrm>
            </p:grpSpPr>
            <p:sp>
              <p:nvSpPr>
                <p:cNvPr id="42" name="剪去单角的矩形 41"/>
                <p:cNvSpPr/>
                <p:nvPr/>
              </p:nvSpPr>
              <p:spPr>
                <a:xfrm rot="16200000">
                  <a:off x="669629" y="1877082"/>
                  <a:ext cx="2185375" cy="1485608"/>
                </a:xfrm>
                <a:prstGeom prst="snip1Rect">
                  <a:avLst>
                    <a:gd name="adj" fmla="val 22985"/>
                  </a:avLst>
                </a:prstGeom>
                <a:noFill/>
                <a:ln w="25400">
                  <a:solidFill>
                    <a:srgbClr val="FFD1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650630" y="1412827"/>
                  <a:ext cx="2251104" cy="259229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3200" b="1" dirty="0">
                      <a:solidFill>
                        <a:srgbClr val="FFFF00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上浮</a:t>
                  </a:r>
                </a:p>
              </p:txBody>
            </p:sp>
          </p:grpSp>
          <p:cxnSp>
            <p:nvCxnSpPr>
              <p:cNvPr id="41" name="直接箭头连接符 40"/>
              <p:cNvCxnSpPr/>
              <p:nvPr/>
            </p:nvCxnSpPr>
            <p:spPr>
              <a:xfrm flipV="1">
                <a:off x="3223026" y="4324460"/>
                <a:ext cx="0" cy="552037"/>
              </a:xfrm>
              <a:prstGeom prst="straightConnector1">
                <a:avLst/>
              </a:prstGeom>
              <a:ln w="254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1963156" y="2840922"/>
              <a:ext cx="592620" cy="1596190"/>
              <a:chOff x="1963156" y="2840922"/>
              <a:chExt cx="592620" cy="1596190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1963156" y="3040422"/>
                <a:ext cx="382600" cy="1121675"/>
                <a:chOff x="1963156" y="3040422"/>
                <a:chExt cx="382600" cy="1121675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1963156" y="342900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3" name="直接箭头连接符 2"/>
                <p:cNvCxnSpPr/>
                <p:nvPr/>
              </p:nvCxnSpPr>
              <p:spPr>
                <a:xfrm flipH="1" flipV="1">
                  <a:off x="2154460" y="3040422"/>
                  <a:ext cx="1" cy="682366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箭头连接符 50"/>
                <p:cNvCxnSpPr/>
                <p:nvPr/>
              </p:nvCxnSpPr>
              <p:spPr>
                <a:xfrm>
                  <a:off x="2154456" y="3688494"/>
                  <a:ext cx="5420" cy="473603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2" name="对象 6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35453342"/>
                  </p:ext>
                </p:extLst>
              </p:nvPr>
            </p:nvGraphicFramePr>
            <p:xfrm>
              <a:off x="2160349" y="2840922"/>
              <a:ext cx="370813" cy="414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06" name="公式" r:id="rId4" imgW="215640" imgH="241200" progId="Equation.3">
                      <p:embed/>
                    </p:oleObj>
                  </mc:Choice>
                  <mc:Fallback>
                    <p:oleObj name="公式" r:id="rId4" imgW="215640" imgH="2412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2160349" y="2840922"/>
                            <a:ext cx="370813" cy="4144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" name="TextBox 64"/>
              <p:cNvSpPr txBox="1"/>
              <p:nvPr/>
            </p:nvSpPr>
            <p:spPr>
              <a:xfrm>
                <a:off x="2154456" y="3975447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512069" y="1272486"/>
            <a:ext cx="2109409" cy="3740690"/>
            <a:chOff x="3512069" y="1272486"/>
            <a:chExt cx="2109409" cy="3740690"/>
          </a:xfrm>
        </p:grpSpPr>
        <p:grpSp>
          <p:nvGrpSpPr>
            <p:cNvPr id="11" name="组合 10"/>
            <p:cNvGrpSpPr/>
            <p:nvPr/>
          </p:nvGrpSpPr>
          <p:grpSpPr>
            <a:xfrm>
              <a:off x="3512069" y="1272486"/>
              <a:ext cx="2109409" cy="3740690"/>
              <a:chOff x="1533151" y="1153551"/>
              <a:chExt cx="3193595" cy="384048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" name="组合 25"/>
            <p:cNvGrpSpPr/>
            <p:nvPr/>
          </p:nvGrpSpPr>
          <p:grpSpPr>
            <a:xfrm>
              <a:off x="3635896" y="3284984"/>
              <a:ext cx="677108" cy="1095111"/>
              <a:chOff x="650630" y="1527198"/>
              <a:chExt cx="2251104" cy="2610377"/>
            </a:xfrm>
          </p:grpSpPr>
          <p:sp>
            <p:nvSpPr>
              <p:cNvPr id="27" name="剪去单角的矩形 26"/>
              <p:cNvSpPr/>
              <p:nvPr/>
            </p:nvSpPr>
            <p:spPr>
              <a:xfrm rot="16200000">
                <a:off x="669629" y="1877082"/>
                <a:ext cx="2185375" cy="1485608"/>
              </a:xfrm>
              <a:prstGeom prst="snip1Rect">
                <a:avLst>
                  <a:gd name="adj" fmla="val 22985"/>
                </a:avLst>
              </a:prstGeom>
              <a:noFill/>
              <a:ln w="25400">
                <a:solidFill>
                  <a:srgbClr val="FFD1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50630" y="1545285"/>
                <a:ext cx="2251104" cy="25922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FFFF00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悬浮</a:t>
                </a: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4690864" y="2833253"/>
              <a:ext cx="570488" cy="1819883"/>
              <a:chOff x="4690864" y="2833253"/>
              <a:chExt cx="570488" cy="1819883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4690864" y="3093293"/>
                <a:ext cx="382600" cy="1286802"/>
                <a:chOff x="4690864" y="3093293"/>
                <a:chExt cx="382600" cy="1286802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690864" y="342621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7" name="直接箭头连接符 46"/>
                <p:cNvCxnSpPr/>
                <p:nvPr/>
              </p:nvCxnSpPr>
              <p:spPr>
                <a:xfrm flipH="1" flipV="1">
                  <a:off x="4884874" y="3093293"/>
                  <a:ext cx="1" cy="648072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箭头连接符 56"/>
                <p:cNvCxnSpPr/>
                <p:nvPr/>
              </p:nvCxnSpPr>
              <p:spPr>
                <a:xfrm>
                  <a:off x="4884875" y="3717032"/>
                  <a:ext cx="5420" cy="663063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3" name="对象 6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12400713"/>
                  </p:ext>
                </p:extLst>
              </p:nvPr>
            </p:nvGraphicFramePr>
            <p:xfrm>
              <a:off x="4888520" y="2833253"/>
              <a:ext cx="369887" cy="4143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07" name="公式" r:id="rId6" imgW="215640" imgH="241200" progId="Equation.3">
                      <p:embed/>
                    </p:oleObj>
                  </mc:Choice>
                  <mc:Fallback>
                    <p:oleObj name="公式" r:id="rId6" imgW="215640" imgH="241200" progId="Equation.3">
                      <p:embed/>
                      <p:pic>
                        <p:nvPicPr>
                          <p:cNvPr id="0" name="对象 6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88520" y="2833253"/>
                            <a:ext cx="369887" cy="4143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6" name="TextBox 65"/>
              <p:cNvSpPr txBox="1"/>
              <p:nvPr/>
            </p:nvSpPr>
            <p:spPr>
              <a:xfrm>
                <a:off x="4860032" y="4191471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113198" y="1254538"/>
            <a:ext cx="2109409" cy="3740690"/>
            <a:chOff x="6113198" y="1254538"/>
            <a:chExt cx="2109409" cy="3740690"/>
          </a:xfrm>
        </p:grpSpPr>
        <p:grpSp>
          <p:nvGrpSpPr>
            <p:cNvPr id="17" name="组合 16"/>
            <p:cNvGrpSpPr/>
            <p:nvPr/>
          </p:nvGrpSpPr>
          <p:grpSpPr>
            <a:xfrm>
              <a:off x="6113198" y="1254538"/>
              <a:ext cx="2109409" cy="3740690"/>
              <a:chOff x="1533151" y="1153551"/>
              <a:chExt cx="3193595" cy="384048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2" name="组合 31"/>
            <p:cNvGrpSpPr/>
            <p:nvPr/>
          </p:nvGrpSpPr>
          <p:grpSpPr>
            <a:xfrm>
              <a:off x="6199148" y="3515294"/>
              <a:ext cx="677108" cy="1425874"/>
              <a:chOff x="2862986" y="4876497"/>
              <a:chExt cx="677108" cy="142587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862986" y="4876497"/>
                <a:ext cx="677108" cy="1095111"/>
                <a:chOff x="650630" y="1527198"/>
                <a:chExt cx="2251104" cy="2610377"/>
              </a:xfrm>
            </p:grpSpPr>
            <p:sp>
              <p:nvSpPr>
                <p:cNvPr id="35" name="剪去单角的矩形 34"/>
                <p:cNvSpPr/>
                <p:nvPr/>
              </p:nvSpPr>
              <p:spPr>
                <a:xfrm rot="16200000">
                  <a:off x="669629" y="1877082"/>
                  <a:ext cx="2185375" cy="1485608"/>
                </a:xfrm>
                <a:prstGeom prst="snip1Rect">
                  <a:avLst>
                    <a:gd name="adj" fmla="val 22985"/>
                  </a:avLst>
                </a:prstGeom>
                <a:noFill/>
                <a:ln w="25400">
                  <a:solidFill>
                    <a:srgbClr val="FFD1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650630" y="1545285"/>
                  <a:ext cx="2251104" cy="259229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3200" b="1" dirty="0">
                      <a:solidFill>
                        <a:srgbClr val="FFFF00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下沉</a:t>
                  </a:r>
                </a:p>
              </p:txBody>
            </p:sp>
          </p:grpSp>
          <p:cxnSp>
            <p:nvCxnSpPr>
              <p:cNvPr id="34" name="直接箭头连接符 33"/>
              <p:cNvCxnSpPr/>
              <p:nvPr/>
            </p:nvCxnSpPr>
            <p:spPr>
              <a:xfrm>
                <a:off x="3197369" y="5793310"/>
                <a:ext cx="0" cy="509061"/>
              </a:xfrm>
              <a:prstGeom prst="straightConnector1">
                <a:avLst/>
              </a:prstGeom>
              <a:ln w="254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组合 71"/>
            <p:cNvGrpSpPr/>
            <p:nvPr/>
          </p:nvGrpSpPr>
          <p:grpSpPr>
            <a:xfrm>
              <a:off x="7287781" y="2861791"/>
              <a:ext cx="577426" cy="1820962"/>
              <a:chOff x="7287781" y="2861791"/>
              <a:chExt cx="577426" cy="1820962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7287781" y="3040422"/>
                <a:ext cx="382600" cy="1391685"/>
                <a:chOff x="7287781" y="3040422"/>
                <a:chExt cx="382600" cy="1391685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7287781" y="342621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8" name="直接箭头连接符 47"/>
                <p:cNvCxnSpPr/>
                <p:nvPr/>
              </p:nvCxnSpPr>
              <p:spPr>
                <a:xfrm flipH="1" flipV="1">
                  <a:off x="7495319" y="3040422"/>
                  <a:ext cx="1" cy="648072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箭头连接符 58"/>
                <p:cNvCxnSpPr/>
                <p:nvPr/>
              </p:nvCxnSpPr>
              <p:spPr>
                <a:xfrm>
                  <a:off x="7491814" y="3679633"/>
                  <a:ext cx="0" cy="752474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4" name="对象 6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07131229"/>
                  </p:ext>
                </p:extLst>
              </p:nvPr>
            </p:nvGraphicFramePr>
            <p:xfrm>
              <a:off x="7495320" y="2861791"/>
              <a:ext cx="369887" cy="4143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08" name="公式" r:id="rId8" imgW="215640" imgH="241200" progId="Equation.3">
                      <p:embed/>
                    </p:oleObj>
                  </mc:Choice>
                  <mc:Fallback>
                    <p:oleObj name="公式" r:id="rId8" imgW="215640" imgH="241200" progId="Equation.3">
                      <p:embed/>
                      <p:pic>
                        <p:nvPicPr>
                          <p:cNvPr id="0" name="对象 6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495320" y="2861791"/>
                            <a:ext cx="369887" cy="4143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7" name="TextBox 66"/>
              <p:cNvSpPr txBox="1"/>
              <p:nvPr/>
            </p:nvSpPr>
            <p:spPr>
              <a:xfrm>
                <a:off x="7452320" y="4221088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804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73" y="674014"/>
            <a:ext cx="3228444" cy="345835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686" y="4241189"/>
            <a:ext cx="3340374" cy="806760"/>
            <a:chOff x="1099448" y="5355553"/>
            <a:chExt cx="3340374" cy="806760"/>
          </a:xfrm>
        </p:grpSpPr>
        <p:sp>
          <p:nvSpPr>
            <p:cNvPr id="7" name="TextBox 6"/>
            <p:cNvSpPr txBox="1"/>
            <p:nvPr/>
          </p:nvSpPr>
          <p:spPr>
            <a:xfrm>
              <a:off x="1099448" y="5355553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下沉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" name="右箭头 2"/>
            <p:cNvSpPr/>
            <p:nvPr/>
          </p:nvSpPr>
          <p:spPr>
            <a:xfrm>
              <a:off x="2423598" y="5547912"/>
              <a:ext cx="792088" cy="384721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27510" y="5392872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沉底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46672" y="5070433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（注水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027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73" y="674014"/>
            <a:ext cx="3228444" cy="345835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686" y="4241189"/>
            <a:ext cx="3340374" cy="806760"/>
            <a:chOff x="1099448" y="5355553"/>
            <a:chExt cx="3340374" cy="806760"/>
          </a:xfrm>
        </p:grpSpPr>
        <p:sp>
          <p:nvSpPr>
            <p:cNvPr id="7" name="TextBox 6"/>
            <p:cNvSpPr txBox="1"/>
            <p:nvPr/>
          </p:nvSpPr>
          <p:spPr>
            <a:xfrm>
              <a:off x="1099448" y="5355553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下沉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" name="右箭头 2"/>
            <p:cNvSpPr/>
            <p:nvPr/>
          </p:nvSpPr>
          <p:spPr>
            <a:xfrm>
              <a:off x="2423598" y="5547912"/>
              <a:ext cx="792088" cy="384721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27510" y="5392872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沉底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88780" y="1894217"/>
            <a:ext cx="5447716" cy="3472028"/>
            <a:chOff x="3588780" y="2169576"/>
            <a:chExt cx="5447716" cy="347202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8780" y="2169576"/>
              <a:ext cx="2758085" cy="345835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8" y="2183247"/>
              <a:ext cx="2592288" cy="345835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596252" y="908720"/>
            <a:ext cx="3360124" cy="806760"/>
            <a:chOff x="1099448" y="5355553"/>
            <a:chExt cx="3360124" cy="806760"/>
          </a:xfrm>
        </p:grpSpPr>
        <p:sp>
          <p:nvSpPr>
            <p:cNvPr id="17" name="TextBox 16"/>
            <p:cNvSpPr txBox="1"/>
            <p:nvPr/>
          </p:nvSpPr>
          <p:spPr>
            <a:xfrm>
              <a:off x="1099448" y="5355553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上浮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8" name="右箭头 17"/>
            <p:cNvSpPr/>
            <p:nvPr/>
          </p:nvSpPr>
          <p:spPr>
            <a:xfrm>
              <a:off x="2443348" y="5547912"/>
              <a:ext cx="792088" cy="384721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47260" y="5392872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漂浮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39552" y="502940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注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水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92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73" y="674014"/>
            <a:ext cx="3228444" cy="345835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686" y="4241189"/>
            <a:ext cx="3340374" cy="806760"/>
            <a:chOff x="1099448" y="5355553"/>
            <a:chExt cx="3340374" cy="806760"/>
          </a:xfrm>
        </p:grpSpPr>
        <p:sp>
          <p:nvSpPr>
            <p:cNvPr id="7" name="TextBox 6"/>
            <p:cNvSpPr txBox="1"/>
            <p:nvPr/>
          </p:nvSpPr>
          <p:spPr>
            <a:xfrm>
              <a:off x="1099448" y="5355553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下沉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" name="右箭头 2"/>
            <p:cNvSpPr/>
            <p:nvPr/>
          </p:nvSpPr>
          <p:spPr>
            <a:xfrm>
              <a:off x="2423598" y="5547912"/>
              <a:ext cx="792088" cy="384721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27510" y="5392872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沉底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88780" y="1894217"/>
            <a:ext cx="5447716" cy="3472028"/>
            <a:chOff x="3588780" y="2169576"/>
            <a:chExt cx="5447716" cy="347202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8780" y="2169576"/>
              <a:ext cx="2758085" cy="345835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8" y="2183247"/>
              <a:ext cx="2592288" cy="345835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596252" y="908720"/>
            <a:ext cx="3360124" cy="806760"/>
            <a:chOff x="1099448" y="5355553"/>
            <a:chExt cx="3360124" cy="806760"/>
          </a:xfrm>
        </p:grpSpPr>
        <p:sp>
          <p:nvSpPr>
            <p:cNvPr id="17" name="TextBox 16"/>
            <p:cNvSpPr txBox="1"/>
            <p:nvPr/>
          </p:nvSpPr>
          <p:spPr>
            <a:xfrm>
              <a:off x="1099448" y="5355553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上浮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8" name="右箭头 17"/>
            <p:cNvSpPr/>
            <p:nvPr/>
          </p:nvSpPr>
          <p:spPr>
            <a:xfrm>
              <a:off x="2443348" y="5547912"/>
              <a:ext cx="792088" cy="384721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47260" y="5392872"/>
              <a:ext cx="13123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漂浮</a:t>
              </a:r>
              <a:endParaRPr lang="zh-CN" altLang="en-US" sz="4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39552" y="502940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注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水）</a:t>
            </a:r>
            <a:endParaRPr lang="zh-CN" altLang="en-US" sz="3600" b="1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63162" y="29970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（排水）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65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18" y="3218691"/>
            <a:ext cx="4288144" cy="345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28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18" y="3218691"/>
            <a:ext cx="4288144" cy="34583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4225"/>
            <a:ext cx="1800200" cy="307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45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18" y="3218691"/>
            <a:ext cx="4288144" cy="34583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18691"/>
            <a:ext cx="4336687" cy="34583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4225"/>
            <a:ext cx="1800200" cy="307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98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18" y="3218691"/>
            <a:ext cx="4288144" cy="34583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18691"/>
            <a:ext cx="4336687" cy="34583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4225"/>
            <a:ext cx="1800200" cy="30709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36180"/>
            <a:ext cx="1713603" cy="304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6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18" y="3218691"/>
            <a:ext cx="4288144" cy="34583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18691"/>
            <a:ext cx="4336687" cy="34583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4225"/>
            <a:ext cx="1800200" cy="30709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36180"/>
            <a:ext cx="1713603" cy="304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3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7261" y="-97108"/>
            <a:ext cx="9144001" cy="6952317"/>
            <a:chOff x="1530613" y="1153551"/>
            <a:chExt cx="3196133" cy="3840480"/>
          </a:xfrm>
        </p:grpSpPr>
        <p:sp>
          <p:nvSpPr>
            <p:cNvPr id="6" name="矩形 5"/>
            <p:cNvSpPr/>
            <p:nvPr/>
          </p:nvSpPr>
          <p:spPr>
            <a:xfrm>
              <a:off x="1530613" y="2321169"/>
              <a:ext cx="3192178" cy="2561891"/>
            </a:xfrm>
            <a:prstGeom prst="rect">
              <a:avLst/>
            </a:prstGeom>
            <a:gradFill>
              <a:gsLst>
                <a:gs pos="100000">
                  <a:srgbClr val="0070C0"/>
                </a:gs>
                <a:gs pos="100000">
                  <a:srgbClr val="0070C0"/>
                </a:gs>
                <a:gs pos="0">
                  <a:schemeClr val="bg2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rgbClr val="A4C9E8"/>
                </a:gs>
                <a:gs pos="100000">
                  <a:srgbClr val="7030A0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533151" y="1153551"/>
              <a:ext cx="3193595" cy="3840480"/>
              <a:chOff x="1528549" y="1188080"/>
              <a:chExt cx="2388358" cy="2921157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528549" y="1188080"/>
                <a:ext cx="0" cy="2921157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1528549" y="4067033"/>
                <a:ext cx="2388358" cy="1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913949" y="1188080"/>
                <a:ext cx="2958" cy="2921156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794" r="89964">
                        <a14:backgroundMark x1="24788" y1="8642" x2="17533" y2="29167"/>
                        <a14:backgroundMark x1="24426" y1="9722" x2="33253" y2="12963"/>
                        <a14:backgroundMark x1="33011" y1="12500" x2="23579" y2="29012"/>
                        <a14:backgroundMark x1="28537" y1="93056" x2="28295" y2="97685"/>
                        <a14:backgroundMark x1="27932" y1="92901" x2="33011" y2="96759"/>
                        <a14:backgroundMark x1="69528" y1="93827" x2="71826" y2="92130"/>
                        <a14:backgroundMark x1="72310" y1="84414" x2="72793" y2="83025"/>
                        <a14:backgroundMark x1="28174" y1="84877" x2="26965" y2="81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222" y="44624"/>
            <a:ext cx="5040976" cy="394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8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23101" y="-747464"/>
            <a:ext cx="9136739" cy="7602674"/>
            <a:chOff x="1533151" y="1153551"/>
            <a:chExt cx="3193595" cy="3840480"/>
          </a:xfrm>
        </p:grpSpPr>
        <p:sp>
          <p:nvSpPr>
            <p:cNvPr id="7" name="矩形 6"/>
            <p:cNvSpPr/>
            <p:nvPr/>
          </p:nvSpPr>
          <p:spPr>
            <a:xfrm>
              <a:off x="1533151" y="2376654"/>
              <a:ext cx="3193595" cy="2561891"/>
            </a:xfrm>
            <a:prstGeom prst="rect">
              <a:avLst/>
            </a:prstGeom>
            <a:gradFill>
              <a:gsLst>
                <a:gs pos="100000">
                  <a:srgbClr val="0070C0"/>
                </a:gs>
                <a:gs pos="100000">
                  <a:srgbClr val="0070C0"/>
                </a:gs>
                <a:gs pos="0">
                  <a:schemeClr val="bg2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rgbClr val="A4C9E8"/>
                </a:gs>
                <a:gs pos="100000">
                  <a:srgbClr val="7030A0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533151" y="1153551"/>
              <a:ext cx="3193595" cy="3840480"/>
              <a:chOff x="1528549" y="1188080"/>
              <a:chExt cx="2388358" cy="2921157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528549" y="1188080"/>
                <a:ext cx="0" cy="2921157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1528549" y="4067033"/>
                <a:ext cx="2388358" cy="1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3913949" y="1188080"/>
                <a:ext cx="2958" cy="2921156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77" l="5732" r="95023">
                        <a14:backgroundMark x1="82202" y1="13986" x2="86275" y2="14452"/>
                        <a14:backgroundMark x1="82051" y1="14219" x2="85822" y2="23077"/>
                        <a14:backgroundMark x1="85671" y1="23077" x2="86124" y2="13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-243408"/>
            <a:ext cx="4531456" cy="39498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794" r="89964">
                        <a14:backgroundMark x1="24788" y1="8642" x2="17533" y2="29167"/>
                        <a14:backgroundMark x1="24426" y1="9722" x2="33253" y2="12963"/>
                        <a14:backgroundMark x1="33011" y1="12500" x2="23579" y2="29012"/>
                        <a14:backgroundMark x1="28537" y1="93056" x2="28295" y2="97685"/>
                        <a14:backgroundMark x1="27932" y1="92901" x2="33011" y2="96759"/>
                        <a14:backgroundMark x1="69528" y1="93827" x2="71826" y2="92130"/>
                        <a14:backgroundMark x1="72310" y1="84414" x2="72793" y2="83025"/>
                        <a14:backgroundMark x1="28174" y1="84877" x2="26965" y2="81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78" y="-304858"/>
            <a:ext cx="4898770" cy="394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33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33"/>
            <a:ext cx="9144000" cy="68638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444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99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617" y="49734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课堂小结：</a:t>
            </a:r>
            <a:endParaRPr lang="zh-CN" altLang="en-US" sz="40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2150" y="111289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一、物体的浮沉条件</a:t>
            </a:r>
            <a:endParaRPr lang="zh-CN" altLang="en-US" sz="36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942214"/>
              </p:ext>
            </p:extLst>
          </p:nvPr>
        </p:nvGraphicFramePr>
        <p:xfrm>
          <a:off x="179512" y="1007907"/>
          <a:ext cx="8826885" cy="544542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65377"/>
                <a:gridCol w="1765377"/>
                <a:gridCol w="1765377"/>
                <a:gridCol w="1765377"/>
                <a:gridCol w="1765377"/>
              </a:tblGrid>
              <a:tr h="49810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上浮</a:t>
                      </a:r>
                      <a:endParaRPr lang="zh-CN" altLang="en-US" sz="2000" b="1" dirty="0"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漂浮</a:t>
                      </a:r>
                      <a:endParaRPr lang="zh-CN" altLang="en-US" sz="2000" b="1" dirty="0"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悬浮</a:t>
                      </a:r>
                      <a:endParaRPr lang="zh-CN" altLang="en-US" sz="2000" b="1" dirty="0"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下沉，沉底</a:t>
                      </a:r>
                      <a:endParaRPr lang="zh-CN" altLang="en-US" sz="2000" b="1" dirty="0"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/>
                </a:tc>
              </a:tr>
              <a:tr h="2415229"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/>
                    </a:p>
                    <a:p>
                      <a:pPr algn="ctr"/>
                      <a:r>
                        <a:rPr lang="zh-CN" altLang="en-US" sz="2400" b="1" dirty="0" smtClean="0"/>
                        <a:t>力的图示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266047"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/>
                    </a:p>
                    <a:p>
                      <a:pPr algn="ctr"/>
                      <a:r>
                        <a:rPr lang="zh-CN" altLang="en-US" sz="2400" b="1" dirty="0" smtClean="0"/>
                        <a:t>力的关系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266047"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/>
                    </a:p>
                    <a:p>
                      <a:pPr algn="ctr"/>
                      <a:r>
                        <a:rPr lang="zh-CN" altLang="en-US" sz="2400" b="1" dirty="0" smtClean="0"/>
                        <a:t>密度关系</a:t>
                      </a:r>
                      <a:endParaRPr lang="zh-CN" altLang="en-US" sz="2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76291"/>
              </p:ext>
            </p:extLst>
          </p:nvPr>
        </p:nvGraphicFramePr>
        <p:xfrm>
          <a:off x="5436096" y="5301208"/>
          <a:ext cx="1728192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9" name="公式" r:id="rId4" imgW="685800" imgH="241200" progId="Equation.3">
                  <p:embed/>
                </p:oleObj>
              </mc:Choice>
              <mc:Fallback>
                <p:oleObj name="公式" r:id="rId4" imgW="68580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36096" y="5301208"/>
                        <a:ext cx="1728192" cy="864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717468"/>
              </p:ext>
            </p:extLst>
          </p:nvPr>
        </p:nvGraphicFramePr>
        <p:xfrm>
          <a:off x="2843808" y="5373216"/>
          <a:ext cx="1711698" cy="840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0" name="公式" r:id="rId6" imgW="685800" imgH="241200" progId="Equation.3">
                  <p:embed/>
                </p:oleObj>
              </mc:Choice>
              <mc:Fallback>
                <p:oleObj name="公式" r:id="rId6" imgW="685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373216"/>
                        <a:ext cx="1711698" cy="8400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085199"/>
              </p:ext>
            </p:extLst>
          </p:nvPr>
        </p:nvGraphicFramePr>
        <p:xfrm>
          <a:off x="7236296" y="5301208"/>
          <a:ext cx="1728192" cy="843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1" name="公式" r:id="rId8" imgW="685800" imgH="241200" progId="Equation.3">
                  <p:embed/>
                </p:oleObj>
              </mc:Choice>
              <mc:Fallback>
                <p:oleObj name="公式" r:id="rId8" imgW="685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5301208"/>
                        <a:ext cx="1728192" cy="8433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2154276" y="1772816"/>
            <a:ext cx="1347444" cy="2016224"/>
            <a:chOff x="883634" y="1303552"/>
            <a:chExt cx="2109409" cy="3740692"/>
          </a:xfrm>
        </p:grpSpPr>
        <p:grpSp>
          <p:nvGrpSpPr>
            <p:cNvPr id="24" name="组合 23"/>
            <p:cNvGrpSpPr/>
            <p:nvPr/>
          </p:nvGrpSpPr>
          <p:grpSpPr>
            <a:xfrm>
              <a:off x="883634" y="1303552"/>
              <a:ext cx="2109409" cy="3740692"/>
              <a:chOff x="1533151" y="1153550"/>
              <a:chExt cx="3193595" cy="384048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1533151" y="1153550"/>
                <a:ext cx="3193595" cy="3840482"/>
                <a:chOff x="1528549" y="1188079"/>
                <a:chExt cx="2388358" cy="2921158"/>
              </a:xfrm>
            </p:grpSpPr>
            <p:cxnSp>
              <p:nvCxnSpPr>
                <p:cNvPr id="44" name="直接连接符 43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3913948" y="1188079"/>
                  <a:ext cx="2959" cy="2921155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" name="组合 30"/>
            <p:cNvGrpSpPr/>
            <p:nvPr/>
          </p:nvGrpSpPr>
          <p:grpSpPr>
            <a:xfrm>
              <a:off x="1963156" y="2238726"/>
              <a:ext cx="676298" cy="2538325"/>
              <a:chOff x="1963156" y="2238726"/>
              <a:chExt cx="676298" cy="2538325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1963156" y="2238726"/>
                <a:ext cx="382600" cy="2538325"/>
                <a:chOff x="1963156" y="2238726"/>
                <a:chExt cx="382600" cy="2538325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1963156" y="342900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36" name="直接箭头连接符 35"/>
                <p:cNvCxnSpPr/>
                <p:nvPr/>
              </p:nvCxnSpPr>
              <p:spPr>
                <a:xfrm flipH="1" flipV="1">
                  <a:off x="2154454" y="2238726"/>
                  <a:ext cx="11" cy="1484066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箭头连接符 36"/>
                <p:cNvCxnSpPr/>
                <p:nvPr/>
              </p:nvCxnSpPr>
              <p:spPr>
                <a:xfrm>
                  <a:off x="2154454" y="3688493"/>
                  <a:ext cx="9" cy="1088558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33" name="对象 3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98023761"/>
                  </p:ext>
                </p:extLst>
              </p:nvPr>
            </p:nvGraphicFramePr>
            <p:xfrm>
              <a:off x="2268642" y="2238726"/>
              <a:ext cx="370812" cy="414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292" name="公式" r:id="rId10" imgW="215640" imgH="241200" progId="Equation.3">
                      <p:embed/>
                    </p:oleObj>
                  </mc:Choice>
                  <mc:Fallback>
                    <p:oleObj name="公式" r:id="rId10" imgW="215640" imgH="2412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2268642" y="2238726"/>
                            <a:ext cx="370812" cy="4144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4" name="TextBox 33"/>
              <p:cNvSpPr txBox="1"/>
              <p:nvPr/>
            </p:nvSpPr>
            <p:spPr>
              <a:xfrm>
                <a:off x="2154456" y="3975447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898278" y="1772816"/>
            <a:ext cx="1347444" cy="2016224"/>
            <a:chOff x="883634" y="1303552"/>
            <a:chExt cx="2109409" cy="3740692"/>
          </a:xfrm>
        </p:grpSpPr>
        <p:grpSp>
          <p:nvGrpSpPr>
            <p:cNvPr id="48" name="组合 47"/>
            <p:cNvGrpSpPr/>
            <p:nvPr/>
          </p:nvGrpSpPr>
          <p:grpSpPr>
            <a:xfrm>
              <a:off x="883634" y="1303552"/>
              <a:ext cx="2109409" cy="3740692"/>
              <a:chOff x="1533151" y="1153550"/>
              <a:chExt cx="3193595" cy="3840482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1533151" y="1153550"/>
                <a:ext cx="3193595" cy="3840482"/>
                <a:chOff x="1528549" y="1188079"/>
                <a:chExt cx="2388358" cy="2921158"/>
              </a:xfrm>
            </p:grpSpPr>
            <p:cxnSp>
              <p:nvCxnSpPr>
                <p:cNvPr id="58" name="直接连接符 57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3913948" y="1188079"/>
                  <a:ext cx="2959" cy="2921155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9" name="组合 48"/>
            <p:cNvGrpSpPr/>
            <p:nvPr/>
          </p:nvGrpSpPr>
          <p:grpSpPr>
            <a:xfrm>
              <a:off x="1963156" y="1496693"/>
              <a:ext cx="651548" cy="1931220"/>
              <a:chOff x="1963156" y="1496693"/>
              <a:chExt cx="651548" cy="1931220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1963156" y="1513626"/>
                <a:ext cx="382600" cy="1914286"/>
                <a:chOff x="1963156" y="1513626"/>
                <a:chExt cx="382600" cy="1914286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1963156" y="2164673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54" name="直接箭头连接符 53"/>
                <p:cNvCxnSpPr/>
                <p:nvPr/>
              </p:nvCxnSpPr>
              <p:spPr>
                <a:xfrm flipV="1">
                  <a:off x="2154465" y="1513626"/>
                  <a:ext cx="6001" cy="1066344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箭头连接符 54"/>
                <p:cNvCxnSpPr/>
                <p:nvPr/>
              </p:nvCxnSpPr>
              <p:spPr>
                <a:xfrm>
                  <a:off x="2154461" y="2462255"/>
                  <a:ext cx="5420" cy="965657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51" name="对象 5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00899525"/>
                  </p:ext>
                </p:extLst>
              </p:nvPr>
            </p:nvGraphicFramePr>
            <p:xfrm>
              <a:off x="2243892" y="1496693"/>
              <a:ext cx="370812" cy="414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293" name="公式" r:id="rId12" imgW="215640" imgH="241200" progId="Equation.3">
                      <p:embed/>
                    </p:oleObj>
                  </mc:Choice>
                  <mc:Fallback>
                    <p:oleObj name="公式" r:id="rId12" imgW="215640" imgH="2412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2243892" y="1496693"/>
                            <a:ext cx="370812" cy="4144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2" name="TextBox 51"/>
              <p:cNvSpPr txBox="1"/>
              <p:nvPr/>
            </p:nvSpPr>
            <p:spPr>
              <a:xfrm>
                <a:off x="2154455" y="2966249"/>
                <a:ext cx="401321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5672828" y="1700808"/>
            <a:ext cx="1347444" cy="2016224"/>
            <a:chOff x="883634" y="1303552"/>
            <a:chExt cx="2109409" cy="3740692"/>
          </a:xfrm>
        </p:grpSpPr>
        <p:grpSp>
          <p:nvGrpSpPr>
            <p:cNvPr id="83" name="组合 82"/>
            <p:cNvGrpSpPr/>
            <p:nvPr/>
          </p:nvGrpSpPr>
          <p:grpSpPr>
            <a:xfrm>
              <a:off x="883634" y="1303552"/>
              <a:ext cx="2109409" cy="3740692"/>
              <a:chOff x="1533151" y="1153550"/>
              <a:chExt cx="3193595" cy="3840482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1533151" y="1153550"/>
                <a:ext cx="3193595" cy="3840482"/>
                <a:chOff x="1528549" y="1188079"/>
                <a:chExt cx="2388358" cy="2921158"/>
              </a:xfrm>
            </p:grpSpPr>
            <p:cxnSp>
              <p:nvCxnSpPr>
                <p:cNvPr id="93" name="直接连接符 92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>
                  <a:off x="3913948" y="1188079"/>
                  <a:ext cx="2959" cy="2921155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4" name="组合 83"/>
            <p:cNvGrpSpPr/>
            <p:nvPr/>
          </p:nvGrpSpPr>
          <p:grpSpPr>
            <a:xfrm>
              <a:off x="1963156" y="2395032"/>
              <a:ext cx="651548" cy="2345660"/>
              <a:chOff x="1963156" y="2395032"/>
              <a:chExt cx="651548" cy="2345660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1963156" y="2678298"/>
                <a:ext cx="382600" cy="2045771"/>
                <a:chOff x="1963156" y="2678298"/>
                <a:chExt cx="382600" cy="2045771"/>
              </a:xfrm>
            </p:grpSpPr>
            <p:sp>
              <p:nvSpPr>
                <p:cNvPr id="88" name="椭圆 87"/>
                <p:cNvSpPr/>
                <p:nvPr/>
              </p:nvSpPr>
              <p:spPr>
                <a:xfrm>
                  <a:off x="1963156" y="3504988"/>
                  <a:ext cx="382600" cy="506847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89" name="直接箭头连接符 88"/>
                <p:cNvCxnSpPr/>
                <p:nvPr/>
              </p:nvCxnSpPr>
              <p:spPr>
                <a:xfrm flipV="1">
                  <a:off x="2123639" y="2678298"/>
                  <a:ext cx="6001" cy="1066344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箭头连接符 89"/>
                <p:cNvCxnSpPr/>
                <p:nvPr/>
              </p:nvCxnSpPr>
              <p:spPr>
                <a:xfrm>
                  <a:off x="2129639" y="3758411"/>
                  <a:ext cx="5420" cy="965658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86" name="对象 8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89426882"/>
                  </p:ext>
                </p:extLst>
              </p:nvPr>
            </p:nvGraphicFramePr>
            <p:xfrm>
              <a:off x="2243892" y="2395032"/>
              <a:ext cx="370812" cy="414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294" name="公式" r:id="rId14" imgW="215640" imgH="241200" progId="Equation.3">
                      <p:embed/>
                    </p:oleObj>
                  </mc:Choice>
                  <mc:Fallback>
                    <p:oleObj name="公式" r:id="rId14" imgW="215640" imgH="2412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2243892" y="2395032"/>
                            <a:ext cx="370812" cy="4144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7" name="TextBox 86"/>
              <p:cNvSpPr txBox="1"/>
              <p:nvPr/>
            </p:nvSpPr>
            <p:spPr>
              <a:xfrm>
                <a:off x="2154455" y="4279027"/>
                <a:ext cx="4013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7401020" y="1700808"/>
            <a:ext cx="1347444" cy="2016224"/>
            <a:chOff x="883634" y="1303552"/>
            <a:chExt cx="2109409" cy="3740692"/>
          </a:xfrm>
        </p:grpSpPr>
        <p:grpSp>
          <p:nvGrpSpPr>
            <p:cNvPr id="97" name="组合 96"/>
            <p:cNvGrpSpPr/>
            <p:nvPr/>
          </p:nvGrpSpPr>
          <p:grpSpPr>
            <a:xfrm>
              <a:off x="883634" y="1303552"/>
              <a:ext cx="2109409" cy="3740692"/>
              <a:chOff x="1533151" y="1153550"/>
              <a:chExt cx="3193595" cy="3840482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06" name="组合 105"/>
              <p:cNvGrpSpPr/>
              <p:nvPr/>
            </p:nvGrpSpPr>
            <p:grpSpPr>
              <a:xfrm>
                <a:off x="1533151" y="1153550"/>
                <a:ext cx="3193595" cy="3840482"/>
                <a:chOff x="1528549" y="1188079"/>
                <a:chExt cx="2388358" cy="2921158"/>
              </a:xfrm>
            </p:grpSpPr>
            <p:cxnSp>
              <p:nvCxnSpPr>
                <p:cNvPr id="107" name="直接连接符 106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3913948" y="1188079"/>
                  <a:ext cx="2959" cy="2921155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8" name="组合 97"/>
            <p:cNvGrpSpPr/>
            <p:nvPr/>
          </p:nvGrpSpPr>
          <p:grpSpPr>
            <a:xfrm>
              <a:off x="1963156" y="2265408"/>
              <a:ext cx="651548" cy="2670746"/>
              <a:chOff x="1963156" y="2265408"/>
              <a:chExt cx="651548" cy="2670746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1963156" y="2265408"/>
                <a:ext cx="382600" cy="2670746"/>
                <a:chOff x="1963156" y="2265408"/>
                <a:chExt cx="382600" cy="2670746"/>
              </a:xfrm>
            </p:grpSpPr>
            <p:sp>
              <p:nvSpPr>
                <p:cNvPr id="102" name="椭圆 101"/>
                <p:cNvSpPr/>
                <p:nvPr/>
              </p:nvSpPr>
              <p:spPr>
                <a:xfrm>
                  <a:off x="1963156" y="320058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103" name="直接箭头连接符 102"/>
                <p:cNvCxnSpPr/>
                <p:nvPr/>
              </p:nvCxnSpPr>
              <p:spPr>
                <a:xfrm flipV="1">
                  <a:off x="2123639" y="2265408"/>
                  <a:ext cx="6001" cy="1066345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箭头连接符 103"/>
                <p:cNvCxnSpPr/>
                <p:nvPr/>
              </p:nvCxnSpPr>
              <p:spPr>
                <a:xfrm>
                  <a:off x="2129639" y="3334177"/>
                  <a:ext cx="24816" cy="1601977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100" name="对象 9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18035103"/>
                  </p:ext>
                </p:extLst>
              </p:nvPr>
            </p:nvGraphicFramePr>
            <p:xfrm>
              <a:off x="2243892" y="2395032"/>
              <a:ext cx="370812" cy="414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295" name="公式" r:id="rId15" imgW="215640" imgH="241200" progId="Equation.3">
                      <p:embed/>
                    </p:oleObj>
                  </mc:Choice>
                  <mc:Fallback>
                    <p:oleObj name="公式" r:id="rId15" imgW="215640" imgH="2412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2243892" y="2395032"/>
                            <a:ext cx="370812" cy="4144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1" name="TextBox 100"/>
              <p:cNvSpPr txBox="1"/>
              <p:nvPr/>
            </p:nvSpPr>
            <p:spPr>
              <a:xfrm>
                <a:off x="2154455" y="4279027"/>
                <a:ext cx="4013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</p:grpSp>
      <p:graphicFrame>
        <p:nvGraphicFramePr>
          <p:cNvPr id="15365" name="对象 153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563642"/>
              </p:ext>
            </p:extLst>
          </p:nvPr>
        </p:nvGraphicFramePr>
        <p:xfrm>
          <a:off x="7236296" y="4149080"/>
          <a:ext cx="177800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6" name="公式" r:id="rId16" imgW="634680" imgH="241200" progId="Equation.3">
                  <p:embed/>
                </p:oleObj>
              </mc:Choice>
              <mc:Fallback>
                <p:oleObj name="公式" r:id="rId16" imgW="634680" imgH="241200" progId="Equation.3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4149080"/>
                        <a:ext cx="1778000" cy="839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6" name="对象 153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971817"/>
              </p:ext>
            </p:extLst>
          </p:nvPr>
        </p:nvGraphicFramePr>
        <p:xfrm>
          <a:off x="1907704" y="4077072"/>
          <a:ext cx="1812925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7" name="公式" r:id="rId18" imgW="647640" imgH="241200" progId="Equation.3">
                  <p:embed/>
                </p:oleObj>
              </mc:Choice>
              <mc:Fallback>
                <p:oleObj name="公式" r:id="rId18" imgW="647640" imgH="241200" progId="Equation.3">
                  <p:embed/>
                  <p:pic>
                    <p:nvPicPr>
                      <p:cNvPr id="0" name="对象 153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4077072"/>
                        <a:ext cx="1812925" cy="839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对象 153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492663"/>
              </p:ext>
            </p:extLst>
          </p:nvPr>
        </p:nvGraphicFramePr>
        <p:xfrm>
          <a:off x="4319688" y="4077072"/>
          <a:ext cx="1812925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" name="公式" r:id="rId20" imgW="647640" imgH="241200" progId="Equation.3">
                  <p:embed/>
                </p:oleObj>
              </mc:Choice>
              <mc:Fallback>
                <p:oleObj name="公式" r:id="rId20" imgW="647640" imgH="241200" progId="Equation.3">
                  <p:embed/>
                  <p:pic>
                    <p:nvPicPr>
                      <p:cNvPr id="0" name="对象 153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9688" y="4077072"/>
                        <a:ext cx="1812925" cy="839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331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20687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二、浮沉条件应用</a:t>
            </a:r>
            <a:endParaRPr lang="zh-CN" altLang="en-US" sz="4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2" y="1916832"/>
            <a:ext cx="46805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1.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轮船</a:t>
            </a:r>
            <a:endParaRPr lang="en-US" altLang="zh-CN" sz="6000" b="1" dirty="0" smtClean="0">
              <a:solidFill>
                <a:schemeClr val="bg1"/>
              </a:solidFill>
            </a:endParaRPr>
          </a:p>
          <a:p>
            <a:r>
              <a:rPr lang="en-US" altLang="zh-CN" sz="6000" b="1" dirty="0" smtClean="0">
                <a:solidFill>
                  <a:schemeClr val="bg1"/>
                </a:solidFill>
              </a:rPr>
              <a:t>2.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气球，飞艇</a:t>
            </a:r>
            <a:r>
              <a:rPr lang="en-US" altLang="zh-CN" sz="6000" b="1" dirty="0">
                <a:solidFill>
                  <a:schemeClr val="bg1"/>
                </a:solidFill>
              </a:rPr>
              <a:t>3.</a:t>
            </a:r>
            <a:r>
              <a:rPr lang="zh-CN" altLang="en-US" sz="6000" b="1" dirty="0">
                <a:solidFill>
                  <a:schemeClr val="bg1"/>
                </a:solidFill>
              </a:rPr>
              <a:t>潜水艇</a:t>
            </a:r>
            <a:endParaRPr lang="en-US" altLang="zh-CN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48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420" y="116632"/>
            <a:ext cx="590465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66"/>
                </a:solidFill>
                <a:latin typeface="黑体" pitchFamily="49" charset="-122"/>
                <a:ea typeface="黑体" pitchFamily="49" charset="-122"/>
              </a:rPr>
              <a:t>作业：</a:t>
            </a:r>
            <a:endParaRPr lang="en-US" altLang="zh-CN" sz="3600" b="1" dirty="0" smtClean="0">
              <a:solidFill>
                <a:srgbClr val="FFFF66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600" b="1" dirty="0" smtClean="0">
              <a:solidFill>
                <a:srgbClr val="FFFF66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动手制作一个浮沉子。</a:t>
            </a:r>
            <a:endParaRPr lang="en-US" altLang="zh-CN" sz="32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近期，从银川到月牙湖的路     段修建黄河大桥，为了车辆通行，旁边修建了浮桥，请解释浮桥的工作原理。</a:t>
            </a:r>
            <a:endParaRPr lang="en-US" altLang="zh-CN" sz="32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查阅资料，了解生活生产和科技领域还有哪些运用了物体的浮沉条件。</a:t>
            </a:r>
            <a:endParaRPr lang="zh-CN" altLang="en-US" sz="32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884" y="6764"/>
            <a:ext cx="1275950" cy="21766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818" y="2183387"/>
            <a:ext cx="308002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33"/>
            <a:ext cx="9144000" cy="686383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3634" y="1254538"/>
            <a:ext cx="7338973" cy="4058684"/>
            <a:chOff x="883634" y="1254538"/>
            <a:chExt cx="7338973" cy="4058684"/>
          </a:xfrm>
        </p:grpSpPr>
        <p:grpSp>
          <p:nvGrpSpPr>
            <p:cNvPr id="5" name="组合 4"/>
            <p:cNvGrpSpPr/>
            <p:nvPr/>
          </p:nvGrpSpPr>
          <p:grpSpPr>
            <a:xfrm>
              <a:off x="883634" y="1303553"/>
              <a:ext cx="2109409" cy="3740690"/>
              <a:chOff x="1533151" y="1153551"/>
              <a:chExt cx="3193595" cy="384048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" name="组合 16"/>
            <p:cNvGrpSpPr/>
            <p:nvPr/>
          </p:nvGrpSpPr>
          <p:grpSpPr>
            <a:xfrm>
              <a:off x="6113198" y="1254538"/>
              <a:ext cx="2109409" cy="3740690"/>
              <a:chOff x="1533151" y="1153551"/>
              <a:chExt cx="3193595" cy="384048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2" name="组合 31"/>
            <p:cNvGrpSpPr/>
            <p:nvPr/>
          </p:nvGrpSpPr>
          <p:grpSpPr>
            <a:xfrm>
              <a:off x="6199148" y="3515294"/>
              <a:ext cx="677108" cy="1425874"/>
              <a:chOff x="2862986" y="4876497"/>
              <a:chExt cx="677108" cy="142587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862986" y="4876497"/>
                <a:ext cx="677108" cy="1095111"/>
                <a:chOff x="650630" y="1527198"/>
                <a:chExt cx="2251104" cy="2610377"/>
              </a:xfrm>
            </p:grpSpPr>
            <p:sp>
              <p:nvSpPr>
                <p:cNvPr id="35" name="剪去单角的矩形 34"/>
                <p:cNvSpPr/>
                <p:nvPr/>
              </p:nvSpPr>
              <p:spPr>
                <a:xfrm rot="16200000">
                  <a:off x="669629" y="1877082"/>
                  <a:ext cx="2185375" cy="1485608"/>
                </a:xfrm>
                <a:prstGeom prst="snip1Rect">
                  <a:avLst>
                    <a:gd name="adj" fmla="val 22985"/>
                  </a:avLst>
                </a:prstGeom>
                <a:noFill/>
                <a:ln w="25400">
                  <a:solidFill>
                    <a:srgbClr val="FFD1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650630" y="1545285"/>
                  <a:ext cx="2251104" cy="259229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3200" b="1" dirty="0">
                      <a:solidFill>
                        <a:srgbClr val="FFFF00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下沉</a:t>
                  </a:r>
                </a:p>
              </p:txBody>
            </p:sp>
          </p:grpSp>
          <p:cxnSp>
            <p:nvCxnSpPr>
              <p:cNvPr id="34" name="直接箭头连接符 33"/>
              <p:cNvCxnSpPr/>
              <p:nvPr/>
            </p:nvCxnSpPr>
            <p:spPr>
              <a:xfrm>
                <a:off x="3197369" y="5793310"/>
                <a:ext cx="0" cy="509061"/>
              </a:xfrm>
              <a:prstGeom prst="straightConnector1">
                <a:avLst/>
              </a:prstGeom>
              <a:ln w="254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/>
            <p:cNvGrpSpPr/>
            <p:nvPr/>
          </p:nvGrpSpPr>
          <p:grpSpPr>
            <a:xfrm>
              <a:off x="971600" y="2564904"/>
              <a:ext cx="677108" cy="1591579"/>
              <a:chOff x="2862986" y="4324460"/>
              <a:chExt cx="677108" cy="1591579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862986" y="4828516"/>
                <a:ext cx="677108" cy="1087523"/>
                <a:chOff x="650630" y="1412827"/>
                <a:chExt cx="2251104" cy="2592290"/>
              </a:xfrm>
            </p:grpSpPr>
            <p:sp>
              <p:nvSpPr>
                <p:cNvPr id="42" name="剪去单角的矩形 41"/>
                <p:cNvSpPr/>
                <p:nvPr/>
              </p:nvSpPr>
              <p:spPr>
                <a:xfrm rot="16200000">
                  <a:off x="669629" y="1877082"/>
                  <a:ext cx="2185375" cy="1485608"/>
                </a:xfrm>
                <a:prstGeom prst="snip1Rect">
                  <a:avLst>
                    <a:gd name="adj" fmla="val 22985"/>
                  </a:avLst>
                </a:prstGeom>
                <a:noFill/>
                <a:ln w="25400">
                  <a:solidFill>
                    <a:srgbClr val="FFD1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650630" y="1412827"/>
                  <a:ext cx="2251104" cy="259229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3200" b="1" dirty="0">
                      <a:solidFill>
                        <a:srgbClr val="FFFF00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上浮</a:t>
                  </a:r>
                </a:p>
              </p:txBody>
            </p:sp>
          </p:grpSp>
          <p:cxnSp>
            <p:nvCxnSpPr>
              <p:cNvPr id="41" name="直接箭头连接符 40"/>
              <p:cNvCxnSpPr/>
              <p:nvPr/>
            </p:nvCxnSpPr>
            <p:spPr>
              <a:xfrm flipV="1">
                <a:off x="3223026" y="4324460"/>
                <a:ext cx="0" cy="552037"/>
              </a:xfrm>
              <a:prstGeom prst="straightConnector1">
                <a:avLst/>
              </a:prstGeom>
              <a:ln w="254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1963156" y="3717032"/>
              <a:ext cx="592620" cy="1596190"/>
              <a:chOff x="1963156" y="2840922"/>
              <a:chExt cx="592620" cy="1596190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1963156" y="3040422"/>
                <a:ext cx="382600" cy="1121675"/>
                <a:chOff x="1963156" y="3040422"/>
                <a:chExt cx="382600" cy="1121675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1963156" y="342900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3" name="直接箭头连接符 2"/>
                <p:cNvCxnSpPr/>
                <p:nvPr/>
              </p:nvCxnSpPr>
              <p:spPr>
                <a:xfrm flipH="1" flipV="1">
                  <a:off x="2154460" y="3040422"/>
                  <a:ext cx="1" cy="682366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箭头连接符 50"/>
                <p:cNvCxnSpPr/>
                <p:nvPr/>
              </p:nvCxnSpPr>
              <p:spPr>
                <a:xfrm>
                  <a:off x="2154456" y="3688494"/>
                  <a:ext cx="5420" cy="473603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2" name="对象 6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31022498"/>
                  </p:ext>
                </p:extLst>
              </p:nvPr>
            </p:nvGraphicFramePr>
            <p:xfrm>
              <a:off x="2160349" y="2840922"/>
              <a:ext cx="370813" cy="414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521" name="公式" r:id="rId4" imgW="215640" imgH="241200" progId="Equation.3">
                      <p:embed/>
                    </p:oleObj>
                  </mc:Choice>
                  <mc:Fallback>
                    <p:oleObj name="公式" r:id="rId4" imgW="215640" imgH="2412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2160349" y="2840922"/>
                            <a:ext cx="370813" cy="4144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" name="TextBox 64"/>
              <p:cNvSpPr txBox="1"/>
              <p:nvPr/>
            </p:nvSpPr>
            <p:spPr>
              <a:xfrm>
                <a:off x="2154456" y="3975447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512069" y="1272486"/>
              <a:ext cx="2109409" cy="3740690"/>
              <a:chOff x="1533151" y="1153551"/>
              <a:chExt cx="3193595" cy="384048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" name="组合 25"/>
            <p:cNvGrpSpPr/>
            <p:nvPr/>
          </p:nvGrpSpPr>
          <p:grpSpPr>
            <a:xfrm>
              <a:off x="3635896" y="3284984"/>
              <a:ext cx="677108" cy="1095111"/>
              <a:chOff x="650630" y="1527198"/>
              <a:chExt cx="2251104" cy="2610377"/>
            </a:xfrm>
          </p:grpSpPr>
          <p:sp>
            <p:nvSpPr>
              <p:cNvPr id="27" name="剪去单角的矩形 26"/>
              <p:cNvSpPr/>
              <p:nvPr/>
            </p:nvSpPr>
            <p:spPr>
              <a:xfrm rot="16200000">
                <a:off x="669629" y="1877082"/>
                <a:ext cx="2185375" cy="1485608"/>
              </a:xfrm>
              <a:prstGeom prst="snip1Rect">
                <a:avLst>
                  <a:gd name="adj" fmla="val 22985"/>
                </a:avLst>
              </a:prstGeom>
              <a:noFill/>
              <a:ln w="25400">
                <a:solidFill>
                  <a:srgbClr val="FFD1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50630" y="1545285"/>
                <a:ext cx="2251104" cy="25922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FFFF00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悬浮</a:t>
                </a: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4690864" y="2833253"/>
              <a:ext cx="570488" cy="1819883"/>
              <a:chOff x="4690864" y="2833253"/>
              <a:chExt cx="570488" cy="1819883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4690864" y="3093293"/>
                <a:ext cx="382600" cy="1286802"/>
                <a:chOff x="4690864" y="3093293"/>
                <a:chExt cx="382600" cy="1286802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690864" y="342621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7" name="直接箭头连接符 46"/>
                <p:cNvCxnSpPr/>
                <p:nvPr/>
              </p:nvCxnSpPr>
              <p:spPr>
                <a:xfrm flipH="1" flipV="1">
                  <a:off x="4884874" y="3093293"/>
                  <a:ext cx="1" cy="648072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箭头连接符 56"/>
                <p:cNvCxnSpPr/>
                <p:nvPr/>
              </p:nvCxnSpPr>
              <p:spPr>
                <a:xfrm>
                  <a:off x="4884875" y="3717032"/>
                  <a:ext cx="5420" cy="663063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3" name="对象 6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69044081"/>
                  </p:ext>
                </p:extLst>
              </p:nvPr>
            </p:nvGraphicFramePr>
            <p:xfrm>
              <a:off x="4888520" y="2833253"/>
              <a:ext cx="369887" cy="4143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522" name="公式" r:id="rId6" imgW="215640" imgH="241200" progId="Equation.3">
                      <p:embed/>
                    </p:oleObj>
                  </mc:Choice>
                  <mc:Fallback>
                    <p:oleObj name="公式" r:id="rId6" imgW="21564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88520" y="2833253"/>
                            <a:ext cx="369887" cy="4143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6" name="TextBox 65"/>
              <p:cNvSpPr txBox="1"/>
              <p:nvPr/>
            </p:nvSpPr>
            <p:spPr>
              <a:xfrm>
                <a:off x="4860032" y="4191471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6948264" y="1916832"/>
              <a:ext cx="577426" cy="1820962"/>
              <a:chOff x="7287781" y="2861791"/>
              <a:chExt cx="577426" cy="1820962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7287781" y="3040422"/>
                <a:ext cx="382600" cy="1391685"/>
                <a:chOff x="7287781" y="3040422"/>
                <a:chExt cx="382600" cy="1391685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7287781" y="342621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8" name="直接箭头连接符 47"/>
                <p:cNvCxnSpPr/>
                <p:nvPr/>
              </p:nvCxnSpPr>
              <p:spPr>
                <a:xfrm flipH="1" flipV="1">
                  <a:off x="7495319" y="3040422"/>
                  <a:ext cx="1" cy="648072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箭头连接符 58"/>
                <p:cNvCxnSpPr/>
                <p:nvPr/>
              </p:nvCxnSpPr>
              <p:spPr>
                <a:xfrm>
                  <a:off x="7491814" y="3679633"/>
                  <a:ext cx="0" cy="752474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4" name="对象 6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45846142"/>
                  </p:ext>
                </p:extLst>
              </p:nvPr>
            </p:nvGraphicFramePr>
            <p:xfrm>
              <a:off x="7495320" y="2861791"/>
              <a:ext cx="369887" cy="4143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523" name="公式" r:id="rId8" imgW="215640" imgH="241200" progId="Equation.3">
                      <p:embed/>
                    </p:oleObj>
                  </mc:Choice>
                  <mc:Fallback>
                    <p:oleObj name="公式" r:id="rId8" imgW="21564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495320" y="2861791"/>
                            <a:ext cx="369887" cy="4143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7" name="TextBox 66"/>
              <p:cNvSpPr txBox="1"/>
              <p:nvPr/>
            </p:nvSpPr>
            <p:spPr>
              <a:xfrm>
                <a:off x="7452320" y="4221088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785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33"/>
            <a:ext cx="9144000" cy="686383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01264" y="210609"/>
            <a:ext cx="7338973" cy="4058684"/>
            <a:chOff x="883634" y="1254538"/>
            <a:chExt cx="7338973" cy="4058684"/>
          </a:xfrm>
        </p:grpSpPr>
        <p:grpSp>
          <p:nvGrpSpPr>
            <p:cNvPr id="5" name="组合 4"/>
            <p:cNvGrpSpPr/>
            <p:nvPr/>
          </p:nvGrpSpPr>
          <p:grpSpPr>
            <a:xfrm>
              <a:off x="883634" y="1303553"/>
              <a:ext cx="2109409" cy="3740690"/>
              <a:chOff x="1533151" y="1153551"/>
              <a:chExt cx="3193595" cy="384048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" name="组合 16"/>
            <p:cNvGrpSpPr/>
            <p:nvPr/>
          </p:nvGrpSpPr>
          <p:grpSpPr>
            <a:xfrm>
              <a:off x="6113198" y="1254538"/>
              <a:ext cx="2109409" cy="3740690"/>
              <a:chOff x="1533151" y="1153551"/>
              <a:chExt cx="3193595" cy="384048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2" name="组合 31"/>
            <p:cNvGrpSpPr/>
            <p:nvPr/>
          </p:nvGrpSpPr>
          <p:grpSpPr>
            <a:xfrm>
              <a:off x="6199148" y="3515294"/>
              <a:ext cx="677108" cy="1425874"/>
              <a:chOff x="2862986" y="4876497"/>
              <a:chExt cx="677108" cy="142587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862986" y="4876497"/>
                <a:ext cx="677108" cy="1095111"/>
                <a:chOff x="650630" y="1527198"/>
                <a:chExt cx="2251104" cy="2610377"/>
              </a:xfrm>
            </p:grpSpPr>
            <p:sp>
              <p:nvSpPr>
                <p:cNvPr id="35" name="剪去单角的矩形 34"/>
                <p:cNvSpPr/>
                <p:nvPr/>
              </p:nvSpPr>
              <p:spPr>
                <a:xfrm rot="16200000">
                  <a:off x="669629" y="1877082"/>
                  <a:ext cx="2185375" cy="1485608"/>
                </a:xfrm>
                <a:prstGeom prst="snip1Rect">
                  <a:avLst>
                    <a:gd name="adj" fmla="val 22985"/>
                  </a:avLst>
                </a:prstGeom>
                <a:noFill/>
                <a:ln w="25400">
                  <a:solidFill>
                    <a:srgbClr val="FFD1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650630" y="1545285"/>
                  <a:ext cx="2251104" cy="259229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3200" b="1" dirty="0">
                      <a:solidFill>
                        <a:srgbClr val="FFFF00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下沉</a:t>
                  </a:r>
                </a:p>
              </p:txBody>
            </p:sp>
          </p:grpSp>
          <p:cxnSp>
            <p:nvCxnSpPr>
              <p:cNvPr id="34" name="直接箭头连接符 33"/>
              <p:cNvCxnSpPr/>
              <p:nvPr/>
            </p:nvCxnSpPr>
            <p:spPr>
              <a:xfrm>
                <a:off x="3197369" y="5793310"/>
                <a:ext cx="0" cy="509061"/>
              </a:xfrm>
              <a:prstGeom prst="straightConnector1">
                <a:avLst/>
              </a:prstGeom>
              <a:ln w="254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/>
            <p:cNvGrpSpPr/>
            <p:nvPr/>
          </p:nvGrpSpPr>
          <p:grpSpPr>
            <a:xfrm>
              <a:off x="971600" y="2564904"/>
              <a:ext cx="677108" cy="1591579"/>
              <a:chOff x="2862986" y="4324460"/>
              <a:chExt cx="677108" cy="1591579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862986" y="4828516"/>
                <a:ext cx="677108" cy="1087523"/>
                <a:chOff x="650630" y="1412827"/>
                <a:chExt cx="2251104" cy="2592290"/>
              </a:xfrm>
            </p:grpSpPr>
            <p:sp>
              <p:nvSpPr>
                <p:cNvPr id="42" name="剪去单角的矩形 41"/>
                <p:cNvSpPr/>
                <p:nvPr/>
              </p:nvSpPr>
              <p:spPr>
                <a:xfrm rot="16200000">
                  <a:off x="669629" y="1877082"/>
                  <a:ext cx="2185375" cy="1485608"/>
                </a:xfrm>
                <a:prstGeom prst="snip1Rect">
                  <a:avLst>
                    <a:gd name="adj" fmla="val 22985"/>
                  </a:avLst>
                </a:prstGeom>
                <a:noFill/>
                <a:ln w="25400">
                  <a:solidFill>
                    <a:srgbClr val="FFD1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650630" y="1412827"/>
                  <a:ext cx="2251104" cy="259229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3200" b="1" dirty="0">
                      <a:solidFill>
                        <a:srgbClr val="FFFF00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上浮</a:t>
                  </a:r>
                </a:p>
              </p:txBody>
            </p:sp>
          </p:grpSp>
          <p:cxnSp>
            <p:nvCxnSpPr>
              <p:cNvPr id="41" name="直接箭头连接符 40"/>
              <p:cNvCxnSpPr/>
              <p:nvPr/>
            </p:nvCxnSpPr>
            <p:spPr>
              <a:xfrm flipV="1">
                <a:off x="3223026" y="4324460"/>
                <a:ext cx="0" cy="552037"/>
              </a:xfrm>
              <a:prstGeom prst="straightConnector1">
                <a:avLst/>
              </a:prstGeom>
              <a:ln w="254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1963156" y="3717032"/>
              <a:ext cx="592620" cy="1596190"/>
              <a:chOff x="1963156" y="2840922"/>
              <a:chExt cx="592620" cy="1596190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1963156" y="3040422"/>
                <a:ext cx="382600" cy="1121675"/>
                <a:chOff x="1963156" y="3040422"/>
                <a:chExt cx="382600" cy="1121675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1963156" y="342900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3" name="直接箭头连接符 2"/>
                <p:cNvCxnSpPr/>
                <p:nvPr/>
              </p:nvCxnSpPr>
              <p:spPr>
                <a:xfrm flipH="1" flipV="1">
                  <a:off x="2154460" y="3040422"/>
                  <a:ext cx="1" cy="682366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箭头连接符 50"/>
                <p:cNvCxnSpPr/>
                <p:nvPr/>
              </p:nvCxnSpPr>
              <p:spPr>
                <a:xfrm>
                  <a:off x="2154456" y="3688494"/>
                  <a:ext cx="5420" cy="473603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2" name="对象 6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99876112"/>
                  </p:ext>
                </p:extLst>
              </p:nvPr>
            </p:nvGraphicFramePr>
            <p:xfrm>
              <a:off x="2160349" y="2840922"/>
              <a:ext cx="370813" cy="414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36" name="公式" r:id="rId4" imgW="215640" imgH="241200" progId="Equation.3">
                      <p:embed/>
                    </p:oleObj>
                  </mc:Choice>
                  <mc:Fallback>
                    <p:oleObj name="公式" r:id="rId4" imgW="215640" imgH="2412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2160349" y="2840922"/>
                            <a:ext cx="370813" cy="4144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" name="TextBox 64"/>
              <p:cNvSpPr txBox="1"/>
              <p:nvPr/>
            </p:nvSpPr>
            <p:spPr>
              <a:xfrm>
                <a:off x="2154456" y="3975447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512069" y="1272486"/>
              <a:ext cx="2109409" cy="3740690"/>
              <a:chOff x="1533151" y="1153551"/>
              <a:chExt cx="3193595" cy="384048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" name="组合 25"/>
            <p:cNvGrpSpPr/>
            <p:nvPr/>
          </p:nvGrpSpPr>
          <p:grpSpPr>
            <a:xfrm>
              <a:off x="3635896" y="3284984"/>
              <a:ext cx="677108" cy="1095111"/>
              <a:chOff x="650630" y="1527198"/>
              <a:chExt cx="2251104" cy="2610377"/>
            </a:xfrm>
          </p:grpSpPr>
          <p:sp>
            <p:nvSpPr>
              <p:cNvPr id="27" name="剪去单角的矩形 26"/>
              <p:cNvSpPr/>
              <p:nvPr/>
            </p:nvSpPr>
            <p:spPr>
              <a:xfrm rot="16200000">
                <a:off x="669629" y="1877082"/>
                <a:ext cx="2185375" cy="1485608"/>
              </a:xfrm>
              <a:prstGeom prst="snip1Rect">
                <a:avLst>
                  <a:gd name="adj" fmla="val 22985"/>
                </a:avLst>
              </a:prstGeom>
              <a:noFill/>
              <a:ln w="25400">
                <a:solidFill>
                  <a:srgbClr val="FFD1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50630" y="1545285"/>
                <a:ext cx="2251104" cy="25922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FFFF00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悬浮</a:t>
                </a: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4690864" y="2833253"/>
              <a:ext cx="570488" cy="1819883"/>
              <a:chOff x="4690864" y="2833253"/>
              <a:chExt cx="570488" cy="1819883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4690864" y="3093293"/>
                <a:ext cx="382600" cy="1286802"/>
                <a:chOff x="4690864" y="3093293"/>
                <a:chExt cx="382600" cy="1286802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690864" y="342621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7" name="直接箭头连接符 46"/>
                <p:cNvCxnSpPr/>
                <p:nvPr/>
              </p:nvCxnSpPr>
              <p:spPr>
                <a:xfrm flipH="1" flipV="1">
                  <a:off x="4884874" y="3093293"/>
                  <a:ext cx="1" cy="648072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箭头连接符 56"/>
                <p:cNvCxnSpPr/>
                <p:nvPr/>
              </p:nvCxnSpPr>
              <p:spPr>
                <a:xfrm>
                  <a:off x="4884875" y="3717032"/>
                  <a:ext cx="5420" cy="663063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3" name="对象 6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94251183"/>
                  </p:ext>
                </p:extLst>
              </p:nvPr>
            </p:nvGraphicFramePr>
            <p:xfrm>
              <a:off x="4888520" y="2833253"/>
              <a:ext cx="369887" cy="4143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37" name="公式" r:id="rId6" imgW="215640" imgH="241200" progId="Equation.3">
                      <p:embed/>
                    </p:oleObj>
                  </mc:Choice>
                  <mc:Fallback>
                    <p:oleObj name="公式" r:id="rId6" imgW="21564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88520" y="2833253"/>
                            <a:ext cx="369887" cy="4143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6" name="TextBox 65"/>
              <p:cNvSpPr txBox="1"/>
              <p:nvPr/>
            </p:nvSpPr>
            <p:spPr>
              <a:xfrm>
                <a:off x="4860032" y="4191471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6948264" y="1916832"/>
              <a:ext cx="577426" cy="1820962"/>
              <a:chOff x="7287781" y="2861791"/>
              <a:chExt cx="577426" cy="1820962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7287781" y="3030688"/>
                <a:ext cx="382600" cy="1415391"/>
                <a:chOff x="7287781" y="3030688"/>
                <a:chExt cx="382600" cy="1415391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7287781" y="342621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8" name="直接箭头连接符 47"/>
                <p:cNvCxnSpPr/>
                <p:nvPr/>
              </p:nvCxnSpPr>
              <p:spPr>
                <a:xfrm flipH="1" flipV="1">
                  <a:off x="7492211" y="3030688"/>
                  <a:ext cx="1" cy="648072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箭头连接符 58"/>
                <p:cNvCxnSpPr/>
                <p:nvPr/>
              </p:nvCxnSpPr>
              <p:spPr>
                <a:xfrm>
                  <a:off x="7494395" y="3693605"/>
                  <a:ext cx="0" cy="752474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4" name="对象 6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31881401"/>
                  </p:ext>
                </p:extLst>
              </p:nvPr>
            </p:nvGraphicFramePr>
            <p:xfrm>
              <a:off x="7495320" y="2861791"/>
              <a:ext cx="369887" cy="4143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38" name="公式" r:id="rId8" imgW="215640" imgH="241200" progId="Equation.3">
                      <p:embed/>
                    </p:oleObj>
                  </mc:Choice>
                  <mc:Fallback>
                    <p:oleObj name="公式" r:id="rId8" imgW="21564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495320" y="2861791"/>
                            <a:ext cx="369887" cy="4143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7" name="TextBox 66"/>
              <p:cNvSpPr txBox="1"/>
              <p:nvPr/>
            </p:nvSpPr>
            <p:spPr>
              <a:xfrm>
                <a:off x="7452320" y="4221088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591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83634" y="1303553"/>
            <a:ext cx="2109409" cy="3740690"/>
            <a:chOff x="1533151" y="1153551"/>
            <a:chExt cx="3193595" cy="3840480"/>
          </a:xfrm>
        </p:grpSpPr>
        <p:sp>
          <p:nvSpPr>
            <p:cNvPr id="7" name="矩形 6"/>
            <p:cNvSpPr/>
            <p:nvPr/>
          </p:nvSpPr>
          <p:spPr>
            <a:xfrm>
              <a:off x="1575580" y="2321169"/>
              <a:ext cx="3104780" cy="2561891"/>
            </a:xfrm>
            <a:prstGeom prst="rect">
              <a:avLst/>
            </a:prstGeom>
            <a:gradFill>
              <a:gsLst>
                <a:gs pos="100000">
                  <a:srgbClr val="0070C0"/>
                </a:gs>
                <a:gs pos="100000">
                  <a:srgbClr val="0070C0"/>
                </a:gs>
                <a:gs pos="0">
                  <a:schemeClr val="bg2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rgbClr val="A4C9E8"/>
                </a:gs>
                <a:gs pos="100000">
                  <a:srgbClr val="7030A0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533151" y="1153551"/>
              <a:ext cx="3193595" cy="3840480"/>
              <a:chOff x="1528549" y="1188080"/>
              <a:chExt cx="2388358" cy="2921157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528549" y="1188080"/>
                <a:ext cx="0" cy="2921157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1528549" y="4067033"/>
                <a:ext cx="2388358" cy="1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913949" y="1188080"/>
                <a:ext cx="2958" cy="2921156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6"/>
          <p:cNvGrpSpPr/>
          <p:nvPr/>
        </p:nvGrpSpPr>
        <p:grpSpPr>
          <a:xfrm>
            <a:off x="6113198" y="1254538"/>
            <a:ext cx="2109409" cy="3740690"/>
            <a:chOff x="1533151" y="1153551"/>
            <a:chExt cx="3193595" cy="3840480"/>
          </a:xfrm>
        </p:grpSpPr>
        <p:sp>
          <p:nvSpPr>
            <p:cNvPr id="19" name="矩形 18"/>
            <p:cNvSpPr/>
            <p:nvPr/>
          </p:nvSpPr>
          <p:spPr>
            <a:xfrm>
              <a:off x="1575580" y="2321169"/>
              <a:ext cx="3104780" cy="2561891"/>
            </a:xfrm>
            <a:prstGeom prst="rect">
              <a:avLst/>
            </a:prstGeom>
            <a:gradFill>
              <a:gsLst>
                <a:gs pos="100000">
                  <a:srgbClr val="0070C0"/>
                </a:gs>
                <a:gs pos="100000">
                  <a:srgbClr val="0070C0"/>
                </a:gs>
                <a:gs pos="0">
                  <a:schemeClr val="bg2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rgbClr val="A4C9E8"/>
                </a:gs>
                <a:gs pos="100000">
                  <a:srgbClr val="7030A0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533151" y="1153551"/>
              <a:ext cx="3193595" cy="3840480"/>
              <a:chOff x="1528549" y="1188080"/>
              <a:chExt cx="2388358" cy="2921157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28549" y="1188080"/>
                <a:ext cx="0" cy="2921157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528549" y="4067033"/>
                <a:ext cx="2388358" cy="1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3913949" y="1188080"/>
                <a:ext cx="2958" cy="2921156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组合 31"/>
          <p:cNvGrpSpPr/>
          <p:nvPr/>
        </p:nvGrpSpPr>
        <p:grpSpPr>
          <a:xfrm>
            <a:off x="6199148" y="3515294"/>
            <a:ext cx="677108" cy="1425874"/>
            <a:chOff x="2862986" y="4876497"/>
            <a:chExt cx="677108" cy="1425874"/>
          </a:xfrm>
        </p:grpSpPr>
        <p:grpSp>
          <p:nvGrpSpPr>
            <p:cNvPr id="33" name="组合 32"/>
            <p:cNvGrpSpPr/>
            <p:nvPr/>
          </p:nvGrpSpPr>
          <p:grpSpPr>
            <a:xfrm>
              <a:off x="2862986" y="4876497"/>
              <a:ext cx="677108" cy="1095111"/>
              <a:chOff x="650630" y="1527198"/>
              <a:chExt cx="2251104" cy="2610377"/>
            </a:xfrm>
          </p:grpSpPr>
          <p:sp>
            <p:nvSpPr>
              <p:cNvPr id="35" name="剪去单角的矩形 34"/>
              <p:cNvSpPr/>
              <p:nvPr/>
            </p:nvSpPr>
            <p:spPr>
              <a:xfrm rot="16200000">
                <a:off x="669629" y="1877082"/>
                <a:ext cx="2185375" cy="1485608"/>
              </a:xfrm>
              <a:prstGeom prst="snip1Rect">
                <a:avLst>
                  <a:gd name="adj" fmla="val 22985"/>
                </a:avLst>
              </a:prstGeom>
              <a:noFill/>
              <a:ln w="25400">
                <a:solidFill>
                  <a:srgbClr val="FFD1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50630" y="1545285"/>
                <a:ext cx="2251104" cy="25922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FFFF00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下沉</a:t>
                </a:r>
              </a:p>
            </p:txBody>
          </p:sp>
        </p:grpSp>
        <p:cxnSp>
          <p:nvCxnSpPr>
            <p:cNvPr id="34" name="直接箭头连接符 33"/>
            <p:cNvCxnSpPr/>
            <p:nvPr/>
          </p:nvCxnSpPr>
          <p:spPr>
            <a:xfrm>
              <a:off x="3197369" y="5793310"/>
              <a:ext cx="0" cy="509061"/>
            </a:xfrm>
            <a:prstGeom prst="straightConnector1">
              <a:avLst/>
            </a:prstGeom>
            <a:ln w="254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971600" y="2564904"/>
            <a:ext cx="677108" cy="1591579"/>
            <a:chOff x="2862986" y="4324460"/>
            <a:chExt cx="677108" cy="1591579"/>
          </a:xfrm>
        </p:grpSpPr>
        <p:grpSp>
          <p:nvGrpSpPr>
            <p:cNvPr id="40" name="组合 39"/>
            <p:cNvGrpSpPr/>
            <p:nvPr/>
          </p:nvGrpSpPr>
          <p:grpSpPr>
            <a:xfrm>
              <a:off x="2862986" y="4828516"/>
              <a:ext cx="677108" cy="1087523"/>
              <a:chOff x="650630" y="1412827"/>
              <a:chExt cx="2251104" cy="2592290"/>
            </a:xfrm>
          </p:grpSpPr>
          <p:sp>
            <p:nvSpPr>
              <p:cNvPr id="42" name="剪去单角的矩形 41"/>
              <p:cNvSpPr/>
              <p:nvPr/>
            </p:nvSpPr>
            <p:spPr>
              <a:xfrm rot="16200000">
                <a:off x="669629" y="1877082"/>
                <a:ext cx="2185375" cy="1485608"/>
              </a:xfrm>
              <a:prstGeom prst="snip1Rect">
                <a:avLst>
                  <a:gd name="adj" fmla="val 22985"/>
                </a:avLst>
              </a:prstGeom>
              <a:noFill/>
              <a:ln w="25400">
                <a:solidFill>
                  <a:srgbClr val="FFD1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650630" y="1412827"/>
                <a:ext cx="2251104" cy="25922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FFFF00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上浮</a:t>
                </a:r>
              </a:p>
            </p:txBody>
          </p:sp>
        </p:grpSp>
        <p:cxnSp>
          <p:nvCxnSpPr>
            <p:cNvPr id="41" name="直接箭头连接符 40"/>
            <p:cNvCxnSpPr/>
            <p:nvPr/>
          </p:nvCxnSpPr>
          <p:spPr>
            <a:xfrm flipV="1">
              <a:off x="3223026" y="4324460"/>
              <a:ext cx="0" cy="552037"/>
            </a:xfrm>
            <a:prstGeom prst="straightConnector1">
              <a:avLst/>
            </a:prstGeom>
            <a:ln w="254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1963156" y="2840922"/>
            <a:ext cx="592620" cy="1596190"/>
            <a:chOff x="1963156" y="2840922"/>
            <a:chExt cx="592620" cy="1596190"/>
          </a:xfrm>
        </p:grpSpPr>
        <p:grpSp>
          <p:nvGrpSpPr>
            <p:cNvPr id="70" name="组合 69"/>
            <p:cNvGrpSpPr/>
            <p:nvPr/>
          </p:nvGrpSpPr>
          <p:grpSpPr>
            <a:xfrm>
              <a:off x="1963156" y="3040422"/>
              <a:ext cx="382600" cy="1121675"/>
              <a:chOff x="1963156" y="3040422"/>
              <a:chExt cx="382600" cy="1121675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963156" y="3429000"/>
                <a:ext cx="382600" cy="50684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" name="直接箭头连接符 2"/>
              <p:cNvCxnSpPr/>
              <p:nvPr/>
            </p:nvCxnSpPr>
            <p:spPr>
              <a:xfrm flipH="1" flipV="1">
                <a:off x="2154460" y="3040422"/>
                <a:ext cx="1" cy="682366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箭头连接符 50"/>
              <p:cNvCxnSpPr/>
              <p:nvPr/>
            </p:nvCxnSpPr>
            <p:spPr>
              <a:xfrm>
                <a:off x="2154456" y="3688494"/>
                <a:ext cx="5420" cy="473603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62" name="对象 6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47182216"/>
                </p:ext>
              </p:extLst>
            </p:nvPr>
          </p:nvGraphicFramePr>
          <p:xfrm>
            <a:off x="2160349" y="2840922"/>
            <a:ext cx="370813" cy="414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81" name="公式" r:id="rId4" imgW="215640" imgH="241200" progId="Equation.3">
                    <p:embed/>
                  </p:oleObj>
                </mc:Choice>
                <mc:Fallback>
                  <p:oleObj name="公式" r:id="rId4" imgW="215640" imgH="2412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160349" y="2840922"/>
                          <a:ext cx="370813" cy="4144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5" name="TextBox 64"/>
            <p:cNvSpPr txBox="1"/>
            <p:nvPr/>
          </p:nvSpPr>
          <p:spPr>
            <a:xfrm>
              <a:off x="2154456" y="3975447"/>
              <a:ext cx="401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G</a:t>
              </a:r>
              <a:endParaRPr lang="zh-CN" altLang="en-US" sz="24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12069" y="1272486"/>
            <a:ext cx="2109409" cy="3740690"/>
            <a:chOff x="1533151" y="1153551"/>
            <a:chExt cx="3193595" cy="3840480"/>
          </a:xfrm>
        </p:grpSpPr>
        <p:sp>
          <p:nvSpPr>
            <p:cNvPr id="13" name="矩形 12"/>
            <p:cNvSpPr/>
            <p:nvPr/>
          </p:nvSpPr>
          <p:spPr>
            <a:xfrm>
              <a:off x="1575580" y="2321169"/>
              <a:ext cx="3104780" cy="2561891"/>
            </a:xfrm>
            <a:prstGeom prst="rect">
              <a:avLst/>
            </a:prstGeom>
            <a:gradFill>
              <a:gsLst>
                <a:gs pos="100000">
                  <a:srgbClr val="0070C0"/>
                </a:gs>
                <a:gs pos="100000">
                  <a:srgbClr val="0070C0"/>
                </a:gs>
                <a:gs pos="0">
                  <a:schemeClr val="bg2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rgbClr val="A4C9E8"/>
                </a:gs>
                <a:gs pos="100000">
                  <a:srgbClr val="7030A0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533151" y="1153551"/>
              <a:ext cx="3193595" cy="3840480"/>
              <a:chOff x="1528549" y="1188080"/>
              <a:chExt cx="2388358" cy="2921157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528549" y="1188080"/>
                <a:ext cx="0" cy="2921157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1528549" y="4067033"/>
                <a:ext cx="2388358" cy="1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913949" y="1188080"/>
                <a:ext cx="2958" cy="2921156"/>
              </a:xfrm>
              <a:prstGeom prst="line">
                <a:avLst/>
              </a:prstGeom>
              <a:ln w="952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25"/>
          <p:cNvGrpSpPr/>
          <p:nvPr/>
        </p:nvGrpSpPr>
        <p:grpSpPr>
          <a:xfrm>
            <a:off x="3635896" y="3284984"/>
            <a:ext cx="677108" cy="1095111"/>
            <a:chOff x="650630" y="1527198"/>
            <a:chExt cx="2251104" cy="2610377"/>
          </a:xfrm>
        </p:grpSpPr>
        <p:sp>
          <p:nvSpPr>
            <p:cNvPr id="27" name="剪去单角的矩形 26"/>
            <p:cNvSpPr/>
            <p:nvPr/>
          </p:nvSpPr>
          <p:spPr>
            <a:xfrm rot="16200000">
              <a:off x="669629" y="1877082"/>
              <a:ext cx="2185375" cy="1485608"/>
            </a:xfrm>
            <a:prstGeom prst="snip1Rect">
              <a:avLst>
                <a:gd name="adj" fmla="val 22985"/>
              </a:avLst>
            </a:prstGeom>
            <a:noFill/>
            <a:ln w="25400">
              <a:solidFill>
                <a:srgbClr val="FFD1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0630" y="1545285"/>
              <a:ext cx="2251104" cy="25922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悬浮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690864" y="2833253"/>
            <a:ext cx="570488" cy="1819883"/>
            <a:chOff x="4690864" y="2833253"/>
            <a:chExt cx="570488" cy="1819883"/>
          </a:xfrm>
        </p:grpSpPr>
        <p:grpSp>
          <p:nvGrpSpPr>
            <p:cNvPr id="71" name="组合 70"/>
            <p:cNvGrpSpPr/>
            <p:nvPr/>
          </p:nvGrpSpPr>
          <p:grpSpPr>
            <a:xfrm>
              <a:off x="4690864" y="3093293"/>
              <a:ext cx="382600" cy="1286802"/>
              <a:chOff x="4690864" y="3093293"/>
              <a:chExt cx="382600" cy="128680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690864" y="3426210"/>
                <a:ext cx="382600" cy="50684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7" name="直接箭头连接符 46"/>
              <p:cNvCxnSpPr/>
              <p:nvPr/>
            </p:nvCxnSpPr>
            <p:spPr>
              <a:xfrm flipH="1" flipV="1">
                <a:off x="4884874" y="3093293"/>
                <a:ext cx="1" cy="648072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箭头连接符 56"/>
              <p:cNvCxnSpPr/>
              <p:nvPr/>
            </p:nvCxnSpPr>
            <p:spPr>
              <a:xfrm>
                <a:off x="4884875" y="3717032"/>
                <a:ext cx="5420" cy="663063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63" name="对象 6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01370271"/>
                </p:ext>
              </p:extLst>
            </p:nvPr>
          </p:nvGraphicFramePr>
          <p:xfrm>
            <a:off x="4888520" y="2833253"/>
            <a:ext cx="369887" cy="414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82" name="公式" r:id="rId6" imgW="215640" imgH="241200" progId="Equation.3">
                    <p:embed/>
                  </p:oleObj>
                </mc:Choice>
                <mc:Fallback>
                  <p:oleObj name="公式" r:id="rId6" imgW="21564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88520" y="2833253"/>
                          <a:ext cx="369887" cy="4143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6" name="TextBox 65"/>
            <p:cNvSpPr txBox="1"/>
            <p:nvPr/>
          </p:nvSpPr>
          <p:spPr>
            <a:xfrm>
              <a:off x="4860032" y="4191471"/>
              <a:ext cx="401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G</a:t>
              </a:r>
              <a:endParaRPr lang="zh-CN" altLang="en-US" sz="2400" dirty="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287781" y="2861791"/>
            <a:ext cx="577426" cy="1820962"/>
            <a:chOff x="7287781" y="2861791"/>
            <a:chExt cx="577426" cy="1820962"/>
          </a:xfrm>
        </p:grpSpPr>
        <p:grpSp>
          <p:nvGrpSpPr>
            <p:cNvPr id="69" name="组合 68"/>
            <p:cNvGrpSpPr/>
            <p:nvPr/>
          </p:nvGrpSpPr>
          <p:grpSpPr>
            <a:xfrm>
              <a:off x="7287781" y="3040422"/>
              <a:ext cx="382600" cy="1391685"/>
              <a:chOff x="7287781" y="3040422"/>
              <a:chExt cx="382600" cy="1391685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287781" y="3426210"/>
                <a:ext cx="382600" cy="50684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8" name="直接箭头连接符 47"/>
              <p:cNvCxnSpPr/>
              <p:nvPr/>
            </p:nvCxnSpPr>
            <p:spPr>
              <a:xfrm flipH="1" flipV="1">
                <a:off x="7495319" y="3040422"/>
                <a:ext cx="1" cy="648072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箭头连接符 58"/>
              <p:cNvCxnSpPr/>
              <p:nvPr/>
            </p:nvCxnSpPr>
            <p:spPr>
              <a:xfrm>
                <a:off x="7491814" y="3679633"/>
                <a:ext cx="0" cy="752474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64" name="对象 6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5491262"/>
                </p:ext>
              </p:extLst>
            </p:nvPr>
          </p:nvGraphicFramePr>
          <p:xfrm>
            <a:off x="7495320" y="2861791"/>
            <a:ext cx="369887" cy="414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83" name="公式" r:id="rId8" imgW="215640" imgH="241200" progId="Equation.3">
                    <p:embed/>
                  </p:oleObj>
                </mc:Choice>
                <mc:Fallback>
                  <p:oleObj name="公式" r:id="rId8" imgW="21564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95320" y="2861791"/>
                          <a:ext cx="369887" cy="4143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" name="TextBox 66"/>
            <p:cNvSpPr txBox="1"/>
            <p:nvPr/>
          </p:nvSpPr>
          <p:spPr>
            <a:xfrm>
              <a:off x="7452320" y="4221088"/>
              <a:ext cx="401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G</a:t>
              </a:r>
              <a:endParaRPr lang="zh-CN" altLang="en-US" sz="24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4804" y="1272486"/>
            <a:ext cx="2613705" cy="967280"/>
            <a:chOff x="4660710" y="6935752"/>
            <a:chExt cx="3525527" cy="1151414"/>
          </a:xfrm>
        </p:grpSpPr>
        <p:sp>
          <p:nvSpPr>
            <p:cNvPr id="37" name="圆角矩形 36"/>
            <p:cNvSpPr/>
            <p:nvPr/>
          </p:nvSpPr>
          <p:spPr>
            <a:xfrm>
              <a:off x="5167510" y="6935752"/>
              <a:ext cx="2324245" cy="1151414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710" y="7021356"/>
              <a:ext cx="3525527" cy="1053755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2788642" y="1287200"/>
            <a:ext cx="3566715" cy="955317"/>
            <a:chOff x="3254683" y="5614575"/>
            <a:chExt cx="4733589" cy="1164066"/>
          </a:xfrm>
        </p:grpSpPr>
        <p:sp>
          <p:nvSpPr>
            <p:cNvPr id="61" name="圆角矩形 60"/>
            <p:cNvSpPr/>
            <p:nvPr/>
          </p:nvSpPr>
          <p:spPr>
            <a:xfrm>
              <a:off x="4459355" y="5627227"/>
              <a:ext cx="2324246" cy="1151414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683" y="5614575"/>
              <a:ext cx="4733589" cy="1151414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5844178" y="1254538"/>
            <a:ext cx="2721195" cy="991267"/>
            <a:chOff x="4213803" y="5373216"/>
            <a:chExt cx="3724539" cy="1151414"/>
          </a:xfrm>
        </p:grpSpPr>
        <p:sp>
          <p:nvSpPr>
            <p:cNvPr id="68" name="圆角矩形 67"/>
            <p:cNvSpPr/>
            <p:nvPr/>
          </p:nvSpPr>
          <p:spPr>
            <a:xfrm>
              <a:off x="4867507" y="5373216"/>
              <a:ext cx="2324246" cy="1151414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3803" y="5373216"/>
              <a:ext cx="3724539" cy="11091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295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883634" y="790756"/>
            <a:ext cx="7338973" cy="3789705"/>
            <a:chOff x="883634" y="1254538"/>
            <a:chExt cx="7338973" cy="3789705"/>
          </a:xfrm>
        </p:grpSpPr>
        <p:grpSp>
          <p:nvGrpSpPr>
            <p:cNvPr id="5" name="组合 4"/>
            <p:cNvGrpSpPr/>
            <p:nvPr/>
          </p:nvGrpSpPr>
          <p:grpSpPr>
            <a:xfrm>
              <a:off x="883634" y="1303553"/>
              <a:ext cx="2109409" cy="3740690"/>
              <a:chOff x="1533151" y="1153551"/>
              <a:chExt cx="3193595" cy="384048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" name="组合 16"/>
            <p:cNvGrpSpPr/>
            <p:nvPr/>
          </p:nvGrpSpPr>
          <p:grpSpPr>
            <a:xfrm>
              <a:off x="6113198" y="1254538"/>
              <a:ext cx="2109409" cy="3740690"/>
              <a:chOff x="1533151" y="1153551"/>
              <a:chExt cx="3193595" cy="384048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2" name="组合 31"/>
            <p:cNvGrpSpPr/>
            <p:nvPr/>
          </p:nvGrpSpPr>
          <p:grpSpPr>
            <a:xfrm>
              <a:off x="6199148" y="3515294"/>
              <a:ext cx="677108" cy="1425874"/>
              <a:chOff x="2862986" y="4876497"/>
              <a:chExt cx="677108" cy="142587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862986" y="4876497"/>
                <a:ext cx="677108" cy="1095111"/>
                <a:chOff x="650630" y="1527198"/>
                <a:chExt cx="2251104" cy="2610377"/>
              </a:xfrm>
            </p:grpSpPr>
            <p:sp>
              <p:nvSpPr>
                <p:cNvPr id="35" name="剪去单角的矩形 34"/>
                <p:cNvSpPr/>
                <p:nvPr/>
              </p:nvSpPr>
              <p:spPr>
                <a:xfrm rot="16200000">
                  <a:off x="669629" y="1877082"/>
                  <a:ext cx="2185375" cy="1485608"/>
                </a:xfrm>
                <a:prstGeom prst="snip1Rect">
                  <a:avLst>
                    <a:gd name="adj" fmla="val 22985"/>
                  </a:avLst>
                </a:prstGeom>
                <a:noFill/>
                <a:ln w="25400">
                  <a:solidFill>
                    <a:srgbClr val="FFD1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650630" y="1545285"/>
                  <a:ext cx="2251104" cy="259229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3200" b="1" dirty="0">
                      <a:solidFill>
                        <a:srgbClr val="FFFF00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下沉</a:t>
                  </a:r>
                </a:p>
              </p:txBody>
            </p:sp>
          </p:grpSp>
          <p:cxnSp>
            <p:nvCxnSpPr>
              <p:cNvPr id="34" name="直接箭头连接符 33"/>
              <p:cNvCxnSpPr/>
              <p:nvPr/>
            </p:nvCxnSpPr>
            <p:spPr>
              <a:xfrm>
                <a:off x="3197369" y="5793310"/>
                <a:ext cx="0" cy="509061"/>
              </a:xfrm>
              <a:prstGeom prst="straightConnector1">
                <a:avLst/>
              </a:prstGeom>
              <a:ln w="254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/>
            <p:cNvGrpSpPr/>
            <p:nvPr/>
          </p:nvGrpSpPr>
          <p:grpSpPr>
            <a:xfrm>
              <a:off x="971600" y="2564904"/>
              <a:ext cx="677108" cy="1591579"/>
              <a:chOff x="2862986" y="4324460"/>
              <a:chExt cx="677108" cy="1591579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862986" y="4828516"/>
                <a:ext cx="677108" cy="1087523"/>
                <a:chOff x="650630" y="1412827"/>
                <a:chExt cx="2251104" cy="2592290"/>
              </a:xfrm>
            </p:grpSpPr>
            <p:sp>
              <p:nvSpPr>
                <p:cNvPr id="42" name="剪去单角的矩形 41"/>
                <p:cNvSpPr/>
                <p:nvPr/>
              </p:nvSpPr>
              <p:spPr>
                <a:xfrm rot="16200000">
                  <a:off x="669629" y="1877082"/>
                  <a:ext cx="2185375" cy="1485608"/>
                </a:xfrm>
                <a:prstGeom prst="snip1Rect">
                  <a:avLst>
                    <a:gd name="adj" fmla="val 22985"/>
                  </a:avLst>
                </a:prstGeom>
                <a:noFill/>
                <a:ln w="25400">
                  <a:solidFill>
                    <a:srgbClr val="FFD1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650630" y="1412827"/>
                  <a:ext cx="2251104" cy="259229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3200" b="1" dirty="0">
                      <a:solidFill>
                        <a:srgbClr val="FFFF00"/>
                      </a:solidFill>
                      <a:latin typeface="方正舒体" panose="02010601030101010101" pitchFamily="2" charset="-122"/>
                      <a:ea typeface="方正舒体" panose="02010601030101010101" pitchFamily="2" charset="-122"/>
                    </a:rPr>
                    <a:t>上浮</a:t>
                  </a:r>
                </a:p>
              </p:txBody>
            </p:sp>
          </p:grpSp>
          <p:cxnSp>
            <p:nvCxnSpPr>
              <p:cNvPr id="41" name="直接箭头连接符 40"/>
              <p:cNvCxnSpPr/>
              <p:nvPr/>
            </p:nvCxnSpPr>
            <p:spPr>
              <a:xfrm flipV="1">
                <a:off x="3223026" y="4324460"/>
                <a:ext cx="0" cy="552037"/>
              </a:xfrm>
              <a:prstGeom prst="straightConnector1">
                <a:avLst/>
              </a:prstGeom>
              <a:ln w="254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1963156" y="2840922"/>
              <a:ext cx="592620" cy="1596190"/>
              <a:chOff x="1963156" y="2840922"/>
              <a:chExt cx="592620" cy="1596190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1963156" y="3040422"/>
                <a:ext cx="382600" cy="1121675"/>
                <a:chOff x="1963156" y="3040422"/>
                <a:chExt cx="382600" cy="1121675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1963156" y="342900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3" name="直接箭头连接符 2"/>
                <p:cNvCxnSpPr/>
                <p:nvPr/>
              </p:nvCxnSpPr>
              <p:spPr>
                <a:xfrm flipH="1" flipV="1">
                  <a:off x="2154460" y="3040422"/>
                  <a:ext cx="1" cy="682366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箭头连接符 50"/>
                <p:cNvCxnSpPr/>
                <p:nvPr/>
              </p:nvCxnSpPr>
              <p:spPr>
                <a:xfrm>
                  <a:off x="2154456" y="3688494"/>
                  <a:ext cx="5420" cy="473603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2" name="对象 6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68644930"/>
                  </p:ext>
                </p:extLst>
              </p:nvPr>
            </p:nvGraphicFramePr>
            <p:xfrm>
              <a:off x="2160349" y="2840922"/>
              <a:ext cx="370813" cy="414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51" name="公式" r:id="rId4" imgW="215640" imgH="241200" progId="Equation.3">
                      <p:embed/>
                    </p:oleObj>
                  </mc:Choice>
                  <mc:Fallback>
                    <p:oleObj name="公式" r:id="rId4" imgW="215640" imgH="2412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2160349" y="2840922"/>
                            <a:ext cx="370813" cy="4144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" name="TextBox 64"/>
              <p:cNvSpPr txBox="1"/>
              <p:nvPr/>
            </p:nvSpPr>
            <p:spPr>
              <a:xfrm>
                <a:off x="2154456" y="3975447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512069" y="1272486"/>
              <a:ext cx="2109409" cy="3740690"/>
              <a:chOff x="1533151" y="1153551"/>
              <a:chExt cx="3193595" cy="384048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575580" y="2321169"/>
                <a:ext cx="3104780" cy="2561891"/>
              </a:xfrm>
              <a:prstGeom prst="rect">
                <a:avLst/>
              </a:prstGeom>
              <a:gradFill>
                <a:gsLst>
                  <a:gs pos="100000">
                    <a:srgbClr val="0070C0"/>
                  </a:gs>
                  <a:gs pos="100000">
                    <a:srgbClr val="0070C0"/>
                  </a:gs>
                  <a:gs pos="0">
                    <a:schemeClr val="bg2"/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rgbClr val="A4C9E8"/>
                  </a:gs>
                  <a:gs pos="100000">
                    <a:srgbClr val="7030A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533151" y="1153551"/>
                <a:ext cx="3193595" cy="3840480"/>
                <a:chOff x="1528549" y="1188080"/>
                <a:chExt cx="2388358" cy="2921157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1528549" y="1188080"/>
                  <a:ext cx="0" cy="2921157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528549" y="4067033"/>
                  <a:ext cx="2388358" cy="1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3913949" y="1188080"/>
                  <a:ext cx="2958" cy="2921156"/>
                </a:xfrm>
                <a:prstGeom prst="line">
                  <a:avLst/>
                </a:prstGeom>
                <a:ln w="95250"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" name="组合 25"/>
            <p:cNvGrpSpPr/>
            <p:nvPr/>
          </p:nvGrpSpPr>
          <p:grpSpPr>
            <a:xfrm>
              <a:off x="3635896" y="3284984"/>
              <a:ext cx="677108" cy="1095111"/>
              <a:chOff x="650630" y="1527198"/>
              <a:chExt cx="2251104" cy="2610377"/>
            </a:xfrm>
          </p:grpSpPr>
          <p:sp>
            <p:nvSpPr>
              <p:cNvPr id="27" name="剪去单角的矩形 26"/>
              <p:cNvSpPr/>
              <p:nvPr/>
            </p:nvSpPr>
            <p:spPr>
              <a:xfrm rot="16200000">
                <a:off x="669629" y="1877082"/>
                <a:ext cx="2185375" cy="1485608"/>
              </a:xfrm>
              <a:prstGeom prst="snip1Rect">
                <a:avLst>
                  <a:gd name="adj" fmla="val 22985"/>
                </a:avLst>
              </a:prstGeom>
              <a:noFill/>
              <a:ln w="25400">
                <a:solidFill>
                  <a:srgbClr val="FFD1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50630" y="1545285"/>
                <a:ext cx="2251104" cy="25922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FFFF00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悬浮</a:t>
                </a: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4690864" y="2833253"/>
              <a:ext cx="570488" cy="1819883"/>
              <a:chOff x="4690864" y="2833253"/>
              <a:chExt cx="570488" cy="1819883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4690864" y="3093293"/>
                <a:ext cx="382600" cy="1286802"/>
                <a:chOff x="4690864" y="3093293"/>
                <a:chExt cx="382600" cy="1286802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4690864" y="342621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7" name="直接箭头连接符 46"/>
                <p:cNvCxnSpPr/>
                <p:nvPr/>
              </p:nvCxnSpPr>
              <p:spPr>
                <a:xfrm flipH="1" flipV="1">
                  <a:off x="4884874" y="3093293"/>
                  <a:ext cx="1" cy="648072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箭头连接符 56"/>
                <p:cNvCxnSpPr/>
                <p:nvPr/>
              </p:nvCxnSpPr>
              <p:spPr>
                <a:xfrm>
                  <a:off x="4884875" y="3717032"/>
                  <a:ext cx="5420" cy="663063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3" name="对象 6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15570557"/>
                  </p:ext>
                </p:extLst>
              </p:nvPr>
            </p:nvGraphicFramePr>
            <p:xfrm>
              <a:off x="4888520" y="2833253"/>
              <a:ext cx="369887" cy="4143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52" name="公式" r:id="rId6" imgW="215640" imgH="241200" progId="Equation.3">
                      <p:embed/>
                    </p:oleObj>
                  </mc:Choice>
                  <mc:Fallback>
                    <p:oleObj name="公式" r:id="rId6" imgW="21564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88520" y="2833253"/>
                            <a:ext cx="369887" cy="4143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6" name="TextBox 65"/>
              <p:cNvSpPr txBox="1"/>
              <p:nvPr/>
            </p:nvSpPr>
            <p:spPr>
              <a:xfrm>
                <a:off x="4860032" y="4191471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287781" y="2861791"/>
              <a:ext cx="577426" cy="1820962"/>
              <a:chOff x="7287781" y="2861791"/>
              <a:chExt cx="577426" cy="1820962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7287781" y="3040422"/>
                <a:ext cx="382600" cy="1391685"/>
                <a:chOff x="7287781" y="3040422"/>
                <a:chExt cx="382600" cy="1391685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7287781" y="3426210"/>
                  <a:ext cx="382600" cy="506846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8" name="直接箭头连接符 47"/>
                <p:cNvCxnSpPr/>
                <p:nvPr/>
              </p:nvCxnSpPr>
              <p:spPr>
                <a:xfrm flipH="1" flipV="1">
                  <a:off x="7495319" y="3040422"/>
                  <a:ext cx="1" cy="648072"/>
                </a:xfrm>
                <a:prstGeom prst="straightConnector1">
                  <a:avLst/>
                </a:prstGeom>
                <a:ln w="254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箭头连接符 58"/>
                <p:cNvCxnSpPr/>
                <p:nvPr/>
              </p:nvCxnSpPr>
              <p:spPr>
                <a:xfrm>
                  <a:off x="7491814" y="3679633"/>
                  <a:ext cx="0" cy="752474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aphicFrame>
            <p:nvGraphicFramePr>
              <p:cNvPr id="64" name="对象 6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66315171"/>
                  </p:ext>
                </p:extLst>
              </p:nvPr>
            </p:nvGraphicFramePr>
            <p:xfrm>
              <a:off x="7495320" y="2861791"/>
              <a:ext cx="369887" cy="4143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53" name="公式" r:id="rId8" imgW="215640" imgH="241200" progId="Equation.3">
                      <p:embed/>
                    </p:oleObj>
                  </mc:Choice>
                  <mc:Fallback>
                    <p:oleObj name="公式" r:id="rId8" imgW="21564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495320" y="2861791"/>
                            <a:ext cx="369887" cy="4143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7" name="TextBox 66"/>
              <p:cNvSpPr txBox="1"/>
              <p:nvPr/>
            </p:nvSpPr>
            <p:spPr>
              <a:xfrm>
                <a:off x="7452320" y="4221088"/>
                <a:ext cx="401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/>
                  <a:t>G</a:t>
                </a:r>
                <a:endParaRPr lang="zh-CN" altLang="en-US" sz="2400" dirty="0"/>
              </a:p>
            </p:txBody>
          </p:sp>
        </p:grpSp>
        <p:graphicFrame>
          <p:nvGraphicFramePr>
            <p:cNvPr id="31" name="对象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887056"/>
                </p:ext>
              </p:extLst>
            </p:nvPr>
          </p:nvGraphicFramePr>
          <p:xfrm>
            <a:off x="4527550" y="3308350"/>
            <a:ext cx="889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4" name="公式" r:id="rId9" imgW="88560" imgH="241200" progId="Equation.3">
                    <p:embed/>
                  </p:oleObj>
                </mc:Choice>
                <mc:Fallback>
                  <p:oleObj name="公式" r:id="rId9" imgW="88560" imgH="2412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527550" y="3308350"/>
                          <a:ext cx="88900" cy="241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2" name="组合 51"/>
          <p:cNvGrpSpPr/>
          <p:nvPr/>
        </p:nvGrpSpPr>
        <p:grpSpPr>
          <a:xfrm>
            <a:off x="913103" y="4941168"/>
            <a:ext cx="1750478" cy="1039288"/>
            <a:chOff x="539552" y="5085184"/>
            <a:chExt cx="1750478" cy="1039288"/>
          </a:xfrm>
        </p:grpSpPr>
        <p:sp>
          <p:nvSpPr>
            <p:cNvPr id="73" name="圆角矩形 72"/>
            <p:cNvSpPr/>
            <p:nvPr/>
          </p:nvSpPr>
          <p:spPr>
            <a:xfrm>
              <a:off x="566914" y="5157192"/>
              <a:ext cx="1723116" cy="96728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6" name="对象 7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02553881"/>
                </p:ext>
              </p:extLst>
            </p:nvPr>
          </p:nvGraphicFramePr>
          <p:xfrm>
            <a:off x="539552" y="5085184"/>
            <a:ext cx="1648708" cy="8920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5" name="公式" r:id="rId11" imgW="685800" imgH="241200" progId="Equation.3">
                    <p:embed/>
                  </p:oleObj>
                </mc:Choice>
                <mc:Fallback>
                  <p:oleObj name="公式" r:id="rId11" imgW="68580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552" y="5085184"/>
                          <a:ext cx="1648708" cy="8920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0" name="组合 49"/>
          <p:cNvGrpSpPr/>
          <p:nvPr/>
        </p:nvGrpSpPr>
        <p:grpSpPr>
          <a:xfrm>
            <a:off x="3689487" y="4936216"/>
            <a:ext cx="1751959" cy="1044240"/>
            <a:chOff x="3463955" y="5763240"/>
            <a:chExt cx="1751959" cy="1044240"/>
          </a:xfrm>
        </p:grpSpPr>
        <p:sp>
          <p:nvSpPr>
            <p:cNvPr id="79" name="圆角矩形 78"/>
            <p:cNvSpPr/>
            <p:nvPr/>
          </p:nvSpPr>
          <p:spPr>
            <a:xfrm>
              <a:off x="3492798" y="5840200"/>
              <a:ext cx="1723116" cy="96728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7" name="对象 7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96633866"/>
                </p:ext>
              </p:extLst>
            </p:nvPr>
          </p:nvGraphicFramePr>
          <p:xfrm>
            <a:off x="3463955" y="5763240"/>
            <a:ext cx="1698098" cy="9185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6" name="公式" r:id="rId13" imgW="685800" imgH="241200" progId="Equation.3">
                    <p:embed/>
                  </p:oleObj>
                </mc:Choice>
                <mc:Fallback>
                  <p:oleObj name="公式" r:id="rId13" imgW="685800" imgH="2412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463955" y="5763240"/>
                          <a:ext cx="1698098" cy="9185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9" name="组合 48"/>
          <p:cNvGrpSpPr/>
          <p:nvPr/>
        </p:nvGrpSpPr>
        <p:grpSpPr>
          <a:xfrm>
            <a:off x="6319542" y="5013176"/>
            <a:ext cx="1783368" cy="967280"/>
            <a:chOff x="5869612" y="5148714"/>
            <a:chExt cx="1783368" cy="967280"/>
          </a:xfrm>
        </p:grpSpPr>
        <p:sp>
          <p:nvSpPr>
            <p:cNvPr id="80" name="圆角矩形 79"/>
            <p:cNvSpPr/>
            <p:nvPr/>
          </p:nvSpPr>
          <p:spPr>
            <a:xfrm>
              <a:off x="5929864" y="5148714"/>
              <a:ext cx="1723116" cy="96728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8" name="对象 7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0001695"/>
                </p:ext>
              </p:extLst>
            </p:nvPr>
          </p:nvGraphicFramePr>
          <p:xfrm>
            <a:off x="5869612" y="5157192"/>
            <a:ext cx="1783368" cy="8217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7" name="公式" r:id="rId15" imgW="685800" imgH="241200" progId="Equation.3">
                    <p:embed/>
                  </p:oleObj>
                </mc:Choice>
                <mc:Fallback>
                  <p:oleObj name="公式" r:id="rId15" imgW="68580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9612" y="5157192"/>
                          <a:ext cx="1783368" cy="8217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1" name="组合 80"/>
          <p:cNvGrpSpPr/>
          <p:nvPr/>
        </p:nvGrpSpPr>
        <p:grpSpPr>
          <a:xfrm>
            <a:off x="631485" y="925853"/>
            <a:ext cx="2613705" cy="967280"/>
            <a:chOff x="4660710" y="6935752"/>
            <a:chExt cx="3525527" cy="1151414"/>
          </a:xfrm>
        </p:grpSpPr>
        <p:sp>
          <p:nvSpPr>
            <p:cNvPr id="82" name="圆角矩形 81"/>
            <p:cNvSpPr/>
            <p:nvPr/>
          </p:nvSpPr>
          <p:spPr>
            <a:xfrm>
              <a:off x="5167510" y="6935752"/>
              <a:ext cx="2324245" cy="1151414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710" y="7021356"/>
              <a:ext cx="3525527" cy="1053755"/>
            </a:xfrm>
            <a:prstGeom prst="rect">
              <a:avLst/>
            </a:prstGeom>
          </p:spPr>
        </p:pic>
      </p:grpSp>
      <p:grpSp>
        <p:nvGrpSpPr>
          <p:cNvPr id="84" name="组合 83"/>
          <p:cNvGrpSpPr/>
          <p:nvPr/>
        </p:nvGrpSpPr>
        <p:grpSpPr>
          <a:xfrm>
            <a:off x="2788642" y="921859"/>
            <a:ext cx="3566715" cy="955317"/>
            <a:chOff x="3254683" y="5614575"/>
            <a:chExt cx="4733589" cy="1164066"/>
          </a:xfrm>
        </p:grpSpPr>
        <p:sp>
          <p:nvSpPr>
            <p:cNvPr id="85" name="圆角矩形 84"/>
            <p:cNvSpPr/>
            <p:nvPr/>
          </p:nvSpPr>
          <p:spPr>
            <a:xfrm>
              <a:off x="4459355" y="5627227"/>
              <a:ext cx="2324246" cy="1151414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683" y="5614575"/>
              <a:ext cx="4733589" cy="1151414"/>
            </a:xfrm>
            <a:prstGeom prst="rect">
              <a:avLst/>
            </a:prstGeom>
          </p:spPr>
        </p:pic>
      </p:grpSp>
      <p:grpSp>
        <p:nvGrpSpPr>
          <p:cNvPr id="87" name="组合 86"/>
          <p:cNvGrpSpPr/>
          <p:nvPr/>
        </p:nvGrpSpPr>
        <p:grpSpPr>
          <a:xfrm>
            <a:off x="5927183" y="862169"/>
            <a:ext cx="2721195" cy="991267"/>
            <a:chOff x="4213803" y="5373216"/>
            <a:chExt cx="3724539" cy="1151414"/>
          </a:xfrm>
        </p:grpSpPr>
        <p:sp>
          <p:nvSpPr>
            <p:cNvPr id="88" name="圆角矩形 87"/>
            <p:cNvSpPr/>
            <p:nvPr/>
          </p:nvSpPr>
          <p:spPr>
            <a:xfrm>
              <a:off x="4867507" y="5373216"/>
              <a:ext cx="2324246" cy="1151414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3803" y="5373216"/>
              <a:ext cx="3724539" cy="11091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637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459"/>
            <a:ext cx="9144000" cy="69254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5680">
            <a:off x="881664" y="458157"/>
            <a:ext cx="2592288" cy="25922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50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</TotalTime>
  <Words>266</Words>
  <Application>Microsoft Office PowerPoint</Application>
  <PresentationFormat>全屏显示(4:3)</PresentationFormat>
  <Paragraphs>102</Paragraphs>
  <Slides>42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Office 主题​​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AutoBVT</cp:lastModifiedBy>
  <cp:revision>118</cp:revision>
  <dcterms:created xsi:type="dcterms:W3CDTF">2016-04-09T01:47:47Z</dcterms:created>
  <dcterms:modified xsi:type="dcterms:W3CDTF">2016-05-24T09:53:59Z</dcterms:modified>
</cp:coreProperties>
</file>