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2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notesSlides/notesSlide3.xml" ContentType="application/vnd.openxmlformats-officedocument.presentationml.notesSlide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4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notesSlides/notesSlide5.xml" ContentType="application/vnd.openxmlformats-officedocument.presentationml.notesSlide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6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notesSlides/notesSlide7.xml" ContentType="application/vnd.openxmlformats-officedocument.presentationml.notesSlide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notesSlides/notesSlide8.xml" ContentType="application/vnd.openxmlformats-officedocument.presentationml.notesSlide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notesSlides/notesSlide9.xml" ContentType="application/vnd.openxmlformats-officedocument.presentationml.notesSlide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notesSlides/notesSlide10.xml" ContentType="application/vnd.openxmlformats-officedocument.presentationml.notesSlide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notesSlides/notesSlide11.xml" ContentType="application/vnd.openxmlformats-officedocument.presentationml.notesSlide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notesSlides/notesSlide12.xml" ContentType="application/vnd.openxmlformats-officedocument.presentationml.notesSlide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notesSlides/notesSlide13.xml" ContentType="application/vnd.openxmlformats-officedocument.presentationml.notesSlide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1" r:id="rId2"/>
    <p:sldId id="257" r:id="rId3"/>
    <p:sldId id="560" r:id="rId4"/>
    <p:sldId id="259" r:id="rId5"/>
    <p:sldId id="774" r:id="rId6"/>
    <p:sldId id="775" r:id="rId7"/>
    <p:sldId id="776" r:id="rId8"/>
    <p:sldId id="777" r:id="rId9"/>
    <p:sldId id="779" r:id="rId10"/>
    <p:sldId id="780" r:id="rId11"/>
    <p:sldId id="778" r:id="rId12"/>
    <p:sldId id="781" r:id="rId13"/>
    <p:sldId id="782" r:id="rId14"/>
    <p:sldId id="787" r:id="rId15"/>
    <p:sldId id="788" r:id="rId16"/>
    <p:sldId id="674" r:id="rId17"/>
    <p:sldId id="617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67" y="72"/>
      </p:cViewPr>
      <p:guideLst>
        <p:guide orient="horz" pos="190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4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4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4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4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10" Type="http://schemas.openxmlformats.org/officeDocument/2006/relationships/image" Target="../media/image2.png"/><Relationship Id="rId4" Type="http://schemas.openxmlformats.org/officeDocument/2006/relationships/tags" Target="../tags/tag76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tags" Target="../tags/tag200.xml"/><Relationship Id="rId18" Type="http://schemas.openxmlformats.org/officeDocument/2006/relationships/notesSlide" Target="../notesSlides/notesSlide8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199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189.xml"/><Relationship Id="rId16" Type="http://schemas.openxmlformats.org/officeDocument/2006/relationships/tags" Target="../tags/tag203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tags" Target="../tags/tag202.xml"/><Relationship Id="rId10" Type="http://schemas.openxmlformats.org/officeDocument/2006/relationships/tags" Target="../tags/tag197.xml"/><Relationship Id="rId19" Type="http://schemas.openxmlformats.org/officeDocument/2006/relationships/image" Target="../media/image10.png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tags" Target="../tags/tag20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13.xml"/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12" Type="http://schemas.microsoft.com/office/2007/relationships/hdphoto" Target="../media/hdphoto2.wdp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11" Type="http://schemas.openxmlformats.org/officeDocument/2006/relationships/image" Target="../media/image12.png"/><Relationship Id="rId5" Type="http://schemas.openxmlformats.org/officeDocument/2006/relationships/tags" Target="../tags/tag210.xml"/><Relationship Id="rId10" Type="http://schemas.openxmlformats.org/officeDocument/2006/relationships/notesSlide" Target="../notesSlides/notesSlide9.xml"/><Relationship Id="rId4" Type="http://schemas.openxmlformats.org/officeDocument/2006/relationships/tags" Target="../tags/tag209.xml"/><Relationship Id="rId9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media" Target="../media/media1.mp4"/><Relationship Id="rId13" Type="http://schemas.openxmlformats.org/officeDocument/2006/relationships/tags" Target="../tags/tag224.xml"/><Relationship Id="rId18" Type="http://schemas.openxmlformats.org/officeDocument/2006/relationships/notesSlide" Target="../notesSlides/notesSlide10.xml"/><Relationship Id="rId3" Type="http://schemas.openxmlformats.org/officeDocument/2006/relationships/tags" Target="../tags/tag218.xml"/><Relationship Id="rId21" Type="http://schemas.openxmlformats.org/officeDocument/2006/relationships/image" Target="../media/image15.png"/><Relationship Id="rId7" Type="http://schemas.openxmlformats.org/officeDocument/2006/relationships/tags" Target="../tags/tag222.xml"/><Relationship Id="rId12" Type="http://schemas.openxmlformats.org/officeDocument/2006/relationships/video" Target="../media/media2.mp4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217.xml"/><Relationship Id="rId16" Type="http://schemas.openxmlformats.org/officeDocument/2006/relationships/tags" Target="../tags/tag225.xml"/><Relationship Id="rId20" Type="http://schemas.openxmlformats.org/officeDocument/2006/relationships/image" Target="../media/image14.png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11" Type="http://schemas.microsoft.com/office/2007/relationships/media" Target="../media/media2.mp4"/><Relationship Id="rId5" Type="http://schemas.openxmlformats.org/officeDocument/2006/relationships/tags" Target="../tags/tag220.xml"/><Relationship Id="rId15" Type="http://schemas.openxmlformats.org/officeDocument/2006/relationships/video" Target="../media/media3.mp4"/><Relationship Id="rId10" Type="http://schemas.openxmlformats.org/officeDocument/2006/relationships/tags" Target="../tags/tag223.xml"/><Relationship Id="rId19" Type="http://schemas.openxmlformats.org/officeDocument/2006/relationships/image" Target="../media/image13.png"/><Relationship Id="rId4" Type="http://schemas.openxmlformats.org/officeDocument/2006/relationships/tags" Target="../tags/tag219.xml"/><Relationship Id="rId9" Type="http://schemas.openxmlformats.org/officeDocument/2006/relationships/video" Target="../media/media1.mp4"/><Relationship Id="rId14" Type="http://schemas.microsoft.com/office/2007/relationships/media" Target="../media/media3.mp4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230.xml"/><Relationship Id="rId7" Type="http://schemas.openxmlformats.org/officeDocument/2006/relationships/tags" Target="../tags/tag234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5" Type="http://schemas.openxmlformats.org/officeDocument/2006/relationships/tags" Target="../tags/tag232.xml"/><Relationship Id="rId4" Type="http://schemas.openxmlformats.org/officeDocument/2006/relationships/tags" Target="../tags/tag231.xml"/><Relationship Id="rId9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9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5" Type="http://schemas.openxmlformats.org/officeDocument/2006/relationships/tags" Target="../tags/tag250.xml"/><Relationship Id="rId4" Type="http://schemas.openxmlformats.org/officeDocument/2006/relationships/tags" Target="../tags/tag249.xml"/><Relationship Id="rId9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267.xml"/><Relationship Id="rId18" Type="http://schemas.openxmlformats.org/officeDocument/2006/relationships/tags" Target="../tags/tag272.xml"/><Relationship Id="rId26" Type="http://schemas.openxmlformats.org/officeDocument/2006/relationships/tags" Target="../tags/tag280.xml"/><Relationship Id="rId39" Type="http://schemas.openxmlformats.org/officeDocument/2006/relationships/image" Target="../media/image16.png"/><Relationship Id="rId21" Type="http://schemas.openxmlformats.org/officeDocument/2006/relationships/tags" Target="../tags/tag275.xml"/><Relationship Id="rId34" Type="http://schemas.openxmlformats.org/officeDocument/2006/relationships/tags" Target="../tags/tag288.xml"/><Relationship Id="rId7" Type="http://schemas.openxmlformats.org/officeDocument/2006/relationships/tags" Target="../tags/tag261.xml"/><Relationship Id="rId12" Type="http://schemas.openxmlformats.org/officeDocument/2006/relationships/tags" Target="../tags/tag266.xml"/><Relationship Id="rId17" Type="http://schemas.openxmlformats.org/officeDocument/2006/relationships/tags" Target="../tags/tag271.xml"/><Relationship Id="rId25" Type="http://schemas.openxmlformats.org/officeDocument/2006/relationships/tags" Target="../tags/tag279.xml"/><Relationship Id="rId33" Type="http://schemas.openxmlformats.org/officeDocument/2006/relationships/tags" Target="../tags/tag287.xml"/><Relationship Id="rId38" Type="http://schemas.openxmlformats.org/officeDocument/2006/relationships/slideLayout" Target="../slideLayouts/slideLayout1.xml"/><Relationship Id="rId2" Type="http://schemas.openxmlformats.org/officeDocument/2006/relationships/tags" Target="../tags/tag256.xml"/><Relationship Id="rId16" Type="http://schemas.openxmlformats.org/officeDocument/2006/relationships/tags" Target="../tags/tag270.xml"/><Relationship Id="rId20" Type="http://schemas.openxmlformats.org/officeDocument/2006/relationships/tags" Target="../tags/tag274.xml"/><Relationship Id="rId29" Type="http://schemas.openxmlformats.org/officeDocument/2006/relationships/tags" Target="../tags/tag283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tags" Target="../tags/tag265.xml"/><Relationship Id="rId24" Type="http://schemas.openxmlformats.org/officeDocument/2006/relationships/tags" Target="../tags/tag278.xml"/><Relationship Id="rId32" Type="http://schemas.openxmlformats.org/officeDocument/2006/relationships/tags" Target="../tags/tag286.xml"/><Relationship Id="rId37" Type="http://schemas.openxmlformats.org/officeDocument/2006/relationships/tags" Target="../tags/tag291.xml"/><Relationship Id="rId5" Type="http://schemas.openxmlformats.org/officeDocument/2006/relationships/tags" Target="../tags/tag259.xml"/><Relationship Id="rId15" Type="http://schemas.openxmlformats.org/officeDocument/2006/relationships/tags" Target="../tags/tag269.xml"/><Relationship Id="rId23" Type="http://schemas.openxmlformats.org/officeDocument/2006/relationships/tags" Target="../tags/tag277.xml"/><Relationship Id="rId28" Type="http://schemas.openxmlformats.org/officeDocument/2006/relationships/tags" Target="../tags/tag282.xml"/><Relationship Id="rId36" Type="http://schemas.openxmlformats.org/officeDocument/2006/relationships/tags" Target="../tags/tag290.xml"/><Relationship Id="rId10" Type="http://schemas.openxmlformats.org/officeDocument/2006/relationships/tags" Target="../tags/tag264.xml"/><Relationship Id="rId19" Type="http://schemas.openxmlformats.org/officeDocument/2006/relationships/tags" Target="../tags/tag273.xml"/><Relationship Id="rId31" Type="http://schemas.openxmlformats.org/officeDocument/2006/relationships/tags" Target="../tags/tag285.xml"/><Relationship Id="rId4" Type="http://schemas.openxmlformats.org/officeDocument/2006/relationships/tags" Target="../tags/tag258.xml"/><Relationship Id="rId9" Type="http://schemas.openxmlformats.org/officeDocument/2006/relationships/tags" Target="../tags/tag263.xml"/><Relationship Id="rId14" Type="http://schemas.openxmlformats.org/officeDocument/2006/relationships/tags" Target="../tags/tag268.xml"/><Relationship Id="rId22" Type="http://schemas.openxmlformats.org/officeDocument/2006/relationships/tags" Target="../tags/tag276.xml"/><Relationship Id="rId27" Type="http://schemas.openxmlformats.org/officeDocument/2006/relationships/tags" Target="../tags/tag281.xml"/><Relationship Id="rId30" Type="http://schemas.openxmlformats.org/officeDocument/2006/relationships/tags" Target="../tags/tag284.xml"/><Relationship Id="rId35" Type="http://schemas.openxmlformats.org/officeDocument/2006/relationships/tags" Target="../tags/tag289.xml"/><Relationship Id="rId8" Type="http://schemas.openxmlformats.org/officeDocument/2006/relationships/tags" Target="../tags/tag262.xml"/><Relationship Id="rId3" Type="http://schemas.openxmlformats.org/officeDocument/2006/relationships/tags" Target="../tags/tag25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294.xml"/><Relationship Id="rId7" Type="http://schemas.openxmlformats.org/officeDocument/2006/relationships/tags" Target="../tags/tag298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5" Type="http://schemas.openxmlformats.org/officeDocument/2006/relationships/tags" Target="../tags/tag296.xml"/><Relationship Id="rId4" Type="http://schemas.openxmlformats.org/officeDocument/2006/relationships/tags" Target="../tags/tag295.xml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5.xml"/><Relationship Id="rId9" Type="http://schemas.openxmlformats.org/officeDocument/2006/relationships/tags" Target="../tags/tag9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image" Target="../media/image4.png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image" Target="../media/image3.jpe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102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01.xml"/><Relationship Id="rId9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9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tags" Target="../tags/tag130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120.xml"/><Relationship Id="rId21" Type="http://schemas.openxmlformats.org/officeDocument/2006/relationships/image" Target="../media/image6.jpeg"/><Relationship Id="rId7" Type="http://schemas.openxmlformats.org/officeDocument/2006/relationships/tags" Target="../tags/tag124.xml"/><Relationship Id="rId12" Type="http://schemas.openxmlformats.org/officeDocument/2006/relationships/tags" Target="../tags/tag129.xml"/><Relationship Id="rId17" Type="http://schemas.openxmlformats.org/officeDocument/2006/relationships/tags" Target="../tags/tag134.xml"/><Relationship Id="rId2" Type="http://schemas.openxmlformats.org/officeDocument/2006/relationships/tags" Target="../tags/tag119.xml"/><Relationship Id="rId16" Type="http://schemas.openxmlformats.org/officeDocument/2006/relationships/tags" Target="../tags/tag133.xml"/><Relationship Id="rId20" Type="http://schemas.openxmlformats.org/officeDocument/2006/relationships/image" Target="../media/image5.jpeg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tags" Target="../tags/tag128.xml"/><Relationship Id="rId5" Type="http://schemas.openxmlformats.org/officeDocument/2006/relationships/tags" Target="../tags/tag122.xml"/><Relationship Id="rId15" Type="http://schemas.openxmlformats.org/officeDocument/2006/relationships/tags" Target="../tags/tag132.xml"/><Relationship Id="rId10" Type="http://schemas.openxmlformats.org/officeDocument/2006/relationships/tags" Target="../tags/tag127.xml"/><Relationship Id="rId19" Type="http://schemas.openxmlformats.org/officeDocument/2006/relationships/notesSlide" Target="../notesSlides/notesSlide4.xml"/><Relationship Id="rId4" Type="http://schemas.openxmlformats.org/officeDocument/2006/relationships/tags" Target="../tags/tag121.xml"/><Relationship Id="rId9" Type="http://schemas.openxmlformats.org/officeDocument/2006/relationships/tags" Target="../tags/tag126.xml"/><Relationship Id="rId14" Type="http://schemas.openxmlformats.org/officeDocument/2006/relationships/tags" Target="../tags/tag1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/><Relationship Id="rId13" Type="http://schemas.openxmlformats.org/officeDocument/2006/relationships/notesSlide" Target="../notesSlides/notesSlide5.xml"/><Relationship Id="rId3" Type="http://schemas.openxmlformats.org/officeDocument/2006/relationships/tags" Target="../tags/tag139.xml"/><Relationship Id="rId7" Type="http://schemas.openxmlformats.org/officeDocument/2006/relationships/tags" Target="../tags/tag143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tags" Target="../tags/tag147.xml"/><Relationship Id="rId5" Type="http://schemas.openxmlformats.org/officeDocument/2006/relationships/tags" Target="../tags/tag141.xml"/><Relationship Id="rId15" Type="http://schemas.openxmlformats.org/officeDocument/2006/relationships/image" Target="../media/image8.png"/><Relationship Id="rId10" Type="http://schemas.openxmlformats.org/officeDocument/2006/relationships/tags" Target="../tags/tag146.xml"/><Relationship Id="rId4" Type="http://schemas.openxmlformats.org/officeDocument/2006/relationships/tags" Target="../tags/tag140.xml"/><Relationship Id="rId9" Type="http://schemas.openxmlformats.org/officeDocument/2006/relationships/tags" Target="../tags/tag145.xml"/><Relationship Id="rId1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13" Type="http://schemas.openxmlformats.org/officeDocument/2006/relationships/image" Target="../media/image9.png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12" Type="http://schemas.openxmlformats.org/officeDocument/2006/relationships/notesSlide" Target="../notesSlides/notesSlide6.xml"/><Relationship Id="rId2" Type="http://schemas.openxmlformats.org/officeDocument/2006/relationships/tags" Target="../tags/tag151.xml"/><Relationship Id="rId16" Type="http://schemas.microsoft.com/office/2007/relationships/hdphoto" Target="../media/hdphoto1.wdp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54.xml"/><Relationship Id="rId15" Type="http://schemas.openxmlformats.org/officeDocument/2006/relationships/image" Target="../media/image11.png"/><Relationship Id="rId10" Type="http://schemas.openxmlformats.org/officeDocument/2006/relationships/tags" Target="../tags/tag159.xml"/><Relationship Id="rId4" Type="http://schemas.openxmlformats.org/officeDocument/2006/relationships/tags" Target="../tags/tag153.xml"/><Relationship Id="rId9" Type="http://schemas.openxmlformats.org/officeDocument/2006/relationships/tags" Target="../tags/tag158.xml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69.xml"/><Relationship Id="rId13" Type="http://schemas.openxmlformats.org/officeDocument/2006/relationships/tags" Target="../tags/tag174.xml"/><Relationship Id="rId18" Type="http://schemas.openxmlformats.org/officeDocument/2006/relationships/tags" Target="../tags/tag179.xml"/><Relationship Id="rId26" Type="http://schemas.openxmlformats.org/officeDocument/2006/relationships/notesSlide" Target="../notesSlides/notesSlide7.xml"/><Relationship Id="rId3" Type="http://schemas.openxmlformats.org/officeDocument/2006/relationships/tags" Target="../tags/tag164.xml"/><Relationship Id="rId21" Type="http://schemas.openxmlformats.org/officeDocument/2006/relationships/tags" Target="../tags/tag182.xml"/><Relationship Id="rId7" Type="http://schemas.openxmlformats.org/officeDocument/2006/relationships/tags" Target="../tags/tag168.xml"/><Relationship Id="rId12" Type="http://schemas.openxmlformats.org/officeDocument/2006/relationships/tags" Target="../tags/tag173.xml"/><Relationship Id="rId17" Type="http://schemas.openxmlformats.org/officeDocument/2006/relationships/tags" Target="../tags/tag178.xml"/><Relationship Id="rId25" Type="http://schemas.openxmlformats.org/officeDocument/2006/relationships/slideLayout" Target="../slideLayouts/slideLayout1.xml"/><Relationship Id="rId2" Type="http://schemas.openxmlformats.org/officeDocument/2006/relationships/tags" Target="../tags/tag163.xml"/><Relationship Id="rId16" Type="http://schemas.openxmlformats.org/officeDocument/2006/relationships/tags" Target="../tags/tag177.xml"/><Relationship Id="rId20" Type="http://schemas.openxmlformats.org/officeDocument/2006/relationships/tags" Target="../tags/tag181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tags" Target="../tags/tag172.xml"/><Relationship Id="rId24" Type="http://schemas.openxmlformats.org/officeDocument/2006/relationships/tags" Target="../tags/tag185.xml"/><Relationship Id="rId5" Type="http://schemas.openxmlformats.org/officeDocument/2006/relationships/tags" Target="../tags/tag166.xml"/><Relationship Id="rId15" Type="http://schemas.openxmlformats.org/officeDocument/2006/relationships/tags" Target="../tags/tag176.xml"/><Relationship Id="rId23" Type="http://schemas.openxmlformats.org/officeDocument/2006/relationships/tags" Target="../tags/tag184.xml"/><Relationship Id="rId10" Type="http://schemas.openxmlformats.org/officeDocument/2006/relationships/tags" Target="../tags/tag171.xml"/><Relationship Id="rId19" Type="http://schemas.openxmlformats.org/officeDocument/2006/relationships/tags" Target="../tags/tag180.xml"/><Relationship Id="rId4" Type="http://schemas.openxmlformats.org/officeDocument/2006/relationships/tags" Target="../tags/tag165.xml"/><Relationship Id="rId9" Type="http://schemas.openxmlformats.org/officeDocument/2006/relationships/tags" Target="../tags/tag170.xml"/><Relationship Id="rId14" Type="http://schemas.openxmlformats.org/officeDocument/2006/relationships/tags" Target="../tags/tag175.xml"/><Relationship Id="rId22" Type="http://schemas.openxmlformats.org/officeDocument/2006/relationships/tags" Target="../tags/tag183.xml"/><Relationship Id="rId27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540" y="985520"/>
            <a:ext cx="12186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第</a:t>
            </a:r>
            <a:r>
              <a:rPr lang="en-US" altLang="zh-CN" sz="4400" b="1">
                <a:solidFill>
                  <a:schemeClr val="tx1"/>
                </a:solidFill>
              </a:rPr>
              <a:t>5</a:t>
            </a:r>
            <a:r>
              <a:rPr lang="zh-CN" altLang="en-US" sz="4400" b="1">
                <a:solidFill>
                  <a:schemeClr val="tx1"/>
                </a:solidFill>
              </a:rPr>
              <a:t>节</a:t>
            </a:r>
            <a:r>
              <a:rPr lang="en-US" altLang="zh-CN" sz="4400" b="1">
                <a:solidFill>
                  <a:schemeClr val="tx1"/>
                </a:solidFill>
              </a:rPr>
              <a:t>  </a:t>
            </a:r>
            <a:r>
              <a:rPr lang="zh-CN" sz="4400" b="1">
                <a:solidFill>
                  <a:schemeClr val="tx1"/>
                </a:solidFill>
              </a:rPr>
              <a:t>跨学科实践：制作简易直流电动机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第二十章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电与磁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040380" y="1936115"/>
            <a:ext cx="6111875" cy="46088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项目分析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如何保证通电线圈能在磁场中持续转动？</a:t>
            </a:r>
          </a:p>
        </p:txBody>
      </p:sp>
      <p:grpSp>
        <p:nvGrpSpPr>
          <p:cNvPr id="35" name="组合 34"/>
          <p:cNvGrpSpPr/>
          <p:nvPr>
            <p:custDataLst>
              <p:tags r:id="rId8"/>
            </p:custDataLst>
          </p:nvPr>
        </p:nvGrpSpPr>
        <p:grpSpPr>
          <a:xfrm>
            <a:off x="9481820" y="2486660"/>
            <a:ext cx="1062355" cy="1062355"/>
            <a:chOff x="2595" y="4109"/>
            <a:chExt cx="1673" cy="1673"/>
          </a:xfrm>
        </p:grpSpPr>
        <p:sp>
          <p:nvSpPr>
            <p:cNvPr id="36" name="椭圆 35"/>
            <p:cNvSpPr/>
            <p:nvPr>
              <p:custDataLst>
                <p:tags r:id="rId14"/>
              </p:custDataLst>
            </p:nvPr>
          </p:nvSpPr>
          <p:spPr>
            <a:xfrm>
              <a:off x="2595" y="4109"/>
              <a:ext cx="1673" cy="167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饼形 36"/>
            <p:cNvSpPr/>
            <p:nvPr>
              <p:custDataLst>
                <p:tags r:id="rId15"/>
              </p:custDataLst>
            </p:nvPr>
          </p:nvSpPr>
          <p:spPr>
            <a:xfrm>
              <a:off x="2596" y="4110"/>
              <a:ext cx="1672" cy="1672"/>
            </a:xfrm>
            <a:prstGeom prst="pie">
              <a:avLst>
                <a:gd name="adj1" fmla="val 0"/>
                <a:gd name="adj2" fmla="val 10800926"/>
              </a:avLst>
            </a:prstGeom>
            <a:noFill/>
            <a:ln w="38100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38" name="直接连接符 37"/>
            <p:cNvCxnSpPr>
              <a:stCxn id="37" idx="2"/>
              <a:endCxn id="37" idx="0"/>
            </p:cNvCxnSpPr>
            <p:nvPr>
              <p:custDataLst>
                <p:tags r:id="rId16"/>
              </p:custDataLst>
            </p:nvPr>
          </p:nvCxnSpPr>
          <p:spPr>
            <a:xfrm>
              <a:off x="2596" y="4946"/>
              <a:ext cx="1672" cy="0"/>
            </a:xfrm>
            <a:prstGeom prst="line">
              <a:avLst/>
            </a:prstGeom>
            <a:ln w="57150">
              <a:solidFill>
                <a:srgbClr val="4874CB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39" name="图片 3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3453130" y="2193608"/>
            <a:ext cx="5286375" cy="1647825"/>
          </a:xfrm>
          <a:prstGeom prst="rect">
            <a:avLst/>
          </a:prstGeom>
        </p:spPr>
      </p:pic>
      <p:sp>
        <p:nvSpPr>
          <p:cNvPr id="41" name="椭圆 40"/>
          <p:cNvSpPr/>
          <p:nvPr>
            <p:custDataLst>
              <p:tags r:id="rId10"/>
            </p:custDataLst>
          </p:nvPr>
        </p:nvSpPr>
        <p:spPr>
          <a:xfrm>
            <a:off x="1647825" y="2486660"/>
            <a:ext cx="1062355" cy="10623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>
            <p:custDataLst>
              <p:tags r:id="rId11"/>
            </p:custDataLst>
          </p:nvPr>
        </p:nvSpPr>
        <p:spPr>
          <a:xfrm>
            <a:off x="1485265" y="4413568"/>
            <a:ext cx="1896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转轴过重心</a:t>
            </a:r>
          </a:p>
        </p:txBody>
      </p:sp>
      <p:sp>
        <p:nvSpPr>
          <p:cNvPr id="3" name="圆角矩形 2"/>
          <p:cNvSpPr/>
          <p:nvPr>
            <p:custDataLst>
              <p:tags r:id="rId12"/>
            </p:custDataLst>
          </p:nvPr>
        </p:nvSpPr>
        <p:spPr>
          <a:xfrm>
            <a:off x="5153025" y="4021455"/>
            <a:ext cx="1896110" cy="12668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漆皮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一端全部刮掉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一端刮掉半周</a:t>
            </a:r>
          </a:p>
        </p:txBody>
      </p:sp>
      <p:sp>
        <p:nvSpPr>
          <p:cNvPr id="9" name="圆角矩形 8"/>
          <p:cNvSpPr/>
          <p:nvPr>
            <p:custDataLst>
              <p:tags r:id="rId13"/>
            </p:custDataLst>
          </p:nvPr>
        </p:nvSpPr>
        <p:spPr>
          <a:xfrm>
            <a:off x="8820785" y="4413568"/>
            <a:ext cx="1896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动态调整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9" grpId="0" animBg="1"/>
      <p:bldP spid="3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根据每个人的个性化设计可以制作出不同的直流电动机。下面是一个比较简单的电动机设计和制作方法，同学们可以参考。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1</a:t>
            </a:r>
            <a:r>
              <a:rPr lang="zh-CN" sz="2400">
                <a:solidFill>
                  <a:schemeClr val="tx1"/>
                </a:solidFill>
                <a:sym typeface="+mn-ea"/>
              </a:rPr>
              <a:t>）实验器材：漆包线（刷有绝缘漆的铜导线）、强磁体、电池、羊眼钉、木块、小刀等。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8863" y="3189968"/>
            <a:ext cx="7738782" cy="344742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根据每个人的个性化设计可以制作出不同的直流电动机。下面是一个比较简单的电动机设计和制作方法，同学们可以参考。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2</a:t>
            </a:r>
            <a:r>
              <a:rPr lang="zh-CN" sz="2400">
                <a:solidFill>
                  <a:schemeClr val="tx1"/>
                </a:solidFill>
                <a:sym typeface="+mn-ea"/>
              </a:rPr>
              <a:t>）制作步骤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①制作线圈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②制作支架、安装磁体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③安装电源、闭合开关</a:t>
            </a:r>
          </a:p>
        </p:txBody>
      </p:sp>
      <p:pic>
        <p:nvPicPr>
          <p:cNvPr id="3" name="跨学科1">
            <a:hlinkClick r:id="" action="ppaction://media"/>
          </p:cNvPr>
          <p:cNvPicPr>
            <a:picLocks noChangeAspect="1"/>
          </p:cNvPicPr>
          <p:nvPr>
            <a:vide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321800" y="635"/>
            <a:ext cx="960000" cy="540000"/>
          </a:xfrm>
          <a:prstGeom prst="rect">
            <a:avLst/>
          </a:prstGeom>
        </p:spPr>
      </p:pic>
      <p:pic>
        <p:nvPicPr>
          <p:cNvPr id="7" name="跨学科2">
            <a:hlinkClick r:id="" action="ppaction://media"/>
          </p:cNvPr>
          <p:cNvPicPr>
            <a:picLocks noChangeAspect="1"/>
          </p:cNvPicPr>
          <p:nvPr>
            <a:videoFile r:link="rId12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281920" y="0"/>
            <a:ext cx="960000" cy="540000"/>
          </a:xfrm>
          <a:prstGeom prst="rect">
            <a:avLst/>
          </a:prstGeom>
        </p:spPr>
      </p:pic>
      <p:pic>
        <p:nvPicPr>
          <p:cNvPr id="9" name="跨学科3">
            <a:hlinkClick r:id="" action="ppaction://media"/>
          </p:cNvPr>
          <p:cNvPicPr>
            <a:picLocks noChangeAspect="1"/>
          </p:cNvPicPr>
          <p:nvPr>
            <a:videoFile r:link="rId15"/>
            <p:custDataLst>
              <p:tags r:id="rId16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242040" y="0"/>
            <a:ext cx="960000" cy="54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" dur="298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8" dur="267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51" dur="173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5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 fullScrn="1">
              <p:cMediaNode>
                <p:cTn id="5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 fullScrn="1">
              <p:cMediaNode>
                <p:cTn id="5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展示交流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请大家展示自己制作的简易直流电动机，并说明是怎样实现让线圈连续转动的，看看谁的电动机设计得更巧妙。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你的电动机线圈匝数是多少？转子在转动时，转轴受到的摩擦情况如何？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观察哪个电动机转动得更快，它们可以带动其他装置旋转吗？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展示交流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389890" y="1623695"/>
          <a:ext cx="11412000" cy="451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/>
                        <a:t>小组名称：</a:t>
                      </a:r>
                      <a:r>
                        <a:rPr lang="zh-CN" altLang="en-US" sz="2400" b="1" u="sng"/>
                        <a:t> </a:t>
                      </a:r>
                      <a:r>
                        <a:rPr lang="en-US" altLang="zh-CN" sz="2400" b="1" u="sng"/>
                        <a:t>                   </a:t>
                      </a:r>
                      <a:r>
                        <a:rPr lang="zh-CN" altLang="en-US" sz="2400" b="1"/>
                        <a:t>评价者：</a:t>
                      </a:r>
                      <a:r>
                        <a:rPr lang="zh-CN" altLang="en-US" sz="2400" b="1" u="sng"/>
                        <a:t> </a:t>
                      </a:r>
                      <a:r>
                        <a:rPr lang="en-US" altLang="zh-CN" sz="2400" b="1" u="sng"/>
                        <a:t>                   </a:t>
                      </a:r>
                      <a:r>
                        <a:rPr lang="zh-CN" altLang="en-US" sz="2400" b="1"/>
                        <a:t>（自评</a:t>
                      </a:r>
                      <a:r>
                        <a:rPr lang="en-US" altLang="zh-CN" sz="2400" b="1"/>
                        <a:t>/</a:t>
                      </a:r>
                      <a:r>
                        <a:rPr lang="zh-CN" altLang="en-US" sz="2400" b="1"/>
                        <a:t>互评</a:t>
                      </a:r>
                      <a:r>
                        <a:rPr lang="en-US" altLang="zh-CN" sz="2400" b="1"/>
                        <a:t>/</a:t>
                      </a:r>
                      <a:r>
                        <a:rPr lang="zh-CN" altLang="en-US" sz="2400" b="1"/>
                        <a:t>师评）</a:t>
                      </a:r>
                      <a:endParaRPr lang="zh-CN" altLang="en-US" sz="2400" b="1" u="sn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/>
                        <a:t>评价维度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/>
                        <a:t>评价指标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/>
                        <a:t>等级（优秀</a:t>
                      </a:r>
                      <a:r>
                        <a:rPr lang="en-US" altLang="zh-CN" b="1"/>
                        <a:t>/</a:t>
                      </a:r>
                      <a:r>
                        <a:rPr lang="zh-CN" altLang="en-US" b="1"/>
                        <a:t>良好</a:t>
                      </a:r>
                      <a:r>
                        <a:rPr lang="en-US" altLang="zh-CN" b="1"/>
                        <a:t>/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b="1"/>
                        <a:t>合格</a:t>
                      </a:r>
                      <a:r>
                        <a:rPr lang="en-US" altLang="zh-CN" b="1"/>
                        <a:t>/</a:t>
                      </a:r>
                      <a:r>
                        <a:rPr lang="zh-CN" altLang="en-US" b="1"/>
                        <a:t>待改进）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/>
                        <a:t>评语</a:t>
                      </a:r>
                      <a:r>
                        <a:rPr lang="en-US" altLang="zh-CN" b="1"/>
                        <a:t>/</a:t>
                      </a:r>
                      <a:r>
                        <a:rPr lang="zh-CN" altLang="en-US" b="1"/>
                        <a:t>建议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科学思维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①能精准分析电动机的工作原理，逻辑严谨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②在设计与制作中，能运用控制变量的方法思考问题，如探究线圈匝数与转速的关系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000"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技术与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工程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①电动机结构设计合理，易于组装和调试，具备一定的稳定性和耐用性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②熟练掌握制作侗剧和材料的使用，操作规范，制作工艺精细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③能根据实际情况对设计进行优化、解决制作过程中遇到的问题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展示交流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389890" y="1623695"/>
          <a:ext cx="11412000" cy="433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/>
                        <a:t>小组名称：</a:t>
                      </a:r>
                      <a:r>
                        <a:rPr lang="zh-CN" altLang="en-US" sz="2400" b="1" u="sng"/>
                        <a:t> </a:t>
                      </a:r>
                      <a:r>
                        <a:rPr lang="en-US" altLang="zh-CN" sz="2400" b="1" u="sng"/>
                        <a:t>                   </a:t>
                      </a:r>
                      <a:r>
                        <a:rPr lang="zh-CN" altLang="en-US" sz="2400" b="1"/>
                        <a:t>评价者：</a:t>
                      </a:r>
                      <a:r>
                        <a:rPr lang="zh-CN" altLang="en-US" sz="2400" b="1" u="sng"/>
                        <a:t> </a:t>
                      </a:r>
                      <a:r>
                        <a:rPr lang="en-US" altLang="zh-CN" sz="2400" b="1" u="sng"/>
                        <a:t>                   </a:t>
                      </a:r>
                      <a:r>
                        <a:rPr lang="zh-CN" altLang="en-US" sz="2400" b="1"/>
                        <a:t>（自评</a:t>
                      </a:r>
                      <a:r>
                        <a:rPr lang="en-US" altLang="zh-CN" sz="2400" b="1"/>
                        <a:t>/</a:t>
                      </a:r>
                      <a:r>
                        <a:rPr lang="zh-CN" altLang="en-US" sz="2400" b="1"/>
                        <a:t>互评</a:t>
                      </a:r>
                      <a:r>
                        <a:rPr lang="en-US" altLang="zh-CN" sz="2400" b="1"/>
                        <a:t>/</a:t>
                      </a:r>
                      <a:r>
                        <a:rPr lang="zh-CN" altLang="en-US" sz="2400" b="1"/>
                        <a:t>师评）</a:t>
                      </a:r>
                      <a:endParaRPr lang="zh-CN" altLang="en-US" sz="2400" b="1" u="sn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/>
                        <a:t>评价维度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/>
                        <a:t>评价指标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/>
                        <a:t>等级（优秀</a:t>
                      </a:r>
                      <a:r>
                        <a:rPr lang="en-US" altLang="zh-CN" b="1"/>
                        <a:t>/</a:t>
                      </a:r>
                      <a:r>
                        <a:rPr lang="zh-CN" altLang="en-US" b="1"/>
                        <a:t>良好</a:t>
                      </a:r>
                      <a:r>
                        <a:rPr lang="en-US" altLang="zh-CN" b="1"/>
                        <a:t>/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b="1"/>
                        <a:t>合格</a:t>
                      </a:r>
                      <a:r>
                        <a:rPr lang="en-US" altLang="zh-CN" b="1"/>
                        <a:t>/</a:t>
                      </a:r>
                      <a:r>
                        <a:rPr lang="zh-CN" altLang="en-US" b="1"/>
                        <a:t>待改进）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/>
                        <a:t>评语</a:t>
                      </a:r>
                      <a:r>
                        <a:rPr lang="en-US" altLang="zh-CN" b="1"/>
                        <a:t>/</a:t>
                      </a:r>
                      <a:r>
                        <a:rPr lang="zh-CN" altLang="en-US" b="1"/>
                        <a:t>建议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交流与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合作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①小组内沟通顺畅、互相分享想法和经验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②积极倾听他人意见，尊重不同观点，共同解决问题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③成员分工明确，各司其职，高效完成任务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创新与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实践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①在电动机的设计和制作中，提出独特的创意和方法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②用于尝试新的材料、结构或制作工艺，效果良好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/>
                        <a:t>③能将理论知识灵活应用于实践，制作出性能优良的电动机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66357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  <p:cxnSp>
        <p:nvCxnSpPr>
          <p:cNvPr id="12" name="直接连接符 11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9"/>
          <a:stretch>
            <a:fillRect/>
          </a:stretch>
        </p:blipFill>
        <p:spPr>
          <a:xfrm flipH="1">
            <a:off x="11722100" y="104140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1222502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跨学科实践：制作简易直流电动机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4114195" y="1285603"/>
            <a:ext cx="7707111" cy="4775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lnSpc>
                <a:spcPts val="4400"/>
              </a:lnSpc>
              <a:defRPr/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/>
              </a:rPr>
              <a:t>制作简易直流电动机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/>
              </a:rPr>
              <a:t>.</a:t>
            </a:r>
          </a:p>
          <a:p>
            <a:pPr defTabSz="457200" fontAlgn="base">
              <a:lnSpc>
                <a:spcPts val="4400"/>
              </a:lnSpc>
              <a:spcBef>
                <a:spcPts val="600"/>
              </a:spcBef>
              <a:defRPr/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/>
              </a:rPr>
              <a:t>①绕制线圈：线圈的材料、圈数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/>
              </a:rPr>
              <a:t>.</a:t>
            </a:r>
          </a:p>
          <a:p>
            <a:pPr defTabSz="457200" fontAlgn="base">
              <a:lnSpc>
                <a:spcPts val="4400"/>
              </a:lnSpc>
              <a:defRPr/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/>
              </a:rPr>
              <a:t>②转子与定子：线圈是转子；强磁体是定子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/>
              </a:rPr>
              <a:t>.</a:t>
            </a:r>
          </a:p>
          <a:p>
            <a:pPr defTabSz="457200" fontAlgn="base">
              <a:lnSpc>
                <a:spcPts val="4400"/>
              </a:lnSpc>
              <a:defRPr/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/>
              </a:rPr>
              <a:t>③通电线圈持续转动：一端全部刮，一端刮半周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/>
              </a:rPr>
              <a:t>.</a:t>
            </a:r>
          </a:p>
          <a:p>
            <a:pPr defTabSz="457200" fontAlgn="base">
              <a:lnSpc>
                <a:spcPts val="4400"/>
              </a:lnSpc>
              <a:spcBef>
                <a:spcPts val="600"/>
              </a:spcBef>
              <a:defRPr/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/>
              </a:rPr>
              <a:t>选择实验器材；制作步骤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/>
              </a:rPr>
              <a:t>.</a:t>
            </a:r>
          </a:p>
          <a:p>
            <a:pPr defTabSz="457200" fontAlgn="base">
              <a:lnSpc>
                <a:spcPts val="4400"/>
              </a:lnSpc>
              <a:spcBef>
                <a:spcPts val="600"/>
              </a:spcBef>
              <a:defRPr/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/>
              </a:rPr>
              <a:t>①制作过程；制作过程中的问题和解决方法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/>
              </a:rPr>
              <a:t>.</a:t>
            </a:r>
          </a:p>
          <a:p>
            <a:pPr defTabSz="457200" fontAlgn="base">
              <a:lnSpc>
                <a:spcPts val="4400"/>
              </a:lnSpc>
              <a:defRPr/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/>
              </a:rPr>
              <a:t>②对作品进行评价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/>
              </a:rPr>
              <a:t>.</a:t>
            </a:r>
            <a:endParaRPr lang="zh-CN" altLang="en-US" sz="2600">
              <a:solidFill>
                <a:schemeClr val="tx1"/>
              </a:solidFill>
              <a:latin typeface="Times New Roman" panose="02020603050405020304"/>
            </a:endParaRPr>
          </a:p>
          <a:p>
            <a:pPr defTabSz="457200" fontAlgn="base">
              <a:lnSpc>
                <a:spcPts val="4400"/>
              </a:lnSpc>
              <a:defRPr/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/>
              </a:rPr>
              <a:t>③故障及其排除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/>
              </a:rPr>
              <a:t>.</a:t>
            </a:r>
          </a:p>
        </p:txBody>
      </p:sp>
      <p:grpSp>
        <p:nvGrpSpPr>
          <p:cNvPr id="30" name="组合 29"/>
          <p:cNvGrpSpPr/>
          <p:nvPr>
            <p:custDataLst>
              <p:tags r:id="rId9"/>
            </p:custDataLst>
          </p:nvPr>
        </p:nvGrpSpPr>
        <p:grpSpPr>
          <a:xfrm>
            <a:off x="2211899" y="1435767"/>
            <a:ext cx="2005403" cy="461665"/>
            <a:chOff x="1544308" y="1198151"/>
            <a:chExt cx="2005403" cy="46166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4" name="文本框 33"/>
            <p:cNvSpPr txBox="1"/>
            <p:nvPr>
              <p:custDataLst>
                <p:tags r:id="rId36"/>
              </p:custDataLst>
            </p:nvPr>
          </p:nvSpPr>
          <p:spPr>
            <a:xfrm>
              <a:off x="1544308" y="1198151"/>
              <a:ext cx="1590862" cy="461665"/>
            </a:xfrm>
            <a:prstGeom prst="rect">
              <a:avLst/>
            </a:prstGeom>
            <a:grpFill/>
            <a:ln>
              <a:solidFill>
                <a:sysClr val="windowText" lastClr="00000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91376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cs typeface="楷体" panose="02010609060101010101" charset="-122"/>
                </a:rPr>
                <a:t>项目提出</a:t>
              </a:r>
              <a:endParaRPr kumimoji="0" lang="zh-CN" altLang="en-US" sz="2400" b="0" i="0" u="none" strike="noStrike" kern="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endParaRPr>
            </a:p>
          </p:txBody>
        </p:sp>
        <p:cxnSp>
          <p:nvCxnSpPr>
            <p:cNvPr id="35" name="直接连接符 34"/>
            <p:cNvCxnSpPr>
              <a:stCxn id="34" idx="3"/>
            </p:cNvCxnSpPr>
            <p:nvPr>
              <p:custDataLst>
                <p:tags r:id="rId37"/>
              </p:custDataLst>
            </p:nvPr>
          </p:nvCxnSpPr>
          <p:spPr>
            <a:xfrm flipV="1">
              <a:off x="3135170" y="1428983"/>
              <a:ext cx="414541" cy="1"/>
            </a:xfrm>
            <a:prstGeom prst="line">
              <a:avLst/>
            </a:prstGeom>
            <a:grp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36" name="文本框 35"/>
          <p:cNvSpPr txBox="1"/>
          <p:nvPr>
            <p:custDataLst>
              <p:tags r:id="rId10"/>
            </p:custDataLst>
          </p:nvPr>
        </p:nvSpPr>
        <p:spPr>
          <a:xfrm>
            <a:off x="2200662" y="2654301"/>
            <a:ext cx="157842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lvl="0" algn="ctr" defTabSz="913765">
              <a:defRPr/>
            </a:pPr>
            <a:r>
              <a:rPr lang="zh-CN" altLang="en-US" sz="2400" kern="0">
                <a:solidFill>
                  <a:prstClr val="black"/>
                </a:solidFill>
                <a:latin typeface="微软雅黑" panose="020B0503020204020204" charset="-122"/>
                <a:cs typeface="楷体" panose="02010609060101010101" charset="-122"/>
              </a:rPr>
              <a:t>项目分析</a:t>
            </a:r>
            <a:endParaRPr kumimoji="0" lang="zh-CN" altLang="en-US" sz="2400" b="0" i="0" u="none" strike="noStrike" kern="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</a:endParaRPr>
          </a:p>
        </p:txBody>
      </p:sp>
      <p:grpSp>
        <p:nvGrpSpPr>
          <p:cNvPr id="37" name="组合 36"/>
          <p:cNvGrpSpPr/>
          <p:nvPr>
            <p:custDataLst>
              <p:tags r:id="rId11"/>
            </p:custDataLst>
          </p:nvPr>
        </p:nvGrpSpPr>
        <p:grpSpPr>
          <a:xfrm>
            <a:off x="1638988" y="1666599"/>
            <a:ext cx="629822" cy="3615406"/>
            <a:chOff x="1052330" y="1428983"/>
            <a:chExt cx="523242" cy="3087902"/>
          </a:xfrm>
        </p:grpSpPr>
        <p:grpSp>
          <p:nvGrpSpPr>
            <p:cNvPr id="38" name="组合 37"/>
            <p:cNvGrpSpPr/>
            <p:nvPr>
              <p:custDataLst>
                <p:tags r:id="rId30"/>
              </p:custDataLst>
            </p:nvPr>
          </p:nvGrpSpPr>
          <p:grpSpPr>
            <a:xfrm>
              <a:off x="1052330" y="1428983"/>
              <a:ext cx="523242" cy="3087902"/>
              <a:chOff x="1442671" y="1245491"/>
              <a:chExt cx="891814" cy="2639817"/>
            </a:xfrm>
          </p:grpSpPr>
          <p:cxnSp>
            <p:nvCxnSpPr>
              <p:cNvPr id="39" name="直接连接符 38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1851201" y="1245491"/>
                <a:ext cx="0" cy="2639817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0" name="直接连接符 39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1840249" y="1245491"/>
                <a:ext cx="40604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1" name="直接连接符 40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1442671" y="2571331"/>
                <a:ext cx="406039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2" name="直接连接符 41"/>
              <p:cNvCxnSpPr/>
              <p:nvPr>
                <p:custDataLst>
                  <p:tags r:id="rId35"/>
                </p:custDataLst>
              </p:nvPr>
            </p:nvCxnSpPr>
            <p:spPr>
              <a:xfrm>
                <a:off x="1840249" y="3879181"/>
                <a:ext cx="494236" cy="1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3" name="直接连接符 42"/>
            <p:cNvCxnSpPr/>
            <p:nvPr>
              <p:custDataLst>
                <p:tags r:id="rId31"/>
              </p:custDataLst>
            </p:nvPr>
          </p:nvCxnSpPr>
          <p:spPr>
            <a:xfrm>
              <a:off x="1292021" y="2469728"/>
              <a:ext cx="238230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44" name="文本框 43"/>
          <p:cNvSpPr txBox="1"/>
          <p:nvPr>
            <p:custDataLst>
              <p:tags r:id="rId12"/>
            </p:custDataLst>
          </p:nvPr>
        </p:nvSpPr>
        <p:spPr>
          <a:xfrm>
            <a:off x="683122" y="2524764"/>
            <a:ext cx="954107" cy="18358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ysClr val="windowText" lastClr="000000"/>
            </a:solidFill>
          </a:ln>
        </p:spPr>
        <p:txBody>
          <a:bodyPr vert="eaVert" wrap="square">
            <a:spAutoFit/>
          </a:bodyPr>
          <a:lstStyle/>
          <a:p>
            <a:pPr lvl="0" algn="ctr" defTabSz="913765">
              <a:defRPr/>
            </a:pPr>
            <a:r>
              <a:rPr lang="zh-CN" altLang="en-US" sz="2500" kern="0">
                <a:solidFill>
                  <a:prstClr val="black"/>
                </a:solidFill>
                <a:latin typeface="微软雅黑" panose="020B0503020204020204" charset="-122"/>
                <a:cs typeface="楷体" panose="02010609060101010101" charset="-122"/>
              </a:rPr>
              <a:t>制作简易直流电动机</a:t>
            </a:r>
            <a:endParaRPr kumimoji="0" lang="zh-CN" altLang="en-US" sz="2500" b="0" i="0" u="none" strike="noStrike" kern="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</a:endParaRPr>
          </a:p>
        </p:txBody>
      </p:sp>
      <p:grpSp>
        <p:nvGrpSpPr>
          <p:cNvPr id="45" name="组合 44"/>
          <p:cNvGrpSpPr/>
          <p:nvPr>
            <p:custDataLst>
              <p:tags r:id="rId13"/>
            </p:custDataLst>
          </p:nvPr>
        </p:nvGrpSpPr>
        <p:grpSpPr>
          <a:xfrm>
            <a:off x="3779082" y="2290478"/>
            <a:ext cx="414538" cy="1100378"/>
            <a:chOff x="2445409" y="4155282"/>
            <a:chExt cx="639832" cy="2120010"/>
          </a:xfrm>
        </p:grpSpPr>
        <p:grpSp>
          <p:nvGrpSpPr>
            <p:cNvPr id="46" name="组合 45"/>
            <p:cNvGrpSpPr/>
            <p:nvPr>
              <p:custDataLst>
                <p:tags r:id="rId25"/>
              </p:custDataLst>
            </p:nvPr>
          </p:nvGrpSpPr>
          <p:grpSpPr>
            <a:xfrm>
              <a:off x="2827872" y="4155282"/>
              <a:ext cx="257369" cy="2120010"/>
              <a:chOff x="4110340" y="1791339"/>
              <a:chExt cx="407665" cy="1129513"/>
            </a:xfrm>
          </p:grpSpPr>
          <p:cxnSp>
            <p:nvCxnSpPr>
              <p:cNvPr id="47" name="直接连接符 46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4121149" y="1791339"/>
                <a:ext cx="0" cy="112951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8" name="直接连接符 47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4110340" y="2916200"/>
                <a:ext cx="40604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9" name="直接连接符 48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4111965" y="1791339"/>
                <a:ext cx="40604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50" name="直接连接符 49"/>
            <p:cNvCxnSpPr/>
            <p:nvPr>
              <p:custDataLst>
                <p:tags r:id="rId26"/>
              </p:custDataLst>
            </p:nvPr>
          </p:nvCxnSpPr>
          <p:spPr>
            <a:xfrm>
              <a:off x="2445409" y="5215286"/>
              <a:ext cx="389287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51" name="文本框 50"/>
          <p:cNvSpPr txBox="1"/>
          <p:nvPr>
            <p:custDataLst>
              <p:tags r:id="rId14"/>
            </p:custDataLst>
          </p:nvPr>
        </p:nvSpPr>
        <p:spPr>
          <a:xfrm>
            <a:off x="2268810" y="5008258"/>
            <a:ext cx="1573109" cy="450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lvl="0" algn="ctr" defTabSz="913765">
              <a:lnSpc>
                <a:spcPts val="2880"/>
              </a:lnSpc>
              <a:defRPr/>
            </a:pPr>
            <a:r>
              <a:rPr lang="zh-CN" altLang="en-US" sz="2200" kern="0">
                <a:solidFill>
                  <a:prstClr val="black"/>
                </a:solidFill>
                <a:latin typeface="微软雅黑" panose="020B0503020204020204" charset="-122"/>
                <a:cs typeface="楷体" panose="02010609060101010101" charset="-122"/>
              </a:rPr>
              <a:t>展示交流</a:t>
            </a:r>
            <a:endParaRPr kumimoji="0" lang="zh-CN" altLang="en-US" sz="2200" b="0" i="0" u="none" strike="noStrike" kern="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</a:endParaRPr>
          </a:p>
        </p:txBody>
      </p:sp>
      <p:grpSp>
        <p:nvGrpSpPr>
          <p:cNvPr id="52" name="组合 51"/>
          <p:cNvGrpSpPr/>
          <p:nvPr>
            <p:custDataLst>
              <p:tags r:id="rId15"/>
            </p:custDataLst>
          </p:nvPr>
        </p:nvGrpSpPr>
        <p:grpSpPr>
          <a:xfrm>
            <a:off x="3843693" y="4683083"/>
            <a:ext cx="332676" cy="1100378"/>
            <a:chOff x="2445409" y="4155282"/>
            <a:chExt cx="639832" cy="2120010"/>
          </a:xfrm>
        </p:grpSpPr>
        <p:grpSp>
          <p:nvGrpSpPr>
            <p:cNvPr id="53" name="组合 52"/>
            <p:cNvGrpSpPr/>
            <p:nvPr>
              <p:custDataLst>
                <p:tags r:id="rId20"/>
              </p:custDataLst>
            </p:nvPr>
          </p:nvGrpSpPr>
          <p:grpSpPr>
            <a:xfrm>
              <a:off x="2827872" y="4155282"/>
              <a:ext cx="257369" cy="2120010"/>
              <a:chOff x="4110340" y="1791339"/>
              <a:chExt cx="407665" cy="1129513"/>
            </a:xfrm>
          </p:grpSpPr>
          <p:cxnSp>
            <p:nvCxnSpPr>
              <p:cNvPr id="54" name="直接连接符 53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4121149" y="1791339"/>
                <a:ext cx="0" cy="112951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5" name="直接连接符 54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4110340" y="2916200"/>
                <a:ext cx="40604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6" name="直接连接符 55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4111965" y="1791339"/>
                <a:ext cx="40604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57" name="直接连接符 56"/>
            <p:cNvCxnSpPr/>
            <p:nvPr>
              <p:custDataLst>
                <p:tags r:id="rId21"/>
              </p:custDataLst>
            </p:nvPr>
          </p:nvCxnSpPr>
          <p:spPr>
            <a:xfrm>
              <a:off x="2445409" y="5215286"/>
              <a:ext cx="389287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60" name="组合 59"/>
          <p:cNvGrpSpPr/>
          <p:nvPr>
            <p:custDataLst>
              <p:tags r:id="rId16"/>
            </p:custDataLst>
          </p:nvPr>
        </p:nvGrpSpPr>
        <p:grpSpPr>
          <a:xfrm>
            <a:off x="2214256" y="3789723"/>
            <a:ext cx="2029401" cy="450025"/>
            <a:chOff x="2202576" y="3583983"/>
            <a:chExt cx="2029401" cy="4500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1" name="文本框 60"/>
            <p:cNvSpPr txBox="1"/>
            <p:nvPr>
              <p:custDataLst>
                <p:tags r:id="rId18"/>
              </p:custDataLst>
            </p:nvPr>
          </p:nvSpPr>
          <p:spPr>
            <a:xfrm>
              <a:off x="2202576" y="3583983"/>
              <a:ext cx="1573109" cy="450025"/>
            </a:xfrm>
            <a:prstGeom prst="rect">
              <a:avLst/>
            </a:prstGeom>
            <a:grpFill/>
            <a:ln>
              <a:solidFill>
                <a:sysClr val="windowText" lastClr="000000"/>
              </a:solidFill>
            </a:ln>
          </p:spPr>
          <p:txBody>
            <a:bodyPr wrap="square">
              <a:spAutoFit/>
            </a:bodyPr>
            <a:lstStyle/>
            <a:p>
              <a:pPr lvl="0" algn="ctr" defTabSz="913765">
                <a:lnSpc>
                  <a:spcPts val="2880"/>
                </a:lnSpc>
                <a:defRPr/>
              </a:pPr>
              <a:r>
                <a:rPr lang="zh-CN" altLang="en-US" sz="2200" kern="0">
                  <a:solidFill>
                    <a:prstClr val="black"/>
                  </a:solidFill>
                  <a:latin typeface="微软雅黑" panose="020B0503020204020204" charset="-122"/>
                  <a:cs typeface="楷体" panose="02010609060101010101" charset="-122"/>
                </a:rPr>
                <a:t>项目实施</a:t>
              </a:r>
              <a:endParaRPr kumimoji="0" lang="zh-CN" altLang="en-US" sz="2200" b="0" i="0" u="none" strike="noStrike" kern="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endParaRPr>
            </a:p>
          </p:txBody>
        </p:sp>
        <p:cxnSp>
          <p:nvCxnSpPr>
            <p:cNvPr id="62" name="直接连接符 61"/>
            <p:cNvCxnSpPr/>
            <p:nvPr>
              <p:custDataLst>
                <p:tags r:id="rId19"/>
              </p:custDataLst>
            </p:nvPr>
          </p:nvCxnSpPr>
          <p:spPr>
            <a:xfrm>
              <a:off x="3775685" y="3808995"/>
              <a:ext cx="456292" cy="0"/>
            </a:xfrm>
            <a:prstGeom prst="line">
              <a:avLst/>
            </a:prstGeom>
            <a:grp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cxnSp>
        <p:nvCxnSpPr>
          <p:cNvPr id="63" name="直接连接符 62"/>
          <p:cNvCxnSpPr/>
          <p:nvPr>
            <p:custDataLst>
              <p:tags r:id="rId17"/>
            </p:custDataLst>
          </p:nvPr>
        </p:nvCxnSpPr>
        <p:spPr>
          <a:xfrm>
            <a:off x="1927501" y="4014735"/>
            <a:ext cx="286755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</p:spTree>
    <p:custDataLst>
      <p:tags r:id="rId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391900" y="107569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制作简易直流电动机，加深对直流电动机相关知识的认识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altLang="en-US" sz="2000">
                <a:solidFill>
                  <a:schemeClr val="tx1"/>
                </a:solidFill>
              </a:rPr>
              <a:t>设计简易直流电动机制作方案，基于电与磁的知识对方案的合理性进行分析。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在制作简易直流电动机活动中，能综合运用所学知识解决遇到的问题。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在实施过程、讨论交流、作品展示中，提升工程实践与合作学习的能力，增强对物理学与日常生活、工程实践间联系的认识，树立学以致用的思想。</a:t>
            </a:r>
            <a:endParaRPr lang="zh-CN" altLang="en-US" sz="20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sz="2000">
                <a:solidFill>
                  <a:schemeClr val="tx1"/>
                </a:solidFill>
              </a:rPr>
              <a:t>制作简易直流电动机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sz="2000">
                <a:solidFill>
                  <a:schemeClr val="tx1"/>
                </a:solidFill>
                <a:sym typeface="+mn-ea"/>
              </a:rPr>
              <a:t>制作简易直流电动机</a:t>
            </a:r>
            <a:endParaRPr lang="zh-CN" sz="20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105525" y="2192020"/>
            <a:ext cx="4478020" cy="447802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项目提出</a:t>
            </a: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0" y="1475740"/>
            <a:ext cx="121710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生活中有许多地方会用到直流电动机，例如很多玩具电动车就是用直流电动机来驱动的。利用前面学习过的直流电动机的工作原理，你可以制作一台简易的直流电动机。</a:t>
            </a:r>
          </a:p>
        </p:txBody>
      </p:sp>
      <p:pic>
        <p:nvPicPr>
          <p:cNvPr id="7" name="图片 6"/>
          <p:cNvPicPr/>
          <p:nvPr>
            <p:custDataLst>
              <p:tags r:id="rId9"/>
            </p:custDataLst>
          </p:nvPr>
        </p:nvPicPr>
        <p:blipFill>
          <a:blip r:embed="rId13"/>
          <a:srcRect t="17130" b="15287"/>
          <a:stretch>
            <a:fillRect/>
          </a:stretch>
        </p:blipFill>
        <p:spPr>
          <a:xfrm>
            <a:off x="1240155" y="2647950"/>
            <a:ext cx="4845050" cy="32746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项目分析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我们知道，电动机主要由线圈和磁体组成，要制作直流电动机，需要考虑以下问题。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用什么样的导线绕制线圈？绕制的匝数多少为宜？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哪部分作为转子？哪部分作为定子？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如何保证通电线圈能在磁场中持续转动？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项目分析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用什么样的导线绕制线圈？绕制的匝数多少为宜？</a:t>
            </a:r>
          </a:p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7" name="图片 6"/>
          <p:cNvPicPr/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-11430" y="2134870"/>
            <a:ext cx="3580130" cy="3171825"/>
          </a:xfrm>
          <a:prstGeom prst="rect">
            <a:avLst/>
          </a:prstGeom>
        </p:spPr>
      </p:pic>
      <p:sp>
        <p:nvSpPr>
          <p:cNvPr id="10" name="圆角矩形 9"/>
          <p:cNvSpPr/>
          <p:nvPr>
            <p:custDataLst>
              <p:tags r:id="rId9"/>
            </p:custDataLst>
          </p:nvPr>
        </p:nvSpPr>
        <p:spPr>
          <a:xfrm>
            <a:off x="3781425" y="2522855"/>
            <a:ext cx="1388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漆包线</a:t>
            </a:r>
          </a:p>
        </p:txBody>
      </p:sp>
      <p:sp>
        <p:nvSpPr>
          <p:cNvPr id="12" name="圆角矩形 11"/>
          <p:cNvSpPr/>
          <p:nvPr>
            <p:custDataLst>
              <p:tags r:id="rId10"/>
            </p:custDataLst>
          </p:nvPr>
        </p:nvSpPr>
        <p:spPr>
          <a:xfrm>
            <a:off x="3781425" y="3140710"/>
            <a:ext cx="1388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电阻小</a:t>
            </a:r>
          </a:p>
        </p:txBody>
      </p:sp>
      <p:sp>
        <p:nvSpPr>
          <p:cNvPr id="14" name="圆角矩形 13"/>
          <p:cNvSpPr/>
          <p:nvPr>
            <p:custDataLst>
              <p:tags r:id="rId11"/>
            </p:custDataLst>
          </p:nvPr>
        </p:nvSpPr>
        <p:spPr>
          <a:xfrm>
            <a:off x="3781425" y="3740150"/>
            <a:ext cx="1388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易弯折</a:t>
            </a:r>
          </a:p>
        </p:txBody>
      </p:sp>
      <p:pic>
        <p:nvPicPr>
          <p:cNvPr id="15" name="图片 14"/>
          <p:cNvPicPr/>
          <p:nvPr>
            <p:custDataLst>
              <p:tags r:id="rId1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247640" y="2134870"/>
            <a:ext cx="5657850" cy="3206115"/>
          </a:xfrm>
          <a:prstGeom prst="rect">
            <a:avLst/>
          </a:prstGeom>
        </p:spPr>
      </p:pic>
      <p:sp>
        <p:nvSpPr>
          <p:cNvPr id="16" name="圆角矩形 15"/>
          <p:cNvSpPr/>
          <p:nvPr>
            <p:custDataLst>
              <p:tags r:id="rId13"/>
            </p:custDataLst>
          </p:nvPr>
        </p:nvSpPr>
        <p:spPr>
          <a:xfrm>
            <a:off x="10813415" y="2522855"/>
            <a:ext cx="1388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体积小</a:t>
            </a:r>
          </a:p>
        </p:txBody>
      </p:sp>
      <p:sp>
        <p:nvSpPr>
          <p:cNvPr id="17" name="圆角矩形 16"/>
          <p:cNvSpPr/>
          <p:nvPr>
            <p:custDataLst>
              <p:tags r:id="rId14"/>
            </p:custDataLst>
          </p:nvPr>
        </p:nvSpPr>
        <p:spPr>
          <a:xfrm>
            <a:off x="10813415" y="3140710"/>
            <a:ext cx="1388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磁性强</a:t>
            </a:r>
          </a:p>
        </p:txBody>
      </p:sp>
      <p:sp>
        <p:nvSpPr>
          <p:cNvPr id="18" name="圆角矩形 17"/>
          <p:cNvSpPr/>
          <p:nvPr>
            <p:custDataLst>
              <p:tags r:id="rId15"/>
            </p:custDataLst>
          </p:nvPr>
        </p:nvSpPr>
        <p:spPr>
          <a:xfrm>
            <a:off x="10813415" y="3740150"/>
            <a:ext cx="1388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易获取</a:t>
            </a: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3781425" y="4339590"/>
            <a:ext cx="1388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>
                <a:solidFill>
                  <a:schemeClr val="tx1"/>
                </a:solidFill>
              </a:rPr>
              <a:t>5~10</a:t>
            </a:r>
            <a:r>
              <a:rPr lang="zh-CN" altLang="en-US" sz="2000">
                <a:solidFill>
                  <a:schemeClr val="tx1"/>
                </a:solidFill>
              </a:rPr>
              <a:t>匝</a:t>
            </a:r>
          </a:p>
        </p:txBody>
      </p:sp>
      <p:sp>
        <p:nvSpPr>
          <p:cNvPr id="20" name="文本框 19"/>
          <p:cNvSpPr txBox="1"/>
          <p:nvPr>
            <p:custDataLst>
              <p:tags r:id="rId17"/>
            </p:custDataLst>
          </p:nvPr>
        </p:nvSpPr>
        <p:spPr>
          <a:xfrm>
            <a:off x="-11430" y="5288915"/>
            <a:ext cx="12171045" cy="13481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 dirty="0">
                <a:solidFill>
                  <a:schemeClr val="tx1"/>
                </a:solidFill>
                <a:sym typeface="+mn-ea"/>
              </a:rPr>
              <a:t>可让学生分组尝试绕制不同匝数，如</a:t>
            </a:r>
            <a:r>
              <a:rPr lang="en-US" altLang="zh-CN" sz="2400" dirty="0">
                <a:solidFill>
                  <a:schemeClr val="tx1"/>
                </a:solidFill>
                <a:sym typeface="+mn-ea"/>
              </a:rPr>
              <a:t>5</a:t>
            </a:r>
            <a:r>
              <a:rPr lang="zh-CN" altLang="en-US" sz="2400" dirty="0">
                <a:solidFill>
                  <a:schemeClr val="tx1"/>
                </a:solidFill>
                <a:sym typeface="+mn-ea"/>
              </a:rPr>
              <a:t>匝、</a:t>
            </a:r>
            <a:r>
              <a:rPr lang="en-US" altLang="zh-CN" sz="2400" dirty="0">
                <a:solidFill>
                  <a:schemeClr val="tx1"/>
                </a:solidFill>
                <a:sym typeface="+mn-ea"/>
              </a:rPr>
              <a:t>10</a:t>
            </a:r>
            <a:r>
              <a:rPr lang="zh-CN" altLang="en-US" sz="2400" dirty="0">
                <a:solidFill>
                  <a:schemeClr val="tx1"/>
                </a:solidFill>
                <a:sym typeface="+mn-ea"/>
              </a:rPr>
              <a:t>匝、</a:t>
            </a:r>
            <a:r>
              <a:rPr lang="en-US" altLang="zh-CN" sz="2400" dirty="0">
                <a:solidFill>
                  <a:schemeClr val="tx1"/>
                </a:solidFill>
                <a:sym typeface="+mn-ea"/>
              </a:rPr>
              <a:t>20</a:t>
            </a:r>
            <a:r>
              <a:rPr lang="zh-CN" altLang="en-US" sz="2400" dirty="0">
                <a:solidFill>
                  <a:schemeClr val="tx1"/>
                </a:solidFill>
                <a:sym typeface="+mn-ea"/>
              </a:rPr>
              <a:t>匝等，通过对比简易电动机的转速找到最适合的匝数。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项目分析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哪部分作为转子？哪部分作为定子？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69670" y="2216150"/>
            <a:ext cx="3373755" cy="3925570"/>
          </a:xfrm>
          <a:prstGeom prst="rect">
            <a:avLst/>
          </a:prstGeom>
        </p:spPr>
      </p:pic>
      <p:sp>
        <p:nvSpPr>
          <p:cNvPr id="19" name="圆角矩形 18"/>
          <p:cNvSpPr/>
          <p:nvPr>
            <p:custDataLst>
              <p:tags r:id="rId9"/>
            </p:custDataLst>
          </p:nvPr>
        </p:nvSpPr>
        <p:spPr>
          <a:xfrm>
            <a:off x="4543425" y="3937635"/>
            <a:ext cx="1388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2000">
                <a:solidFill>
                  <a:schemeClr val="tx1"/>
                </a:solidFill>
              </a:rPr>
              <a:t>转子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148705" y="3255328"/>
            <a:ext cx="2249805" cy="1847215"/>
          </a:xfrm>
          <a:prstGeom prst="rect">
            <a:avLst/>
          </a:prstGeom>
        </p:spPr>
      </p:pic>
      <p:sp>
        <p:nvSpPr>
          <p:cNvPr id="10" name="圆角矩形 9"/>
          <p:cNvSpPr/>
          <p:nvPr>
            <p:custDataLst>
              <p:tags r:id="rId11"/>
            </p:custDataLst>
          </p:nvPr>
        </p:nvSpPr>
        <p:spPr>
          <a:xfrm>
            <a:off x="8398510" y="4064635"/>
            <a:ext cx="1388110" cy="48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2000">
                <a:solidFill>
                  <a:schemeClr val="tx1"/>
                </a:solidFill>
              </a:rPr>
              <a:t>定子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项目分析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如何保证通电线圈能在磁场中持续转动？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71830" y="2216150"/>
            <a:ext cx="5034915" cy="42024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905625" y="3493453"/>
            <a:ext cx="5286375" cy="16478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11205"/>
          <a:stretch>
            <a:fillRect/>
          </a:stretch>
        </p:blipFill>
        <p:spPr>
          <a:xfrm>
            <a:off x="-10160" y="2915920"/>
            <a:ext cx="6131560" cy="28028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>
            <p:custDataLst>
              <p:tags r:id="rId2"/>
            </p:custDataLst>
          </p:nvPr>
        </p:nvGrpSpPr>
        <p:grpSpPr>
          <a:xfrm>
            <a:off x="9481820" y="2609215"/>
            <a:ext cx="1062355" cy="1062355"/>
            <a:chOff x="2595" y="4109"/>
            <a:chExt cx="1673" cy="1673"/>
          </a:xfrm>
        </p:grpSpPr>
        <p:sp>
          <p:nvSpPr>
            <p:cNvPr id="32" name="椭圆 31"/>
            <p:cNvSpPr/>
            <p:nvPr>
              <p:custDataLst>
                <p:tags r:id="rId22"/>
              </p:custDataLst>
            </p:nvPr>
          </p:nvSpPr>
          <p:spPr>
            <a:xfrm>
              <a:off x="2595" y="4109"/>
              <a:ext cx="1673" cy="167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饼形 32"/>
            <p:cNvSpPr/>
            <p:nvPr>
              <p:custDataLst>
                <p:tags r:id="rId23"/>
              </p:custDataLst>
            </p:nvPr>
          </p:nvSpPr>
          <p:spPr>
            <a:xfrm>
              <a:off x="2596" y="4110"/>
              <a:ext cx="1672" cy="1672"/>
            </a:xfrm>
            <a:prstGeom prst="pie">
              <a:avLst>
                <a:gd name="adj1" fmla="val 0"/>
                <a:gd name="adj2" fmla="val 10800926"/>
              </a:avLst>
            </a:prstGeom>
            <a:noFill/>
            <a:ln w="38100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34" name="直接连接符 33"/>
            <p:cNvCxnSpPr>
              <a:stCxn id="33" idx="2"/>
              <a:endCxn id="33" idx="0"/>
            </p:cNvCxnSpPr>
            <p:nvPr>
              <p:custDataLst>
                <p:tags r:id="rId24"/>
              </p:custDataLst>
            </p:nvPr>
          </p:nvCxnSpPr>
          <p:spPr>
            <a:xfrm>
              <a:off x="2596" y="4946"/>
              <a:ext cx="1672" cy="0"/>
            </a:xfrm>
            <a:prstGeom prst="line">
              <a:avLst/>
            </a:prstGeom>
            <a:ln w="57150">
              <a:solidFill>
                <a:srgbClr val="4874CB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20.5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5633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跨学科实践：制作简易直流电动机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项目分析</a:t>
            </a: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0" y="1475740"/>
            <a:ext cx="12171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如何保证通电线圈能在磁场中持续转动？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3453130" y="2316163"/>
            <a:ext cx="5286375" cy="1647825"/>
          </a:xfrm>
          <a:prstGeom prst="rect">
            <a:avLst/>
          </a:prstGeom>
        </p:spPr>
      </p:pic>
      <p:grpSp>
        <p:nvGrpSpPr>
          <p:cNvPr id="30" name="组合 29"/>
          <p:cNvGrpSpPr/>
          <p:nvPr>
            <p:custDataLst>
              <p:tags r:id="rId10"/>
            </p:custDataLst>
          </p:nvPr>
        </p:nvGrpSpPr>
        <p:grpSpPr>
          <a:xfrm>
            <a:off x="1647825" y="2609215"/>
            <a:ext cx="1062355" cy="1062355"/>
            <a:chOff x="2595" y="4109"/>
            <a:chExt cx="1673" cy="1673"/>
          </a:xfrm>
        </p:grpSpPr>
        <p:sp>
          <p:nvSpPr>
            <p:cNvPr id="10" name="椭圆 9"/>
            <p:cNvSpPr/>
            <p:nvPr>
              <p:custDataLst>
                <p:tags r:id="rId19"/>
              </p:custDataLst>
            </p:nvPr>
          </p:nvSpPr>
          <p:spPr>
            <a:xfrm>
              <a:off x="2595" y="4109"/>
              <a:ext cx="1673" cy="167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饼形 22"/>
            <p:cNvSpPr/>
            <p:nvPr>
              <p:custDataLst>
                <p:tags r:id="rId20"/>
              </p:custDataLst>
            </p:nvPr>
          </p:nvSpPr>
          <p:spPr>
            <a:xfrm>
              <a:off x="2596" y="4110"/>
              <a:ext cx="1672" cy="1672"/>
            </a:xfrm>
            <a:prstGeom prst="pie">
              <a:avLst>
                <a:gd name="adj1" fmla="val 0"/>
                <a:gd name="adj2" fmla="val 10800926"/>
              </a:avLst>
            </a:prstGeom>
            <a:noFill/>
            <a:ln w="38100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29" name="直接连接符 28"/>
            <p:cNvCxnSpPr>
              <a:stCxn id="23" idx="2"/>
              <a:endCxn id="23" idx="0"/>
            </p:cNvCxnSpPr>
            <p:nvPr>
              <p:custDataLst>
                <p:tags r:id="rId21"/>
              </p:custDataLst>
            </p:nvPr>
          </p:nvCxnSpPr>
          <p:spPr>
            <a:xfrm>
              <a:off x="2596" y="4946"/>
              <a:ext cx="1672" cy="0"/>
            </a:xfrm>
            <a:prstGeom prst="line">
              <a:avLst/>
            </a:prstGeom>
            <a:ln w="57150">
              <a:solidFill>
                <a:srgbClr val="4874CB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>
            <p:custDataLst>
              <p:tags r:id="rId11"/>
            </p:custDataLst>
          </p:nvPr>
        </p:nvGrpSpPr>
        <p:grpSpPr>
          <a:xfrm>
            <a:off x="9481820" y="4395470"/>
            <a:ext cx="1062355" cy="1062355"/>
            <a:chOff x="2595" y="4109"/>
            <a:chExt cx="1673" cy="1673"/>
          </a:xfrm>
        </p:grpSpPr>
        <p:sp>
          <p:nvSpPr>
            <p:cNvPr id="36" name="椭圆 35"/>
            <p:cNvSpPr/>
            <p:nvPr>
              <p:custDataLst>
                <p:tags r:id="rId16"/>
              </p:custDataLst>
            </p:nvPr>
          </p:nvSpPr>
          <p:spPr>
            <a:xfrm>
              <a:off x="2595" y="4109"/>
              <a:ext cx="1673" cy="167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饼形 36"/>
            <p:cNvSpPr/>
            <p:nvPr>
              <p:custDataLst>
                <p:tags r:id="rId17"/>
              </p:custDataLst>
            </p:nvPr>
          </p:nvSpPr>
          <p:spPr>
            <a:xfrm>
              <a:off x="2596" y="4110"/>
              <a:ext cx="1672" cy="1672"/>
            </a:xfrm>
            <a:prstGeom prst="pie">
              <a:avLst>
                <a:gd name="adj1" fmla="val 0"/>
                <a:gd name="adj2" fmla="val 10800926"/>
              </a:avLst>
            </a:prstGeom>
            <a:noFill/>
            <a:ln w="38100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38" name="直接连接符 37"/>
            <p:cNvCxnSpPr>
              <a:stCxn id="37" idx="2"/>
              <a:endCxn id="37" idx="0"/>
            </p:cNvCxnSpPr>
            <p:nvPr>
              <p:custDataLst>
                <p:tags r:id="rId18"/>
              </p:custDataLst>
            </p:nvPr>
          </p:nvCxnSpPr>
          <p:spPr>
            <a:xfrm>
              <a:off x="2596" y="4946"/>
              <a:ext cx="1672" cy="0"/>
            </a:xfrm>
            <a:prstGeom prst="line">
              <a:avLst/>
            </a:prstGeom>
            <a:ln w="57150">
              <a:solidFill>
                <a:srgbClr val="4874CB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39" name="图片 3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3453130" y="4102418"/>
            <a:ext cx="5286375" cy="1647825"/>
          </a:xfrm>
          <a:prstGeom prst="rect">
            <a:avLst/>
          </a:prstGeom>
        </p:spPr>
      </p:pic>
      <p:sp>
        <p:nvSpPr>
          <p:cNvPr id="41" name="椭圆 40"/>
          <p:cNvSpPr/>
          <p:nvPr>
            <p:custDataLst>
              <p:tags r:id="rId13"/>
            </p:custDataLst>
          </p:nvPr>
        </p:nvSpPr>
        <p:spPr>
          <a:xfrm>
            <a:off x="1647825" y="4395470"/>
            <a:ext cx="1062355" cy="10623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圆角矩形标注 43"/>
          <p:cNvSpPr/>
          <p:nvPr>
            <p:custDataLst>
              <p:tags r:id="rId14"/>
            </p:custDataLst>
          </p:nvPr>
        </p:nvSpPr>
        <p:spPr>
          <a:xfrm>
            <a:off x="10364470" y="1604645"/>
            <a:ext cx="1281430" cy="646430"/>
          </a:xfrm>
          <a:prstGeom prst="wedgeRoundRectCallout">
            <a:avLst>
              <a:gd name="adj1" fmla="val -48761"/>
              <a:gd name="adj2" fmla="val 126719"/>
              <a:gd name="adj3" fmla="val 16667"/>
            </a:avLst>
          </a:prstGeom>
          <a:solidFill>
            <a:srgbClr val="B9E3F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线芯</a:t>
            </a:r>
          </a:p>
        </p:txBody>
      </p:sp>
      <p:sp>
        <p:nvSpPr>
          <p:cNvPr id="45" name="圆角矩形标注 44"/>
          <p:cNvSpPr/>
          <p:nvPr>
            <p:custDataLst>
              <p:tags r:id="rId15"/>
            </p:custDataLst>
          </p:nvPr>
        </p:nvSpPr>
        <p:spPr>
          <a:xfrm>
            <a:off x="10756900" y="3749675"/>
            <a:ext cx="1281430" cy="646430"/>
          </a:xfrm>
          <a:prstGeom prst="wedgeRoundRectCallout">
            <a:avLst>
              <a:gd name="adj1" fmla="val -92913"/>
              <a:gd name="adj2" fmla="val -60805"/>
              <a:gd name="adj3" fmla="val 16667"/>
            </a:avLst>
          </a:prstGeom>
          <a:solidFill>
            <a:srgbClr val="B9E3F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漆皮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4" grpId="0" animBg="1"/>
      <p:bldP spid="4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  <p:tag name="KSO_WM_MEDIACOVER_FLAG" val="1"/>
  <p:tag name="KSO_WM_UNIT_MEDIACOVER_BTN_STATE" val="1"/>
  <p:tag name="KSO_WM_UNIT_MEDIACOVER_BTNRECT" val="0*0*0*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  <p:tag name="KSO_WM_MEDIACOVER_FLAG" val="1"/>
  <p:tag name="KSO_WM_UNIT_MEDIACOVER_BTN_STATE" val="1"/>
  <p:tag name="KSO_WM_UNIT_MEDIACOVER_BTNRECT" val="0*0*0*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  <p:tag name="KSO_WM_MEDIACOVER_FLAG" val="1"/>
  <p:tag name="KSO_WM_UNIT_MEDIACOVER_BTN_STATE" val="1"/>
  <p:tag name="KSO_WM_UNIT_MEDIACOVER_BTNRECT" val="0*0*0*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  <p:tag name="KSO_WM_DIAGRAM_VIRTUALLY_FRAME" val="{&quot;height&quot;:342.55,&quot;left&quot;:66.6,&quot;top&quot;:90.25,&quot;width&quot;:838.0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  <p:tag name="KSO_WM_DIAGRAM_VIRTUALLY_FRAME" val="{&quot;height&quot;:342.55,&quot;left&quot;:66.6,&quot;top&quot;:90.25,&quot;width&quot;:838.0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  <p:tag name="KSO_WM_DIAGRAM_VIRTUALLY_FRAME" val="{&quot;height&quot;:342.55,&quot;left&quot;:66.6,&quot;top&quot;:90.25,&quot;width&quot;:838.0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  <p:tag name="KSO_WM_DIAGRAM_VIRTUALLY_FRAME" val="{&quot;height&quot;:342.55,&quot;left&quot;:66.6,&quot;top&quot;:90.25,&quot;width&quot;:838.05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1699</Words>
  <PresentationFormat>宽屏</PresentationFormat>
  <Paragraphs>130</Paragraphs>
  <Slides>17</Slides>
  <Notes>13</Notes>
  <HiddenSlides>0</HiddenSlides>
  <MMClips>3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3" baseType="lpstr">
      <vt:lpstr>微软雅黑</vt:lpstr>
      <vt:lpstr>Arial</vt:lpstr>
      <vt:lpstr>Calibri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2026-01-10T22:10:32Z</cp:lastPrinted>
  <dcterms:created xsi:type="dcterms:W3CDTF">2026-01-10T22:10:32Z</dcterms:created>
  <dcterms:modified xsi:type="dcterms:W3CDTF">2026-08-17T00:58:54Z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