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0" r:id="rId2"/>
  </p:sldMasterIdLst>
  <p:notesMasterIdLst>
    <p:notesMasterId r:id="rId3"/>
  </p:notesMasterIdLst>
  <p:handoutMasterIdLst>
    <p:handoutMasterId r:id="rId4"/>
  </p:handoutMasterIdLst>
  <p:sldIdLst>
    <p:sldId id="275" r:id="rId5"/>
    <p:sldId id="256" r:id="rId6"/>
    <p:sldId id="276" r:id="rId7"/>
    <p:sldId id="281" r:id="rId8"/>
    <p:sldId id="288" r:id="rId9"/>
    <p:sldId id="258" r:id="rId10"/>
    <p:sldId id="274" r:id="rId11"/>
    <p:sldId id="285" r:id="rId12"/>
    <p:sldId id="287" r:id="rId13"/>
    <p:sldId id="257" r:id="rId14"/>
    <p:sldId id="294" r:id="rId15"/>
    <p:sldId id="295" r:id="rId16"/>
    <p:sldId id="296" r:id="rId17"/>
    <p:sldId id="297" r:id="rId18"/>
  </p:sldIdLst>
  <p:sldSz cx="12241530" cy="6858000"/>
  <p:notesSz cx="6858000" cy="9144000"/>
  <p:custDataLst>
    <p:tags r:id="rId19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1" userDrawn="1">
          <p15:clr>
            <a:srgbClr val="A4A3A4"/>
          </p15:clr>
        </p15:guide>
        <p15:guide id="2" pos="39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296"/>
    <p:restoredTop sz="94660"/>
  </p:normalViewPr>
  <p:slideViewPr>
    <p:cSldViewPr showGuides="1">
      <p:cViewPr>
        <p:scale>
          <a:sx n="66" d="100"/>
          <a:sy n="66" d="100"/>
        </p:scale>
        <p:origin x="-1158" y="-402"/>
      </p:cViewPr>
      <p:guideLst>
        <p:guide orient="horz" pos="2181"/>
        <p:guide pos="390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199" cy="76199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tags" Target="tags/tag11.xml" /><Relationship Id="rId2" Type="http://schemas.openxmlformats.org/officeDocument/2006/relationships/slideMaster" Target="slideMasters/slideMaster2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74656" y="1143000"/>
            <a:ext cx="550868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2052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Relationship Id="rId4" Type="http://schemas.openxmlformats.org/officeDocument/2006/relationships/image" Target="../media/image4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7.png" /><Relationship Id="rId3" Type="http://schemas.openxmlformats.org/officeDocument/2006/relationships/image" Target="../media/image18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9.png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Relationship Id="rId6" Type="http://schemas.openxmlformats.org/officeDocument/2006/relationships/image" Target="../media/image23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4.png" /><Relationship Id="rId3" Type="http://schemas.openxmlformats.org/officeDocument/2006/relationships/image" Target="../media/image25.png" /><Relationship Id="rId4" Type="http://schemas.openxmlformats.org/officeDocument/2006/relationships/image" Target="../media/image26.png" /><Relationship Id="rId5" Type="http://schemas.openxmlformats.org/officeDocument/2006/relationships/image" Target="../media/image27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8.xml" /><Relationship Id="rId11" Type="http://schemas.openxmlformats.org/officeDocument/2006/relationships/tags" Target="../tags/tag9.xml" /><Relationship Id="rId12" Type="http://schemas.openxmlformats.org/officeDocument/2006/relationships/tags" Target="../tags/tag10.xml" /><Relationship Id="rId13" Type="http://schemas.openxmlformats.org/officeDocument/2006/relationships/image" Target="../media/image6.png" /><Relationship Id="rId2" Type="http://schemas.openxmlformats.org/officeDocument/2006/relationships/image" Target="../media/image5.png" /><Relationship Id="rId3" Type="http://schemas.openxmlformats.org/officeDocument/2006/relationships/tags" Target="../tags/tag1.xml" /><Relationship Id="rId4" Type="http://schemas.openxmlformats.org/officeDocument/2006/relationships/tags" Target="../tags/tag2.xml" /><Relationship Id="rId5" Type="http://schemas.openxmlformats.org/officeDocument/2006/relationships/tags" Target="../tags/tag3.xml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tags" Target="../tags/tag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png" /><Relationship Id="rId3" Type="http://schemas.openxmlformats.org/officeDocument/2006/relationships/image" Target="../media/image8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png" /><Relationship Id="rId3" Type="http://schemas.openxmlformats.org/officeDocument/2006/relationships/image" Target="../media/image8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0.png" /><Relationship Id="rId3" Type="http://schemas.openxmlformats.org/officeDocument/2006/relationships/image" Target="../media/image1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png" /><Relationship Id="rId3" Type="http://schemas.openxmlformats.org/officeDocument/2006/relationships/image" Target="../media/image1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4.png" /><Relationship Id="rId3" Type="http://schemas.openxmlformats.org/officeDocument/2006/relationships/image" Target="../media/image15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3" name="Text Box 4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情景导入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76" name="Text Box 8" title=""/>
          <p:cNvSpPr txBox="1">
            <a:spLocks noChangeArrowheads="1"/>
          </p:cNvSpPr>
          <p:nvPr/>
        </p:nvSpPr>
        <p:spPr bwMode="auto">
          <a:xfrm>
            <a:off x="329565" y="741045"/>
            <a:ext cx="662781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回顾：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作出人眼见到点光源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S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的光路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.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Text Box 8" title=""/>
          <p:cNvSpPr txBox="1">
            <a:spLocks noChangeArrowheads="1"/>
          </p:cNvSpPr>
          <p:nvPr/>
        </p:nvSpPr>
        <p:spPr bwMode="auto">
          <a:xfrm>
            <a:off x="330835" y="4046855"/>
            <a:ext cx="716216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思考：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自身不发光物体</a:t>
            </a:r>
            <a:r>
              <a:rPr lang="en-US" altLang="zh-CN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A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射入人眼的光从何而来？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2" name="Text Box 8" title=""/>
          <p:cNvSpPr txBox="1">
            <a:spLocks noChangeArrowheads="1"/>
          </p:cNvSpPr>
          <p:nvPr/>
        </p:nvSpPr>
        <p:spPr bwMode="auto">
          <a:xfrm>
            <a:off x="330200" y="5188585"/>
            <a:ext cx="861504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624205" marR="0" indent="-624205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应用：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作出光源射出的光经物体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后射入人眼的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大致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光路图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3079" name="组合 4" title=""/>
          <p:cNvGrpSpPr/>
          <p:nvPr/>
        </p:nvGrpSpPr>
        <p:grpSpPr>
          <a:xfrm>
            <a:off x="487363" y="1453198"/>
            <a:ext cx="3814762" cy="2024062"/>
            <a:chOff x="12638" y="368"/>
            <a:chExt cx="6007" cy="3186"/>
          </a:xfrm>
        </p:grpSpPr>
        <p:sp>
          <p:nvSpPr>
            <p:cNvPr id="3080" name="矩形 2"/>
            <p:cNvSpPr/>
            <p:nvPr/>
          </p:nvSpPr>
          <p:spPr>
            <a:xfrm>
              <a:off x="18039" y="368"/>
              <a:ext cx="606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S</a:t>
              </a:r>
              <a:endParaRPr lang="zh-CN" altLang="en-US" i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pic>
          <p:nvPicPr>
            <p:cNvPr id="3081" name="图片 100"/>
            <p:cNvPicPr/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7170" y="481"/>
              <a:ext cx="869" cy="9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2" name="图片 101"/>
            <p:cNvPicPr/>
            <p:nvPr/>
          </p:nvPicPr>
          <p:blipFill>
            <a:blip r:embed="rId3"/>
            <a:srcRect l="9259" t="14815" r="15959" b="20860"/>
            <a:stretch>
              <a:fillRect/>
            </a:stretch>
          </p:blipFill>
          <p:spPr>
            <a:xfrm rot="-2280000">
              <a:off x="12638" y="2172"/>
              <a:ext cx="2074" cy="138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83" name="组合 5" title=""/>
          <p:cNvGrpSpPr/>
          <p:nvPr/>
        </p:nvGrpSpPr>
        <p:grpSpPr>
          <a:xfrm>
            <a:off x="6350635" y="1169035"/>
            <a:ext cx="3640138" cy="3262313"/>
            <a:chOff x="13120" y="5721"/>
            <a:chExt cx="5733" cy="5137"/>
          </a:xfrm>
        </p:grpSpPr>
        <p:sp>
          <p:nvSpPr>
            <p:cNvPr id="3084" name="矩形 17"/>
            <p:cNvSpPr/>
            <p:nvPr/>
          </p:nvSpPr>
          <p:spPr>
            <a:xfrm>
              <a:off x="18247" y="5931"/>
              <a:ext cx="606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S</a:t>
              </a:r>
              <a:endParaRPr lang="zh-CN" altLang="en-US" i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3085" name="矩形 20"/>
            <p:cNvSpPr/>
            <p:nvPr/>
          </p:nvSpPr>
          <p:spPr>
            <a:xfrm>
              <a:off x="15952" y="10034"/>
              <a:ext cx="667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  <a:endParaRPr lang="zh-CN" altLang="en-US" i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pic>
          <p:nvPicPr>
            <p:cNvPr id="3086" name="图片 1"/>
            <p:cNvPicPr/>
            <p:nvPr/>
          </p:nvPicPr>
          <p:blipFill>
            <a:blip r:embed="rId3"/>
            <a:srcRect l="9259" t="14815" r="15959" b="20860"/>
            <a:stretch>
              <a:fillRect/>
            </a:stretch>
          </p:blipFill>
          <p:spPr>
            <a:xfrm rot="720000">
              <a:off x="13120" y="5721"/>
              <a:ext cx="2074" cy="13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7" name="图片 3"/>
            <p:cNvPicPr/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7199" y="6000"/>
              <a:ext cx="869" cy="9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8" name="图片 102"/>
            <p:cNvPicPr/>
            <p:nvPr/>
          </p:nvPicPr>
          <p:blipFill>
            <a:blip r:embed="rId4"/>
            <a:srcRect l="31146" t="25304" r="35757" b="16515"/>
            <a:stretch>
              <a:fillRect/>
            </a:stretch>
          </p:blipFill>
          <p:spPr>
            <a:xfrm>
              <a:off x="15518" y="8800"/>
              <a:ext cx="1587" cy="139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89" name="组合 6" title=""/>
          <p:cNvGrpSpPr/>
          <p:nvPr/>
        </p:nvGrpSpPr>
        <p:grpSpPr>
          <a:xfrm rot="1200000">
            <a:off x="2190750" y="1515110"/>
            <a:ext cx="588963" cy="1960563"/>
            <a:chOff x="10786" y="217"/>
            <a:chExt cx="847" cy="2804"/>
          </a:xfrm>
        </p:grpSpPr>
        <p:cxnSp>
          <p:nvCxnSpPr>
            <p:cNvPr id="3090" name="直接箭头连接符 103"/>
            <p:cNvCxnSpPr/>
            <p:nvPr/>
          </p:nvCxnSpPr>
          <p:spPr>
            <a:xfrm rot="7761299">
              <a:off x="10739" y="1094"/>
              <a:ext cx="1771" cy="0"/>
            </a:xfrm>
            <a:prstGeom prst="straightConnector1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3091" name="直接箭头连接符 104"/>
            <p:cNvCxnSpPr/>
            <p:nvPr/>
          </p:nvCxnSpPr>
          <p:spPr>
            <a:xfrm rot="7761299">
              <a:off x="9892" y="2127"/>
              <a:ext cx="1771" cy="0"/>
            </a:xfrm>
            <a:prstGeom prst="straightConnector1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</p:cxnSp>
      </p:grpSp>
      <p:grpSp>
        <p:nvGrpSpPr>
          <p:cNvPr id="3092" name="组合 9" title=""/>
          <p:cNvGrpSpPr/>
          <p:nvPr/>
        </p:nvGrpSpPr>
        <p:grpSpPr>
          <a:xfrm rot="-540000">
            <a:off x="8503285" y="1856423"/>
            <a:ext cx="455613" cy="1344612"/>
            <a:chOff x="10972" y="-206"/>
            <a:chExt cx="1044" cy="2993"/>
          </a:xfrm>
        </p:grpSpPr>
        <p:cxnSp>
          <p:nvCxnSpPr>
            <p:cNvPr id="3093" name="直接箭头连接符 103"/>
            <p:cNvCxnSpPr/>
            <p:nvPr/>
          </p:nvCxnSpPr>
          <p:spPr>
            <a:xfrm rot="7761299">
              <a:off x="11122" y="680"/>
              <a:ext cx="1771" cy="0"/>
            </a:xfrm>
            <a:prstGeom prst="straightConnector1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3094" name="直接箭头连接符 104"/>
            <p:cNvCxnSpPr/>
            <p:nvPr/>
          </p:nvCxnSpPr>
          <p:spPr>
            <a:xfrm rot="7761299">
              <a:off x="10078" y="1893"/>
              <a:ext cx="1771" cy="0"/>
            </a:xfrm>
            <a:prstGeom prst="straightConnector1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</p:cxnSp>
      </p:grpSp>
      <p:grpSp>
        <p:nvGrpSpPr>
          <p:cNvPr id="3095" name="组合 13" title=""/>
          <p:cNvGrpSpPr/>
          <p:nvPr/>
        </p:nvGrpSpPr>
        <p:grpSpPr>
          <a:xfrm rot="6060000">
            <a:off x="7546023" y="1731010"/>
            <a:ext cx="511175" cy="1562100"/>
            <a:chOff x="10972" y="-169"/>
            <a:chExt cx="883" cy="2956"/>
          </a:xfrm>
        </p:grpSpPr>
        <p:cxnSp>
          <p:nvCxnSpPr>
            <p:cNvPr id="3096" name="直接箭头连接符 103"/>
            <p:cNvCxnSpPr/>
            <p:nvPr/>
          </p:nvCxnSpPr>
          <p:spPr>
            <a:xfrm rot="7761299">
              <a:off x="10961" y="717"/>
              <a:ext cx="1771" cy="0"/>
            </a:xfrm>
            <a:prstGeom prst="straightConnector1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3097" name="直接箭头连接符 104"/>
            <p:cNvCxnSpPr/>
            <p:nvPr/>
          </p:nvCxnSpPr>
          <p:spPr>
            <a:xfrm rot="7761299">
              <a:off x="10078" y="1893"/>
              <a:ext cx="1771" cy="0"/>
            </a:xfrm>
            <a:prstGeom prst="straightConnector1">
              <a:avLst/>
            </a:prstGeom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</p:cxnSp>
      </p:grpSp>
      <p:sp>
        <p:nvSpPr>
          <p:cNvPr id="2" name="Text Box 8" title=""/>
          <p:cNvSpPr txBox="1">
            <a:spLocks noChangeArrowheads="1"/>
          </p:cNvSpPr>
          <p:nvPr/>
        </p:nvSpPr>
        <p:spPr bwMode="auto">
          <a:xfrm>
            <a:off x="1275080" y="4617720"/>
            <a:ext cx="55333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624205" marR="0" indent="-624205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物体反射光源发出的光，射入人眼</a:t>
            </a:r>
            <a:endParaRPr kumimoji="0" lang="zh-CN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434" name="Rectangle 74" title=""/>
          <p:cNvSpPr>
            <a:spLocks noChangeArrowheads="1"/>
          </p:cNvSpPr>
          <p:nvPr/>
        </p:nvSpPr>
        <p:spPr bwMode="auto">
          <a:xfrm>
            <a:off x="139700" y="4396740"/>
            <a:ext cx="11744325" cy="12452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．光的反射定律：光反射时，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光线、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线在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平面内，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光线、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角等于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角。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18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课堂小结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410" name="Rectangle 50" title=""/>
          <p:cNvSpPr>
            <a:spLocks noChangeArrowheads="1"/>
          </p:cNvSpPr>
          <p:nvPr/>
        </p:nvSpPr>
        <p:spPr bwMode="auto">
          <a:xfrm>
            <a:off x="177800" y="665322"/>
            <a:ext cx="11995150" cy="36817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marL="174625" marR="0" lvl="0" indent="-174625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．光的反射：光射到物体表面时，有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会被物体表面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的现象。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marR="0" lvl="0" indent="-174625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．法线：过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点，并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镜面的直线。即法线具有两个特点：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marR="0" lvl="0" indent="-174625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①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marR="0" lvl="0" indent="-174625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②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marR="0" lvl="0" indent="-174625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法线是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</a:t>
            </a:r>
            <a:r>
              <a:rPr lang="en-US" altLang="zh-CN" sz="2400" b="1" strike="noStrike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marR="0" lvl="0" indent="-174625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．入射角：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</a:t>
            </a:r>
            <a:r>
              <a:rPr lang="zh-CN" altLang="en-US" sz="2400" b="1" strike="noStrike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线与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线的夹角；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4625" marR="0" lvl="0" indent="-174625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反射角：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光线与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线的夹角；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411" name="Rectangle 51" title=""/>
          <p:cNvSpPr>
            <a:spLocks noChangeArrowheads="1"/>
          </p:cNvSpPr>
          <p:nvPr/>
        </p:nvSpPr>
        <p:spPr bwMode="auto">
          <a:xfrm>
            <a:off x="5340668" y="642938"/>
            <a:ext cx="15240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一部分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2" name="Rectangle 52" title=""/>
          <p:cNvSpPr>
            <a:spLocks noChangeArrowheads="1"/>
          </p:cNvSpPr>
          <p:nvPr/>
        </p:nvSpPr>
        <p:spPr bwMode="auto">
          <a:xfrm>
            <a:off x="8383905" y="642938"/>
            <a:ext cx="16764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反射回来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3" name="Rectangle 53" title=""/>
          <p:cNvSpPr>
            <a:spLocks noChangeArrowheads="1"/>
          </p:cNvSpPr>
          <p:nvPr/>
        </p:nvSpPr>
        <p:spPr bwMode="auto">
          <a:xfrm>
            <a:off x="2065973" y="1154113"/>
            <a:ext cx="16764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入射点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4" name="Rectangle 54" title=""/>
          <p:cNvSpPr>
            <a:spLocks noChangeArrowheads="1"/>
          </p:cNvSpPr>
          <p:nvPr/>
        </p:nvSpPr>
        <p:spPr bwMode="auto">
          <a:xfrm>
            <a:off x="4174490" y="1139825"/>
            <a:ext cx="16764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垂直于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5" name="Rectangle 55" title=""/>
          <p:cNvSpPr>
            <a:spLocks noChangeArrowheads="1"/>
          </p:cNvSpPr>
          <p:nvPr/>
        </p:nvSpPr>
        <p:spPr bwMode="auto">
          <a:xfrm>
            <a:off x="1460500" y="1654175"/>
            <a:ext cx="19304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过入射点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6" name="Rectangle 56" title=""/>
          <p:cNvSpPr>
            <a:spLocks noChangeArrowheads="1"/>
          </p:cNvSpPr>
          <p:nvPr/>
        </p:nvSpPr>
        <p:spPr bwMode="auto">
          <a:xfrm>
            <a:off x="1466850" y="2151063"/>
            <a:ext cx="3214688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垂直于镜面的直线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7" name="Rectangle 57" title=""/>
          <p:cNvSpPr>
            <a:spLocks noChangeArrowheads="1"/>
          </p:cNvSpPr>
          <p:nvPr/>
        </p:nvSpPr>
        <p:spPr bwMode="auto">
          <a:xfrm>
            <a:off x="1630998" y="2654300"/>
            <a:ext cx="20574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辅助线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8" name="Rectangle 58" title=""/>
          <p:cNvSpPr>
            <a:spLocks noChangeArrowheads="1"/>
          </p:cNvSpPr>
          <p:nvPr/>
        </p:nvSpPr>
        <p:spPr bwMode="auto">
          <a:xfrm>
            <a:off x="2124710" y="3170555"/>
            <a:ext cx="11811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入射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19" name="Rectangle 59" title=""/>
          <p:cNvSpPr>
            <a:spLocks noChangeArrowheads="1"/>
          </p:cNvSpPr>
          <p:nvPr/>
        </p:nvSpPr>
        <p:spPr bwMode="auto">
          <a:xfrm>
            <a:off x="4127818" y="3167380"/>
            <a:ext cx="59055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0" name="Rectangle 60" title=""/>
          <p:cNvSpPr>
            <a:spLocks noChangeArrowheads="1"/>
          </p:cNvSpPr>
          <p:nvPr/>
        </p:nvSpPr>
        <p:spPr bwMode="auto">
          <a:xfrm>
            <a:off x="2177098" y="3673793"/>
            <a:ext cx="11811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1" name="Rectangle 61" title=""/>
          <p:cNvSpPr>
            <a:spLocks noChangeArrowheads="1"/>
          </p:cNvSpPr>
          <p:nvPr/>
        </p:nvSpPr>
        <p:spPr bwMode="auto">
          <a:xfrm>
            <a:off x="4113530" y="3688080"/>
            <a:ext cx="55562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2" name="Rectangle 62" title=""/>
          <p:cNvSpPr>
            <a:spLocks noChangeArrowheads="1"/>
          </p:cNvSpPr>
          <p:nvPr/>
        </p:nvSpPr>
        <p:spPr bwMode="auto">
          <a:xfrm>
            <a:off x="4337050" y="4457065"/>
            <a:ext cx="1401763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3" name="Rectangle 63" title=""/>
          <p:cNvSpPr>
            <a:spLocks noChangeArrowheads="1"/>
          </p:cNvSpPr>
          <p:nvPr/>
        </p:nvSpPr>
        <p:spPr bwMode="auto">
          <a:xfrm>
            <a:off x="6029008" y="4453890"/>
            <a:ext cx="1401763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入射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4" name="Rectangle 64" title=""/>
          <p:cNvSpPr>
            <a:spLocks noChangeArrowheads="1"/>
          </p:cNvSpPr>
          <p:nvPr/>
        </p:nvSpPr>
        <p:spPr bwMode="auto">
          <a:xfrm>
            <a:off x="7846695" y="4457065"/>
            <a:ext cx="68897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5" name="Rectangle 65" title=""/>
          <p:cNvSpPr>
            <a:spLocks noChangeArrowheads="1"/>
          </p:cNvSpPr>
          <p:nvPr/>
        </p:nvSpPr>
        <p:spPr bwMode="auto">
          <a:xfrm>
            <a:off x="9173528" y="4442778"/>
            <a:ext cx="992188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同一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6" name="Rectangle 66" title=""/>
          <p:cNvSpPr>
            <a:spLocks noChangeArrowheads="1"/>
          </p:cNvSpPr>
          <p:nvPr/>
        </p:nvSpPr>
        <p:spPr bwMode="auto">
          <a:xfrm>
            <a:off x="641350" y="5025390"/>
            <a:ext cx="1011238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7" name="Rectangle 67" title=""/>
          <p:cNvSpPr>
            <a:spLocks noChangeArrowheads="1"/>
          </p:cNvSpPr>
          <p:nvPr/>
        </p:nvSpPr>
        <p:spPr bwMode="auto">
          <a:xfrm>
            <a:off x="2503488" y="5015865"/>
            <a:ext cx="108585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入射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8" name="Rectangle 68" title=""/>
          <p:cNvSpPr>
            <a:spLocks noChangeArrowheads="1"/>
          </p:cNvSpPr>
          <p:nvPr/>
        </p:nvSpPr>
        <p:spPr bwMode="auto">
          <a:xfrm>
            <a:off x="3983355" y="5014278"/>
            <a:ext cx="909638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分居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9" name="Rectangle 69" title=""/>
          <p:cNvSpPr>
            <a:spLocks noChangeArrowheads="1"/>
          </p:cNvSpPr>
          <p:nvPr/>
        </p:nvSpPr>
        <p:spPr bwMode="auto">
          <a:xfrm>
            <a:off x="5183505" y="5022215"/>
            <a:ext cx="8382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30" name="Rectangle 70" title=""/>
          <p:cNvSpPr>
            <a:spLocks noChangeArrowheads="1"/>
          </p:cNvSpPr>
          <p:nvPr/>
        </p:nvSpPr>
        <p:spPr bwMode="auto">
          <a:xfrm>
            <a:off x="6250305" y="5019040"/>
            <a:ext cx="1039813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两侧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31" name="Rectangle 71" title=""/>
          <p:cNvSpPr>
            <a:spLocks noChangeArrowheads="1"/>
          </p:cNvSpPr>
          <p:nvPr/>
        </p:nvSpPr>
        <p:spPr bwMode="auto">
          <a:xfrm>
            <a:off x="7501573" y="5011103"/>
            <a:ext cx="963613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32" name="Rectangle 72" title=""/>
          <p:cNvSpPr>
            <a:spLocks noChangeArrowheads="1"/>
          </p:cNvSpPr>
          <p:nvPr/>
        </p:nvSpPr>
        <p:spPr bwMode="auto">
          <a:xfrm>
            <a:off x="9328468" y="4998403"/>
            <a:ext cx="125095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入射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5435" name="Picture 75" title=""/>
          <p:cNvPicPr>
            <a:picLocks noChangeAspect="1"/>
          </p:cNvPicPr>
          <p:nvPr/>
        </p:nvPicPr>
        <p:blipFill>
          <a:blip r:embed="rId2">
            <a:lum bright="-17999" contrast="17998"/>
          </a:blip>
          <a:stretch>
            <a:fillRect/>
          </a:stretch>
        </p:blipFill>
        <p:spPr>
          <a:xfrm>
            <a:off x="8564245" y="1830705"/>
            <a:ext cx="3528060" cy="2626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74" title=""/>
          <p:cNvSpPr>
            <a:spLocks noChangeArrowheads="1"/>
          </p:cNvSpPr>
          <p:nvPr/>
        </p:nvSpPr>
        <p:spPr bwMode="auto">
          <a:xfrm>
            <a:off x="139700" y="5566410"/>
            <a:ext cx="4529455" cy="6680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．光的反射</a:t>
            </a:r>
            <a:r>
              <a:rPr kumimoji="0" 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光路是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</a:t>
            </a:r>
            <a:r>
              <a:rPr lang="en-US" altLang="zh-CN" sz="24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68" title=""/>
          <p:cNvSpPr>
            <a:spLocks noChangeArrowheads="1"/>
          </p:cNvSpPr>
          <p:nvPr/>
        </p:nvSpPr>
        <p:spPr bwMode="auto">
          <a:xfrm>
            <a:off x="2803525" y="5614670"/>
            <a:ext cx="136525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可逆的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11" grpId="0" animBg="1"/>
      <p:bldP spid="15412" grpId="0" animBg="1"/>
      <p:bldP spid="15413" grpId="0" animBg="1"/>
      <p:bldP spid="15414" grpId="0" animBg="1"/>
      <p:bldP spid="15415" grpId="0" animBg="1"/>
      <p:bldP spid="15416" grpId="0" animBg="1"/>
      <p:bldP spid="15417" grpId="0" animBg="1"/>
      <p:bldP spid="15418" grpId="0" animBg="1"/>
      <p:bldP spid="15419" grpId="0" animBg="1"/>
      <p:bldP spid="15420" grpId="0" animBg="1"/>
      <p:bldP spid="15421" grpId="0" animBg="1"/>
      <p:bldP spid="15422" grpId="0" animBg="1"/>
      <p:bldP spid="15423" grpId="0" animBg="1"/>
      <p:bldP spid="15424" grpId="0" animBg="1"/>
      <p:bldP spid="15425" grpId="0" animBg="1"/>
      <p:bldP spid="15426" grpId="0" animBg="1"/>
      <p:bldP spid="15427" grpId="0" animBg="1"/>
      <p:bldP spid="15428" grpId="0" animBg="1"/>
      <p:bldP spid="15429" grpId="0" animBg="1"/>
      <p:bldP spid="15430" grpId="0" animBg="1"/>
      <p:bldP spid="15431" grpId="0" animBg="1"/>
      <p:bldP spid="1543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410" name="Rectangle 50" title=""/>
          <p:cNvSpPr>
            <a:spLocks noChangeArrowheads="1"/>
          </p:cNvSpPr>
          <p:nvPr/>
        </p:nvSpPr>
        <p:spPr bwMode="auto">
          <a:xfrm>
            <a:off x="102235" y="677387"/>
            <a:ext cx="11995150" cy="57734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t" anchorCtr="0">
            <a:spAutoFit/>
          </a:bodyPr>
          <a:lstStyle/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1．如图为探究光的反射定律实验。平面镜水平放置，白色纸板竖直地立在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镜面上。入射光线AO紧贴纸板射向镜面，纸板上能看到反射光线OB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（图中未画出）。O为入射点，ON为法线。则下列说法中正确的有（　　）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0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①仅将右侧纸板向后旋转，OB将不存在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0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②仅将平面镜在水平面内绕O旋转，OB位置改变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0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③保持AO的位置不变，将整个装置绕EF旋转，纸板仍垂直于镜面上，OB位置改变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0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④保持AO的位置不变，将整个装置水平向右平移，纸板仍垂直于镜面上，OB位置不变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A．①③	B．③④	C．②③④	D．②④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2．如图所示，小海同学在“探究光的反射规律”实验时，利用红、绿、蓝三种色光的激光笔进行实验，他将位于同一平面内的白色纸板A、B立在平面镜上。下列说法中正确的是（　　）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59690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A．②号光线为蓝色	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59690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B．红光的入射角为90°	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59690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C．利用该装置进行实验时，纸板不需要垂直于平面镜放置	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59690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D．将纸板B沿红光所在直线向后折，无法观察到反射光线，表明反射现象消失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2848" y="4724083"/>
            <a:ext cx="2096135" cy="1410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2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510" y="677545"/>
            <a:ext cx="2301875" cy="1470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59" title=""/>
          <p:cNvSpPr>
            <a:spLocks noChangeArrowheads="1"/>
          </p:cNvSpPr>
          <p:nvPr/>
        </p:nvSpPr>
        <p:spPr bwMode="auto">
          <a:xfrm>
            <a:off x="9048115" y="1393825"/>
            <a:ext cx="70929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59" title=""/>
          <p:cNvSpPr>
            <a:spLocks noChangeArrowheads="1"/>
          </p:cNvSpPr>
          <p:nvPr/>
        </p:nvSpPr>
        <p:spPr bwMode="auto">
          <a:xfrm>
            <a:off x="10845165" y="4191000"/>
            <a:ext cx="70929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410" name="Rectangle 50" title=""/>
          <p:cNvSpPr>
            <a:spLocks noChangeArrowheads="1"/>
          </p:cNvSpPr>
          <p:nvPr/>
        </p:nvSpPr>
        <p:spPr bwMode="auto">
          <a:xfrm>
            <a:off x="25400" y="677387"/>
            <a:ext cx="11995150" cy="57734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t" anchorCtr="0">
            <a:spAutoFit/>
          </a:bodyPr>
          <a:lstStyle/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3．若入射光线与平面镜成30°入射，则（　　）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A．入射角是30°	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B．反射光线与镜面的夹角是60°	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C．入射角增大5°，反射角增大10°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D．只将镜面绕入射点旋转10°，反射光线旋转20°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4．如图是“探究光的反射规律”的实验装置，一可沿ON折叠的白色硬纸板垂直放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在平面镜上，使光线AO紧贴硬纸板射向镜面O点，为了研究反射角与入射角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之间关系，实验时应进行的操作是（　　）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A．改变光线OB与ON之间的夹角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B．改变光线AO与ON之间的夹角	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C．绕ON前后转动板F	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D．绕ON前后转动板E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5．夏至日正午时分，某地阳光几乎垂直照射地面。小明坐在自家汽车里，发现前面行驶车辆后窗反射的阳光始终直射他的眼睛。则前面车辆的后窗式样可能是如图中的（　　）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endParaRPr kumimoji="0" lang="en-US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endParaRPr kumimoji="0" lang="en-US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2599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0" y="2132965"/>
            <a:ext cx="2150110" cy="152463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 title=""/>
          <p:cNvGrpSpPr/>
          <p:nvPr/>
        </p:nvGrpSpPr>
        <p:grpSpPr>
          <a:xfrm>
            <a:off x="558800" y="4954270"/>
            <a:ext cx="10842625" cy="932180"/>
            <a:chOff x="880" y="8040"/>
            <a:chExt cx="17075" cy="1468"/>
          </a:xfrm>
        </p:grpSpPr>
        <p:pic>
          <p:nvPicPr>
            <p:cNvPr id="3" name="图片 -2147482598" descr="菁优网：http://www.jyeoo.com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0" y="8040"/>
              <a:ext cx="3368" cy="112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 -2147482597" descr="菁优网：http://www.jyeoo.c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9" y="8160"/>
              <a:ext cx="3782" cy="129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24" descr="菁优网：http://www.jyeoo.com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19" y="8342"/>
              <a:ext cx="3600" cy="116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" name="图片 -2147482596" descr="菁优网：http://www.jyeoo.com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799" y="8400"/>
              <a:ext cx="3157" cy="110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8" name="Rectangle 59" title=""/>
          <p:cNvSpPr>
            <a:spLocks noChangeArrowheads="1"/>
          </p:cNvSpPr>
          <p:nvPr/>
        </p:nvSpPr>
        <p:spPr bwMode="auto">
          <a:xfrm>
            <a:off x="5348605" y="588645"/>
            <a:ext cx="70929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Rectangle 59" title=""/>
          <p:cNvSpPr>
            <a:spLocks noChangeArrowheads="1"/>
          </p:cNvSpPr>
          <p:nvPr/>
        </p:nvSpPr>
        <p:spPr bwMode="auto">
          <a:xfrm>
            <a:off x="5053965" y="2593340"/>
            <a:ext cx="70929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Rectangle 59" title=""/>
          <p:cNvSpPr>
            <a:spLocks noChangeArrowheads="1"/>
          </p:cNvSpPr>
          <p:nvPr/>
        </p:nvSpPr>
        <p:spPr bwMode="auto">
          <a:xfrm>
            <a:off x="9854565" y="4224020"/>
            <a:ext cx="70929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410" name="Rectangle 50" title=""/>
          <p:cNvSpPr>
            <a:spLocks noChangeArrowheads="1"/>
          </p:cNvSpPr>
          <p:nvPr/>
        </p:nvSpPr>
        <p:spPr bwMode="auto">
          <a:xfrm>
            <a:off x="25400" y="677387"/>
            <a:ext cx="11995150" cy="57734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t" anchorCtr="0">
            <a:spAutoFit/>
          </a:bodyPr>
          <a:lstStyle/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6．小明用如图所示的实验装置“探究光的反射规律”。将纸板竖直放置在平面镜上，移动激光笔，使入射光AO绕入射点O逆时针转动，可观察到反射光OB</a:t>
            </a:r>
            <a:r>
              <a:rPr lang="en-US" altLang="zh-CN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时针转动。当激光笔垂直镜面入射时，反射角大小为</a:t>
            </a:r>
            <a:r>
              <a:rPr lang="en-US" altLang="zh-CN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7．小童在探究“光的反射定律”时，让一束光线贴着纸板沿EO方向入射，但纸板并未与平面镜垂直（如图所示），他 </a:t>
            </a:r>
            <a:r>
              <a:rPr lang="en-US" altLang="zh-CN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（选填“能”或“不能”）在纸板B上看到反射光线，此时的反射光线、入射光线及法线</a:t>
            </a:r>
            <a:r>
              <a:rPr lang="en-US" altLang="zh-CN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（选填“仍在”或“不在”）同一平面内。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8．如图所示是关于小猫和小聪的一幅漫画，图中两条光线的夹角是60°，则小聪观察小猫光路的入射角是</a:t>
            </a:r>
            <a:r>
              <a:rPr lang="en-US" altLang="zh-CN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度，此现象说明在反射时，光路是</a:t>
            </a:r>
            <a:r>
              <a:rPr lang="en-US" altLang="zh-CN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kumimoji="0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635000" y="3200400"/>
            <a:ext cx="11024235" cy="1959610"/>
            <a:chOff x="1000" y="5040"/>
            <a:chExt cx="17361" cy="3086"/>
          </a:xfrm>
        </p:grpSpPr>
        <p:pic>
          <p:nvPicPr>
            <p:cNvPr id="2" name="图片 -2147482595" descr="菁优网：http://www.jyeoo.com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19" y="5158"/>
              <a:ext cx="4642" cy="2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24" descr="菁优网：http://www.jyeoo.com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99" y="5279"/>
              <a:ext cx="4430" cy="254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24" descr="菁优网：http://www.jyeoo.c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0" y="5040"/>
              <a:ext cx="3553" cy="308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Rectangle 59" title=""/>
          <p:cNvSpPr>
            <a:spLocks noChangeArrowheads="1"/>
          </p:cNvSpPr>
          <p:nvPr/>
        </p:nvSpPr>
        <p:spPr bwMode="auto">
          <a:xfrm>
            <a:off x="7568565" y="981075"/>
            <a:ext cx="70929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顺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Rectangle 59" title=""/>
          <p:cNvSpPr>
            <a:spLocks noChangeArrowheads="1"/>
          </p:cNvSpPr>
          <p:nvPr/>
        </p:nvSpPr>
        <p:spPr bwMode="auto">
          <a:xfrm>
            <a:off x="3758565" y="1404620"/>
            <a:ext cx="70929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0°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Rectangle 59" title=""/>
          <p:cNvSpPr>
            <a:spLocks noChangeArrowheads="1"/>
          </p:cNvSpPr>
          <p:nvPr/>
        </p:nvSpPr>
        <p:spPr bwMode="auto">
          <a:xfrm>
            <a:off x="3225800" y="2178050"/>
            <a:ext cx="108712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不能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Rectangle 59" title=""/>
          <p:cNvSpPr>
            <a:spLocks noChangeArrowheads="1"/>
          </p:cNvSpPr>
          <p:nvPr/>
        </p:nvSpPr>
        <p:spPr bwMode="auto">
          <a:xfrm>
            <a:off x="3225800" y="2596515"/>
            <a:ext cx="108712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仍在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Rectangle 59" title=""/>
          <p:cNvSpPr>
            <a:spLocks noChangeArrowheads="1"/>
          </p:cNvSpPr>
          <p:nvPr/>
        </p:nvSpPr>
        <p:spPr bwMode="auto">
          <a:xfrm>
            <a:off x="2002155" y="5410200"/>
            <a:ext cx="108712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30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Rectangle 59" title=""/>
          <p:cNvSpPr>
            <a:spLocks noChangeArrowheads="1"/>
          </p:cNvSpPr>
          <p:nvPr/>
        </p:nvSpPr>
        <p:spPr bwMode="auto">
          <a:xfrm>
            <a:off x="7115175" y="5410200"/>
            <a:ext cx="136779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可逆的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33100" y="11785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410" name="Rectangle 50" title=""/>
          <p:cNvSpPr>
            <a:spLocks noChangeArrowheads="1"/>
          </p:cNvSpPr>
          <p:nvPr/>
        </p:nvSpPr>
        <p:spPr bwMode="auto">
          <a:xfrm>
            <a:off x="25400" y="548005"/>
            <a:ext cx="10207625" cy="64135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t" anchorCtr="0">
            <a:spAutoFit/>
          </a:bodyPr>
          <a:lstStyle/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9．在“探究光反射的规律”时，小李进行了如图甲所示的实验。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（1）如图甲所示，平面镜放在水平桌面，要在白纸板上同时观察到反射光线和入射光线，需要将白色硬纸板</a:t>
            </a:r>
            <a:r>
              <a:rPr lang="en-US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放置在平面镜上；实验时多次改变入射角的大小进行实验，然后得出结论，多次实验的目的是</a:t>
            </a:r>
            <a:r>
              <a:rPr lang="en-US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（2）如图乙，将纸板绕ON向后折，在NOF面上看不到反射光线，此时，反射光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__________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（存在/不存在）；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（3）为了进一步确定此时反射光线的位置，小李将纸板沿PQ剪开，将纸板的上半部分向后折，如图丙所示，发现在纸板右侧的</a:t>
            </a:r>
            <a:r>
              <a:rPr lang="en-US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（上部/下部）会看到反射光线；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（4）若将纸板整体向后倾斜（如图丁），此时，反射光线</a:t>
            </a:r>
            <a:r>
              <a:rPr kumimoji="0" lang="en-US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A．仍在纸板上呈现</a:t>
            </a:r>
            <a:r>
              <a:rPr kumimoji="0" lang="en-US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B．被纸板挡住</a:t>
            </a:r>
            <a:r>
              <a:rPr kumimoji="0" lang="en-US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C．在纸板前方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（5）实验中透过平面镜看到它的下面也有“白板和光路”，这种现象形成的原理</a:t>
            </a:r>
            <a:r>
              <a:rPr kumimoji="0" lang="en-US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</a:t>
            </a:r>
            <a:endParaRPr kumimoji="0" lang="en-US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en-US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（是/不是）光的反射规律。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367665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（6）实验探究过程中对于法线的理解，下列说法正确的是 </a:t>
            </a:r>
            <a:r>
              <a:rPr lang="en-US" sz="22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44450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A．法线是真实存在的一条光线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44450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B．法线可以帮助我们判断并测出入射角和反射角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7665" marR="0" lvl="0" indent="-44450" algn="l" defTabSz="9144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2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C．法线有助于确定反射光线、入射光线在同一个平面</a:t>
            </a:r>
            <a:endParaRPr kumimoji="0" sz="22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59" title=""/>
          <p:cNvSpPr>
            <a:spLocks noChangeArrowheads="1"/>
          </p:cNvSpPr>
          <p:nvPr/>
        </p:nvSpPr>
        <p:spPr bwMode="auto">
          <a:xfrm>
            <a:off x="3834765" y="1164590"/>
            <a:ext cx="95440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竖直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图片24" title=""/>
          <p:cNvPicPr>
            <a:picLocks noChangeAspect="1"/>
          </p:cNvPicPr>
          <p:nvPr/>
        </p:nvPicPr>
        <p:blipFill>
          <a:blip r:embed="rId2"/>
          <a:srcRect r="76787"/>
          <a:stretch>
            <a:fillRect/>
          </a:stretch>
        </p:blipFill>
        <p:spPr>
          <a:xfrm>
            <a:off x="10387965" y="0"/>
            <a:ext cx="1638300" cy="1842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24" title=""/>
          <p:cNvPicPr>
            <a:picLocks noChangeAspect="1"/>
          </p:cNvPicPr>
          <p:nvPr/>
        </p:nvPicPr>
        <p:blipFill>
          <a:blip r:embed="rId2"/>
          <a:srcRect l="23213" r="52045"/>
          <a:stretch>
            <a:fillRect/>
          </a:stretch>
        </p:blipFill>
        <p:spPr>
          <a:xfrm>
            <a:off x="10278745" y="1842135"/>
            <a:ext cx="1758315" cy="18554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24" title=""/>
          <p:cNvPicPr>
            <a:picLocks noChangeAspect="1"/>
          </p:cNvPicPr>
          <p:nvPr/>
        </p:nvPicPr>
        <p:blipFill>
          <a:blip r:embed="rId2"/>
          <a:srcRect l="46603" r="29795"/>
          <a:stretch>
            <a:fillRect/>
          </a:stretch>
        </p:blipFill>
        <p:spPr>
          <a:xfrm>
            <a:off x="10385425" y="3697605"/>
            <a:ext cx="1532255" cy="1694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24" title=""/>
          <p:cNvPicPr>
            <a:picLocks noChangeAspect="1"/>
          </p:cNvPicPr>
          <p:nvPr/>
        </p:nvPicPr>
        <p:blipFill>
          <a:blip r:embed="rId2"/>
          <a:srcRect l="70205" t="19068"/>
          <a:stretch>
            <a:fillRect/>
          </a:stretch>
        </p:blipFill>
        <p:spPr>
          <a:xfrm>
            <a:off x="10233660" y="5486400"/>
            <a:ext cx="1881505" cy="13341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59" title=""/>
          <p:cNvSpPr>
            <a:spLocks noChangeArrowheads="1"/>
          </p:cNvSpPr>
          <p:nvPr/>
        </p:nvSpPr>
        <p:spPr bwMode="auto">
          <a:xfrm>
            <a:off x="6730365" y="1524000"/>
            <a:ext cx="320230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避免实验的偶然性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Rectangle 59" title=""/>
          <p:cNvSpPr>
            <a:spLocks noChangeArrowheads="1"/>
          </p:cNvSpPr>
          <p:nvPr/>
        </p:nvSpPr>
        <p:spPr bwMode="auto">
          <a:xfrm>
            <a:off x="819785" y="2275205"/>
            <a:ext cx="8890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存在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Rectangle 59" title=""/>
          <p:cNvSpPr>
            <a:spLocks noChangeArrowheads="1"/>
          </p:cNvSpPr>
          <p:nvPr/>
        </p:nvSpPr>
        <p:spPr bwMode="auto">
          <a:xfrm>
            <a:off x="6501765" y="2971800"/>
            <a:ext cx="8890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下部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Rectangle 59" title=""/>
          <p:cNvSpPr>
            <a:spLocks noChangeArrowheads="1"/>
          </p:cNvSpPr>
          <p:nvPr/>
        </p:nvSpPr>
        <p:spPr bwMode="auto">
          <a:xfrm>
            <a:off x="7426325" y="3744595"/>
            <a:ext cx="8890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Rectangle 59" title=""/>
          <p:cNvSpPr>
            <a:spLocks noChangeArrowheads="1"/>
          </p:cNvSpPr>
          <p:nvPr/>
        </p:nvSpPr>
        <p:spPr bwMode="auto">
          <a:xfrm>
            <a:off x="863600" y="4828540"/>
            <a:ext cx="889000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是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" name="Rectangle 59" title=""/>
          <p:cNvSpPr>
            <a:spLocks noChangeArrowheads="1"/>
          </p:cNvSpPr>
          <p:nvPr/>
        </p:nvSpPr>
        <p:spPr bwMode="auto">
          <a:xfrm>
            <a:off x="7568565" y="5181600"/>
            <a:ext cx="488315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7" name="WordArt 2" title=""/>
          <p:cNvSpPr>
            <a:spLocks noTextEdit="1"/>
          </p:cNvSpPr>
          <p:nvPr/>
        </p:nvSpPr>
        <p:spPr>
          <a:xfrm>
            <a:off x="1701800" y="1600200"/>
            <a:ext cx="86106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三、光的反射（1）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1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099" name="Text Box 3" title=""/>
          <p:cNvSpPr txBox="1">
            <a:spLocks noChangeArrowheads="1"/>
          </p:cNvSpPr>
          <p:nvPr/>
        </p:nvSpPr>
        <p:spPr bwMode="auto">
          <a:xfrm>
            <a:off x="346075" y="763270"/>
            <a:ext cx="11512550" cy="1753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75590" marR="0" indent="-27559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通过观察与思考，比较反射光与入射光的异同；</a:t>
            </a:r>
            <a:endParaRPr kumimoji="0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75590" marR="0" indent="-27559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.经历探究光的反射定律实验的设计过程，分析实验现象逐步</a:t>
            </a: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明确</a:t>
            </a:r>
            <a:r>
              <a:rPr kumimoji="0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反射光线的位置，得出光的反射定律。</a:t>
            </a:r>
            <a:endParaRPr kumimoji="0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4" name="组合 23" title=""/>
          <p:cNvGrpSpPr/>
          <p:nvPr/>
        </p:nvGrpSpPr>
        <p:grpSpPr>
          <a:xfrm>
            <a:off x="7568565" y="1819275"/>
            <a:ext cx="3402330" cy="1790700"/>
            <a:chOff x="11919" y="2865"/>
            <a:chExt cx="5358" cy="282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rcRect b="16640"/>
            <a:stretch>
              <a:fillRect/>
            </a:stretch>
          </p:blipFill>
          <p:spPr>
            <a:xfrm>
              <a:off x="11919" y="2865"/>
              <a:ext cx="5359" cy="2820"/>
            </a:xfrm>
            <a:prstGeom prst="rect">
              <a:avLst/>
            </a:prstGeom>
          </p:spPr>
        </p:pic>
        <p:grpSp>
          <p:nvGrpSpPr>
            <p:cNvPr id="23" name="组合 22"/>
            <p:cNvGrpSpPr/>
            <p:nvPr/>
          </p:nvGrpSpPr>
          <p:grpSpPr>
            <a:xfrm>
              <a:off x="11919" y="3000"/>
              <a:ext cx="3980" cy="2457"/>
              <a:chOff x="11919" y="3000"/>
              <a:chExt cx="3980" cy="2457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11919" y="3000"/>
                <a:ext cx="3394" cy="245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 rot="18840000">
                <a:off x="14760" y="4010"/>
                <a:ext cx="1894" cy="38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6145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反射光与入射光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Text 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62175" y="763270"/>
            <a:ext cx="467106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完成反射光与入射光的比较</a:t>
            </a: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147" name="Text Box 3" title=""/>
          <p:cNvSpPr txBox="1">
            <a:spLocks noChangeArrowheads="1"/>
          </p:cNvSpPr>
          <p:nvPr/>
        </p:nvSpPr>
        <p:spPr bwMode="auto">
          <a:xfrm>
            <a:off x="254000" y="761683"/>
            <a:ext cx="25908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观察与思考</a:t>
            </a: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26720" y="1290320"/>
          <a:ext cx="5551805" cy="32023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940"/>
                <a:gridCol w="4380865"/>
              </a:tblGrid>
              <a:tr h="635000"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类别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反射光与入射光的比较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633730"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介质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4365"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光速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730"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方向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480"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强度</a:t>
                      </a: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endParaRPr lang="en-US" altLang="en-US" sz="2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2567305" y="2667000"/>
            <a:ext cx="26733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传播速度相同</a:t>
            </a:r>
            <a:endParaRPr lang="zh-CN" altLang="en-US" sz="24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2945130" y="2045335"/>
            <a:ext cx="1703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同种介质</a:t>
            </a:r>
            <a:endParaRPr lang="zh-CN" altLang="en-US" sz="24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7"/>
            </p:custDataLst>
          </p:nvPr>
        </p:nvSpPr>
        <p:spPr>
          <a:xfrm>
            <a:off x="2408555" y="3951605"/>
            <a:ext cx="3254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反射光比入射光弱</a:t>
            </a:r>
            <a:endParaRPr lang="zh-CN" altLang="en-US" sz="24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2920365" y="3277235"/>
            <a:ext cx="15805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改变</a:t>
            </a:r>
            <a:endParaRPr lang="zh-CN" altLang="en-US" sz="2400" b="1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Text Box 3" title=""/>
          <p:cNvSpPr txBox="1">
            <a:spLocks noChangeArrowheads="1"/>
          </p:cNvSpPr>
          <p:nvPr/>
        </p:nvSpPr>
        <p:spPr bwMode="auto">
          <a:xfrm rot="18960000">
            <a:off x="9717405" y="1664970"/>
            <a:ext cx="1180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激光笔</a:t>
            </a:r>
            <a:endParaRPr kumimoji="0" lang="zh-CN" sz="2400" b="1" kern="120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Text Box 3" title=""/>
          <p:cNvSpPr txBox="1">
            <a:spLocks noChangeArrowheads="1"/>
          </p:cNvSpPr>
          <p:nvPr/>
        </p:nvSpPr>
        <p:spPr bwMode="auto">
          <a:xfrm>
            <a:off x="8709025" y="3490595"/>
            <a:ext cx="82613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物体</a:t>
            </a:r>
            <a:endParaRPr kumimoji="0" lang="zh-CN" sz="2400" b="1" kern="120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Text Box 3" title=""/>
          <p:cNvSpPr txBox="1">
            <a:spLocks noChangeArrowheads="1"/>
          </p:cNvSpPr>
          <p:nvPr/>
        </p:nvSpPr>
        <p:spPr bwMode="auto">
          <a:xfrm rot="18960000">
            <a:off x="9465945" y="2665730"/>
            <a:ext cx="118173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入射光</a:t>
            </a:r>
            <a:endParaRPr kumimoji="0" lang="zh-CN" sz="2400" b="1" kern="120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Text Box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rot="3000000">
            <a:off x="7778115" y="2595245"/>
            <a:ext cx="1278255" cy="4667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反射光</a:t>
            </a:r>
            <a:endParaRPr kumimoji="0" lang="zh-CN" sz="2400" b="1" kern="120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" name="Text Box 4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21740" y="4627880"/>
            <a:ext cx="5980430" cy="9772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右图中树木在水面所成像的亮度为什么比树木的亮度小？</a:t>
            </a:r>
            <a:endParaRPr kumimoji="0" lang="zh-CN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3" title=""/>
          <p:cNvSpPr txBox="1">
            <a:spLocks noChangeArrowheads="1"/>
          </p:cNvSpPr>
          <p:nvPr/>
        </p:nvSpPr>
        <p:spPr bwMode="auto">
          <a:xfrm>
            <a:off x="236855" y="4687570"/>
            <a:ext cx="9994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思考</a:t>
            </a: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Text Box 4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650355" y="666750"/>
            <a:ext cx="5417185" cy="9772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光射到物体表面时，</a:t>
            </a: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一部分光</a:t>
            </a: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会被物体表面反射回来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3" title=""/>
          <p:cNvSpPr txBox="1">
            <a:spLocks noChangeArrowheads="1"/>
          </p:cNvSpPr>
          <p:nvPr/>
        </p:nvSpPr>
        <p:spPr bwMode="auto">
          <a:xfrm>
            <a:off x="6318885" y="199390"/>
            <a:ext cx="170624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光的反射</a:t>
            </a: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0" name="Text Box 4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32130" y="5526405"/>
            <a:ext cx="6475730" cy="9772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光射到物体表面时，</a:t>
            </a:r>
            <a:r>
              <a:rPr lang="zh-CN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有</a:t>
            </a:r>
            <a:r>
              <a:rPr lang="zh-CN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部分光被吸收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一部分光</a:t>
            </a: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会被反射回来，</a:t>
            </a: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反射光比入射光弱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9" name="组合 28" title=""/>
          <p:cNvGrpSpPr/>
          <p:nvPr/>
        </p:nvGrpSpPr>
        <p:grpSpPr>
          <a:xfrm>
            <a:off x="9581515" y="2068830"/>
            <a:ext cx="427990" cy="1564005"/>
            <a:chOff x="15089" y="3258"/>
            <a:chExt cx="674" cy="2463"/>
          </a:xfrm>
        </p:grpSpPr>
        <p:sp>
          <p:nvSpPr>
            <p:cNvPr id="6216" name="直接连接符 34886"/>
            <p:cNvSpPr/>
            <p:nvPr/>
          </p:nvSpPr>
          <p:spPr>
            <a:xfrm rot="8036726">
              <a:off x="14886" y="4135"/>
              <a:ext cx="175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28" name="直接连接符 34886"/>
            <p:cNvSpPr/>
            <p:nvPr/>
          </p:nvSpPr>
          <p:spPr>
            <a:xfrm rot="8036726">
              <a:off x="14212" y="4844"/>
              <a:ext cx="175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  <p:grpSp>
        <p:nvGrpSpPr>
          <p:cNvPr id="30" name="组合 29" title=""/>
          <p:cNvGrpSpPr/>
          <p:nvPr/>
        </p:nvGrpSpPr>
        <p:grpSpPr>
          <a:xfrm rot="5880000">
            <a:off x="8471535" y="2018030"/>
            <a:ext cx="427990" cy="1564005"/>
            <a:chOff x="15089" y="3258"/>
            <a:chExt cx="674" cy="2463"/>
          </a:xfrm>
        </p:grpSpPr>
        <p:sp>
          <p:nvSpPr>
            <p:cNvPr id="31" name="直接连接符 34886"/>
            <p:cNvSpPr/>
            <p:nvPr/>
          </p:nvSpPr>
          <p:spPr>
            <a:xfrm rot="8036726">
              <a:off x="14886" y="4135"/>
              <a:ext cx="175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32" name="直接连接符 34886"/>
            <p:cNvSpPr/>
            <p:nvPr/>
          </p:nvSpPr>
          <p:spPr>
            <a:xfrm rot="8036726">
              <a:off x="14212" y="4844"/>
              <a:ext cx="175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  <p:pic>
        <p:nvPicPr>
          <p:cNvPr id="6150" name="图片 5" title="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35495" y="4013200"/>
            <a:ext cx="4514215" cy="27616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/>
      <p:bldP spid="10" grpId="0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6147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反射光线位置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08" name="Text Box 4" title=""/>
          <p:cNvSpPr txBox="1">
            <a:spLocks noChangeArrowheads="1"/>
          </p:cNvSpPr>
          <p:nvPr/>
        </p:nvSpPr>
        <p:spPr bwMode="auto">
          <a:xfrm>
            <a:off x="730885" y="2407603"/>
            <a:ext cx="666591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如何清晰地呈现出反射光线与入射光线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517" name="Text Box 13" title=""/>
          <p:cNvSpPr txBox="1">
            <a:spLocks noChangeArrowheads="1"/>
          </p:cNvSpPr>
          <p:nvPr/>
        </p:nvSpPr>
        <p:spPr bwMode="auto">
          <a:xfrm>
            <a:off x="805180" y="4765040"/>
            <a:ext cx="79248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59080" marR="0" indent="-25908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观察反射光线和入射光线所在平面与镜面的位置关系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Text Box 4" title=""/>
          <p:cNvSpPr txBox="1">
            <a:spLocks noChangeArrowheads="1"/>
          </p:cNvSpPr>
          <p:nvPr/>
        </p:nvSpPr>
        <p:spPr bwMode="auto">
          <a:xfrm>
            <a:off x="787400" y="1295400"/>
            <a:ext cx="572325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观察感受影响反射光线位置的因素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147" name="Text Box 3" title=""/>
          <p:cNvSpPr txBox="1">
            <a:spLocks noChangeArrowheads="1"/>
          </p:cNvSpPr>
          <p:nvPr/>
        </p:nvSpPr>
        <p:spPr bwMode="auto">
          <a:xfrm>
            <a:off x="254000" y="762000"/>
            <a:ext cx="25908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观察与思考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5140" y="457200"/>
            <a:ext cx="3719830" cy="1783715"/>
          </a:xfrm>
          <a:prstGeom prst="rect">
            <a:avLst/>
          </a:prstGeom>
        </p:spPr>
      </p:pic>
      <p:sp>
        <p:nvSpPr>
          <p:cNvPr id="4" name="Text Box 18" title=""/>
          <p:cNvSpPr txBox="1">
            <a:spLocks noChangeArrowheads="1"/>
          </p:cNvSpPr>
          <p:nvPr/>
        </p:nvSpPr>
        <p:spPr bwMode="auto">
          <a:xfrm>
            <a:off x="1016000" y="2870200"/>
            <a:ext cx="331660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透明容器中充入烟雾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ext Box 18" title=""/>
          <p:cNvSpPr txBox="1">
            <a:spLocks noChangeArrowheads="1"/>
          </p:cNvSpPr>
          <p:nvPr/>
        </p:nvSpPr>
        <p:spPr bwMode="auto">
          <a:xfrm>
            <a:off x="1071245" y="1708150"/>
            <a:ext cx="158686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入射光线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ext Box 18" title=""/>
          <p:cNvSpPr txBox="1">
            <a:spLocks noChangeArrowheads="1"/>
          </p:cNvSpPr>
          <p:nvPr/>
        </p:nvSpPr>
        <p:spPr bwMode="auto">
          <a:xfrm>
            <a:off x="3089275" y="1722120"/>
            <a:ext cx="158686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反射面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Text Box 18" title=""/>
          <p:cNvSpPr txBox="1">
            <a:spLocks noChangeArrowheads="1"/>
          </p:cNvSpPr>
          <p:nvPr/>
        </p:nvSpPr>
        <p:spPr bwMode="auto">
          <a:xfrm>
            <a:off x="1091565" y="5193665"/>
            <a:ext cx="656018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反射光线与入射光线所在平面垂直于反射面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4" title=""/>
          <p:cNvSpPr txBox="1">
            <a:spLocks noChangeArrowheads="1"/>
          </p:cNvSpPr>
          <p:nvPr/>
        </p:nvSpPr>
        <p:spPr bwMode="auto">
          <a:xfrm>
            <a:off x="730885" y="3586163"/>
            <a:ext cx="666591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观察感受反射光线与入射光线的位置关系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Text Box 18" title=""/>
          <p:cNvSpPr txBox="1">
            <a:spLocks noChangeArrowheads="1"/>
          </p:cNvSpPr>
          <p:nvPr/>
        </p:nvSpPr>
        <p:spPr bwMode="auto">
          <a:xfrm>
            <a:off x="1016000" y="4018280"/>
            <a:ext cx="517461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反射光线与入射光线在一个平面上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8155" y="2362200"/>
            <a:ext cx="3726815" cy="22682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7" grpId="0" animBg="1"/>
      <p:bldP spid="4" grpId="0" animBg="1"/>
      <p:bldP spid="5" grpId="0" animBg="1"/>
      <p:bldP spid="6" grpId="0" animBg="1"/>
      <p:bldP spid="7" grpId="0" animBg="1"/>
      <p:bldP spid="21508" grpId="0" animBg="1"/>
      <p:bldP spid="1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反射光线位置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17" name="Text Box 13" title=""/>
          <p:cNvSpPr txBox="1">
            <a:spLocks noChangeArrowheads="1"/>
          </p:cNvSpPr>
          <p:nvPr/>
        </p:nvSpPr>
        <p:spPr bwMode="auto">
          <a:xfrm>
            <a:off x="805180" y="1222375"/>
            <a:ext cx="79248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59080" marR="0" indent="-25908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观察反射光线和入射光线所在平面与镜面的位置关系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518" name="Text Box 14" title=""/>
          <p:cNvSpPr txBox="1">
            <a:spLocks noChangeArrowheads="1"/>
          </p:cNvSpPr>
          <p:nvPr/>
        </p:nvSpPr>
        <p:spPr bwMode="auto">
          <a:xfrm>
            <a:off x="786130" y="2248535"/>
            <a:ext cx="524065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5.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如何表示出垂直于镜面的平面？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521" name="Text Box 17" title=""/>
          <p:cNvSpPr txBox="1">
            <a:spLocks noChangeArrowheads="1"/>
          </p:cNvSpPr>
          <p:nvPr/>
        </p:nvSpPr>
        <p:spPr bwMode="auto">
          <a:xfrm>
            <a:off x="1090613" y="2734945"/>
            <a:ext cx="23447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借助辅助线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522" name="Text Box 18" title=""/>
          <p:cNvSpPr txBox="1">
            <a:spLocks noChangeArrowheads="1"/>
          </p:cNvSpPr>
          <p:nvPr/>
        </p:nvSpPr>
        <p:spPr bwMode="auto">
          <a:xfrm>
            <a:off x="3130550" y="2734945"/>
            <a:ext cx="23447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法线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1523" name="Picture 19" title=""/>
          <p:cNvPicPr>
            <a:picLocks noChangeAspect="1"/>
          </p:cNvPicPr>
          <p:nvPr/>
        </p:nvPicPr>
        <p:blipFill>
          <a:blip r:embed="rId2">
            <a:lum bright="-17999" contrast="12000"/>
          </a:blip>
          <a:stretch>
            <a:fillRect/>
          </a:stretch>
        </p:blipFill>
        <p:spPr>
          <a:xfrm>
            <a:off x="9395778" y="3124200"/>
            <a:ext cx="2667000" cy="2632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24" name="Text Box 20" title=""/>
          <p:cNvSpPr txBox="1">
            <a:spLocks noChangeArrowheads="1"/>
          </p:cNvSpPr>
          <p:nvPr/>
        </p:nvSpPr>
        <p:spPr bwMode="auto">
          <a:xfrm>
            <a:off x="296545" y="3919220"/>
            <a:ext cx="8329295" cy="9772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883920" marR="0" indent="-88392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思考：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如图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两个纸板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可绕</a:t>
            </a:r>
            <a:r>
              <a:rPr lang="en-US" altLang="zh-CN" sz="2400" b="1" i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ON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转动的纸板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，将其垂直于镜面放置，入射光线，此时法线的位置。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147" name="Text Box 3" title=""/>
          <p:cNvSpPr txBox="1">
            <a:spLocks noChangeArrowheads="1"/>
          </p:cNvSpPr>
          <p:nvPr/>
        </p:nvSpPr>
        <p:spPr bwMode="auto">
          <a:xfrm>
            <a:off x="254000" y="762000"/>
            <a:ext cx="25908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观察与思考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Text Box 18" title=""/>
          <p:cNvSpPr txBox="1">
            <a:spLocks noChangeArrowheads="1"/>
          </p:cNvSpPr>
          <p:nvPr/>
        </p:nvSpPr>
        <p:spPr bwMode="auto">
          <a:xfrm>
            <a:off x="1091565" y="1651000"/>
            <a:ext cx="656018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反射光线与入射光线所在平面垂直于反射面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Text Box 17" title=""/>
          <p:cNvSpPr txBox="1">
            <a:spLocks noChangeArrowheads="1"/>
          </p:cNvSpPr>
          <p:nvPr/>
        </p:nvSpPr>
        <p:spPr bwMode="auto">
          <a:xfrm>
            <a:off x="259715" y="3423285"/>
            <a:ext cx="106235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法线：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Text Box 17" title=""/>
          <p:cNvSpPr txBox="1">
            <a:spLocks noChangeArrowheads="1"/>
          </p:cNvSpPr>
          <p:nvPr/>
        </p:nvSpPr>
        <p:spPr bwMode="auto">
          <a:xfrm>
            <a:off x="1322070" y="3423285"/>
            <a:ext cx="36753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过入射点 </a:t>
            </a:r>
            <a:r>
              <a:rPr lang="zh-CN" altLang="en-US" sz="2400" b="1" i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  <a:endParaRPr kumimoji="0" lang="zh-CN" altLang="en-US" sz="2400" b="1" i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Text Box 17" title=""/>
          <p:cNvSpPr txBox="1">
            <a:spLocks noChangeArrowheads="1"/>
          </p:cNvSpPr>
          <p:nvPr/>
        </p:nvSpPr>
        <p:spPr bwMode="auto">
          <a:xfrm>
            <a:off x="3458210" y="3423285"/>
            <a:ext cx="36753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垂直于镜面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的直线 </a:t>
            </a:r>
            <a:r>
              <a:rPr lang="zh-CN" altLang="en-US" sz="2400" b="1" i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ON</a:t>
            </a:r>
            <a:endParaRPr kumimoji="0" lang="zh-CN" altLang="en-US" sz="2400" b="1" i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280" y="598170"/>
            <a:ext cx="3726815" cy="2268220"/>
          </a:xfrm>
          <a:prstGeom prst="rect">
            <a:avLst/>
          </a:prstGeom>
        </p:spPr>
      </p:pic>
      <p:sp>
        <p:nvSpPr>
          <p:cNvPr id="11" name="Text Box 17" title=""/>
          <p:cNvSpPr txBox="1">
            <a:spLocks noChangeArrowheads="1"/>
          </p:cNvSpPr>
          <p:nvPr/>
        </p:nvSpPr>
        <p:spPr bwMode="auto">
          <a:xfrm>
            <a:off x="1322070" y="5029200"/>
            <a:ext cx="553466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两纸板之间、</a:t>
            </a: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垂直于镜面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的转轴</a:t>
            </a:r>
            <a:r>
              <a:rPr lang="zh-CN" altLang="en-US" sz="2400" b="1" i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ON</a:t>
            </a:r>
            <a:endParaRPr kumimoji="0" lang="zh-CN" altLang="en-US" sz="2400" b="1" i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8" grpId="0" animBg="1"/>
      <p:bldP spid="21521" grpId="0" animBg="1"/>
      <p:bldP spid="21522" grpId="0" animBg="1"/>
      <p:bldP spid="2152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7" name="Text Box 3" title=""/>
          <p:cNvSpPr txBox="1">
            <a:spLocks noChangeArrowheads="1"/>
          </p:cNvSpPr>
          <p:nvPr/>
        </p:nvSpPr>
        <p:spPr bwMode="auto">
          <a:xfrm>
            <a:off x="254000" y="686435"/>
            <a:ext cx="23828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实验探究：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2772" name="Text Box 4" title=""/>
          <p:cNvSpPr txBox="1">
            <a:spLocks noChangeArrowheads="1"/>
          </p:cNvSpPr>
          <p:nvPr/>
        </p:nvSpPr>
        <p:spPr bwMode="auto">
          <a:xfrm>
            <a:off x="728980" y="1096645"/>
            <a:ext cx="10962640" cy="9772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09880" marR="0" indent="-30988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两纸板垂直于平面镜上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放置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，入射光沿纸板</a:t>
            </a:r>
            <a:r>
              <a:rPr kumimoji="0" lang="en-US" altLang="zh-CN" sz="24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照射到</a:t>
            </a:r>
            <a:r>
              <a:rPr kumimoji="0" lang="en-US" altLang="zh-CN" sz="24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点，将纸板</a:t>
            </a:r>
            <a:r>
              <a:rPr kumimoji="0" lang="en-US" altLang="zh-CN" sz="24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绕</a:t>
            </a:r>
            <a:r>
              <a:rPr kumimoji="0" lang="en-US" altLang="zh-CN" sz="24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ON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转动，观察纸板</a:t>
            </a:r>
            <a:r>
              <a:rPr kumimoji="0" lang="en-US" altLang="zh-CN" sz="24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上反射光线的有无。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773" name="Text Box 5" title=""/>
          <p:cNvSpPr txBox="1">
            <a:spLocks noChangeArrowheads="1"/>
          </p:cNvSpPr>
          <p:nvPr/>
        </p:nvSpPr>
        <p:spPr bwMode="auto">
          <a:xfrm>
            <a:off x="728980" y="5502910"/>
            <a:ext cx="760285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192405" marR="0" indent="-192405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当纸板与平面镜不垂直时，观察纸板上有无反射光？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211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反射光线位置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" name="Rectangle 31" title=""/>
          <p:cNvSpPr>
            <a:spLocks noChangeArrowheads="1"/>
          </p:cNvSpPr>
          <p:nvPr/>
        </p:nvSpPr>
        <p:spPr bwMode="auto">
          <a:xfrm>
            <a:off x="939800" y="3835400"/>
            <a:ext cx="739203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当纸板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在同一平面时，纸板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上出现反射光线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9" name="图片 8" title=""/>
          <p:cNvPicPr>
            <a:picLocks noChangeAspect="1"/>
          </p:cNvPicPr>
          <p:nvPr/>
        </p:nvPicPr>
        <p:blipFill>
          <a:blip r:embed="rId2"/>
          <a:srcRect l="51823" t="7725"/>
          <a:stretch>
            <a:fillRect/>
          </a:stretch>
        </p:blipFill>
        <p:spPr>
          <a:xfrm>
            <a:off x="687705" y="2208530"/>
            <a:ext cx="2736850" cy="1550035"/>
          </a:xfrm>
          <a:prstGeom prst="rect">
            <a:avLst/>
          </a:prstGeom>
        </p:spPr>
      </p:pic>
      <p:sp>
        <p:nvSpPr>
          <p:cNvPr id="10" name="Rectangle 31" title=""/>
          <p:cNvSpPr>
            <a:spLocks noChangeArrowheads="1"/>
          </p:cNvSpPr>
          <p:nvPr/>
        </p:nvSpPr>
        <p:spPr bwMode="auto">
          <a:xfrm>
            <a:off x="939800" y="4342130"/>
            <a:ext cx="7565390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当纸板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不</a:t>
            </a:r>
            <a:r>
              <a:rPr lang="zh-CN" altLang="en-US" sz="24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同一平面时，纸板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上没有反射光线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31" title=""/>
          <p:cNvSpPr>
            <a:spLocks noChangeArrowheads="1"/>
          </p:cNvSpPr>
          <p:nvPr/>
        </p:nvSpPr>
        <p:spPr bwMode="auto">
          <a:xfrm>
            <a:off x="351155" y="4859655"/>
            <a:ext cx="9140190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结论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反射光线与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在同一平面上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271520" y="4852670"/>
            <a:ext cx="25247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入射光线和法线</a:t>
            </a:r>
            <a:endParaRPr lang="zh-CN" altLang="en-US" sz="2400" b="1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365" y="2965450"/>
            <a:ext cx="2772410" cy="2245360"/>
          </a:xfrm>
          <a:prstGeom prst="rect">
            <a:avLst/>
          </a:prstGeom>
        </p:spPr>
      </p:pic>
      <p:sp>
        <p:nvSpPr>
          <p:cNvPr id="14" name="文本框 13" title=""/>
          <p:cNvSpPr txBox="1"/>
          <p:nvPr/>
        </p:nvSpPr>
        <p:spPr>
          <a:xfrm>
            <a:off x="8025765" y="5480050"/>
            <a:ext cx="31076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92405" marR="0" indent="-192405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此时反射光的位置？</a:t>
            </a:r>
            <a:endParaRPr lang="zh-CN" altLang="en-US" sz="24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1091565" y="5960745"/>
            <a:ext cx="33807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纸板上没有反射光线</a:t>
            </a:r>
            <a:endParaRPr lang="zh-CN" altLang="en-US" sz="2400" b="1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4444365" y="5960745"/>
            <a:ext cx="64750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反射光线与入射光线和法线所决定的平面上</a:t>
            </a:r>
            <a:endParaRPr lang="zh-CN" altLang="en-US" sz="2400" b="1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3682365" y="2214880"/>
            <a:ext cx="2559050" cy="1516380"/>
            <a:chOff x="5799" y="3488"/>
            <a:chExt cx="4030" cy="2388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rcRect r="50096"/>
            <a:stretch>
              <a:fillRect/>
            </a:stretch>
          </p:blipFill>
          <p:spPr>
            <a:xfrm>
              <a:off x="5799" y="3488"/>
              <a:ext cx="4031" cy="2388"/>
            </a:xfrm>
            <a:prstGeom prst="rect">
              <a:avLst/>
            </a:prstGeom>
          </p:spPr>
        </p:pic>
        <p:grpSp>
          <p:nvGrpSpPr>
            <p:cNvPr id="24" name="组合 23"/>
            <p:cNvGrpSpPr/>
            <p:nvPr/>
          </p:nvGrpSpPr>
          <p:grpSpPr>
            <a:xfrm>
              <a:off x="6888" y="4215"/>
              <a:ext cx="1066" cy="741"/>
              <a:chOff x="9830" y="1081"/>
              <a:chExt cx="1308" cy="756"/>
            </a:xfrm>
          </p:grpSpPr>
          <p:cxnSp>
            <p:nvCxnSpPr>
              <p:cNvPr id="22" name="直接箭头连接符 21"/>
              <p:cNvCxnSpPr/>
              <p:nvPr/>
            </p:nvCxnSpPr>
            <p:spPr>
              <a:xfrm>
                <a:off x="9879" y="1105"/>
                <a:ext cx="709" cy="41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23" name="直接箭头连接符 22"/>
              <p:cNvCxnSpPr/>
              <p:nvPr/>
            </p:nvCxnSpPr>
            <p:spPr>
              <a:xfrm>
                <a:off x="9830" y="1081"/>
                <a:ext cx="1309" cy="756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  <p:bldP spid="6" grpId="0" animBg="1"/>
      <p:bldP spid="10" grpId="0" animBg="1"/>
      <p:bldP spid="11" grpId="0" animBg="1"/>
      <p:bldP spid="12" grpId="0"/>
      <p:bldP spid="16" grpId="0"/>
      <p:bldP spid="17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211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反射光线位置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Text Box 6" title=""/>
          <p:cNvSpPr txBox="1">
            <a:spLocks noChangeArrowheads="1"/>
          </p:cNvSpPr>
          <p:nvPr/>
        </p:nvSpPr>
        <p:spPr bwMode="auto">
          <a:xfrm>
            <a:off x="250825" y="4096385"/>
            <a:ext cx="10412730" cy="9772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思考：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当光线垂直于镜面入射时，此时反射光线的位置？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反射角为多少？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1" title=""/>
          <p:cNvSpPr>
            <a:spLocks noChangeArrowheads="1"/>
          </p:cNvSpPr>
          <p:nvPr/>
        </p:nvSpPr>
        <p:spPr bwMode="auto">
          <a:xfrm>
            <a:off x="1163955" y="5104130"/>
            <a:ext cx="671639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反射光线与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入射光线、法线重合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，反射角等于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kumimoji="0" lang="en-US" altLang="zh-CN" sz="24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</a:t>
            </a:r>
            <a:endParaRPr kumimoji="0" lang="en-US" altLang="zh-CN" sz="2400" b="1" i="0" u="none" strike="noStrike" kern="1200" cap="none" spc="0" normalizeH="0" baseline="3000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ext Box 5" title=""/>
          <p:cNvSpPr txBox="1">
            <a:spLocks noChangeArrowheads="1"/>
          </p:cNvSpPr>
          <p:nvPr/>
        </p:nvSpPr>
        <p:spPr bwMode="auto">
          <a:xfrm>
            <a:off x="405130" y="1217295"/>
            <a:ext cx="872426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262255" marR="0" indent="-262255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反射光线在</a:t>
            </a: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入射光线和法线所决定的平面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具体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位置是哪里？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5" title=""/>
          <p:cNvSpPr txBox="1">
            <a:spLocks noChangeArrowheads="1"/>
          </p:cNvSpPr>
          <p:nvPr/>
        </p:nvSpPr>
        <p:spPr bwMode="auto">
          <a:xfrm>
            <a:off x="327025" y="2896870"/>
            <a:ext cx="888047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262255" marR="0" indent="-262255" defTabSz="914400">
              <a:buClrTx/>
              <a:buSzTx/>
              <a:buFontTx/>
              <a:buNone/>
              <a:defRPr/>
            </a:pPr>
            <a:r>
              <a:rPr lang="en-US" altLang="zh-CN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当入射光线靠近（远离）法线</a:t>
            </a: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时，反射光线位置如何变化？</a:t>
            </a:r>
            <a:endParaRPr kumimoji="0" lang="zh-CN" altLang="en-US" sz="2400" b="1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0" name="Text Box 5" title=""/>
          <p:cNvSpPr txBox="1">
            <a:spLocks noChangeArrowheads="1"/>
          </p:cNvSpPr>
          <p:nvPr/>
        </p:nvSpPr>
        <p:spPr bwMode="auto">
          <a:xfrm>
            <a:off x="751840" y="1744980"/>
            <a:ext cx="6374130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262255" marR="0" indent="-262255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入射光线与</a:t>
            </a: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反射光线能处于法线同一侧吗？</a:t>
            </a:r>
            <a:endParaRPr kumimoji="0" lang="zh-CN" altLang="en-US" sz="2400" b="1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/>
        </p:nvPicPr>
        <p:blipFill>
          <a:blip r:embed="rId2"/>
          <a:srcRect r="1661" b="8347"/>
          <a:stretch>
            <a:fillRect/>
          </a:stretch>
        </p:blipFill>
        <p:spPr>
          <a:xfrm>
            <a:off x="9168765" y="1749425"/>
            <a:ext cx="2895600" cy="1373505"/>
          </a:xfrm>
          <a:prstGeom prst="rect">
            <a:avLst/>
          </a:prstGeom>
        </p:spPr>
      </p:pic>
      <p:sp>
        <p:nvSpPr>
          <p:cNvPr id="7" name="Text Box 3" title=""/>
          <p:cNvSpPr txBox="1">
            <a:spLocks noChangeArrowheads="1"/>
          </p:cNvSpPr>
          <p:nvPr/>
        </p:nvSpPr>
        <p:spPr bwMode="auto">
          <a:xfrm>
            <a:off x="254000" y="762000"/>
            <a:ext cx="23828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实验探究：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Text Box 7" title=""/>
          <p:cNvSpPr txBox="1">
            <a:spLocks noChangeArrowheads="1"/>
          </p:cNvSpPr>
          <p:nvPr/>
        </p:nvSpPr>
        <p:spPr bwMode="auto">
          <a:xfrm>
            <a:off x="266700" y="2310130"/>
            <a:ext cx="70580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结论</a:t>
            </a: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：</a:t>
            </a:r>
            <a:r>
              <a:rPr lang="zh-CN" altLang="en-US" sz="24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反射光线与入射光线</a:t>
            </a:r>
            <a:r>
              <a:rPr lang="en-US" altLang="zh-CN" sz="24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Rectangle 26" title=""/>
          <p:cNvSpPr>
            <a:spLocks noChangeArrowheads="1"/>
          </p:cNvSpPr>
          <p:nvPr/>
        </p:nvSpPr>
        <p:spPr bwMode="auto">
          <a:xfrm>
            <a:off x="4299585" y="2291715"/>
            <a:ext cx="2490470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分居在法线两侧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Text Box 5" title=""/>
          <p:cNvSpPr txBox="1">
            <a:spLocks noChangeArrowheads="1"/>
          </p:cNvSpPr>
          <p:nvPr/>
        </p:nvSpPr>
        <p:spPr bwMode="auto">
          <a:xfrm>
            <a:off x="251460" y="3472180"/>
            <a:ext cx="888047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结论</a:t>
            </a:r>
            <a:r>
              <a:rPr lang="en-US" altLang="zh-CN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3</a:t>
            </a: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pitchFamily="49" charset="-122"/>
                <a:sym typeface="+mn-ea"/>
              </a:rPr>
              <a:t>：</a:t>
            </a:r>
            <a:r>
              <a:rPr lang="zh-CN" altLang="en-US" sz="24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反射角</a:t>
            </a:r>
            <a:r>
              <a:rPr lang="en-US" altLang="zh-CN" sz="24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</a:t>
            </a:r>
            <a:endParaRPr kumimoji="0" lang="zh-CN" altLang="en-US" sz="2400" b="1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Rectangle 26" title=""/>
          <p:cNvSpPr>
            <a:spLocks noChangeArrowheads="1"/>
          </p:cNvSpPr>
          <p:nvPr/>
        </p:nvSpPr>
        <p:spPr bwMode="auto">
          <a:xfrm>
            <a:off x="2465705" y="3462655"/>
            <a:ext cx="216852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等于入射角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4965" y="3733165"/>
            <a:ext cx="2796540" cy="23317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9" grpId="0" animBg="1"/>
      <p:bldP spid="20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211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反射光线位置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Text Box 6" title=""/>
          <p:cNvSpPr txBox="1">
            <a:spLocks noChangeArrowheads="1"/>
          </p:cNvSpPr>
          <p:nvPr/>
        </p:nvSpPr>
        <p:spPr bwMode="auto">
          <a:xfrm>
            <a:off x="250825" y="3352800"/>
            <a:ext cx="842962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思考：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让光逆着反射光的方向射到镜面，反射后的光的方向？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1" title=""/>
          <p:cNvSpPr>
            <a:spLocks noChangeArrowheads="1"/>
          </p:cNvSpPr>
          <p:nvPr/>
        </p:nvSpPr>
        <p:spPr bwMode="auto">
          <a:xfrm>
            <a:off x="1168400" y="3962400"/>
            <a:ext cx="6492240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400" b="1" i="0" u="none" strike="noStrike" kern="1200" cap="none" spc="0" normalizeH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反射后的光会逆着原来入射光的方向射出</a:t>
            </a:r>
            <a:endParaRPr kumimoji="0" sz="2400" b="1" i="0" u="none" strike="noStrike" kern="1200" cap="none" spc="0" normalizeH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ext Box 5" title=""/>
          <p:cNvSpPr txBox="1">
            <a:spLocks noChangeArrowheads="1"/>
          </p:cNvSpPr>
          <p:nvPr/>
        </p:nvSpPr>
        <p:spPr bwMode="auto">
          <a:xfrm>
            <a:off x="405130" y="1217295"/>
            <a:ext cx="321500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262255" marR="0" indent="-262255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反射光线的位置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Text Box 3" title=""/>
          <p:cNvSpPr txBox="1">
            <a:spLocks noChangeArrowheads="1"/>
          </p:cNvSpPr>
          <p:nvPr/>
        </p:nvSpPr>
        <p:spPr bwMode="auto">
          <a:xfrm>
            <a:off x="254000" y="762000"/>
            <a:ext cx="23828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小结：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Text Box 7" title=""/>
          <p:cNvSpPr txBox="1">
            <a:spLocks noChangeArrowheads="1"/>
          </p:cNvSpPr>
          <p:nvPr/>
        </p:nvSpPr>
        <p:spPr bwMode="auto">
          <a:xfrm>
            <a:off x="822325" y="2242820"/>
            <a:ext cx="70580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反射光线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与入射光线</a:t>
            </a: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分居在法线两侧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Text Box 5" title=""/>
          <p:cNvSpPr txBox="1">
            <a:spLocks noChangeArrowheads="1"/>
          </p:cNvSpPr>
          <p:nvPr/>
        </p:nvSpPr>
        <p:spPr bwMode="auto">
          <a:xfrm>
            <a:off x="853440" y="2743200"/>
            <a:ext cx="418020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反射角</a:t>
            </a: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等于入射角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Text Box 7" title=""/>
          <p:cNvSpPr txBox="1">
            <a:spLocks noChangeArrowheads="1"/>
          </p:cNvSpPr>
          <p:nvPr/>
        </p:nvSpPr>
        <p:spPr bwMode="auto">
          <a:xfrm>
            <a:off x="822325" y="1752600"/>
            <a:ext cx="616966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400" b="1" noProof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反射光线</a:t>
            </a:r>
            <a:r>
              <a:rPr lang="zh-CN" altLang="en-US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与入射光线、法线</a:t>
            </a:r>
            <a:r>
              <a:rPr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在同一平面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Text Box 5" title=""/>
          <p:cNvSpPr txBox="1">
            <a:spLocks noChangeArrowheads="1"/>
          </p:cNvSpPr>
          <p:nvPr/>
        </p:nvSpPr>
        <p:spPr bwMode="auto">
          <a:xfrm>
            <a:off x="2739390" y="1219200"/>
            <a:ext cx="3611245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262255" marR="0" indent="-262255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光的反射定律</a:t>
            </a:r>
            <a:endParaRPr kumimoji="0" lang="zh-CN" altLang="en-US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13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6580505" y="507365"/>
            <a:ext cx="5438140" cy="259778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" name="组合 29" title=""/>
          <p:cNvGrpSpPr/>
          <p:nvPr/>
        </p:nvGrpSpPr>
        <p:grpSpPr>
          <a:xfrm rot="240000">
            <a:off x="9721215" y="1275080"/>
            <a:ext cx="471805" cy="1726565"/>
            <a:chOff x="15089" y="3258"/>
            <a:chExt cx="674" cy="2463"/>
          </a:xfrm>
        </p:grpSpPr>
        <p:sp>
          <p:nvSpPr>
            <p:cNvPr id="31" name="直接连接符 34886"/>
            <p:cNvSpPr/>
            <p:nvPr/>
          </p:nvSpPr>
          <p:spPr>
            <a:xfrm rot="8036726">
              <a:off x="14886" y="4135"/>
              <a:ext cx="1754" cy="0"/>
            </a:xfrm>
            <a:prstGeom prst="line">
              <a:avLst/>
            </a:prstGeom>
            <a:ln w="38100" cap="flat" cmpd="sng">
              <a:solidFill>
                <a:srgbClr val="3333FF">
                  <a:alpha val="38000"/>
                </a:srgbClr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32" name="直接连接符 34886"/>
            <p:cNvSpPr/>
            <p:nvPr/>
          </p:nvSpPr>
          <p:spPr>
            <a:xfrm rot="8036726">
              <a:off x="14212" y="4844"/>
              <a:ext cx="1754" cy="0"/>
            </a:xfrm>
            <a:prstGeom prst="line">
              <a:avLst/>
            </a:prstGeom>
            <a:ln w="38100" cap="flat" cmpd="sng">
              <a:solidFill>
                <a:srgbClr val="3333FF">
                  <a:alpha val="38000"/>
                </a:srgbClr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  <p:grpSp>
        <p:nvGrpSpPr>
          <p:cNvPr id="16" name="组合 15" title=""/>
          <p:cNvGrpSpPr/>
          <p:nvPr/>
        </p:nvGrpSpPr>
        <p:grpSpPr>
          <a:xfrm rot="5400000">
            <a:off x="8394065" y="1344930"/>
            <a:ext cx="452755" cy="1659255"/>
            <a:chOff x="15089" y="3258"/>
            <a:chExt cx="674" cy="2463"/>
          </a:xfrm>
        </p:grpSpPr>
        <p:sp>
          <p:nvSpPr>
            <p:cNvPr id="17" name="直接连接符 34886"/>
            <p:cNvSpPr/>
            <p:nvPr/>
          </p:nvSpPr>
          <p:spPr>
            <a:xfrm rot="8036726">
              <a:off x="14886" y="4135"/>
              <a:ext cx="1754" cy="0"/>
            </a:xfrm>
            <a:prstGeom prst="line">
              <a:avLst/>
            </a:prstGeom>
            <a:ln w="38100" cap="flat" cmpd="sng">
              <a:solidFill>
                <a:srgbClr val="3333FF">
                  <a:alpha val="38000"/>
                </a:srgbClr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18" name="直接连接符 34886"/>
            <p:cNvSpPr/>
            <p:nvPr/>
          </p:nvSpPr>
          <p:spPr>
            <a:xfrm rot="8036726">
              <a:off x="14212" y="4844"/>
              <a:ext cx="1754" cy="0"/>
            </a:xfrm>
            <a:prstGeom prst="line">
              <a:avLst/>
            </a:prstGeom>
            <a:ln w="38100" cap="flat" cmpd="sng">
              <a:solidFill>
                <a:srgbClr val="3333FF">
                  <a:alpha val="38000"/>
                </a:srgbClr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  <p:pic>
        <p:nvPicPr>
          <p:cNvPr id="23" name="图片 2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20000">
            <a:off x="10481310" y="1034415"/>
            <a:ext cx="1272540" cy="312420"/>
          </a:xfrm>
          <a:prstGeom prst="rect">
            <a:avLst/>
          </a:prstGeom>
        </p:spPr>
      </p:pic>
      <p:sp>
        <p:nvSpPr>
          <p:cNvPr id="24" name="Rectangle 31" title=""/>
          <p:cNvSpPr>
            <a:spLocks noChangeArrowheads="1"/>
          </p:cNvSpPr>
          <p:nvPr/>
        </p:nvSpPr>
        <p:spPr bwMode="auto">
          <a:xfrm>
            <a:off x="340995" y="4724400"/>
            <a:ext cx="4587875" cy="8299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400" b="1" i="0" u="none" strike="noStrike" kern="1200" cap="none" spc="0" normalizeH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</a:t>
            </a:r>
            <a:r>
              <a:rPr kumimoji="0" lang="zh-CN" sz="2400" b="1" i="0" u="none" strike="noStrike" kern="1200" cap="none" spc="0" normalizeH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光路是</a:t>
            </a:r>
            <a:r>
              <a:rPr kumimoji="0" lang="zh-CN" sz="48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可逆的</a:t>
            </a:r>
            <a:endParaRPr kumimoji="0" lang="zh-CN" sz="4800" b="1" i="0" u="none" strike="noStrike" kern="1200" cap="none" spc="0" normalizeH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8" grpId="0" animBg="1"/>
      <p:bldP spid="10" grpId="0" animBg="1"/>
      <p:bldP spid="2" grpId="0" animBg="1"/>
      <p:bldP spid="13" grpId="0" animBg="1"/>
      <p:bldP spid="24" grpId="0" animBg="1"/>
    </p:bldLst>
  </p:timing>
</p:sld>
</file>

<file path=ppt/tags/tag1.xml><?xml version="1.0" encoding="utf-8"?>
<p:tagLst xmlns:p="http://schemas.openxmlformats.org/presentationml/2006/main">
  <p:tag name="KSO_WM_DIAGRAM_VIRTUALLY_FRAME" val="{&quot;height&quot;:402.1,&quot;left&quot;:96.2,&quot;top&quot;:60.1,&quot;width&quot;:541.0758014226236}"/>
</p:tagLst>
</file>

<file path=ppt/tags/tag10.xml><?xml version="1.0" encoding="utf-8"?>
<p:tagLst xmlns:p="http://schemas.openxmlformats.org/presentationml/2006/main">
  <p:tag name="KSO_WM_DIAGRAM_VIRTUALLY_FRAME" val="{&quot;height&quot;:395.3,&quot;left&quot;:135.05,&quot;top&quot;:60.1,&quot;width&quot;:502.2258014226236}"/>
</p:tagLst>
</file>

<file path=ppt/tags/tag1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0eba7965-120e-4154-b2ad-b2abde49544a"/>
</p:tagLst>
</file>

<file path=ppt/tags/tag2.xml><?xml version="1.0" encoding="utf-8"?>
<p:tagLst xmlns:p="http://schemas.openxmlformats.org/presentationml/2006/main">
  <p:tag name="TABLE_ENDDRAG_ORIGIN_RECT" val="437*252"/>
  <p:tag name="TABLE_ENDDRAG_RECT" val="33*101*437*252"/>
</p:tagLst>
</file>

<file path=ppt/tags/tag3.xml><?xml version="1.0" encoding="utf-8"?>
<p:tagLst xmlns:p="http://schemas.openxmlformats.org/presentationml/2006/main">
  <p:tag name="KSO_WM_DIAGRAM_VIRTUALLY_FRAME" val="{&quot;height&quot;:402.1,&quot;left&quot;:96.2,&quot;top&quot;:60.1,&quot;width&quot;:541.0758014226236}"/>
</p:tagLst>
</file>

<file path=ppt/tags/tag4.xml><?xml version="1.0" encoding="utf-8"?>
<p:tagLst xmlns:p="http://schemas.openxmlformats.org/presentationml/2006/main">
  <p:tag name="KSO_WM_DIAGRAM_VIRTUALLY_FRAME" val="{&quot;height&quot;:402.1,&quot;left&quot;:96.2,&quot;top&quot;:60.1,&quot;width&quot;:541.0758014226236}"/>
</p:tagLst>
</file>

<file path=ppt/tags/tag5.xml><?xml version="1.0" encoding="utf-8"?>
<p:tagLst xmlns:p="http://schemas.openxmlformats.org/presentationml/2006/main">
  <p:tag name="KSO_WM_DIAGRAM_VIRTUALLY_FRAME" val="{&quot;height&quot;:402.1,&quot;left&quot;:96.2,&quot;top&quot;:60.1,&quot;width&quot;:541.0758014226236}"/>
</p:tagLst>
</file>

<file path=ppt/tags/tag6.xml><?xml version="1.0" encoding="utf-8"?>
<p:tagLst xmlns:p="http://schemas.openxmlformats.org/presentationml/2006/main">
  <p:tag name="KSO_WM_DIAGRAM_VIRTUALLY_FRAME" val="{&quot;height&quot;:402.1,&quot;left&quot;:96.2,&quot;top&quot;:60.1,&quot;width&quot;:541.0758014226236}"/>
</p:tagLst>
</file>

<file path=ppt/tags/tag7.xml><?xml version="1.0" encoding="utf-8"?>
<p:tagLst xmlns:p="http://schemas.openxmlformats.org/presentationml/2006/main">
  <p:tag name="KSO_WM_DIAGRAM_VIRTUALLY_FRAME" val="{&quot;height&quot;:402.1,&quot;left&quot;:96.2,&quot;top&quot;:60.1,&quot;width&quot;:541.0758014226236}"/>
</p:tagLst>
</file>

<file path=ppt/tags/tag8.xml><?xml version="1.0" encoding="utf-8"?>
<p:tagLst xmlns:p="http://schemas.openxmlformats.org/presentationml/2006/main">
  <p:tag name="KSO_WM_DIAGRAM_VIRTUALLY_FRAME" val="{&quot;height&quot;:402.1,&quot;left&quot;:96.2,&quot;top&quot;:60.1,&quot;width&quot;:541.0758014226236}"/>
</p:tagLst>
</file>

<file path=ppt/tags/tag9.xml><?xml version="1.0" encoding="utf-8"?>
<p:tagLst xmlns:p="http://schemas.openxmlformats.org/presentationml/2006/main">
  <p:tag name="KSO_WM_DIAGRAM_VIRTUALLY_FRAME" val="{&quot;height&quot;:395.3,&quot;left&quot;:135.05,&quot;top&quot;:60.1,&quot;width&quot;:502.2258014226236}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宋体</vt:lpstr>
      <vt:lpstr>Calibri Light</vt:lpstr>
      <vt:lpstr>Calibri</vt:lpstr>
      <vt:lpstr>黑体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2024-09-26T11:53:02Z</cp:lastPrinted>
  <dcterms:created xsi:type="dcterms:W3CDTF">2024-09-26T11:53:02Z</dcterms:created>
  <dcterms:modified xsi:type="dcterms:W3CDTF">2024-09-26T03:53:02Z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