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3" r:id="rId2"/>
    <p:sldMasterId id="2147483660" r:id="rId3"/>
  </p:sldMasterIdLst>
  <p:notesMasterIdLst>
    <p:notesMasterId r:id="rId43"/>
  </p:notesMasterIdLst>
  <p:handoutMasterIdLst>
    <p:handoutMasterId r:id="rId44"/>
  </p:handoutMasterIdLst>
  <p:sldIdLst>
    <p:sldId id="318" r:id="rId4"/>
    <p:sldId id="319" r:id="rId5"/>
    <p:sldId id="291" r:id="rId6"/>
    <p:sldId id="292" r:id="rId7"/>
    <p:sldId id="293" r:id="rId8"/>
    <p:sldId id="294" r:id="rId9"/>
    <p:sldId id="296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73" r:id="rId18"/>
    <p:sldId id="278" r:id="rId19"/>
    <p:sldId id="280" r:id="rId20"/>
    <p:sldId id="283" r:id="rId21"/>
    <p:sldId id="312" r:id="rId22"/>
    <p:sldId id="284" r:id="rId23"/>
    <p:sldId id="285" r:id="rId24"/>
    <p:sldId id="357" r:id="rId25"/>
    <p:sldId id="358" r:id="rId26"/>
    <p:sldId id="288" r:id="rId27"/>
    <p:sldId id="314" r:id="rId28"/>
    <p:sldId id="313" r:id="rId29"/>
    <p:sldId id="287" r:id="rId30"/>
    <p:sldId id="289" r:id="rId31"/>
    <p:sldId id="305" r:id="rId32"/>
    <p:sldId id="307" r:id="rId33"/>
    <p:sldId id="315" r:id="rId34"/>
    <p:sldId id="308" r:id="rId35"/>
    <p:sldId id="310" r:id="rId36"/>
    <p:sldId id="297" r:id="rId37"/>
    <p:sldId id="298" r:id="rId38"/>
    <p:sldId id="299" r:id="rId39"/>
    <p:sldId id="300" r:id="rId40"/>
    <p:sldId id="317" r:id="rId41"/>
    <p:sldId id="301" r:id="rId4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62585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725805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8839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45161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814195" algn="l" defTabSz="72517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176780" algn="l" defTabSz="72517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540000" algn="l" defTabSz="72517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902585" algn="l" defTabSz="72517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D2B"/>
    <a:srgbClr val="000000"/>
    <a:srgbClr val="D2A000"/>
    <a:srgbClr val="3399FF"/>
    <a:srgbClr val="0099FF"/>
    <a:srgbClr val="0066FF"/>
    <a:srgbClr val="9966FF"/>
    <a:srgbClr val="99CC00"/>
    <a:srgbClr val="96969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8" autoAdjust="0"/>
    <p:restoredTop sz="94660"/>
  </p:normalViewPr>
  <p:slideViewPr>
    <p:cSldViewPr>
      <p:cViewPr>
        <p:scale>
          <a:sx n="100" d="100"/>
          <a:sy n="100" d="100"/>
        </p:scale>
        <p:origin x="-220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228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fld id="{3DB68DD6-438F-4AAF-88CA-FFF448653ACB}" type="datetimeFigureOut">
              <a:rPr lang="zh-CN" altLang="en-US"/>
              <a:pPr>
                <a:defRPr/>
              </a:pPr>
              <a:t>2020/4/21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fld id="{ED8B4E67-66EB-467F-8AAA-63CC1BF242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377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1pPr>
    <a:lvl2pPr marL="36258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2pPr>
    <a:lvl3pPr marL="72580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3pPr>
    <a:lvl4pPr marL="10883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4pPr>
    <a:lvl5pPr marL="145161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5pPr>
    <a:lvl6pPr marL="1814195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-8890" y="-31750"/>
            <a:ext cx="9159240" cy="6895465"/>
          </a:xfrm>
          <a:prstGeom prst="rect">
            <a:avLst/>
          </a:prstGeom>
          <a:solidFill>
            <a:srgbClr val="E6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8890" y="598170"/>
            <a:ext cx="9159240" cy="76200"/>
          </a:xfrm>
          <a:prstGeom prst="rect">
            <a:avLst/>
          </a:prstGeom>
          <a:solidFill>
            <a:srgbClr val="D4F787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万向思维logo源文件-白色-横竖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250" y="50165"/>
            <a:ext cx="1809115" cy="624205"/>
          </a:xfrm>
          <a:prstGeom prst="rect">
            <a:avLst/>
          </a:prstGeom>
        </p:spPr>
      </p:pic>
      <p:pic>
        <p:nvPicPr>
          <p:cNvPr id="12" name="Picture 12" descr="E:\PPT素材\卡通b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55" y="-31750"/>
            <a:ext cx="490855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 userDrawn="1"/>
        </p:nvGrpSpPr>
        <p:grpSpPr>
          <a:xfrm>
            <a:off x="-8970" y="6201285"/>
            <a:ext cx="9161860" cy="727100"/>
            <a:chOff x="-17860" y="4481070"/>
            <a:chExt cx="9161860" cy="727100"/>
          </a:xfrm>
        </p:grpSpPr>
        <p:pic>
          <p:nvPicPr>
            <p:cNvPr id="14" name="Picture 5" descr="E:\PPT素材\卡通b0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800">
              <a:off x="3510732" y="4481070"/>
              <a:ext cx="793144" cy="7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E:\PPT素材\卡通b0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60" y="4641573"/>
              <a:ext cx="9161860" cy="5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5" descr="E:\PPT素材\卡通b02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8236858" y="6190912"/>
            <a:ext cx="788291" cy="5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 userDrawn="1"/>
        </p:nvSpPr>
        <p:spPr>
          <a:xfrm>
            <a:off x="-8890" y="1529080"/>
            <a:ext cx="9159240" cy="3222625"/>
          </a:xfrm>
          <a:prstGeom prst="rect">
            <a:avLst/>
          </a:prstGeom>
          <a:solidFill>
            <a:srgbClr val="D4F787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6350" y="4928870"/>
            <a:ext cx="9159240" cy="76200"/>
          </a:xfrm>
          <a:prstGeom prst="rect">
            <a:avLst/>
          </a:prstGeom>
          <a:solidFill>
            <a:srgbClr val="D4F787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8890" y="-31750"/>
            <a:ext cx="9159240" cy="6895465"/>
          </a:xfrm>
          <a:prstGeom prst="rect">
            <a:avLst/>
          </a:prstGeom>
          <a:solidFill>
            <a:srgbClr val="E6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8890" y="598170"/>
            <a:ext cx="9159240" cy="76200"/>
          </a:xfrm>
          <a:prstGeom prst="rect">
            <a:avLst/>
          </a:prstGeom>
          <a:solidFill>
            <a:srgbClr val="D4F787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8970" y="6201285"/>
            <a:ext cx="9161860" cy="727100"/>
            <a:chOff x="-17860" y="4481070"/>
            <a:chExt cx="9161860" cy="727100"/>
          </a:xfrm>
        </p:grpSpPr>
        <p:pic>
          <p:nvPicPr>
            <p:cNvPr id="8" name="Picture 5" descr="E:\PPT素材\卡通b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800">
              <a:off x="3510732" y="4481070"/>
              <a:ext cx="793144" cy="7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E:\PPT素材\卡通b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60" y="4641573"/>
              <a:ext cx="9161860" cy="5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图片 9" descr="万向思维logo源文件-白色-横竖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5250" y="50165"/>
            <a:ext cx="1809115" cy="624205"/>
          </a:xfrm>
          <a:prstGeom prst="rect">
            <a:avLst/>
          </a:prstGeom>
        </p:spPr>
      </p:pic>
      <p:pic>
        <p:nvPicPr>
          <p:cNvPr id="11" name="Picture 5" descr="E:\PPT素材\卡通b02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8236858" y="6190912"/>
            <a:ext cx="788291" cy="5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E:\PPT素材\卡通b1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55" y="-31750"/>
            <a:ext cx="490855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8EB5C813-1616-4F3C-819A-351B7FF547FC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2701498-F69D-440D-A794-9C3D5D4C52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8EB5C813-1616-4F3C-819A-351B7FF547FC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2701498-F69D-440D-A794-9C3D5D4C52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8EB5C813-1616-4F3C-819A-351B7FF547FC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2701498-F69D-440D-A794-9C3D5D4C52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 sz="2400">
                <a:latin typeface="宋体" panose="02010600030101010101" pitchFamily="2" charset="-122"/>
                <a:cs typeface="宋体" panose="02010600030101010101" pitchFamily="2" charset="-122"/>
              </a:defRPr>
            </a:lvl2pPr>
            <a:lvl3pPr>
              <a:defRPr sz="2000">
                <a:latin typeface="宋体" panose="02010600030101010101" pitchFamily="2" charset="-122"/>
                <a:cs typeface="宋体" panose="02010600030101010101" pitchFamily="2" charset="-122"/>
              </a:defRPr>
            </a:lvl3pPr>
            <a:lvl4pPr>
              <a:defRPr sz="1800">
                <a:latin typeface="宋体" panose="02010600030101010101" pitchFamily="2" charset="-122"/>
                <a:cs typeface="宋体" panose="02010600030101010101" pitchFamily="2" charset="-122"/>
              </a:defRPr>
            </a:lvl4pPr>
            <a:lvl5pPr>
              <a:defRPr sz="1800">
                <a:latin typeface="宋体" panose="02010600030101010101" pitchFamily="2" charset="-122"/>
                <a:cs typeface="宋体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 sz="2400">
                <a:latin typeface="宋体" panose="02010600030101010101" pitchFamily="2" charset="-122"/>
                <a:cs typeface="宋体" panose="02010600030101010101" pitchFamily="2" charset="-122"/>
              </a:defRPr>
            </a:lvl2pPr>
            <a:lvl3pPr>
              <a:defRPr sz="2000">
                <a:latin typeface="宋体" panose="02010600030101010101" pitchFamily="2" charset="-122"/>
                <a:cs typeface="宋体" panose="02010600030101010101" pitchFamily="2" charset="-122"/>
              </a:defRPr>
            </a:lvl3pPr>
            <a:lvl4pPr>
              <a:defRPr sz="1800">
                <a:latin typeface="宋体" panose="02010600030101010101" pitchFamily="2" charset="-122"/>
                <a:cs typeface="宋体" panose="02010600030101010101" pitchFamily="2" charset="-122"/>
              </a:defRPr>
            </a:lvl4pPr>
            <a:lvl5pPr>
              <a:defRPr sz="1800">
                <a:latin typeface="宋体" panose="02010600030101010101" pitchFamily="2" charset="-122"/>
                <a:cs typeface="宋体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8EB5C813-1616-4F3C-819A-351B7FF547FC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2701498-F69D-440D-A794-9C3D5D4C52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宋体" panose="02010600030101010101" pitchFamily="2" charset="-122"/>
                <a:cs typeface="宋体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 sz="2000">
                <a:latin typeface="宋体" panose="02010600030101010101" pitchFamily="2" charset="-122"/>
                <a:cs typeface="宋体" panose="02010600030101010101" pitchFamily="2" charset="-122"/>
              </a:defRPr>
            </a:lvl2pPr>
            <a:lvl3pPr>
              <a:defRPr sz="1800">
                <a:latin typeface="宋体" panose="02010600030101010101" pitchFamily="2" charset="-122"/>
                <a:cs typeface="宋体" panose="02010600030101010101" pitchFamily="2" charset="-122"/>
              </a:defRPr>
            </a:lvl3pPr>
            <a:lvl4pPr>
              <a:defRPr sz="1600">
                <a:latin typeface="宋体" panose="02010600030101010101" pitchFamily="2" charset="-122"/>
                <a:cs typeface="宋体" panose="02010600030101010101" pitchFamily="2" charset="-122"/>
              </a:defRPr>
            </a:lvl4pPr>
            <a:lvl5pPr>
              <a:defRPr sz="1600">
                <a:latin typeface="宋体" panose="02010600030101010101" pitchFamily="2" charset="-122"/>
                <a:cs typeface="宋体" panose="0201060003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宋体" panose="02010600030101010101" pitchFamily="2" charset="-122"/>
                <a:cs typeface="宋体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 sz="2000">
                <a:latin typeface="宋体" panose="02010600030101010101" pitchFamily="2" charset="-122"/>
                <a:cs typeface="宋体" panose="02010600030101010101" pitchFamily="2" charset="-122"/>
              </a:defRPr>
            </a:lvl2pPr>
            <a:lvl3pPr>
              <a:defRPr sz="1800">
                <a:latin typeface="宋体" panose="02010600030101010101" pitchFamily="2" charset="-122"/>
                <a:cs typeface="宋体" panose="02010600030101010101" pitchFamily="2" charset="-122"/>
              </a:defRPr>
            </a:lvl3pPr>
            <a:lvl4pPr>
              <a:defRPr sz="1600">
                <a:latin typeface="宋体" panose="02010600030101010101" pitchFamily="2" charset="-122"/>
                <a:cs typeface="宋体" panose="02010600030101010101" pitchFamily="2" charset="-122"/>
              </a:defRPr>
            </a:lvl4pPr>
            <a:lvl5pPr>
              <a:defRPr sz="1600">
                <a:latin typeface="宋体" panose="02010600030101010101" pitchFamily="2" charset="-122"/>
                <a:cs typeface="宋体" panose="0201060003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8EB5C813-1616-4F3C-819A-351B7FF547FC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2701498-F69D-440D-A794-9C3D5D4C52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8EB5C813-1616-4F3C-819A-351B7FF547FC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2701498-F69D-440D-A794-9C3D5D4C52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8EB5C813-1616-4F3C-819A-351B7FF547FC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2701498-F69D-440D-A794-9C3D5D4C52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 sz="2800">
                <a:latin typeface="宋体" panose="02010600030101010101" pitchFamily="2" charset="-122"/>
                <a:cs typeface="宋体" panose="02010600030101010101" pitchFamily="2" charset="-122"/>
              </a:defRPr>
            </a:lvl2pPr>
            <a:lvl3pPr>
              <a:defRPr sz="2400">
                <a:latin typeface="宋体" panose="02010600030101010101" pitchFamily="2" charset="-122"/>
                <a:cs typeface="宋体" panose="02010600030101010101" pitchFamily="2" charset="-122"/>
              </a:defRPr>
            </a:lvl3pPr>
            <a:lvl4pPr>
              <a:defRPr sz="2000">
                <a:latin typeface="宋体" panose="02010600030101010101" pitchFamily="2" charset="-122"/>
                <a:cs typeface="宋体" panose="02010600030101010101" pitchFamily="2" charset="-122"/>
              </a:defRPr>
            </a:lvl4pPr>
            <a:lvl5pPr>
              <a:defRPr sz="2000">
                <a:latin typeface="宋体" panose="02010600030101010101" pitchFamily="2" charset="-122"/>
                <a:cs typeface="宋体" panose="0201060003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宋体" panose="02010600030101010101" pitchFamily="2" charset="-122"/>
                <a:cs typeface="宋体" panose="0201060003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8EB5C813-1616-4F3C-819A-351B7FF547FC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2701498-F69D-440D-A794-9C3D5D4C52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宋体" panose="02010600030101010101" pitchFamily="2" charset="-122"/>
                <a:cs typeface="宋体" panose="0201060003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8EB5C813-1616-4F3C-819A-351B7FF547FC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2701498-F69D-440D-A794-9C3D5D4C52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8EB5C813-1616-4F3C-819A-351B7FF547FC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2701498-F69D-440D-A794-9C3D5D4C52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8EB5C813-1616-4F3C-819A-351B7FF547FC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2701498-F69D-440D-A794-9C3D5D4C52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0160" y="720725"/>
            <a:ext cx="9159240" cy="112395"/>
          </a:xfrm>
          <a:prstGeom prst="rect">
            <a:avLst/>
          </a:prstGeom>
          <a:solidFill>
            <a:srgbClr val="6BC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328025" y="71120"/>
            <a:ext cx="601345" cy="58102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4336415" y="260350"/>
            <a:ext cx="26597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b="1" baseline="0">
                <a:solidFill>
                  <a:srgbClr val="6BC76B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万向思维精品图书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-10795" y="5066665"/>
            <a:ext cx="9166225" cy="112395"/>
          </a:xfrm>
          <a:prstGeom prst="rect">
            <a:avLst/>
          </a:prstGeom>
          <a:solidFill>
            <a:srgbClr val="6BC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10795" y="1816100"/>
            <a:ext cx="9159875" cy="3225165"/>
          </a:xfrm>
          <a:prstGeom prst="rect">
            <a:avLst/>
          </a:prstGeom>
          <a:solidFill>
            <a:srgbClr val="6BC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C:\Users\Administrator\Desktop\课件制作\倍速PPT模板\封面图\物理.png物理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>
          <a:xfrm>
            <a:off x="7119620" y="51435"/>
            <a:ext cx="422275" cy="596900"/>
          </a:xfrm>
          <a:prstGeom prst="rect">
            <a:avLst/>
          </a:prstGeom>
          <a:effectLst>
            <a:glow rad="101600">
              <a:schemeClr val="bg1">
                <a:lumMod val="50000"/>
                <a:alpha val="40000"/>
              </a:schemeClr>
            </a:glow>
          </a:effectLst>
        </p:spPr>
      </p:pic>
      <p:pic>
        <p:nvPicPr>
          <p:cNvPr id="14" name="图片 13" descr="QQ图片20180502122035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311150" y="108585"/>
            <a:ext cx="757555" cy="506095"/>
          </a:xfrm>
          <a:prstGeom prst="rect">
            <a:avLst/>
          </a:prstGeom>
        </p:spPr>
      </p:pic>
      <p:pic>
        <p:nvPicPr>
          <p:cNvPr id="5" name="图片 4" descr="C:\Users\Administrator\Desktop\九年级.png九年级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>
          <a:xfrm>
            <a:off x="7699375" y="51435"/>
            <a:ext cx="421005" cy="600710"/>
          </a:xfrm>
          <a:prstGeom prst="rect">
            <a:avLst/>
          </a:prstGeom>
          <a:effectLst>
            <a:glow rad="101600">
              <a:schemeClr val="bg1">
                <a:lumMod val="50000"/>
                <a:alpha val="40000"/>
              </a:schemeClr>
            </a:glow>
          </a:effectLst>
        </p:spPr>
      </p:pic>
      <p:sp>
        <p:nvSpPr>
          <p:cNvPr id="11" name="标题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j-ea"/>
              <a:cs typeface="宋体" panose="02010600030101010101" pitchFamily="2" charset="-122"/>
            </a:endParaRPr>
          </a:p>
        </p:txBody>
      </p:sp>
      <p:sp>
        <p:nvSpPr>
          <p:cNvPr id="15" name="副标题 2"/>
          <p:cNvSpPr txBox="1">
            <a:spLocks/>
          </p:cNvSpPr>
          <p:nvPr userDrawn="1"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0795" y="720725"/>
            <a:ext cx="9166225" cy="112395"/>
          </a:xfrm>
          <a:prstGeom prst="rect">
            <a:avLst/>
          </a:prstGeom>
          <a:solidFill>
            <a:srgbClr val="6BC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328025" y="71120"/>
            <a:ext cx="601345" cy="581025"/>
          </a:xfrm>
          <a:prstGeom prst="rect">
            <a:avLst/>
          </a:prstGeom>
        </p:spPr>
      </p:pic>
      <p:pic>
        <p:nvPicPr>
          <p:cNvPr id="5" name="图片 4" descr="QQ图片20180502122035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11150" y="108585"/>
            <a:ext cx="757555" cy="50609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36415" y="260350"/>
            <a:ext cx="26597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b="1" baseline="0">
                <a:solidFill>
                  <a:srgbClr val="6BC76B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万向思维精品图书</a:t>
            </a:r>
          </a:p>
        </p:txBody>
      </p:sp>
      <p:pic>
        <p:nvPicPr>
          <p:cNvPr id="10" name="图片 9" descr="C:\Users\Administrator\Desktop\课件制作\倍速PPT模板\封面图\物理.png物理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>
          <a:xfrm>
            <a:off x="7119620" y="51435"/>
            <a:ext cx="422275" cy="596900"/>
          </a:xfrm>
          <a:prstGeom prst="rect">
            <a:avLst/>
          </a:prstGeom>
          <a:effectLst>
            <a:glow rad="101600">
              <a:schemeClr val="bg1">
                <a:lumMod val="50000"/>
                <a:alpha val="40000"/>
              </a:schemeClr>
            </a:glow>
          </a:effectLst>
        </p:spPr>
      </p:pic>
      <p:pic>
        <p:nvPicPr>
          <p:cNvPr id="11" name="图片 10" descr="C:\Users\Administrator\Desktop\九年级.png九年级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>
          <a:xfrm>
            <a:off x="7699375" y="51435"/>
            <a:ext cx="421005" cy="600710"/>
          </a:xfrm>
          <a:prstGeom prst="rect">
            <a:avLst/>
          </a:prstGeom>
          <a:effectLst>
            <a:glow rad="101600">
              <a:schemeClr val="bg1">
                <a:lumMod val="50000"/>
                <a:alpha val="40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0160" y="720725"/>
            <a:ext cx="9159240" cy="112395"/>
          </a:xfrm>
          <a:prstGeom prst="rect">
            <a:avLst/>
          </a:prstGeom>
          <a:solidFill>
            <a:srgbClr val="40B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328025" y="71120"/>
            <a:ext cx="601345" cy="581025"/>
          </a:xfrm>
          <a:prstGeom prst="rect">
            <a:avLst/>
          </a:prstGeom>
        </p:spPr>
      </p:pic>
      <p:pic>
        <p:nvPicPr>
          <p:cNvPr id="9" name="图片 8" descr="万向logo-02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31190" y="71755"/>
            <a:ext cx="840740" cy="612775"/>
          </a:xfrm>
          <a:prstGeom prst="rect">
            <a:avLst/>
          </a:prstGeom>
        </p:spPr>
      </p:pic>
      <p:sp>
        <p:nvSpPr>
          <p:cNvPr id="10" name="文本框 11"/>
          <p:cNvSpPr txBox="1"/>
          <p:nvPr userDrawn="1"/>
        </p:nvSpPr>
        <p:spPr>
          <a:xfrm>
            <a:off x="5929322" y="285728"/>
            <a:ext cx="2320925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40B4EA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《高效课时通》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-10795" y="5066665"/>
            <a:ext cx="9166225" cy="112395"/>
          </a:xfrm>
          <a:prstGeom prst="rect">
            <a:avLst/>
          </a:prstGeom>
          <a:solidFill>
            <a:srgbClr val="40B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10795" y="1757680"/>
            <a:ext cx="9159875" cy="3225165"/>
          </a:xfrm>
          <a:prstGeom prst="rect">
            <a:avLst/>
          </a:prstGeom>
          <a:solidFill>
            <a:srgbClr val="40B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704455" y="51435"/>
            <a:ext cx="422275" cy="600710"/>
          </a:xfrm>
          <a:prstGeom prst="rect">
            <a:avLst/>
          </a:prstGeom>
          <a:effectLst>
            <a:glow rad="1270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692390" y="31750"/>
            <a:ext cx="434340" cy="6210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spschool.myrice.com/mcai/fb_cai/lib_cai/2/yd.gi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zh-CN" altLang="en-US" sz="6000" b="1" dirty="0" smtClean="0">
                <a:solidFill>
                  <a:srgbClr val="FF67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教学课件</a:t>
            </a:r>
            <a:br>
              <a:rPr lang="zh-CN" altLang="en-US" sz="6000" b="1" dirty="0" smtClean="0">
                <a:solidFill>
                  <a:srgbClr val="FF67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6000" b="1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/>
            </a:r>
            <a:br>
              <a:rPr lang="zh-CN" altLang="en-US" sz="6000" b="1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</a:br>
            <a:endParaRPr lang="zh-CN" altLang="en-US" sz="60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00928" cy="1752600"/>
          </a:xfrm>
          <a:prstGeom prst="rect">
            <a:avLst/>
          </a:prstGeom>
        </p:spPr>
        <p:txBody>
          <a:bodyPr/>
          <a:lstStyle/>
          <a:p>
            <a:r>
              <a:rPr lang="zh-CN" altLang="en-US" sz="4000" b="1" dirty="0" smtClean="0">
                <a:solidFill>
                  <a:srgbClr val="F94D2B"/>
                </a:solidFill>
                <a:latin typeface="华文楷体" pitchFamily="2" charset="-122"/>
                <a:ea typeface="华文楷体" pitchFamily="2" charset="-122"/>
              </a:rPr>
              <a:t>物理 九年级全一册 北师大版</a:t>
            </a:r>
            <a:endParaRPr lang="zh-CN" altLang="en-US" sz="4000" dirty="0">
              <a:solidFill>
                <a:srgbClr val="F94D2B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456211" y="5362925"/>
            <a:ext cx="381635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电能转化为内能</a:t>
            </a:r>
          </a:p>
        </p:txBody>
      </p:sp>
      <p:pic>
        <p:nvPicPr>
          <p:cNvPr id="7172" name="Picture 4" descr="010000000000001190890150121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77568"/>
            <a:ext cx="3872472" cy="364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214414" y="1285860"/>
            <a:ext cx="468313" cy="33959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用电暖气取暖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 autoUpdateAnimBg="0"/>
      <p:bldP spid="7173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02005311592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24280"/>
            <a:ext cx="4705985" cy="484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612764" y="3430270"/>
            <a:ext cx="2991683" cy="6272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电能转化为机械能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793615" y="2067560"/>
            <a:ext cx="3218815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电风扇转动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 autoUpdateAnimBg="0"/>
      <p:bldP spid="8196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347864" y="5541236"/>
            <a:ext cx="2890366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电能转化为光能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1435225" y="1357298"/>
            <a:ext cx="6137172" cy="4015713"/>
            <a:chOff x="284" y="-32"/>
            <a:chExt cx="2247" cy="2010"/>
          </a:xfrm>
        </p:grpSpPr>
        <p:pic>
          <p:nvPicPr>
            <p:cNvPr id="10244" name="Picture 4" descr="QQ截图201112141107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" y="-32"/>
              <a:ext cx="2247" cy="2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1304" y="688"/>
              <a:ext cx="270" cy="11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eaVer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400" baseline="0" dirty="0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灯泡发光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843808" y="5338973"/>
            <a:ext cx="324036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机械能转化为电能</a:t>
            </a:r>
          </a:p>
        </p:txBody>
      </p:sp>
      <p:pic>
        <p:nvPicPr>
          <p:cNvPr id="11267" name="Picture 3" descr="46BGMS5P1GF12L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40239"/>
            <a:ext cx="4734858" cy="412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131841" y="5362925"/>
            <a:ext cx="3313063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电能转化为化学能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285860"/>
            <a:ext cx="5671338" cy="392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72066" y="1214422"/>
            <a:ext cx="2232025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电池充电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 autoUpdateAnimBg="0"/>
      <p:bldP spid="6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871118" y="5734051"/>
            <a:ext cx="3744962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太阳能转化为化学能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5720" y="928670"/>
            <a:ext cx="3370213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植物进行光合作用</a:t>
            </a:r>
          </a:p>
        </p:txBody>
      </p:sp>
      <p:pic>
        <p:nvPicPr>
          <p:cNvPr id="14340" name="Picture 4" descr="c42baf587dfd409f810a18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952" y="1960139"/>
            <a:ext cx="5151750" cy="358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 autoUpdateAnimBg="0"/>
      <p:bldP spid="14339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339752" y="5589240"/>
            <a:ext cx="3034829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化学能转化为内能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14348" y="928670"/>
            <a:ext cx="2964574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天然气燃烧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970644"/>
            <a:ext cx="5456647" cy="342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90575" y="825500"/>
            <a:ext cx="8353425" cy="18732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kumimoji="1" lang="zh-CN" alt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结论：</a:t>
            </a:r>
            <a:endParaRPr kumimoji="1" lang="zh-CN" altLang="en-US" sz="2400" dirty="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kumimoji="1" lang="zh-CN" altLang="en-US" sz="2400" dirty="0">
                <a:solidFill>
                  <a:srgbClr val="FF0000"/>
                </a:solidFill>
                <a:ea typeface="宋体" panose="02010600030101010101" pitchFamily="2" charset="-122"/>
              </a:rPr>
              <a:t>在一定条件下</a:t>
            </a:r>
            <a:r>
              <a:rPr kumimoji="1" lang="en-US" sz="2400" dirty="0">
                <a:solidFill>
                  <a:srgbClr val="FF0000"/>
                </a:solidFill>
                <a:ea typeface="宋体" panose="02010600030101010101" pitchFamily="2" charset="-122"/>
              </a:rPr>
              <a:t>,</a:t>
            </a:r>
            <a:r>
              <a:rPr kumimoji="1" lang="zh-CN" altLang="en-US" sz="2400" dirty="0">
                <a:solidFill>
                  <a:srgbClr val="FF0000"/>
                </a:solidFill>
                <a:ea typeface="宋体" panose="02010600030101010101" pitchFamily="2" charset="-122"/>
              </a:rPr>
              <a:t>各种形式的能量都可以相互</a:t>
            </a:r>
            <a:r>
              <a:rPr kumimoji="1" lang="zh-CN" altLang="en-US" sz="2400" dirty="0" smtClean="0">
                <a:solidFill>
                  <a:srgbClr val="FF0000"/>
                </a:solidFill>
                <a:ea typeface="宋体" panose="02010600030101010101" pitchFamily="2" charset="-122"/>
              </a:rPr>
              <a:t>转化</a:t>
            </a:r>
            <a:r>
              <a:rPr kumimoji="1" lang="en-US" altLang="zh-CN" sz="2400" dirty="0" smtClean="0">
                <a:solidFill>
                  <a:srgbClr val="FF0000"/>
                </a:solidFill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7544" y="2564905"/>
            <a:ext cx="8352928" cy="1734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科学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工作者经过长时间的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探索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发现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自然界的各种现象不是孤立的，而是互相联系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直到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世纪，才确立了这个自然界最普遍的定律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400" baseline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能量守恒定律</a:t>
            </a:r>
            <a:r>
              <a:rPr lang="en-US" altLang="zh-CN" sz="2400" baseline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sz="2400" baseline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899592" y="1340768"/>
            <a:ext cx="2266875" cy="6186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2567" tIns="36283" rIns="72567" bIns="36283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-238" baseline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能量守恒定律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98054" y="2247603"/>
            <a:ext cx="7837238" cy="16487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baseline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 b="1" baseline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能量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既不会凭空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消灭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，也不会凭空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产生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，它只会从一种形式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转化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为其他形式，或者从一个物体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转移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到另一个物体，而在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转化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转移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的过程中，能量的总量保持</a:t>
            </a:r>
            <a:r>
              <a:rPr lang="zh-CN" altLang="en-US" sz="2400" b="1" baseline="0" dirty="0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不变</a:t>
            </a:r>
            <a:r>
              <a:rPr lang="en-US" altLang="zh-CN" sz="2400" b="1" baseline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sz="2400" b="1" baseline="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55576" y="1114507"/>
            <a:ext cx="7488832" cy="29159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spc="-238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方法点拨：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能量守恒定律，在分析自然现象时，如果发现某种形式的能量减少，一定能找到另一种形式的能量增加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反之，当某种形式的能量增大时，也一定可以找到另一种形式的能量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减少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CN" altLang="en-US" sz="4800" dirty="0" smtClean="0">
                <a:solidFill>
                  <a:srgbClr val="FF6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第十六章 粒子和宇宙</a:t>
            </a:r>
            <a:endParaRPr lang="zh-CN" altLang="en-US" sz="4800" dirty="0">
              <a:solidFill>
                <a:srgbClr val="FF6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7290" y="3714752"/>
            <a:ext cx="6400800" cy="1752600"/>
          </a:xfrm>
          <a:prstGeom prst="rect">
            <a:avLst/>
          </a:prstGeom>
        </p:spPr>
        <p:txBody>
          <a:bodyPr/>
          <a:lstStyle/>
          <a:p>
            <a:r>
              <a:rPr lang="zh-CN" altLang="en-US" sz="4000" dirty="0" smtClean="0">
                <a:solidFill>
                  <a:srgbClr val="F94D2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三、能源：危机与希望</a:t>
            </a:r>
            <a:endParaRPr lang="zh-CN" altLang="en-US" sz="4000" dirty="0">
              <a:solidFill>
                <a:srgbClr val="F94D2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0"/>
            <a:ext cx="5669822" cy="45985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pschool.myrice.com/mcai/fb_cai/lib_cai/2/yd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555776" y="836712"/>
            <a:ext cx="5410200" cy="511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81212" y="1508787"/>
            <a:ext cx="698500" cy="3581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baseline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最著名的永动机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7158" y="785794"/>
            <a:ext cx="3314471" cy="718185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能量</a:t>
            </a:r>
            <a:r>
              <a:rPr lang="zh-CN" altLang="en-US" sz="28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与能源</a:t>
            </a:r>
          </a:p>
        </p:txBody>
      </p:sp>
      <p:sp>
        <p:nvSpPr>
          <p:cNvPr id="11266" name="Text Box 3"/>
          <p:cNvSpPr txBox="1"/>
          <p:nvPr/>
        </p:nvSpPr>
        <p:spPr>
          <a:xfrm>
            <a:off x="381000" y="3200400"/>
            <a:ext cx="807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11267" name="Rectangle 4"/>
          <p:cNvSpPr/>
          <p:nvPr/>
        </p:nvSpPr>
        <p:spPr>
          <a:xfrm>
            <a:off x="428625" y="1714500"/>
            <a:ext cx="82296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同学们知道生活中有哪些可以称为能源呢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?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什么是能源呢？</a:t>
            </a:r>
          </a:p>
        </p:txBody>
      </p:sp>
      <p:sp>
        <p:nvSpPr>
          <p:cNvPr id="70662" name="Text Box 6"/>
          <p:cNvSpPr txBox="1"/>
          <p:nvPr/>
        </p:nvSpPr>
        <p:spPr>
          <a:xfrm>
            <a:off x="500063" y="3286125"/>
            <a:ext cx="83058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总结：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凡是能提供能量的物质资源都可以叫作能源。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/>
          <p:nvPr/>
        </p:nvSpPr>
        <p:spPr>
          <a:xfrm>
            <a:off x="706755" y="1079500"/>
            <a:ext cx="6620510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0" eaLnBrk="1" hangingPunct="1">
              <a:lnSpc>
                <a:spcPct val="150000"/>
              </a:lnSpc>
              <a:spcBef>
                <a:spcPct val="0"/>
              </a:spcBef>
              <a:buNone/>
              <a:tabLst>
                <a:tab pos="720725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                    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能源发展历史</a:t>
            </a:r>
          </a:p>
          <a:p>
            <a:pPr marL="0" lvl="0" indent="0" defTabSz="0" eaLnBrk="1" hangingPunct="1">
              <a:lnSpc>
                <a:spcPct val="150000"/>
              </a:lnSpc>
              <a:spcBef>
                <a:spcPct val="0"/>
              </a:spcBef>
              <a:buNone/>
              <a:tabLst>
                <a:tab pos="720725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（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）火的利用   </a:t>
            </a:r>
          </a:p>
          <a:p>
            <a:pPr marL="0" lvl="0" indent="0" defTabSz="0" eaLnBrk="1" hangingPunct="1">
              <a:lnSpc>
                <a:spcPct val="150000"/>
              </a:lnSpc>
              <a:spcBef>
                <a:spcPct val="0"/>
              </a:spcBef>
              <a:buNone/>
              <a:tabLst>
                <a:tab pos="720725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机械能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内能  </a:t>
            </a:r>
          </a:p>
          <a:p>
            <a:pPr marL="0" lvl="0" indent="0" defTabSz="0" eaLnBrk="1" hangingPunct="1">
              <a:lnSpc>
                <a:spcPct val="150000"/>
              </a:lnSpc>
              <a:spcBef>
                <a:spcPct val="0"/>
              </a:spcBef>
              <a:buNone/>
              <a:tabLst>
                <a:tab pos="720725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（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）化石能源的利用   </a:t>
            </a:r>
          </a:p>
          <a:p>
            <a:pPr marL="0" lvl="0" indent="0" defTabSz="0" eaLnBrk="1" hangingPunct="1">
              <a:lnSpc>
                <a:spcPct val="150000"/>
              </a:lnSpc>
              <a:spcBef>
                <a:spcPct val="0"/>
              </a:spcBef>
              <a:buNone/>
              <a:tabLst>
                <a:tab pos="720725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内能转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机械能</a:t>
            </a:r>
          </a:p>
          <a:p>
            <a:pPr marL="0" lvl="0" indent="0" defTabSz="0" eaLnBrk="1" hangingPunct="1">
              <a:lnSpc>
                <a:spcPct val="150000"/>
              </a:lnSpc>
              <a:spcBef>
                <a:spcPct val="0"/>
              </a:spcBef>
              <a:buNone/>
              <a:tabLst>
                <a:tab pos="720725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（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）电能的利用        </a:t>
            </a:r>
          </a:p>
          <a:p>
            <a:pPr marL="0" lvl="0" indent="0" defTabSz="0" eaLnBrk="1" hangingPunct="1">
              <a:lnSpc>
                <a:spcPct val="150000"/>
              </a:lnSpc>
              <a:spcBef>
                <a:spcPct val="0"/>
              </a:spcBef>
              <a:buNone/>
              <a:tabLst>
                <a:tab pos="720725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电能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机械能</a:t>
            </a:r>
          </a:p>
          <a:p>
            <a:pPr marL="0" lvl="0" indent="0" defTabSz="0" eaLnBrk="1" hangingPunct="1">
              <a:lnSpc>
                <a:spcPct val="150000"/>
              </a:lnSpc>
              <a:spcBef>
                <a:spcPct val="0"/>
              </a:spcBef>
              <a:buNone/>
              <a:tabLst>
                <a:tab pos="720725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（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）核能的发现</a:t>
            </a:r>
          </a:p>
          <a:p>
            <a:pPr marL="0" lvl="0" indent="0" defTabSz="0">
              <a:spcBef>
                <a:spcPct val="0"/>
              </a:spcBef>
              <a:buNone/>
              <a:tabLst>
                <a:tab pos="720725" algn="l"/>
              </a:tabLst>
            </a:pP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17723" y="1382950"/>
            <a:ext cx="810895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一、核能：在原子核发生变化时放出的能量。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17724" y="2233334"/>
            <a:ext cx="6556375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二、获得核能的两条途径是：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05756" y="3312943"/>
            <a:ext cx="3095625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（1）重核的裂变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05755" y="4411205"/>
            <a:ext cx="2881312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（2）轻核的聚变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106" y="785793"/>
            <a:ext cx="3314471" cy="618617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物质与能量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ldLvl="0" animBg="1"/>
      <p:bldP spid="2458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027342" y="4062416"/>
            <a:ext cx="146616" cy="50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132965" y="5477194"/>
            <a:ext cx="146616" cy="50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635635" y="822325"/>
            <a:ext cx="7872730" cy="39503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三、核裂变及其应用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、裂变：质量较大的原子核分裂成两个或两个以上中等质量核的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过程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kumimoji="1" lang="zh-CN" altLang="en-US" sz="2400" baseline="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理解：核裂变时不仅释放出核能，还会释放出中子。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、链式反应：铀核裂变时，放出的中子又可以轰击其他铀核，使他们也发生裂变，这样，裂变将不断地自行继续下去的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现象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635561" y="4652937"/>
            <a:ext cx="6408712" cy="1179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、应用：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不加控制－－制成原子弹；</a:t>
            </a:r>
          </a:p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②加以控制－－制成核电站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39552" y="1490279"/>
            <a:ext cx="213360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核电站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39552" y="2519011"/>
            <a:ext cx="4824536" cy="1179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1、核电站的组成：核反应堆、热交换器、汽轮机、发电机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pic>
        <p:nvPicPr>
          <p:cNvPr id="15" name="Picture 13" descr="18-图片23 核能发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1700" y="1852428"/>
            <a:ext cx="2666724" cy="32289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11560" y="836712"/>
            <a:ext cx="7776864" cy="30270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2、核电站的工作原理：利用原子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核裂变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的裂式反应产生的能量来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发电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aseline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核电站的核心是核反应堆，它以铀为核燃料，反应堆中放出的核能转化为高温蒸汽的内能，通过汽轮发电机转化为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电能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50888" y="1755775"/>
            <a:ext cx="8393112" cy="49911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CN" altLang="en-US" sz="2400" dirty="0" smtClean="0">
                <a:solidFill>
                  <a:srgbClr val="000000"/>
                </a:solidFill>
                <a:ea typeface="宋体" panose="02010600030101010101" pitchFamily="2" charset="-122"/>
              </a:rPr>
              <a:t>从</a:t>
            </a:r>
            <a:r>
              <a:rPr kumimoji="1" lang="zh-CN" alt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核能到</a:t>
            </a:r>
            <a:r>
              <a:rPr kumimoji="1" lang="zh-CN" altLang="en-US" sz="2400" dirty="0" smtClean="0">
                <a:solidFill>
                  <a:srgbClr val="000000"/>
                </a:solidFill>
                <a:ea typeface="宋体" panose="02010600030101010101" pitchFamily="2" charset="-122"/>
              </a:rPr>
              <a:t>电能</a:t>
            </a:r>
            <a:r>
              <a:rPr kumimoji="1" lang="en-US" altLang="zh-CN" sz="2400" dirty="0" smtClean="0">
                <a:solidFill>
                  <a:srgbClr val="000000"/>
                </a:solidFill>
                <a:ea typeface="宋体" panose="02010600030101010101" pitchFamily="2" charset="-122"/>
              </a:rPr>
              <a:t>,</a:t>
            </a:r>
            <a:r>
              <a:rPr kumimoji="1" lang="zh-CN" altLang="en-US" sz="2400" dirty="0" smtClean="0">
                <a:solidFill>
                  <a:srgbClr val="000000"/>
                </a:solidFill>
                <a:ea typeface="宋体" panose="02010600030101010101" pitchFamily="2" charset="-122"/>
              </a:rPr>
              <a:t>下列</a:t>
            </a:r>
            <a:r>
              <a:rPr kumimoji="1" lang="zh-CN" alt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能量转化过程中正确的途径是</a:t>
            </a:r>
            <a:r>
              <a:rPr kumimoji="1" lang="zh-CN" altLang="en-US" sz="2400" dirty="0" smtClean="0">
                <a:solidFill>
                  <a:srgbClr val="000000"/>
                </a:solidFill>
                <a:ea typeface="宋体" panose="02010600030101010101" pitchFamily="2" charset="-122"/>
              </a:rPr>
              <a:t>（    </a:t>
            </a:r>
            <a:r>
              <a:rPr kumimoji="1" lang="zh-CN" alt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）</a:t>
            </a:r>
          </a:p>
          <a:p>
            <a:pPr algn="l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CN" sz="2400" dirty="0" smtClean="0">
                <a:solidFill>
                  <a:srgbClr val="000000"/>
                </a:solidFill>
                <a:ea typeface="宋体" panose="02010600030101010101" pitchFamily="2" charset="-122"/>
              </a:rPr>
              <a:t>A.</a:t>
            </a:r>
            <a:r>
              <a:rPr kumimoji="1" lang="zh-CN" altLang="en-US" sz="2400" dirty="0" smtClean="0">
                <a:solidFill>
                  <a:srgbClr val="000000"/>
                </a:solidFill>
                <a:ea typeface="宋体" panose="02010600030101010101" pitchFamily="2" charset="-122"/>
              </a:rPr>
              <a:t>核能</a:t>
            </a:r>
            <a:r>
              <a:rPr kumimoji="1" lang="zh-CN" alt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→机械能→内能→电能</a:t>
            </a:r>
          </a:p>
          <a:p>
            <a:pPr algn="l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CN" sz="2400" dirty="0" smtClean="0">
                <a:solidFill>
                  <a:srgbClr val="000000"/>
                </a:solidFill>
                <a:ea typeface="宋体" panose="02010600030101010101" pitchFamily="2" charset="-122"/>
              </a:rPr>
              <a:t>B.</a:t>
            </a:r>
            <a:r>
              <a:rPr kumimoji="1" lang="zh-CN" altLang="en-US" sz="2400" dirty="0" smtClean="0">
                <a:solidFill>
                  <a:srgbClr val="000000"/>
                </a:solidFill>
                <a:ea typeface="宋体" panose="02010600030101010101" pitchFamily="2" charset="-122"/>
              </a:rPr>
              <a:t>核能</a:t>
            </a:r>
            <a:r>
              <a:rPr kumimoji="1" lang="zh-CN" alt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→内能→机械能→电能</a:t>
            </a:r>
          </a:p>
          <a:p>
            <a:pPr algn="l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CN" sz="2400" dirty="0" smtClean="0">
                <a:solidFill>
                  <a:srgbClr val="000000"/>
                </a:solidFill>
                <a:ea typeface="宋体" panose="02010600030101010101" pitchFamily="2" charset="-122"/>
              </a:rPr>
              <a:t>C.</a:t>
            </a:r>
            <a:r>
              <a:rPr kumimoji="1" lang="zh-CN" altLang="en-US" sz="2400" dirty="0" smtClean="0">
                <a:solidFill>
                  <a:srgbClr val="000000"/>
                </a:solidFill>
                <a:ea typeface="宋体" panose="02010600030101010101" pitchFamily="2" charset="-122"/>
              </a:rPr>
              <a:t>核能</a:t>
            </a:r>
            <a:r>
              <a:rPr kumimoji="1" lang="zh-CN" alt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→内能→电能</a:t>
            </a:r>
          </a:p>
          <a:p>
            <a:pPr algn="l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CN" sz="2400" dirty="0" smtClean="0">
                <a:solidFill>
                  <a:srgbClr val="000000"/>
                </a:solidFill>
                <a:ea typeface="宋体" panose="02010600030101010101" pitchFamily="2" charset="-122"/>
              </a:rPr>
              <a:t>D.</a:t>
            </a:r>
            <a:r>
              <a:rPr kumimoji="1" lang="zh-CN" altLang="en-US" sz="2400" dirty="0" smtClean="0">
                <a:solidFill>
                  <a:srgbClr val="000000"/>
                </a:solidFill>
                <a:ea typeface="宋体" panose="02010600030101010101" pitchFamily="2" charset="-122"/>
              </a:rPr>
              <a:t>核能</a:t>
            </a:r>
            <a:r>
              <a:rPr kumimoji="1" lang="zh-CN" alt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→电能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65438" y="1036651"/>
            <a:ext cx="2036763" cy="71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练习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812360" y="1772816"/>
            <a:ext cx="433387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aseline="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14348" y="2143116"/>
            <a:ext cx="7416824" cy="17341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  <a:buClr>
                <a:srgbClr val="FF9900"/>
              </a:buClr>
              <a:buSzPct val="70000"/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人们的生活、生产、科研都离不开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能源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那么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能源包括哪些种，我们应该怎样来开发和有效地利用它们呢？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9" y="989991"/>
            <a:ext cx="2571573" cy="718185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科学与人类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ChangeArrowheads="1"/>
          </p:cNvSpPr>
          <p:nvPr/>
        </p:nvSpPr>
        <p:spPr bwMode="auto">
          <a:xfrm>
            <a:off x="4093524" y="5355680"/>
            <a:ext cx="906780" cy="626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2567" tIns="36283" rIns="72567" bIns="36283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水能 </a:t>
            </a:r>
          </a:p>
        </p:txBody>
      </p:sp>
      <p:pic>
        <p:nvPicPr>
          <p:cNvPr id="8195" name="Picture 1027" descr="2-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343" y="1509421"/>
            <a:ext cx="3983724" cy="359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28" descr="DSCN06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384" y="1514307"/>
            <a:ext cx="3914072" cy="364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5730" y="692695"/>
            <a:ext cx="4434574" cy="718185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能量的转化和守恒定律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90575" y="1649413"/>
            <a:ext cx="8353425" cy="17287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CN" alt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一次能源：可以从自然界直接获取的能源</a:t>
            </a:r>
            <a:r>
              <a:rPr kumimoji="1" lang="en-US" altLang="zh-CN" sz="2400" dirty="0">
                <a:solidFill>
                  <a:srgbClr val="000000"/>
                </a:solidFill>
                <a:ea typeface="宋体" panose="02010600030101010101" pitchFamily="2" charset="-122"/>
              </a:rPr>
              <a:t>。</a:t>
            </a:r>
          </a:p>
          <a:p>
            <a:pPr marL="0" indent="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CN" alt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二次能源：由自然界提供的能源转化而来的能源是二次能源</a:t>
            </a:r>
            <a:r>
              <a:rPr kumimoji="1" lang="en-US" altLang="zh-CN" sz="2400" dirty="0">
                <a:solidFill>
                  <a:srgbClr val="000000"/>
                </a:solidFill>
                <a:ea typeface="宋体" panose="02010600030101010101" pitchFamily="2" charset="-122"/>
              </a:rPr>
              <a:t>。    </a:t>
            </a:r>
          </a:p>
          <a:p>
            <a:pPr marL="0" indent="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CN" sz="2400" dirty="0">
                <a:solidFill>
                  <a:srgbClr val="000000"/>
                </a:solidFill>
                <a:ea typeface="宋体" panose="02010600030101010101" pitchFamily="2" charset="-122"/>
              </a:rPr>
              <a:t>          (</a:t>
            </a:r>
            <a:r>
              <a:rPr kumimoji="1" lang="zh-CN" altLang="en-US" sz="2400" dirty="0">
                <a:solidFill>
                  <a:srgbClr val="000000"/>
                </a:solidFill>
                <a:ea typeface="宋体" panose="02010600030101010101" pitchFamily="2" charset="-122"/>
              </a:rPr>
              <a:t>必须消耗一次能源才能得到的能源</a:t>
            </a:r>
            <a:r>
              <a:rPr kumimoji="1" lang="en-US" altLang="zh-CN" sz="2400" dirty="0">
                <a:solidFill>
                  <a:srgbClr val="000000"/>
                </a:solidFill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6536" y="3378607"/>
            <a:ext cx="3095625" cy="626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常见的一次能源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56565" y="3887470"/>
            <a:ext cx="7700010" cy="626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煤、石油、天然气、风能、水能、地热能、核能等。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56535" y="946234"/>
            <a:ext cx="4464050" cy="5407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按能源的</a:t>
            </a:r>
            <a:r>
              <a:rPr kumimoji="1" lang="zh-CN" altLang="en-US" sz="2400" b="1" baseline="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来源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来分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56565" y="4363701"/>
            <a:ext cx="3311525" cy="626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常见的二次能源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 rot="10800000" flipV="1">
            <a:off x="456536" y="4872796"/>
            <a:ext cx="8462962" cy="626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电能、汽油、柴油、液化石油气、酒精、沼气、氢气和焦炭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等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  <p:bldP spid="18437" grpId="0" bldLvl="0" animBg="1"/>
      <p:bldP spid="18438" grpId="0" bldLvl="0" animBg="1"/>
      <p:bldP spid="18439" grpId="0"/>
      <p:bldP spid="184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1320" y="1828180"/>
            <a:ext cx="8208912" cy="626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不可再生能源：不可能在短期内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从自然界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得到补充。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41320" y="3474074"/>
            <a:ext cx="8496870" cy="626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可再生能源：可以在自然界里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源源不断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地得到。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1321" y="2596266"/>
            <a:ext cx="2887980" cy="626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如：化石能源、核能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41321" y="4338170"/>
            <a:ext cx="7056437" cy="626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如：水能、风能、太阳能、生物质能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41320" y="1060095"/>
            <a:ext cx="5003800" cy="626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按</a:t>
            </a:r>
            <a:r>
              <a:rPr kumimoji="1"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是否可以再生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来分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67544" y="720508"/>
            <a:ext cx="8136904" cy="1734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化石能源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煤、石油、天然气等是千百万年前埋在地下   的动植物经过漫长的地质年代形成的。</a:t>
            </a:r>
          </a:p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生物质能：由生命物质提供的能量，如食物、木柴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pic>
        <p:nvPicPr>
          <p:cNvPr id="44035" name="Picture 3" descr="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661" y="3139680"/>
            <a:ext cx="2663825" cy="1800225"/>
          </a:xfrm>
          <a:prstGeom prst="rect">
            <a:avLst/>
          </a:prstGeom>
          <a:noFill/>
        </p:spPr>
      </p:pic>
      <p:pic>
        <p:nvPicPr>
          <p:cNvPr id="44036" name="Picture 4" descr="013000003024561230296944292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4184" y="2923780"/>
            <a:ext cx="1846262" cy="2205037"/>
          </a:xfrm>
          <a:prstGeom prst="rect">
            <a:avLst/>
          </a:prstGeom>
          <a:noFill/>
        </p:spPr>
      </p:pic>
      <p:pic>
        <p:nvPicPr>
          <p:cNvPr id="44037" name="Picture 5" descr="xin_4601030309491472916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5136" y="3068243"/>
            <a:ext cx="2244725" cy="1998663"/>
          </a:xfrm>
          <a:prstGeom prst="rect">
            <a:avLst/>
          </a:prstGeom>
          <a:noFill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436425" y="5128498"/>
            <a:ext cx="449580" cy="626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煤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168775" y="5128260"/>
            <a:ext cx="1287780" cy="626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石油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541824" y="5128498"/>
            <a:ext cx="1871662" cy="626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天然气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72160" y="1289685"/>
            <a:ext cx="7717155" cy="11798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生物质能、化石能源、核能、风能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、太阳能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、地热能、海洋能等等。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56870" y="706418"/>
            <a:ext cx="5543550" cy="626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按</a:t>
            </a:r>
            <a:r>
              <a:rPr kumimoji="1"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提供能源的物质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来分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7183" y="2469396"/>
            <a:ext cx="5543550" cy="626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按</a:t>
            </a:r>
            <a:r>
              <a:rPr kumimoji="1"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开发的先后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来分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38505" y="3533140"/>
            <a:ext cx="7472045" cy="1734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常规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能源有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____________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等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化石能源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______________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等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，可以开发利用的新能源有：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______________________________________ 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等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15816" y="3501008"/>
            <a:ext cx="258318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煤、石油、天然气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71600" y="4005064"/>
            <a:ext cx="166878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风能、水能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72160" y="4577080"/>
            <a:ext cx="6232525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aseline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1"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核能、太阳能、原子能、地热能、潮汐能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 autoUpdateAnimBg="0"/>
      <p:bldP spid="6" grpId="0" bldLvl="0" animBg="1" autoUpdateAnimBg="0"/>
      <p:bldP spid="7" grpId="0" bldLvl="0" animBg="1" autoUpdateAnimBg="0"/>
      <p:bldP spid="8" grpId="0" bldLvl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467360" y="882949"/>
            <a:ext cx="4285954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能源消耗对环境的影响</a:t>
            </a:r>
          </a:p>
        </p:txBody>
      </p:sp>
      <p:sp>
        <p:nvSpPr>
          <p:cNvPr id="8" name="矩形 12"/>
          <p:cNvSpPr>
            <a:spLocks noChangeArrowheads="1"/>
          </p:cNvSpPr>
          <p:nvPr/>
        </p:nvSpPr>
        <p:spPr bwMode="auto">
          <a:xfrm>
            <a:off x="563245" y="1402715"/>
            <a:ext cx="7815580" cy="1179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化石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能源通过燃烧转化为内能，相当一部分内能没有被有效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利用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pic>
        <p:nvPicPr>
          <p:cNvPr id="9" name="Picture 4" descr="02尾气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3506" y="2718336"/>
            <a:ext cx="4174152" cy="36484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" name="Picture 5" descr="10炼油厂冒出的浓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692" y="2688258"/>
            <a:ext cx="4320480" cy="36794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480189" y="2094396"/>
            <a:ext cx="3850960" cy="1179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汽车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尾气造成空气污染和城市热岛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效应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kumimoji="1" 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endParaRPr kumimoji="1" lang="en-US" altLang="en-US" sz="2400" baseline="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Picture 14" descr="C:\Users\John\Desktop\121266579_1211n.jpg"/>
          <p:cNvPicPr>
            <a:picLocks noChangeAspect="1" noChangeArrowheads="1"/>
          </p:cNvPicPr>
          <p:nvPr/>
        </p:nvPicPr>
        <p:blipFill>
          <a:blip r:embed="rId2" cstate="print"/>
          <a:srcRect b="6068"/>
          <a:stretch>
            <a:fillRect/>
          </a:stretch>
        </p:blipFill>
        <p:spPr bwMode="auto">
          <a:xfrm>
            <a:off x="825500" y="1443355"/>
            <a:ext cx="3132455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480190" y="3897644"/>
            <a:ext cx="3909247" cy="1179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燃料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燃烧产生的大量二氧化碳，加剧了地球的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温室效应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4"/>
          <p:cNvSpPr>
            <a:spLocks noChangeArrowheads="1"/>
          </p:cNvSpPr>
          <p:nvPr/>
        </p:nvSpPr>
        <p:spPr bwMode="auto">
          <a:xfrm>
            <a:off x="428596" y="785794"/>
            <a:ext cx="8135938" cy="1179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燃料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燃烧还生成二氧化硫、氮氧化物、粉尘和一氧化碳等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有害物质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pic>
        <p:nvPicPr>
          <p:cNvPr id="13" name="Picture 9" descr="C:\Users\John\Desktop\20120110084901141.jpg"/>
          <p:cNvPicPr>
            <a:picLocks noChangeAspect="1" noChangeArrowheads="1"/>
          </p:cNvPicPr>
          <p:nvPr/>
        </p:nvPicPr>
        <p:blipFill>
          <a:blip r:embed="rId2" cstate="print"/>
          <a:srcRect l="12698"/>
          <a:stretch>
            <a:fillRect/>
          </a:stretch>
        </p:blipFill>
        <p:spPr bwMode="auto">
          <a:xfrm>
            <a:off x="4571307" y="2084851"/>
            <a:ext cx="4032250" cy="307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9"/>
          <p:cNvSpPr>
            <a:spLocks noChangeArrowheads="1"/>
          </p:cNvSpPr>
          <p:nvPr/>
        </p:nvSpPr>
        <p:spPr bwMode="auto">
          <a:xfrm>
            <a:off x="4725741" y="5262337"/>
            <a:ext cx="4464496" cy="626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酸性气体形成酸雨造成危害</a:t>
            </a: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/>
          <a:srcRect l="34843" t="50400" r="50587" b="14601"/>
          <a:stretch>
            <a:fillRect/>
          </a:stretch>
        </p:blipFill>
        <p:spPr bwMode="auto">
          <a:xfrm>
            <a:off x="1098675" y="2039640"/>
            <a:ext cx="27320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05597" y="5262080"/>
            <a:ext cx="353568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酸雨侵蚀后的汉白玉石柱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1" name="Object 5"/>
          <p:cNvGraphicFramePr>
            <a:graphicFrameLocks/>
          </p:cNvGraphicFramePr>
          <p:nvPr/>
        </p:nvGraphicFramePr>
        <p:xfrm>
          <a:off x="755576" y="1124744"/>
          <a:ext cx="7776864" cy="3648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3" imgW="7553325" imgH="3038475" progId="PBrush">
                  <p:embed/>
                </p:oleObj>
              </mc:Choice>
              <mc:Fallback>
                <p:oleObj r:id="rId3" imgW="7553325" imgH="3038475" progId="PBrush">
                  <p:embed/>
                  <p:pic>
                    <p:nvPicPr>
                      <p:cNvPr id="0" name="Picture 1" descr="image3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124744"/>
                        <a:ext cx="7776864" cy="36484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/>
          </p:cNvGraphicFramePr>
          <p:nvPr/>
        </p:nvGraphicFramePr>
        <p:xfrm>
          <a:off x="2267744" y="5157192"/>
          <a:ext cx="4320258" cy="57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MP 图像" r:id="rId5" imgW="3743325" imgH="266700" progId="PBrush">
                  <p:embed/>
                </p:oleObj>
              </mc:Choice>
              <mc:Fallback>
                <p:oleObj name="BMP 图像" r:id="rId5" imgW="3743325" imgH="266700" progId="PBrush">
                  <p:embed/>
                  <p:pic>
                    <p:nvPicPr>
                      <p:cNvPr id="0" name="Picture 19" descr="image3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157192"/>
                        <a:ext cx="4320258" cy="575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22457" y="1070901"/>
            <a:ext cx="746760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我国目前的能源结构面临着两个严俊的问题：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22457" y="1925598"/>
            <a:ext cx="7395592" cy="1179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一是化石燃料的蕴藏量有限，社会对能源的大量需求导致能源资源的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枯竭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22457" y="3642611"/>
            <a:ext cx="7128792" cy="1179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二是大量化石燃料的生产和消费导致严重的环境污染和生态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破坏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 animBg="1" autoUpdateAnimBg="0"/>
      <p:bldP spid="19460" grpId="0" bldLvl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16543" y="913429"/>
            <a:ext cx="7418388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、能源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利用有负效应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环境保护要加强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16542" y="1765619"/>
            <a:ext cx="8176688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、对于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能源的开发利用要有可持续发展的意识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16542" y="2725092"/>
            <a:ext cx="8280920" cy="1734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所谓可持续发展，就是既要考虑当前发展的需要，又要考虑未来发展的需要，不能以牺牲后人的利益为代价来满足当代人的需求。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16225" y="4935547"/>
            <a:ext cx="6840537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、积极研究开发和利用新能源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 animBg="1" autoUpdateAnimBg="0"/>
      <p:bldP spid="20485" grpId="0" bldLvl="0" animBg="1" autoUpdateAnimBg="0"/>
      <p:bldP spid="20486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093492" y="5260626"/>
            <a:ext cx="906780" cy="626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2567" tIns="36283" rIns="72567" bIns="36283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核能 </a:t>
            </a:r>
          </a:p>
        </p:txBody>
      </p:sp>
      <p:pic>
        <p:nvPicPr>
          <p:cNvPr id="5" name="Picture 3" descr="18-1图片-41核电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14480" y="1500174"/>
            <a:ext cx="5494507" cy="36367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8" descr="2-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27" y="932723"/>
            <a:ext cx="4023591" cy="393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029"/>
          <p:cNvSpPr>
            <a:spLocks noChangeArrowheads="1"/>
          </p:cNvSpPr>
          <p:nvPr/>
        </p:nvSpPr>
        <p:spPr bwMode="auto">
          <a:xfrm>
            <a:off x="4080500" y="5132231"/>
            <a:ext cx="1211580" cy="626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2567" tIns="36283" rIns="72567" bIns="36283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地热能 </a:t>
            </a:r>
          </a:p>
        </p:txBody>
      </p:sp>
      <p:pic>
        <p:nvPicPr>
          <p:cNvPr id="10244" name="Picture 1030" descr="地热发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926" y="932723"/>
            <a:ext cx="3784522" cy="393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4169276" y="5162883"/>
            <a:ext cx="906780" cy="626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2567" tIns="36283" rIns="72567" bIns="36283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风能 </a:t>
            </a:r>
          </a:p>
        </p:txBody>
      </p:sp>
      <p:pic>
        <p:nvPicPr>
          <p:cNvPr id="11267" name="Picture 7" descr="2-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3748314" cy="39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0" descr="风力发电站"/>
          <p:cNvPicPr>
            <a:picLocks noChangeAspect="1" noChangeArrowheads="1"/>
          </p:cNvPicPr>
          <p:nvPr/>
        </p:nvPicPr>
        <p:blipFill>
          <a:blip r:embed="rId3" cstate="print"/>
          <a:srcRect t="1601"/>
          <a:stretch>
            <a:fillRect/>
          </a:stretch>
        </p:blipFill>
        <p:spPr bwMode="auto">
          <a:xfrm>
            <a:off x="4786314" y="1071546"/>
            <a:ext cx="3889125" cy="391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072066" y="4914987"/>
            <a:ext cx="1211580" cy="626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2567" tIns="36283" rIns="72567" bIns="36283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太阳能 </a:t>
            </a:r>
          </a:p>
        </p:txBody>
      </p:sp>
      <p:pic>
        <p:nvPicPr>
          <p:cNvPr id="13315" name="Picture 5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142984"/>
            <a:ext cx="2958486" cy="306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太阳能发电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1" y="3763974"/>
            <a:ext cx="2928958" cy="292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太阳能发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000108"/>
            <a:ext cx="3726628" cy="263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771106" y="5349213"/>
            <a:ext cx="3292764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太阳能转化为内能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1840906" y="1285860"/>
            <a:ext cx="5231424" cy="3783980"/>
            <a:chOff x="0" y="0"/>
            <a:chExt cx="2928" cy="2448"/>
          </a:xfrm>
        </p:grpSpPr>
        <p:pic>
          <p:nvPicPr>
            <p:cNvPr id="5124" name="Picture 4" descr="太阳能热水器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928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2121" y="45"/>
              <a:ext cx="804" cy="77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400" baseline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太阳能热水器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500430" y="842945"/>
            <a:ext cx="2016942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摩擦生热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923989" y="5136991"/>
            <a:ext cx="3168352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机械能转化为内能</a:t>
            </a:r>
          </a:p>
        </p:txBody>
      </p:sp>
      <p:pic>
        <p:nvPicPr>
          <p:cNvPr id="6148" name="Picture 4" descr="11862989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813" y="1554313"/>
            <a:ext cx="5369686" cy="358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nimBg="1" autoUpdateAnimBg="0"/>
      <p:bldP spid="6147" grpId="0" bldLvl="0" animBg="1" autoUpdateAnimBg="0"/>
    </p:bld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1663</Words>
  <Application>Microsoft Office PowerPoint</Application>
  <PresentationFormat>全屏显示(4:3)</PresentationFormat>
  <Paragraphs>110</Paragraphs>
  <Slides>39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3" baseType="lpstr">
      <vt:lpstr>1</vt:lpstr>
      <vt:lpstr>1_自定义设计方案</vt:lpstr>
      <vt:lpstr>自定义设计方案</vt:lpstr>
      <vt:lpstr>BMP 图像</vt:lpstr>
      <vt:lpstr>教学课件  </vt:lpstr>
      <vt:lpstr>第十六章 粒子和宇宙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教学课件  </dc:title>
  <dc:subject/>
  <dc:creator/>
  <cp:keywords/>
  <dc:description/>
  <cp:lastModifiedBy>User</cp:lastModifiedBy>
  <cp:revision>2</cp:revision>
  <cp:lastPrinted>2113-01-01T00:00:00Z</cp:lastPrinted>
  <dcterms:created xsi:type="dcterms:W3CDTF">2015-05-08T05:26:00Z</dcterms:created>
  <dcterms:modified xsi:type="dcterms:W3CDTF">2020-04-21T11:22:21Z</dcterms:modified>
  <cp:category/>
</cp:coreProperties>
</file>