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4" r:id="rId2"/>
    <p:sldId id="257" r:id="rId3"/>
    <p:sldId id="258" r:id="rId4"/>
    <p:sldId id="259" r:id="rId5"/>
    <p:sldId id="260" r:id="rId6"/>
    <p:sldId id="303" r:id="rId7"/>
    <p:sldId id="261" r:id="rId8"/>
    <p:sldId id="268" r:id="rId9"/>
    <p:sldId id="269" r:id="rId10"/>
    <p:sldId id="298" r:id="rId11"/>
    <p:sldId id="306" r:id="rId12"/>
    <p:sldId id="272" r:id="rId13"/>
    <p:sldId id="273" r:id="rId14"/>
    <p:sldId id="274" r:id="rId15"/>
    <p:sldId id="276" r:id="rId16"/>
    <p:sldId id="275" r:id="rId17"/>
    <p:sldId id="277" r:id="rId18"/>
    <p:sldId id="281" r:id="rId19"/>
    <p:sldId id="283" r:id="rId20"/>
    <p:sldId id="284" r:id="rId21"/>
    <p:sldId id="287" r:id="rId22"/>
    <p:sldId id="285" r:id="rId23"/>
    <p:sldId id="305" r:id="rId24"/>
    <p:sldId id="304" r:id="rId25"/>
    <p:sldId id="288" r:id="rId26"/>
    <p:sldId id="289" r:id="rId27"/>
    <p:sldId id="292" r:id="rId28"/>
    <p:sldId id="293" r:id="rId29"/>
    <p:sldId id="290" r:id="rId30"/>
    <p:sldId id="291" r:id="rId31"/>
    <p:sldId id="262" r:id="rId32"/>
    <p:sldId id="294" r:id="rId33"/>
    <p:sldId id="263" r:id="rId34"/>
    <p:sldId id="264" r:id="rId35"/>
    <p:sldId id="265" r:id="rId36"/>
    <p:sldId id="295" r:id="rId37"/>
    <p:sldId id="266" r:id="rId38"/>
    <p:sldId id="297" r:id="rId39"/>
    <p:sldId id="302" r:id="rId40"/>
    <p:sldId id="296" r:id="rId41"/>
    <p:sldId id="307" r:id="rId42"/>
    <p:sldId id="308" r:id="rId43"/>
    <p:sldId id="271" r:id="rId44"/>
    <p:sldId id="278" r:id="rId45"/>
    <p:sldId id="309" r:id="rId46"/>
    <p:sldId id="313" r:id="rId47"/>
    <p:sldId id="279" r:id="rId48"/>
    <p:sldId id="310" r:id="rId49"/>
    <p:sldId id="311" r:id="rId50"/>
    <p:sldId id="312" r:id="rId51"/>
    <p:sldId id="299" r:id="rId52"/>
    <p:sldId id="300" r:id="rId53"/>
    <p:sldId id="301" r:id="rId54"/>
  </p:sldIdLst>
  <p:sldSz cx="12192000" cy="6858000"/>
  <p:notesSz cx="6858000" cy="9144000"/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62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2BA2A3-C609-5EC2-D256-FE7565AA6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93B0A3A-4F34-FF90-18C8-1C3C75F16B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C97A22-C518-CACD-EDA5-20C793D8F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C909E-FD70-4D85-A29E-B97E9A37D2FC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03BE-6A9F-F5E8-0BB5-EE68BC36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34A23B-F02E-B62F-ECF3-CD5AF9298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4280C-ED4C-4CF0-97A1-3A4313B16D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37211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1B7D18-5212-1299-CF12-9322B678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7A8154-9B3B-1547-1229-E41E94084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BEAF87-BC59-1216-114D-014C8B1D9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C909E-FD70-4D85-A29E-B97E9A37D2FC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C3A80E-9FE8-FC63-B590-AEB525FEA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BD6BD9-B513-DDEB-C106-0E9C9ED14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4280C-ED4C-4CF0-97A1-3A4313B16D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83414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DFBAC1C-5571-ECB7-B6F3-5B6CBF1C32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B6C446A-9A3C-288F-1FF4-0E6F6B87C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2FBF9-A1C9-7544-C1CC-BC68F8A9D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C909E-FD70-4D85-A29E-B97E9A37D2FC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9D8716-68B3-D6D3-03AF-3D58389E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1D1B3B-F3A9-3CF9-8F9C-7911799D4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4280C-ED4C-4CF0-97A1-3A4313B16D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34499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114E1-3E0F-F6BC-9126-375F4C77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185BEA-8730-B6AA-0A1F-69DC0C91E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00F7D-C989-F7CE-6362-27B704150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C909E-FD70-4D85-A29E-B97E9A37D2FC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5A6EF3-8DD9-20AC-7DA5-ED072CC67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4614CD8-8DA6-5177-72D7-7B948FF79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4280C-ED4C-4CF0-97A1-3A4313B16D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54541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FF308-748C-2146-8CEB-4E9F10CF8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BA83AF-A77B-F13A-A087-A1BF33D5C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BCC5FA-BB25-B9A0-D31B-424A66BB8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C909E-FD70-4D85-A29E-B97E9A37D2FC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6B245F-91E5-D3E4-3A4F-69CDB9DBC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F08B51-FBBB-18E2-5F19-CB9E13E26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4280C-ED4C-4CF0-97A1-3A4313B16D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1960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F5100C-ED15-78C4-42C4-C8E8C5008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C7242-3C71-C405-5038-CE97C702DA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77856C9-F069-3352-C665-D3DB2C1DD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A5B199-AE02-25CF-3FFF-7D46B13AD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C909E-FD70-4D85-A29E-B97E9A37D2FC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F2BABBB-B333-96D4-EDEB-34182DDDA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833625-DEC5-A9F0-E95B-363B9F7EE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4280C-ED4C-4CF0-97A1-3A4313B16D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83303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901548-59B9-B759-AB34-C88C8CA2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E64EA4-8CFE-6023-BA81-67B09BE4C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FCBDDD-37B4-40CC-9A03-269D05A58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4BF2593-1713-CFF9-7CEA-CE7D0E53F2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18ECDAA-6B02-F121-3FD7-713A9F7E2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B91FD18-21B5-7AA9-1EB5-6C6C31855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C909E-FD70-4D85-A29E-B97E9A37D2FC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77AB3E8-62DF-6D67-F589-C8DAA750C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A6B0A0-270B-C750-6C57-4248FBA06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4280C-ED4C-4CF0-97A1-3A4313B16D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0810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93A0C3-2710-5FFC-6A59-4A0233594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6DFBAE4-898C-5548-080B-3BDD003F0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C909E-FD70-4D85-A29E-B97E9A37D2FC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BCA642A-A358-BE3C-68FC-B281C8B82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9D41AB-C5CA-8EA2-80BC-85BBEC4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4280C-ED4C-4CF0-97A1-3A4313B16D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17432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5B2D75-5A65-479B-CB72-22D4AE025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C909E-FD70-4D85-A29E-B97E9A37D2FC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9F9B94D-A513-119A-EE68-E5F0D613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1A2B8F-D519-E0F6-0660-FE62F14FB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4280C-ED4C-4CF0-97A1-3A4313B16D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34492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FAC76A-CA17-72A1-2F59-F401DBC5B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C05DC0-4ADF-7992-C567-ADE770816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B20A525-9C95-18A7-8274-FBE738513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99DF8E-7324-F8A7-D8D5-ED60EE6A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C909E-FD70-4D85-A29E-B97E9A37D2FC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8E66A2-FBEE-38EB-1349-48095F788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1D72C35-46AB-3497-579D-353AFB8D6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4280C-ED4C-4CF0-97A1-3A4313B16D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46245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7379E0-9324-CD60-129E-0AC98B51C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9E1352-EC9F-C4ED-6741-2EFA89BB5E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C9263C-8EA7-204D-4224-2707BFA89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38475C-8F93-72EB-5F80-C2C907906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C909E-FD70-4D85-A29E-B97E9A37D2FC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EED2A8-0650-4125-7E59-55D7A219E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1C42D8F-4E8E-3B3B-2553-621664663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4280C-ED4C-4CF0-97A1-3A4313B16D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46542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/D:\qq&#25991;&#20214;\712321467\Image\C2C\Image2\%7b75232B38-A165-1FB7-499C-2E1C792CACB5%7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13C36E4-44FC-4288-971D-1BCBCB92D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19B281-6DFF-DEF4-098D-C9F212DC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BE6BDB-B575-1D9F-332C-5B79AFE333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C909E-FD70-4D85-A29E-B97E9A37D2FC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7D29EA-2FF7-29B7-68CA-43170A986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773A42-6DF8-2727-3963-B7ABB3E9A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4280C-ED4C-4CF0-97A1-3A4313B16D7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3" r:link="rId1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71854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microsoft.com/office/2007/relationships/hdphoto" Target="../media/hdphoto1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3.png"/><Relationship Id="rId5" Type="http://schemas.openxmlformats.org/officeDocument/2006/relationships/tags" Target="../tags/tag6.xml"/><Relationship Id="rId10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tags" Target="../tags/tag5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16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26.gif"/><Relationship Id="rId18" Type="http://schemas.openxmlformats.org/officeDocument/2006/relationships/image" Target="../media/image31.jpeg"/><Relationship Id="rId3" Type="http://schemas.openxmlformats.org/officeDocument/2006/relationships/tags" Target="../tags/tag29.xml"/><Relationship Id="rId21" Type="http://schemas.openxmlformats.org/officeDocument/2006/relationships/image" Target="../media/image34.jpeg"/><Relationship Id="rId7" Type="http://schemas.openxmlformats.org/officeDocument/2006/relationships/tags" Target="../tags/tag33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30.jpeg"/><Relationship Id="rId2" Type="http://schemas.openxmlformats.org/officeDocument/2006/relationships/tags" Target="../tags/tag28.xml"/><Relationship Id="rId16" Type="http://schemas.openxmlformats.org/officeDocument/2006/relationships/image" Target="../media/image29.png"/><Relationship Id="rId20" Type="http://schemas.openxmlformats.org/officeDocument/2006/relationships/image" Target="../media/image33.jpe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5" Type="http://schemas.openxmlformats.org/officeDocument/2006/relationships/image" Target="../media/image28.jpeg"/><Relationship Id="rId10" Type="http://schemas.openxmlformats.org/officeDocument/2006/relationships/tags" Target="../tags/tag36.xml"/><Relationship Id="rId19" Type="http://schemas.openxmlformats.org/officeDocument/2006/relationships/image" Target="../media/image32.jpe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tags" Target="../tags/tag57.xml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2" Type="http://schemas.openxmlformats.org/officeDocument/2006/relationships/tags" Target="../tags/tag46.xml"/><Relationship Id="rId16" Type="http://schemas.openxmlformats.org/officeDocument/2006/relationships/image" Target="../media/image39.png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5" Type="http://schemas.openxmlformats.org/officeDocument/2006/relationships/tags" Target="../tags/tag49.xml"/><Relationship Id="rId15" Type="http://schemas.openxmlformats.org/officeDocument/2006/relationships/image" Target="../media/image38.png"/><Relationship Id="rId10" Type="http://schemas.openxmlformats.org/officeDocument/2006/relationships/tags" Target="../tags/tag54.xml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image" Target="../media/image43.gif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image" Target="../media/image42.gif"/><Relationship Id="rId5" Type="http://schemas.openxmlformats.org/officeDocument/2006/relationships/tags" Target="../tags/tag62.xml"/><Relationship Id="rId10" Type="http://schemas.openxmlformats.org/officeDocument/2006/relationships/image" Target="../media/image41.jpeg"/><Relationship Id="rId4" Type="http://schemas.openxmlformats.org/officeDocument/2006/relationships/tags" Target="../tags/tag61.xml"/><Relationship Id="rId9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image" Target="../media/image53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image" Target="../media/image52.png"/><Relationship Id="rId5" Type="http://schemas.openxmlformats.org/officeDocument/2006/relationships/tags" Target="../tags/tag78.xml"/><Relationship Id="rId10" Type="http://schemas.openxmlformats.org/officeDocument/2006/relationships/image" Target="../media/image51.jpeg"/><Relationship Id="rId4" Type="http://schemas.openxmlformats.org/officeDocument/2006/relationships/tags" Target="../tags/tag77.xml"/><Relationship Id="rId9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6" Type="http://schemas.openxmlformats.org/officeDocument/2006/relationships/image" Target="../media/image16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4" Type="http://schemas.openxmlformats.org/officeDocument/2006/relationships/image" Target="../media/image5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tags" Target="../tags/tag100.xml"/><Relationship Id="rId3" Type="http://schemas.openxmlformats.org/officeDocument/2006/relationships/tags" Target="../tags/tag90.xml"/><Relationship Id="rId7" Type="http://schemas.openxmlformats.org/officeDocument/2006/relationships/tags" Target="../tags/tag94.xml"/><Relationship Id="rId12" Type="http://schemas.openxmlformats.org/officeDocument/2006/relationships/tags" Target="../tags/tag99.xml"/><Relationship Id="rId2" Type="http://schemas.openxmlformats.org/officeDocument/2006/relationships/tags" Target="../tags/tag89.xml"/><Relationship Id="rId16" Type="http://schemas.openxmlformats.org/officeDocument/2006/relationships/image" Target="../media/image64.jpeg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5" Type="http://schemas.openxmlformats.org/officeDocument/2006/relationships/tags" Target="../tags/tag92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97.xml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tags" Target="../tags/tag10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7" Type="http://schemas.openxmlformats.org/officeDocument/2006/relationships/image" Target="../media/image66.jpe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65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tags" Target="../tags/tag118.xml"/><Relationship Id="rId18" Type="http://schemas.openxmlformats.org/officeDocument/2006/relationships/tags" Target="../tags/tag123.xml"/><Relationship Id="rId26" Type="http://schemas.openxmlformats.org/officeDocument/2006/relationships/tags" Target="../tags/tag131.xml"/><Relationship Id="rId39" Type="http://schemas.openxmlformats.org/officeDocument/2006/relationships/slideLayout" Target="../slideLayouts/slideLayout7.xml"/><Relationship Id="rId21" Type="http://schemas.openxmlformats.org/officeDocument/2006/relationships/tags" Target="../tags/tag126.xml"/><Relationship Id="rId34" Type="http://schemas.openxmlformats.org/officeDocument/2006/relationships/tags" Target="../tags/tag139.xml"/><Relationship Id="rId7" Type="http://schemas.openxmlformats.org/officeDocument/2006/relationships/tags" Target="../tags/tag112.xml"/><Relationship Id="rId2" Type="http://schemas.openxmlformats.org/officeDocument/2006/relationships/tags" Target="../tags/tag107.xml"/><Relationship Id="rId16" Type="http://schemas.openxmlformats.org/officeDocument/2006/relationships/tags" Target="../tags/tag121.xml"/><Relationship Id="rId20" Type="http://schemas.openxmlformats.org/officeDocument/2006/relationships/tags" Target="../tags/tag125.xml"/><Relationship Id="rId29" Type="http://schemas.openxmlformats.org/officeDocument/2006/relationships/tags" Target="../tags/tag134.xml"/><Relationship Id="rId41" Type="http://schemas.openxmlformats.org/officeDocument/2006/relationships/image" Target="../media/image69.png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tags" Target="../tags/tag116.xml"/><Relationship Id="rId24" Type="http://schemas.openxmlformats.org/officeDocument/2006/relationships/tags" Target="../tags/tag129.xml"/><Relationship Id="rId32" Type="http://schemas.openxmlformats.org/officeDocument/2006/relationships/tags" Target="../tags/tag137.xml"/><Relationship Id="rId37" Type="http://schemas.openxmlformats.org/officeDocument/2006/relationships/tags" Target="../tags/tag142.xml"/><Relationship Id="rId40" Type="http://schemas.openxmlformats.org/officeDocument/2006/relationships/image" Target="../media/image67.jpeg"/><Relationship Id="rId5" Type="http://schemas.openxmlformats.org/officeDocument/2006/relationships/tags" Target="../tags/tag110.xml"/><Relationship Id="rId15" Type="http://schemas.openxmlformats.org/officeDocument/2006/relationships/tags" Target="../tags/tag120.xml"/><Relationship Id="rId23" Type="http://schemas.openxmlformats.org/officeDocument/2006/relationships/tags" Target="../tags/tag128.xml"/><Relationship Id="rId28" Type="http://schemas.openxmlformats.org/officeDocument/2006/relationships/tags" Target="../tags/tag133.xml"/><Relationship Id="rId36" Type="http://schemas.openxmlformats.org/officeDocument/2006/relationships/tags" Target="../tags/tag141.xml"/><Relationship Id="rId10" Type="http://schemas.openxmlformats.org/officeDocument/2006/relationships/tags" Target="../tags/tag115.xml"/><Relationship Id="rId19" Type="http://schemas.openxmlformats.org/officeDocument/2006/relationships/tags" Target="../tags/tag124.xml"/><Relationship Id="rId31" Type="http://schemas.openxmlformats.org/officeDocument/2006/relationships/tags" Target="../tags/tag136.xml"/><Relationship Id="rId4" Type="http://schemas.openxmlformats.org/officeDocument/2006/relationships/tags" Target="../tags/tag109.xml"/><Relationship Id="rId9" Type="http://schemas.openxmlformats.org/officeDocument/2006/relationships/tags" Target="../tags/tag114.xml"/><Relationship Id="rId14" Type="http://schemas.openxmlformats.org/officeDocument/2006/relationships/tags" Target="../tags/tag119.xml"/><Relationship Id="rId22" Type="http://schemas.openxmlformats.org/officeDocument/2006/relationships/tags" Target="../tags/tag127.xml"/><Relationship Id="rId27" Type="http://schemas.openxmlformats.org/officeDocument/2006/relationships/tags" Target="../tags/tag132.xml"/><Relationship Id="rId30" Type="http://schemas.openxmlformats.org/officeDocument/2006/relationships/tags" Target="../tags/tag135.xml"/><Relationship Id="rId35" Type="http://schemas.openxmlformats.org/officeDocument/2006/relationships/tags" Target="../tags/tag140.xml"/><Relationship Id="rId8" Type="http://schemas.openxmlformats.org/officeDocument/2006/relationships/tags" Target="../tags/tag113.xml"/><Relationship Id="rId3" Type="http://schemas.openxmlformats.org/officeDocument/2006/relationships/tags" Target="../tags/tag108.xml"/><Relationship Id="rId12" Type="http://schemas.openxmlformats.org/officeDocument/2006/relationships/tags" Target="../tags/tag117.xml"/><Relationship Id="rId17" Type="http://schemas.openxmlformats.org/officeDocument/2006/relationships/tags" Target="../tags/tag122.xml"/><Relationship Id="rId25" Type="http://schemas.openxmlformats.org/officeDocument/2006/relationships/tags" Target="../tags/tag130.xml"/><Relationship Id="rId33" Type="http://schemas.openxmlformats.org/officeDocument/2006/relationships/tags" Target="../tags/tag138.xml"/><Relationship Id="rId38" Type="http://schemas.openxmlformats.org/officeDocument/2006/relationships/tags" Target="../tags/tag143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tags" Target="../tags/tag156.xml"/><Relationship Id="rId18" Type="http://schemas.openxmlformats.org/officeDocument/2006/relationships/tags" Target="../tags/tag161.xml"/><Relationship Id="rId26" Type="http://schemas.openxmlformats.org/officeDocument/2006/relationships/tags" Target="../tags/tag169.xml"/><Relationship Id="rId21" Type="http://schemas.openxmlformats.org/officeDocument/2006/relationships/tags" Target="../tags/tag164.xml"/><Relationship Id="rId34" Type="http://schemas.openxmlformats.org/officeDocument/2006/relationships/slideLayout" Target="../slideLayouts/slideLayout7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tags" Target="../tags/tag168.xml"/><Relationship Id="rId33" Type="http://schemas.openxmlformats.org/officeDocument/2006/relationships/tags" Target="../tags/tag176.xml"/><Relationship Id="rId38" Type="http://schemas.openxmlformats.org/officeDocument/2006/relationships/image" Target="../media/image73.jpeg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tags" Target="../tags/tag163.xml"/><Relationship Id="rId29" Type="http://schemas.openxmlformats.org/officeDocument/2006/relationships/tags" Target="../tags/tag172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tags" Target="../tags/tag167.xml"/><Relationship Id="rId32" Type="http://schemas.openxmlformats.org/officeDocument/2006/relationships/tags" Target="../tags/tag175.xml"/><Relationship Id="rId37" Type="http://schemas.openxmlformats.org/officeDocument/2006/relationships/image" Target="../media/image72.png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tags" Target="../tags/tag166.xml"/><Relationship Id="rId28" Type="http://schemas.openxmlformats.org/officeDocument/2006/relationships/tags" Target="../tags/tag171.xml"/><Relationship Id="rId36" Type="http://schemas.openxmlformats.org/officeDocument/2006/relationships/image" Target="../media/image71.png"/><Relationship Id="rId10" Type="http://schemas.openxmlformats.org/officeDocument/2006/relationships/tags" Target="../tags/tag153.xml"/><Relationship Id="rId19" Type="http://schemas.openxmlformats.org/officeDocument/2006/relationships/tags" Target="../tags/tag162.xml"/><Relationship Id="rId31" Type="http://schemas.openxmlformats.org/officeDocument/2006/relationships/tags" Target="../tags/tag174.xml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tags" Target="../tags/tag165.xml"/><Relationship Id="rId27" Type="http://schemas.openxmlformats.org/officeDocument/2006/relationships/tags" Target="../tags/tag170.xml"/><Relationship Id="rId30" Type="http://schemas.openxmlformats.org/officeDocument/2006/relationships/tags" Target="../tags/tag173.xml"/><Relationship Id="rId35" Type="http://schemas.openxmlformats.org/officeDocument/2006/relationships/image" Target="../media/image70.jpeg"/><Relationship Id="rId8" Type="http://schemas.openxmlformats.org/officeDocument/2006/relationships/tags" Target="../tags/tag151.xml"/><Relationship Id="rId3" Type="http://schemas.openxmlformats.org/officeDocument/2006/relationships/tags" Target="../tags/tag1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image" Target="../media/image74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8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13" Type="http://schemas.openxmlformats.org/officeDocument/2006/relationships/image" Target="../media/image21.png"/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12" Type="http://schemas.openxmlformats.org/officeDocument/2006/relationships/image" Target="../media/image75.png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1" Type="http://schemas.openxmlformats.org/officeDocument/2006/relationships/image" Target="../media/image22.png"/><Relationship Id="rId5" Type="http://schemas.openxmlformats.org/officeDocument/2006/relationships/tags" Target="../tags/tag18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4.xml"/><Relationship Id="rId9" Type="http://schemas.openxmlformats.org/officeDocument/2006/relationships/tags" Target="../tags/tag189.xml"/><Relationship Id="rId1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tags" Target="../tags/tag202.xml"/><Relationship Id="rId18" Type="http://schemas.openxmlformats.org/officeDocument/2006/relationships/tags" Target="../tags/tag207.xml"/><Relationship Id="rId26" Type="http://schemas.openxmlformats.org/officeDocument/2006/relationships/tags" Target="../tags/tag215.xml"/><Relationship Id="rId39" Type="http://schemas.openxmlformats.org/officeDocument/2006/relationships/image" Target="../media/image75.png"/><Relationship Id="rId21" Type="http://schemas.openxmlformats.org/officeDocument/2006/relationships/tags" Target="../tags/tag210.xml"/><Relationship Id="rId34" Type="http://schemas.openxmlformats.org/officeDocument/2006/relationships/tags" Target="../tags/tag223.xml"/><Relationship Id="rId7" Type="http://schemas.openxmlformats.org/officeDocument/2006/relationships/tags" Target="../tags/tag196.xml"/><Relationship Id="rId12" Type="http://schemas.openxmlformats.org/officeDocument/2006/relationships/tags" Target="../tags/tag201.xml"/><Relationship Id="rId17" Type="http://schemas.openxmlformats.org/officeDocument/2006/relationships/tags" Target="../tags/tag206.xml"/><Relationship Id="rId25" Type="http://schemas.openxmlformats.org/officeDocument/2006/relationships/tags" Target="../tags/tag214.xml"/><Relationship Id="rId33" Type="http://schemas.openxmlformats.org/officeDocument/2006/relationships/tags" Target="../tags/tag222.xml"/><Relationship Id="rId38" Type="http://schemas.openxmlformats.org/officeDocument/2006/relationships/image" Target="../media/image22.png"/><Relationship Id="rId2" Type="http://schemas.openxmlformats.org/officeDocument/2006/relationships/tags" Target="../tags/tag191.xml"/><Relationship Id="rId16" Type="http://schemas.openxmlformats.org/officeDocument/2006/relationships/tags" Target="../tags/tag205.xml"/><Relationship Id="rId20" Type="http://schemas.openxmlformats.org/officeDocument/2006/relationships/tags" Target="../tags/tag209.xml"/><Relationship Id="rId29" Type="http://schemas.openxmlformats.org/officeDocument/2006/relationships/tags" Target="../tags/tag218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tags" Target="../tags/tag200.xml"/><Relationship Id="rId24" Type="http://schemas.openxmlformats.org/officeDocument/2006/relationships/tags" Target="../tags/tag213.xml"/><Relationship Id="rId32" Type="http://schemas.openxmlformats.org/officeDocument/2006/relationships/tags" Target="../tags/tag221.xml"/><Relationship Id="rId37" Type="http://schemas.openxmlformats.org/officeDocument/2006/relationships/slideLayout" Target="../slideLayouts/slideLayout7.xml"/><Relationship Id="rId40" Type="http://schemas.openxmlformats.org/officeDocument/2006/relationships/image" Target="../media/image21.png"/><Relationship Id="rId5" Type="http://schemas.openxmlformats.org/officeDocument/2006/relationships/tags" Target="../tags/tag194.xml"/><Relationship Id="rId15" Type="http://schemas.openxmlformats.org/officeDocument/2006/relationships/tags" Target="../tags/tag204.xml"/><Relationship Id="rId23" Type="http://schemas.openxmlformats.org/officeDocument/2006/relationships/tags" Target="../tags/tag212.xml"/><Relationship Id="rId28" Type="http://schemas.openxmlformats.org/officeDocument/2006/relationships/tags" Target="../tags/tag217.xml"/><Relationship Id="rId36" Type="http://schemas.openxmlformats.org/officeDocument/2006/relationships/tags" Target="../tags/tag225.xml"/><Relationship Id="rId10" Type="http://schemas.openxmlformats.org/officeDocument/2006/relationships/tags" Target="../tags/tag199.xml"/><Relationship Id="rId19" Type="http://schemas.openxmlformats.org/officeDocument/2006/relationships/tags" Target="../tags/tag208.xml"/><Relationship Id="rId31" Type="http://schemas.openxmlformats.org/officeDocument/2006/relationships/tags" Target="../tags/tag220.xml"/><Relationship Id="rId4" Type="http://schemas.openxmlformats.org/officeDocument/2006/relationships/tags" Target="../tags/tag193.xml"/><Relationship Id="rId9" Type="http://schemas.openxmlformats.org/officeDocument/2006/relationships/tags" Target="../tags/tag198.xml"/><Relationship Id="rId14" Type="http://schemas.openxmlformats.org/officeDocument/2006/relationships/tags" Target="../tags/tag203.xml"/><Relationship Id="rId22" Type="http://schemas.openxmlformats.org/officeDocument/2006/relationships/tags" Target="../tags/tag211.xml"/><Relationship Id="rId27" Type="http://schemas.openxmlformats.org/officeDocument/2006/relationships/tags" Target="../tags/tag216.xml"/><Relationship Id="rId30" Type="http://schemas.openxmlformats.org/officeDocument/2006/relationships/tags" Target="../tags/tag219.xml"/><Relationship Id="rId35" Type="http://schemas.openxmlformats.org/officeDocument/2006/relationships/tags" Target="../tags/tag224.xml"/><Relationship Id="rId8" Type="http://schemas.openxmlformats.org/officeDocument/2006/relationships/tags" Target="../tags/tag197.xml"/><Relationship Id="rId3" Type="http://schemas.openxmlformats.org/officeDocument/2006/relationships/tags" Target="../tags/tag192.xml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tags" Target="../tags/tag251.xml"/><Relationship Id="rId21" Type="http://schemas.openxmlformats.org/officeDocument/2006/relationships/tags" Target="../tags/tag246.xml"/><Relationship Id="rId42" Type="http://schemas.openxmlformats.org/officeDocument/2006/relationships/tags" Target="../tags/tag267.xml"/><Relationship Id="rId47" Type="http://schemas.openxmlformats.org/officeDocument/2006/relationships/tags" Target="../tags/tag272.xml"/><Relationship Id="rId63" Type="http://schemas.openxmlformats.org/officeDocument/2006/relationships/tags" Target="../tags/tag288.xml"/><Relationship Id="rId68" Type="http://schemas.openxmlformats.org/officeDocument/2006/relationships/tags" Target="../tags/tag293.xml"/><Relationship Id="rId7" Type="http://schemas.openxmlformats.org/officeDocument/2006/relationships/tags" Target="../tags/tag232.xml"/><Relationship Id="rId2" Type="http://schemas.openxmlformats.org/officeDocument/2006/relationships/tags" Target="../tags/tag227.xml"/><Relationship Id="rId16" Type="http://schemas.openxmlformats.org/officeDocument/2006/relationships/tags" Target="../tags/tag241.xml"/><Relationship Id="rId29" Type="http://schemas.openxmlformats.org/officeDocument/2006/relationships/tags" Target="../tags/tag254.xml"/><Relationship Id="rId11" Type="http://schemas.openxmlformats.org/officeDocument/2006/relationships/tags" Target="../tags/tag236.xml"/><Relationship Id="rId24" Type="http://schemas.openxmlformats.org/officeDocument/2006/relationships/tags" Target="../tags/tag249.xml"/><Relationship Id="rId32" Type="http://schemas.openxmlformats.org/officeDocument/2006/relationships/tags" Target="../tags/tag257.xml"/><Relationship Id="rId37" Type="http://schemas.openxmlformats.org/officeDocument/2006/relationships/tags" Target="../tags/tag262.xml"/><Relationship Id="rId40" Type="http://schemas.openxmlformats.org/officeDocument/2006/relationships/tags" Target="../tags/tag265.xml"/><Relationship Id="rId45" Type="http://schemas.openxmlformats.org/officeDocument/2006/relationships/tags" Target="../tags/tag270.xml"/><Relationship Id="rId53" Type="http://schemas.openxmlformats.org/officeDocument/2006/relationships/tags" Target="../tags/tag278.xml"/><Relationship Id="rId58" Type="http://schemas.openxmlformats.org/officeDocument/2006/relationships/tags" Target="../tags/tag283.xml"/><Relationship Id="rId66" Type="http://schemas.openxmlformats.org/officeDocument/2006/relationships/tags" Target="../tags/tag291.xml"/><Relationship Id="rId5" Type="http://schemas.openxmlformats.org/officeDocument/2006/relationships/tags" Target="../tags/tag230.xml"/><Relationship Id="rId61" Type="http://schemas.openxmlformats.org/officeDocument/2006/relationships/tags" Target="../tags/tag286.xml"/><Relationship Id="rId19" Type="http://schemas.openxmlformats.org/officeDocument/2006/relationships/tags" Target="../tags/tag244.xml"/><Relationship Id="rId14" Type="http://schemas.openxmlformats.org/officeDocument/2006/relationships/tags" Target="../tags/tag239.xml"/><Relationship Id="rId22" Type="http://schemas.openxmlformats.org/officeDocument/2006/relationships/tags" Target="../tags/tag247.xml"/><Relationship Id="rId27" Type="http://schemas.openxmlformats.org/officeDocument/2006/relationships/tags" Target="../tags/tag252.xml"/><Relationship Id="rId30" Type="http://schemas.openxmlformats.org/officeDocument/2006/relationships/tags" Target="../tags/tag255.xml"/><Relationship Id="rId35" Type="http://schemas.openxmlformats.org/officeDocument/2006/relationships/tags" Target="../tags/tag260.xml"/><Relationship Id="rId43" Type="http://schemas.openxmlformats.org/officeDocument/2006/relationships/tags" Target="../tags/tag268.xml"/><Relationship Id="rId48" Type="http://schemas.openxmlformats.org/officeDocument/2006/relationships/tags" Target="../tags/tag273.xml"/><Relationship Id="rId56" Type="http://schemas.openxmlformats.org/officeDocument/2006/relationships/tags" Target="../tags/tag281.xml"/><Relationship Id="rId64" Type="http://schemas.openxmlformats.org/officeDocument/2006/relationships/tags" Target="../tags/tag289.xml"/><Relationship Id="rId69" Type="http://schemas.openxmlformats.org/officeDocument/2006/relationships/tags" Target="../tags/tag294.xml"/><Relationship Id="rId8" Type="http://schemas.openxmlformats.org/officeDocument/2006/relationships/tags" Target="../tags/tag233.xml"/><Relationship Id="rId51" Type="http://schemas.openxmlformats.org/officeDocument/2006/relationships/tags" Target="../tags/tag276.xml"/><Relationship Id="rId3" Type="http://schemas.openxmlformats.org/officeDocument/2006/relationships/tags" Target="../tags/tag228.xml"/><Relationship Id="rId12" Type="http://schemas.openxmlformats.org/officeDocument/2006/relationships/tags" Target="../tags/tag237.xml"/><Relationship Id="rId17" Type="http://schemas.openxmlformats.org/officeDocument/2006/relationships/tags" Target="../tags/tag242.xml"/><Relationship Id="rId25" Type="http://schemas.openxmlformats.org/officeDocument/2006/relationships/tags" Target="../tags/tag250.xml"/><Relationship Id="rId33" Type="http://schemas.openxmlformats.org/officeDocument/2006/relationships/tags" Target="../tags/tag258.xml"/><Relationship Id="rId38" Type="http://schemas.openxmlformats.org/officeDocument/2006/relationships/tags" Target="../tags/tag263.xml"/><Relationship Id="rId46" Type="http://schemas.openxmlformats.org/officeDocument/2006/relationships/tags" Target="../tags/tag271.xml"/><Relationship Id="rId59" Type="http://schemas.openxmlformats.org/officeDocument/2006/relationships/tags" Target="../tags/tag284.xml"/><Relationship Id="rId67" Type="http://schemas.openxmlformats.org/officeDocument/2006/relationships/tags" Target="../tags/tag292.xml"/><Relationship Id="rId20" Type="http://schemas.openxmlformats.org/officeDocument/2006/relationships/tags" Target="../tags/tag245.xml"/><Relationship Id="rId41" Type="http://schemas.openxmlformats.org/officeDocument/2006/relationships/tags" Target="../tags/tag266.xml"/><Relationship Id="rId54" Type="http://schemas.openxmlformats.org/officeDocument/2006/relationships/tags" Target="../tags/tag279.xml"/><Relationship Id="rId62" Type="http://schemas.openxmlformats.org/officeDocument/2006/relationships/tags" Target="../tags/tag287.xml"/><Relationship Id="rId70" Type="http://schemas.openxmlformats.org/officeDocument/2006/relationships/slideLayout" Target="../slideLayouts/slideLayout7.xml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15" Type="http://schemas.openxmlformats.org/officeDocument/2006/relationships/tags" Target="../tags/tag240.xml"/><Relationship Id="rId23" Type="http://schemas.openxmlformats.org/officeDocument/2006/relationships/tags" Target="../tags/tag248.xml"/><Relationship Id="rId28" Type="http://schemas.openxmlformats.org/officeDocument/2006/relationships/tags" Target="../tags/tag253.xml"/><Relationship Id="rId36" Type="http://schemas.openxmlformats.org/officeDocument/2006/relationships/tags" Target="../tags/tag261.xml"/><Relationship Id="rId49" Type="http://schemas.openxmlformats.org/officeDocument/2006/relationships/tags" Target="../tags/tag274.xml"/><Relationship Id="rId57" Type="http://schemas.openxmlformats.org/officeDocument/2006/relationships/tags" Target="../tags/tag282.xml"/><Relationship Id="rId10" Type="http://schemas.openxmlformats.org/officeDocument/2006/relationships/tags" Target="../tags/tag235.xml"/><Relationship Id="rId31" Type="http://schemas.openxmlformats.org/officeDocument/2006/relationships/tags" Target="../tags/tag256.xml"/><Relationship Id="rId44" Type="http://schemas.openxmlformats.org/officeDocument/2006/relationships/tags" Target="../tags/tag269.xml"/><Relationship Id="rId52" Type="http://schemas.openxmlformats.org/officeDocument/2006/relationships/tags" Target="../tags/tag277.xml"/><Relationship Id="rId60" Type="http://schemas.openxmlformats.org/officeDocument/2006/relationships/tags" Target="../tags/tag285.xml"/><Relationship Id="rId65" Type="http://schemas.openxmlformats.org/officeDocument/2006/relationships/tags" Target="../tags/tag290.xml"/><Relationship Id="rId4" Type="http://schemas.openxmlformats.org/officeDocument/2006/relationships/tags" Target="../tags/tag229.xml"/><Relationship Id="rId9" Type="http://schemas.openxmlformats.org/officeDocument/2006/relationships/tags" Target="../tags/tag234.xml"/><Relationship Id="rId13" Type="http://schemas.openxmlformats.org/officeDocument/2006/relationships/tags" Target="../tags/tag238.xml"/><Relationship Id="rId18" Type="http://schemas.openxmlformats.org/officeDocument/2006/relationships/tags" Target="../tags/tag243.xml"/><Relationship Id="rId39" Type="http://schemas.openxmlformats.org/officeDocument/2006/relationships/tags" Target="../tags/tag264.xml"/><Relationship Id="rId34" Type="http://schemas.openxmlformats.org/officeDocument/2006/relationships/tags" Target="../tags/tag259.xml"/><Relationship Id="rId50" Type="http://schemas.openxmlformats.org/officeDocument/2006/relationships/tags" Target="../tags/tag275.xml"/><Relationship Id="rId55" Type="http://schemas.openxmlformats.org/officeDocument/2006/relationships/tags" Target="../tags/tag28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11.xml"/><Relationship Id="rId7" Type="http://schemas.openxmlformats.org/officeDocument/2006/relationships/image" Target="../media/image9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tags" Target="../tags/tag307.xml"/><Relationship Id="rId18" Type="http://schemas.openxmlformats.org/officeDocument/2006/relationships/tags" Target="../tags/tag312.xml"/><Relationship Id="rId26" Type="http://schemas.openxmlformats.org/officeDocument/2006/relationships/tags" Target="../tags/tag320.xml"/><Relationship Id="rId21" Type="http://schemas.openxmlformats.org/officeDocument/2006/relationships/tags" Target="../tags/tag315.xml"/><Relationship Id="rId34" Type="http://schemas.openxmlformats.org/officeDocument/2006/relationships/tags" Target="../tags/tag328.xml"/><Relationship Id="rId7" Type="http://schemas.openxmlformats.org/officeDocument/2006/relationships/tags" Target="../tags/tag301.xml"/><Relationship Id="rId12" Type="http://schemas.openxmlformats.org/officeDocument/2006/relationships/tags" Target="../tags/tag306.xml"/><Relationship Id="rId17" Type="http://schemas.openxmlformats.org/officeDocument/2006/relationships/tags" Target="../tags/tag311.xml"/><Relationship Id="rId25" Type="http://schemas.openxmlformats.org/officeDocument/2006/relationships/tags" Target="../tags/tag319.xml"/><Relationship Id="rId33" Type="http://schemas.openxmlformats.org/officeDocument/2006/relationships/tags" Target="../tags/tag327.xml"/><Relationship Id="rId38" Type="http://schemas.openxmlformats.org/officeDocument/2006/relationships/slideLayout" Target="../slideLayouts/slideLayout7.xml"/><Relationship Id="rId2" Type="http://schemas.openxmlformats.org/officeDocument/2006/relationships/tags" Target="../tags/tag296.xml"/><Relationship Id="rId16" Type="http://schemas.openxmlformats.org/officeDocument/2006/relationships/tags" Target="../tags/tag310.xml"/><Relationship Id="rId20" Type="http://schemas.openxmlformats.org/officeDocument/2006/relationships/tags" Target="../tags/tag314.xml"/><Relationship Id="rId29" Type="http://schemas.openxmlformats.org/officeDocument/2006/relationships/tags" Target="../tags/tag323.xml"/><Relationship Id="rId1" Type="http://schemas.openxmlformats.org/officeDocument/2006/relationships/tags" Target="../tags/tag295.xml"/><Relationship Id="rId6" Type="http://schemas.openxmlformats.org/officeDocument/2006/relationships/tags" Target="../tags/tag300.xml"/><Relationship Id="rId11" Type="http://schemas.openxmlformats.org/officeDocument/2006/relationships/tags" Target="../tags/tag305.xml"/><Relationship Id="rId24" Type="http://schemas.openxmlformats.org/officeDocument/2006/relationships/tags" Target="../tags/tag318.xml"/><Relationship Id="rId32" Type="http://schemas.openxmlformats.org/officeDocument/2006/relationships/tags" Target="../tags/tag326.xml"/><Relationship Id="rId37" Type="http://schemas.openxmlformats.org/officeDocument/2006/relationships/tags" Target="../tags/tag331.xml"/><Relationship Id="rId5" Type="http://schemas.openxmlformats.org/officeDocument/2006/relationships/tags" Target="../tags/tag299.xml"/><Relationship Id="rId15" Type="http://schemas.openxmlformats.org/officeDocument/2006/relationships/tags" Target="../tags/tag309.xml"/><Relationship Id="rId23" Type="http://schemas.openxmlformats.org/officeDocument/2006/relationships/tags" Target="../tags/tag317.xml"/><Relationship Id="rId28" Type="http://schemas.openxmlformats.org/officeDocument/2006/relationships/tags" Target="../tags/tag322.xml"/><Relationship Id="rId36" Type="http://schemas.openxmlformats.org/officeDocument/2006/relationships/tags" Target="../tags/tag330.xml"/><Relationship Id="rId10" Type="http://schemas.openxmlformats.org/officeDocument/2006/relationships/tags" Target="../tags/tag304.xml"/><Relationship Id="rId19" Type="http://schemas.openxmlformats.org/officeDocument/2006/relationships/tags" Target="../tags/tag313.xml"/><Relationship Id="rId31" Type="http://schemas.openxmlformats.org/officeDocument/2006/relationships/tags" Target="../tags/tag325.xml"/><Relationship Id="rId4" Type="http://schemas.openxmlformats.org/officeDocument/2006/relationships/tags" Target="../tags/tag298.xml"/><Relationship Id="rId9" Type="http://schemas.openxmlformats.org/officeDocument/2006/relationships/tags" Target="../tags/tag303.xml"/><Relationship Id="rId14" Type="http://schemas.openxmlformats.org/officeDocument/2006/relationships/tags" Target="../tags/tag308.xml"/><Relationship Id="rId22" Type="http://schemas.openxmlformats.org/officeDocument/2006/relationships/tags" Target="../tags/tag316.xml"/><Relationship Id="rId27" Type="http://schemas.openxmlformats.org/officeDocument/2006/relationships/tags" Target="../tags/tag321.xml"/><Relationship Id="rId30" Type="http://schemas.openxmlformats.org/officeDocument/2006/relationships/tags" Target="../tags/tag324.xml"/><Relationship Id="rId35" Type="http://schemas.openxmlformats.org/officeDocument/2006/relationships/tags" Target="../tags/tag329.xml"/><Relationship Id="rId8" Type="http://schemas.openxmlformats.org/officeDocument/2006/relationships/tags" Target="../tags/tag302.xml"/><Relationship Id="rId3" Type="http://schemas.openxmlformats.org/officeDocument/2006/relationships/tags" Target="../tags/tag29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12.png"/><Relationship Id="rId5" Type="http://schemas.openxmlformats.org/officeDocument/2006/relationships/tags" Target="../tags/tag16.xml"/><Relationship Id="rId10" Type="http://schemas.openxmlformats.org/officeDocument/2006/relationships/image" Target="../media/image11.jpeg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98.wmf"/><Relationship Id="rId3" Type="http://schemas.openxmlformats.org/officeDocument/2006/relationships/image" Target="../media/image91.wmf"/><Relationship Id="rId7" Type="http://schemas.openxmlformats.org/officeDocument/2006/relationships/image" Target="../media/image93.wmf"/><Relationship Id="rId12" Type="http://schemas.openxmlformats.org/officeDocument/2006/relationships/oleObject" Target="../embeddings/oleObject6.bin"/><Relationship Id="rId17" Type="http://schemas.openxmlformats.org/officeDocument/2006/relationships/oleObject" Target="../embeddings/oleObject9.bin"/><Relationship Id="rId2" Type="http://schemas.openxmlformats.org/officeDocument/2006/relationships/oleObject" Target="../embeddings/oleObject1.bin"/><Relationship Id="rId16" Type="http://schemas.openxmlformats.org/officeDocument/2006/relationships/image" Target="../media/image97.wmf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95.wmf"/><Relationship Id="rId5" Type="http://schemas.openxmlformats.org/officeDocument/2006/relationships/image" Target="../media/image92.wmf"/><Relationship Id="rId15" Type="http://schemas.openxmlformats.org/officeDocument/2006/relationships/oleObject" Target="../embeddings/oleObject8.bin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99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94.wmf"/><Relationship Id="rId14" Type="http://schemas.openxmlformats.org/officeDocument/2006/relationships/image" Target="../media/image96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4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15.gif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4.gi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16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C6290-17DD-3490-BF4D-01587F2AB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925" y="3123909"/>
            <a:ext cx="9144000" cy="1459098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14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讲 电荷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电压 电流  电阻 电路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DB47A93-B371-8FA3-F363-0E923F6A111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11378" y="1285358"/>
            <a:ext cx="9939908" cy="1022587"/>
            <a:chOff x="150287" y="385641"/>
            <a:chExt cx="2501481" cy="608682"/>
          </a:xfrm>
        </p:grpSpPr>
        <p:sp>
          <p:nvSpPr>
            <p:cNvPr id="4" name="Shape 108">
              <a:extLst>
                <a:ext uri="{FF2B5EF4-FFF2-40B4-BE49-F238E27FC236}">
                  <a16:creationId xmlns:a16="http://schemas.microsoft.com/office/drawing/2014/main" id="{5227DE8D-170C-80CF-CFD0-3D0FD9B6EF3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50287" y="409549"/>
              <a:ext cx="2310500" cy="584774"/>
            </a:xfrm>
            <a:prstGeom prst="rect">
              <a:avLst/>
            </a:prstGeom>
            <a:solidFill>
              <a:srgbClr val="007E27">
                <a:alpha val="80000"/>
              </a:srgbClr>
            </a:solidFill>
            <a:ln w="12700">
              <a:noFill/>
              <a:miter lim="4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BAF85D85-9E23-6935-CDE3-7F527D33461C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246611" y="385641"/>
              <a:ext cx="2405157" cy="4213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2025</a:t>
              </a:r>
              <a:r>
                <a:rPr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年中考物理基础知识复习课件</a:t>
              </a:r>
            </a:p>
          </p:txBody>
        </p:sp>
      </p:grpSp>
      <p:pic>
        <p:nvPicPr>
          <p:cNvPr id="7" name="图片 1073743875" descr="学科网 zxxk.com">
            <a:extLst>
              <a:ext uri="{FF2B5EF4-FFF2-40B4-BE49-F238E27FC236}">
                <a16:creationId xmlns:a16="http://schemas.microsoft.com/office/drawing/2014/main" id="{49D0BEF2-FF85-4403-7092-2C570E322A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CE90B0-E8AE-A9D1-2F23-755AAFC981C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2" b="90000" l="1250" r="90000">
                        <a14:foregroundMark x1="9667" y1="2182" x2="11000" y2="13727"/>
                        <a14:foregroundMark x1="4917" y1="4091" x2="5083" y2="19455"/>
                        <a14:foregroundMark x1="1250" y1="4364" x2="1250" y2="4364"/>
                        <a14:foregroundMark x1="6583" y1="62727" x2="6583" y2="62727"/>
                        <a14:foregroundMark x1="10417" y1="61818" x2="10417" y2="61818"/>
                        <a14:foregroundMark x1="10583" y1="64636" x2="10583" y2="64636"/>
                        <a14:foregroundMark x1="12417" y1="63000" x2="12417" y2="63000"/>
                        <a14:foregroundMark x1="10000" y1="62818" x2="10000" y2="62818"/>
                        <a14:foregroundMark x1="21417" y1="37364" x2="33583" y2="60364"/>
                        <a14:foregroundMark x1="23250" y1="17273" x2="30833" y2="41000"/>
                        <a14:foregroundMark x1="23083" y1="4909" x2="12583" y2="31091"/>
                        <a14:foregroundMark x1="32833" y1="39000" x2="30667" y2="40000"/>
                        <a14:foregroundMark x1="30333" y1="40000" x2="26750" y2="48182"/>
                        <a14:backgroundMark x1="29167" y1="5636" x2="31167" y2="21182"/>
                        <a14:backgroundMark x1="26250" y1="12273" x2="26250" y2="1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42" b="30168"/>
          <a:stretch>
            <a:fillRect/>
          </a:stretch>
        </p:blipFill>
        <p:spPr>
          <a:xfrm>
            <a:off x="-50798" y="0"/>
            <a:ext cx="1662176" cy="32574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AAFFFE7-F212-D448-87FF-395F9B4A1B2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64" b="90364" l="10000" r="99750">
                        <a14:foregroundMark x1="38250" y1="6091" x2="96583" y2="8727"/>
                        <a14:foregroundMark x1="91750" y1="17273" x2="80250" y2="86545"/>
                        <a14:foregroundMark x1="98500" y1="2091" x2="99750" y2="72000"/>
                        <a14:foregroundMark x1="78333" y1="58364" x2="74333" y2="68000"/>
                        <a14:foregroundMark x1="74750" y1="78000" x2="84917" y2="90364"/>
                        <a14:foregroundMark x1="38917" y1="4182" x2="36000" y2="1364"/>
                        <a14:foregroundMark x1="27167" y1="11000" x2="61000" y2="31636"/>
                        <a14:foregroundMark x1="52000" y1="24818" x2="44833" y2="29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2679" y="2588682"/>
            <a:ext cx="4454941" cy="4083697"/>
          </a:xfrm>
          <a:prstGeom prst="rect">
            <a:avLst/>
          </a:prstGeom>
        </p:spPr>
      </p:pic>
      <p:pic>
        <p:nvPicPr>
          <p:cNvPr id="10" name="图片 1073743875" descr="学科网 zxxk.com">
            <a:extLst>
              <a:ext uri="{FF2B5EF4-FFF2-40B4-BE49-F238E27FC236}">
                <a16:creationId xmlns:a16="http://schemas.microsoft.com/office/drawing/2014/main" id="{41935C82-1207-DA05-2627-0CF3C2516DA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50691517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D0E1472-D555-286B-C3A1-3C63A17C6656}"/>
              </a:ext>
            </a:extLst>
          </p:cNvPr>
          <p:cNvPicPr/>
          <p:nvPr/>
        </p:nvPicPr>
        <p:blipFill>
          <a:blip r:embed="rId3"/>
          <a:srcRect l="32656" t="37894" r="31666" b="31304"/>
          <a:stretch>
            <a:fillRect/>
          </a:stretch>
        </p:blipFill>
        <p:spPr>
          <a:xfrm>
            <a:off x="276963" y="1382841"/>
            <a:ext cx="1965793" cy="129586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890FA61-1E95-4DAE-4533-F3AE46B9621F}"/>
              </a:ext>
            </a:extLst>
          </p:cNvPr>
          <p:cNvPicPr/>
          <p:nvPr/>
        </p:nvPicPr>
        <p:blipFill>
          <a:blip r:embed="rId4"/>
          <a:srcRect l="30944" t="31780" r="32092" b="24380"/>
          <a:stretch>
            <a:fillRect/>
          </a:stretch>
        </p:blipFill>
        <p:spPr>
          <a:xfrm>
            <a:off x="2669023" y="1162134"/>
            <a:ext cx="1871260" cy="129586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CA54360-9F25-AEBD-0021-998C5E02CE09}"/>
              </a:ext>
            </a:extLst>
          </p:cNvPr>
          <p:cNvPicPr/>
          <p:nvPr/>
        </p:nvPicPr>
        <p:blipFill>
          <a:blip r:embed="rId5"/>
          <a:srcRect l="33612" t="32854" r="34232" b="23307"/>
          <a:stretch>
            <a:fillRect/>
          </a:stretch>
        </p:blipFill>
        <p:spPr>
          <a:xfrm>
            <a:off x="458144" y="3294023"/>
            <a:ext cx="1784612" cy="15307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DEF919-3B27-C775-E109-BE3F9844DEF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8000" contrast="18000"/>
          </a:blip>
          <a:stretch>
            <a:fillRect/>
          </a:stretch>
        </p:blipFill>
        <p:spPr>
          <a:xfrm>
            <a:off x="2451875" y="3285362"/>
            <a:ext cx="1784612" cy="1988929"/>
          </a:xfrm>
          <a:prstGeom prst="rect">
            <a:avLst/>
          </a:prstGeom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2F621AD2-0776-F916-6832-3BA4B1886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58" y="721983"/>
            <a:ext cx="5025491" cy="581365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电流表必须和被测的用电器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串联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4BE8947-EAC0-5FA9-70E2-A46579360B68}"/>
              </a:ext>
            </a:extLst>
          </p:cNvPr>
          <p:cNvSpPr txBox="1"/>
          <p:nvPr/>
        </p:nvSpPr>
        <p:spPr>
          <a:xfrm>
            <a:off x="5032358" y="1620446"/>
            <a:ext cx="6285520" cy="5208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电流必须从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正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接线柱流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入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，从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负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接线柱流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出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A05815E-6C56-2130-7DDF-34F3FE8EF5D5}"/>
              </a:ext>
            </a:extLst>
          </p:cNvPr>
          <p:cNvSpPr txBox="1"/>
          <p:nvPr/>
        </p:nvSpPr>
        <p:spPr>
          <a:xfrm>
            <a:off x="5032358" y="2532646"/>
            <a:ext cx="6882679" cy="5208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必须正确选择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量程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，可先用大量程进行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“试触”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1201BF2-D772-38BE-A773-FE944230AA7E}"/>
              </a:ext>
            </a:extLst>
          </p:cNvPr>
          <p:cNvSpPr txBox="1"/>
          <p:nvPr/>
        </p:nvSpPr>
        <p:spPr>
          <a:xfrm>
            <a:off x="5032357" y="3416633"/>
            <a:ext cx="6882679" cy="10057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4.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电流表不可以直接连到电源的两极，否则造成电源短路。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90875A1-8E98-82CB-5ADC-BDECF274EAB1}"/>
              </a:ext>
            </a:extLst>
          </p:cNvPr>
          <p:cNvSpPr txBox="1"/>
          <p:nvPr/>
        </p:nvSpPr>
        <p:spPr>
          <a:xfrm>
            <a:off x="595899" y="282102"/>
            <a:ext cx="3031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）电流表连接</a:t>
            </a:r>
          </a:p>
        </p:txBody>
      </p:sp>
    </p:spTree>
    <p:extLst>
      <p:ext uri="{BB962C8B-B14F-4D97-AF65-F5344CB8AC3E}">
        <p14:creationId xmlns:p14="http://schemas.microsoft.com/office/powerpoint/2010/main" val="1068288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320F137-7BB0-1F1E-1FBF-4F1E95AA19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24000" contrast="24000"/>
          </a:blip>
          <a:stretch>
            <a:fillRect/>
          </a:stretch>
        </p:blipFill>
        <p:spPr>
          <a:xfrm>
            <a:off x="1619111" y="1598992"/>
            <a:ext cx="2756302" cy="2016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ED12E60-8C70-A4D3-90D6-44EC02E534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24000" contrast="24000"/>
          </a:blip>
          <a:stretch>
            <a:fillRect/>
          </a:stretch>
        </p:blipFill>
        <p:spPr>
          <a:xfrm>
            <a:off x="4489078" y="1598992"/>
            <a:ext cx="2705100" cy="2016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3293C5-9DB7-B629-50CA-8F1987D0D98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24000" contrast="24000"/>
          </a:blip>
          <a:stretch>
            <a:fillRect/>
          </a:stretch>
        </p:blipFill>
        <p:spPr>
          <a:xfrm>
            <a:off x="7307843" y="1598992"/>
            <a:ext cx="2743835" cy="2016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490C4F5-56AB-36D3-4448-75466F0447C8}"/>
              </a:ext>
            </a:extLst>
          </p:cNvPr>
          <p:cNvSpPr txBox="1"/>
          <p:nvPr/>
        </p:nvSpPr>
        <p:spPr>
          <a:xfrm>
            <a:off x="1811717" y="3902772"/>
            <a:ext cx="2371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正负接线柱接反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DD2AD04-A186-4680-34DB-97D4150B68AB}"/>
              </a:ext>
            </a:extLst>
          </p:cNvPr>
          <p:cNvSpPr txBox="1"/>
          <p:nvPr/>
        </p:nvSpPr>
        <p:spPr>
          <a:xfrm>
            <a:off x="5120585" y="3902772"/>
            <a:ext cx="1442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电流过大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2CF4851-F15D-82B3-83F3-6965CC109A8A}"/>
              </a:ext>
            </a:extLst>
          </p:cNvPr>
          <p:cNvSpPr txBox="1"/>
          <p:nvPr/>
        </p:nvSpPr>
        <p:spPr>
          <a:xfrm>
            <a:off x="7977760" y="3902772"/>
            <a:ext cx="140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量程过大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72370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9E414B59-78D1-B5A8-8EA7-7D9C64486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2376" y="134604"/>
            <a:ext cx="6117177" cy="265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23EBE57A-7B1F-789B-35A8-3CF300075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7250" y="4513971"/>
            <a:ext cx="7551737" cy="59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1 kV =1000 V= 10</a:t>
            </a:r>
            <a:r>
              <a:rPr lang="en-US" altLang="zh-CN" sz="2400" b="1" baseline="30000"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 V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　 　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1 mV =0.001 V= 10</a:t>
            </a:r>
            <a:r>
              <a:rPr lang="en-US" altLang="zh-CN" sz="2400" b="1" baseline="30000">
                <a:latin typeface="Times New Roman" panose="02020603050405020304" pitchFamily="18" charset="0"/>
                <a:ea typeface="楷体" panose="02010609060101010101" pitchFamily="49" charset="-122"/>
              </a:rPr>
              <a:t>-3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 V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1D9A1AD-000B-C146-0205-390454864AB2}"/>
              </a:ext>
            </a:extLst>
          </p:cNvPr>
          <p:cNvSpPr txBox="1"/>
          <p:nvPr/>
        </p:nvSpPr>
        <p:spPr>
          <a:xfrm>
            <a:off x="140677" y="281042"/>
            <a:ext cx="186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三、电压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86E2CFC-8926-AAAF-5A49-9CCA8868F90B}"/>
              </a:ext>
            </a:extLst>
          </p:cNvPr>
          <p:cNvSpPr txBox="1"/>
          <p:nvPr/>
        </p:nvSpPr>
        <p:spPr>
          <a:xfrm>
            <a:off x="140677" y="2669360"/>
            <a:ext cx="203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）、作用：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F7B809D-29B1-138F-BEBB-EAAB92CBEB91}"/>
              </a:ext>
            </a:extLst>
          </p:cNvPr>
          <p:cNvSpPr txBox="1"/>
          <p:nvPr/>
        </p:nvSpPr>
        <p:spPr>
          <a:xfrm>
            <a:off x="161422" y="3116766"/>
            <a:ext cx="1957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</a:rPr>
              <a:t>） 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、提供：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C4638CF-A451-F0FE-C926-23886113B44D}"/>
              </a:ext>
            </a:extLst>
          </p:cNvPr>
          <p:cNvSpPr txBox="1"/>
          <p:nvPr/>
        </p:nvSpPr>
        <p:spPr>
          <a:xfrm>
            <a:off x="121228" y="4062600"/>
            <a:ext cx="2038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）、单位：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DAAE3A4-2362-8BB0-9CAD-31AC5A70C1EE}"/>
              </a:ext>
            </a:extLst>
          </p:cNvPr>
          <p:cNvSpPr txBox="1"/>
          <p:nvPr/>
        </p:nvSpPr>
        <p:spPr>
          <a:xfrm>
            <a:off x="2378148" y="2669359"/>
            <a:ext cx="692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电压是形成电流的原因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，通常用字母</a:t>
            </a: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U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表示电压。</a:t>
            </a:r>
            <a:endParaRPr lang="zh-CN" altLang="en-US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ADD3570-0E06-2A57-6FCC-6A21D8343BBD}"/>
              </a:ext>
            </a:extLst>
          </p:cNvPr>
          <p:cNvSpPr txBox="1"/>
          <p:nvPr/>
        </p:nvSpPr>
        <p:spPr>
          <a:xfrm>
            <a:off x="2344835" y="3128307"/>
            <a:ext cx="6561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电源是提供电压的装置。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3" name="左大括号 12">
            <a:extLst>
              <a:ext uri="{FF2B5EF4-FFF2-40B4-BE49-F238E27FC236}">
                <a16:creationId xmlns:a16="http://schemas.microsoft.com/office/drawing/2014/main" id="{D0F5BEAD-E217-6130-3039-5C7FA7A1CD88}"/>
              </a:ext>
            </a:extLst>
          </p:cNvPr>
          <p:cNvSpPr/>
          <p:nvPr/>
        </p:nvSpPr>
        <p:spPr>
          <a:xfrm>
            <a:off x="2395435" y="3915358"/>
            <a:ext cx="154732" cy="86450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8E52625-894F-707B-B542-9E1EF7651A42}"/>
              </a:ext>
            </a:extLst>
          </p:cNvPr>
          <p:cNvSpPr txBox="1"/>
          <p:nvPr/>
        </p:nvSpPr>
        <p:spPr>
          <a:xfrm>
            <a:off x="2696969" y="3555933"/>
            <a:ext cx="1661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国际单位：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4228514-F5C5-7317-BFA6-529562CF98C1}"/>
              </a:ext>
            </a:extLst>
          </p:cNvPr>
          <p:cNvSpPr txBox="1"/>
          <p:nvPr/>
        </p:nvSpPr>
        <p:spPr>
          <a:xfrm>
            <a:off x="2724576" y="4116777"/>
            <a:ext cx="1633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常用单位：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F7A9117-5036-D8A8-FA47-2F5F8A576FE5}"/>
              </a:ext>
            </a:extLst>
          </p:cNvPr>
          <p:cNvSpPr txBox="1"/>
          <p:nvPr/>
        </p:nvSpPr>
        <p:spPr>
          <a:xfrm>
            <a:off x="2658184" y="4649965"/>
            <a:ext cx="1661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单位换算：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57986A0-75B0-C00C-5436-CCFF5FF9B19A}"/>
              </a:ext>
            </a:extLst>
          </p:cNvPr>
          <p:cNvSpPr txBox="1"/>
          <p:nvPr/>
        </p:nvSpPr>
        <p:spPr>
          <a:xfrm>
            <a:off x="4275994" y="3433585"/>
            <a:ext cx="3317078" cy="59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伏特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 ，简称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伏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，符号</a:t>
            </a: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V</a:t>
            </a:r>
            <a:endParaRPr lang="zh-CN" altLang="en-US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6D36D27-FC40-667B-E078-8BCDD0AEF819}"/>
              </a:ext>
            </a:extLst>
          </p:cNvPr>
          <p:cNvSpPr txBox="1"/>
          <p:nvPr/>
        </p:nvSpPr>
        <p:spPr>
          <a:xfrm>
            <a:off x="4275994" y="4144599"/>
            <a:ext cx="4012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千伏（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kV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），毫伏（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mV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） 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551A232-F0A9-44B2-E2A6-116637D36D5A}"/>
              </a:ext>
            </a:extLst>
          </p:cNvPr>
          <p:cNvSpPr txBox="1"/>
          <p:nvPr/>
        </p:nvSpPr>
        <p:spPr>
          <a:xfrm>
            <a:off x="146011" y="4973231"/>
            <a:ext cx="297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4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 、常见电压值：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3566D314-86DA-B096-1A4F-34E27A8C6A96}"/>
              </a:ext>
            </a:extLst>
          </p:cNvPr>
          <p:cNvGrpSpPr/>
          <p:nvPr/>
        </p:nvGrpSpPr>
        <p:grpSpPr>
          <a:xfrm>
            <a:off x="1035449" y="5535831"/>
            <a:ext cx="1083903" cy="1103323"/>
            <a:chOff x="679" y="2246"/>
            <a:chExt cx="2932" cy="2041"/>
          </a:xfrm>
        </p:grpSpPr>
        <p:pic>
          <p:nvPicPr>
            <p:cNvPr id="24" name="图片 23" descr="生物电">
              <a:extLst>
                <a:ext uri="{FF2B5EF4-FFF2-40B4-BE49-F238E27FC236}">
                  <a16:creationId xmlns:a16="http://schemas.microsoft.com/office/drawing/2014/main" id="{6C561E71-9472-2BE9-21A3-6C67CCDD4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4214"/>
            <a:stretch>
              <a:fillRect/>
            </a:stretch>
          </p:blipFill>
          <p:spPr>
            <a:xfrm>
              <a:off x="679" y="2246"/>
              <a:ext cx="2932" cy="2041"/>
            </a:xfrm>
            <a:prstGeom prst="rect">
              <a:avLst/>
            </a:prstGeom>
            <a:noFill/>
            <a:ln w="25400">
              <a:solidFill>
                <a:schemeClr val="bg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FF89C6E-5C63-8DFF-B23B-6C575ACEC422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679" y="2246"/>
              <a:ext cx="2435" cy="46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10</a:t>
              </a:r>
              <a:r>
                <a:rPr lang="zh-CN" altLang="en-US" sz="24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-3</a:t>
              </a: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V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4FC5D40-573D-77FE-DD92-BE00E33F9CFC}"/>
              </a:ext>
            </a:extLst>
          </p:cNvPr>
          <p:cNvGrpSpPr/>
          <p:nvPr/>
        </p:nvGrpSpPr>
        <p:grpSpPr>
          <a:xfrm>
            <a:off x="2326790" y="5535831"/>
            <a:ext cx="1161905" cy="1103323"/>
            <a:chOff x="3967" y="2246"/>
            <a:chExt cx="3143" cy="204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0C33A5A6-90D5-B13B-6630-1598BE966C17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/>
            <a:srcRect t="21500" r="2964" b="15489"/>
            <a:stretch>
              <a:fillRect/>
            </a:stretch>
          </p:blipFill>
          <p:spPr>
            <a:xfrm>
              <a:off x="3967" y="2246"/>
              <a:ext cx="3143" cy="2041"/>
            </a:xfrm>
            <a:prstGeom prst="rect">
              <a:avLst/>
            </a:prstGeom>
            <a:noFill/>
            <a:ln w="25400">
              <a:solidFill>
                <a:schemeClr val="bg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496CE219-3F2D-C7AC-7D8F-08F7B5083770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3967" y="2246"/>
              <a:ext cx="1994" cy="55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1.5</a:t>
              </a: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V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31F5E06-714C-B587-0480-82A5F9BAD493}"/>
              </a:ext>
            </a:extLst>
          </p:cNvPr>
          <p:cNvGrpSpPr/>
          <p:nvPr/>
        </p:nvGrpSpPr>
        <p:grpSpPr>
          <a:xfrm>
            <a:off x="3802025" y="5592230"/>
            <a:ext cx="1101647" cy="1103323"/>
            <a:chOff x="6067" y="2245"/>
            <a:chExt cx="2980" cy="2041"/>
          </a:xfrm>
        </p:grpSpPr>
        <p:pic>
          <p:nvPicPr>
            <p:cNvPr id="30" name="图片 29" descr="氧化银电池">
              <a:extLst>
                <a:ext uri="{FF2B5EF4-FFF2-40B4-BE49-F238E27FC236}">
                  <a16:creationId xmlns:a16="http://schemas.microsoft.com/office/drawing/2014/main" id="{348348F7-F480-82CE-D304-F50C33FFC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l="5447"/>
            <a:stretch>
              <a:fillRect/>
            </a:stretch>
          </p:blipFill>
          <p:spPr>
            <a:xfrm>
              <a:off x="6095" y="2245"/>
              <a:ext cx="2952" cy="2041"/>
            </a:xfrm>
            <a:prstGeom prst="rect">
              <a:avLst/>
            </a:prstGeom>
            <a:noFill/>
            <a:ln w="25400">
              <a:solidFill>
                <a:schemeClr val="bg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291AD80A-A543-5C96-C7E0-3EA04C9568C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067" y="2246"/>
              <a:ext cx="2030" cy="57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1.5</a:t>
              </a: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V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D92341BB-7F70-3EAB-FC0A-66593413059C}"/>
              </a:ext>
            </a:extLst>
          </p:cNvPr>
          <p:cNvGrpSpPr/>
          <p:nvPr/>
        </p:nvGrpSpPr>
        <p:grpSpPr>
          <a:xfrm>
            <a:off x="5182974" y="5563208"/>
            <a:ext cx="1099429" cy="1103323"/>
            <a:chOff x="10774" y="2236"/>
            <a:chExt cx="2974" cy="2041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956E19E7-8456-C22C-06FB-123574822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14500" b="16884"/>
            <a:stretch>
              <a:fillRect/>
            </a:stretch>
          </p:blipFill>
          <p:spPr>
            <a:xfrm>
              <a:off x="10774" y="2236"/>
              <a:ext cx="2974" cy="2041"/>
            </a:xfrm>
            <a:prstGeom prst="rect">
              <a:avLst/>
            </a:prstGeom>
            <a:noFill/>
            <a:ln w="25400">
              <a:solidFill>
                <a:schemeClr val="bg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0243A019-B7EC-4404-7BD7-CA41463001F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0774" y="2236"/>
              <a:ext cx="1663" cy="503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12</a:t>
              </a: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V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E85F45BF-1619-06D5-F52C-1C672889A67C}"/>
              </a:ext>
            </a:extLst>
          </p:cNvPr>
          <p:cNvGrpSpPr/>
          <p:nvPr/>
        </p:nvGrpSpPr>
        <p:grpSpPr>
          <a:xfrm>
            <a:off x="6513606" y="5617358"/>
            <a:ext cx="1079836" cy="1103323"/>
            <a:chOff x="679" y="5169"/>
            <a:chExt cx="2921" cy="2041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826CFEB1-8C9B-B5C6-E512-EAFDDF7D6751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8"/>
            <a:srcRect l="16710" t="11683" r="10628"/>
            <a:stretch>
              <a:fillRect/>
            </a:stretch>
          </p:blipFill>
          <p:spPr>
            <a:xfrm>
              <a:off x="679" y="5169"/>
              <a:ext cx="2921" cy="2041"/>
            </a:xfrm>
            <a:prstGeom prst="rect">
              <a:avLst/>
            </a:prstGeom>
            <a:noFill/>
            <a:ln w="25400">
              <a:solidFill>
                <a:schemeClr val="bg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5D5B5C62-4107-AF82-8191-5159FF39D5D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79" y="5169"/>
              <a:ext cx="1774" cy="53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3.7</a:t>
              </a: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V</a:t>
              </a: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ECE4596-6C08-BAA6-7CA1-030072FD5E8A}"/>
              </a:ext>
            </a:extLst>
          </p:cNvPr>
          <p:cNvGrpSpPr/>
          <p:nvPr/>
        </p:nvGrpSpPr>
        <p:grpSpPr>
          <a:xfrm>
            <a:off x="7892337" y="5617358"/>
            <a:ext cx="1143052" cy="1103323"/>
            <a:chOff x="3975" y="5169"/>
            <a:chExt cx="3092" cy="2041"/>
          </a:xfrm>
        </p:grpSpPr>
        <p:pic>
          <p:nvPicPr>
            <p:cNvPr id="39" name="图片 38" descr="20230407170130">
              <a:extLst>
                <a:ext uri="{FF2B5EF4-FFF2-40B4-BE49-F238E27FC236}">
                  <a16:creationId xmlns:a16="http://schemas.microsoft.com/office/drawing/2014/main" id="{FC31D9C6-FF64-C996-CCCB-1BB66859F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975" y="5169"/>
              <a:ext cx="3092" cy="2041"/>
            </a:xfrm>
            <a:prstGeom prst="rect">
              <a:avLst/>
            </a:prstGeom>
            <a:noFill/>
            <a:ln w="25400">
              <a:solidFill>
                <a:schemeClr val="bg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B0D6C7FD-6E5A-26BF-6D9F-A0A82EFE812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975" y="5169"/>
              <a:ext cx="1991" cy="403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220</a:t>
              </a: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V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5DD24BA8-6AB9-84C5-8E02-D690D2DFE2B7}"/>
              </a:ext>
            </a:extLst>
          </p:cNvPr>
          <p:cNvGrpSpPr/>
          <p:nvPr/>
        </p:nvGrpSpPr>
        <p:grpSpPr>
          <a:xfrm>
            <a:off x="9334379" y="5589787"/>
            <a:ext cx="1275397" cy="1130892"/>
            <a:chOff x="7431" y="5134"/>
            <a:chExt cx="3450" cy="2092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7AA3033B-C7F9-FDC2-2009-24FA0CAFC1D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0"/>
            <a:srcRect l="17619"/>
            <a:stretch>
              <a:fillRect/>
            </a:stretch>
          </p:blipFill>
          <p:spPr>
            <a:xfrm>
              <a:off x="7431" y="5185"/>
              <a:ext cx="2990" cy="2041"/>
            </a:xfrm>
            <a:prstGeom prst="rect">
              <a:avLst/>
            </a:prstGeom>
            <a:noFill/>
            <a:ln w="25400">
              <a:solidFill>
                <a:schemeClr val="bg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1B93F67E-9A6E-6DE9-58A9-5F116C476E9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7431" y="5134"/>
              <a:ext cx="3450" cy="58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550-600</a:t>
              </a: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V</a:t>
              </a: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AACAB91E-EDFC-E3CA-36D5-94DB4DEA782E}"/>
              </a:ext>
            </a:extLst>
          </p:cNvPr>
          <p:cNvGrpSpPr/>
          <p:nvPr/>
        </p:nvGrpSpPr>
        <p:grpSpPr>
          <a:xfrm>
            <a:off x="10793331" y="5449879"/>
            <a:ext cx="1095732" cy="1189815"/>
            <a:chOff x="10785" y="5009"/>
            <a:chExt cx="2964" cy="2201"/>
          </a:xfrm>
        </p:grpSpPr>
        <p:pic>
          <p:nvPicPr>
            <p:cNvPr id="45" name="图片 44" descr="20230407171629">
              <a:extLst>
                <a:ext uri="{FF2B5EF4-FFF2-40B4-BE49-F238E27FC236}">
                  <a16:creationId xmlns:a16="http://schemas.microsoft.com/office/drawing/2014/main" id="{727DC790-C0F8-75BE-C782-15CC27A30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rcRect r="4572"/>
            <a:stretch>
              <a:fillRect/>
            </a:stretch>
          </p:blipFill>
          <p:spPr>
            <a:xfrm>
              <a:off x="10785" y="5169"/>
              <a:ext cx="2964" cy="2041"/>
            </a:xfrm>
            <a:prstGeom prst="rect">
              <a:avLst/>
            </a:prstGeom>
            <a:noFill/>
            <a:ln w="25400">
              <a:solidFill>
                <a:schemeClr val="bg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DB42A139-4B22-EAD5-5DE6-6299E0FB9612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0785" y="5009"/>
              <a:ext cx="1994" cy="69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sym typeface="+mn-ea"/>
                </a:rPr>
                <a:t>10</a:t>
              </a:r>
              <a:r>
                <a:rPr lang="en-US" altLang="zh-CN" sz="2400" baseline="300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sym typeface="+mn-ea"/>
                </a:rPr>
                <a:t>6</a:t>
              </a: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V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65C34CBB-C9DE-42F7-52AD-C66EF5E7703E}"/>
              </a:ext>
            </a:extLst>
          </p:cNvPr>
          <p:cNvSpPr txBox="1"/>
          <p:nvPr/>
        </p:nvSpPr>
        <p:spPr>
          <a:xfrm>
            <a:off x="474071" y="870168"/>
            <a:ext cx="2289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、认识电压</a:t>
            </a:r>
          </a:p>
        </p:txBody>
      </p:sp>
    </p:spTree>
    <p:extLst>
      <p:ext uri="{BB962C8B-B14F-4D97-AF65-F5344CB8AC3E}">
        <p14:creationId xmlns:p14="http://schemas.microsoft.com/office/powerpoint/2010/main" val="834205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10" grpId="0"/>
      <p:bldP spid="12" grpId="0"/>
      <p:bldP spid="13" grpId="0" animBg="1"/>
      <p:bldP spid="14" grpId="0"/>
      <p:bldP spid="15" grpId="0"/>
      <p:bldP spid="17" grpId="0"/>
      <p:bldP spid="1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DEBAE9E-45CC-152B-0DF9-CEFFD6318511}"/>
              </a:ext>
            </a:extLst>
          </p:cNvPr>
          <p:cNvSpPr/>
          <p:nvPr/>
        </p:nvSpPr>
        <p:spPr>
          <a:xfrm>
            <a:off x="1083945" y="1141544"/>
            <a:ext cx="6530975" cy="2860040"/>
          </a:xfrm>
          <a:prstGeom prst="rect">
            <a:avLst/>
          </a:prstGeom>
        </p:spPr>
        <p:txBody>
          <a:bodyPr lIns="91437" tIns="45718" rIns="91437" bIns="45718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、下列说法正确的是（  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）</a:t>
            </a:r>
            <a:endParaRPr lang="en-US" altLang="zh-CN" sz="24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A.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电路中只要有电压，就会有电流</a:t>
            </a:r>
            <a:endParaRPr lang="en-US" altLang="zh-CN" sz="24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B.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电压一定会使物体中的电子不断移动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C.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电路中有电流，电路两端一定有电压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D.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电流使导体中不断形成电压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99FAE58-B2E8-14DD-EDE3-88840810C7AA}"/>
              </a:ext>
            </a:extLst>
          </p:cNvPr>
          <p:cNvSpPr/>
          <p:nvPr/>
        </p:nvSpPr>
        <p:spPr>
          <a:xfrm>
            <a:off x="4475773" y="1237620"/>
            <a:ext cx="468313" cy="459105"/>
          </a:xfrm>
          <a:prstGeom prst="rect">
            <a:avLst/>
          </a:prstGeom>
        </p:spPr>
        <p:txBody>
          <a:bodyPr lIns="91437" tIns="45718" rIns="91437" bIns="45718">
            <a:spAutoFit/>
          </a:bodyPr>
          <a:lstStyle/>
          <a:p>
            <a:pPr eaLnBrk="1" hangingPunct="1">
              <a:defRPr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AAB61A9-ED1D-0E0B-0E89-1D0E2CB6CC80}"/>
              </a:ext>
            </a:extLst>
          </p:cNvPr>
          <p:cNvSpPr txBox="1"/>
          <p:nvPr/>
        </p:nvSpPr>
        <p:spPr>
          <a:xfrm>
            <a:off x="1184876" y="4595725"/>
            <a:ext cx="8447246" cy="13031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2.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快乐学习，轻松考试，请你写出：一节新干电池的电压为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_______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V，我国家庭电路的电压为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_______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V。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FC3866A-FFB3-4AF4-01DA-CFD43AD9471B}"/>
              </a:ext>
            </a:extLst>
          </p:cNvPr>
          <p:cNvSpPr txBox="1"/>
          <p:nvPr/>
        </p:nvSpPr>
        <p:spPr>
          <a:xfrm>
            <a:off x="2656647" y="5376932"/>
            <a:ext cx="633507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1.5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2067906-AD80-B51C-AF18-DD59F18FD49E}"/>
              </a:ext>
            </a:extLst>
          </p:cNvPr>
          <p:cNvSpPr txBox="1"/>
          <p:nvPr/>
        </p:nvSpPr>
        <p:spPr>
          <a:xfrm>
            <a:off x="8127807" y="5247313"/>
            <a:ext cx="728084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220</a:t>
            </a:r>
          </a:p>
        </p:txBody>
      </p:sp>
    </p:spTree>
    <p:extLst>
      <p:ext uri="{BB962C8B-B14F-4D97-AF65-F5344CB8AC3E}">
        <p14:creationId xmlns:p14="http://schemas.microsoft.com/office/powerpoint/2010/main" val="2605182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47CA2D-F319-F535-178F-B18B8E2F7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8" y="42863"/>
            <a:ext cx="6651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、电压的测量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38673DE-B39B-4589-798D-2FC2637122A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8000" contrast="18000"/>
          </a:blip>
          <a:stretch>
            <a:fillRect/>
          </a:stretch>
        </p:blipFill>
        <p:spPr>
          <a:xfrm>
            <a:off x="1664752" y="1288365"/>
            <a:ext cx="3151422" cy="3492000"/>
          </a:xfrm>
          <a:prstGeom prst="rect">
            <a:avLst/>
          </a:prstGeom>
        </p:spPr>
      </p:pic>
      <p:sp>
        <p:nvSpPr>
          <p:cNvPr id="4" name="AutoShape 22">
            <a:extLst>
              <a:ext uri="{FF2B5EF4-FFF2-40B4-BE49-F238E27FC236}">
                <a16:creationId xmlns:a16="http://schemas.microsoft.com/office/drawing/2014/main" id="{61AF6B84-60FA-27D7-DF75-8A02E6113CB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75802" y="3016835"/>
            <a:ext cx="1440000" cy="465455"/>
          </a:xfrm>
          <a:prstGeom prst="wedgeRectCallout">
            <a:avLst>
              <a:gd name="adj1" fmla="val 35474"/>
              <a:gd name="adj2" fmla="val 86578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负接线柱</a:t>
            </a:r>
          </a:p>
        </p:txBody>
      </p:sp>
      <p:sp>
        <p:nvSpPr>
          <p:cNvPr id="5" name="圆角矩形 10">
            <a:extLst>
              <a:ext uri="{FF2B5EF4-FFF2-40B4-BE49-F238E27FC236}">
                <a16:creationId xmlns:a16="http://schemas.microsoft.com/office/drawing/2014/main" id="{0F644238-D8F1-8B67-3B47-493B1F6D3A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061752" y="3559760"/>
            <a:ext cx="1158875" cy="608330"/>
          </a:xfrm>
          <a:prstGeom prst="roundRect">
            <a:avLst/>
          </a:prstGeom>
          <a:noFill/>
          <a:ln w="28575" cmpd="sng">
            <a:solidFill>
              <a:srgbClr val="0000FF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标注 8">
            <a:extLst>
              <a:ext uri="{FF2B5EF4-FFF2-40B4-BE49-F238E27FC236}">
                <a16:creationId xmlns:a16="http://schemas.microsoft.com/office/drawing/2014/main" id="{BB47A73D-C9E7-50D6-61C9-7340FD5D4938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3993297" y="1231850"/>
            <a:ext cx="1116000" cy="465455"/>
          </a:xfrm>
          <a:prstGeom prst="wedgeRectCallout">
            <a:avLst>
              <a:gd name="adj1" fmla="val -47678"/>
              <a:gd name="adj2" fmla="val 85470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刻度盘</a:t>
            </a:r>
          </a:p>
        </p:txBody>
      </p:sp>
      <p:sp>
        <p:nvSpPr>
          <p:cNvPr id="7" name="AutoShape 22">
            <a:extLst>
              <a:ext uri="{FF2B5EF4-FFF2-40B4-BE49-F238E27FC236}">
                <a16:creationId xmlns:a16="http://schemas.microsoft.com/office/drawing/2014/main" id="{8016A88A-401E-D133-AE1F-2CEB18EF71A6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98687" y="1697305"/>
            <a:ext cx="828000" cy="465455"/>
          </a:xfrm>
          <a:prstGeom prst="wedgeRectCallout">
            <a:avLst>
              <a:gd name="adj1" fmla="val 138952"/>
              <a:gd name="adj2" fmla="val 69142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单位</a:t>
            </a:r>
          </a:p>
        </p:txBody>
      </p:sp>
      <p:sp>
        <p:nvSpPr>
          <p:cNvPr id="8" name="AutoShape 22">
            <a:extLst>
              <a:ext uri="{FF2B5EF4-FFF2-40B4-BE49-F238E27FC236}">
                <a16:creationId xmlns:a16="http://schemas.microsoft.com/office/drawing/2014/main" id="{0C49244D-16BD-7E6F-4259-C6FCE43378B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98052" y="2240865"/>
            <a:ext cx="828000" cy="465455"/>
          </a:xfrm>
          <a:prstGeom prst="wedgeRectCallout">
            <a:avLst>
              <a:gd name="adj1" fmla="val 81548"/>
              <a:gd name="adj2" fmla="val -28569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指针</a:t>
            </a:r>
          </a:p>
        </p:txBody>
      </p:sp>
      <p:sp>
        <p:nvSpPr>
          <p:cNvPr id="9" name="AutoShape 22">
            <a:extLst>
              <a:ext uri="{FF2B5EF4-FFF2-40B4-BE49-F238E27FC236}">
                <a16:creationId xmlns:a16="http://schemas.microsoft.com/office/drawing/2014/main" id="{1C7F9B6B-0A23-7714-B409-F025774F2963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470692" y="2475815"/>
            <a:ext cx="1440000" cy="465455"/>
          </a:xfrm>
          <a:prstGeom prst="wedgeRectCallout">
            <a:avLst>
              <a:gd name="adj1" fmla="val -58598"/>
              <a:gd name="adj2" fmla="val 93656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调零螺母</a:t>
            </a:r>
          </a:p>
        </p:txBody>
      </p:sp>
      <p:sp>
        <p:nvSpPr>
          <p:cNvPr id="10" name="AutoShape 22">
            <a:extLst>
              <a:ext uri="{FF2B5EF4-FFF2-40B4-BE49-F238E27FC236}">
                <a16:creationId xmlns:a16="http://schemas.microsoft.com/office/drawing/2014/main" id="{4655B2D2-0345-99D1-7CD5-E6721FF64ABA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543082" y="4273500"/>
            <a:ext cx="1440000" cy="465455"/>
          </a:xfrm>
          <a:prstGeom prst="wedgeRectCallout">
            <a:avLst>
              <a:gd name="adj1" fmla="val -43120"/>
              <a:gd name="adj2" fmla="val -75784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正接线柱</a:t>
            </a: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D658F7F2-792C-6ACD-C60A-47FE00D8E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929739"/>
              </p:ext>
            </p:extLst>
          </p:nvPr>
        </p:nvGraphicFramePr>
        <p:xfrm>
          <a:off x="5908011" y="1879458"/>
          <a:ext cx="5108187" cy="2309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2729">
                  <a:extLst>
                    <a:ext uri="{9D8B030D-6E8A-4147-A177-3AD203B41FA5}">
                      <a16:colId xmlns:a16="http://schemas.microsoft.com/office/drawing/2014/main" val="1577991901"/>
                    </a:ext>
                  </a:extLst>
                </a:gridCol>
                <a:gridCol w="1702729">
                  <a:extLst>
                    <a:ext uri="{9D8B030D-6E8A-4147-A177-3AD203B41FA5}">
                      <a16:colId xmlns:a16="http://schemas.microsoft.com/office/drawing/2014/main" val="1113092157"/>
                    </a:ext>
                  </a:extLst>
                </a:gridCol>
                <a:gridCol w="1702729">
                  <a:extLst>
                    <a:ext uri="{9D8B030D-6E8A-4147-A177-3AD203B41FA5}">
                      <a16:colId xmlns:a16="http://schemas.microsoft.com/office/drawing/2014/main" val="1076312778"/>
                    </a:ext>
                  </a:extLst>
                </a:gridCol>
              </a:tblGrid>
              <a:tr h="76993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接线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量程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分度值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1332604"/>
                  </a:ext>
                </a:extLst>
              </a:tr>
              <a:tr h="769938">
                <a:tc>
                  <a:txBody>
                    <a:bodyPr/>
                    <a:lstStyle/>
                    <a:p>
                      <a:pPr algn="ctr"/>
                      <a:endParaRPr lang="zh-CN" altLang="en-US" sz="28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3342790"/>
                  </a:ext>
                </a:extLst>
              </a:tr>
              <a:tr h="769938">
                <a:tc>
                  <a:txBody>
                    <a:bodyPr/>
                    <a:lstStyle/>
                    <a:p>
                      <a:pPr algn="ctr"/>
                      <a:endParaRPr lang="zh-CN" altLang="en-US" sz="28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4632678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C23E8DA3-6719-DEAF-5C0C-5C68AF45CF25}"/>
              </a:ext>
            </a:extLst>
          </p:cNvPr>
          <p:cNvSpPr txBox="1"/>
          <p:nvPr/>
        </p:nvSpPr>
        <p:spPr>
          <a:xfrm>
            <a:off x="1000849" y="613360"/>
            <a:ext cx="3707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）认识电压表</a:t>
            </a:r>
          </a:p>
        </p:txBody>
      </p:sp>
    </p:spTree>
    <p:extLst>
      <p:ext uri="{BB962C8B-B14F-4D97-AF65-F5344CB8AC3E}">
        <p14:creationId xmlns:p14="http://schemas.microsoft.com/office/powerpoint/2010/main" val="13809465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7A71167-6A8D-7444-93AC-FD0CA34123A6}"/>
              </a:ext>
            </a:extLst>
          </p:cNvPr>
          <p:cNvSpPr txBox="1"/>
          <p:nvPr/>
        </p:nvSpPr>
        <p:spPr>
          <a:xfrm>
            <a:off x="350196" y="175098"/>
            <a:ext cx="2895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）电压表读数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6B38D235-4E4A-F9AC-952A-22EFD6E858B6}"/>
              </a:ext>
            </a:extLst>
          </p:cNvPr>
          <p:cNvSpPr/>
          <p:nvPr/>
        </p:nvSpPr>
        <p:spPr>
          <a:xfrm>
            <a:off x="5080724" y="1119163"/>
            <a:ext cx="4863465" cy="1819073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25400"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Clr>
                <a:srgbClr val="0000FF"/>
              </a:buClr>
              <a:buFont typeface="Wingdings" panose="05000000000000000000" charset="0"/>
              <a:buChar char="u"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明确所选电压表的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量程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；</a:t>
            </a:r>
          </a:p>
          <a:p>
            <a:pPr marL="457200" indent="-457200">
              <a:lnSpc>
                <a:spcPct val="120000"/>
              </a:lnSpc>
              <a:buClr>
                <a:srgbClr val="0000FF"/>
              </a:buClr>
              <a:buFont typeface="Wingdings" panose="05000000000000000000" charset="0"/>
              <a:buChar char="u"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确定电压表的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分度值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；</a:t>
            </a:r>
          </a:p>
          <a:p>
            <a:pPr marL="457200" indent="-457200">
              <a:lnSpc>
                <a:spcPct val="120000"/>
              </a:lnSpc>
              <a:buClr>
                <a:srgbClr val="0000FF"/>
              </a:buClr>
              <a:buFont typeface="Wingdings" panose="05000000000000000000" charset="0"/>
              <a:buChar char="u"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由指针位置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读出示数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。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1A2F55F-1206-D17D-6281-E414A31FE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0807" y="3753514"/>
            <a:ext cx="7288720" cy="250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1B66C09-CA87-49C2-2EEE-11530716165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8000" contrast="18000"/>
          </a:blip>
          <a:stretch>
            <a:fillRect/>
          </a:stretch>
        </p:blipFill>
        <p:spPr>
          <a:xfrm>
            <a:off x="2140807" y="601041"/>
            <a:ext cx="2411918" cy="267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0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F824AA0-8FBE-C040-F635-15A8BE594AFC}"/>
              </a:ext>
            </a:extLst>
          </p:cNvPr>
          <p:cNvPicPr/>
          <p:nvPr/>
        </p:nvPicPr>
        <p:blipFill>
          <a:blip r:embed="rId2"/>
          <a:srcRect l="32656" t="37894" r="31666" b="31304"/>
          <a:stretch>
            <a:fillRect/>
          </a:stretch>
        </p:blipFill>
        <p:spPr>
          <a:xfrm>
            <a:off x="703230" y="1303348"/>
            <a:ext cx="1965793" cy="129586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0720D3A-1754-02A9-78AF-D438F1EA4422}"/>
              </a:ext>
            </a:extLst>
          </p:cNvPr>
          <p:cNvPicPr/>
          <p:nvPr/>
        </p:nvPicPr>
        <p:blipFill>
          <a:blip r:embed="rId3"/>
          <a:srcRect l="30944" t="31780" r="32092" b="24380"/>
          <a:stretch>
            <a:fillRect/>
          </a:stretch>
        </p:blipFill>
        <p:spPr>
          <a:xfrm>
            <a:off x="2970371" y="1236779"/>
            <a:ext cx="1871260" cy="129586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D671D32-7FCC-F726-CE53-5FC617E3D53A}"/>
              </a:ext>
            </a:extLst>
          </p:cNvPr>
          <p:cNvPicPr/>
          <p:nvPr/>
        </p:nvPicPr>
        <p:blipFill>
          <a:blip r:embed="rId4"/>
          <a:srcRect l="33612" t="32854" r="34232" b="23307"/>
          <a:stretch>
            <a:fillRect/>
          </a:stretch>
        </p:blipFill>
        <p:spPr>
          <a:xfrm>
            <a:off x="625082" y="2924710"/>
            <a:ext cx="1784612" cy="153079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5EFED8-9BD3-8A91-E9B7-2D5740465BA1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0371" y="3272576"/>
            <a:ext cx="1501266" cy="162938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CF4D4BB-879D-E0AC-8C00-2CC36DFFCA36}"/>
              </a:ext>
            </a:extLst>
          </p:cNvPr>
          <p:cNvSpPr txBox="1"/>
          <p:nvPr/>
        </p:nvSpPr>
        <p:spPr>
          <a:xfrm>
            <a:off x="535020" y="214009"/>
            <a:ext cx="307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）电压表连接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5B7D9149-B80E-626E-FC3F-AE1B1ED39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0382" y="906648"/>
            <a:ext cx="5025491" cy="581365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电压表必须和被测的用电器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并联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C0C5B30-544E-84C5-5128-044D193171D3}"/>
              </a:ext>
            </a:extLst>
          </p:cNvPr>
          <p:cNvSpPr txBox="1"/>
          <p:nvPr/>
        </p:nvSpPr>
        <p:spPr>
          <a:xfrm>
            <a:off x="5480382" y="1805111"/>
            <a:ext cx="5677032" cy="10055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电流必须从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正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接线柱流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入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，从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负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接线柱流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出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3E3CB08-6827-5700-2FC8-C2C3B7295224}"/>
              </a:ext>
            </a:extLst>
          </p:cNvPr>
          <p:cNvSpPr txBox="1"/>
          <p:nvPr/>
        </p:nvSpPr>
        <p:spPr>
          <a:xfrm>
            <a:off x="5480382" y="3102088"/>
            <a:ext cx="5677032" cy="10055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必须正确选择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量程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，可先用大量程进行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“试触”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26A89A9-A3B6-75B6-6245-5118B7D6376D}"/>
              </a:ext>
            </a:extLst>
          </p:cNvPr>
          <p:cNvSpPr txBox="1"/>
          <p:nvPr/>
        </p:nvSpPr>
        <p:spPr>
          <a:xfrm>
            <a:off x="5480382" y="4399065"/>
            <a:ext cx="5677032" cy="10057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4.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电压表可以直接连到电源的两极，测量电源电压！</a:t>
            </a:r>
          </a:p>
        </p:txBody>
      </p:sp>
    </p:spTree>
    <p:extLst>
      <p:ext uri="{BB962C8B-B14F-4D97-AF65-F5344CB8AC3E}">
        <p14:creationId xmlns:p14="http://schemas.microsoft.com/office/powerpoint/2010/main" val="36412649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4239D5E-C54A-AB95-07F4-D038E4AEEAA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57811" y="2938105"/>
            <a:ext cx="2383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正负接线柱接反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6C33A71-5C27-FBB0-3414-44453D45AEA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93441" y="2938105"/>
            <a:ext cx="14338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量程太小</a:t>
            </a:r>
          </a:p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电压太大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FF83819-044C-1DF0-0628-D9BB44DE92E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212816" y="2938105"/>
            <a:ext cx="14370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量程太大电压太小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2E0F2E4-178E-B786-5EC7-00DBFCC959FA}"/>
              </a:ext>
            </a:extLst>
          </p:cNvPr>
          <p:cNvGrpSpPr>
            <a:grpSpLocks noChangeAspect="1"/>
          </p:cNvGrpSpPr>
          <p:nvPr/>
        </p:nvGrpSpPr>
        <p:grpSpPr>
          <a:xfrm>
            <a:off x="2048996" y="1065490"/>
            <a:ext cx="1279521" cy="1764000"/>
            <a:chOff x="4365" y="1215"/>
            <a:chExt cx="1854" cy="2556"/>
          </a:xfrm>
        </p:grpSpPr>
        <p:pic>
          <p:nvPicPr>
            <p:cNvPr id="6" name="图片 5" descr="20230408141305">
              <a:extLst>
                <a:ext uri="{FF2B5EF4-FFF2-40B4-BE49-F238E27FC236}">
                  <a16:creationId xmlns:a16="http://schemas.microsoft.com/office/drawing/2014/main" id="{7E92C0E0-F27B-64A7-F5DF-A5786F467F67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lum bright="-12000" contrast="12000"/>
            </a:blip>
            <a:stretch>
              <a:fillRect/>
            </a:stretch>
          </p:blipFill>
          <p:spPr>
            <a:xfrm>
              <a:off x="4365" y="1215"/>
              <a:ext cx="1854" cy="2557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7" name="直接箭头连接符 6">
              <a:extLst>
                <a:ext uri="{FF2B5EF4-FFF2-40B4-BE49-F238E27FC236}">
                  <a16:creationId xmlns:a16="http://schemas.microsoft.com/office/drawing/2014/main" id="{BA990FB9-379A-12D1-BBAE-48C605173408}"/>
                </a:ext>
              </a:extLst>
            </p:cNvPr>
            <p:cNvCxnSpPr/>
            <p:nvPr>
              <p:custDataLst>
                <p:tags r:id="rId13"/>
              </p:custDataLst>
            </p:nvPr>
          </p:nvCxnSpPr>
          <p:spPr>
            <a:xfrm flipH="1" flipV="1">
              <a:off x="4819" y="1783"/>
              <a:ext cx="498" cy="33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0F3BE49-94EF-2046-D990-5A95EF880256}"/>
              </a:ext>
            </a:extLst>
          </p:cNvPr>
          <p:cNvGrpSpPr>
            <a:grpSpLocks noChangeAspect="1"/>
          </p:cNvGrpSpPr>
          <p:nvPr/>
        </p:nvGrpSpPr>
        <p:grpSpPr>
          <a:xfrm>
            <a:off x="4670907" y="1065490"/>
            <a:ext cx="1278890" cy="1764000"/>
            <a:chOff x="6746" y="1215"/>
            <a:chExt cx="1854" cy="2556"/>
          </a:xfrm>
        </p:grpSpPr>
        <p:pic>
          <p:nvPicPr>
            <p:cNvPr id="9" name="图片 8" descr="20230408141305">
              <a:extLst>
                <a:ext uri="{FF2B5EF4-FFF2-40B4-BE49-F238E27FC236}">
                  <a16:creationId xmlns:a16="http://schemas.microsoft.com/office/drawing/2014/main" id="{83C7D696-1513-E160-1ABA-04E992FFEA03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lum bright="-12000" contrast="12000"/>
            </a:blip>
            <a:stretch>
              <a:fillRect/>
            </a:stretch>
          </p:blipFill>
          <p:spPr>
            <a:xfrm>
              <a:off x="6746" y="1215"/>
              <a:ext cx="1854" cy="2557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6BF99F43-2302-8776-83AA-B9C060937D0E}"/>
                </a:ext>
              </a:extLst>
            </p:cNvPr>
            <p:cNvCxnSpPr/>
            <p:nvPr>
              <p:custDataLst>
                <p:tags r:id="rId11"/>
              </p:custDataLst>
            </p:nvPr>
          </p:nvCxnSpPr>
          <p:spPr>
            <a:xfrm flipV="1">
              <a:off x="7585" y="1896"/>
              <a:ext cx="635" cy="2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63CC913-E3F3-69B9-92E6-BAD09E85C85E}"/>
              </a:ext>
            </a:extLst>
          </p:cNvPr>
          <p:cNvGrpSpPr>
            <a:grpSpLocks noChangeAspect="1"/>
          </p:cNvGrpSpPr>
          <p:nvPr/>
        </p:nvGrpSpPr>
        <p:grpSpPr>
          <a:xfrm>
            <a:off x="7292187" y="1065490"/>
            <a:ext cx="1278890" cy="1764000"/>
            <a:chOff x="4478" y="4391"/>
            <a:chExt cx="1854" cy="2556"/>
          </a:xfrm>
        </p:grpSpPr>
        <p:pic>
          <p:nvPicPr>
            <p:cNvPr id="12" name="图片 11" descr="20230408141305">
              <a:extLst>
                <a:ext uri="{FF2B5EF4-FFF2-40B4-BE49-F238E27FC236}">
                  <a16:creationId xmlns:a16="http://schemas.microsoft.com/office/drawing/2014/main" id="{297C15C5-C69E-C1AE-467B-77FF79524EE7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lum bright="-12000" contrast="12000"/>
            </a:blip>
            <a:stretch>
              <a:fillRect/>
            </a:stretch>
          </p:blipFill>
          <p:spPr>
            <a:xfrm>
              <a:off x="4478" y="4391"/>
              <a:ext cx="1854" cy="2557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DE93231F-D965-A67A-956D-60F32DF35B0C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 flipH="1" flipV="1">
              <a:off x="5159" y="4845"/>
              <a:ext cx="272" cy="45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AA8A25E4-F891-0E35-F369-7EF834572232}"/>
              </a:ext>
            </a:extLst>
          </p:cNvPr>
          <p:cNvSpPr txBox="1"/>
          <p:nvPr/>
        </p:nvSpPr>
        <p:spPr>
          <a:xfrm>
            <a:off x="723574" y="431908"/>
            <a:ext cx="7787438" cy="52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eaLnBrk="1" hangingPunct="1">
              <a:lnSpc>
                <a:spcPct val="130000"/>
              </a:lnSpc>
              <a:buClrTx/>
              <a:buSzTx/>
              <a:buFontTx/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、、你能说说下面的电压表使用时犯了什么错误吗？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33DFDED8-D0BD-B746-803C-966CCB2845A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58346" y="3768050"/>
            <a:ext cx="7870190" cy="223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6286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algn="l" rtl="0" eaLnBrk="1" fontAlgn="base" latinLnBrk="0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400" i="0" u="none" strike="noStrike" kern="1200" cap="none" spc="0" normalizeH="0" baseline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400" i="0" u="none" strike="noStrike" kern="1200" cap="none" spc="0" normalizeH="0" baseline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、如图所示，灯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</a:rPr>
              <a:t>L</a:t>
            </a:r>
            <a:r>
              <a:rPr kumimoji="0" lang="en-US" altLang="zh-CN" sz="2400" b="1" i="0" u="none" strike="noStrike" kern="1200" cap="none" spc="0" normalizeH="0" baseline="-25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</a:rPr>
              <a:t>1 </a:t>
            </a:r>
            <a:r>
              <a:rPr kumimoji="0" lang="zh-CN" altLang="en-US" sz="2400" i="0" u="none" strike="noStrike" kern="1200" cap="none" spc="0" normalizeH="0" baseline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与灯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</a:rPr>
              <a:t>L</a:t>
            </a:r>
            <a:r>
              <a:rPr kumimoji="0" lang="en-US" altLang="zh-CN" sz="2400" b="1" i="0" u="none" strike="noStrike" kern="1200" cap="none" spc="0" normalizeH="0" baseline="-25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</a:rPr>
              <a:t>2 </a:t>
            </a:r>
            <a:r>
              <a:rPr kumimoji="0" lang="zh-CN" altLang="en-US" sz="2400" i="0" u="none" strike="noStrike" kern="1200" cap="none" spc="0" normalizeH="0" baseline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串联，先用电压表测灯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</a:rPr>
              <a:t>L</a:t>
            </a:r>
            <a:r>
              <a:rPr kumimoji="0" lang="en-US" altLang="zh-CN" sz="2400" b="1" i="0" u="none" strike="noStrike" kern="1200" cap="none" spc="0" normalizeH="0" baseline="-25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</a:rPr>
              <a:t>1 </a:t>
            </a:r>
            <a:r>
              <a:rPr kumimoji="0" lang="zh-CN" altLang="en-US" sz="2400" i="0" u="none" strike="noStrike" kern="1200" cap="none" spc="0" normalizeH="0" baseline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两端电压， 再测灯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</a:rPr>
              <a:t>L</a:t>
            </a:r>
            <a:r>
              <a:rPr kumimoji="0" lang="en-US" altLang="zh-CN" sz="2400" b="1" i="0" u="none" strike="noStrike" kern="1200" cap="none" spc="0" normalizeH="0" baseline="-25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</a:rPr>
              <a:t>2 </a:t>
            </a:r>
            <a:r>
              <a:rPr kumimoji="0" lang="zh-CN" altLang="en-US" sz="2400" i="0" u="none" strike="noStrike" kern="1200" cap="none" spc="0" normalizeH="0" baseline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两端电压时， 小明只将电压表接</a:t>
            </a:r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</a:rPr>
              <a:t>A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kumimoji="0" lang="zh-CN" altLang="en-US" sz="2400" i="0" u="none" strike="noStrike" kern="1200" cap="none" spc="0" normalizeH="0" baseline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的一端改接到</a:t>
            </a:r>
            <a:r>
              <a:rPr kumimoji="0" lang="zh-CN" altLang="en-US" sz="2400" u="none" strike="noStrike" kern="1200" cap="none" spc="0" normalizeH="0" baseline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 </a:t>
            </a:r>
            <a:r>
              <a:rPr kumimoji="0" lang="zh-CN" altLang="en-US" sz="2400" i="0" u="none" strike="noStrike" kern="1200" cap="none" spc="0" normalizeH="0" baseline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点， 这种接法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_________</a:t>
            </a:r>
            <a:r>
              <a:rPr kumimoji="0" lang="zh-CN" altLang="en-US" sz="2400" i="0" u="none" strike="noStrike" kern="1200" cap="none" spc="0" normalizeH="0" baseline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（填“ 正确” 或“ 不正确”）， 因为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_______________</a:t>
            </a:r>
            <a:r>
              <a:rPr lang="en-US" altLang="zh-CN" sz="2400" u="sng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         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_____</a:t>
            </a:r>
            <a:r>
              <a:rPr kumimoji="0" lang="zh-CN" altLang="en-US" sz="2400" i="0" u="none" strike="noStrike" kern="1200" cap="none" spc="0" normalizeH="0" baseline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。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A77E74B-B1A2-DA24-6FCA-F3BE5B89BC1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852517" y="4983663"/>
            <a:ext cx="10972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不正确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64D8EE8-485B-F22A-4444-13A103E1BDE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767433" y="5500432"/>
            <a:ext cx="38404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电压表的正负接线柱接反了</a:t>
            </a: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E654E3BD-4F99-2B69-231B-B70D06C410F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9408"/>
          <a:stretch>
            <a:fillRect/>
          </a:stretch>
        </p:blipFill>
        <p:spPr>
          <a:xfrm>
            <a:off x="8649821" y="3949183"/>
            <a:ext cx="3140075" cy="194468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3939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9495402D-76B8-4BEE-9B78-F17E25573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954" y="3584227"/>
            <a:ext cx="238799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</a:rPr>
              <a:t>河床对水流的阻碍</a:t>
            </a:r>
          </a:p>
        </p:txBody>
      </p:sp>
      <p:sp>
        <p:nvSpPr>
          <p:cNvPr id="3" name="Rectangle 33">
            <a:extLst>
              <a:ext uri="{FF2B5EF4-FFF2-40B4-BE49-F238E27FC236}">
                <a16:creationId xmlns:a16="http://schemas.microsoft.com/office/drawing/2014/main" id="{448178D2-B34E-416F-D01A-04F72124F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330" y="3476707"/>
            <a:ext cx="33703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</a:rPr>
              <a:t>电流在导线中会不会受到阻碍呢？</a:t>
            </a: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473042D7-5824-7599-2244-ED136BF4C1A7}"/>
              </a:ext>
            </a:extLst>
          </p:cNvPr>
          <p:cNvGrpSpPr/>
          <p:nvPr/>
        </p:nvGrpSpPr>
        <p:grpSpPr>
          <a:xfrm>
            <a:off x="4569362" y="662205"/>
            <a:ext cx="2808287" cy="2362200"/>
            <a:chOff x="0" y="0"/>
            <a:chExt cx="3264" cy="1488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47B43783-A9FE-E89E-9223-B2FA9B7ADD7C}"/>
                </a:ext>
              </a:extLst>
            </p:cNvPr>
            <p:cNvGrpSpPr/>
            <p:nvPr/>
          </p:nvGrpSpPr>
          <p:grpSpPr>
            <a:xfrm>
              <a:off x="0" y="0"/>
              <a:ext cx="3264" cy="1488"/>
              <a:chOff x="0" y="0"/>
              <a:chExt cx="3264" cy="1488"/>
            </a:xfrm>
          </p:grpSpPr>
          <p:sp>
            <p:nvSpPr>
              <p:cNvPr id="7" name="Line 8">
                <a:extLst>
                  <a:ext uri="{FF2B5EF4-FFF2-40B4-BE49-F238E27FC236}">
                    <a16:creationId xmlns:a16="http://schemas.microsoft.com/office/drawing/2014/main" id="{91370282-C7C4-CAF8-66E0-F274D09A40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36"/>
                <a:ext cx="105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" name="Oval 9">
                <a:extLst>
                  <a:ext uri="{FF2B5EF4-FFF2-40B4-BE49-F238E27FC236}">
                    <a16:creationId xmlns:a16="http://schemas.microsoft.com/office/drawing/2014/main" id="{4FA71683-268D-9B89-8341-456C30A356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0" y="1056"/>
                <a:ext cx="240" cy="43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Rectangle 10">
                <a:extLst>
                  <a:ext uri="{FF2B5EF4-FFF2-40B4-BE49-F238E27FC236}">
                    <a16:creationId xmlns:a16="http://schemas.microsoft.com/office/drawing/2014/main" id="{59EB8EF0-634A-4DCF-5A9B-D00FF7D9E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" y="1056"/>
                <a:ext cx="2304" cy="43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CC99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10" name="Oval 11">
                <a:extLst>
                  <a:ext uri="{FF2B5EF4-FFF2-40B4-BE49-F238E27FC236}">
                    <a16:creationId xmlns:a16="http://schemas.microsoft.com/office/drawing/2014/main" id="{0332B23C-2850-4203-27AF-7D2AECA01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288" cy="43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11" name="Rectangle 12">
                <a:extLst>
                  <a:ext uri="{FF2B5EF4-FFF2-40B4-BE49-F238E27FC236}">
                    <a16:creationId xmlns:a16="http://schemas.microsoft.com/office/drawing/2014/main" id="{24BFC4E4-A0F8-45DB-9924-B11FB9C05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12" name="AutoShape 13">
                <a:extLst>
                  <a:ext uri="{FF2B5EF4-FFF2-40B4-BE49-F238E27FC236}">
                    <a16:creationId xmlns:a16="http://schemas.microsoft.com/office/drawing/2014/main" id="{78230976-8E11-2F6E-A4D6-2EDC44BD4B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056"/>
                <a:ext cx="192" cy="240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13" name="AutoShape 14">
                <a:extLst>
                  <a:ext uri="{FF2B5EF4-FFF2-40B4-BE49-F238E27FC236}">
                    <a16:creationId xmlns:a16="http://schemas.microsoft.com/office/drawing/2014/main" id="{858D9F9C-CABC-2908-A0AE-EED54A638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056"/>
                <a:ext cx="336" cy="384"/>
              </a:xfrm>
              <a:prstGeom prst="smileyFace">
                <a:avLst>
                  <a:gd name="adj" fmla="val -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14" name="AutoShape 15">
                <a:extLst>
                  <a:ext uri="{FF2B5EF4-FFF2-40B4-BE49-F238E27FC236}">
                    <a16:creationId xmlns:a16="http://schemas.microsoft.com/office/drawing/2014/main" id="{BDA7DFB0-3391-B27F-79BF-48F1A2F891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296"/>
                <a:ext cx="192" cy="192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15" name="AutoShape 16">
                <a:extLst>
                  <a:ext uri="{FF2B5EF4-FFF2-40B4-BE49-F238E27FC236}">
                    <a16:creationId xmlns:a16="http://schemas.microsoft.com/office/drawing/2014/main" id="{A534F22C-5849-43E0-6F33-027AA7213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296"/>
                <a:ext cx="336" cy="192"/>
              </a:xfrm>
              <a:prstGeom prst="smileyFace">
                <a:avLst>
                  <a:gd name="adj" fmla="val -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AutoShape 17">
                <a:extLst>
                  <a:ext uri="{FF2B5EF4-FFF2-40B4-BE49-F238E27FC236}">
                    <a16:creationId xmlns:a16="http://schemas.microsoft.com/office/drawing/2014/main" id="{5F889AA5-446B-F375-FAA0-ADBECFA90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152"/>
                <a:ext cx="288" cy="336"/>
              </a:xfrm>
              <a:prstGeom prst="smileyFace">
                <a:avLst>
                  <a:gd name="adj" fmla="val -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AutoShape 18">
                <a:extLst>
                  <a:ext uri="{FF2B5EF4-FFF2-40B4-BE49-F238E27FC236}">
                    <a16:creationId xmlns:a16="http://schemas.microsoft.com/office/drawing/2014/main" id="{7C88D8D5-E5CE-4610-CE26-7D7EDE2072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1296"/>
                <a:ext cx="192" cy="192"/>
              </a:xfrm>
              <a:prstGeom prst="smileyFace">
                <a:avLst>
                  <a:gd name="adj" fmla="val -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18" name="AutoShape 19">
                <a:extLst>
                  <a:ext uri="{FF2B5EF4-FFF2-40B4-BE49-F238E27FC236}">
                    <a16:creationId xmlns:a16="http://schemas.microsoft.com/office/drawing/2014/main" id="{F16F1E19-318E-88F2-3322-FC54F5B01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248"/>
                <a:ext cx="336" cy="192"/>
              </a:xfrm>
              <a:prstGeom prst="smileyFace">
                <a:avLst>
                  <a:gd name="adj" fmla="val -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AutoShape 20">
                <a:extLst>
                  <a:ext uri="{FF2B5EF4-FFF2-40B4-BE49-F238E27FC236}">
                    <a16:creationId xmlns:a16="http://schemas.microsoft.com/office/drawing/2014/main" id="{5BDE0A67-DBBE-181D-BB3B-1C4DB273C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2" y="1056"/>
                <a:ext cx="384" cy="240"/>
              </a:xfrm>
              <a:prstGeom prst="smileyFace">
                <a:avLst>
                  <a:gd name="adj" fmla="val -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20" name="AutoShape 21">
                <a:extLst>
                  <a:ext uri="{FF2B5EF4-FFF2-40B4-BE49-F238E27FC236}">
                    <a16:creationId xmlns:a16="http://schemas.microsoft.com/office/drawing/2014/main" id="{349A63A4-5B2B-23BD-80C1-BA124D1DB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2" y="1296"/>
                <a:ext cx="144" cy="192"/>
              </a:xfrm>
              <a:prstGeom prst="smileyFace">
                <a:avLst>
                  <a:gd name="adj" fmla="val -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AutoShape 22">
                <a:extLst>
                  <a:ext uri="{FF2B5EF4-FFF2-40B4-BE49-F238E27FC236}">
                    <a16:creationId xmlns:a16="http://schemas.microsoft.com/office/drawing/2014/main" id="{7E56710F-E70B-2D1E-961B-52787A2376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1056"/>
                <a:ext cx="192" cy="192"/>
              </a:xfrm>
              <a:prstGeom prst="smileyFace">
                <a:avLst>
                  <a:gd name="adj" fmla="val -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AutoShape 23">
                <a:extLst>
                  <a:ext uri="{FF2B5EF4-FFF2-40B4-BE49-F238E27FC236}">
                    <a16:creationId xmlns:a16="http://schemas.microsoft.com/office/drawing/2014/main" id="{3C1C4A51-45E6-E974-433C-E492609984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104"/>
                <a:ext cx="192" cy="192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Rectangle 24">
                <a:extLst>
                  <a:ext uri="{FF2B5EF4-FFF2-40B4-BE49-F238E27FC236}">
                    <a16:creationId xmlns:a16="http://schemas.microsoft.com/office/drawing/2014/main" id="{A66A0491-E69D-614A-4955-CD0E47C79F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0"/>
                <a:ext cx="1344" cy="624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CC99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24" name="Rectangle 25">
                <a:extLst>
                  <a:ext uri="{FF2B5EF4-FFF2-40B4-BE49-F238E27FC236}">
                    <a16:creationId xmlns:a16="http://schemas.microsoft.com/office/drawing/2014/main" id="{E0B7A06B-B827-2D43-21AA-4350030B22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2" y="144"/>
                <a:ext cx="144" cy="336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CC99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25" name="Line 26">
                <a:extLst>
                  <a:ext uri="{FF2B5EF4-FFF2-40B4-BE49-F238E27FC236}">
                    <a16:creationId xmlns:a16="http://schemas.microsoft.com/office/drawing/2014/main" id="{D1A2896C-5347-AF3D-6260-ECC4110141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36"/>
                <a:ext cx="768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Line 27">
                <a:extLst>
                  <a:ext uri="{FF2B5EF4-FFF2-40B4-BE49-F238E27FC236}">
                    <a16:creationId xmlns:a16="http://schemas.microsoft.com/office/drawing/2014/main" id="{4A1596C6-7529-7E84-86FA-AF15CBB34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64" y="336"/>
                <a:ext cx="0" cy="96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" name="Line 28">
                <a:extLst>
                  <a:ext uri="{FF2B5EF4-FFF2-40B4-BE49-F238E27FC236}">
                    <a16:creationId xmlns:a16="http://schemas.microsoft.com/office/drawing/2014/main" id="{2CFEFC5E-070B-D64E-B3C3-7ED94F70BD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80" y="1296"/>
                <a:ext cx="384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" name="Line 29">
                <a:extLst>
                  <a:ext uri="{FF2B5EF4-FFF2-40B4-BE49-F238E27FC236}">
                    <a16:creationId xmlns:a16="http://schemas.microsoft.com/office/drawing/2014/main" id="{AA7ACFD5-8FF5-49F6-E41D-CABCF2FF6D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1296"/>
                <a:ext cx="432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" name="Line 30">
                <a:extLst>
                  <a:ext uri="{FF2B5EF4-FFF2-40B4-BE49-F238E27FC236}">
                    <a16:creationId xmlns:a16="http://schemas.microsoft.com/office/drawing/2014/main" id="{8337BA53-26FB-4A04-D25C-A0EADF9ADC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0" y="336"/>
                <a:ext cx="0" cy="96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" name="AutoShape 31">
                <a:extLst>
                  <a:ext uri="{FF2B5EF4-FFF2-40B4-BE49-F238E27FC236}">
                    <a16:creationId xmlns:a16="http://schemas.microsoft.com/office/drawing/2014/main" id="{9C7EC0F1-524E-99C3-4585-E6D7756E3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304" y="1200"/>
                <a:ext cx="768" cy="192"/>
              </a:xfrm>
              <a:prstGeom prst="notchedRightArrow">
                <a:avLst>
                  <a:gd name="adj1" fmla="val 50000"/>
                  <a:gd name="adj2" fmla="val 100000"/>
                </a:avLst>
              </a:prstGeom>
              <a:solidFill>
                <a:srgbClr val="CCFFCC"/>
              </a:solidFill>
              <a:ln w="9525">
                <a:solidFill>
                  <a:srgbClr val="FF00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20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" name="Text Box 32">
              <a:extLst>
                <a:ext uri="{FF2B5EF4-FFF2-40B4-BE49-F238E27FC236}">
                  <a16:creationId xmlns:a16="http://schemas.microsoft.com/office/drawing/2014/main" id="{D5A40D5A-4CF6-369D-9F98-C7A673604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1" y="124"/>
              <a:ext cx="144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3600">
                  <a:latin typeface="Times New Roman" panose="02020603050405020304" pitchFamily="18" charset="0"/>
                  <a:ea typeface="楷体" panose="02010609060101010101" pitchFamily="49" charset="-122"/>
                </a:rPr>
                <a:t>-     </a:t>
              </a:r>
              <a:r>
                <a:rPr lang="en-US" altLang="zh-CN" sz="2400">
                  <a:latin typeface="Times New Roman" panose="02020603050405020304" pitchFamily="18" charset="0"/>
                  <a:ea typeface="楷体" panose="02010609060101010101" pitchFamily="49" charset="-122"/>
                </a:rPr>
                <a:t>+</a:t>
              </a:r>
            </a:p>
          </p:txBody>
        </p: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5DB17BD5-9A9F-5DB0-9CDA-C16D5B76A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575" y="842455"/>
            <a:ext cx="3100387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剪去单角的矩形 1">
            <a:extLst>
              <a:ext uri="{FF2B5EF4-FFF2-40B4-BE49-F238E27FC236}">
                <a16:creationId xmlns:a16="http://schemas.microsoft.com/office/drawing/2014/main" id="{8A37CF64-059B-A7CA-46CA-4D82FDEA03A5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050525" y="4248957"/>
            <a:ext cx="4129472" cy="505006"/>
          </a:xfrm>
          <a:prstGeom prst="snip1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 algn="l" eaLnBrk="1" hangingPunct="1"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导体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对电流阻碍作用的大小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33" name="剪去单角的矩形 8">
            <a:extLst>
              <a:ext uri="{FF2B5EF4-FFF2-40B4-BE49-F238E27FC236}">
                <a16:creationId xmlns:a16="http://schemas.microsoft.com/office/drawing/2014/main" id="{E0453C1F-284F-C6C6-C451-AB9664BD80D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3971890" y="5055796"/>
            <a:ext cx="4153535" cy="502227"/>
          </a:xfrm>
          <a:prstGeom prst="snip1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 algn="l" eaLnBrk="1" hangingPunct="1"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欧姆，简称欧，符号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Ω</a:t>
            </a:r>
          </a:p>
        </p:txBody>
      </p:sp>
      <p:sp>
        <p:nvSpPr>
          <p:cNvPr id="34" name="剪去单角的矩形 11">
            <a:extLst>
              <a:ext uri="{FF2B5EF4-FFF2-40B4-BE49-F238E27FC236}">
                <a16:creationId xmlns:a16="http://schemas.microsoft.com/office/drawing/2014/main" id="{4A045CBE-E976-4485-A955-EA71A734CEE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6506335" y="4248786"/>
            <a:ext cx="1412240" cy="502223"/>
          </a:xfrm>
          <a:prstGeom prst="snip1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 algn="l" eaLnBrk="1" hangingPunct="1"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符号：</a:t>
            </a:r>
            <a:r>
              <a:rPr lang="en-US" altLang="zh-CN" sz="2400" i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R</a:t>
            </a:r>
          </a:p>
        </p:txBody>
      </p:sp>
      <p:sp>
        <p:nvSpPr>
          <p:cNvPr id="35" name="剪去单角的矩形 2">
            <a:extLst>
              <a:ext uri="{FF2B5EF4-FFF2-40B4-BE49-F238E27FC236}">
                <a16:creationId xmlns:a16="http://schemas.microsoft.com/office/drawing/2014/main" id="{F0EE187F-BC31-89B9-653D-1A531ED58FA9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3971890" y="5641519"/>
            <a:ext cx="3924000" cy="501848"/>
          </a:xfrm>
          <a:prstGeom prst="snip1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 algn="l" eaLnBrk="1" hangingPunct="1"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千欧（</a:t>
            </a:r>
            <a:r>
              <a:rPr lang="en-US" altLang="zh-CN" sz="2400" err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kΩ 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）兆欧（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MΩ 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）</a:t>
            </a: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42C4E986-D353-334B-EE1A-F8D3A8B4498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12000"/>
          </a:blip>
          <a:srcRect l="11528" t="23784" r="16533" b="9019"/>
          <a:stretch>
            <a:fillRect/>
          </a:stretch>
        </p:blipFill>
        <p:spPr>
          <a:xfrm>
            <a:off x="8407361" y="4006309"/>
            <a:ext cx="3244356" cy="23160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DF74F186-E239-66A8-628C-4870FA7AFA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1406" y="1013879"/>
            <a:ext cx="3435500" cy="936000"/>
          </a:xfrm>
          <a:prstGeom prst="rect">
            <a:avLst/>
          </a:prstGeom>
          <a:noFill/>
          <a:ln w="25400"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6924445-EBD7-EEFD-80BD-88C8AF4E04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51406" y="2195498"/>
            <a:ext cx="3438525" cy="936625"/>
          </a:xfrm>
          <a:prstGeom prst="rect">
            <a:avLst/>
          </a:prstGeom>
          <a:noFill/>
          <a:ln w="25400"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CDE1DD90-CC93-AB50-F394-1AA234AF8E4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936421" y="941879"/>
            <a:ext cx="426085" cy="1080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通电前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FD4006B1-B262-3D0E-EBA6-0224C007E33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936421" y="2123811"/>
            <a:ext cx="426085" cy="1080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通电</a:t>
            </a:r>
            <a:r>
              <a:rPr lang="zh-CN" altLang="en-US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后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F772C66-7709-9879-E8F5-5484332B863D}"/>
              </a:ext>
            </a:extLst>
          </p:cNvPr>
          <p:cNvSpPr txBox="1"/>
          <p:nvPr/>
        </p:nvSpPr>
        <p:spPr>
          <a:xfrm>
            <a:off x="8339851" y="3317359"/>
            <a:ext cx="4008609" cy="799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自由电子在定向移动过程中，会与其他微粒发生</a:t>
            </a:r>
            <a:r>
              <a:rPr lang="zh-CN" altLang="en-US" sz="20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碰撞</a:t>
            </a:r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4543CB6A-08F0-3193-E446-643F8749E437}"/>
              </a:ext>
            </a:extLst>
          </p:cNvPr>
          <p:cNvSpPr txBox="1"/>
          <p:nvPr/>
        </p:nvSpPr>
        <p:spPr>
          <a:xfrm>
            <a:off x="731036" y="118451"/>
            <a:ext cx="1910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四、电阻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68E7303-D6D2-B6E4-D94D-1E8866FB57B3}"/>
              </a:ext>
            </a:extLst>
          </p:cNvPr>
          <p:cNvSpPr txBox="1"/>
          <p:nvPr/>
        </p:nvSpPr>
        <p:spPr>
          <a:xfrm>
            <a:off x="230519" y="4248786"/>
            <a:ext cx="162307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）定义：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78A45D95-77EB-448B-E3F3-49EC3020191A}"/>
              </a:ext>
            </a:extLst>
          </p:cNvPr>
          <p:cNvSpPr txBox="1"/>
          <p:nvPr/>
        </p:nvSpPr>
        <p:spPr>
          <a:xfrm>
            <a:off x="87174" y="5617633"/>
            <a:ext cx="166102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）单位：</a:t>
            </a:r>
          </a:p>
        </p:txBody>
      </p:sp>
      <p:sp>
        <p:nvSpPr>
          <p:cNvPr id="47" name="左大括号 46">
            <a:extLst>
              <a:ext uri="{FF2B5EF4-FFF2-40B4-BE49-F238E27FC236}">
                <a16:creationId xmlns:a16="http://schemas.microsoft.com/office/drawing/2014/main" id="{07038DAE-8109-1F41-9A73-C25AE6FA7A8F}"/>
              </a:ext>
            </a:extLst>
          </p:cNvPr>
          <p:cNvSpPr/>
          <p:nvPr/>
        </p:nvSpPr>
        <p:spPr>
          <a:xfrm>
            <a:off x="1736414" y="5353184"/>
            <a:ext cx="234362" cy="962997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20FBFD12-05C6-B0DF-A80D-84CF810E40A3}"/>
              </a:ext>
            </a:extLst>
          </p:cNvPr>
          <p:cNvSpPr txBox="1"/>
          <p:nvPr/>
        </p:nvSpPr>
        <p:spPr>
          <a:xfrm>
            <a:off x="2027697" y="5096358"/>
            <a:ext cx="166102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国际单位：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3630622B-7F7E-B942-E01B-A54382772D22}"/>
              </a:ext>
            </a:extLst>
          </p:cNvPr>
          <p:cNvSpPr txBox="1"/>
          <p:nvPr/>
        </p:nvSpPr>
        <p:spPr>
          <a:xfrm>
            <a:off x="2038286" y="5691408"/>
            <a:ext cx="163341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常用单位：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232960AE-6BDA-9867-7FF2-033CD618B075}"/>
              </a:ext>
            </a:extLst>
          </p:cNvPr>
          <p:cNvSpPr txBox="1"/>
          <p:nvPr/>
        </p:nvSpPr>
        <p:spPr>
          <a:xfrm>
            <a:off x="2027697" y="6267046"/>
            <a:ext cx="166102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单位换算：</a:t>
            </a:r>
          </a:p>
        </p:txBody>
      </p:sp>
      <p:sp>
        <p:nvSpPr>
          <p:cNvPr id="51" name="剪去单角的矩形 2">
            <a:extLst>
              <a:ext uri="{FF2B5EF4-FFF2-40B4-BE49-F238E27FC236}">
                <a16:creationId xmlns:a16="http://schemas.microsoft.com/office/drawing/2014/main" id="{C6390F94-0FC8-6E7C-663D-0B329F2D9170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3955157" y="6226863"/>
            <a:ext cx="3924000" cy="501848"/>
          </a:xfrm>
          <a:prstGeom prst="snip1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 algn="l" eaLnBrk="1" hangingPunct="1"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1 </a:t>
            </a:r>
            <a:r>
              <a:rPr lang="en-US" altLang="zh-CN" sz="2400" err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kΩ 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=10</a:t>
            </a:r>
            <a:r>
              <a:rPr lang="en-US" altLang="zh-CN" sz="2400" baseline="300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3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Ω     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1 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MΩ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=10</a:t>
            </a:r>
            <a:r>
              <a:rPr lang="zh-CN" altLang="en-US" sz="2400" baseline="300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-3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Ω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6EE0DE8-03C0-FBAB-08E6-9B429CD9E8D1}"/>
              </a:ext>
            </a:extLst>
          </p:cNvPr>
          <p:cNvSpPr txBox="1"/>
          <p:nvPr/>
        </p:nvSpPr>
        <p:spPr>
          <a:xfrm>
            <a:off x="3110948" y="180006"/>
            <a:ext cx="249087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、认识电阻：</a:t>
            </a:r>
          </a:p>
        </p:txBody>
      </p:sp>
    </p:spTree>
    <p:extLst>
      <p:ext uri="{BB962C8B-B14F-4D97-AF65-F5344CB8AC3E}">
        <p14:creationId xmlns:p14="http://schemas.microsoft.com/office/powerpoint/2010/main" val="81379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1"/>
      <p:bldP spid="32" grpId="0" animBg="1"/>
      <p:bldP spid="33" grpId="0" animBg="1"/>
      <p:bldP spid="34" grpId="0" animBg="1"/>
      <p:bldP spid="35" grpId="0" animBg="1"/>
      <p:bldP spid="41" grpId="0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52A180-85ED-23B3-ED7A-0717DD4E3ED8}"/>
              </a:ext>
            </a:extLst>
          </p:cNvPr>
          <p:cNvSpPr txBox="1"/>
          <p:nvPr/>
        </p:nvSpPr>
        <p:spPr>
          <a:xfrm>
            <a:off x="140676" y="110532"/>
            <a:ext cx="3948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）影响电阻大小因素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DBE41BF-6824-195D-FED7-8D81144E503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36555" y="3538075"/>
            <a:ext cx="11174930" cy="1070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lnSpc>
                <a:spcPct val="14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导体的电阻是导体本身的一种性质，其大小与导体的</a:t>
            </a:r>
            <a:r>
              <a:rPr lang="zh-CN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材料、长度、横截面积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、温度</a:t>
            </a: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有关。</a:t>
            </a: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7FBF41E3-EFD0-048C-1714-35BD80EF8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5455" y="301220"/>
            <a:ext cx="5032375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A539055-6CA4-C77B-AB6B-00F2A004414B}"/>
              </a:ext>
            </a:extLst>
          </p:cNvPr>
          <p:cNvSpPr txBox="1"/>
          <p:nvPr/>
        </p:nvSpPr>
        <p:spPr>
          <a:xfrm>
            <a:off x="336555" y="1194210"/>
            <a:ext cx="2324032" cy="46166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）实验方法：</a:t>
            </a:r>
          </a:p>
        </p:txBody>
      </p:sp>
      <p:sp>
        <p:nvSpPr>
          <p:cNvPr id="7" name="左大括号 6">
            <a:extLst>
              <a:ext uri="{FF2B5EF4-FFF2-40B4-BE49-F238E27FC236}">
                <a16:creationId xmlns:a16="http://schemas.microsoft.com/office/drawing/2014/main" id="{25BB8D86-2667-CE9A-9B09-F49A361FDBA3}"/>
              </a:ext>
            </a:extLst>
          </p:cNvPr>
          <p:cNvSpPr/>
          <p:nvPr/>
        </p:nvSpPr>
        <p:spPr>
          <a:xfrm>
            <a:off x="2869210" y="1031601"/>
            <a:ext cx="300037" cy="813917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145AED1-87AB-A6C7-3763-6F8229724270}"/>
              </a:ext>
            </a:extLst>
          </p:cNvPr>
          <p:cNvSpPr txBox="1"/>
          <p:nvPr/>
        </p:nvSpPr>
        <p:spPr>
          <a:xfrm>
            <a:off x="3460647" y="855477"/>
            <a:ext cx="1823777" cy="46166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控制变量法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E0C2B58-1973-5C3B-6D71-1823F9C21769}"/>
              </a:ext>
            </a:extLst>
          </p:cNvPr>
          <p:cNvSpPr txBox="1"/>
          <p:nvPr/>
        </p:nvSpPr>
        <p:spPr>
          <a:xfrm>
            <a:off x="3460647" y="1577060"/>
            <a:ext cx="1160585" cy="46166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转换发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EF738A8-A194-AFA7-EB21-754373AE4000}"/>
              </a:ext>
            </a:extLst>
          </p:cNvPr>
          <p:cNvSpPr txBox="1"/>
          <p:nvPr/>
        </p:nvSpPr>
        <p:spPr>
          <a:xfrm>
            <a:off x="336555" y="2586361"/>
            <a:ext cx="1570758" cy="46166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）结论：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6730EA1-8C66-F8EA-2003-E85B7163144C}"/>
              </a:ext>
            </a:extLst>
          </p:cNvPr>
          <p:cNvSpPr txBox="1"/>
          <p:nvPr/>
        </p:nvSpPr>
        <p:spPr>
          <a:xfrm>
            <a:off x="336555" y="4570340"/>
            <a:ext cx="8350180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hangingPunct="1">
              <a:lnSpc>
                <a:spcPct val="14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2.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同种材料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横截面积相同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的导体，长度越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长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，电阻越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大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D6B56DD-2AE9-0CA2-373A-03050774E103}"/>
              </a:ext>
            </a:extLst>
          </p:cNvPr>
          <p:cNvSpPr txBox="1"/>
          <p:nvPr/>
        </p:nvSpPr>
        <p:spPr>
          <a:xfrm>
            <a:off x="336555" y="5077931"/>
            <a:ext cx="8350180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hangingPunct="1">
              <a:lnSpc>
                <a:spcPct val="14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3.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同种材料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长度相同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的导体，横截面积越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大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，电阻越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大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endParaRPr lang="en-US" altLang="zh-CN" sz="2400" i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4214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6565A3AD-97A8-2C98-427F-3B3ECB431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2670" y="880441"/>
            <a:ext cx="4988296" cy="459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109420CC-C0F6-C94B-0EF8-050F83662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242" y="3525651"/>
            <a:ext cx="1628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原子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4AE69F9-30F2-13AF-5D03-DEAEBEF4A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347" y="4130029"/>
            <a:ext cx="231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核外电子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8B7A1B-E6AB-AB8D-86F2-C4B78ED1F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847" y="2697638"/>
            <a:ext cx="17287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原子核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6971472-E9C0-B001-1C14-2FF653349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2860" y="2004366"/>
            <a:ext cx="1493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质子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0F197AE0-FAEC-A72B-9323-FB7CA435B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4122" y="3215629"/>
            <a:ext cx="1638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中子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4451810F-EFE6-619A-DC9B-732A29706D40}"/>
              </a:ext>
            </a:extLst>
          </p:cNvPr>
          <p:cNvSpPr/>
          <p:nvPr/>
        </p:nvSpPr>
        <p:spPr bwMode="auto">
          <a:xfrm>
            <a:off x="1956422" y="3085454"/>
            <a:ext cx="225425" cy="1395413"/>
          </a:xfrm>
          <a:prstGeom prst="leftBrace">
            <a:avLst>
              <a:gd name="adj1" fmla="val 51585"/>
              <a:gd name="adj2" fmla="val 50000"/>
            </a:avLst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280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4B641D5D-16F4-1BA7-A942-121852105AEB}"/>
              </a:ext>
            </a:extLst>
          </p:cNvPr>
          <p:cNvSpPr/>
          <p:nvPr/>
        </p:nvSpPr>
        <p:spPr bwMode="auto">
          <a:xfrm>
            <a:off x="3488359" y="2337742"/>
            <a:ext cx="358775" cy="1152525"/>
          </a:xfrm>
          <a:prstGeom prst="leftBrace">
            <a:avLst>
              <a:gd name="adj1" fmla="val 31395"/>
              <a:gd name="adj2" fmla="val 50000"/>
            </a:avLst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2800">
              <a:latin typeface="宋体" panose="02010600030101010101" pitchFamily="2" charset="-122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0914C367-7A1F-454E-8D7E-F5354322B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209" y="4030092"/>
            <a:ext cx="130492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/>
              <a:buNone/>
              <a:defRPr/>
            </a:pP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电中性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9AD86A2E-1D17-A9E1-7AB0-300D8B875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559" y="3178979"/>
            <a:ext cx="1395412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/>
              <a:buNone/>
              <a:defRPr/>
            </a:pP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带正电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F9340A76-C1E8-0AA5-F2FE-78C05502A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4247" y="4553892"/>
            <a:ext cx="1395412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/>
              <a:buNone/>
              <a:defRPr/>
            </a:pP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带负电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2CA8B3FA-489A-5C9C-41B0-17920973D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3309" y="3598217"/>
            <a:ext cx="1395413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/>
              <a:buNone/>
              <a:defRPr/>
            </a:pP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不带电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71980A6E-D47F-5A88-883A-533D294C0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822" y="2428229"/>
            <a:ext cx="1395412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/>
              <a:buNone/>
              <a:defRPr/>
            </a:pP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带正电</a:t>
            </a: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55A3251D-38CF-67CA-0D16-FF4300E83776}"/>
              </a:ext>
            </a:extLst>
          </p:cNvPr>
          <p:cNvSpPr txBox="1"/>
          <p:nvPr/>
        </p:nvSpPr>
        <p:spPr>
          <a:xfrm>
            <a:off x="827822" y="1184390"/>
            <a:ext cx="3046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/>
              <a:buNone/>
              <a:defRPr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、原子及其结构</a:t>
            </a: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A214BE55-4410-4BD4-BF62-B3596A44D112}"/>
              </a:ext>
            </a:extLst>
          </p:cNvPr>
          <p:cNvSpPr txBox="1"/>
          <p:nvPr/>
        </p:nvSpPr>
        <p:spPr>
          <a:xfrm>
            <a:off x="302921" y="279126"/>
            <a:ext cx="2954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一、电荷</a:t>
            </a:r>
          </a:p>
        </p:txBody>
      </p:sp>
    </p:spTree>
    <p:extLst>
      <p:ext uri="{BB962C8B-B14F-4D97-AF65-F5344CB8AC3E}">
        <p14:creationId xmlns:p14="http://schemas.microsoft.com/office/powerpoint/2010/main" val="165311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  <p:cond evt="onBegin" delay="0">
                          <p:tn val="43"/>
                        </p:cond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  <p:cond evt="onBegin" delay="0">
                          <p:tn val="47"/>
                        </p:cond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  <p:cond evt="onBegin" delay="0">
                          <p:tn val="51"/>
                        </p:cond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7B4DEB2E-C21A-FDAE-EBB1-B98A0556679B}"/>
              </a:ext>
            </a:extLst>
          </p:cNvPr>
          <p:cNvSpPr txBox="1"/>
          <p:nvPr/>
        </p:nvSpPr>
        <p:spPr>
          <a:xfrm>
            <a:off x="271564" y="362024"/>
            <a:ext cx="9756691" cy="2796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在不考虑温度对电阻影响的情况下，下列说法中正确的是（　　）</a:t>
            </a: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．铜丝的电阻一定比铁丝的电阻小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</a:t>
            </a:r>
            <a:endParaRPr lang="zh-CN" altLang="zh-CN" sz="24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．粗细相同的两根导线，长的那根的电阻一定大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</a:t>
            </a:r>
            <a:endParaRPr lang="zh-CN" altLang="zh-CN" sz="24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．长短相同的两根导线，细的那根的电阻一定大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</a:t>
            </a:r>
            <a:endParaRPr lang="zh-CN" altLang="zh-CN" sz="24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zh-CN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．同种材料制成的长短相同的导线，细的那根电阻一定大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D06EB75B-4092-240F-D2F6-00E7775B8DDE}"/>
              </a:ext>
            </a:extLst>
          </p:cNvPr>
          <p:cNvSpPr txBox="1"/>
          <p:nvPr/>
        </p:nvSpPr>
        <p:spPr>
          <a:xfrm>
            <a:off x="8968559" y="484126"/>
            <a:ext cx="58540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F6AEC177-BDCC-9AF0-1E03-28BB304A78C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1564" y="3429000"/>
            <a:ext cx="11434766" cy="16890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indent="0" algn="l" eaLnBrk="1" latinLnBrk="0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2400" kern="1200" cap="none" spc="0" normalizeH="0" baseline="0">
                <a:latin typeface="Times New Roman" panose="02020603050405020304" pitchFamily="18" charset="0"/>
                <a:ea typeface="楷体" panose="02010609060101010101" pitchFamily="49" charset="-122"/>
              </a:rPr>
              <a:t>2.  将一根阻值为12Ω的电阻线接入电路中，当开关S闭合时，通过其电流为0.5A，其电阻为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__</a:t>
            </a:r>
            <a:r>
              <a:rPr kumimoji="0" lang="en-US" altLang="zh-CN" sz="2400" kern="1200" cap="none" spc="0" normalizeH="0" baseline="0">
                <a:latin typeface="Times New Roman" panose="02020603050405020304" pitchFamily="18" charset="0"/>
                <a:ea typeface="楷体" panose="02010609060101010101" pitchFamily="49" charset="-122"/>
              </a:rPr>
              <a:t>___Ω，当开关S断开时，通过其电流为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_____</a:t>
            </a:r>
            <a:r>
              <a:rPr kumimoji="0" lang="en-US" altLang="zh-CN" sz="2400" kern="1200" cap="none" spc="0" normalizeH="0" baseline="0">
                <a:latin typeface="Times New Roman" panose="02020603050405020304" pitchFamily="18" charset="0"/>
                <a:ea typeface="楷体" panose="02010609060101010101" pitchFamily="49" charset="-122"/>
              </a:rPr>
              <a:t>A，其电阻值是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_____</a:t>
            </a:r>
            <a:r>
              <a:rPr kumimoji="0" lang="en-US" altLang="zh-CN" sz="2400" kern="1200" cap="none" spc="0" normalizeH="0" baseline="0">
                <a:latin typeface="Times New Roman" panose="02020603050405020304" pitchFamily="18" charset="0"/>
                <a:ea typeface="楷体" panose="02010609060101010101" pitchFamily="49" charset="-122"/>
              </a:rPr>
              <a:t>Ω。若将这根电阻线均匀地拉长，其电阻值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______</a:t>
            </a:r>
            <a:r>
              <a:rPr kumimoji="0" lang="en-US" altLang="zh-CN" sz="2400" kern="1200" cap="none" spc="0" normalizeH="0" baseline="0">
                <a:latin typeface="Times New Roman" panose="02020603050405020304" pitchFamily="18" charset="0"/>
                <a:ea typeface="楷体" panose="02010609060101010101" pitchFamily="49" charset="-122"/>
              </a:rPr>
              <a:t>（变大、不变、变小）</a:t>
            </a:r>
            <a:r>
              <a:rPr kumimoji="0" lang="zh-CN" altLang="en-US" sz="2400" kern="1200" cap="none" spc="0" normalizeH="0" baseline="0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DF945692-E5A5-B201-A473-9311107E0299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48489" y="4043338"/>
            <a:ext cx="76823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altLang="zh-CN" sz="2400" kern="1200" cap="none" spc="0" normalizeH="0" baseline="0" noProof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89712699-DB6A-C4DC-F946-986F5553516E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096627" y="4068141"/>
            <a:ext cx="615604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77934EBD-1442-BBA8-D6FF-53174F84F46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775276" y="4068140"/>
            <a:ext cx="76823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altLang="zh-CN" sz="2400" kern="1200" cap="none" spc="0" normalizeH="0" baseline="0" noProof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24D231C7-0552-DB6F-C2FB-43704AD4DD57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149909" y="4657677"/>
            <a:ext cx="1307523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2400" kern="1200" cap="none" spc="0" normalizeH="0" baseline="0" noProof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变大</a:t>
            </a:r>
          </a:p>
        </p:txBody>
      </p:sp>
    </p:spTree>
    <p:extLst>
      <p:ext uri="{BB962C8B-B14F-4D97-AF65-F5344CB8AC3E}">
        <p14:creationId xmlns:p14="http://schemas.microsoft.com/office/powerpoint/2010/main" val="2352907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 build="p"/>
      <p:bldP spid="7" grpId="0" build="p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>
            <a:extLst>
              <a:ext uri="{FF2B5EF4-FFF2-40B4-BE49-F238E27FC236}">
                <a16:creationId xmlns:a16="http://schemas.microsoft.com/office/drawing/2014/main" id="{88FC35E6-0BF0-9754-9098-625061FA4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02" y="243184"/>
            <a:ext cx="10993645" cy="114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．做“探究决定电阻大小的因素”的实验，器材如图所示，其中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、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为锰铜丝，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、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4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为镍铬丝，它们中导线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的横截面积为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2S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，其他的横截面积为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S.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B59C623-7425-918F-53C1-1F5FB3964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802" y="1426525"/>
            <a:ext cx="5027951" cy="155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0EC7B3EE-CD0E-BD47-66BD-4AB2C31B1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8502" y="1356951"/>
            <a:ext cx="5114379" cy="155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id="{7175F09C-F2B4-97E4-5EF1-7D9FCA46E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96" y="2914787"/>
            <a:ext cx="11916607" cy="11440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None/>
              <a:tabLst>
                <a:tab pos="5561013" algn="l"/>
                <a:tab pos="7799388" algn="l"/>
              </a:tabLst>
              <a:defRPr/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(1)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为了探究电阻与导体材料有关，应将导线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Courier New" pitchFamily="49" charset="0"/>
              </a:rPr>
              <a:t>____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和导线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先后接入电路</a:t>
            </a:r>
            <a:r>
              <a:rPr lang="en-US" altLang="zh-CN" sz="2400" i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400" i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两点间．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(2)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为了探究电阻与导体的长度有关，应将导线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  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和导线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先后接入电路</a:t>
            </a:r>
            <a:r>
              <a:rPr lang="en-US" altLang="zh-CN" sz="2400" i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400" i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两点间．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739270A-6588-9D9A-8D40-871D8A7D8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4414" y="3007082"/>
            <a:ext cx="1030653" cy="461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Courier New" pitchFamily="49" charset="0"/>
              </a:rPr>
              <a:t>1</a:t>
            </a:r>
            <a:endParaRPr lang="en-US" altLang="zh-CN" sz="2400" b="1" baseline="-300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Courier New" pitchFamily="49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77F1FA3-47A1-5193-9868-E1F85DA2A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971" y="3007082"/>
            <a:ext cx="1030655" cy="4619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Courier New" pitchFamily="49" charset="0"/>
              </a:rPr>
              <a:t>2</a:t>
            </a:r>
            <a:endParaRPr lang="en-US" altLang="zh-CN" sz="2400" b="1" baseline="-300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Courier New" pitchFamily="49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0DED08C-6DAC-04CD-9490-65AD3E8F2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9680" y="3561340"/>
            <a:ext cx="1030655" cy="461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Courier New" pitchFamily="49" charset="0"/>
              </a:rPr>
              <a:t>2</a:t>
            </a:r>
            <a:endParaRPr lang="en-US" altLang="zh-CN" sz="2400" b="1" baseline="-300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Courier New" pitchFamily="49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664797F-04FC-436C-5768-EC0A33494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7166" y="3561340"/>
            <a:ext cx="1030653" cy="461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Courier New" pitchFamily="49" charset="0"/>
              </a:rPr>
              <a:t>4</a:t>
            </a:r>
            <a:endParaRPr lang="en-US" altLang="zh-CN" sz="2400" b="1" baseline="-300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Courier New" pitchFamily="49" charset="0"/>
            </a:endParaRPr>
          </a:p>
        </p:txBody>
      </p:sp>
      <p:sp>
        <p:nvSpPr>
          <p:cNvPr id="10" name="矩形 2">
            <a:extLst>
              <a:ext uri="{FF2B5EF4-FFF2-40B4-BE49-F238E27FC236}">
                <a16:creationId xmlns:a16="http://schemas.microsoft.com/office/drawing/2014/main" id="{4DCDD821-8879-2CEB-A089-C2905C4EA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95" y="4023303"/>
            <a:ext cx="11779649" cy="2806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None/>
              <a:tabLst>
                <a:tab pos="5561013" algn="l"/>
                <a:tab pos="7799388" algn="l"/>
              </a:tabLst>
              <a:defRPr/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(3)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为了探究电阻与导体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Courier New" pitchFamily="49" charset="0"/>
              </a:rPr>
              <a:t>____________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的关系，应将导线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和导线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______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先后接入电路</a:t>
            </a:r>
            <a:r>
              <a:rPr lang="en-US" altLang="zh-CN" sz="2400" i="1">
                <a:latin typeface="Times New Roman" panose="02020603050405020304" pitchFamily="18" charset="0"/>
                <a:ea typeface="楷体" panose="02010609060101010101" pitchFamily="49" charset="-122"/>
              </a:rPr>
              <a:t>A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、</a:t>
            </a:r>
            <a:r>
              <a:rPr lang="en-US" altLang="zh-CN" sz="2400" i="1">
                <a:latin typeface="Times New Roman" panose="02020603050405020304" pitchFamily="18" charset="0"/>
                <a:ea typeface="楷体" panose="02010609060101010101" pitchFamily="49" charset="-122"/>
              </a:rPr>
              <a:t>B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两点间．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(4)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以上探究问题的科学方法是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____________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法．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(5)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电阻是看不见摸不着的，我们通过观察电流表示数的大小间接地推断电阻的大小，这种探究问题的科学方法是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____________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法．</a:t>
            </a:r>
            <a:endParaRPr lang="zh-CN" altLang="en-US" sz="24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6A07900-1004-17BE-33A4-22F3C059B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037" y="4121229"/>
            <a:ext cx="3183377" cy="4619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Courier New" pitchFamily="49" charset="0"/>
              </a:rPr>
              <a:t>横截面积</a:t>
            </a:r>
            <a:endParaRPr lang="en-US" altLang="zh-CN" sz="2400" b="1" baseline="-300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Courier New" pitchFamily="49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E5C4C8E5-94F2-DE55-FD3D-86C351ED5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3707" y="4121228"/>
            <a:ext cx="1104343" cy="461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Courier New" pitchFamily="49" charset="0"/>
              </a:rPr>
              <a:t>3</a:t>
            </a:r>
            <a:endParaRPr lang="en-US" altLang="zh-CN" sz="2400" b="1" baseline="-300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Courier New" pitchFamily="49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8E94B9C-C05C-70EA-90D0-906903388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9316" y="5216366"/>
            <a:ext cx="3185691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Courier New" pitchFamily="49" charset="0"/>
              </a:rPr>
              <a:t>控制变量</a:t>
            </a:r>
            <a:endParaRPr lang="en-US" altLang="zh-CN" sz="2400" b="1" baseline="-300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Courier New" pitchFamily="49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1B7C269A-C608-1114-BA45-20BE77432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4049" y="6250284"/>
            <a:ext cx="3185691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Courier New" pitchFamily="49" charset="0"/>
              </a:rPr>
              <a:t>转换</a:t>
            </a:r>
            <a:endParaRPr lang="en-US" altLang="zh-CN" sz="2400" b="1" baseline="-300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4208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DB43A9-66E9-1FB4-140B-DADC004090D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24000" contrast="24000"/>
          </a:blip>
          <a:srcRect l="22238" t="1081" r="31950"/>
          <a:stretch>
            <a:fillRect/>
          </a:stretch>
        </p:blipFill>
        <p:spPr>
          <a:xfrm>
            <a:off x="606357" y="1490862"/>
            <a:ext cx="1402317" cy="515970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83A17A0-B4E4-3895-6F36-C9A99A55BC34}"/>
              </a:ext>
            </a:extLst>
          </p:cNvPr>
          <p:cNvSpPr txBox="1"/>
          <p:nvPr/>
        </p:nvSpPr>
        <p:spPr>
          <a:xfrm>
            <a:off x="600071" y="280825"/>
            <a:ext cx="3175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、导电性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FC92D29-D808-FFB2-C617-D269930D093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89869" y="3797987"/>
            <a:ext cx="485189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</a:rPr>
              <a:t>导电性能介于导体和绝缘体之间的材料。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BC9C4F6-ECE3-E6CA-F41A-C4B10F4F9FD8}"/>
              </a:ext>
            </a:extLst>
          </p:cNvPr>
          <p:cNvSpPr txBox="1"/>
          <p:nvPr/>
        </p:nvSpPr>
        <p:spPr>
          <a:xfrm>
            <a:off x="4701349" y="4394205"/>
            <a:ext cx="3625767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</a:rPr>
              <a:t>集成电路、二极管（LED）等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DF854FC-AAF6-03FA-43B0-3A270B43A4E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8435" y="716504"/>
            <a:ext cx="504285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某些物质在温度很低时电阻变为零的现象。</a:t>
            </a:r>
            <a:endParaRPr lang="zh-CN" altLang="en-US" sz="20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F6A4A1D-8F10-CA44-3B39-91CEA6D0776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738435" y="1312043"/>
            <a:ext cx="496821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</a:rPr>
              <a:t>远程输电、电动机线圈、电子设备微型化等。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443E6DB-2AEE-0B10-2576-BFA6599CFB4F}"/>
              </a:ext>
            </a:extLst>
          </p:cNvPr>
          <p:cNvSpPr txBox="1"/>
          <p:nvPr/>
        </p:nvSpPr>
        <p:spPr bwMode="auto">
          <a:xfrm>
            <a:off x="4738435" y="2180884"/>
            <a:ext cx="2738195" cy="4610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eaLnBrk="1" hangingPunct="1">
              <a:buClrTx/>
              <a:buSzTx/>
              <a:buFont typeface="Arial" panose="020B0604020202020204" pitchFamily="34" charset="0"/>
            </a:pPr>
            <a:r>
              <a:rPr lang="zh-CN" sz="2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容易导电的物体叫</a:t>
            </a:r>
            <a:r>
              <a:rPr lang="zh-CN" sz="20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导体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A253649-31EB-13B1-3845-E7407D42D93E}"/>
              </a:ext>
            </a:extLst>
          </p:cNvPr>
          <p:cNvSpPr txBox="1"/>
          <p:nvPr/>
        </p:nvSpPr>
        <p:spPr bwMode="auto">
          <a:xfrm>
            <a:off x="4680252" y="5063308"/>
            <a:ext cx="3313430" cy="4610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eaLnBrk="1" hangingPunct="1">
              <a:buClrTx/>
              <a:buSzTx/>
              <a:buFont typeface="Arial" panose="020B0604020202020204" pitchFamily="34" charset="0"/>
            </a:pPr>
            <a:r>
              <a:rPr lang="zh-CN" sz="2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不容易导电的物体叫</a:t>
            </a:r>
            <a:r>
              <a:rPr lang="zh-CN" sz="20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绝缘体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1233452-61A8-2640-982F-F4491C0B153B}"/>
              </a:ext>
            </a:extLst>
          </p:cNvPr>
          <p:cNvSpPr txBox="1"/>
          <p:nvPr/>
        </p:nvSpPr>
        <p:spPr>
          <a:xfrm>
            <a:off x="2327649" y="1029197"/>
            <a:ext cx="1147472" cy="4616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超导体</a:t>
            </a:r>
          </a:p>
        </p:txBody>
      </p:sp>
      <p:sp>
        <p:nvSpPr>
          <p:cNvPr id="11" name="左大括号 10">
            <a:extLst>
              <a:ext uri="{FF2B5EF4-FFF2-40B4-BE49-F238E27FC236}">
                <a16:creationId xmlns:a16="http://schemas.microsoft.com/office/drawing/2014/main" id="{6E45F3AB-3267-6DAF-7673-91BB93AFBA67}"/>
              </a:ext>
            </a:extLst>
          </p:cNvPr>
          <p:cNvSpPr/>
          <p:nvPr/>
        </p:nvSpPr>
        <p:spPr>
          <a:xfrm>
            <a:off x="3512911" y="814498"/>
            <a:ext cx="243538" cy="809194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4D015CB-33FA-EAFC-C3C6-CC522C42F4AD}"/>
              </a:ext>
            </a:extLst>
          </p:cNvPr>
          <p:cNvSpPr txBox="1"/>
          <p:nvPr/>
        </p:nvSpPr>
        <p:spPr>
          <a:xfrm>
            <a:off x="3782760" y="719652"/>
            <a:ext cx="810735" cy="4616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定义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D961972-140D-D1B3-FE83-1C4C8109E2F1}"/>
              </a:ext>
            </a:extLst>
          </p:cNvPr>
          <p:cNvSpPr txBox="1"/>
          <p:nvPr/>
        </p:nvSpPr>
        <p:spPr>
          <a:xfrm>
            <a:off x="3794239" y="1277690"/>
            <a:ext cx="810735" cy="4616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应用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E5CEBF4-D524-FDF1-98A5-8B5D06E55BC0}"/>
              </a:ext>
            </a:extLst>
          </p:cNvPr>
          <p:cNvSpPr txBox="1"/>
          <p:nvPr/>
        </p:nvSpPr>
        <p:spPr>
          <a:xfrm>
            <a:off x="2343561" y="2488647"/>
            <a:ext cx="1147472" cy="4616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超导体</a:t>
            </a:r>
          </a:p>
        </p:txBody>
      </p:sp>
      <p:sp>
        <p:nvSpPr>
          <p:cNvPr id="17" name="左大括号 16">
            <a:extLst>
              <a:ext uri="{FF2B5EF4-FFF2-40B4-BE49-F238E27FC236}">
                <a16:creationId xmlns:a16="http://schemas.microsoft.com/office/drawing/2014/main" id="{5D336044-90D5-2A83-2A56-3D4F8D323C5F}"/>
              </a:ext>
            </a:extLst>
          </p:cNvPr>
          <p:cNvSpPr/>
          <p:nvPr/>
        </p:nvSpPr>
        <p:spPr>
          <a:xfrm>
            <a:off x="3534154" y="2288834"/>
            <a:ext cx="243538" cy="809194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A16BD49-C82A-A880-8D52-A5157079875F}"/>
              </a:ext>
            </a:extLst>
          </p:cNvPr>
          <p:cNvSpPr txBox="1"/>
          <p:nvPr/>
        </p:nvSpPr>
        <p:spPr>
          <a:xfrm>
            <a:off x="3804003" y="2193988"/>
            <a:ext cx="810735" cy="4616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定义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87343C4-6C25-4ACE-B471-1B2042918CF2}"/>
              </a:ext>
            </a:extLst>
          </p:cNvPr>
          <p:cNvSpPr txBox="1"/>
          <p:nvPr/>
        </p:nvSpPr>
        <p:spPr>
          <a:xfrm>
            <a:off x="3815482" y="2752026"/>
            <a:ext cx="810735" cy="4616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举例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E39851B-D1CD-7E6A-3281-DA7512FC8D35}"/>
              </a:ext>
            </a:extLst>
          </p:cNvPr>
          <p:cNvSpPr txBox="1"/>
          <p:nvPr/>
        </p:nvSpPr>
        <p:spPr>
          <a:xfrm>
            <a:off x="2386682" y="4133385"/>
            <a:ext cx="1147472" cy="4616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半导体</a:t>
            </a:r>
          </a:p>
        </p:txBody>
      </p:sp>
      <p:sp>
        <p:nvSpPr>
          <p:cNvPr id="21" name="左大括号 20">
            <a:extLst>
              <a:ext uri="{FF2B5EF4-FFF2-40B4-BE49-F238E27FC236}">
                <a16:creationId xmlns:a16="http://schemas.microsoft.com/office/drawing/2014/main" id="{822DD604-F6B5-16D2-D62B-D32564242DDF}"/>
              </a:ext>
            </a:extLst>
          </p:cNvPr>
          <p:cNvSpPr/>
          <p:nvPr/>
        </p:nvSpPr>
        <p:spPr>
          <a:xfrm>
            <a:off x="3545633" y="3892833"/>
            <a:ext cx="243538" cy="809194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EB31521-EB5D-0E01-8B32-87AD0DA6409A}"/>
              </a:ext>
            </a:extLst>
          </p:cNvPr>
          <p:cNvSpPr txBox="1"/>
          <p:nvPr/>
        </p:nvSpPr>
        <p:spPr>
          <a:xfrm>
            <a:off x="3815482" y="3797987"/>
            <a:ext cx="810735" cy="4616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定义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5175E95-531B-0F28-E05C-AE72E1AC8C09}"/>
              </a:ext>
            </a:extLst>
          </p:cNvPr>
          <p:cNvSpPr txBox="1"/>
          <p:nvPr/>
        </p:nvSpPr>
        <p:spPr>
          <a:xfrm>
            <a:off x="3826961" y="4356025"/>
            <a:ext cx="810735" cy="4616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举例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1D544FC-3FE8-4B10-4534-0F2F2662E441}"/>
              </a:ext>
            </a:extLst>
          </p:cNvPr>
          <p:cNvSpPr txBox="1"/>
          <p:nvPr/>
        </p:nvSpPr>
        <p:spPr>
          <a:xfrm>
            <a:off x="2369089" y="5403730"/>
            <a:ext cx="1147472" cy="4616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绝缘体</a:t>
            </a:r>
          </a:p>
        </p:txBody>
      </p:sp>
      <p:sp>
        <p:nvSpPr>
          <p:cNvPr id="26" name="左大括号 25">
            <a:extLst>
              <a:ext uri="{FF2B5EF4-FFF2-40B4-BE49-F238E27FC236}">
                <a16:creationId xmlns:a16="http://schemas.microsoft.com/office/drawing/2014/main" id="{B25D049C-D0DB-A388-FB61-5FA2A2E29E28}"/>
              </a:ext>
            </a:extLst>
          </p:cNvPr>
          <p:cNvSpPr/>
          <p:nvPr/>
        </p:nvSpPr>
        <p:spPr>
          <a:xfrm>
            <a:off x="3516561" y="5171371"/>
            <a:ext cx="243538" cy="809194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5D302E1-07AA-900D-D5DF-10DFF30DA929}"/>
              </a:ext>
            </a:extLst>
          </p:cNvPr>
          <p:cNvSpPr txBox="1"/>
          <p:nvPr/>
        </p:nvSpPr>
        <p:spPr>
          <a:xfrm>
            <a:off x="3786410" y="5076525"/>
            <a:ext cx="810735" cy="4616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定义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5D23496-4A96-3D8D-28A8-24A0FBA1B23C}"/>
              </a:ext>
            </a:extLst>
          </p:cNvPr>
          <p:cNvSpPr txBox="1"/>
          <p:nvPr/>
        </p:nvSpPr>
        <p:spPr>
          <a:xfrm>
            <a:off x="3797889" y="5634563"/>
            <a:ext cx="810735" cy="4616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举例</a:t>
            </a:r>
          </a:p>
        </p:txBody>
      </p:sp>
      <p:sp>
        <p:nvSpPr>
          <p:cNvPr id="29" name="右大括号 28">
            <a:extLst>
              <a:ext uri="{FF2B5EF4-FFF2-40B4-BE49-F238E27FC236}">
                <a16:creationId xmlns:a16="http://schemas.microsoft.com/office/drawing/2014/main" id="{B0717C00-3628-2F9C-BCE5-B47DA23B2E7E}"/>
              </a:ext>
            </a:extLst>
          </p:cNvPr>
          <p:cNvSpPr/>
          <p:nvPr/>
        </p:nvSpPr>
        <p:spPr>
          <a:xfrm>
            <a:off x="2072327" y="1573444"/>
            <a:ext cx="191605" cy="247072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右大括号 29">
            <a:extLst>
              <a:ext uri="{FF2B5EF4-FFF2-40B4-BE49-F238E27FC236}">
                <a16:creationId xmlns:a16="http://schemas.microsoft.com/office/drawing/2014/main" id="{C243F5BE-6EBC-1D19-8433-C5BFC073776F}"/>
              </a:ext>
            </a:extLst>
          </p:cNvPr>
          <p:cNvSpPr/>
          <p:nvPr/>
        </p:nvSpPr>
        <p:spPr>
          <a:xfrm>
            <a:off x="2053431" y="4162792"/>
            <a:ext cx="295778" cy="46528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右大括号 30">
            <a:extLst>
              <a:ext uri="{FF2B5EF4-FFF2-40B4-BE49-F238E27FC236}">
                <a16:creationId xmlns:a16="http://schemas.microsoft.com/office/drawing/2014/main" id="{763CD2FD-011D-6BC7-B9AF-2EDD6C64E5F0}"/>
              </a:ext>
            </a:extLst>
          </p:cNvPr>
          <p:cNvSpPr/>
          <p:nvPr/>
        </p:nvSpPr>
        <p:spPr>
          <a:xfrm>
            <a:off x="2072327" y="4746700"/>
            <a:ext cx="248113" cy="17910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7F5774D-F7EB-3F5F-625C-874E7888A0A3}"/>
              </a:ext>
            </a:extLst>
          </p:cNvPr>
          <p:cNvSpPr txBox="1"/>
          <p:nvPr/>
        </p:nvSpPr>
        <p:spPr bwMode="auto">
          <a:xfrm>
            <a:off x="4738435" y="2761759"/>
            <a:ext cx="3313430" cy="4610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金属、人体、大地、石墨</a:t>
            </a:r>
            <a:endParaRPr lang="zh-CN" sz="200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2DC90C9-6523-BC90-D589-39DAB4E24C80}"/>
              </a:ext>
            </a:extLst>
          </p:cNvPr>
          <p:cNvSpPr txBox="1"/>
          <p:nvPr/>
        </p:nvSpPr>
        <p:spPr bwMode="auto">
          <a:xfrm>
            <a:off x="4680252" y="5621421"/>
            <a:ext cx="4122438" cy="4610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橡胶、常温下的玻璃、塑料、陶瓷</a:t>
            </a:r>
            <a:endParaRPr lang="zh-CN" sz="200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1343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13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032D69E-CB0A-7F47-F996-30ACFC539285}"/>
              </a:ext>
            </a:extLst>
          </p:cNvPr>
          <p:cNvSpPr txBox="1"/>
          <p:nvPr/>
        </p:nvSpPr>
        <p:spPr>
          <a:xfrm>
            <a:off x="695849" y="428453"/>
            <a:ext cx="108798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1.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发现有人触电，在无法立即切断电源时，不能直接去碰触电者，可用身边的物品使触电者迅速脱离电源。下列物品可用的是 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(   )</a:t>
            </a:r>
          </a:p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  A.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潮湿木棍    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B.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铝拖把杆    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C.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橡胶手套       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D.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铁制凳子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87F51AA-68C9-3089-C276-E69B8617A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826" y="2343076"/>
            <a:ext cx="3506875" cy="266690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573EA96-F3A7-8387-0FED-84C54DFCD6DB}"/>
              </a:ext>
            </a:extLst>
          </p:cNvPr>
          <p:cNvSpPr txBox="1"/>
          <p:nvPr/>
        </p:nvSpPr>
        <p:spPr>
          <a:xfrm>
            <a:off x="695848" y="2479655"/>
            <a:ext cx="684041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2.(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北师教材母题变式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)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如图所示的是一种按钮式开关的构造截面图，图中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C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是按钮，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D 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是外壳，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A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B 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各有接线柱与电路连通。其中为导体的是</a:t>
            </a:r>
            <a:r>
              <a:rPr lang="zh-CN" altLang="en-US" sz="2800" u="sng">
                <a:latin typeface="Times New Roman" panose="02020603050405020304" pitchFamily="18" charset="0"/>
                <a:ea typeface="楷体" panose="02010609060101010101" pitchFamily="49" charset="-122"/>
              </a:rPr>
              <a:t>        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</a:t>
            </a:r>
            <a:r>
              <a:rPr lang="zh-CN" altLang="en-US" sz="2800" u="sng">
                <a:latin typeface="Times New Roman" panose="02020603050405020304" pitchFamily="18" charset="0"/>
                <a:ea typeface="楷体" panose="02010609060101010101" pitchFamily="49" charset="-122"/>
              </a:rPr>
              <a:t>       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 ，为绝缘体的是</a:t>
            </a:r>
            <a:r>
              <a:rPr lang="zh-CN" altLang="en-US" sz="2800" u="sng">
                <a:latin typeface="Times New Roman" panose="02020603050405020304" pitchFamily="18" charset="0"/>
                <a:ea typeface="楷体" panose="02010609060101010101" pitchFamily="49" charset="-122"/>
              </a:rPr>
              <a:t>       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 、</a:t>
            </a:r>
            <a:r>
              <a:rPr lang="zh-CN" altLang="en-US" sz="2800" u="sng">
                <a:latin typeface="Times New Roman" panose="02020603050405020304" pitchFamily="18" charset="0"/>
                <a:ea typeface="楷体" panose="02010609060101010101" pitchFamily="49" charset="-122"/>
              </a:rPr>
              <a:t>       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 。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(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均选填字母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5511872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DFECD66-392B-092A-E3B9-C766CF90744F}"/>
              </a:ext>
            </a:extLst>
          </p:cNvPr>
          <p:cNvSpPr txBox="1"/>
          <p:nvPr/>
        </p:nvSpPr>
        <p:spPr>
          <a:xfrm>
            <a:off x="695847" y="551211"/>
            <a:ext cx="10528161" cy="1949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3.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二十世纪初，科学家发现温度很低时，某些物质的电阻会变成零，这就是超导现象，发生超导现象的物质叫做超导体。下列可以用超导体制作的是                    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(   )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   A.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电热丝    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B.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输电线      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C.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保险丝          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D.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灯丝 </a:t>
            </a:r>
          </a:p>
        </p:txBody>
      </p:sp>
      <p:pic>
        <p:nvPicPr>
          <p:cNvPr id="4" name="Drawing 8">
            <a:extLst>
              <a:ext uri="{FF2B5EF4-FFF2-40B4-BE49-F238E27FC236}">
                <a16:creationId xmlns:a16="http://schemas.microsoft.com/office/drawing/2014/main" id="{37ABE867-1F27-59A0-B903-51F710BDE0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426431" y="3429000"/>
            <a:ext cx="3054001" cy="248163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C6111FF-576A-30B7-BB3B-BDE93D97E3F4}"/>
              </a:ext>
            </a:extLst>
          </p:cNvPr>
          <p:cNvSpPr txBox="1"/>
          <p:nvPr/>
        </p:nvSpPr>
        <p:spPr>
          <a:xfrm>
            <a:off x="695847" y="3232977"/>
            <a:ext cx="625677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4.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如图是由一个小灯泡、一个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LED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灯、两节干电池、一个开关组成的电路，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LED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灯主要是用</a:t>
            </a:r>
            <a:r>
              <a:rPr lang="zh-CN" altLang="en-US" sz="2800" u="sng">
                <a:latin typeface="Times New Roman" panose="02020603050405020304" pitchFamily="18" charset="0"/>
                <a:ea typeface="楷体" panose="02010609060101010101" pitchFamily="49" charset="-122"/>
              </a:rPr>
              <a:t>        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(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选填“超导体”或“半导体”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)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材料制成的，闭合开关，小灯泡和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LED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灯均发光，则电路中干电池右侧为电池  </a:t>
            </a:r>
            <a:r>
              <a:rPr lang="zh-CN" altLang="en-US" sz="2800" u="sng">
                <a:latin typeface="Times New Roman" panose="02020603050405020304" pitchFamily="18" charset="0"/>
                <a:ea typeface="楷体" panose="02010609060101010101" pitchFamily="49" charset="-122"/>
              </a:rPr>
              <a:t>      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极。</a:t>
            </a:r>
          </a:p>
        </p:txBody>
      </p:sp>
    </p:spTree>
    <p:extLst>
      <p:ext uri="{BB962C8B-B14F-4D97-AF65-F5344CB8AC3E}">
        <p14:creationId xmlns:p14="http://schemas.microsoft.com/office/powerpoint/2010/main" val="9557128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1E61EB3-6C78-59BB-F0F0-A314A2D7B37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8000" contrast="24000"/>
          </a:blip>
          <a:stretch>
            <a:fillRect/>
          </a:stretch>
        </p:blipFill>
        <p:spPr>
          <a:xfrm>
            <a:off x="6915917" y="483783"/>
            <a:ext cx="3110888" cy="1959610"/>
          </a:xfrm>
          <a:prstGeom prst="rect">
            <a:avLst/>
          </a:prstGeom>
        </p:spPr>
      </p:pic>
      <p:sp>
        <p:nvSpPr>
          <p:cNvPr id="4" name="Text Box 34">
            <a:extLst>
              <a:ext uri="{FF2B5EF4-FFF2-40B4-BE49-F238E27FC236}">
                <a16:creationId xmlns:a16="http://schemas.microsoft.com/office/drawing/2014/main" id="{72FB82E6-7858-63C2-CB02-63F3FF090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07" y="665196"/>
            <a:ext cx="4556125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400" b="1" ker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 b="1" ker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400" b="1" ker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）、滑动变阻器的原理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2A8CDBB-F61C-E319-AD80-54C4BE8E5242}"/>
              </a:ext>
            </a:extLst>
          </p:cNvPr>
          <p:cNvSpPr/>
          <p:nvPr/>
        </p:nvSpPr>
        <p:spPr>
          <a:xfrm>
            <a:off x="526631" y="1124046"/>
            <a:ext cx="58648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通过改变接入电路中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电阻线的长度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来改变接入电路的电阻。</a:t>
            </a:r>
          </a:p>
        </p:txBody>
      </p:sp>
      <p:sp>
        <p:nvSpPr>
          <p:cNvPr id="6" name="Text Box 34">
            <a:extLst>
              <a:ext uri="{FF2B5EF4-FFF2-40B4-BE49-F238E27FC236}">
                <a16:creationId xmlns:a16="http://schemas.microsoft.com/office/drawing/2014/main" id="{34491436-4778-2EB2-BCAF-9C07C84AF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07" y="2306170"/>
            <a:ext cx="4991100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400" b="1" ker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 b="1" ker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 b="1" ker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）、滑动变阻器的构造及示意图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63B5277-3CF6-7FEA-F0EE-2EE0C343267E}"/>
              </a:ext>
            </a:extLst>
          </p:cNvPr>
          <p:cNvSpPr txBox="1"/>
          <p:nvPr/>
        </p:nvSpPr>
        <p:spPr>
          <a:xfrm>
            <a:off x="112324" y="150799"/>
            <a:ext cx="2173675" cy="465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、滑动变阻器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662301-55E4-EF8E-E4A0-BCECE5CA80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8000" contrast="24000"/>
          </a:blip>
          <a:stretch>
            <a:fillRect/>
          </a:stretch>
        </p:blipFill>
        <p:spPr>
          <a:xfrm>
            <a:off x="1199161" y="3087781"/>
            <a:ext cx="4991100" cy="1830218"/>
          </a:xfrm>
          <a:prstGeom prst="rect">
            <a:avLst/>
          </a:prstGeom>
        </p:spPr>
      </p:pic>
      <p:sp>
        <p:nvSpPr>
          <p:cNvPr id="22" name="矩形标注 8">
            <a:extLst>
              <a:ext uri="{FF2B5EF4-FFF2-40B4-BE49-F238E27FC236}">
                <a16:creationId xmlns:a16="http://schemas.microsoft.com/office/drawing/2014/main" id="{6B76FC55-F865-EB66-98D9-7A08AE09002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6227624" y="3914286"/>
            <a:ext cx="828000" cy="465455"/>
          </a:xfrm>
          <a:prstGeom prst="wedgeRectCallout">
            <a:avLst>
              <a:gd name="adj1" fmla="val -149048"/>
              <a:gd name="adj2" fmla="val -71957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瓷筒</a:t>
            </a:r>
          </a:p>
        </p:txBody>
      </p:sp>
      <p:sp>
        <p:nvSpPr>
          <p:cNvPr id="23" name="矩形标注 3">
            <a:extLst>
              <a:ext uri="{FF2B5EF4-FFF2-40B4-BE49-F238E27FC236}">
                <a16:creationId xmlns:a16="http://schemas.microsoft.com/office/drawing/2014/main" id="{2B5E9481-B54E-602B-86E6-32804BDB4252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3815597" y="4559225"/>
            <a:ext cx="1944000" cy="465455"/>
          </a:xfrm>
          <a:prstGeom prst="wedgeRectCallout">
            <a:avLst>
              <a:gd name="adj1" fmla="val -12853"/>
              <a:gd name="adj2" fmla="val -155811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线圈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电阻丝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24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4" name="矩形标注 4">
            <a:extLst>
              <a:ext uri="{FF2B5EF4-FFF2-40B4-BE49-F238E27FC236}">
                <a16:creationId xmlns:a16="http://schemas.microsoft.com/office/drawing/2014/main" id="{597E57A6-8B6A-0850-963D-AD39C35F8648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414950" y="4217336"/>
            <a:ext cx="1116000" cy="465455"/>
          </a:xfrm>
          <a:prstGeom prst="wedgeRectCallout">
            <a:avLst>
              <a:gd name="adj1" fmla="val 96914"/>
              <a:gd name="adj2" fmla="val -73192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接线柱</a:t>
            </a:r>
          </a:p>
        </p:txBody>
      </p:sp>
      <p:sp>
        <p:nvSpPr>
          <p:cNvPr id="25" name="矩形标注 5">
            <a:extLst>
              <a:ext uri="{FF2B5EF4-FFF2-40B4-BE49-F238E27FC236}">
                <a16:creationId xmlns:a16="http://schemas.microsoft.com/office/drawing/2014/main" id="{81624194-221F-EA87-E4F6-FD8A22E9826F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1637946" y="2981100"/>
            <a:ext cx="1116000" cy="465455"/>
          </a:xfrm>
          <a:prstGeom prst="wedgeRectCallout">
            <a:avLst>
              <a:gd name="adj1" fmla="val 38934"/>
              <a:gd name="adj2" fmla="val 119849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金属杆</a:t>
            </a:r>
          </a:p>
        </p:txBody>
      </p:sp>
      <p:sp>
        <p:nvSpPr>
          <p:cNvPr id="27" name="矩形标注 7">
            <a:extLst>
              <a:ext uri="{FF2B5EF4-FFF2-40B4-BE49-F238E27FC236}">
                <a16:creationId xmlns:a16="http://schemas.microsoft.com/office/drawing/2014/main" id="{9AB4EC58-DD4B-B1BC-F7AF-E5830CD76328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3942361" y="2765200"/>
            <a:ext cx="1116000" cy="465455"/>
          </a:xfrm>
          <a:prstGeom prst="wedgeRectCallout">
            <a:avLst>
              <a:gd name="adj1" fmla="val -55177"/>
              <a:gd name="adj2" fmla="val 116575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滑片</a:t>
            </a:r>
          </a:p>
        </p:txBody>
      </p:sp>
      <p:sp>
        <p:nvSpPr>
          <p:cNvPr id="28" name="椭圆形标注 1">
            <a:extLst>
              <a:ext uri="{FF2B5EF4-FFF2-40B4-BE49-F238E27FC236}">
                <a16:creationId xmlns:a16="http://schemas.microsoft.com/office/drawing/2014/main" id="{90828467-0796-653A-B7E4-7BE4BD70F5F0}"/>
              </a:ext>
            </a:extLst>
          </p:cNvPr>
          <p:cNvSpPr/>
          <p:nvPr/>
        </p:nvSpPr>
        <p:spPr>
          <a:xfrm>
            <a:off x="1811236" y="4815128"/>
            <a:ext cx="2320127" cy="770297"/>
          </a:xfrm>
          <a:prstGeom prst="wedgeEllipseCallout">
            <a:avLst>
              <a:gd name="adj1" fmla="val 32420"/>
              <a:gd name="adj2" fmla="val -240509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50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Ω   1.5A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D792AE0-6CD5-38F4-4DDB-9DB7E66284BB}"/>
              </a:ext>
            </a:extLst>
          </p:cNvPr>
          <p:cNvSpPr txBox="1"/>
          <p:nvPr/>
        </p:nvSpPr>
        <p:spPr>
          <a:xfrm>
            <a:off x="-36494" y="5903081"/>
            <a:ext cx="2251679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FF505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 </a:t>
            </a:r>
            <a:r>
              <a:rPr lang="en-US" altLang="zh-CN" sz="2400" b="1">
                <a:solidFill>
                  <a:srgbClr val="FF505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</a:t>
            </a:r>
            <a:r>
              <a:rPr lang="zh-CN" altLang="en-US" sz="2400" b="1">
                <a:solidFill>
                  <a:srgbClr val="FF505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（</a:t>
            </a:r>
            <a:r>
              <a:rPr lang="en-US" altLang="zh-CN" sz="2400" b="1">
                <a:solidFill>
                  <a:srgbClr val="FF505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3</a:t>
            </a:r>
            <a:r>
              <a:rPr lang="zh-CN" altLang="en-US" sz="2400" b="1">
                <a:solidFill>
                  <a:srgbClr val="FF505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）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49" charset="-122"/>
              </a:rPr>
              <a:t>、铭牌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49" charset="-122"/>
              </a:rPr>
              <a:t>: </a:t>
            </a:r>
            <a:r>
              <a:rPr lang="en-US" altLang="zh-CN" sz="240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49" charset="-122"/>
              </a:rPr>
              <a:t>  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69F8E1D-5601-B1F3-A444-EB1F82BDE9C4}"/>
              </a:ext>
            </a:extLst>
          </p:cNvPr>
          <p:cNvSpPr txBox="1"/>
          <p:nvPr/>
        </p:nvSpPr>
        <p:spPr>
          <a:xfrm>
            <a:off x="2030074" y="6008219"/>
            <a:ext cx="9455891" cy="365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zh-CN" sz="2800" b="1">
                <a:solidFill>
                  <a:srgbClr val="FF505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变阻器的最大电阻值是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50Ω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；允许通过的最大电流是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1.5A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61D06AA6-9135-68AB-E4FC-8655564A33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6054" y="3540924"/>
            <a:ext cx="2325290" cy="10822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Rectangle 9">
            <a:extLst>
              <a:ext uri="{FF2B5EF4-FFF2-40B4-BE49-F238E27FC236}">
                <a16:creationId xmlns:a16="http://schemas.microsoft.com/office/drawing/2014/main" id="{2699164E-CCAF-D8DF-8AFF-86CA9C593354}"/>
              </a:ext>
            </a:extLst>
          </p:cNvPr>
          <p:cNvSpPr/>
          <p:nvPr/>
        </p:nvSpPr>
        <p:spPr>
          <a:xfrm>
            <a:off x="7581981" y="2802574"/>
            <a:ext cx="1731564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342900" indent="-342900"/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结构示意图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4E83E5B-2E9A-42E6-6045-C60F9CA1D4D4}"/>
              </a:ext>
            </a:extLst>
          </p:cNvPr>
          <p:cNvSpPr txBox="1"/>
          <p:nvPr/>
        </p:nvSpPr>
        <p:spPr>
          <a:xfrm>
            <a:off x="10752178" y="2844908"/>
            <a:ext cx="80342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符号</a:t>
            </a:r>
          </a:p>
        </p:txBody>
      </p:sp>
      <p:pic>
        <p:nvPicPr>
          <p:cNvPr id="34" name="Picture 10">
            <a:extLst>
              <a:ext uri="{FF2B5EF4-FFF2-40B4-BE49-F238E27FC236}">
                <a16:creationId xmlns:a16="http://schemas.microsoft.com/office/drawing/2014/main" id="{8BACF14D-D660-6AE9-8738-D98F4348B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32383" y="3886028"/>
            <a:ext cx="1642110" cy="5219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椭圆 34">
            <a:extLst>
              <a:ext uri="{FF2B5EF4-FFF2-40B4-BE49-F238E27FC236}">
                <a16:creationId xmlns:a16="http://schemas.microsoft.com/office/drawing/2014/main" id="{15CFB930-06FA-E828-DEA2-6D3649461603}"/>
              </a:ext>
            </a:extLst>
          </p:cNvPr>
          <p:cNvSpPr/>
          <p:nvPr/>
        </p:nvSpPr>
        <p:spPr>
          <a:xfrm>
            <a:off x="1811236" y="3841247"/>
            <a:ext cx="628613" cy="4156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B38B8031-D640-D14B-F871-C2721D58EF1F}"/>
              </a:ext>
            </a:extLst>
          </p:cNvPr>
          <p:cNvSpPr/>
          <p:nvPr/>
        </p:nvSpPr>
        <p:spPr>
          <a:xfrm>
            <a:off x="4998575" y="3872825"/>
            <a:ext cx="628613" cy="4156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F5DE2218-A4F6-8A4E-8A1B-3BD458780E7A}"/>
              </a:ext>
            </a:extLst>
          </p:cNvPr>
          <p:cNvSpPr/>
          <p:nvPr/>
        </p:nvSpPr>
        <p:spPr>
          <a:xfrm>
            <a:off x="5759597" y="3334857"/>
            <a:ext cx="628613" cy="4156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EC8DBA89-5177-94E6-A563-AB7A5A587FBB}"/>
              </a:ext>
            </a:extLst>
          </p:cNvPr>
          <p:cNvSpPr/>
          <p:nvPr/>
        </p:nvSpPr>
        <p:spPr>
          <a:xfrm>
            <a:off x="1122418" y="3302224"/>
            <a:ext cx="628613" cy="4156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114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/>
      <p:bldP spid="32" grpId="0"/>
      <p:bldP spid="33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9D6DD8B2-3770-A98C-3250-AD46C42AF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93" y="447656"/>
            <a:ext cx="3605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4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）、连接滑动变阻器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6816C86-FDC2-253C-8FD7-480FBE1ADD05}"/>
              </a:ext>
            </a:extLst>
          </p:cNvPr>
          <p:cNvPicPr/>
          <p:nvPr/>
        </p:nvPicPr>
        <p:blipFill>
          <a:blip r:embed="rId3"/>
          <a:srcRect l="32656" t="37894" r="31666" b="31304"/>
          <a:stretch>
            <a:fillRect/>
          </a:stretch>
        </p:blipFill>
        <p:spPr>
          <a:xfrm>
            <a:off x="703230" y="1303348"/>
            <a:ext cx="1965793" cy="129586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5B96223-9AFE-9D4A-CC69-67C505FAE7BB}"/>
              </a:ext>
            </a:extLst>
          </p:cNvPr>
          <p:cNvPicPr/>
          <p:nvPr/>
        </p:nvPicPr>
        <p:blipFill>
          <a:blip r:embed="rId4"/>
          <a:srcRect l="30944" t="31780" r="32092" b="24380"/>
          <a:stretch>
            <a:fillRect/>
          </a:stretch>
        </p:blipFill>
        <p:spPr>
          <a:xfrm>
            <a:off x="2970371" y="1236779"/>
            <a:ext cx="1871260" cy="12958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D4076CD-0A2F-B2C0-9A1D-F3036349F18D}"/>
              </a:ext>
            </a:extLst>
          </p:cNvPr>
          <p:cNvPicPr/>
          <p:nvPr/>
        </p:nvPicPr>
        <p:blipFill>
          <a:blip r:embed="rId5"/>
          <a:srcRect l="33612" t="32854" r="34232" b="23307"/>
          <a:stretch>
            <a:fillRect/>
          </a:stretch>
        </p:blipFill>
        <p:spPr>
          <a:xfrm>
            <a:off x="625082" y="2924710"/>
            <a:ext cx="1784612" cy="15307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683488F-1EF4-263D-7494-601776070EB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8000" contrast="18000"/>
          </a:blip>
          <a:stretch>
            <a:fillRect/>
          </a:stretch>
        </p:blipFill>
        <p:spPr>
          <a:xfrm>
            <a:off x="3896930" y="3095540"/>
            <a:ext cx="1621529" cy="1807175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B2A5231C-77B9-8B5C-2E7B-29BD882651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1118" y="4902715"/>
            <a:ext cx="2499588" cy="129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4D05BD8-D42A-EDC0-58D9-2B28F5F24117}"/>
              </a:ext>
            </a:extLst>
          </p:cNvPr>
          <p:cNvSpPr/>
          <p:nvPr/>
        </p:nvSpPr>
        <p:spPr>
          <a:xfrm>
            <a:off x="6245938" y="643219"/>
            <a:ext cx="4539552" cy="59356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Arial"/>
              <a:buNone/>
              <a:defRPr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滑动变阻器应该与用电器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串联</a:t>
            </a:r>
            <a:endParaRPr lang="en-US" altLang="zh-CN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026F643-B406-7249-2686-D952A2882C1A}"/>
              </a:ext>
            </a:extLst>
          </p:cNvPr>
          <p:cNvSpPr txBox="1"/>
          <p:nvPr/>
        </p:nvSpPr>
        <p:spPr>
          <a:xfrm>
            <a:off x="6245938" y="2849777"/>
            <a:ext cx="4576515" cy="83099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闭合电路前，应将滑动变阻器滑片调到阻值最大的位置上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1BDE5E6-DA93-59E3-C2D2-B01D6BC657DE}"/>
              </a:ext>
            </a:extLst>
          </p:cNvPr>
          <p:cNvSpPr txBox="1"/>
          <p:nvPr/>
        </p:nvSpPr>
        <p:spPr>
          <a:xfrm>
            <a:off x="6245938" y="1451657"/>
            <a:ext cx="4539552" cy="1147558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Arial"/>
              <a:buNone/>
              <a:defRPr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连接时接线柱必须“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一上一下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”接入电路</a:t>
            </a:r>
          </a:p>
        </p:txBody>
      </p:sp>
    </p:spTree>
    <p:extLst>
      <p:ext uri="{BB962C8B-B14F-4D97-AF65-F5344CB8AC3E}">
        <p14:creationId xmlns:p14="http://schemas.microsoft.com/office/powerpoint/2010/main" val="37066632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1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5B7F2B9-1014-F945-89F9-776557D0A3AC}"/>
              </a:ext>
            </a:extLst>
          </p:cNvPr>
          <p:cNvPicPr/>
          <p:nvPr/>
        </p:nvPicPr>
        <p:blipFill>
          <a:blip r:embed="rId4">
            <a:lum bright="6000" contrast="12000"/>
          </a:blip>
          <a:stretch>
            <a:fillRect/>
          </a:stretch>
        </p:blipFill>
        <p:spPr>
          <a:xfrm>
            <a:off x="1250725" y="992149"/>
            <a:ext cx="4612193" cy="2305810"/>
          </a:xfrm>
          <a:prstGeom prst="roundRect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3FFAABA-6460-CEF1-73B0-19C89807218C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5">
            <a:biLevel thresh="75000"/>
            <a:lum bright="-12000" contrast="1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0566" y="3429000"/>
            <a:ext cx="4354192" cy="2759839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616C447-E275-9E11-64C2-00455D547F8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23056" y="6218381"/>
            <a:ext cx="97200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</a:rPr>
              <a:t>结构图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336385F-7B31-73F0-4C63-CF0CABDC5713}"/>
              </a:ext>
            </a:extLst>
          </p:cNvPr>
          <p:cNvSpPr txBox="1"/>
          <p:nvPr/>
        </p:nvSpPr>
        <p:spPr>
          <a:xfrm>
            <a:off x="0" y="141799"/>
            <a:ext cx="4612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5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）、变阻器应用和作用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9908ECE-4591-8D9C-7864-2CB9E0E874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878" y="907357"/>
            <a:ext cx="3832112" cy="491793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1B6C8AE-424C-1955-9279-73ED998BC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3" y="3711908"/>
            <a:ext cx="2724627" cy="270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8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485E78B5-6F55-7FE7-EFEE-C4FDB4C235A8}"/>
              </a:ext>
            </a:extLst>
          </p:cNvPr>
          <p:cNvSpPr txBox="1"/>
          <p:nvPr/>
        </p:nvSpPr>
        <p:spPr>
          <a:xfrm>
            <a:off x="323215" y="702945"/>
            <a:ext cx="8214295" cy="365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图甲为可调节亮度台灯，图乙为其用于调光的电位器结构图，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b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是它的三个接线柱。转动旋钮，滑片在弧形电阻丝上滑动即可调节灯泡亮度，下列分析正确的是（　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）</a:t>
            </a:r>
            <a:endParaRPr lang="en-US" altLang="zh-CN" sz="24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. </a:t>
            </a:r>
            <a:r>
              <a:rPr lang="zh-CN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电位器与灯泡并联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</a:t>
            </a:r>
            <a:endParaRPr lang="zh-CN" altLang="zh-CN" sz="24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B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. </a:t>
            </a:r>
            <a:r>
              <a:rPr lang="zh-CN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若只将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接入电路，顺时针转动旋钮时灯泡亮度不变</a:t>
            </a:r>
          </a:p>
          <a:p>
            <a:pPr>
              <a:lnSpc>
                <a:spcPct val="140000"/>
              </a:lnSpc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. </a:t>
            </a:r>
            <a:r>
              <a:rPr lang="zh-CN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若只将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接入电路，顺时针转动旋钮时灯泡变暗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</a:t>
            </a:r>
            <a:endParaRPr lang="zh-CN" altLang="zh-CN" sz="24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D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. </a:t>
            </a:r>
            <a:r>
              <a:rPr lang="zh-CN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若只将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接入电路，顺时针转动旋钮时灯泡变亮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E046246D-D8AC-4228-BEA1-CBC155099BC8}"/>
              </a:ext>
            </a:extLst>
          </p:cNvPr>
          <p:cNvSpPr txBox="1"/>
          <p:nvPr/>
        </p:nvSpPr>
        <p:spPr>
          <a:xfrm>
            <a:off x="6935654" y="1761366"/>
            <a:ext cx="4565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latinLnBrk="0">
              <a:lnSpc>
                <a:spcPct val="100000"/>
              </a:lnSpc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2EF7CD6-7D95-D1CF-62F0-8873889D89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/>
          </a:blip>
          <a:stretch>
            <a:fillRect/>
          </a:stretch>
        </p:blipFill>
        <p:spPr>
          <a:xfrm>
            <a:off x="8908351" y="402784"/>
            <a:ext cx="2051167" cy="20511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6881129-E603-4223-A39E-6D8BE0177DA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/>
          </a:blip>
          <a:stretch>
            <a:fillRect/>
          </a:stretch>
        </p:blipFill>
        <p:spPr>
          <a:xfrm>
            <a:off x="8770775" y="2755913"/>
            <a:ext cx="2537927" cy="208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882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03FFD2A-D35F-8776-E09F-1D90D9E3E1B2}"/>
              </a:ext>
            </a:extLst>
          </p:cNvPr>
          <p:cNvSpPr txBox="1"/>
          <p:nvPr/>
        </p:nvSpPr>
        <p:spPr>
          <a:xfrm>
            <a:off x="319017" y="3092289"/>
            <a:ext cx="11037193" cy="1688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、如图甲、乙、丙分别表示三个滑动变阻器使用时的连接方法，当滑片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都向右移动时，滑动变阻器电阻值改变的情况分别是甲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，乙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_______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，丙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_______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。（均选填“变大”“变小”或“不变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5F19276-33A8-8546-1C39-D17E78B96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12000"/>
          </a:blip>
          <a:stretch>
            <a:fillRect/>
          </a:stretch>
        </p:blipFill>
        <p:spPr bwMode="auto">
          <a:xfrm>
            <a:off x="1218201" y="4672366"/>
            <a:ext cx="6220624" cy="14760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4E596DD-7350-68FA-62FE-0EF6D0988AEC}"/>
              </a:ext>
            </a:extLst>
          </p:cNvPr>
          <p:cNvSpPr txBox="1"/>
          <p:nvPr/>
        </p:nvSpPr>
        <p:spPr>
          <a:xfrm>
            <a:off x="6904442" y="3751617"/>
            <a:ext cx="9093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变小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0B5EDBC-CCF2-25D6-F8E3-4C0FD6594FC3}"/>
              </a:ext>
            </a:extLst>
          </p:cNvPr>
          <p:cNvSpPr txBox="1"/>
          <p:nvPr/>
        </p:nvSpPr>
        <p:spPr>
          <a:xfrm>
            <a:off x="8628733" y="3751616"/>
            <a:ext cx="875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变大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D1B4A57-31AC-8199-B02F-7AAEB5498D5B}"/>
              </a:ext>
            </a:extLst>
          </p:cNvPr>
          <p:cNvSpPr txBox="1"/>
          <p:nvPr/>
        </p:nvSpPr>
        <p:spPr>
          <a:xfrm>
            <a:off x="513989" y="4211991"/>
            <a:ext cx="8166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不变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2952BE4-5B66-7549-E5B7-EA327CD83D01}"/>
              </a:ext>
            </a:extLst>
          </p:cNvPr>
          <p:cNvSpPr txBox="1"/>
          <p:nvPr/>
        </p:nvSpPr>
        <p:spPr>
          <a:xfrm>
            <a:off x="519828" y="166992"/>
            <a:ext cx="11826984" cy="2624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2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、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</a:t>
            </a:r>
            <a:r>
              <a:rPr 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如图所示的是滑动变阻器的示意图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,</a:t>
            </a:r>
            <a:r>
              <a:rPr 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下列说法错误的是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(</a:t>
            </a:r>
            <a:r>
              <a:rPr lang="zh-CN" sz="2400" b="1" i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　　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)</a:t>
            </a:r>
          </a:p>
          <a:p>
            <a:pPr indent="0">
              <a:lnSpc>
                <a:spcPct val="150000"/>
              </a:lnSpc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A.AB</a:t>
            </a:r>
            <a:r>
              <a:rPr 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间是紧密缠绕在绝缘筒上的电阻丝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,CD</a:t>
            </a:r>
            <a:r>
              <a:rPr 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是导体棒</a:t>
            </a:r>
            <a:endParaRPr lang="en-US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indent="0">
              <a:lnSpc>
                <a:spcPct val="150000"/>
              </a:lnSpc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B</a:t>
            </a:r>
            <a:r>
              <a:rPr lang="en-US" sz="2400" b="1" i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.</a:t>
            </a:r>
            <a:r>
              <a:rPr 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滑动变阻器最大电阻值决定于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AB</a:t>
            </a:r>
            <a:r>
              <a:rPr 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间电阻丝的长度、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   </a:t>
            </a:r>
            <a:r>
              <a:rPr 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材料和横截面积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</a:t>
            </a:r>
          </a:p>
          <a:p>
            <a:pPr indent="0">
              <a:lnSpc>
                <a:spcPct val="150000"/>
              </a:lnSpc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C</a:t>
            </a:r>
            <a:r>
              <a:rPr lang="en-US" sz="2400" b="1" i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.</a:t>
            </a:r>
            <a:r>
              <a:rPr 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滑动变阻器要串联接入电路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</a:t>
            </a:r>
          </a:p>
          <a:p>
            <a:pPr indent="0">
              <a:lnSpc>
                <a:spcPct val="150000"/>
              </a:lnSpc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D</a:t>
            </a:r>
            <a:r>
              <a:rPr lang="en-US" sz="2400" b="1" i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.</a:t>
            </a:r>
            <a:r>
              <a:rPr 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滑动变阻器的电阻丝可用铜线代替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52ED708-81E6-5BAF-D588-CC5850ECD523}"/>
              </a:ext>
            </a:extLst>
          </p:cNvPr>
          <p:cNvSpPr txBox="1"/>
          <p:nvPr/>
        </p:nvSpPr>
        <p:spPr>
          <a:xfrm flipH="1">
            <a:off x="8088923" y="169272"/>
            <a:ext cx="162155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D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9" name="RW68.EPS">
            <a:extLst>
              <a:ext uri="{FF2B5EF4-FFF2-40B4-BE49-F238E27FC236}">
                <a16:creationId xmlns:a16="http://schemas.microsoft.com/office/drawing/2014/main" id="{01F9A6C4-8757-4B15-486B-C8D37EE1D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414" y="1578323"/>
            <a:ext cx="3959281" cy="147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06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4E5A332-DA08-C43C-DC88-94A25E2C5E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2000" contrast="18000"/>
          </a:blip>
          <a:stretch>
            <a:fillRect/>
          </a:stretch>
        </p:blipFill>
        <p:spPr>
          <a:xfrm>
            <a:off x="7134333" y="422108"/>
            <a:ext cx="3917950" cy="279082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AE7C676-2011-D186-2172-C1D201EA3AC2}"/>
              </a:ext>
            </a:extLst>
          </p:cNvPr>
          <p:cNvSpPr txBox="1"/>
          <p:nvPr/>
        </p:nvSpPr>
        <p:spPr bwMode="auto">
          <a:xfrm>
            <a:off x="597589" y="2115258"/>
            <a:ext cx="5812216" cy="9712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lvl="0" algn="l"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带电体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性质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物体能够吸引轻小物体，我们就说它带了</a:t>
            </a:r>
            <a:r>
              <a:rPr 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电</a:t>
            </a: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，或者说带上了</a:t>
            </a:r>
            <a:r>
              <a:rPr 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电荷</a:t>
            </a: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F45D02E-E77F-2D74-3A53-223BD10A4733}"/>
              </a:ext>
            </a:extLst>
          </p:cNvPr>
          <p:cNvSpPr txBox="1"/>
          <p:nvPr/>
        </p:nvSpPr>
        <p:spPr bwMode="auto">
          <a:xfrm>
            <a:off x="597589" y="803204"/>
            <a:ext cx="4627880" cy="10375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lvl="0" algn="l"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摩擦起电：</a:t>
            </a: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用摩擦的方法使物体带电，叫做摩擦起电。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42A957B-2385-E28B-1071-59D5A03F656A}"/>
              </a:ext>
            </a:extLst>
          </p:cNvPr>
          <p:cNvSpPr txBox="1"/>
          <p:nvPr/>
        </p:nvSpPr>
        <p:spPr>
          <a:xfrm>
            <a:off x="682841" y="191276"/>
            <a:ext cx="2633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摩擦起电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grpSp>
        <p:nvGrpSpPr>
          <p:cNvPr id="13" name="组合 8">
            <a:extLst>
              <a:ext uri="{FF2B5EF4-FFF2-40B4-BE49-F238E27FC236}">
                <a16:creationId xmlns:a16="http://schemas.microsoft.com/office/drawing/2014/main" id="{5B2DD1AF-452A-C10D-DD08-6FDCB52C7B9F}"/>
              </a:ext>
            </a:extLst>
          </p:cNvPr>
          <p:cNvGrpSpPr/>
          <p:nvPr/>
        </p:nvGrpSpPr>
        <p:grpSpPr>
          <a:xfrm>
            <a:off x="2252139" y="4138259"/>
            <a:ext cx="539750" cy="539750"/>
            <a:chOff x="1328057" y="2079170"/>
            <a:chExt cx="540000" cy="540000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C9E8FB99-E414-605A-D4C2-D09FA46FC30F}"/>
                </a:ext>
              </a:extLst>
            </p:cNvPr>
            <p:cNvSpPr/>
            <p:nvPr/>
          </p:nvSpPr>
          <p:spPr>
            <a:xfrm>
              <a:off x="1328057" y="2079170"/>
              <a:ext cx="540000" cy="54000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Arial"/>
                <a:buNone/>
                <a:defRPr/>
              </a:pPr>
              <a:endParaRPr lang="zh-CN" altLang="en-US" sz="2400" b="1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" name="矩形 7">
              <a:extLst>
                <a:ext uri="{FF2B5EF4-FFF2-40B4-BE49-F238E27FC236}">
                  <a16:creationId xmlns:a16="http://schemas.microsoft.com/office/drawing/2014/main" id="{1964A8B3-3E5F-5A9F-9DE0-7DD41EC0C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1298" y="2118338"/>
              <a:ext cx="513520" cy="46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400" b="1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+6</a:t>
              </a:r>
              <a:endParaRPr lang="zh-CN" altLang="en-US" sz="2400" b="1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</p:grpSp>
      <p:sp>
        <p:nvSpPr>
          <p:cNvPr id="16" name="椭圆 15">
            <a:extLst>
              <a:ext uri="{FF2B5EF4-FFF2-40B4-BE49-F238E27FC236}">
                <a16:creationId xmlns:a16="http://schemas.microsoft.com/office/drawing/2014/main" id="{B0F4F218-868C-C0C3-CFAD-924A49A87156}"/>
              </a:ext>
            </a:extLst>
          </p:cNvPr>
          <p:cNvSpPr/>
          <p:nvPr/>
        </p:nvSpPr>
        <p:spPr>
          <a:xfrm>
            <a:off x="1963214" y="3849334"/>
            <a:ext cx="1116012" cy="1116012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E1AC1F63-04D5-A03A-109C-0FC44DF1C75B}"/>
              </a:ext>
            </a:extLst>
          </p:cNvPr>
          <p:cNvSpPr/>
          <p:nvPr/>
        </p:nvSpPr>
        <p:spPr>
          <a:xfrm>
            <a:off x="1531414" y="3417534"/>
            <a:ext cx="1979612" cy="1979612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/>
              <a:buNone/>
              <a:defRPr/>
            </a:pPr>
            <a:endParaRPr lang="zh-CN" altLang="en-US"/>
          </a:p>
        </p:txBody>
      </p:sp>
      <p:grpSp>
        <p:nvGrpSpPr>
          <p:cNvPr id="18" name="组合 109">
            <a:extLst>
              <a:ext uri="{FF2B5EF4-FFF2-40B4-BE49-F238E27FC236}">
                <a16:creationId xmlns:a16="http://schemas.microsoft.com/office/drawing/2014/main" id="{336BD782-A8C4-5B5A-973C-AE5E2C1E0DC1}"/>
              </a:ext>
            </a:extLst>
          </p:cNvPr>
          <p:cNvGrpSpPr/>
          <p:nvPr/>
        </p:nvGrpSpPr>
        <p:grpSpPr>
          <a:xfrm>
            <a:off x="3062853" y="4908196"/>
            <a:ext cx="397865" cy="400110"/>
            <a:chOff x="2434190" y="2698143"/>
            <a:chExt cx="397733" cy="400170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AB387E6C-2E97-72CD-D30F-D01A73BA311F}"/>
                </a:ext>
              </a:extLst>
            </p:cNvPr>
            <p:cNvSpPr/>
            <p:nvPr/>
          </p:nvSpPr>
          <p:spPr>
            <a:xfrm>
              <a:off x="2453729" y="2718784"/>
              <a:ext cx="358656" cy="35882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Arial"/>
                <a:buNone/>
                <a:defRPr/>
              </a:pPr>
              <a:endParaRPr lang="zh-CN" altLang="en-US" sz="2400" b="1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0" name="矩形 14">
              <a:extLst>
                <a:ext uri="{FF2B5EF4-FFF2-40B4-BE49-F238E27FC236}">
                  <a16:creationId xmlns:a16="http://schemas.microsoft.com/office/drawing/2014/main" id="{548B2EF7-63C8-6161-0774-61299A2C9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4190" y="2698143"/>
              <a:ext cx="397733" cy="400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b="1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-1</a:t>
              </a:r>
              <a:endParaRPr lang="zh-CN" altLang="en-US" sz="2000" b="1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</p:grpSp>
      <p:grpSp>
        <p:nvGrpSpPr>
          <p:cNvPr id="21" name="组合 16">
            <a:extLst>
              <a:ext uri="{FF2B5EF4-FFF2-40B4-BE49-F238E27FC236}">
                <a16:creationId xmlns:a16="http://schemas.microsoft.com/office/drawing/2014/main" id="{D84F6408-3FD2-5176-1D3B-65DD5A1A5DE2}"/>
              </a:ext>
            </a:extLst>
          </p:cNvPr>
          <p:cNvGrpSpPr/>
          <p:nvPr/>
        </p:nvGrpSpPr>
        <p:grpSpPr>
          <a:xfrm>
            <a:off x="1603937" y="4908196"/>
            <a:ext cx="397865" cy="400110"/>
            <a:chOff x="4883477" y="2959412"/>
            <a:chExt cx="397733" cy="400170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89DD4102-5EA8-D655-55B5-48D0617F3BD5}"/>
                </a:ext>
              </a:extLst>
            </p:cNvPr>
            <p:cNvSpPr/>
            <p:nvPr/>
          </p:nvSpPr>
          <p:spPr>
            <a:xfrm>
              <a:off x="4903017" y="2980053"/>
              <a:ext cx="358656" cy="35882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Arial"/>
                <a:buNone/>
                <a:defRPr/>
              </a:pPr>
              <a:endParaRPr lang="zh-CN" altLang="en-US" sz="2400" b="1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3" name="矩形 18">
              <a:extLst>
                <a:ext uri="{FF2B5EF4-FFF2-40B4-BE49-F238E27FC236}">
                  <a16:creationId xmlns:a16="http://schemas.microsoft.com/office/drawing/2014/main" id="{17A07126-0F81-1237-137E-55A1542DE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477" y="2959412"/>
              <a:ext cx="397733" cy="400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b="1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-1</a:t>
              </a:r>
              <a:endParaRPr lang="zh-CN" altLang="en-US" sz="2000" b="1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</p:grpSp>
      <p:grpSp>
        <p:nvGrpSpPr>
          <p:cNvPr id="24" name="组合 112">
            <a:extLst>
              <a:ext uri="{FF2B5EF4-FFF2-40B4-BE49-F238E27FC236}">
                <a16:creationId xmlns:a16="http://schemas.microsoft.com/office/drawing/2014/main" id="{BBD85621-62B8-D483-AF6D-A81133AC25BD}"/>
              </a:ext>
            </a:extLst>
          </p:cNvPr>
          <p:cNvGrpSpPr/>
          <p:nvPr/>
        </p:nvGrpSpPr>
        <p:grpSpPr>
          <a:xfrm>
            <a:off x="3083490" y="3557234"/>
            <a:ext cx="397865" cy="400110"/>
            <a:chOff x="2455961" y="1337433"/>
            <a:chExt cx="397733" cy="400170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8DA49847-F753-033C-62C3-91723067F534}"/>
                </a:ext>
              </a:extLst>
            </p:cNvPr>
            <p:cNvSpPr/>
            <p:nvPr/>
          </p:nvSpPr>
          <p:spPr>
            <a:xfrm>
              <a:off x="2475501" y="1358073"/>
              <a:ext cx="358656" cy="35882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Arial"/>
                <a:buNone/>
                <a:defRPr/>
              </a:pPr>
              <a:endParaRPr lang="zh-CN" altLang="en-US" sz="2400" b="1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6" name="矩形 21">
              <a:extLst>
                <a:ext uri="{FF2B5EF4-FFF2-40B4-BE49-F238E27FC236}">
                  <a16:creationId xmlns:a16="http://schemas.microsoft.com/office/drawing/2014/main" id="{3D5F5DF4-BB33-3982-DEA3-43244F098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961" y="1337433"/>
              <a:ext cx="397733" cy="400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b="1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-1</a:t>
              </a:r>
              <a:endParaRPr lang="zh-CN" altLang="en-US" sz="2000" b="1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</p:grpSp>
      <p:grpSp>
        <p:nvGrpSpPr>
          <p:cNvPr id="27" name="组合 22">
            <a:extLst>
              <a:ext uri="{FF2B5EF4-FFF2-40B4-BE49-F238E27FC236}">
                <a16:creationId xmlns:a16="http://schemas.microsoft.com/office/drawing/2014/main" id="{99E1B56B-5322-9686-DDC4-14263DB3B042}"/>
              </a:ext>
            </a:extLst>
          </p:cNvPr>
          <p:cNvGrpSpPr/>
          <p:nvPr/>
        </p:nvGrpSpPr>
        <p:grpSpPr>
          <a:xfrm>
            <a:off x="1603937" y="3557234"/>
            <a:ext cx="397865" cy="400110"/>
            <a:chOff x="4883477" y="2959412"/>
            <a:chExt cx="397733" cy="400170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15AA8F60-5435-AA93-EDC9-A56EBA94ECAE}"/>
                </a:ext>
              </a:extLst>
            </p:cNvPr>
            <p:cNvSpPr/>
            <p:nvPr/>
          </p:nvSpPr>
          <p:spPr>
            <a:xfrm>
              <a:off x="4903017" y="2980052"/>
              <a:ext cx="358656" cy="35882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Arial"/>
                <a:buNone/>
                <a:defRPr/>
              </a:pPr>
              <a:endParaRPr lang="zh-CN" altLang="en-US" sz="2400" b="1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9" name="矩形 24">
              <a:extLst>
                <a:ext uri="{FF2B5EF4-FFF2-40B4-BE49-F238E27FC236}">
                  <a16:creationId xmlns:a16="http://schemas.microsoft.com/office/drawing/2014/main" id="{9EF3D393-6B65-83A8-39EB-84B714726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477" y="2959412"/>
              <a:ext cx="397733" cy="400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b="1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-1</a:t>
              </a:r>
              <a:endParaRPr lang="zh-CN" altLang="en-US" sz="2000" b="1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</p:grpSp>
      <p:grpSp>
        <p:nvGrpSpPr>
          <p:cNvPr id="30" name="组合 25">
            <a:extLst>
              <a:ext uri="{FF2B5EF4-FFF2-40B4-BE49-F238E27FC236}">
                <a16:creationId xmlns:a16="http://schemas.microsoft.com/office/drawing/2014/main" id="{2D94F136-BC2D-0127-6C24-267129907B66}"/>
              </a:ext>
            </a:extLst>
          </p:cNvPr>
          <p:cNvGrpSpPr/>
          <p:nvPr/>
        </p:nvGrpSpPr>
        <p:grpSpPr>
          <a:xfrm>
            <a:off x="2866000" y="4155720"/>
            <a:ext cx="397865" cy="400110"/>
            <a:chOff x="4883477" y="2959412"/>
            <a:chExt cx="397733" cy="398588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03E88420-065B-BFDA-00F0-D905E9D66AD9}"/>
                </a:ext>
              </a:extLst>
            </p:cNvPr>
            <p:cNvSpPr/>
            <p:nvPr/>
          </p:nvSpPr>
          <p:spPr>
            <a:xfrm>
              <a:off x="4903016" y="2979971"/>
              <a:ext cx="358656" cy="35899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Arial"/>
                <a:buNone/>
                <a:defRPr/>
              </a:pPr>
              <a:endParaRPr lang="zh-CN" altLang="en-US" sz="2400" b="1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2" name="矩形 27">
              <a:extLst>
                <a:ext uri="{FF2B5EF4-FFF2-40B4-BE49-F238E27FC236}">
                  <a16:creationId xmlns:a16="http://schemas.microsoft.com/office/drawing/2014/main" id="{C265C989-6FCB-B77E-3D5B-2485FD802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477" y="2959412"/>
              <a:ext cx="397733" cy="398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b="1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-1</a:t>
              </a:r>
              <a:endParaRPr lang="zh-CN" altLang="en-US" sz="2000" b="1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</p:grpSp>
      <p:grpSp>
        <p:nvGrpSpPr>
          <p:cNvPr id="33" name="组合 28">
            <a:extLst>
              <a:ext uri="{FF2B5EF4-FFF2-40B4-BE49-F238E27FC236}">
                <a16:creationId xmlns:a16="http://schemas.microsoft.com/office/drawing/2014/main" id="{490C5742-04CB-46C8-B7EF-621A2553D06C}"/>
              </a:ext>
            </a:extLst>
          </p:cNvPr>
          <p:cNvGrpSpPr/>
          <p:nvPr/>
        </p:nvGrpSpPr>
        <p:grpSpPr>
          <a:xfrm>
            <a:off x="1788087" y="4155720"/>
            <a:ext cx="397865" cy="400110"/>
            <a:chOff x="4883477" y="2959412"/>
            <a:chExt cx="397733" cy="398588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E268D0F0-0B65-B7AC-98FC-A9D4C7DB442C}"/>
                </a:ext>
              </a:extLst>
            </p:cNvPr>
            <p:cNvSpPr/>
            <p:nvPr/>
          </p:nvSpPr>
          <p:spPr>
            <a:xfrm>
              <a:off x="4903017" y="2979971"/>
              <a:ext cx="358656" cy="35899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Arial"/>
                <a:buNone/>
                <a:defRPr/>
              </a:pPr>
              <a:endParaRPr lang="zh-CN" altLang="en-US" sz="2400" b="1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5" name="矩形 30">
              <a:extLst>
                <a:ext uri="{FF2B5EF4-FFF2-40B4-BE49-F238E27FC236}">
                  <a16:creationId xmlns:a16="http://schemas.microsoft.com/office/drawing/2014/main" id="{A04E9504-AA74-477B-EB3C-14CEA8637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477" y="2959412"/>
              <a:ext cx="397733" cy="398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b="1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-1</a:t>
              </a:r>
              <a:endParaRPr lang="zh-CN" altLang="en-US" sz="2000" b="1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</p:grpSp>
      <p:grpSp>
        <p:nvGrpSpPr>
          <p:cNvPr id="36" name="组合 82">
            <a:extLst>
              <a:ext uri="{FF2B5EF4-FFF2-40B4-BE49-F238E27FC236}">
                <a16:creationId xmlns:a16="http://schemas.microsoft.com/office/drawing/2014/main" id="{603734E0-EE07-AA31-91DA-2D8D6C2D1995}"/>
              </a:ext>
            </a:extLst>
          </p:cNvPr>
          <p:cNvGrpSpPr/>
          <p:nvPr/>
        </p:nvGrpSpPr>
        <p:grpSpPr>
          <a:xfrm>
            <a:off x="6595040" y="2782552"/>
            <a:ext cx="2700337" cy="2700338"/>
            <a:chOff x="5987142" y="1317172"/>
            <a:chExt cx="2700000" cy="2700000"/>
          </a:xfrm>
        </p:grpSpPr>
        <p:grpSp>
          <p:nvGrpSpPr>
            <p:cNvPr id="37" name="组合 57">
              <a:extLst>
                <a:ext uri="{FF2B5EF4-FFF2-40B4-BE49-F238E27FC236}">
                  <a16:creationId xmlns:a16="http://schemas.microsoft.com/office/drawing/2014/main" id="{1E22C516-1E95-C7AD-D36C-018050184299}"/>
                </a:ext>
              </a:extLst>
            </p:cNvPr>
            <p:cNvGrpSpPr/>
            <p:nvPr/>
          </p:nvGrpSpPr>
          <p:grpSpPr>
            <a:xfrm>
              <a:off x="5987142" y="1317172"/>
              <a:ext cx="2700000" cy="2700000"/>
              <a:chOff x="5965371" y="1719942"/>
              <a:chExt cx="2700000" cy="2700000"/>
            </a:xfrm>
          </p:grpSpPr>
          <p:grpSp>
            <p:nvGrpSpPr>
              <p:cNvPr id="80" name="组合 8">
                <a:extLst>
                  <a:ext uri="{FF2B5EF4-FFF2-40B4-BE49-F238E27FC236}">
                    <a16:creationId xmlns:a16="http://schemas.microsoft.com/office/drawing/2014/main" id="{514BE2F2-1F9B-A645-C2B3-6EC1E65BC2B8}"/>
                  </a:ext>
                </a:extLst>
              </p:cNvPr>
              <p:cNvGrpSpPr/>
              <p:nvPr/>
            </p:nvGrpSpPr>
            <p:grpSpPr>
              <a:xfrm>
                <a:off x="6981829" y="2799307"/>
                <a:ext cx="667087" cy="541270"/>
                <a:chOff x="1264515" y="2078535"/>
                <a:chExt cx="667087" cy="541270"/>
              </a:xfrm>
            </p:grpSpPr>
            <p:sp>
              <p:nvSpPr>
                <p:cNvPr id="84" name="椭圆 6">
                  <a:extLst>
                    <a:ext uri="{FF2B5EF4-FFF2-40B4-BE49-F238E27FC236}">
                      <a16:creationId xmlns:a16="http://schemas.microsoft.com/office/drawing/2014/main" id="{1195C218-567E-92E2-60D9-79C2D34420F2}"/>
                    </a:ext>
                  </a:extLst>
                </p:cNvPr>
                <p:cNvSpPr/>
                <p:nvPr/>
              </p:nvSpPr>
              <p:spPr>
                <a:xfrm>
                  <a:off x="1327422" y="2078535"/>
                  <a:ext cx="541270" cy="541270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Font typeface="Arial"/>
                    <a:buNone/>
                    <a:defRPr/>
                  </a:pPr>
                  <a:endParaRPr lang="zh-CN" altLang="en-US" sz="2400" b="1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85" name="矩形 7">
                  <a:extLst>
                    <a:ext uri="{FF2B5EF4-FFF2-40B4-BE49-F238E27FC236}">
                      <a16:creationId xmlns:a16="http://schemas.microsoft.com/office/drawing/2014/main" id="{90FE7EB0-6548-C32D-4096-3E802378A5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4515" y="2118338"/>
                  <a:ext cx="667087" cy="4616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/>
                  <a:r>
                    <a:rPr lang="en-US" altLang="zh-CN" sz="2400" b="1">
                      <a:solidFill>
                        <a:srgbClr val="FFFFFF"/>
                      </a:solidFill>
                      <a:latin typeface="Times New Roman" panose="02020603050405020304" pitchFamily="18" charset="0"/>
                      <a:ea typeface="楷体" panose="02010609060101010101" pitchFamily="49" charset="-122"/>
                    </a:rPr>
                    <a:t>+14</a:t>
                  </a:r>
                  <a:endParaRPr lang="zh-CN" altLang="en-US" sz="2400" b="1">
                    <a:solidFill>
                      <a:srgbClr val="FFFF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endParaRPr>
                </a:p>
              </p:txBody>
            </p:sp>
          </p:grpSp>
          <p:sp>
            <p:nvSpPr>
              <p:cNvPr id="81" name="椭圆 80">
                <a:extLst>
                  <a:ext uri="{FF2B5EF4-FFF2-40B4-BE49-F238E27FC236}">
                    <a16:creationId xmlns:a16="http://schemas.microsoft.com/office/drawing/2014/main" id="{4EF2D133-A625-649B-FC16-514EB8B95BCE}"/>
                  </a:ext>
                </a:extLst>
              </p:cNvPr>
              <p:cNvSpPr/>
              <p:nvPr/>
            </p:nvSpPr>
            <p:spPr>
              <a:xfrm>
                <a:off x="6757434" y="2512006"/>
                <a:ext cx="1115874" cy="111587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Arial"/>
                  <a:buNone/>
                  <a:defRPr/>
                </a:pPr>
                <a:endParaRPr lang="zh-CN" altLang="en-US"/>
              </a:p>
            </p:txBody>
          </p:sp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F00FDE4C-F1CF-5038-F944-9798488C1D48}"/>
                  </a:ext>
                </a:extLst>
              </p:cNvPr>
              <p:cNvSpPr/>
              <p:nvPr/>
            </p:nvSpPr>
            <p:spPr>
              <a:xfrm>
                <a:off x="6325688" y="2080260"/>
                <a:ext cx="1979366" cy="197936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Arial"/>
                  <a:buNone/>
                  <a:defRPr/>
                </a:pPr>
                <a:endParaRPr lang="zh-CN" altLang="en-US"/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A28B1E1F-EAF3-EEF3-A3DB-B2D9EDD25584}"/>
                  </a:ext>
                </a:extLst>
              </p:cNvPr>
              <p:cNvSpPr/>
              <p:nvPr/>
            </p:nvSpPr>
            <p:spPr>
              <a:xfrm>
                <a:off x="5965371" y="1719942"/>
                <a:ext cx="2700000" cy="2700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Arial"/>
                  <a:buNone/>
                  <a:defRPr/>
                </a:pPr>
                <a:endParaRPr lang="zh-CN" altLang="en-US"/>
              </a:p>
            </p:txBody>
          </p:sp>
        </p:grpSp>
        <p:grpSp>
          <p:nvGrpSpPr>
            <p:cNvPr id="38" name="组合 25">
              <a:extLst>
                <a:ext uri="{FF2B5EF4-FFF2-40B4-BE49-F238E27FC236}">
                  <a16:creationId xmlns:a16="http://schemas.microsoft.com/office/drawing/2014/main" id="{C7084B6D-4D90-6BCA-1B48-88CBC430F7AB}"/>
                </a:ext>
              </a:extLst>
            </p:cNvPr>
            <p:cNvGrpSpPr/>
            <p:nvPr/>
          </p:nvGrpSpPr>
          <p:grpSpPr>
            <a:xfrm>
              <a:off x="6875503" y="3362183"/>
              <a:ext cx="397816" cy="400060"/>
              <a:chOff x="4883436" y="2959412"/>
              <a:chExt cx="397816" cy="400060"/>
            </a:xfrm>
          </p:grpSpPr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071CB7D-E21D-CFEC-0E11-CAA5C52FF7D2}"/>
                  </a:ext>
                </a:extLst>
              </p:cNvPr>
              <p:cNvSpPr/>
              <p:nvPr/>
            </p:nvSpPr>
            <p:spPr>
              <a:xfrm>
                <a:off x="4903012" y="2979480"/>
                <a:ext cx="358731" cy="35873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Arial"/>
                  <a:buNone/>
                  <a:defRPr/>
                </a:pPr>
                <a:endParaRPr lang="zh-CN" altLang="en-US" sz="2400" b="1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79" name="矩形 60">
                <a:extLst>
                  <a:ext uri="{FF2B5EF4-FFF2-40B4-BE49-F238E27FC236}">
                    <a16:creationId xmlns:a16="http://schemas.microsoft.com/office/drawing/2014/main" id="{A42DA0FC-76B9-44EE-C03E-A88D602EA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3436" y="2959412"/>
                <a:ext cx="397816" cy="400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2000" b="1">
                    <a:solidFill>
                      <a:srgbClr val="FFFF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-1</a:t>
                </a:r>
                <a:endParaRPr lang="zh-CN" altLang="en-US" sz="2000" b="1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39" name="组合 25">
              <a:extLst>
                <a:ext uri="{FF2B5EF4-FFF2-40B4-BE49-F238E27FC236}">
                  <a16:creationId xmlns:a16="http://schemas.microsoft.com/office/drawing/2014/main" id="{3ED0A9F6-2688-AFA9-AFF8-57F0C8805738}"/>
                </a:ext>
              </a:extLst>
            </p:cNvPr>
            <p:cNvGrpSpPr/>
            <p:nvPr/>
          </p:nvGrpSpPr>
          <p:grpSpPr>
            <a:xfrm>
              <a:off x="6298561" y="2894098"/>
              <a:ext cx="397816" cy="400060"/>
              <a:chOff x="4883436" y="2959412"/>
              <a:chExt cx="397816" cy="400060"/>
            </a:xfrm>
          </p:grpSpPr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51FEB5-99D7-24C8-E76D-6BC7D03C3048}"/>
                  </a:ext>
                </a:extLst>
              </p:cNvPr>
              <p:cNvSpPr/>
              <p:nvPr/>
            </p:nvSpPr>
            <p:spPr>
              <a:xfrm>
                <a:off x="4902176" y="2979312"/>
                <a:ext cx="360317" cy="360318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Arial"/>
                  <a:buNone/>
                  <a:defRPr/>
                </a:pPr>
                <a:endParaRPr lang="zh-CN" altLang="en-US" sz="2400" b="1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77" name="矩形 63">
                <a:extLst>
                  <a:ext uri="{FF2B5EF4-FFF2-40B4-BE49-F238E27FC236}">
                    <a16:creationId xmlns:a16="http://schemas.microsoft.com/office/drawing/2014/main" id="{89CF7A40-6E50-EB8E-4A7B-EA353176FA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3436" y="2959412"/>
                <a:ext cx="397816" cy="400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2000" b="1">
                    <a:solidFill>
                      <a:srgbClr val="FFFF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-1</a:t>
                </a:r>
                <a:endParaRPr lang="zh-CN" altLang="en-US" sz="2000" b="1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40" name="组合 25">
              <a:extLst>
                <a:ext uri="{FF2B5EF4-FFF2-40B4-BE49-F238E27FC236}">
                  <a16:creationId xmlns:a16="http://schemas.microsoft.com/office/drawing/2014/main" id="{316D6F8B-1C28-F890-9034-8940117F1EF7}"/>
                </a:ext>
              </a:extLst>
            </p:cNvPr>
            <p:cNvGrpSpPr/>
            <p:nvPr/>
          </p:nvGrpSpPr>
          <p:grpSpPr>
            <a:xfrm>
              <a:off x="8072934" y="2730812"/>
              <a:ext cx="397816" cy="400060"/>
              <a:chOff x="4883436" y="2959412"/>
              <a:chExt cx="397816" cy="400060"/>
            </a:xfrm>
          </p:grpSpPr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F95B1BF1-AB55-EC9C-BE1E-59E9149788CA}"/>
                  </a:ext>
                </a:extLst>
              </p:cNvPr>
              <p:cNvSpPr/>
              <p:nvPr/>
            </p:nvSpPr>
            <p:spPr>
              <a:xfrm>
                <a:off x="4902407" y="2980692"/>
                <a:ext cx="358731" cy="35873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Arial"/>
                  <a:buNone/>
                  <a:defRPr/>
                </a:pPr>
                <a:endParaRPr lang="zh-CN" altLang="en-US" sz="2400" b="1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75" name="矩形 66">
                <a:extLst>
                  <a:ext uri="{FF2B5EF4-FFF2-40B4-BE49-F238E27FC236}">
                    <a16:creationId xmlns:a16="http://schemas.microsoft.com/office/drawing/2014/main" id="{AEDEF127-00C8-3B98-7B00-FD74CBC88A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3436" y="2959412"/>
                <a:ext cx="397816" cy="400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2000" b="1">
                    <a:solidFill>
                      <a:srgbClr val="FFFF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-1</a:t>
                </a:r>
                <a:endParaRPr lang="zh-CN" altLang="en-US" sz="2000" b="1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41" name="组合 25">
              <a:extLst>
                <a:ext uri="{FF2B5EF4-FFF2-40B4-BE49-F238E27FC236}">
                  <a16:creationId xmlns:a16="http://schemas.microsoft.com/office/drawing/2014/main" id="{DCDA9B84-3424-78D6-04EF-5006C631E57A}"/>
                </a:ext>
              </a:extLst>
            </p:cNvPr>
            <p:cNvGrpSpPr/>
            <p:nvPr/>
          </p:nvGrpSpPr>
          <p:grpSpPr>
            <a:xfrm>
              <a:off x="8051161" y="1957926"/>
              <a:ext cx="397816" cy="400060"/>
              <a:chOff x="4883436" y="2959412"/>
              <a:chExt cx="397816" cy="400060"/>
            </a:xfrm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740D8081-19EF-0BFB-ED74-EE9427097C6B}"/>
                  </a:ext>
                </a:extLst>
              </p:cNvPr>
              <p:cNvSpPr/>
              <p:nvPr/>
            </p:nvSpPr>
            <p:spPr>
              <a:xfrm>
                <a:off x="4903544" y="2980563"/>
                <a:ext cx="358731" cy="35873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Arial"/>
                  <a:buNone/>
                  <a:defRPr/>
                </a:pPr>
                <a:endParaRPr lang="zh-CN" altLang="en-US" sz="2400" b="1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73" name="矩形 69">
                <a:extLst>
                  <a:ext uri="{FF2B5EF4-FFF2-40B4-BE49-F238E27FC236}">
                    <a16:creationId xmlns:a16="http://schemas.microsoft.com/office/drawing/2014/main" id="{B4CEDA71-1DE2-B4CB-4683-40EE2C769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3436" y="2959412"/>
                <a:ext cx="397816" cy="400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2000" b="1">
                    <a:solidFill>
                      <a:srgbClr val="FFFF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-1</a:t>
                </a:r>
                <a:endParaRPr lang="zh-CN" altLang="en-US" sz="2000" b="1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42" name="组合 25">
              <a:extLst>
                <a:ext uri="{FF2B5EF4-FFF2-40B4-BE49-F238E27FC236}">
                  <a16:creationId xmlns:a16="http://schemas.microsoft.com/office/drawing/2014/main" id="{6DF62587-350E-1C4B-0BE7-2B8095C37F3B}"/>
                </a:ext>
              </a:extLst>
            </p:cNvPr>
            <p:cNvGrpSpPr/>
            <p:nvPr/>
          </p:nvGrpSpPr>
          <p:grpSpPr>
            <a:xfrm>
              <a:off x="7474217" y="1511612"/>
              <a:ext cx="397816" cy="400060"/>
              <a:chOff x="4883436" y="2959412"/>
              <a:chExt cx="397816" cy="400060"/>
            </a:xfrm>
          </p:grpSpPr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CE170A36-C245-4D6F-4996-483F904CB505}"/>
                  </a:ext>
                </a:extLst>
              </p:cNvPr>
              <p:cNvSpPr/>
              <p:nvPr/>
            </p:nvSpPr>
            <p:spPr>
              <a:xfrm>
                <a:off x="4902710" y="2979259"/>
                <a:ext cx="358731" cy="36031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Arial"/>
                  <a:buNone/>
                  <a:defRPr/>
                </a:pPr>
                <a:endParaRPr lang="zh-CN" altLang="en-US" sz="2400" b="1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71" name="矩形 72">
                <a:extLst>
                  <a:ext uri="{FF2B5EF4-FFF2-40B4-BE49-F238E27FC236}">
                    <a16:creationId xmlns:a16="http://schemas.microsoft.com/office/drawing/2014/main" id="{E4B21531-BBF2-5B34-8F2C-4F9A26C6C7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3436" y="2959412"/>
                <a:ext cx="397816" cy="400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2000" b="1">
                    <a:solidFill>
                      <a:srgbClr val="FFFF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-1</a:t>
                </a:r>
                <a:endParaRPr lang="zh-CN" altLang="en-US" sz="2000" b="1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43" name="组合 25">
              <a:extLst>
                <a:ext uri="{FF2B5EF4-FFF2-40B4-BE49-F238E27FC236}">
                  <a16:creationId xmlns:a16="http://schemas.microsoft.com/office/drawing/2014/main" id="{85794247-16FB-C0A8-83D6-254CCC47C07D}"/>
                </a:ext>
              </a:extLst>
            </p:cNvPr>
            <p:cNvGrpSpPr/>
            <p:nvPr/>
          </p:nvGrpSpPr>
          <p:grpSpPr>
            <a:xfrm>
              <a:off x="6712218" y="1582369"/>
              <a:ext cx="397816" cy="400060"/>
              <a:chOff x="4883436" y="2959412"/>
              <a:chExt cx="397816" cy="400060"/>
            </a:xfrm>
          </p:grpSpPr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6E5101E2-860A-E70E-2F16-C8A62C46B977}"/>
                  </a:ext>
                </a:extLst>
              </p:cNvPr>
              <p:cNvSpPr/>
              <p:nvPr/>
            </p:nvSpPr>
            <p:spPr>
              <a:xfrm>
                <a:off x="4902804" y="2979929"/>
                <a:ext cx="358731" cy="35873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Arial"/>
                  <a:buNone/>
                  <a:defRPr/>
                </a:pPr>
                <a:endParaRPr lang="zh-CN" altLang="en-US" sz="2400" b="1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69" name="矩形 75">
                <a:extLst>
                  <a:ext uri="{FF2B5EF4-FFF2-40B4-BE49-F238E27FC236}">
                    <a16:creationId xmlns:a16="http://schemas.microsoft.com/office/drawing/2014/main" id="{D8EC150F-266E-DC4D-2870-E6CE070E6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3436" y="2959412"/>
                <a:ext cx="397816" cy="400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2000" b="1">
                    <a:solidFill>
                      <a:srgbClr val="FFFF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-1</a:t>
                </a:r>
                <a:endParaRPr lang="zh-CN" altLang="en-US" sz="2000" b="1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44" name="组合 25">
              <a:extLst>
                <a:ext uri="{FF2B5EF4-FFF2-40B4-BE49-F238E27FC236}">
                  <a16:creationId xmlns:a16="http://schemas.microsoft.com/office/drawing/2014/main" id="{289CC536-DAE4-514F-3F20-DABB31B74E8E}"/>
                </a:ext>
              </a:extLst>
            </p:cNvPr>
            <p:cNvGrpSpPr/>
            <p:nvPr/>
          </p:nvGrpSpPr>
          <p:grpSpPr>
            <a:xfrm>
              <a:off x="7539532" y="2110326"/>
              <a:ext cx="397816" cy="400060"/>
              <a:chOff x="4883436" y="2959412"/>
              <a:chExt cx="397816" cy="400060"/>
            </a:xfrm>
          </p:grpSpPr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346E2FA4-AE88-B283-6851-4C6306FF97BA}"/>
                  </a:ext>
                </a:extLst>
              </p:cNvPr>
              <p:cNvSpPr/>
              <p:nvPr/>
            </p:nvSpPr>
            <p:spPr>
              <a:xfrm>
                <a:off x="4902475" y="2980544"/>
                <a:ext cx="358731" cy="35873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Arial"/>
                  <a:buNone/>
                  <a:defRPr/>
                </a:pPr>
                <a:endParaRPr lang="zh-CN" altLang="en-US" sz="2400" b="1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B8F3F863-0045-1A4F-42FD-9A8AFC15F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3436" y="2959412"/>
                <a:ext cx="397816" cy="400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2000" b="1">
                    <a:solidFill>
                      <a:srgbClr val="FFFF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-1</a:t>
                </a:r>
                <a:endParaRPr lang="zh-CN" altLang="en-US" sz="2000" b="1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45" name="组合 25">
              <a:extLst>
                <a:ext uri="{FF2B5EF4-FFF2-40B4-BE49-F238E27FC236}">
                  <a16:creationId xmlns:a16="http://schemas.microsoft.com/office/drawing/2014/main" id="{79CDAD03-BA4C-0303-595A-CDFA3792DDD5}"/>
                </a:ext>
              </a:extLst>
            </p:cNvPr>
            <p:cNvGrpSpPr/>
            <p:nvPr/>
          </p:nvGrpSpPr>
          <p:grpSpPr>
            <a:xfrm>
              <a:off x="6701332" y="2774355"/>
              <a:ext cx="397816" cy="400060"/>
              <a:chOff x="4883436" y="2959412"/>
              <a:chExt cx="397816" cy="400060"/>
            </a:xfrm>
          </p:grpSpPr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AFB44549-3BD7-2BED-C1A6-2BD0D0ECB1F0}"/>
                  </a:ext>
                </a:extLst>
              </p:cNvPr>
              <p:cNvSpPr/>
              <p:nvPr/>
            </p:nvSpPr>
            <p:spPr>
              <a:xfrm>
                <a:off x="4902580" y="2980007"/>
                <a:ext cx="358731" cy="35873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Arial"/>
                  <a:buNone/>
                  <a:defRPr/>
                </a:pPr>
                <a:endParaRPr lang="zh-CN" altLang="en-US" sz="2400" b="1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65" name="矩形 81">
                <a:extLst>
                  <a:ext uri="{FF2B5EF4-FFF2-40B4-BE49-F238E27FC236}">
                    <a16:creationId xmlns:a16="http://schemas.microsoft.com/office/drawing/2014/main" id="{0DAD0FBF-002A-9F54-2CE8-F4D5159443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3436" y="2959412"/>
                <a:ext cx="397816" cy="400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2000" b="1">
                    <a:solidFill>
                      <a:srgbClr val="FFFF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-1</a:t>
                </a:r>
                <a:endParaRPr lang="zh-CN" altLang="en-US" sz="2000" b="1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46" name="组合 15">
              <a:extLst>
                <a:ext uri="{FF2B5EF4-FFF2-40B4-BE49-F238E27FC236}">
                  <a16:creationId xmlns:a16="http://schemas.microsoft.com/office/drawing/2014/main" id="{799BD7DC-38BD-476F-DC39-EB7A9D66C04E}"/>
                </a:ext>
              </a:extLst>
            </p:cNvPr>
            <p:cNvGrpSpPr/>
            <p:nvPr/>
          </p:nvGrpSpPr>
          <p:grpSpPr>
            <a:xfrm>
              <a:off x="6211479" y="2121211"/>
              <a:ext cx="397816" cy="400060"/>
              <a:chOff x="4883436" y="2959412"/>
              <a:chExt cx="397816" cy="400060"/>
            </a:xfrm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79BB8320-2667-EE78-145E-55B6F7A5D4EA}"/>
                  </a:ext>
                </a:extLst>
              </p:cNvPr>
              <p:cNvSpPr/>
              <p:nvPr/>
            </p:nvSpPr>
            <p:spPr>
              <a:xfrm>
                <a:off x="4903544" y="2980769"/>
                <a:ext cx="358731" cy="35873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Arial"/>
                  <a:buNone/>
                  <a:defRPr/>
                </a:pPr>
                <a:endParaRPr lang="zh-CN" altLang="en-US" sz="2400" b="1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63" name="矩形 53">
                <a:extLst>
                  <a:ext uri="{FF2B5EF4-FFF2-40B4-BE49-F238E27FC236}">
                    <a16:creationId xmlns:a16="http://schemas.microsoft.com/office/drawing/2014/main" id="{4395166D-2A80-B8EF-B9FE-A26B62A00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3436" y="2959412"/>
                <a:ext cx="397816" cy="400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2000" b="1">
                    <a:solidFill>
                      <a:srgbClr val="FFFF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-1</a:t>
                </a:r>
                <a:endParaRPr lang="zh-CN" altLang="en-US" sz="2000" b="1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47" name="组合 25">
              <a:extLst>
                <a:ext uri="{FF2B5EF4-FFF2-40B4-BE49-F238E27FC236}">
                  <a16:creationId xmlns:a16="http://schemas.microsoft.com/office/drawing/2014/main" id="{D9B57EA7-3BA4-A8B6-0A3E-251836B4B866}"/>
                </a:ext>
              </a:extLst>
            </p:cNvPr>
            <p:cNvGrpSpPr/>
            <p:nvPr/>
          </p:nvGrpSpPr>
          <p:grpSpPr>
            <a:xfrm>
              <a:off x="7670161" y="3242440"/>
              <a:ext cx="397816" cy="400060"/>
              <a:chOff x="4883436" y="2959412"/>
              <a:chExt cx="397816" cy="400060"/>
            </a:xfrm>
          </p:grpSpPr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5C3DA206-7D42-432C-3187-5965930228B5}"/>
                  </a:ext>
                </a:extLst>
              </p:cNvPr>
              <p:cNvSpPr/>
              <p:nvPr/>
            </p:nvSpPr>
            <p:spPr>
              <a:xfrm>
                <a:off x="4903592" y="2980175"/>
                <a:ext cx="358731" cy="35873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Arial"/>
                  <a:buNone/>
                  <a:defRPr/>
                </a:pPr>
                <a:endParaRPr lang="zh-CN" altLang="en-US" sz="2400" b="1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61" name="矩形 45">
                <a:extLst>
                  <a:ext uri="{FF2B5EF4-FFF2-40B4-BE49-F238E27FC236}">
                    <a16:creationId xmlns:a16="http://schemas.microsoft.com/office/drawing/2014/main" id="{F9DB641F-5FA4-3C9C-8E7B-FF15200AE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3436" y="2959412"/>
                <a:ext cx="397816" cy="400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2000" b="1">
                    <a:solidFill>
                      <a:srgbClr val="FFFF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-1</a:t>
                </a:r>
                <a:endParaRPr lang="zh-CN" altLang="en-US" sz="2000" b="1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48" name="组合 28">
              <a:extLst>
                <a:ext uri="{FF2B5EF4-FFF2-40B4-BE49-F238E27FC236}">
                  <a16:creationId xmlns:a16="http://schemas.microsoft.com/office/drawing/2014/main" id="{C0D1FAEC-C07A-80FB-9B7A-761D3F16FE47}"/>
                </a:ext>
              </a:extLst>
            </p:cNvPr>
            <p:cNvGrpSpPr/>
            <p:nvPr/>
          </p:nvGrpSpPr>
          <p:grpSpPr>
            <a:xfrm>
              <a:off x="8083821" y="1500725"/>
              <a:ext cx="397816" cy="400060"/>
              <a:chOff x="4883436" y="2959412"/>
              <a:chExt cx="397816" cy="400060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0B192D8C-3AE4-3747-8E14-0DE100159F57}"/>
                  </a:ext>
                </a:extLst>
              </p:cNvPr>
              <p:cNvSpPr/>
              <p:nvPr/>
            </p:nvSpPr>
            <p:spPr>
              <a:xfrm>
                <a:off x="4902630" y="2980621"/>
                <a:ext cx="358731" cy="35873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Arial"/>
                  <a:buNone/>
                  <a:defRPr/>
                </a:pPr>
                <a:endParaRPr lang="zh-CN" altLang="en-US" sz="2400" b="1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59" name="矩形 43">
                <a:extLst>
                  <a:ext uri="{FF2B5EF4-FFF2-40B4-BE49-F238E27FC236}">
                    <a16:creationId xmlns:a16="http://schemas.microsoft.com/office/drawing/2014/main" id="{8F9BD86D-CF76-D70F-CC33-8A38E6E0F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3436" y="2959412"/>
                <a:ext cx="397816" cy="400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2000" b="1">
                    <a:solidFill>
                      <a:srgbClr val="FFFF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-1</a:t>
                </a:r>
                <a:endParaRPr lang="zh-CN" altLang="en-US" sz="2000" b="1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49" name="组合 22">
              <a:extLst>
                <a:ext uri="{FF2B5EF4-FFF2-40B4-BE49-F238E27FC236}">
                  <a16:creationId xmlns:a16="http://schemas.microsoft.com/office/drawing/2014/main" id="{DC8EF0C6-6303-7291-16C8-C313F5B0D7FB}"/>
                </a:ext>
              </a:extLst>
            </p:cNvPr>
            <p:cNvGrpSpPr/>
            <p:nvPr/>
          </p:nvGrpSpPr>
          <p:grpSpPr>
            <a:xfrm>
              <a:off x="6157048" y="3394844"/>
              <a:ext cx="397816" cy="400060"/>
              <a:chOff x="4883436" y="2959412"/>
              <a:chExt cx="397816" cy="400060"/>
            </a:xfrm>
          </p:grpSpPr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625914FA-A0DC-B575-1B26-1B5BE507FA9E}"/>
                  </a:ext>
                </a:extLst>
              </p:cNvPr>
              <p:cNvSpPr/>
              <p:nvPr/>
            </p:nvSpPr>
            <p:spPr>
              <a:xfrm>
                <a:off x="4902419" y="2980152"/>
                <a:ext cx="358731" cy="35873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Arial"/>
                  <a:buNone/>
                  <a:defRPr/>
                </a:pPr>
                <a:endParaRPr lang="zh-CN" altLang="en-US" sz="2400" b="1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57" name="矩形 47">
                <a:extLst>
                  <a:ext uri="{FF2B5EF4-FFF2-40B4-BE49-F238E27FC236}">
                    <a16:creationId xmlns:a16="http://schemas.microsoft.com/office/drawing/2014/main" id="{D8DBE79D-26CF-6F88-48F5-A90333838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3436" y="2959412"/>
                <a:ext cx="397816" cy="400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2000" b="1">
                    <a:solidFill>
                      <a:srgbClr val="FFFF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-1</a:t>
                </a:r>
                <a:endParaRPr lang="zh-CN" altLang="en-US" sz="2000" b="1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50" name="组合 19">
              <a:extLst>
                <a:ext uri="{FF2B5EF4-FFF2-40B4-BE49-F238E27FC236}">
                  <a16:creationId xmlns:a16="http://schemas.microsoft.com/office/drawing/2014/main" id="{693D2513-7467-DD05-8EF5-E3DFA01B8E3C}"/>
                </a:ext>
              </a:extLst>
            </p:cNvPr>
            <p:cNvGrpSpPr/>
            <p:nvPr/>
          </p:nvGrpSpPr>
          <p:grpSpPr>
            <a:xfrm>
              <a:off x="8160023" y="3318645"/>
              <a:ext cx="397816" cy="400060"/>
              <a:chOff x="4883436" y="2959412"/>
              <a:chExt cx="397816" cy="400060"/>
            </a:xfrm>
          </p:grpSpPr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DE12AE64-BCC1-42D8-0C64-BE7F589BC541}"/>
                  </a:ext>
                </a:extLst>
              </p:cNvPr>
              <p:cNvSpPr/>
              <p:nvPr/>
            </p:nvSpPr>
            <p:spPr>
              <a:xfrm>
                <a:off x="4902619" y="2980160"/>
                <a:ext cx="358731" cy="35873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Arial"/>
                  <a:buNone/>
                  <a:defRPr/>
                </a:pPr>
                <a:endParaRPr lang="zh-CN" altLang="en-US" sz="2400" b="1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55" name="矩形 49">
                <a:extLst>
                  <a:ext uri="{FF2B5EF4-FFF2-40B4-BE49-F238E27FC236}">
                    <a16:creationId xmlns:a16="http://schemas.microsoft.com/office/drawing/2014/main" id="{8F23620F-F42F-5B7D-FAA1-6DC9A0AC45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3436" y="2959412"/>
                <a:ext cx="397816" cy="400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2000" b="1">
                    <a:solidFill>
                      <a:srgbClr val="FFFF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-1</a:t>
                </a:r>
                <a:endParaRPr lang="zh-CN" altLang="en-US" sz="2000" b="1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51" name="组合 16">
              <a:extLst>
                <a:ext uri="{FF2B5EF4-FFF2-40B4-BE49-F238E27FC236}">
                  <a16:creationId xmlns:a16="http://schemas.microsoft.com/office/drawing/2014/main" id="{2B5D6C7D-AB03-E774-8190-481FD0B36D5F}"/>
                </a:ext>
              </a:extLst>
            </p:cNvPr>
            <p:cNvGrpSpPr/>
            <p:nvPr/>
          </p:nvGrpSpPr>
          <p:grpSpPr>
            <a:xfrm>
              <a:off x="6135278" y="1511612"/>
              <a:ext cx="397816" cy="400060"/>
              <a:chOff x="4883436" y="2959412"/>
              <a:chExt cx="397816" cy="400060"/>
            </a:xfrm>
          </p:grpSpPr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DCCDA605-0AB8-A0F7-DFFD-99661867CC0C}"/>
                  </a:ext>
                </a:extLst>
              </p:cNvPr>
              <p:cNvSpPr/>
              <p:nvPr/>
            </p:nvSpPr>
            <p:spPr>
              <a:xfrm>
                <a:off x="4903554" y="2979259"/>
                <a:ext cx="358731" cy="36031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Arial"/>
                  <a:buNone/>
                  <a:defRPr/>
                </a:pPr>
                <a:endParaRPr lang="zh-CN" altLang="en-US" sz="2400" b="1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53" name="矩形 51">
                <a:extLst>
                  <a:ext uri="{FF2B5EF4-FFF2-40B4-BE49-F238E27FC236}">
                    <a16:creationId xmlns:a16="http://schemas.microsoft.com/office/drawing/2014/main" id="{282CFDA4-7259-B4E7-77EE-B2890BCB1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3436" y="2959412"/>
                <a:ext cx="397816" cy="400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2000" b="1">
                    <a:solidFill>
                      <a:srgbClr val="FFFF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-1</a:t>
                </a:r>
                <a:endParaRPr lang="zh-CN" altLang="en-US" sz="2000" b="1">
                  <a:solidFill>
                    <a:srgbClr val="FFFFFF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p:grpSp>
      </p:grpSp>
      <p:sp>
        <p:nvSpPr>
          <p:cNvPr id="86" name="矩形 85">
            <a:extLst>
              <a:ext uri="{FF2B5EF4-FFF2-40B4-BE49-F238E27FC236}">
                <a16:creationId xmlns:a16="http://schemas.microsoft.com/office/drawing/2014/main" id="{06AAF37F-3EDA-F8D9-1437-68E76D617367}"/>
              </a:ext>
            </a:extLst>
          </p:cNvPr>
          <p:cNvSpPr/>
          <p:nvPr/>
        </p:nvSpPr>
        <p:spPr>
          <a:xfrm>
            <a:off x="942054" y="5436296"/>
            <a:ext cx="3158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/>
              <a:buNone/>
              <a:defRPr/>
            </a:pP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失去电子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的原子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,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因为</a:t>
            </a:r>
          </a:p>
          <a:p>
            <a:pPr algn="ctr">
              <a:buFont typeface="Arial"/>
              <a:buNone/>
              <a:defRPr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缺少电子而带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正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电。</a:t>
            </a: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31E3A7BE-4624-D14B-ECC1-6A289B0C2BFC}"/>
              </a:ext>
            </a:extLst>
          </p:cNvPr>
          <p:cNvSpPr/>
          <p:nvPr/>
        </p:nvSpPr>
        <p:spPr>
          <a:xfrm>
            <a:off x="6291601" y="5509674"/>
            <a:ext cx="35814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/>
              <a:buNone/>
              <a:defRPr/>
            </a:pP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得到电子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的原子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,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因为</a:t>
            </a:r>
          </a:p>
          <a:p>
            <a:pPr algn="ctr">
              <a:buFont typeface="Arial"/>
              <a:buNone/>
              <a:defRPr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有了多余电子而带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负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电。</a:t>
            </a: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74E12941-6DB6-FC61-EDE6-38C6802DA554}"/>
              </a:ext>
            </a:extLst>
          </p:cNvPr>
          <p:cNvSpPr/>
          <p:nvPr/>
        </p:nvSpPr>
        <p:spPr>
          <a:xfrm>
            <a:off x="3669248" y="3389728"/>
            <a:ext cx="2740557" cy="16980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/>
              <a:buNone/>
              <a:defRPr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实质</a:t>
            </a:r>
            <a:r>
              <a:rPr lang="zh-CN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摩擦起电不是创造了电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,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而是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电子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发生了转移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149930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06 -7.37257E-18 L 0.26914 0.04074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06 2.59259E-06 L 0.27956 -0.07477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71" y="-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6" grpId="0" animBg="1"/>
      <p:bldP spid="17" grpId="0" animBg="1"/>
      <p:bldP spid="86" grpId="1"/>
      <p:bldP spid="93" grpId="1"/>
      <p:bldP spid="9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9E676BB1-B741-FC2F-7A37-02CD66430A2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56285" y="627380"/>
            <a:ext cx="10753228" cy="223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6286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rtl="0" eaLnBrk="1" latinLnBrk="0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400" i="0" u="none" strike="noStrike" kern="1200" cap="none" spc="0" normalizeH="0" baseline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4. (中考·上海)在如图所示的电路中，有两根导线尚未连接，请用笔画线代替导线补上。要求：</a:t>
            </a:r>
          </a:p>
          <a:p>
            <a:pPr marL="0" marR="0" lvl="0" indent="0" algn="l" rtl="0" eaLnBrk="1" latinLnBrk="0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400" i="0" u="none" strike="noStrike" kern="1200" cap="none" spc="0" normalizeH="0" baseline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①</a:t>
            </a:r>
            <a:r>
              <a:rPr kumimoji="0" lang="en-US" altLang="zh-CN" sz="2400" i="0" u="none" strike="noStrike" kern="1200" cap="none" spc="0" normalizeH="0" baseline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闭合开关S后，向左移动滑动变阻器的滑片</a:t>
            </a:r>
            <a:r>
              <a:rPr kumimoji="0" lang="en-US" altLang="zh-CN" sz="2400" u="none" strike="noStrike" kern="1200" cap="none" spc="0" normalizeH="0" baseline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kumimoji="0" lang="en-US" altLang="zh-CN" sz="2400" i="0" u="none" strike="noStrike" kern="1200" cap="none" spc="0" normalizeH="0" baseline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，小灯泡变暗；</a:t>
            </a:r>
          </a:p>
          <a:p>
            <a:pPr marL="0" marR="0" lvl="0" indent="0" algn="l" rtl="0" eaLnBrk="1" latinLnBrk="0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400" i="0" u="none" strike="noStrike" kern="1200" cap="none" spc="0" normalizeH="0" baseline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②</a:t>
            </a:r>
            <a:r>
              <a:rPr kumimoji="0" lang="en-US" altLang="zh-CN" sz="2400" i="0" u="none" strike="noStrike" kern="1200" cap="none" spc="0" normalizeH="0" baseline="0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电压表测量滑动变阻器两端的电压。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E514E93-13AD-F8F0-A647-FC3D8B1FE25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 contrast="18000"/>
          </a:blip>
          <a:srcRect b="14378"/>
          <a:stretch>
            <a:fillRect/>
          </a:stretch>
        </p:blipFill>
        <p:spPr>
          <a:xfrm>
            <a:off x="3972891" y="3433573"/>
            <a:ext cx="3651885" cy="21990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任意多边形 1">
            <a:extLst>
              <a:ext uri="{FF2B5EF4-FFF2-40B4-BE49-F238E27FC236}">
                <a16:creationId xmlns:a16="http://schemas.microsoft.com/office/drawing/2014/main" id="{9EB30A63-1D10-FFF0-69D1-F3DD0CAC334F}"/>
              </a:ext>
            </a:extLst>
          </p:cNvPr>
          <p:cNvSpPr/>
          <p:nvPr/>
        </p:nvSpPr>
        <p:spPr bwMode="auto">
          <a:xfrm>
            <a:off x="4647261" y="4366388"/>
            <a:ext cx="2218055" cy="1008380"/>
          </a:xfrm>
          <a:custGeom>
            <a:avLst/>
            <a:gdLst>
              <a:gd name="connisteX0" fmla="*/ 0 w 2218055"/>
              <a:gd name="connsiteY0" fmla="*/ 49162 h 1008637"/>
              <a:gd name="connisteX1" fmla="*/ 125730 w 2218055"/>
              <a:gd name="connsiteY1" fmla="*/ 2172 h 1008637"/>
              <a:gd name="connisteX2" fmla="*/ 306705 w 2218055"/>
              <a:gd name="connsiteY2" fmla="*/ 18047 h 1008637"/>
              <a:gd name="connisteX3" fmla="*/ 495300 w 2218055"/>
              <a:gd name="connsiteY3" fmla="*/ 73292 h 1008637"/>
              <a:gd name="connisteX4" fmla="*/ 794385 w 2218055"/>
              <a:gd name="connsiteY4" fmla="*/ 214262 h 1008637"/>
              <a:gd name="connisteX5" fmla="*/ 1061720 w 2218055"/>
              <a:gd name="connsiteY5" fmla="*/ 442862 h 1008637"/>
              <a:gd name="connisteX6" fmla="*/ 1290320 w 2218055"/>
              <a:gd name="connsiteY6" fmla="*/ 749567 h 1008637"/>
              <a:gd name="connisteX7" fmla="*/ 1541780 w 2218055"/>
              <a:gd name="connsiteY7" fmla="*/ 969912 h 1008637"/>
              <a:gd name="connisteX8" fmla="*/ 1816735 w 2218055"/>
              <a:gd name="connsiteY8" fmla="*/ 1001027 h 1008637"/>
              <a:gd name="connisteX9" fmla="*/ 2029460 w 2218055"/>
              <a:gd name="connsiteY9" fmla="*/ 922287 h 1008637"/>
              <a:gd name="connisteX10" fmla="*/ 2218055 w 2218055"/>
              <a:gd name="connsiteY10" fmla="*/ 741312 h 100863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2218055" h="1008637">
                <a:moveTo>
                  <a:pt x="0" y="49162"/>
                </a:moveTo>
                <a:cubicBezTo>
                  <a:pt x="21590" y="39637"/>
                  <a:pt x="64135" y="8522"/>
                  <a:pt x="125730" y="2172"/>
                </a:cubicBezTo>
                <a:cubicBezTo>
                  <a:pt x="187325" y="-4178"/>
                  <a:pt x="233045" y="4077"/>
                  <a:pt x="306705" y="18047"/>
                </a:cubicBezTo>
                <a:cubicBezTo>
                  <a:pt x="380365" y="32017"/>
                  <a:pt x="397510" y="33922"/>
                  <a:pt x="495300" y="73292"/>
                </a:cubicBezTo>
                <a:cubicBezTo>
                  <a:pt x="593090" y="112662"/>
                  <a:pt x="681355" y="140602"/>
                  <a:pt x="794385" y="214262"/>
                </a:cubicBezTo>
                <a:cubicBezTo>
                  <a:pt x="907415" y="287922"/>
                  <a:pt x="962660" y="335547"/>
                  <a:pt x="1061720" y="442862"/>
                </a:cubicBezTo>
                <a:cubicBezTo>
                  <a:pt x="1160780" y="550177"/>
                  <a:pt x="1194435" y="644157"/>
                  <a:pt x="1290320" y="749567"/>
                </a:cubicBezTo>
                <a:cubicBezTo>
                  <a:pt x="1386205" y="854977"/>
                  <a:pt x="1436370" y="919747"/>
                  <a:pt x="1541780" y="969912"/>
                </a:cubicBezTo>
                <a:cubicBezTo>
                  <a:pt x="1647190" y="1020077"/>
                  <a:pt x="1718945" y="1010552"/>
                  <a:pt x="1816735" y="1001027"/>
                </a:cubicBezTo>
                <a:cubicBezTo>
                  <a:pt x="1914525" y="991502"/>
                  <a:pt x="1949450" y="974357"/>
                  <a:pt x="2029460" y="922287"/>
                </a:cubicBezTo>
                <a:cubicBezTo>
                  <a:pt x="2109470" y="870217"/>
                  <a:pt x="2184400" y="776237"/>
                  <a:pt x="2218055" y="741312"/>
                </a:cubicBezTo>
              </a:path>
            </a:pathLst>
          </a:cu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9" name="任意多边形 2">
            <a:extLst>
              <a:ext uri="{FF2B5EF4-FFF2-40B4-BE49-F238E27FC236}">
                <a16:creationId xmlns:a16="http://schemas.microsoft.com/office/drawing/2014/main" id="{E50B054F-EE50-A764-658A-A3C56F1F0697}"/>
              </a:ext>
            </a:extLst>
          </p:cNvPr>
          <p:cNvSpPr/>
          <p:nvPr/>
        </p:nvSpPr>
        <p:spPr bwMode="auto">
          <a:xfrm>
            <a:off x="5009211" y="4879468"/>
            <a:ext cx="2362835" cy="812800"/>
          </a:xfrm>
          <a:custGeom>
            <a:avLst/>
            <a:gdLst>
              <a:gd name="connisteX0" fmla="*/ 0 w 2363081"/>
              <a:gd name="connsiteY0" fmla="*/ 408940 h 812505"/>
              <a:gd name="connisteX1" fmla="*/ 196850 w 2363081"/>
              <a:gd name="connsiteY1" fmla="*/ 534670 h 812505"/>
              <a:gd name="connisteX2" fmla="*/ 518795 w 2363081"/>
              <a:gd name="connsiteY2" fmla="*/ 645160 h 812505"/>
              <a:gd name="connisteX3" fmla="*/ 1210945 w 2363081"/>
              <a:gd name="connsiteY3" fmla="*/ 778510 h 812505"/>
              <a:gd name="connisteX4" fmla="*/ 1635760 w 2363081"/>
              <a:gd name="connsiteY4" fmla="*/ 810260 h 812505"/>
              <a:gd name="connisteX5" fmla="*/ 1801495 w 2363081"/>
              <a:gd name="connsiteY5" fmla="*/ 794385 h 812505"/>
              <a:gd name="connisteX6" fmla="*/ 2092325 w 2363081"/>
              <a:gd name="connsiteY6" fmla="*/ 700405 h 812505"/>
              <a:gd name="connisteX7" fmla="*/ 2273300 w 2363081"/>
              <a:gd name="connsiteY7" fmla="*/ 495935 h 812505"/>
              <a:gd name="connisteX8" fmla="*/ 2359660 w 2363081"/>
              <a:gd name="connsiteY8" fmla="*/ 173355 h 812505"/>
              <a:gd name="connisteX9" fmla="*/ 2186305 w 2363081"/>
              <a:gd name="connsiteY9" fmla="*/ 0 h 8125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</a:cxnLst>
            <a:rect l="l" t="t" r="r" b="b"/>
            <a:pathLst>
              <a:path w="2363082" h="812505">
                <a:moveTo>
                  <a:pt x="0" y="408940"/>
                </a:moveTo>
                <a:cubicBezTo>
                  <a:pt x="33020" y="431800"/>
                  <a:pt x="93345" y="487680"/>
                  <a:pt x="196850" y="534670"/>
                </a:cubicBezTo>
                <a:cubicBezTo>
                  <a:pt x="300355" y="581660"/>
                  <a:pt x="316230" y="596265"/>
                  <a:pt x="518795" y="645160"/>
                </a:cubicBezTo>
                <a:cubicBezTo>
                  <a:pt x="721360" y="694055"/>
                  <a:pt x="987425" y="745490"/>
                  <a:pt x="1210945" y="778510"/>
                </a:cubicBezTo>
                <a:cubicBezTo>
                  <a:pt x="1434465" y="811530"/>
                  <a:pt x="1517650" y="807085"/>
                  <a:pt x="1635760" y="810260"/>
                </a:cubicBezTo>
                <a:cubicBezTo>
                  <a:pt x="1753870" y="813435"/>
                  <a:pt x="1710055" y="816610"/>
                  <a:pt x="1801495" y="794385"/>
                </a:cubicBezTo>
                <a:cubicBezTo>
                  <a:pt x="1892935" y="772160"/>
                  <a:pt x="1997710" y="760095"/>
                  <a:pt x="2092325" y="700405"/>
                </a:cubicBezTo>
                <a:cubicBezTo>
                  <a:pt x="2186940" y="640715"/>
                  <a:pt x="2219960" y="601345"/>
                  <a:pt x="2273300" y="495935"/>
                </a:cubicBezTo>
                <a:cubicBezTo>
                  <a:pt x="2326640" y="390525"/>
                  <a:pt x="2376805" y="272415"/>
                  <a:pt x="2359660" y="173355"/>
                </a:cubicBezTo>
                <a:cubicBezTo>
                  <a:pt x="2342515" y="74295"/>
                  <a:pt x="2222500" y="27940"/>
                  <a:pt x="2186305" y="0"/>
                </a:cubicBezTo>
              </a:path>
            </a:pathLst>
          </a:cu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425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0BAE796-0F9E-70C1-581D-DA179CCCB6C2}"/>
              </a:ext>
            </a:extLst>
          </p:cNvPr>
          <p:cNvGrpSpPr>
            <a:grpSpLocks noChangeAspect="1"/>
          </p:cNvGrpSpPr>
          <p:nvPr/>
        </p:nvGrpSpPr>
        <p:grpSpPr>
          <a:xfrm>
            <a:off x="6001028" y="1577217"/>
            <a:ext cx="4836620" cy="3625668"/>
            <a:chOff x="572" y="2142"/>
            <a:chExt cx="5734" cy="4298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8D8B786B-021C-23BA-4BBE-F179D63BACA6}"/>
                </a:ext>
              </a:extLst>
            </p:cNvPr>
            <p:cNvGrpSpPr/>
            <p:nvPr/>
          </p:nvGrpSpPr>
          <p:grpSpPr>
            <a:xfrm>
              <a:off x="638" y="2142"/>
              <a:ext cx="5669" cy="4298"/>
              <a:chOff x="2891" y="3030"/>
              <a:chExt cx="5669" cy="4298"/>
            </a:xfrm>
          </p:grpSpPr>
          <p:pic>
            <p:nvPicPr>
              <p:cNvPr id="7" name="图片 6" descr="想想做做 ">
                <a:extLst>
                  <a:ext uri="{FF2B5EF4-FFF2-40B4-BE49-F238E27FC236}">
                    <a16:creationId xmlns:a16="http://schemas.microsoft.com/office/drawing/2014/main" id="{0DB74360-6E30-49DB-57BC-EBD87DD2735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6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  <a:lum bright="-18000" contrast="18000"/>
              </a:blip>
              <a:srcRect l="22357" r="22467"/>
              <a:stretch>
                <a:fillRect/>
              </a:stretch>
            </p:blipFill>
            <p:spPr>
              <a:xfrm>
                <a:off x="2891" y="3030"/>
                <a:ext cx="5501" cy="4299"/>
              </a:xfrm>
              <a:prstGeom prst="rect">
                <a:avLst/>
              </a:prstGeom>
            </p:spPr>
          </p:pic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0C42532B-84F7-6C6C-3962-9A45DB3A2FC8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2891" y="3370"/>
                <a:ext cx="907" cy="45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15F0A5AE-0A64-B1CE-33A4-B46A768DFDEC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7654" y="5638"/>
                <a:ext cx="907" cy="45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</p:grpSp>
        <p:sp>
          <p:nvSpPr>
            <p:cNvPr id="4" name="任意多边形 16">
              <a:extLst>
                <a:ext uri="{FF2B5EF4-FFF2-40B4-BE49-F238E27FC236}">
                  <a16:creationId xmlns:a16="http://schemas.microsoft.com/office/drawing/2014/main" id="{43F0B7D0-2A27-4CAE-5707-7EC016DF2B20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203" y="3855"/>
              <a:ext cx="1828" cy="1707"/>
            </a:xfrm>
            <a:custGeom>
              <a:avLst/>
              <a:gdLst>
                <a:gd name="connisteX0" fmla="*/ 0 w 1160918"/>
                <a:gd name="connsiteY0" fmla="*/ 1083945 h 1083945"/>
                <a:gd name="connisteX1" fmla="*/ 481965 w 1160918"/>
                <a:gd name="connsiteY1" fmla="*/ 1027430 h 1083945"/>
                <a:gd name="connisteX2" fmla="*/ 955675 w 1160918"/>
                <a:gd name="connsiteY2" fmla="*/ 778510 h 1083945"/>
                <a:gd name="connisteX3" fmla="*/ 1156335 w 1160918"/>
                <a:gd name="connsiteY3" fmla="*/ 433705 h 1083945"/>
                <a:gd name="connisteX4" fmla="*/ 1092200 w 1160918"/>
                <a:gd name="connsiteY4" fmla="*/ 0 h 1083945"/>
                <a:gd name="connisteX5" fmla="*/ 1220470 w 1160918"/>
                <a:gd name="connsiteY5" fmla="*/ 0 h 10839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60919" h="1083945">
                  <a:moveTo>
                    <a:pt x="0" y="1083945"/>
                  </a:moveTo>
                  <a:cubicBezTo>
                    <a:pt x="86995" y="1077595"/>
                    <a:pt x="290830" y="1088390"/>
                    <a:pt x="481965" y="1027430"/>
                  </a:cubicBezTo>
                  <a:cubicBezTo>
                    <a:pt x="673100" y="966470"/>
                    <a:pt x="821055" y="897255"/>
                    <a:pt x="955675" y="778510"/>
                  </a:cubicBezTo>
                  <a:cubicBezTo>
                    <a:pt x="1090295" y="659765"/>
                    <a:pt x="1129030" y="589280"/>
                    <a:pt x="1156335" y="433705"/>
                  </a:cubicBezTo>
                  <a:cubicBezTo>
                    <a:pt x="1183640" y="278130"/>
                    <a:pt x="1079500" y="86995"/>
                    <a:pt x="1092200" y="0"/>
                  </a:cubicBezTo>
                </a:path>
              </a:pathLst>
            </a:cu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0000"/>
                </a:solidFill>
              </a:endParaRPr>
            </a:p>
          </p:txBody>
        </p:sp>
        <p:sp>
          <p:nvSpPr>
            <p:cNvPr id="5" name="任意多边形 17">
              <a:extLst>
                <a:ext uri="{FF2B5EF4-FFF2-40B4-BE49-F238E27FC236}">
                  <a16:creationId xmlns:a16="http://schemas.microsoft.com/office/drawing/2014/main" id="{4F300147-8605-C256-675C-D1CC6854B49D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816" y="3292"/>
              <a:ext cx="1416" cy="386"/>
            </a:xfrm>
            <a:custGeom>
              <a:avLst/>
              <a:gdLst>
                <a:gd name="connisteX0" fmla="*/ 899160 w 899160"/>
                <a:gd name="connsiteY0" fmla="*/ 245416 h 245416"/>
                <a:gd name="connisteX1" fmla="*/ 730885 w 899160"/>
                <a:gd name="connsiteY1" fmla="*/ 77141 h 245416"/>
                <a:gd name="connisteX2" fmla="*/ 401320 w 899160"/>
                <a:gd name="connsiteY2" fmla="*/ 4751 h 245416"/>
                <a:gd name="connisteX3" fmla="*/ 192405 w 899160"/>
                <a:gd name="connsiteY3" fmla="*/ 36501 h 245416"/>
                <a:gd name="connisteX4" fmla="*/ 0 w 899160"/>
                <a:gd name="connsiteY4" fmla="*/ 213666 h 24541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899160" h="245417">
                  <a:moveTo>
                    <a:pt x="899160" y="245417"/>
                  </a:moveTo>
                  <a:cubicBezTo>
                    <a:pt x="871855" y="213032"/>
                    <a:pt x="830580" y="125402"/>
                    <a:pt x="730885" y="77142"/>
                  </a:cubicBezTo>
                  <a:cubicBezTo>
                    <a:pt x="631190" y="28882"/>
                    <a:pt x="509270" y="13007"/>
                    <a:pt x="401320" y="4752"/>
                  </a:cubicBezTo>
                  <a:cubicBezTo>
                    <a:pt x="293370" y="-3503"/>
                    <a:pt x="272415" y="-5408"/>
                    <a:pt x="192405" y="36502"/>
                  </a:cubicBezTo>
                  <a:cubicBezTo>
                    <a:pt x="112395" y="78412"/>
                    <a:pt x="34290" y="178742"/>
                    <a:pt x="0" y="213667"/>
                  </a:cubicBezTo>
                </a:path>
              </a:pathLst>
            </a:cu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0000"/>
                </a:solidFill>
              </a:endParaRPr>
            </a:p>
          </p:txBody>
        </p:sp>
        <p:sp>
          <p:nvSpPr>
            <p:cNvPr id="6" name="任意多边形 18">
              <a:extLst>
                <a:ext uri="{FF2B5EF4-FFF2-40B4-BE49-F238E27FC236}">
                  <a16:creationId xmlns:a16="http://schemas.microsoft.com/office/drawing/2014/main" id="{F07B5D02-37BC-6B9B-A788-00C158A654C7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72" y="3729"/>
              <a:ext cx="1523" cy="1770"/>
            </a:xfrm>
            <a:custGeom>
              <a:avLst/>
              <a:gdLst>
                <a:gd name="connisteX0" fmla="*/ 405306 w 967281"/>
                <a:gd name="connsiteY0" fmla="*/ 0 h 1123950"/>
                <a:gd name="connisteX1" fmla="*/ 76376 w 967281"/>
                <a:gd name="connsiteY1" fmla="*/ 168275 h 1123950"/>
                <a:gd name="connisteX2" fmla="*/ 12241 w 967281"/>
                <a:gd name="connsiteY2" fmla="*/ 537845 h 1123950"/>
                <a:gd name="connisteX3" fmla="*/ 204646 w 967281"/>
                <a:gd name="connsiteY3" fmla="*/ 810895 h 1123950"/>
                <a:gd name="connisteX4" fmla="*/ 558341 w 967281"/>
                <a:gd name="connsiteY4" fmla="*/ 1011555 h 1123950"/>
                <a:gd name="connisteX5" fmla="*/ 967281 w 967281"/>
                <a:gd name="connsiteY5" fmla="*/ 1123950 h 11239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67281" h="1123950">
                  <a:moveTo>
                    <a:pt x="405306" y="0"/>
                  </a:moveTo>
                  <a:cubicBezTo>
                    <a:pt x="340536" y="26035"/>
                    <a:pt x="155116" y="60960"/>
                    <a:pt x="76376" y="168275"/>
                  </a:cubicBezTo>
                  <a:cubicBezTo>
                    <a:pt x="-2364" y="275590"/>
                    <a:pt x="-13159" y="409575"/>
                    <a:pt x="12241" y="537845"/>
                  </a:cubicBezTo>
                  <a:cubicBezTo>
                    <a:pt x="37641" y="666115"/>
                    <a:pt x="95426" y="716280"/>
                    <a:pt x="204646" y="810895"/>
                  </a:cubicBezTo>
                  <a:cubicBezTo>
                    <a:pt x="313866" y="905510"/>
                    <a:pt x="405941" y="948690"/>
                    <a:pt x="558341" y="1011555"/>
                  </a:cubicBezTo>
                  <a:cubicBezTo>
                    <a:pt x="710741" y="1074420"/>
                    <a:pt x="892351" y="1105535"/>
                    <a:pt x="967281" y="1123950"/>
                  </a:cubicBezTo>
                </a:path>
              </a:pathLst>
            </a:cu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0000"/>
                </a:solidFill>
              </a:endParaRPr>
            </a:p>
          </p:txBody>
        </p:sp>
      </p:grpSp>
      <p:sp>
        <p:nvSpPr>
          <p:cNvPr id="10" name="圆角矩形标注 2">
            <a:extLst>
              <a:ext uri="{FF2B5EF4-FFF2-40B4-BE49-F238E27FC236}">
                <a16:creationId xmlns:a16="http://schemas.microsoft.com/office/drawing/2014/main" id="{0EABD1CD-8DB5-568F-6AFA-E315D18CFD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36399" y="4582470"/>
            <a:ext cx="1141190" cy="679054"/>
          </a:xfrm>
          <a:prstGeom prst="wedgeRoundRectCallout">
            <a:avLst>
              <a:gd name="adj1" fmla="val 44567"/>
              <a:gd name="adj2" fmla="val -77492"/>
              <a:gd name="adj3" fmla="val 16667"/>
            </a:avLst>
          </a:prstGeom>
          <a:solidFill>
            <a:schemeClr val="bg1"/>
          </a:solidFill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电源</a:t>
            </a:r>
          </a:p>
        </p:txBody>
      </p:sp>
      <p:sp>
        <p:nvSpPr>
          <p:cNvPr id="11" name="圆角矩形标注 3">
            <a:extLst>
              <a:ext uri="{FF2B5EF4-FFF2-40B4-BE49-F238E27FC236}">
                <a16:creationId xmlns:a16="http://schemas.microsoft.com/office/drawing/2014/main" id="{935DBB98-7FBC-29C9-71C8-7FA2E8F785F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476927" y="1179852"/>
            <a:ext cx="1556168" cy="679139"/>
          </a:xfrm>
          <a:prstGeom prst="wedgeRoundRectCallout">
            <a:avLst>
              <a:gd name="adj1" fmla="val 190"/>
              <a:gd name="adj2" fmla="val 87936"/>
              <a:gd name="adj3" fmla="val 16667"/>
            </a:avLst>
          </a:prstGeom>
          <a:solidFill>
            <a:schemeClr val="bg1"/>
          </a:solidFill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用电器</a:t>
            </a:r>
          </a:p>
        </p:txBody>
      </p:sp>
      <p:sp>
        <p:nvSpPr>
          <p:cNvPr id="12" name="圆角矩形标注 5">
            <a:extLst>
              <a:ext uri="{FF2B5EF4-FFF2-40B4-BE49-F238E27FC236}">
                <a16:creationId xmlns:a16="http://schemas.microsoft.com/office/drawing/2014/main" id="{6A65F7F9-A78F-7785-B7A0-CC0411378B4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98145" y="1593077"/>
            <a:ext cx="1141190" cy="679139"/>
          </a:xfrm>
          <a:prstGeom prst="wedgeRoundRectCallout">
            <a:avLst>
              <a:gd name="adj1" fmla="val -32040"/>
              <a:gd name="adj2" fmla="val 83686"/>
              <a:gd name="adj3" fmla="val 16667"/>
            </a:avLst>
          </a:prstGeom>
          <a:solidFill>
            <a:schemeClr val="bg1"/>
          </a:solidFill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开关</a:t>
            </a:r>
          </a:p>
        </p:txBody>
      </p:sp>
      <p:sp>
        <p:nvSpPr>
          <p:cNvPr id="13" name="圆角矩形标注 6">
            <a:extLst>
              <a:ext uri="{FF2B5EF4-FFF2-40B4-BE49-F238E27FC236}">
                <a16:creationId xmlns:a16="http://schemas.microsoft.com/office/drawing/2014/main" id="{205801FD-37B7-088B-11B5-32B982B9116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035091" y="4574814"/>
            <a:ext cx="1141190" cy="679139"/>
          </a:xfrm>
          <a:prstGeom prst="wedgeRoundRectCallout">
            <a:avLst>
              <a:gd name="adj1" fmla="val -38775"/>
              <a:gd name="adj2" fmla="val -96384"/>
              <a:gd name="adj3" fmla="val 16667"/>
            </a:avLst>
          </a:prstGeom>
          <a:solidFill>
            <a:schemeClr val="bg1"/>
          </a:solidFill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导线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2C9888B3-8ABD-617F-B768-2CAFC65DD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696" y="1518851"/>
            <a:ext cx="1164330" cy="553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marL="0" lvl="0" indent="0" algn="l" eaLnBrk="1" latinLnBrk="0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电源：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3263C91E-5F75-11C0-08F6-1CA2418AD76B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878072" y="1452261"/>
            <a:ext cx="2785618" cy="553660"/>
          </a:xfrm>
          <a:prstGeom prst="rect">
            <a:avLst/>
          </a:prstGeom>
          <a:noFill/>
          <a:ln w="28575" cmpd="sng">
            <a:solidFill>
              <a:srgbClr val="BF9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提供电能的装置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E35E77B8-B03C-9D83-9E6D-B48C835B2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286" y="2442489"/>
            <a:ext cx="1538578" cy="5531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marL="0" lvl="0" indent="0" algn="l" eaLnBrk="1" latinLnBrk="0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用电器：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8E832F22-320A-3DDC-AE6A-01EF37AEA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286" y="3398853"/>
            <a:ext cx="1164330" cy="5531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marL="0" lvl="0" indent="0" algn="l" eaLnBrk="1" latinLnBrk="0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开关：</a:t>
            </a: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4328FE80-286D-9A0C-889C-A05395C01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891" y="4564363"/>
            <a:ext cx="1164330" cy="5531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marL="0" lvl="0" indent="0" algn="l" eaLnBrk="1" latinLnBrk="0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导线：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0EB47DC7-A0D0-FBFE-9C7B-D48C4FB7D659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852661" y="2476593"/>
            <a:ext cx="2811030" cy="553660"/>
          </a:xfrm>
          <a:prstGeom prst="rect">
            <a:avLst/>
          </a:prstGeom>
          <a:noFill/>
          <a:ln w="28575" cmpd="sng">
            <a:solidFill>
              <a:srgbClr val="BF9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消耗电能的装置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DB229E6C-360A-943D-928E-939A10127822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905528" y="4571142"/>
            <a:ext cx="1639482" cy="553869"/>
          </a:xfrm>
          <a:prstGeom prst="rect">
            <a:avLst/>
          </a:prstGeom>
          <a:noFill/>
          <a:ln w="28575" cmpd="sng">
            <a:solidFill>
              <a:srgbClr val="BF9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输送电能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9D443739-4791-53AE-1D22-1439A1E9A948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52661" y="3500925"/>
            <a:ext cx="1692348" cy="553869"/>
          </a:xfrm>
          <a:prstGeom prst="rect">
            <a:avLst/>
          </a:prstGeom>
          <a:noFill/>
          <a:ln w="28575" cmpd="sng">
            <a:solidFill>
              <a:srgbClr val="BF9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控制电路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F1D74D6-2ADA-CEE5-C995-09848211EAD7}"/>
              </a:ext>
            </a:extLst>
          </p:cNvPr>
          <p:cNvSpPr txBox="1"/>
          <p:nvPr/>
        </p:nvSpPr>
        <p:spPr>
          <a:xfrm>
            <a:off x="347737" y="78318"/>
            <a:ext cx="133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</a:rPr>
              <a:t>电路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2EA3C0B-460D-451E-2F5B-B05E7A297723}"/>
              </a:ext>
            </a:extLst>
          </p:cNvPr>
          <p:cNvSpPr txBox="1"/>
          <p:nvPr/>
        </p:nvSpPr>
        <p:spPr>
          <a:xfrm>
            <a:off x="1098705" y="689462"/>
            <a:ext cx="236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、电路组成</a:t>
            </a:r>
          </a:p>
        </p:txBody>
      </p:sp>
    </p:spTree>
    <p:extLst>
      <p:ext uri="{BB962C8B-B14F-4D97-AF65-F5344CB8AC3E}">
        <p14:creationId xmlns:p14="http://schemas.microsoft.com/office/powerpoint/2010/main" val="33850340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61BE631-077A-D051-7E19-DBB940334786}"/>
              </a:ext>
            </a:extLst>
          </p:cNvPr>
          <p:cNvSpPr txBox="1"/>
          <p:nvPr/>
        </p:nvSpPr>
        <p:spPr>
          <a:xfrm>
            <a:off x="527050" y="635434"/>
            <a:ext cx="8058150" cy="371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t">
              <a:lnSpc>
                <a:spcPct val="140000"/>
              </a:lnSpc>
              <a:buClrTx/>
              <a:buSzTx/>
              <a:buFontTx/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、电路中电源的作用是_______________。如图甲所示在充电过程中，手机电池相当于电路中的_________（填电路元件），如图乙所示为某宾馆的房卡。只有把房卡插入槽中，房间内的灯和插座才能有电。房卡的作用相当于一个___________（填电路元件）。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223F142-7A21-EF36-2171-8FFA38E04C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414" r="20347"/>
          <a:stretch>
            <a:fillRect/>
          </a:stretch>
        </p:blipFill>
        <p:spPr>
          <a:xfrm>
            <a:off x="8994580" y="362010"/>
            <a:ext cx="2229509" cy="1764000"/>
          </a:xfrm>
          <a:prstGeom prst="rect">
            <a:avLst/>
          </a:prstGeom>
          <a:noFill/>
          <a:ln w="25400"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C2DA785-498B-DDE6-57A3-6FDBBA89BB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5660" b="4514"/>
          <a:stretch>
            <a:fillRect/>
          </a:stretch>
        </p:blipFill>
        <p:spPr>
          <a:xfrm>
            <a:off x="8994580" y="2472006"/>
            <a:ext cx="2247900" cy="1794510"/>
          </a:xfrm>
          <a:prstGeom prst="rect">
            <a:avLst/>
          </a:prstGeom>
          <a:noFill/>
          <a:ln w="25400"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F3E19E9-0313-D884-F856-46DD6BFB6D8D}"/>
              </a:ext>
            </a:extLst>
          </p:cNvPr>
          <p:cNvSpPr txBox="1"/>
          <p:nvPr/>
        </p:nvSpPr>
        <p:spPr>
          <a:xfrm>
            <a:off x="9851536" y="2153930"/>
            <a:ext cx="4972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</a:rPr>
              <a:t>甲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9BF85F6-FD42-0BD7-E661-2FAB284694B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851537" y="4295235"/>
            <a:ext cx="4972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</a:rPr>
              <a:t>乙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F94BCAC-CAE0-10ED-33AF-B5FDA56C3BC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55301" y="1968106"/>
            <a:ext cx="1261884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用电器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6CD9059-6D7D-B872-0A8F-BEB24526ACC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096000" y="3194293"/>
            <a:ext cx="902811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开关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8AEFB4F-53E5-C539-5B3E-7F90751F708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42450" y="784574"/>
            <a:ext cx="1620957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提供电能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35127C2-74F5-E506-25D8-9AA95C3B696D}"/>
              </a:ext>
            </a:extLst>
          </p:cNvPr>
          <p:cNvSpPr txBox="1"/>
          <p:nvPr/>
        </p:nvSpPr>
        <p:spPr>
          <a:xfrm>
            <a:off x="412750" y="4347219"/>
            <a:ext cx="10052050" cy="194950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2.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 简单电路是电源、用电器、开关和导线组成的。给充电宝充电时，充电宝相当于简单电路中的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_______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；充电宝给手机充电时，充电宝相当于简单电路中的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_______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AC41D81-9085-92FD-580E-867012513FDF}"/>
              </a:ext>
            </a:extLst>
          </p:cNvPr>
          <p:cNvSpPr txBox="1"/>
          <p:nvPr/>
        </p:nvSpPr>
        <p:spPr>
          <a:xfrm>
            <a:off x="6096000" y="5060988"/>
            <a:ext cx="125539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用电器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00D3037-1C06-7447-944E-762338A3229C}"/>
              </a:ext>
            </a:extLst>
          </p:cNvPr>
          <p:cNvSpPr txBox="1"/>
          <p:nvPr/>
        </p:nvSpPr>
        <p:spPr>
          <a:xfrm>
            <a:off x="5825807" y="5667970"/>
            <a:ext cx="8978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电源</a:t>
            </a:r>
          </a:p>
        </p:txBody>
      </p:sp>
    </p:spTree>
    <p:extLst>
      <p:ext uri="{BB962C8B-B14F-4D97-AF65-F5344CB8AC3E}">
        <p14:creationId xmlns:p14="http://schemas.microsoft.com/office/powerpoint/2010/main" val="3510247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D0B80E-E4BD-B57B-7DEE-B1EAE1D756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24000" contrast="30000"/>
          </a:blip>
          <a:srcRect r="49393"/>
          <a:stretch>
            <a:fillRect/>
          </a:stretch>
        </p:blipFill>
        <p:spPr>
          <a:xfrm>
            <a:off x="1916349" y="650240"/>
            <a:ext cx="3850504" cy="277876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19D3C85-D5D6-6D06-EBED-94144823C3F0}"/>
              </a:ext>
            </a:extLst>
          </p:cNvPr>
          <p:cNvSpPr txBox="1"/>
          <p:nvPr/>
        </p:nvSpPr>
        <p:spPr bwMode="auto">
          <a:xfrm>
            <a:off x="683809" y="1618930"/>
            <a:ext cx="1368000" cy="648000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 rtlCol="0">
            <a:noAutofit/>
          </a:bodyPr>
          <a:lstStyle/>
          <a:p>
            <a:pPr lvl="0" algn="ctr"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  <a:defRPr/>
            </a:pPr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实物图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DC24EFC-D6EF-2233-199F-931EE1170155}"/>
              </a:ext>
            </a:extLst>
          </p:cNvPr>
          <p:cNvSpPr txBox="1"/>
          <p:nvPr/>
        </p:nvSpPr>
        <p:spPr bwMode="auto">
          <a:xfrm>
            <a:off x="776536" y="4535370"/>
            <a:ext cx="1368000" cy="648000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 rtlCol="0">
            <a:noAutofit/>
          </a:bodyPr>
          <a:lstStyle/>
          <a:p>
            <a:pPr lvl="0" algn="ctr"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  <a:defRPr/>
            </a:pPr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电路图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ACDFB91-6D64-2D32-7407-2A606C2CDD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24000" contrast="12000"/>
          </a:blip>
          <a:stretch>
            <a:fillRect/>
          </a:stretch>
        </p:blipFill>
        <p:spPr>
          <a:xfrm>
            <a:off x="5494479" y="941840"/>
            <a:ext cx="6372507" cy="49743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B90FDF5-B382-9DFA-984B-3D4EB07D3D11}"/>
              </a:ext>
            </a:extLst>
          </p:cNvPr>
          <p:cNvSpPr txBox="1"/>
          <p:nvPr/>
        </p:nvSpPr>
        <p:spPr>
          <a:xfrm>
            <a:off x="554477" y="184826"/>
            <a:ext cx="2723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 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、电路图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CB0730-9CD6-A8FA-3033-E00CC5622CE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24000" contrast="30000"/>
          </a:blip>
          <a:srcRect l="66385"/>
          <a:stretch>
            <a:fillRect/>
          </a:stretch>
        </p:blipFill>
        <p:spPr>
          <a:xfrm>
            <a:off x="2334900" y="3606178"/>
            <a:ext cx="2557589" cy="277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09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F779A0-AAFA-9E17-70E7-8D89548061F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8000" contrast="24000"/>
          </a:blip>
          <a:srcRect t="11791" r="49201" b="17581"/>
          <a:stretch>
            <a:fillRect/>
          </a:stretch>
        </p:blipFill>
        <p:spPr>
          <a:xfrm>
            <a:off x="4083357" y="167781"/>
            <a:ext cx="3658374" cy="185800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78AAC2C-0B8F-785C-C337-2192A0882E23}"/>
              </a:ext>
            </a:extLst>
          </p:cNvPr>
          <p:cNvGrpSpPr/>
          <p:nvPr/>
        </p:nvGrpSpPr>
        <p:grpSpPr>
          <a:xfrm>
            <a:off x="590282" y="2210293"/>
            <a:ext cx="2226310" cy="1655445"/>
            <a:chOff x="8346" y="3030"/>
            <a:chExt cx="3506" cy="2607"/>
          </a:xfrm>
        </p:grpSpPr>
        <p:sp>
          <p:nvSpPr>
            <p:cNvPr id="4" name="流程图: 汇总连接 3">
              <a:extLst>
                <a:ext uri="{FF2B5EF4-FFF2-40B4-BE49-F238E27FC236}">
                  <a16:creationId xmlns:a16="http://schemas.microsoft.com/office/drawing/2014/main" id="{65734802-E598-BB5B-98E2-891F8F415664}"/>
                </a:ext>
              </a:extLst>
            </p:cNvPr>
            <p:cNvSpPr/>
            <p:nvPr/>
          </p:nvSpPr>
          <p:spPr>
            <a:xfrm>
              <a:off x="9697" y="4957"/>
              <a:ext cx="681" cy="680"/>
            </a:xfrm>
            <a:prstGeom prst="flowChartSummingJunction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5503C07F-E33B-6038-9A78-0F37246EE408}"/>
                </a:ext>
              </a:extLst>
            </p:cNvPr>
            <p:cNvCxnSpPr>
              <a:stCxn id="4" idx="6"/>
            </p:cNvCxnSpPr>
            <p:nvPr/>
          </p:nvCxnSpPr>
          <p:spPr>
            <a:xfrm>
              <a:off x="10378" y="5297"/>
              <a:ext cx="1474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0A043502-ED1A-BD7F-7BE8-D6E3402FCC22}"/>
                </a:ext>
              </a:extLst>
            </p:cNvPr>
            <p:cNvCxnSpPr/>
            <p:nvPr>
              <p:custDataLst>
                <p:tags r:id="rId37"/>
              </p:custDataLst>
            </p:nvPr>
          </p:nvCxnSpPr>
          <p:spPr>
            <a:xfrm>
              <a:off x="8346" y="5297"/>
              <a:ext cx="1361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3103E1A-1054-BE42-D0AF-CAAF318F2A85}"/>
                </a:ext>
              </a:extLst>
            </p:cNvPr>
            <p:cNvSpPr/>
            <p:nvPr/>
          </p:nvSpPr>
          <p:spPr>
            <a:xfrm>
              <a:off x="10184" y="3030"/>
              <a:ext cx="1077" cy="454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dist">
                <a:buClrTx/>
                <a:buSzTx/>
                <a:buFontTx/>
              </a:pPr>
              <a:r>
                <a:rPr lang="en-US" altLang="zh-CN" sz="2400" b="1">
                  <a:ln>
                    <a:noFill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sym typeface="+mn-ea"/>
                </a:rPr>
                <a:t>+-</a:t>
              </a:r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198F89E-C6A6-06A3-E2DC-EE8230D46FA9}"/>
                </a:ext>
              </a:extLst>
            </p:cNvPr>
            <p:cNvCxnSpPr/>
            <p:nvPr/>
          </p:nvCxnSpPr>
          <p:spPr>
            <a:xfrm flipH="1" flipV="1">
              <a:off x="8355" y="3246"/>
              <a:ext cx="0" cy="2041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AE2647E3-E907-EDCD-A98E-D02B1F0963D7}"/>
                </a:ext>
              </a:extLst>
            </p:cNvPr>
            <p:cNvCxnSpPr/>
            <p:nvPr/>
          </p:nvCxnSpPr>
          <p:spPr>
            <a:xfrm>
              <a:off x="8368" y="3257"/>
              <a:ext cx="455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48878AD4-851E-F203-1321-0C59FC8F7E6C}"/>
                </a:ext>
              </a:extLst>
            </p:cNvPr>
            <p:cNvGrpSpPr/>
            <p:nvPr/>
          </p:nvGrpSpPr>
          <p:grpSpPr>
            <a:xfrm>
              <a:off x="8823" y="3046"/>
              <a:ext cx="585" cy="288"/>
              <a:chOff x="8823" y="2969"/>
              <a:chExt cx="585" cy="288"/>
            </a:xfrm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4491A7A-A93E-DE1D-BB88-9AB379C47198}"/>
                  </a:ext>
                </a:extLst>
              </p:cNvPr>
              <p:cNvSpPr/>
              <p:nvPr/>
            </p:nvSpPr>
            <p:spPr>
              <a:xfrm>
                <a:off x="8823" y="3087"/>
                <a:ext cx="170" cy="17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5C43F77D-F6E3-2BE8-75A8-3DD6CEF7144C}"/>
                  </a:ext>
                </a:extLst>
              </p:cNvPr>
              <p:cNvCxnSpPr/>
              <p:nvPr/>
            </p:nvCxnSpPr>
            <p:spPr>
              <a:xfrm flipV="1">
                <a:off x="8961" y="2969"/>
                <a:ext cx="447" cy="17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0250244C-1105-B7EC-44FC-7C109D044A3B}"/>
                </a:ext>
              </a:extLst>
            </p:cNvPr>
            <p:cNvCxnSpPr/>
            <p:nvPr/>
          </p:nvCxnSpPr>
          <p:spPr>
            <a:xfrm>
              <a:off x="9461" y="3257"/>
              <a:ext cx="737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30916ADC-DA07-DF47-5641-AE4F70480088}"/>
                </a:ext>
              </a:extLst>
            </p:cNvPr>
            <p:cNvCxnSpPr/>
            <p:nvPr>
              <p:custDataLst>
                <p:tags r:id="rId38"/>
              </p:custDataLst>
            </p:nvPr>
          </p:nvCxnSpPr>
          <p:spPr>
            <a:xfrm>
              <a:off x="11284" y="3257"/>
              <a:ext cx="567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115C14B7-D04C-3F35-6F1E-F8352D11C08D}"/>
                </a:ext>
              </a:extLst>
            </p:cNvPr>
            <p:cNvCxnSpPr/>
            <p:nvPr/>
          </p:nvCxnSpPr>
          <p:spPr>
            <a:xfrm flipH="1">
              <a:off x="11836" y="3270"/>
              <a:ext cx="0" cy="2023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1FEB87D4-4BF3-CB73-66E3-F06D0F924E09}"/>
              </a:ext>
            </a:extLst>
          </p:cNvPr>
          <p:cNvGrpSpPr/>
          <p:nvPr/>
        </p:nvGrpSpPr>
        <p:grpSpPr>
          <a:xfrm>
            <a:off x="3764964" y="2068337"/>
            <a:ext cx="2226310" cy="1553845"/>
            <a:chOff x="4749" y="4937"/>
            <a:chExt cx="3506" cy="2447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DDC9B84B-017A-CCF1-5A56-A604D24F8228}"/>
                </a:ext>
              </a:extLst>
            </p:cNvPr>
            <p:cNvGrpSpPr/>
            <p:nvPr/>
          </p:nvGrpSpPr>
          <p:grpSpPr>
            <a:xfrm>
              <a:off x="4749" y="4978"/>
              <a:ext cx="3507" cy="2406"/>
              <a:chOff x="8346" y="3019"/>
              <a:chExt cx="3507" cy="2406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F2C8B783-5B6D-3C24-1F45-7AA851FC6B0C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9697" y="5163"/>
                <a:ext cx="681" cy="262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30F88F35-9262-D9AA-86CF-760256E1998C}"/>
                  </a:ext>
                </a:extLst>
              </p:cNvPr>
              <p:cNvCxnSpPr/>
              <p:nvPr>
                <p:custDataLst>
                  <p:tags r:id="rId28"/>
                </p:custDataLst>
              </p:nvPr>
            </p:nvCxnSpPr>
            <p:spPr>
              <a:xfrm>
                <a:off x="10378" y="5297"/>
                <a:ext cx="1474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4D0ABA78-42A3-D570-6364-EE7AA040D620}"/>
                  </a:ext>
                </a:extLst>
              </p:cNvPr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8346" y="5297"/>
                <a:ext cx="1361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1667CB5E-B66B-0DD5-E286-004259F735F1}"/>
                  </a:ext>
                </a:extLst>
              </p:cNvPr>
              <p:cNvCxnSpPr/>
              <p:nvPr>
                <p:custDataLst>
                  <p:tags r:id="rId30"/>
                </p:custDataLst>
              </p:nvPr>
            </p:nvCxnSpPr>
            <p:spPr>
              <a:xfrm flipH="1" flipV="1">
                <a:off x="8355" y="3246"/>
                <a:ext cx="0" cy="204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D3FD85E6-461F-7907-AB14-0EAC1077E9B8}"/>
                  </a:ext>
                </a:extLst>
              </p:cNvPr>
              <p:cNvCxnSpPr/>
              <p:nvPr>
                <p:custDataLst>
                  <p:tags r:id="rId31"/>
                </p:custDataLst>
              </p:nvPr>
            </p:nvCxnSpPr>
            <p:spPr>
              <a:xfrm>
                <a:off x="8368" y="3257"/>
                <a:ext cx="567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80698AC2-432D-4065-7AA6-00F69FF698C2}"/>
                  </a:ext>
                </a:extLst>
              </p:cNvPr>
              <p:cNvGrpSpPr/>
              <p:nvPr/>
            </p:nvGrpSpPr>
            <p:grpSpPr>
              <a:xfrm>
                <a:off x="10159" y="3019"/>
                <a:ext cx="598" cy="307"/>
                <a:chOff x="10159" y="2942"/>
                <a:chExt cx="598" cy="307"/>
              </a:xfrm>
            </p:grpSpPr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2D843219-5400-C8F3-E607-4F06C99C2B54}"/>
                    </a:ext>
                  </a:extLst>
                </p:cNvPr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10159" y="3079"/>
                  <a:ext cx="170" cy="170"/>
                </a:xfrm>
                <a:prstGeom prst="ellipse">
                  <a:avLst/>
                </a:prstGeom>
                <a:noFill/>
                <a:ln w="2222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0" name="直接连接符 29">
                  <a:extLst>
                    <a:ext uri="{FF2B5EF4-FFF2-40B4-BE49-F238E27FC236}">
                      <a16:creationId xmlns:a16="http://schemas.microsoft.com/office/drawing/2014/main" id="{DC31FD88-EF4F-147F-5E9E-7CC3DE3F0723}"/>
                    </a:ext>
                  </a:extLst>
                </p:cNvPr>
                <p:cNvCxnSpPr/>
                <p:nvPr>
                  <p:custDataLst>
                    <p:tags r:id="rId36"/>
                  </p:custDataLst>
                </p:nvPr>
              </p:nvCxnSpPr>
              <p:spPr>
                <a:xfrm flipV="1">
                  <a:off x="10310" y="2942"/>
                  <a:ext cx="447" cy="171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7C8A11AD-6598-1B98-DEC5-108498D2D969}"/>
                  </a:ext>
                </a:extLst>
              </p:cNvPr>
              <p:cNvCxnSpPr/>
              <p:nvPr>
                <p:custDataLst>
                  <p:tags r:id="rId32"/>
                </p:custDataLst>
              </p:nvPr>
            </p:nvCxnSpPr>
            <p:spPr>
              <a:xfrm>
                <a:off x="9110" y="3257"/>
                <a:ext cx="1077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2E883B20-3D71-E850-E9FE-201821BF2474}"/>
                  </a:ext>
                </a:extLst>
              </p:cNvPr>
              <p:cNvCxnSpPr/>
              <p:nvPr>
                <p:custDataLst>
                  <p:tags r:id="rId33"/>
                </p:custDataLst>
              </p:nvPr>
            </p:nvCxnSpPr>
            <p:spPr>
              <a:xfrm>
                <a:off x="10719" y="3257"/>
                <a:ext cx="1134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009C017D-8836-88DF-16B6-F9FAC7C1F193}"/>
                  </a:ext>
                </a:extLst>
              </p:cNvPr>
              <p:cNvCxnSpPr/>
              <p:nvPr>
                <p:custDataLst>
                  <p:tags r:id="rId34"/>
                </p:custDataLst>
              </p:nvPr>
            </p:nvCxnSpPr>
            <p:spPr>
              <a:xfrm flipH="1">
                <a:off x="11836" y="3270"/>
                <a:ext cx="0" cy="2023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E8F0DA81-8D38-1559-E286-F219FFD913C7}"/>
                </a:ext>
              </a:extLst>
            </p:cNvPr>
            <p:cNvCxnSpPr/>
            <p:nvPr/>
          </p:nvCxnSpPr>
          <p:spPr>
            <a:xfrm flipH="1">
              <a:off x="5359" y="4937"/>
              <a:ext cx="0" cy="531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C4D4CB7C-E54E-5E97-5919-05F334C97BD5}"/>
                </a:ext>
              </a:extLst>
            </p:cNvPr>
            <p:cNvCxnSpPr/>
            <p:nvPr/>
          </p:nvCxnSpPr>
          <p:spPr>
            <a:xfrm flipH="1">
              <a:off x="5537" y="5017"/>
              <a:ext cx="0" cy="397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51BAC469-38A9-4E83-17E6-BB3D0885D8E5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96987" y="2147110"/>
            <a:ext cx="1753870" cy="18034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416B179-3C97-4689-FD66-6154874898E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994199" y="2030237"/>
            <a:ext cx="1753870" cy="180340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E309BF03-FB88-AC5F-B843-3827C69C6B4B}"/>
              </a:ext>
            </a:extLst>
          </p:cNvPr>
          <p:cNvSpPr txBox="1"/>
          <p:nvPr/>
        </p:nvSpPr>
        <p:spPr>
          <a:xfrm>
            <a:off x="229552" y="4048125"/>
            <a:ext cx="3116763" cy="1529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l" eaLnBrk="1" hangingPunct="1">
              <a:lnSpc>
                <a:spcPct val="130000"/>
              </a:lnSpc>
              <a:buClrTx/>
              <a:buSzTx/>
              <a:buFontTx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1.电路元件的符号要使用统一的符号，不能自造符号。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34EC11A-1960-D5B6-38C0-129F2478A042}"/>
              </a:ext>
            </a:extLst>
          </p:cNvPr>
          <p:cNvSpPr txBox="1"/>
          <p:nvPr/>
        </p:nvSpPr>
        <p:spPr>
          <a:xfrm>
            <a:off x="3536311" y="4048125"/>
            <a:ext cx="3037945" cy="1005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l" eaLnBrk="1" hangingPunct="1">
              <a:lnSpc>
                <a:spcPct val="130000"/>
              </a:lnSpc>
              <a:buClrTx/>
              <a:buSzTx/>
              <a:buFontTx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2.要注意所画符号和实物的对应性。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69776D09-40AE-D146-CD8D-F7A8458A80B8}"/>
              </a:ext>
            </a:extLst>
          </p:cNvPr>
          <p:cNvGrpSpPr/>
          <p:nvPr/>
        </p:nvGrpSpPr>
        <p:grpSpPr>
          <a:xfrm>
            <a:off x="6992351" y="2114408"/>
            <a:ext cx="2228850" cy="1515110"/>
            <a:chOff x="907" y="4866"/>
            <a:chExt cx="3510" cy="2386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49CEA5CF-AA62-029B-1D8E-180B98CBD908}"/>
                </a:ext>
              </a:extLst>
            </p:cNvPr>
            <p:cNvGrpSpPr/>
            <p:nvPr/>
          </p:nvGrpSpPr>
          <p:grpSpPr>
            <a:xfrm>
              <a:off x="907" y="4866"/>
              <a:ext cx="3505" cy="2386"/>
              <a:chOff x="1862" y="5299"/>
              <a:chExt cx="3505" cy="2386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4D243044-9D83-6D9A-7B1E-FE43F291BF98}"/>
                  </a:ext>
                </a:extLst>
              </p:cNvPr>
              <p:cNvGrpSpPr/>
              <p:nvPr/>
            </p:nvGrpSpPr>
            <p:grpSpPr>
              <a:xfrm>
                <a:off x="1862" y="5299"/>
                <a:ext cx="3505" cy="2386"/>
                <a:chOff x="8346" y="2907"/>
                <a:chExt cx="3505" cy="2386"/>
              </a:xfrm>
            </p:grpSpPr>
            <p:sp>
              <p:nvSpPr>
                <p:cNvPr id="41" name="流程图: 汇总连接 40">
                  <a:extLst>
                    <a:ext uri="{FF2B5EF4-FFF2-40B4-BE49-F238E27FC236}">
                      <a16:creationId xmlns:a16="http://schemas.microsoft.com/office/drawing/2014/main" id="{3CA2ACCF-5F48-65D6-456B-BE65D3E7FCF8}"/>
                    </a:ext>
                  </a:extLst>
                </p:cNvPr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0397" y="2907"/>
                  <a:ext cx="680" cy="680"/>
                </a:xfrm>
                <a:prstGeom prst="flowChartSummingJunction">
                  <a:avLst/>
                </a:prstGeom>
                <a:noFill/>
                <a:ln w="2222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42" name="直接连接符 41">
                  <a:extLst>
                    <a:ext uri="{FF2B5EF4-FFF2-40B4-BE49-F238E27FC236}">
                      <a16:creationId xmlns:a16="http://schemas.microsoft.com/office/drawing/2014/main" id="{A2D44B93-9A6A-333C-D322-70DA7A6FEAB3}"/>
                    </a:ext>
                  </a:extLst>
                </p:cNvPr>
                <p:cNvCxnSpPr/>
                <p:nvPr>
                  <p:custDataLst>
                    <p:tags r:id="rId18"/>
                  </p:custDataLst>
                </p:nvPr>
              </p:nvCxnSpPr>
              <p:spPr>
                <a:xfrm>
                  <a:off x="10377" y="5277"/>
                  <a:ext cx="1474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3" name="直接连接符 42">
                  <a:extLst>
                    <a:ext uri="{FF2B5EF4-FFF2-40B4-BE49-F238E27FC236}">
                      <a16:creationId xmlns:a16="http://schemas.microsoft.com/office/drawing/2014/main" id="{1C7F3A2C-F22E-B1D7-F879-124CCC8D468D}"/>
                    </a:ext>
                  </a:extLst>
                </p:cNvPr>
                <p:cNvCxnSpPr/>
                <p:nvPr>
                  <p:custDataLst>
                    <p:tags r:id="rId19"/>
                  </p:custDataLst>
                </p:nvPr>
              </p:nvCxnSpPr>
              <p:spPr>
                <a:xfrm>
                  <a:off x="8346" y="5277"/>
                  <a:ext cx="2041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4" name="直接连接符 43">
                  <a:extLst>
                    <a:ext uri="{FF2B5EF4-FFF2-40B4-BE49-F238E27FC236}">
                      <a16:creationId xmlns:a16="http://schemas.microsoft.com/office/drawing/2014/main" id="{5A1D3658-A34A-B877-6B4C-6A46849587CA}"/>
                    </a:ext>
                  </a:extLst>
                </p:cNvPr>
                <p:cNvCxnSpPr/>
                <p:nvPr>
                  <p:custDataLst>
                    <p:tags r:id="rId20"/>
                  </p:custDataLst>
                </p:nvPr>
              </p:nvCxnSpPr>
              <p:spPr>
                <a:xfrm flipH="1" flipV="1">
                  <a:off x="8355" y="3246"/>
                  <a:ext cx="0" cy="2041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5" name="直接连接符 44">
                  <a:extLst>
                    <a:ext uri="{FF2B5EF4-FFF2-40B4-BE49-F238E27FC236}">
                      <a16:creationId xmlns:a16="http://schemas.microsoft.com/office/drawing/2014/main" id="{C07FCA4E-C086-B839-CD71-BC5320C20DAE}"/>
                    </a:ext>
                  </a:extLst>
                </p:cNvPr>
                <p:cNvCxnSpPr/>
                <p:nvPr>
                  <p:custDataLst>
                    <p:tags r:id="rId21"/>
                  </p:custDataLst>
                </p:nvPr>
              </p:nvCxnSpPr>
              <p:spPr>
                <a:xfrm>
                  <a:off x="8368" y="3257"/>
                  <a:ext cx="455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46" name="组合 45">
                  <a:extLst>
                    <a:ext uri="{FF2B5EF4-FFF2-40B4-BE49-F238E27FC236}">
                      <a16:creationId xmlns:a16="http://schemas.microsoft.com/office/drawing/2014/main" id="{CC1382E9-3433-8721-94EA-85C00ADEA681}"/>
                    </a:ext>
                  </a:extLst>
                </p:cNvPr>
                <p:cNvGrpSpPr/>
                <p:nvPr/>
              </p:nvGrpSpPr>
              <p:grpSpPr>
                <a:xfrm>
                  <a:off x="8823" y="3046"/>
                  <a:ext cx="585" cy="288"/>
                  <a:chOff x="8823" y="2969"/>
                  <a:chExt cx="585" cy="288"/>
                </a:xfrm>
              </p:grpSpPr>
              <p:sp>
                <p:nvSpPr>
                  <p:cNvPr id="50" name="椭圆 49">
                    <a:extLst>
                      <a:ext uri="{FF2B5EF4-FFF2-40B4-BE49-F238E27FC236}">
                        <a16:creationId xmlns:a16="http://schemas.microsoft.com/office/drawing/2014/main" id="{23FBD7DA-50FA-DA0D-7D84-BD79402DEDCD}"/>
                      </a:ext>
                    </a:extLst>
                  </p:cNvPr>
                  <p:cNvSpPr/>
                  <p:nvPr>
                    <p:custDataLst>
                      <p:tags r:id="rId25"/>
                    </p:custDataLst>
                  </p:nvPr>
                </p:nvSpPr>
                <p:spPr>
                  <a:xfrm>
                    <a:off x="8823" y="3087"/>
                    <a:ext cx="170" cy="170"/>
                  </a:xfrm>
                  <a:prstGeom prst="ellipse">
                    <a:avLst/>
                  </a:prstGeom>
                  <a:noFill/>
                  <a:ln w="22225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51" name="直接连接符 50">
                    <a:extLst>
                      <a:ext uri="{FF2B5EF4-FFF2-40B4-BE49-F238E27FC236}">
                        <a16:creationId xmlns:a16="http://schemas.microsoft.com/office/drawing/2014/main" id="{ABCC1D44-AEE6-1C13-E29B-6377FD1AD8DD}"/>
                      </a:ext>
                    </a:extLst>
                  </p:cNvPr>
                  <p:cNvCxnSpPr/>
                  <p:nvPr>
                    <p:custDataLst>
                      <p:tags r:id="rId26"/>
                    </p:custDataLst>
                  </p:nvPr>
                </p:nvCxnSpPr>
                <p:spPr>
                  <a:xfrm flipV="1">
                    <a:off x="8961" y="2969"/>
                    <a:ext cx="447" cy="171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cxnSp>
              <p:nvCxnSpPr>
                <p:cNvPr id="47" name="直接连接符 46">
                  <a:extLst>
                    <a:ext uri="{FF2B5EF4-FFF2-40B4-BE49-F238E27FC236}">
                      <a16:creationId xmlns:a16="http://schemas.microsoft.com/office/drawing/2014/main" id="{D0E62FED-8F33-BD9D-2E8C-8DF968311B8B}"/>
                    </a:ext>
                  </a:extLst>
                </p:cNvPr>
                <p:cNvCxnSpPr/>
                <p:nvPr>
                  <p:custDataLst>
                    <p:tags r:id="rId22"/>
                  </p:custDataLst>
                </p:nvPr>
              </p:nvCxnSpPr>
              <p:spPr>
                <a:xfrm>
                  <a:off x="9461" y="3257"/>
                  <a:ext cx="227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8" name="直接连接符 47">
                  <a:extLst>
                    <a:ext uri="{FF2B5EF4-FFF2-40B4-BE49-F238E27FC236}">
                      <a16:creationId xmlns:a16="http://schemas.microsoft.com/office/drawing/2014/main" id="{2489996C-7FC9-5908-05A9-E349C0E2C804}"/>
                    </a:ext>
                  </a:extLst>
                </p:cNvPr>
                <p:cNvCxnSpPr/>
                <p:nvPr>
                  <p:custDataLst>
                    <p:tags r:id="rId23"/>
                  </p:custDataLst>
                </p:nvPr>
              </p:nvCxnSpPr>
              <p:spPr>
                <a:xfrm>
                  <a:off x="9815" y="3257"/>
                  <a:ext cx="567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9" name="直接连接符 48">
                  <a:extLst>
                    <a:ext uri="{FF2B5EF4-FFF2-40B4-BE49-F238E27FC236}">
                      <a16:creationId xmlns:a16="http://schemas.microsoft.com/office/drawing/2014/main" id="{EBC3F3D9-3906-3779-3607-4B3254BF307E}"/>
                    </a:ext>
                  </a:extLst>
                </p:cNvPr>
                <p:cNvCxnSpPr/>
                <p:nvPr>
                  <p:custDataLst>
                    <p:tags r:id="rId24"/>
                  </p:custDataLst>
                </p:nvPr>
              </p:nvCxnSpPr>
              <p:spPr>
                <a:xfrm flipH="1">
                  <a:off x="11836" y="3270"/>
                  <a:ext cx="0" cy="2023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4066A87B-C792-62D1-ED0E-EFC79624F62D}"/>
                  </a:ext>
                </a:extLst>
              </p:cNvPr>
              <p:cNvCxnSpPr/>
              <p:nvPr>
                <p:custDataLst>
                  <p:tags r:id="rId15"/>
                </p:custDataLst>
              </p:nvPr>
            </p:nvCxnSpPr>
            <p:spPr>
              <a:xfrm flipH="1">
                <a:off x="3203" y="5370"/>
                <a:ext cx="0" cy="53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E595E3C7-A18C-59C5-75F8-3BD66BB1B05C}"/>
                  </a:ext>
                </a:extLst>
              </p:cNvPr>
              <p:cNvCxnSpPr/>
              <p:nvPr>
                <p:custDataLst>
                  <p:tags r:id="rId16"/>
                </p:custDataLst>
              </p:nvPr>
            </p:nvCxnSpPr>
            <p:spPr>
              <a:xfrm flipH="1">
                <a:off x="3328" y="5450"/>
                <a:ext cx="0" cy="39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E49CB22B-994D-EB60-8B85-C67B64ACA99B}"/>
                </a:ext>
              </a:extLst>
            </p:cNvPr>
            <p:cNvCxnSpPr/>
            <p:nvPr>
              <p:custDataLst>
                <p:tags r:id="rId14"/>
              </p:custDataLst>
            </p:nvPr>
          </p:nvCxnSpPr>
          <p:spPr>
            <a:xfrm>
              <a:off x="3653" y="5214"/>
              <a:ext cx="765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C3674057-3DC2-6F8D-5DAF-8EA3D201809A}"/>
              </a:ext>
            </a:extLst>
          </p:cNvPr>
          <p:cNvGrpSpPr/>
          <p:nvPr/>
        </p:nvGrpSpPr>
        <p:grpSpPr>
          <a:xfrm>
            <a:off x="9354551" y="2159493"/>
            <a:ext cx="2441575" cy="1685925"/>
            <a:chOff x="1862" y="5370"/>
            <a:chExt cx="3845" cy="2655"/>
          </a:xfrm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58DD2E25-CA70-0BDA-7707-F4CC3E7044B9}"/>
                </a:ext>
              </a:extLst>
            </p:cNvPr>
            <p:cNvGrpSpPr/>
            <p:nvPr/>
          </p:nvGrpSpPr>
          <p:grpSpPr>
            <a:xfrm>
              <a:off x="1862" y="5438"/>
              <a:ext cx="3845" cy="2587"/>
              <a:chOff x="8346" y="3046"/>
              <a:chExt cx="3845" cy="2587"/>
            </a:xfrm>
          </p:grpSpPr>
          <p:sp>
            <p:nvSpPr>
              <p:cNvPr id="56" name="流程图: 汇总连接 55">
                <a:extLst>
                  <a:ext uri="{FF2B5EF4-FFF2-40B4-BE49-F238E27FC236}">
                    <a16:creationId xmlns:a16="http://schemas.microsoft.com/office/drawing/2014/main" id="{DEC6E6CC-E014-A530-3766-D8727D3292C3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11511" y="4953"/>
                <a:ext cx="680" cy="680"/>
              </a:xfrm>
              <a:prstGeom prst="flowChartSummingJunction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7" name="直接连接符 56">
                <a:extLst>
                  <a:ext uri="{FF2B5EF4-FFF2-40B4-BE49-F238E27FC236}">
                    <a16:creationId xmlns:a16="http://schemas.microsoft.com/office/drawing/2014/main" id="{D6486A83-C45B-EF7F-585D-2A7BF31B44B6}"/>
                  </a:ext>
                </a:extLst>
              </p:cNvPr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10377" y="5277"/>
                <a:ext cx="1134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9EDFEE84-390D-B4E1-6978-4168ED7425DB}"/>
                  </a:ext>
                </a:extLst>
              </p:cNvPr>
              <p:cNvCxnSpPr/>
              <p:nvPr>
                <p:custDataLst>
                  <p:tags r:id="rId6"/>
                </p:custDataLst>
              </p:nvPr>
            </p:nvCxnSpPr>
            <p:spPr>
              <a:xfrm>
                <a:off x="8346" y="5277"/>
                <a:ext cx="2041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E593A4DE-1D3F-4C35-650D-DE7549C88EF2}"/>
                  </a:ext>
                </a:extLst>
              </p:cNvPr>
              <p:cNvCxnSpPr/>
              <p:nvPr>
                <p:custDataLst>
                  <p:tags r:id="rId7"/>
                </p:custDataLst>
              </p:nvPr>
            </p:nvCxnSpPr>
            <p:spPr>
              <a:xfrm flipH="1" flipV="1">
                <a:off x="8355" y="3246"/>
                <a:ext cx="0" cy="204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8E4FC54B-1450-0126-FE0D-2078A47C03F7}"/>
                  </a:ext>
                </a:extLst>
              </p:cNvPr>
              <p:cNvCxnSpPr/>
              <p:nvPr>
                <p:custDataLst>
                  <p:tags r:id="rId8"/>
                </p:custDataLst>
              </p:nvPr>
            </p:nvCxnSpPr>
            <p:spPr>
              <a:xfrm>
                <a:off x="8368" y="3257"/>
                <a:ext cx="455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61" name="组合 60">
                <a:extLst>
                  <a:ext uri="{FF2B5EF4-FFF2-40B4-BE49-F238E27FC236}">
                    <a16:creationId xmlns:a16="http://schemas.microsoft.com/office/drawing/2014/main" id="{D4BF01A9-E3ED-8E89-3BF6-500DF7B3E100}"/>
                  </a:ext>
                </a:extLst>
              </p:cNvPr>
              <p:cNvGrpSpPr/>
              <p:nvPr/>
            </p:nvGrpSpPr>
            <p:grpSpPr>
              <a:xfrm>
                <a:off x="8823" y="3046"/>
                <a:ext cx="585" cy="288"/>
                <a:chOff x="8823" y="2969"/>
                <a:chExt cx="585" cy="288"/>
              </a:xfrm>
            </p:grpSpPr>
            <p:sp>
              <p:nvSpPr>
                <p:cNvPr id="65" name="椭圆 64">
                  <a:extLst>
                    <a:ext uri="{FF2B5EF4-FFF2-40B4-BE49-F238E27FC236}">
                      <a16:creationId xmlns:a16="http://schemas.microsoft.com/office/drawing/2014/main" id="{38B453EB-0BE5-417A-6CB8-C5BAAC4E696A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8823" y="3087"/>
                  <a:ext cx="170" cy="170"/>
                </a:xfrm>
                <a:prstGeom prst="ellipse">
                  <a:avLst/>
                </a:prstGeom>
                <a:noFill/>
                <a:ln w="2222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66" name="直接连接符 65">
                  <a:extLst>
                    <a:ext uri="{FF2B5EF4-FFF2-40B4-BE49-F238E27FC236}">
                      <a16:creationId xmlns:a16="http://schemas.microsoft.com/office/drawing/2014/main" id="{60C5837E-789C-CFDB-DE3D-01F503D1AE0F}"/>
                    </a:ext>
                  </a:extLst>
                </p:cNvPr>
                <p:cNvCxnSpPr/>
                <p:nvPr>
                  <p:custDataLst>
                    <p:tags r:id="rId13"/>
                  </p:custDataLst>
                </p:nvPr>
              </p:nvCxnSpPr>
              <p:spPr>
                <a:xfrm flipV="1">
                  <a:off x="8961" y="2969"/>
                  <a:ext cx="447" cy="171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1F2632ED-D618-C451-E30C-DA34B905615E}"/>
                  </a:ext>
                </a:extLst>
              </p:cNvPr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9461" y="3257"/>
                <a:ext cx="964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22E5E708-F707-F159-728E-F7F21508AFF2}"/>
                  </a:ext>
                </a:extLst>
              </p:cNvPr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10606" y="3257"/>
                <a:ext cx="1247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F9468CD0-BD69-6759-5296-AB1D496409CB}"/>
                  </a:ext>
                </a:extLst>
              </p:cNvPr>
              <p:cNvCxnSpPr/>
              <p:nvPr>
                <p:custDataLst>
                  <p:tags r:id="rId11"/>
                </p:custDataLst>
              </p:nvPr>
            </p:nvCxnSpPr>
            <p:spPr>
              <a:xfrm flipH="1">
                <a:off x="11836" y="3270"/>
                <a:ext cx="0" cy="170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76D2403B-3DED-735F-E1D3-6E0F56741ADF}"/>
                </a:ext>
              </a:extLst>
            </p:cNvPr>
            <p:cNvCxnSpPr/>
            <p:nvPr>
              <p:custDataLst>
                <p:tags r:id="rId2"/>
              </p:custDataLst>
            </p:nvPr>
          </p:nvCxnSpPr>
          <p:spPr>
            <a:xfrm flipH="1">
              <a:off x="3958" y="5370"/>
              <a:ext cx="0" cy="531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C54EE549-7474-5D25-FA36-933C7EE6E997}"/>
                </a:ext>
              </a:extLst>
            </p:cNvPr>
            <p:cNvCxnSpPr/>
            <p:nvPr>
              <p:custDataLst>
                <p:tags r:id="rId3"/>
              </p:custDataLst>
            </p:nvPr>
          </p:nvCxnSpPr>
          <p:spPr>
            <a:xfrm flipH="1">
              <a:off x="4119" y="5450"/>
              <a:ext cx="0" cy="397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67" name="图片 66">
            <a:extLst>
              <a:ext uri="{FF2B5EF4-FFF2-40B4-BE49-F238E27FC236}">
                <a16:creationId xmlns:a16="http://schemas.microsoft.com/office/drawing/2014/main" id="{BA8D638C-1318-8608-5BE4-1E1443F58541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316201" y="2100438"/>
            <a:ext cx="1753870" cy="1803400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0D5426A3-3A25-4D68-7AE4-0F4ECE160F2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595216" y="2108058"/>
            <a:ext cx="1753870" cy="1803400"/>
          </a:xfrm>
          <a:prstGeom prst="rect">
            <a:avLst/>
          </a:prstGeom>
        </p:spPr>
      </p:pic>
      <p:sp>
        <p:nvSpPr>
          <p:cNvPr id="69" name="文本框 68">
            <a:extLst>
              <a:ext uri="{FF2B5EF4-FFF2-40B4-BE49-F238E27FC236}">
                <a16:creationId xmlns:a16="http://schemas.microsoft.com/office/drawing/2014/main" id="{40632AE0-0A02-73D5-99D5-78C9BFA8B122}"/>
              </a:ext>
            </a:extLst>
          </p:cNvPr>
          <p:cNvSpPr txBox="1"/>
          <p:nvPr/>
        </p:nvSpPr>
        <p:spPr>
          <a:xfrm>
            <a:off x="6894560" y="4101130"/>
            <a:ext cx="4834019" cy="14811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l" eaLnBrk="1" hangingPunct="1">
              <a:lnSpc>
                <a:spcPct val="130000"/>
              </a:lnSpc>
              <a:buClrTx/>
              <a:buSzTx/>
              <a:buFontTx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3.合理安排电路元件符号，使之均匀分布在电路中，元件符号避免画在电路的拐角处。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FA15015C-17A0-EC2F-5123-FC29F58DB3A2}"/>
              </a:ext>
            </a:extLst>
          </p:cNvPr>
          <p:cNvSpPr txBox="1"/>
          <p:nvPr/>
        </p:nvSpPr>
        <p:spPr>
          <a:xfrm>
            <a:off x="437746" y="408562"/>
            <a:ext cx="175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电路图画法</a:t>
            </a:r>
          </a:p>
        </p:txBody>
      </p:sp>
    </p:spTree>
    <p:extLst>
      <p:ext uri="{BB962C8B-B14F-4D97-AF65-F5344CB8AC3E}">
        <p14:creationId xmlns:p14="http://schemas.microsoft.com/office/powerpoint/2010/main" val="1697602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6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63D44C-BD5C-5538-354F-F2B8B1DD63D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492075" y="622661"/>
            <a:ext cx="3175002" cy="1652110"/>
          </a:xfrm>
          <a:prstGeom prst="rect">
            <a:avLst/>
          </a:prstGeom>
        </p:spPr>
      </p:pic>
      <p:sp>
        <p:nvSpPr>
          <p:cNvPr id="3" name="矩形 89122">
            <a:extLst>
              <a:ext uri="{FF2B5EF4-FFF2-40B4-BE49-F238E27FC236}">
                <a16:creationId xmlns:a16="http://schemas.microsoft.com/office/drawing/2014/main" id="{BCE35892-76F2-C02D-84BC-17101845F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032" y="2542777"/>
            <a:ext cx="4992488" cy="10883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 anchor="t">
            <a:noAutofit/>
          </a:bodyPr>
          <a:lstStyle/>
          <a:p>
            <a:pPr lvl="0" algn="l"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通路：</a:t>
            </a: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处处连通，用电器能够工作的电路。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FF3129E-0EF5-3A02-87AE-F76B96BD3CD3}"/>
              </a:ext>
            </a:extLst>
          </p:cNvPr>
          <p:cNvGrpSpPr/>
          <p:nvPr/>
        </p:nvGrpSpPr>
        <p:grpSpPr>
          <a:xfrm>
            <a:off x="4090358" y="816678"/>
            <a:ext cx="1919599" cy="1379538"/>
            <a:chOff x="9002" y="2342"/>
            <a:chExt cx="3526" cy="2652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63D8399-FE25-E91E-3976-F446908145B9}"/>
                </a:ext>
              </a:extLst>
            </p:cNvPr>
            <p:cNvGrpSpPr/>
            <p:nvPr/>
          </p:nvGrpSpPr>
          <p:grpSpPr>
            <a:xfrm>
              <a:off x="9002" y="2342"/>
              <a:ext cx="3526" cy="2389"/>
              <a:chOff x="8334" y="2908"/>
              <a:chExt cx="3526" cy="2389"/>
            </a:xfrm>
          </p:grpSpPr>
          <p:sp>
            <p:nvSpPr>
              <p:cNvPr id="8" name="流程图: 汇总连接 7">
                <a:extLst>
                  <a:ext uri="{FF2B5EF4-FFF2-40B4-BE49-F238E27FC236}">
                    <a16:creationId xmlns:a16="http://schemas.microsoft.com/office/drawing/2014/main" id="{FE0FCE47-21B8-1FBD-9371-12D1673CB0D0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9009" y="2908"/>
                <a:ext cx="681" cy="680"/>
              </a:xfrm>
              <a:prstGeom prst="flowChartSummingJunction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AA2F0D3D-5DB1-2DEE-DCF8-F8FCF81260E9}"/>
                  </a:ext>
                </a:extLst>
              </p:cNvPr>
              <p:cNvCxnSpPr/>
              <p:nvPr>
                <p:custDataLst>
                  <p:tags r:id="rId25"/>
                </p:custDataLst>
              </p:nvPr>
            </p:nvCxnSpPr>
            <p:spPr>
              <a:xfrm>
                <a:off x="10261" y="5297"/>
                <a:ext cx="1599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43E957AA-39CF-7A38-D438-2AF4851DE07A}"/>
                  </a:ext>
                </a:extLst>
              </p:cNvPr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8334" y="5297"/>
                <a:ext cx="1701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95867948-AFDC-E745-8F07-7F77816BBC25}"/>
                  </a:ext>
                </a:extLst>
              </p:cNvPr>
              <p:cNvCxnSpPr/>
              <p:nvPr>
                <p:custDataLst>
                  <p:tags r:id="rId27"/>
                </p:custDataLst>
              </p:nvPr>
            </p:nvCxnSpPr>
            <p:spPr>
              <a:xfrm flipH="1" flipV="1">
                <a:off x="8355" y="3246"/>
                <a:ext cx="0" cy="204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97330C1D-B3BE-ABE4-2B42-85BCFF967005}"/>
                  </a:ext>
                </a:extLst>
              </p:cNvPr>
              <p:cNvCxnSpPr/>
              <p:nvPr>
                <p:custDataLst>
                  <p:tags r:id="rId28"/>
                </p:custDataLst>
              </p:nvPr>
            </p:nvCxnSpPr>
            <p:spPr>
              <a:xfrm>
                <a:off x="8344" y="3257"/>
                <a:ext cx="680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B0ED863F-A56F-6FF4-3FC0-E675F72A99A2}"/>
                  </a:ext>
                </a:extLst>
              </p:cNvPr>
              <p:cNvGrpSpPr/>
              <p:nvPr/>
            </p:nvGrpSpPr>
            <p:grpSpPr>
              <a:xfrm>
                <a:off x="10571" y="3166"/>
                <a:ext cx="655" cy="170"/>
                <a:chOff x="10571" y="3089"/>
                <a:chExt cx="655" cy="170"/>
              </a:xfrm>
            </p:grpSpPr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7AD98CE9-3433-18D8-82DF-17DB5E56FE3E}"/>
                    </a:ext>
                  </a:extLst>
                </p:cNvPr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10571" y="3089"/>
                  <a:ext cx="170" cy="170"/>
                </a:xfrm>
                <a:prstGeom prst="ellipse">
                  <a:avLst/>
                </a:prstGeom>
                <a:noFill/>
                <a:ln w="2222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9CC01A91-6CDB-10A4-D316-7B872D8734E0}"/>
                    </a:ext>
                  </a:extLst>
                </p:cNvPr>
                <p:cNvCxnSpPr/>
                <p:nvPr>
                  <p:custDataLst>
                    <p:tags r:id="rId33"/>
                  </p:custDataLst>
                </p:nvPr>
              </p:nvCxnSpPr>
              <p:spPr>
                <a:xfrm>
                  <a:off x="10716" y="3101"/>
                  <a:ext cx="510" cy="56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8A08113A-374C-568A-9A8F-57E0BB5E9B59}"/>
                  </a:ext>
                </a:extLst>
              </p:cNvPr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9687" y="3257"/>
                <a:ext cx="850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6076E989-FB2E-32A5-0DEB-08707163FBFC}"/>
                  </a:ext>
                </a:extLst>
              </p:cNvPr>
              <p:cNvCxnSpPr/>
              <p:nvPr>
                <p:custDataLst>
                  <p:tags r:id="rId30"/>
                </p:custDataLst>
              </p:nvPr>
            </p:nvCxnSpPr>
            <p:spPr>
              <a:xfrm>
                <a:off x="11224" y="3257"/>
                <a:ext cx="624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4F08066F-8179-9FC4-2BAD-E42F0A61DB3F}"/>
                  </a:ext>
                </a:extLst>
              </p:cNvPr>
              <p:cNvCxnSpPr/>
              <p:nvPr>
                <p:custDataLst>
                  <p:tags r:id="rId31"/>
                </p:custDataLst>
              </p:nvPr>
            </p:nvCxnSpPr>
            <p:spPr>
              <a:xfrm flipH="1">
                <a:off x="11836" y="3270"/>
                <a:ext cx="0" cy="2023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2D77391A-C482-3FEB-C9E9-BF84E8644756}"/>
                </a:ext>
              </a:extLst>
            </p:cNvPr>
            <p:cNvCxnSpPr/>
            <p:nvPr>
              <p:custDataLst>
                <p:tags r:id="rId22"/>
              </p:custDataLst>
            </p:nvPr>
          </p:nvCxnSpPr>
          <p:spPr>
            <a:xfrm flipH="1">
              <a:off x="10697" y="457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AD55EAB5-D97F-9D29-5111-A1ABCA2AA7C3}"/>
                </a:ext>
              </a:extLst>
            </p:cNvPr>
            <p:cNvCxnSpPr/>
            <p:nvPr>
              <p:custDataLst>
                <p:tags r:id="rId23"/>
              </p:custDataLst>
            </p:nvPr>
          </p:nvCxnSpPr>
          <p:spPr>
            <a:xfrm flipH="1">
              <a:off x="10924" y="4484"/>
              <a:ext cx="0" cy="510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764E4BB4-DD62-BD4A-955F-5530DF7E3698}"/>
              </a:ext>
            </a:extLst>
          </p:cNvPr>
          <p:cNvGrpSpPr/>
          <p:nvPr/>
        </p:nvGrpSpPr>
        <p:grpSpPr>
          <a:xfrm>
            <a:off x="3594557" y="3741219"/>
            <a:ext cx="2239010" cy="1684020"/>
            <a:chOff x="9002" y="2342"/>
            <a:chExt cx="3526" cy="2652"/>
          </a:xfrm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4E484D78-A2BD-4A52-9CB3-51846DEF669B}"/>
                </a:ext>
              </a:extLst>
            </p:cNvPr>
            <p:cNvGrpSpPr/>
            <p:nvPr/>
          </p:nvGrpSpPr>
          <p:grpSpPr>
            <a:xfrm>
              <a:off x="9002" y="2342"/>
              <a:ext cx="3526" cy="2389"/>
              <a:chOff x="8334" y="2908"/>
              <a:chExt cx="3526" cy="2389"/>
            </a:xfrm>
          </p:grpSpPr>
          <p:sp>
            <p:nvSpPr>
              <p:cNvPr id="48" name="流程图: 汇总连接 47">
                <a:extLst>
                  <a:ext uri="{FF2B5EF4-FFF2-40B4-BE49-F238E27FC236}">
                    <a16:creationId xmlns:a16="http://schemas.microsoft.com/office/drawing/2014/main" id="{92347101-5D72-7BDF-C67F-80AA4E907B51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9009" y="2908"/>
                <a:ext cx="681" cy="680"/>
              </a:xfrm>
              <a:prstGeom prst="flowChartSummingJunction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8178601C-AFF2-2A4A-E785-D13F263A5299}"/>
                  </a:ext>
                </a:extLst>
              </p:cNvPr>
              <p:cNvCxnSpPr/>
              <p:nvPr>
                <p:custDataLst>
                  <p:tags r:id="rId13"/>
                </p:custDataLst>
              </p:nvPr>
            </p:nvCxnSpPr>
            <p:spPr>
              <a:xfrm>
                <a:off x="10261" y="5297"/>
                <a:ext cx="1599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4C63E5A6-E7E9-8DF8-B0B3-1B725AD8AA22}"/>
                  </a:ext>
                </a:extLst>
              </p:cNvPr>
              <p:cNvCxnSpPr/>
              <p:nvPr>
                <p:custDataLst>
                  <p:tags r:id="rId14"/>
                </p:custDataLst>
              </p:nvPr>
            </p:nvCxnSpPr>
            <p:spPr>
              <a:xfrm>
                <a:off x="8334" y="5297"/>
                <a:ext cx="1701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7526E850-07AC-940E-F345-891E0595DD69}"/>
                  </a:ext>
                </a:extLst>
              </p:cNvPr>
              <p:cNvCxnSpPr/>
              <p:nvPr>
                <p:custDataLst>
                  <p:tags r:id="rId15"/>
                </p:custDataLst>
              </p:nvPr>
            </p:nvCxnSpPr>
            <p:spPr>
              <a:xfrm flipH="1" flipV="1">
                <a:off x="8355" y="3246"/>
                <a:ext cx="0" cy="204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200EB05A-E0A4-7FB5-3E57-473730329EDA}"/>
                  </a:ext>
                </a:extLst>
              </p:cNvPr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8344" y="3257"/>
                <a:ext cx="680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421DE54F-5A0B-F59C-650E-24C44634755B}"/>
                  </a:ext>
                </a:extLst>
              </p:cNvPr>
              <p:cNvGrpSpPr/>
              <p:nvPr/>
            </p:nvGrpSpPr>
            <p:grpSpPr>
              <a:xfrm>
                <a:off x="10571" y="2916"/>
                <a:ext cx="610" cy="420"/>
                <a:chOff x="10571" y="2839"/>
                <a:chExt cx="610" cy="420"/>
              </a:xfrm>
            </p:grpSpPr>
            <p:sp>
              <p:nvSpPr>
                <p:cNvPr id="57" name="椭圆 56">
                  <a:extLst>
                    <a:ext uri="{FF2B5EF4-FFF2-40B4-BE49-F238E27FC236}">
                      <a16:creationId xmlns:a16="http://schemas.microsoft.com/office/drawing/2014/main" id="{96C649BC-5B58-287C-B9F4-41D813DF886E}"/>
                    </a:ext>
                  </a:extLst>
                </p:cNvPr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10571" y="3089"/>
                  <a:ext cx="170" cy="170"/>
                </a:xfrm>
                <a:prstGeom prst="ellipse">
                  <a:avLst/>
                </a:prstGeom>
                <a:noFill/>
                <a:ln w="2222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58" name="直接连接符 57">
                  <a:extLst>
                    <a:ext uri="{FF2B5EF4-FFF2-40B4-BE49-F238E27FC236}">
                      <a16:creationId xmlns:a16="http://schemas.microsoft.com/office/drawing/2014/main" id="{49741F9B-9EAA-4167-6A29-7DA381DCBEAC}"/>
                    </a:ext>
                  </a:extLst>
                </p:cNvPr>
                <p:cNvCxnSpPr/>
                <p:nvPr>
                  <p:custDataLst>
                    <p:tags r:id="rId21"/>
                  </p:custDataLst>
                </p:nvPr>
              </p:nvCxnSpPr>
              <p:spPr>
                <a:xfrm flipV="1">
                  <a:off x="10716" y="2839"/>
                  <a:ext cx="465" cy="262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5B4F3E9E-E924-6A9E-3ECE-BE4DDAEC46C7}"/>
                  </a:ext>
                </a:extLst>
              </p:cNvPr>
              <p:cNvCxnSpPr/>
              <p:nvPr>
                <p:custDataLst>
                  <p:tags r:id="rId17"/>
                </p:custDataLst>
              </p:nvPr>
            </p:nvCxnSpPr>
            <p:spPr>
              <a:xfrm>
                <a:off x="9687" y="3257"/>
                <a:ext cx="907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DF7C9B46-4FE6-4845-FB90-D2770DF4F495}"/>
                  </a:ext>
                </a:extLst>
              </p:cNvPr>
              <p:cNvCxnSpPr/>
              <p:nvPr>
                <p:custDataLst>
                  <p:tags r:id="rId18"/>
                </p:custDataLst>
              </p:nvPr>
            </p:nvCxnSpPr>
            <p:spPr>
              <a:xfrm>
                <a:off x="11224" y="3257"/>
                <a:ext cx="624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EE164471-4BA8-CF68-1CAA-47D95127AD2F}"/>
                  </a:ext>
                </a:extLst>
              </p:cNvPr>
              <p:cNvCxnSpPr/>
              <p:nvPr>
                <p:custDataLst>
                  <p:tags r:id="rId19"/>
                </p:custDataLst>
              </p:nvPr>
            </p:nvCxnSpPr>
            <p:spPr>
              <a:xfrm flipH="1">
                <a:off x="11836" y="3270"/>
                <a:ext cx="0" cy="2023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91057BB0-46F6-A88C-0B8C-C9DF3C871C0B}"/>
                </a:ext>
              </a:extLst>
            </p:cNvPr>
            <p:cNvCxnSpPr/>
            <p:nvPr>
              <p:custDataLst>
                <p:tags r:id="rId10"/>
              </p:custDataLst>
            </p:nvPr>
          </p:nvCxnSpPr>
          <p:spPr>
            <a:xfrm flipH="1">
              <a:off x="10697" y="457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5BA2793A-AFF0-A0B3-82AE-F77EFB703EF9}"/>
                </a:ext>
              </a:extLst>
            </p:cNvPr>
            <p:cNvCxnSpPr/>
            <p:nvPr>
              <p:custDataLst>
                <p:tags r:id="rId11"/>
              </p:custDataLst>
            </p:nvPr>
          </p:nvCxnSpPr>
          <p:spPr>
            <a:xfrm flipH="1">
              <a:off x="10924" y="4484"/>
              <a:ext cx="0" cy="510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70" name="矩形 88077">
            <a:extLst>
              <a:ext uri="{FF2B5EF4-FFF2-40B4-BE49-F238E27FC236}">
                <a16:creationId xmlns:a16="http://schemas.microsoft.com/office/drawing/2014/main" id="{8ED0C59F-44C2-05E7-FABB-B27A6FB0F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4719" y="2161527"/>
            <a:ext cx="4992489" cy="10821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 anchor="t">
            <a:noAutofit/>
          </a:bodyPr>
          <a:lstStyle/>
          <a:p>
            <a:pPr lvl="0" algn="l"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短路：</a:t>
            </a:r>
            <a:r>
              <a:rPr lang="zh-CN" sz="24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直接用导线将电源正负极相连的电路。</a:t>
            </a:r>
          </a:p>
        </p:txBody>
      </p:sp>
      <p:sp>
        <p:nvSpPr>
          <p:cNvPr id="71" name="矩形 89122">
            <a:extLst>
              <a:ext uri="{FF2B5EF4-FFF2-40B4-BE49-F238E27FC236}">
                <a16:creationId xmlns:a16="http://schemas.microsoft.com/office/drawing/2014/main" id="{2FCB7353-66E6-F463-553B-77769E24B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276" y="5719092"/>
            <a:ext cx="5796000" cy="5340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 anchor="t">
            <a:noAutofit/>
          </a:bodyPr>
          <a:lstStyle/>
          <a:p>
            <a:pPr lvl="0" algn="l"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断路：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某处被断开，没有电流通过的电路</a:t>
            </a: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</a:p>
        </p:txBody>
      </p:sp>
      <p:pic>
        <p:nvPicPr>
          <p:cNvPr id="72" name="图片 71">
            <a:extLst>
              <a:ext uri="{FF2B5EF4-FFF2-40B4-BE49-F238E27FC236}">
                <a16:creationId xmlns:a16="http://schemas.microsoft.com/office/drawing/2014/main" id="{FEBA86D7-61EB-EF71-7F7E-B84AD4533A36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27621" y="3544522"/>
            <a:ext cx="2798151" cy="2077415"/>
          </a:xfrm>
          <a:prstGeom prst="rect">
            <a:avLst/>
          </a:prstGeom>
        </p:spPr>
      </p:pic>
      <p:grpSp>
        <p:nvGrpSpPr>
          <p:cNvPr id="76" name="组合 75">
            <a:extLst>
              <a:ext uri="{FF2B5EF4-FFF2-40B4-BE49-F238E27FC236}">
                <a16:creationId xmlns:a16="http://schemas.microsoft.com/office/drawing/2014/main" id="{73AE0BCF-BA7C-F8E2-0E9C-0D0AA02161F4}"/>
              </a:ext>
            </a:extLst>
          </p:cNvPr>
          <p:cNvGrpSpPr/>
          <p:nvPr/>
        </p:nvGrpSpPr>
        <p:grpSpPr>
          <a:xfrm>
            <a:off x="9737980" y="703434"/>
            <a:ext cx="2189480" cy="1009015"/>
            <a:chOff x="0" y="0"/>
            <a:chExt cx="1936" cy="1126"/>
          </a:xfrm>
        </p:grpSpPr>
        <p:sp>
          <p:nvSpPr>
            <p:cNvPr id="77" name="Line 41">
              <a:extLst>
                <a:ext uri="{FF2B5EF4-FFF2-40B4-BE49-F238E27FC236}">
                  <a16:creationId xmlns:a16="http://schemas.microsoft.com/office/drawing/2014/main" id="{FC08DB20-4020-30DB-C4BC-46DBD1A09A04}"/>
                </a:ext>
              </a:extLst>
            </p:cNvPr>
            <p:cNvSpPr>
              <a:spLocks noChangeShapeType="1"/>
            </p:cNvSpPr>
            <p:nvPr>
              <p:custDataLst>
                <p:tags r:id="rId3"/>
              </p:custDataLst>
            </p:nvPr>
          </p:nvSpPr>
          <p:spPr bwMode="auto">
            <a:xfrm>
              <a:off x="8" y="13"/>
              <a:ext cx="1905" cy="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78" name="直接连接符 14">
              <a:extLst>
                <a:ext uri="{FF2B5EF4-FFF2-40B4-BE49-F238E27FC236}">
                  <a16:creationId xmlns:a16="http://schemas.microsoft.com/office/drawing/2014/main" id="{5C13EAFF-AE2C-63A1-0283-624893163FAB}"/>
                </a:ext>
              </a:extLst>
            </p:cNvPr>
            <p:cNvCxnSpPr>
              <a:cxnSpLocks noChangeShapeType="1"/>
            </p:cNvCxnSpPr>
            <p:nvPr>
              <p:custDataLst>
                <p:tags r:id="rId4"/>
              </p:custDataLst>
            </p:nvPr>
          </p:nvCxnSpPr>
          <p:spPr bwMode="auto">
            <a:xfrm flipV="1">
              <a:off x="0" y="872"/>
              <a:ext cx="972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79" name="组合 88071">
              <a:extLst>
                <a:ext uri="{FF2B5EF4-FFF2-40B4-BE49-F238E27FC236}">
                  <a16:creationId xmlns:a16="http://schemas.microsoft.com/office/drawing/2014/main" id="{EDF9972F-D4DB-65C6-F617-869CF542281D}"/>
                </a:ext>
              </a:extLst>
            </p:cNvPr>
            <p:cNvGrpSpPr/>
            <p:nvPr/>
          </p:nvGrpSpPr>
          <p:grpSpPr>
            <a:xfrm>
              <a:off x="976" y="622"/>
              <a:ext cx="960" cy="504"/>
              <a:chOff x="0" y="0"/>
              <a:chExt cx="1138244" cy="576262"/>
            </a:xfrm>
          </p:grpSpPr>
          <p:sp>
            <p:nvSpPr>
              <p:cNvPr id="82" name="Line 32">
                <a:extLst>
                  <a:ext uri="{FF2B5EF4-FFF2-40B4-BE49-F238E27FC236}">
                    <a16:creationId xmlns:a16="http://schemas.microsoft.com/office/drawing/2014/main" id="{0E43A458-A843-901A-5648-0E2F04965C27}"/>
                  </a:ext>
                </a:extLst>
              </p:cNvPr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 flipH="1">
                <a:off x="-2" y="-2"/>
                <a:ext cx="0" cy="576264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Line 33">
                <a:extLst>
                  <a:ext uri="{FF2B5EF4-FFF2-40B4-BE49-F238E27FC236}">
                    <a16:creationId xmlns:a16="http://schemas.microsoft.com/office/drawing/2014/main" id="{5AEB7EC0-284E-07D4-5116-3B4C5C56D3A1}"/>
                  </a:ext>
                </a:extLst>
              </p:cNvPr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 flipH="1">
                <a:off x="115887" y="115885"/>
                <a:ext cx="0" cy="360364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Line 34">
                <a:extLst>
                  <a:ext uri="{FF2B5EF4-FFF2-40B4-BE49-F238E27FC236}">
                    <a16:creationId xmlns:a16="http://schemas.microsoft.com/office/drawing/2014/main" id="{719180CA-5DF1-D51F-77F9-13473E26A238}"/>
                  </a:ext>
                </a:extLst>
              </p:cNvPr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V="1">
                <a:off x="122237" y="285749"/>
                <a:ext cx="1016007" cy="3175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80" name="直接连接符 18">
              <a:extLst>
                <a:ext uri="{FF2B5EF4-FFF2-40B4-BE49-F238E27FC236}">
                  <a16:creationId xmlns:a16="http://schemas.microsoft.com/office/drawing/2014/main" id="{99239516-7949-F421-E6E6-91B1EEA24D3A}"/>
                </a:ext>
              </a:extLst>
            </p:cNvPr>
            <p:cNvCxnSpPr>
              <a:cxnSpLocks noChangeShapeType="1"/>
            </p:cNvCxnSpPr>
            <p:nvPr>
              <p:custDataLst>
                <p:tags r:id="rId5"/>
              </p:custDataLst>
            </p:nvPr>
          </p:nvCxnSpPr>
          <p:spPr bwMode="auto">
            <a:xfrm rot="5400000" flipH="1" flipV="1">
              <a:off x="1476" y="443"/>
              <a:ext cx="876" cy="8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直接连接符 19">
              <a:extLst>
                <a:ext uri="{FF2B5EF4-FFF2-40B4-BE49-F238E27FC236}">
                  <a16:creationId xmlns:a16="http://schemas.microsoft.com/office/drawing/2014/main" id="{9A10DBC5-B03B-68B6-4CDA-F4F6105CE996}"/>
                </a:ext>
              </a:extLst>
            </p:cNvPr>
            <p:cNvCxnSpPr>
              <a:cxnSpLocks noChangeShapeType="1"/>
            </p:cNvCxnSpPr>
            <p:nvPr>
              <p:custDataLst>
                <p:tags r:id="rId6"/>
              </p:custDataLst>
            </p:nvPr>
          </p:nvCxnSpPr>
          <p:spPr bwMode="auto">
            <a:xfrm rot="5400000" flipH="1" flipV="1">
              <a:off x="-434" y="434"/>
              <a:ext cx="876" cy="8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85" name="图片 84">
            <a:extLst>
              <a:ext uri="{FF2B5EF4-FFF2-40B4-BE49-F238E27FC236}">
                <a16:creationId xmlns:a16="http://schemas.microsoft.com/office/drawing/2014/main" id="{629D81F2-7CD4-CDCA-7552-A6BA72EB870E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474499" y="581170"/>
            <a:ext cx="3165956" cy="1349750"/>
          </a:xfrm>
          <a:prstGeom prst="rect">
            <a:avLst/>
          </a:prstGeom>
        </p:spPr>
      </p:pic>
      <p:pic>
        <p:nvPicPr>
          <p:cNvPr id="86" name="Picture 7">
            <a:extLst>
              <a:ext uri="{FF2B5EF4-FFF2-40B4-BE49-F238E27FC236}">
                <a16:creationId xmlns:a16="http://schemas.microsoft.com/office/drawing/2014/main" id="{DC0FBEAA-A718-B607-6CBA-3919C3C8AC0E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12000"/>
          </a:blip>
          <a:stretch>
            <a:fillRect/>
          </a:stretch>
        </p:blipFill>
        <p:spPr bwMode="auto">
          <a:xfrm>
            <a:off x="7214911" y="3340631"/>
            <a:ext cx="3761105" cy="2030069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87" name="矩形 88077">
            <a:extLst>
              <a:ext uri="{FF2B5EF4-FFF2-40B4-BE49-F238E27FC236}">
                <a16:creationId xmlns:a16="http://schemas.microsoft.com/office/drawing/2014/main" id="{1565405F-7388-A1AC-8B52-36D4927FA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4719" y="5389974"/>
            <a:ext cx="4886070" cy="96578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 anchor="t">
            <a:noAutofit/>
          </a:bodyPr>
          <a:lstStyle/>
          <a:p>
            <a:pPr lvl="0" algn="l"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短接：</a:t>
            </a:r>
            <a:r>
              <a:rPr lang="zh-CN" sz="24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用导线直接接在用电器的两端，电流加流经导线而绕过用电器。</a:t>
            </a: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B9F0B36D-C637-C96D-9E51-8C57806378B2}"/>
              </a:ext>
            </a:extLst>
          </p:cNvPr>
          <p:cNvSpPr txBox="1"/>
          <p:nvPr/>
        </p:nvSpPr>
        <p:spPr>
          <a:xfrm>
            <a:off x="500973" y="164943"/>
            <a:ext cx="342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、电路状态</a:t>
            </a:r>
          </a:p>
        </p:txBody>
      </p:sp>
    </p:spTree>
    <p:extLst>
      <p:ext uri="{BB962C8B-B14F-4D97-AF65-F5344CB8AC3E}">
        <p14:creationId xmlns:p14="http://schemas.microsoft.com/office/powerpoint/2010/main" val="1254200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0" grpId="0" animBg="1"/>
      <p:bldP spid="71" grpId="0" animBg="1"/>
      <p:bldP spid="8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FABC9620-D3D2-7469-92A3-C890CE91B7FA}"/>
              </a:ext>
            </a:extLst>
          </p:cNvPr>
          <p:cNvSpPr txBox="1"/>
          <p:nvPr/>
        </p:nvSpPr>
        <p:spPr>
          <a:xfrm>
            <a:off x="322579" y="1174750"/>
            <a:ext cx="8365281" cy="19495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1.   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如图所示，若断开开关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S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2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、闭合开关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S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1 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，则电路是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_____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路；若只闭合开关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S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2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，则电路是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______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路；若断开开关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S 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1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、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S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2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,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则电路是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_______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路。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03C078CB-022A-4517-0809-ABE7A6407A96}"/>
              </a:ext>
            </a:extLst>
          </p:cNvPr>
          <p:cNvSpPr txBox="1"/>
          <p:nvPr/>
        </p:nvSpPr>
        <p:spPr>
          <a:xfrm>
            <a:off x="8699818" y="1018778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endParaRPr lang="zh-CN" altLang="zh-CN"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4F9BE7CA-CF97-EC2A-00A4-6161B1A1547C}"/>
              </a:ext>
            </a:extLst>
          </p:cNvPr>
          <p:cNvSpPr/>
          <p:nvPr/>
        </p:nvSpPr>
        <p:spPr>
          <a:xfrm>
            <a:off x="8768874" y="1174750"/>
            <a:ext cx="1257300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18E6FB11-C5CC-2F6C-3EA5-D9F49B199BED}"/>
              </a:ext>
            </a:extLst>
          </p:cNvPr>
          <p:cNvSpPr/>
          <p:nvPr/>
        </p:nvSpPr>
        <p:spPr>
          <a:xfrm>
            <a:off x="10026174" y="1117600"/>
            <a:ext cx="114300" cy="114300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350"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Line 7">
            <a:extLst>
              <a:ext uri="{FF2B5EF4-FFF2-40B4-BE49-F238E27FC236}">
                <a16:creationId xmlns:a16="http://schemas.microsoft.com/office/drawing/2014/main" id="{29CB3C5E-7DBD-8DA3-568D-A78BDDDBC17B}"/>
              </a:ext>
            </a:extLst>
          </p:cNvPr>
          <p:cNvSpPr/>
          <p:nvPr/>
        </p:nvSpPr>
        <p:spPr>
          <a:xfrm flipV="1">
            <a:off x="10026174" y="946150"/>
            <a:ext cx="571500" cy="17145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7" name="Line 8">
            <a:extLst>
              <a:ext uri="{FF2B5EF4-FFF2-40B4-BE49-F238E27FC236}">
                <a16:creationId xmlns:a16="http://schemas.microsoft.com/office/drawing/2014/main" id="{5896BA74-D3F0-7A9B-674C-41C5E778B7AB}"/>
              </a:ext>
            </a:extLst>
          </p:cNvPr>
          <p:cNvSpPr/>
          <p:nvPr/>
        </p:nvSpPr>
        <p:spPr>
          <a:xfrm>
            <a:off x="10597674" y="1174750"/>
            <a:ext cx="971550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8" name="Line 9">
            <a:extLst>
              <a:ext uri="{FF2B5EF4-FFF2-40B4-BE49-F238E27FC236}">
                <a16:creationId xmlns:a16="http://schemas.microsoft.com/office/drawing/2014/main" id="{D59CF11B-6274-CEEB-8B86-FC8DF3408015}"/>
              </a:ext>
            </a:extLst>
          </p:cNvPr>
          <p:cNvSpPr/>
          <p:nvPr/>
        </p:nvSpPr>
        <p:spPr>
          <a:xfrm flipH="1">
            <a:off x="11569224" y="1174750"/>
            <a:ext cx="0" cy="51435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9" name="Oval 10">
            <a:extLst>
              <a:ext uri="{FF2B5EF4-FFF2-40B4-BE49-F238E27FC236}">
                <a16:creationId xmlns:a16="http://schemas.microsoft.com/office/drawing/2014/main" id="{082F7D76-DF6B-DE73-5A81-76CB379DFEEE}"/>
              </a:ext>
            </a:extLst>
          </p:cNvPr>
          <p:cNvSpPr/>
          <p:nvPr/>
        </p:nvSpPr>
        <p:spPr>
          <a:xfrm>
            <a:off x="11397774" y="1689100"/>
            <a:ext cx="342900" cy="342900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350"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Line 11">
            <a:extLst>
              <a:ext uri="{FF2B5EF4-FFF2-40B4-BE49-F238E27FC236}">
                <a16:creationId xmlns:a16="http://schemas.microsoft.com/office/drawing/2014/main" id="{B9FCA64B-B152-D502-E979-2681BF921FB4}"/>
              </a:ext>
            </a:extLst>
          </p:cNvPr>
          <p:cNvSpPr/>
          <p:nvPr/>
        </p:nvSpPr>
        <p:spPr>
          <a:xfrm>
            <a:off x="11454924" y="1746250"/>
            <a:ext cx="285750" cy="2286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11" name="Line 12">
            <a:extLst>
              <a:ext uri="{FF2B5EF4-FFF2-40B4-BE49-F238E27FC236}">
                <a16:creationId xmlns:a16="http://schemas.microsoft.com/office/drawing/2014/main" id="{79B46F87-FA29-D726-0A32-EEA20D765CD1}"/>
              </a:ext>
            </a:extLst>
          </p:cNvPr>
          <p:cNvSpPr/>
          <p:nvPr/>
        </p:nvSpPr>
        <p:spPr>
          <a:xfrm flipH="1">
            <a:off x="11454924" y="1746250"/>
            <a:ext cx="228600" cy="2286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12" name="Line 13">
            <a:extLst>
              <a:ext uri="{FF2B5EF4-FFF2-40B4-BE49-F238E27FC236}">
                <a16:creationId xmlns:a16="http://schemas.microsoft.com/office/drawing/2014/main" id="{8A15F8D1-546B-49B6-28F9-40BD77639AF2}"/>
              </a:ext>
            </a:extLst>
          </p:cNvPr>
          <p:cNvSpPr/>
          <p:nvPr/>
        </p:nvSpPr>
        <p:spPr>
          <a:xfrm flipH="1">
            <a:off x="11569224" y="2032000"/>
            <a:ext cx="0" cy="11430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13" name="Line 14">
            <a:extLst>
              <a:ext uri="{FF2B5EF4-FFF2-40B4-BE49-F238E27FC236}">
                <a16:creationId xmlns:a16="http://schemas.microsoft.com/office/drawing/2014/main" id="{CB13F9FF-0F3E-7044-0A05-C3CE952BF57D}"/>
              </a:ext>
            </a:extLst>
          </p:cNvPr>
          <p:cNvSpPr/>
          <p:nvPr/>
        </p:nvSpPr>
        <p:spPr>
          <a:xfrm flipH="1">
            <a:off x="8768874" y="1174750"/>
            <a:ext cx="0" cy="74295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14" name="Line 15">
            <a:extLst>
              <a:ext uri="{FF2B5EF4-FFF2-40B4-BE49-F238E27FC236}">
                <a16:creationId xmlns:a16="http://schemas.microsoft.com/office/drawing/2014/main" id="{59E1C01A-7146-D752-A16E-D10E79698EAC}"/>
              </a:ext>
            </a:extLst>
          </p:cNvPr>
          <p:cNvSpPr/>
          <p:nvPr/>
        </p:nvSpPr>
        <p:spPr>
          <a:xfrm>
            <a:off x="8540274" y="1917700"/>
            <a:ext cx="457200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15" name="Line 16">
            <a:extLst>
              <a:ext uri="{FF2B5EF4-FFF2-40B4-BE49-F238E27FC236}">
                <a16:creationId xmlns:a16="http://schemas.microsoft.com/office/drawing/2014/main" id="{B67AEA51-D1C6-7ECB-C47F-083DEC403868}"/>
              </a:ext>
            </a:extLst>
          </p:cNvPr>
          <p:cNvSpPr/>
          <p:nvPr/>
        </p:nvSpPr>
        <p:spPr>
          <a:xfrm>
            <a:off x="8711724" y="2032000"/>
            <a:ext cx="171450" cy="0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16" name="Line 17">
            <a:extLst>
              <a:ext uri="{FF2B5EF4-FFF2-40B4-BE49-F238E27FC236}">
                <a16:creationId xmlns:a16="http://schemas.microsoft.com/office/drawing/2014/main" id="{C64C0B35-7E39-7DC5-1941-21B1B0560CBE}"/>
              </a:ext>
            </a:extLst>
          </p:cNvPr>
          <p:cNvSpPr/>
          <p:nvPr/>
        </p:nvSpPr>
        <p:spPr>
          <a:xfrm flipH="1">
            <a:off x="8768874" y="2032000"/>
            <a:ext cx="0" cy="11430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17" name="Line 18">
            <a:extLst>
              <a:ext uri="{FF2B5EF4-FFF2-40B4-BE49-F238E27FC236}">
                <a16:creationId xmlns:a16="http://schemas.microsoft.com/office/drawing/2014/main" id="{22183E47-E823-1446-9D7B-05341EF6AA1E}"/>
              </a:ext>
            </a:extLst>
          </p:cNvPr>
          <p:cNvSpPr/>
          <p:nvPr/>
        </p:nvSpPr>
        <p:spPr>
          <a:xfrm>
            <a:off x="8768874" y="3175000"/>
            <a:ext cx="2800350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18" name="Line 19">
            <a:extLst>
              <a:ext uri="{FF2B5EF4-FFF2-40B4-BE49-F238E27FC236}">
                <a16:creationId xmlns:a16="http://schemas.microsoft.com/office/drawing/2014/main" id="{0D8B1B00-D6F4-1616-F7D4-496A0F618BCF}"/>
              </a:ext>
            </a:extLst>
          </p:cNvPr>
          <p:cNvSpPr/>
          <p:nvPr/>
        </p:nvSpPr>
        <p:spPr>
          <a:xfrm flipH="1">
            <a:off x="9654699" y="1174750"/>
            <a:ext cx="0" cy="6858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oval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19" name="Oval 20">
            <a:extLst>
              <a:ext uri="{FF2B5EF4-FFF2-40B4-BE49-F238E27FC236}">
                <a16:creationId xmlns:a16="http://schemas.microsoft.com/office/drawing/2014/main" id="{0E9F1629-100A-D0D6-7200-35BAF8A81186}"/>
              </a:ext>
            </a:extLst>
          </p:cNvPr>
          <p:cNvSpPr/>
          <p:nvPr/>
        </p:nvSpPr>
        <p:spPr>
          <a:xfrm>
            <a:off x="9626124" y="1860550"/>
            <a:ext cx="114300" cy="114300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350"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Line 21">
            <a:extLst>
              <a:ext uri="{FF2B5EF4-FFF2-40B4-BE49-F238E27FC236}">
                <a16:creationId xmlns:a16="http://schemas.microsoft.com/office/drawing/2014/main" id="{C1E87BDE-EDB0-BDF9-75BC-106ADD3B10CA}"/>
              </a:ext>
            </a:extLst>
          </p:cNvPr>
          <p:cNvSpPr/>
          <p:nvPr/>
        </p:nvSpPr>
        <p:spPr>
          <a:xfrm>
            <a:off x="9740424" y="1917700"/>
            <a:ext cx="171450" cy="4572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1" name="Line 22">
            <a:extLst>
              <a:ext uri="{FF2B5EF4-FFF2-40B4-BE49-F238E27FC236}">
                <a16:creationId xmlns:a16="http://schemas.microsoft.com/office/drawing/2014/main" id="{151CD6B2-2A18-A5D5-D850-003BCED9B594}"/>
              </a:ext>
            </a:extLst>
          </p:cNvPr>
          <p:cNvSpPr/>
          <p:nvPr/>
        </p:nvSpPr>
        <p:spPr>
          <a:xfrm rot="180000">
            <a:off x="9648984" y="2290603"/>
            <a:ext cx="43815" cy="88392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oval" w="med" len="med"/>
          </a:ln>
        </p:spPr>
        <p:txBody>
          <a:bodyPr/>
          <a:lstStyle/>
          <a:p>
            <a:endParaRPr/>
          </a:p>
        </p:txBody>
      </p:sp>
      <p:sp>
        <p:nvSpPr>
          <p:cNvPr id="22" name="Text Box 25">
            <a:extLst>
              <a:ext uri="{FF2B5EF4-FFF2-40B4-BE49-F238E27FC236}">
                <a16:creationId xmlns:a16="http://schemas.microsoft.com/office/drawing/2014/main" id="{C8879B8B-08FB-D7D8-9142-067FE4946BDB}"/>
              </a:ext>
            </a:extLst>
          </p:cNvPr>
          <p:cNvSpPr txBox="1"/>
          <p:nvPr/>
        </p:nvSpPr>
        <p:spPr>
          <a:xfrm>
            <a:off x="10255726" y="1346200"/>
            <a:ext cx="389850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</a:rPr>
              <a:t>S</a:t>
            </a:r>
            <a:r>
              <a:rPr lang="en-US" altLang="zh-CN" baseline="-250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</a:p>
        </p:txBody>
      </p:sp>
      <p:sp>
        <p:nvSpPr>
          <p:cNvPr id="23" name="Text Box 26">
            <a:extLst>
              <a:ext uri="{FF2B5EF4-FFF2-40B4-BE49-F238E27FC236}">
                <a16:creationId xmlns:a16="http://schemas.microsoft.com/office/drawing/2014/main" id="{109DF82E-7558-4B5A-5005-49A6073CA137}"/>
              </a:ext>
            </a:extLst>
          </p:cNvPr>
          <p:cNvSpPr txBox="1"/>
          <p:nvPr/>
        </p:nvSpPr>
        <p:spPr>
          <a:xfrm>
            <a:off x="9111774" y="2005806"/>
            <a:ext cx="501254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</a:rPr>
              <a:t>S</a:t>
            </a:r>
            <a:r>
              <a:rPr lang="en-US" altLang="zh-CN" baseline="-25000"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</a:p>
        </p:txBody>
      </p:sp>
      <p:sp>
        <p:nvSpPr>
          <p:cNvPr id="24" name="Text Box 27">
            <a:extLst>
              <a:ext uri="{FF2B5EF4-FFF2-40B4-BE49-F238E27FC236}">
                <a16:creationId xmlns:a16="http://schemas.microsoft.com/office/drawing/2014/main" id="{29281E07-54E2-E7B0-5425-4A8176BB1B63}"/>
              </a:ext>
            </a:extLst>
          </p:cNvPr>
          <p:cNvSpPr txBox="1"/>
          <p:nvPr/>
        </p:nvSpPr>
        <p:spPr>
          <a:xfrm>
            <a:off x="806926" y="1905107"/>
            <a:ext cx="54038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A5002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通</a:t>
            </a:r>
          </a:p>
        </p:txBody>
      </p:sp>
      <p:sp>
        <p:nvSpPr>
          <p:cNvPr id="25" name="Text Box 28">
            <a:extLst>
              <a:ext uri="{FF2B5EF4-FFF2-40B4-BE49-F238E27FC236}">
                <a16:creationId xmlns:a16="http://schemas.microsoft.com/office/drawing/2014/main" id="{4645138D-E90B-2CCA-8CD9-4C5CDF394588}"/>
              </a:ext>
            </a:extLst>
          </p:cNvPr>
          <p:cNvSpPr txBox="1"/>
          <p:nvPr/>
        </p:nvSpPr>
        <p:spPr>
          <a:xfrm>
            <a:off x="5307171" y="2500239"/>
            <a:ext cx="4572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A5002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短</a:t>
            </a:r>
          </a:p>
        </p:txBody>
      </p:sp>
      <p:sp>
        <p:nvSpPr>
          <p:cNvPr id="26" name="Text Box 29">
            <a:extLst>
              <a:ext uri="{FF2B5EF4-FFF2-40B4-BE49-F238E27FC236}">
                <a16:creationId xmlns:a16="http://schemas.microsoft.com/office/drawing/2014/main" id="{B1B60F9E-02BD-DA4A-2879-0FDC5397FA8A}"/>
              </a:ext>
            </a:extLst>
          </p:cNvPr>
          <p:cNvSpPr txBox="1"/>
          <p:nvPr/>
        </p:nvSpPr>
        <p:spPr>
          <a:xfrm>
            <a:off x="7031432" y="1905050"/>
            <a:ext cx="36671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zh-CN" sz="2800" b="1">
                <a:solidFill>
                  <a:srgbClr val="A5002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断</a:t>
            </a:r>
          </a:p>
        </p:txBody>
      </p:sp>
      <p:grpSp>
        <p:nvGrpSpPr>
          <p:cNvPr id="27" name="Group 30">
            <a:extLst>
              <a:ext uri="{FF2B5EF4-FFF2-40B4-BE49-F238E27FC236}">
                <a16:creationId xmlns:a16="http://schemas.microsoft.com/office/drawing/2014/main" id="{A4CD590A-343B-FFE7-9772-89B5998E09A5}"/>
              </a:ext>
            </a:extLst>
          </p:cNvPr>
          <p:cNvGrpSpPr/>
          <p:nvPr/>
        </p:nvGrpSpPr>
        <p:grpSpPr>
          <a:xfrm>
            <a:off x="10026174" y="946150"/>
            <a:ext cx="628650" cy="457200"/>
            <a:chOff x="4944" y="1872"/>
            <a:chExt cx="528" cy="384"/>
          </a:xfrm>
        </p:grpSpPr>
        <p:sp>
          <p:nvSpPr>
            <p:cNvPr id="28" name="Rectangle 31">
              <a:extLst>
                <a:ext uri="{FF2B5EF4-FFF2-40B4-BE49-F238E27FC236}">
                  <a16:creationId xmlns:a16="http://schemas.microsoft.com/office/drawing/2014/main" id="{C661E8FD-A378-7DF4-4C4F-E17584E9FB29}"/>
                </a:ext>
              </a:extLst>
            </p:cNvPr>
            <p:cNvSpPr/>
            <p:nvPr/>
          </p:nvSpPr>
          <p:spPr>
            <a:xfrm>
              <a:off x="4944" y="1872"/>
              <a:ext cx="480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/>
            <a:lstStyle/>
            <a:p>
              <a:endParaRPr lang="zh-CN" altLang="en-US" sz="1350"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29" name="Group 32">
              <a:extLst>
                <a:ext uri="{FF2B5EF4-FFF2-40B4-BE49-F238E27FC236}">
                  <a16:creationId xmlns:a16="http://schemas.microsoft.com/office/drawing/2014/main" id="{58998B66-6358-83FC-4057-7005BE9D52C5}"/>
                </a:ext>
              </a:extLst>
            </p:cNvPr>
            <p:cNvGrpSpPr/>
            <p:nvPr/>
          </p:nvGrpSpPr>
          <p:grpSpPr>
            <a:xfrm>
              <a:off x="4944" y="1968"/>
              <a:ext cx="528" cy="144"/>
              <a:chOff x="4368" y="1440"/>
              <a:chExt cx="528" cy="144"/>
            </a:xfrm>
          </p:grpSpPr>
          <p:sp>
            <p:nvSpPr>
              <p:cNvPr id="30" name="Oval 33">
                <a:extLst>
                  <a:ext uri="{FF2B5EF4-FFF2-40B4-BE49-F238E27FC236}">
                    <a16:creationId xmlns:a16="http://schemas.microsoft.com/office/drawing/2014/main" id="{018E1B36-C25B-66B7-2BD2-43D8542333D2}"/>
                  </a:ext>
                </a:extLst>
              </p:cNvPr>
              <p:cNvSpPr/>
              <p:nvPr/>
            </p:nvSpPr>
            <p:spPr>
              <a:xfrm>
                <a:off x="4368" y="148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1350">
                  <a:latin typeface="Verdana" panose="020B060403050404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" name="Line 34">
                <a:extLst>
                  <a:ext uri="{FF2B5EF4-FFF2-40B4-BE49-F238E27FC236}">
                    <a16:creationId xmlns:a16="http://schemas.microsoft.com/office/drawing/2014/main" id="{FEB3A3B6-3379-F86F-E289-CF2CF9CB6DFE}"/>
                  </a:ext>
                </a:extLst>
              </p:cNvPr>
              <p:cNvSpPr/>
              <p:nvPr/>
            </p:nvSpPr>
            <p:spPr>
              <a:xfrm rot="1539656" flipV="1">
                <a:off x="4416" y="1440"/>
                <a:ext cx="480" cy="144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32" name="Group 35">
            <a:extLst>
              <a:ext uri="{FF2B5EF4-FFF2-40B4-BE49-F238E27FC236}">
                <a16:creationId xmlns:a16="http://schemas.microsoft.com/office/drawing/2014/main" id="{9D7ED444-44AB-94FA-67F4-DBBE603FFA4E}"/>
              </a:ext>
            </a:extLst>
          </p:cNvPr>
          <p:cNvGrpSpPr/>
          <p:nvPr/>
        </p:nvGrpSpPr>
        <p:grpSpPr>
          <a:xfrm>
            <a:off x="10026174" y="831850"/>
            <a:ext cx="702945" cy="400050"/>
            <a:chOff x="5136" y="2640"/>
            <a:chExt cx="480" cy="336"/>
          </a:xfrm>
        </p:grpSpPr>
        <p:sp>
          <p:nvSpPr>
            <p:cNvPr id="33" name="Rectangle 36">
              <a:extLst>
                <a:ext uri="{FF2B5EF4-FFF2-40B4-BE49-F238E27FC236}">
                  <a16:creationId xmlns:a16="http://schemas.microsoft.com/office/drawing/2014/main" id="{9B370DD9-C392-4984-DC8F-9D210E60982B}"/>
                </a:ext>
              </a:extLst>
            </p:cNvPr>
            <p:cNvSpPr/>
            <p:nvPr/>
          </p:nvSpPr>
          <p:spPr>
            <a:xfrm>
              <a:off x="5184" y="2640"/>
              <a:ext cx="384" cy="33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/>
            <a:lstStyle/>
            <a:p>
              <a:endParaRPr lang="zh-CN" altLang="en-US" sz="1350"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34" name="Group 37">
              <a:extLst>
                <a:ext uri="{FF2B5EF4-FFF2-40B4-BE49-F238E27FC236}">
                  <a16:creationId xmlns:a16="http://schemas.microsoft.com/office/drawing/2014/main" id="{A4FDD938-B923-98A5-A603-C5AEFCC74656}"/>
                </a:ext>
              </a:extLst>
            </p:cNvPr>
            <p:cNvGrpSpPr/>
            <p:nvPr/>
          </p:nvGrpSpPr>
          <p:grpSpPr>
            <a:xfrm>
              <a:off x="5136" y="2736"/>
              <a:ext cx="480" cy="240"/>
              <a:chOff x="4608" y="1872"/>
              <a:chExt cx="480" cy="240"/>
            </a:xfrm>
          </p:grpSpPr>
          <p:sp>
            <p:nvSpPr>
              <p:cNvPr id="35" name="Oval 38">
                <a:extLst>
                  <a:ext uri="{FF2B5EF4-FFF2-40B4-BE49-F238E27FC236}">
                    <a16:creationId xmlns:a16="http://schemas.microsoft.com/office/drawing/2014/main" id="{F65E9FD8-D86E-6EB6-BF02-3CA57DFE2732}"/>
                  </a:ext>
                </a:extLst>
              </p:cNvPr>
              <p:cNvSpPr/>
              <p:nvPr/>
            </p:nvSpPr>
            <p:spPr>
              <a:xfrm>
                <a:off x="4608" y="201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1350">
                  <a:latin typeface="Verdana" panose="020B060403050404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6" name="Line 39">
                <a:extLst>
                  <a:ext uri="{FF2B5EF4-FFF2-40B4-BE49-F238E27FC236}">
                    <a16:creationId xmlns:a16="http://schemas.microsoft.com/office/drawing/2014/main" id="{E5B58BAE-A2BD-0C73-801E-E4B5F9D624FD}"/>
                  </a:ext>
                </a:extLst>
              </p:cNvPr>
              <p:cNvSpPr/>
              <p:nvPr/>
            </p:nvSpPr>
            <p:spPr>
              <a:xfrm flipV="1">
                <a:off x="4608" y="1872"/>
                <a:ext cx="480" cy="144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37" name="Group 40">
            <a:extLst>
              <a:ext uri="{FF2B5EF4-FFF2-40B4-BE49-F238E27FC236}">
                <a16:creationId xmlns:a16="http://schemas.microsoft.com/office/drawing/2014/main" id="{FF65CE84-2264-4463-A0F5-76B5977FA178}"/>
              </a:ext>
            </a:extLst>
          </p:cNvPr>
          <p:cNvGrpSpPr/>
          <p:nvPr/>
        </p:nvGrpSpPr>
        <p:grpSpPr>
          <a:xfrm>
            <a:off x="9511824" y="1860550"/>
            <a:ext cx="514350" cy="628650"/>
            <a:chOff x="4992" y="2640"/>
            <a:chExt cx="432" cy="528"/>
          </a:xfrm>
        </p:grpSpPr>
        <p:sp>
          <p:nvSpPr>
            <p:cNvPr id="38" name="Rectangle 41">
              <a:extLst>
                <a:ext uri="{FF2B5EF4-FFF2-40B4-BE49-F238E27FC236}">
                  <a16:creationId xmlns:a16="http://schemas.microsoft.com/office/drawing/2014/main" id="{C568548D-7628-9F89-6653-534746365913}"/>
                </a:ext>
              </a:extLst>
            </p:cNvPr>
            <p:cNvSpPr/>
            <p:nvPr/>
          </p:nvSpPr>
          <p:spPr>
            <a:xfrm>
              <a:off x="4992" y="2640"/>
              <a:ext cx="432" cy="52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/>
            <a:lstStyle/>
            <a:p>
              <a:endParaRPr lang="zh-CN" altLang="en-US" sz="1350"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39" name="Group 42">
              <a:extLst>
                <a:ext uri="{FF2B5EF4-FFF2-40B4-BE49-F238E27FC236}">
                  <a16:creationId xmlns:a16="http://schemas.microsoft.com/office/drawing/2014/main" id="{049DC8CC-760E-6156-2418-4E52EE46FDC2}"/>
                </a:ext>
              </a:extLst>
            </p:cNvPr>
            <p:cNvGrpSpPr/>
            <p:nvPr/>
          </p:nvGrpSpPr>
          <p:grpSpPr>
            <a:xfrm>
              <a:off x="5088" y="2640"/>
              <a:ext cx="144" cy="528"/>
              <a:chOff x="5232" y="2016"/>
              <a:chExt cx="144" cy="528"/>
            </a:xfrm>
          </p:grpSpPr>
          <p:sp>
            <p:nvSpPr>
              <p:cNvPr id="40" name="Oval 43">
                <a:extLst>
                  <a:ext uri="{FF2B5EF4-FFF2-40B4-BE49-F238E27FC236}">
                    <a16:creationId xmlns:a16="http://schemas.microsoft.com/office/drawing/2014/main" id="{DE496281-23AA-61CC-2E5A-385AC5BF7D08}"/>
                  </a:ext>
                </a:extLst>
              </p:cNvPr>
              <p:cNvSpPr/>
              <p:nvPr/>
            </p:nvSpPr>
            <p:spPr>
              <a:xfrm>
                <a:off x="5232" y="201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1350">
                  <a:latin typeface="Verdana" panose="020B060403050404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1" name="Line 44">
                <a:extLst>
                  <a:ext uri="{FF2B5EF4-FFF2-40B4-BE49-F238E27FC236}">
                    <a16:creationId xmlns:a16="http://schemas.microsoft.com/office/drawing/2014/main" id="{5165B6A0-7525-85BF-D344-486D6924463E}"/>
                  </a:ext>
                </a:extLst>
              </p:cNvPr>
              <p:cNvSpPr/>
              <p:nvPr/>
            </p:nvSpPr>
            <p:spPr>
              <a:xfrm rot="6751794" flipV="1">
                <a:off x="5064" y="2232"/>
                <a:ext cx="480" cy="144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42" name="Group 45">
            <a:extLst>
              <a:ext uri="{FF2B5EF4-FFF2-40B4-BE49-F238E27FC236}">
                <a16:creationId xmlns:a16="http://schemas.microsoft.com/office/drawing/2014/main" id="{DDA87CC1-3673-7819-0BDD-F2A60B03FA9C}"/>
              </a:ext>
            </a:extLst>
          </p:cNvPr>
          <p:cNvGrpSpPr/>
          <p:nvPr/>
        </p:nvGrpSpPr>
        <p:grpSpPr>
          <a:xfrm>
            <a:off x="9454674" y="1803400"/>
            <a:ext cx="514350" cy="685800"/>
            <a:chOff x="4992" y="2496"/>
            <a:chExt cx="432" cy="576"/>
          </a:xfrm>
        </p:grpSpPr>
        <p:sp>
          <p:nvSpPr>
            <p:cNvPr id="43" name="Rectangle 46">
              <a:extLst>
                <a:ext uri="{FF2B5EF4-FFF2-40B4-BE49-F238E27FC236}">
                  <a16:creationId xmlns:a16="http://schemas.microsoft.com/office/drawing/2014/main" id="{7C462DCF-AB8F-0B39-DF29-D85DC042C954}"/>
                </a:ext>
              </a:extLst>
            </p:cNvPr>
            <p:cNvSpPr/>
            <p:nvPr/>
          </p:nvSpPr>
          <p:spPr>
            <a:xfrm>
              <a:off x="4992" y="2544"/>
              <a:ext cx="432" cy="52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/>
            <a:lstStyle/>
            <a:p>
              <a:endParaRPr lang="zh-CN" altLang="en-US" sz="1350"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44" name="Group 47">
              <a:extLst>
                <a:ext uri="{FF2B5EF4-FFF2-40B4-BE49-F238E27FC236}">
                  <a16:creationId xmlns:a16="http://schemas.microsoft.com/office/drawing/2014/main" id="{7685E81E-D4F2-BE84-BB67-2137B0C6AB98}"/>
                </a:ext>
              </a:extLst>
            </p:cNvPr>
            <p:cNvGrpSpPr/>
            <p:nvPr/>
          </p:nvGrpSpPr>
          <p:grpSpPr>
            <a:xfrm rot="-1704345">
              <a:off x="5232" y="2496"/>
              <a:ext cx="144" cy="528"/>
              <a:chOff x="5232" y="2016"/>
              <a:chExt cx="144" cy="528"/>
            </a:xfrm>
          </p:grpSpPr>
          <p:sp>
            <p:nvSpPr>
              <p:cNvPr id="45" name="Oval 48">
                <a:extLst>
                  <a:ext uri="{FF2B5EF4-FFF2-40B4-BE49-F238E27FC236}">
                    <a16:creationId xmlns:a16="http://schemas.microsoft.com/office/drawing/2014/main" id="{30CC6692-6321-F938-857A-FFFAE13BB856}"/>
                  </a:ext>
                </a:extLst>
              </p:cNvPr>
              <p:cNvSpPr/>
              <p:nvPr/>
            </p:nvSpPr>
            <p:spPr>
              <a:xfrm>
                <a:off x="5232" y="201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1350">
                  <a:latin typeface="Verdana" panose="020B060403050404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6" name="Line 49">
                <a:extLst>
                  <a:ext uri="{FF2B5EF4-FFF2-40B4-BE49-F238E27FC236}">
                    <a16:creationId xmlns:a16="http://schemas.microsoft.com/office/drawing/2014/main" id="{E8E07BC0-3786-2BE0-A85C-BF9DF0714CCE}"/>
                  </a:ext>
                </a:extLst>
              </p:cNvPr>
              <p:cNvSpPr/>
              <p:nvPr/>
            </p:nvSpPr>
            <p:spPr>
              <a:xfrm rot="6751794" flipV="1">
                <a:off x="5064" y="2232"/>
                <a:ext cx="480" cy="144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sp>
        <p:nvSpPr>
          <p:cNvPr id="47" name="TextBox 1">
            <a:extLst>
              <a:ext uri="{FF2B5EF4-FFF2-40B4-BE49-F238E27FC236}">
                <a16:creationId xmlns:a16="http://schemas.microsoft.com/office/drawing/2014/main" id="{229924BA-F247-0D65-5144-37F556E55987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2579" y="3752509"/>
            <a:ext cx="7844155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．插头出现如图所示的甲、乙两种情况时，一旦把它们插入插座内，则____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会造成电路短路；____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会造成电路断路。(填“甲”或“乙”)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B5A2AC7D-415E-077C-369E-CC06A1968F4A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84436" y="4411659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latinLnBrk="0" hangingPunct="1">
              <a:lnSpc>
                <a:spcPct val="10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甲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0E7AFCF0-999C-58F4-41CB-9F6A4203FA85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03572" y="5124469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0" indent="0" algn="l" eaLnBrk="1" latinLnBrk="0" hangingPunct="1">
              <a:lnSpc>
                <a:spcPct val="100000"/>
              </a:lnSpc>
              <a:buClrTx/>
              <a:buSzTx/>
              <a:buFontTx/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乙</a:t>
            </a: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8B434230-3D41-2814-F4D7-1FBA08BC63A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817"/>
          <a:stretch>
            <a:fillRect/>
          </a:stretch>
        </p:blipFill>
        <p:spPr>
          <a:xfrm>
            <a:off x="7732812" y="4032249"/>
            <a:ext cx="4213860" cy="16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35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48" grpId="0"/>
      <p:bldP spid="4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D5630C8-35AD-D3AA-5912-40D81902BF13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11">
            <a:lum bright="-18000" contrast="24000"/>
          </a:blip>
          <a:srcRect l="33612" t="32854" r="34232" b="23307"/>
          <a:stretch>
            <a:fillRect/>
          </a:stretch>
        </p:blipFill>
        <p:spPr>
          <a:xfrm>
            <a:off x="3803590" y="1899674"/>
            <a:ext cx="1310368" cy="100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D7D4705-7A08-9DDD-61D8-516423158CF9}"/>
              </a:ext>
            </a:extLst>
          </p:cNvPr>
          <p:cNvPicPr/>
          <p:nvPr>
            <p:custDataLst>
              <p:tags r:id="rId2"/>
            </p:custDataLst>
          </p:nvPr>
        </p:nvPicPr>
        <p:blipFill>
          <a:blip r:embed="rId11">
            <a:lum bright="-18000" contrast="24000"/>
          </a:blip>
          <a:srcRect l="33612" t="32854" r="34232" b="23307"/>
          <a:stretch>
            <a:fillRect/>
          </a:stretch>
        </p:blipFill>
        <p:spPr>
          <a:xfrm>
            <a:off x="2183753" y="2112398"/>
            <a:ext cx="1310368" cy="100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26E2680-75BF-101D-75B9-05F5FCE6D768}"/>
              </a:ext>
            </a:extLst>
          </p:cNvPr>
          <p:cNvPicPr/>
          <p:nvPr>
            <p:custDataLst>
              <p:tags r:id="rId3"/>
            </p:custDataLst>
          </p:nvPr>
        </p:nvPicPr>
        <p:blipFill>
          <a:blip r:embed="rId12">
            <a:lum bright="-18000" contrast="24000"/>
          </a:blip>
          <a:srcRect l="21349" t="40544" r="22646" b="28187"/>
          <a:stretch>
            <a:fillRect/>
          </a:stretch>
        </p:blipFill>
        <p:spPr>
          <a:xfrm>
            <a:off x="3313887" y="1187970"/>
            <a:ext cx="1996169" cy="62456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073CCC4-69C1-2B80-2760-4BB56C90FF0C}"/>
              </a:ext>
            </a:extLst>
          </p:cNvPr>
          <p:cNvPicPr/>
          <p:nvPr>
            <p:custDataLst>
              <p:tags r:id="rId4"/>
            </p:custDataLst>
          </p:nvPr>
        </p:nvPicPr>
        <p:blipFill>
          <a:blip r:embed="rId13">
            <a:lum bright="-18000" contrast="24000"/>
          </a:blip>
          <a:srcRect l="30944" t="31780" r="32092" b="24380"/>
          <a:stretch>
            <a:fillRect/>
          </a:stretch>
        </p:blipFill>
        <p:spPr>
          <a:xfrm>
            <a:off x="1643426" y="895466"/>
            <a:ext cx="1506311" cy="1004207"/>
          </a:xfrm>
          <a:prstGeom prst="rect">
            <a:avLst/>
          </a:prstGeom>
        </p:spPr>
      </p:pic>
      <p:sp>
        <p:nvSpPr>
          <p:cNvPr id="6" name="未知">
            <a:extLst>
              <a:ext uri="{FF2B5EF4-FFF2-40B4-BE49-F238E27FC236}">
                <a16:creationId xmlns:a16="http://schemas.microsoft.com/office/drawing/2014/main" id="{1C4E19A0-F490-EC8E-6A39-208DA1E7B246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11241" y="2562644"/>
            <a:ext cx="811530" cy="232410"/>
          </a:xfrm>
          <a:custGeom>
            <a:avLst/>
            <a:gdLst>
              <a:gd name="T0" fmla="*/ 749 w 749"/>
              <a:gd name="T1" fmla="*/ 0 h 250"/>
              <a:gd name="T2" fmla="*/ 250 w 749"/>
              <a:gd name="T3" fmla="*/ 68 h 250"/>
              <a:gd name="T4" fmla="*/ 0 w 749"/>
              <a:gd name="T5" fmla="*/ 2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49" h="250">
                <a:moveTo>
                  <a:pt x="749" y="0"/>
                </a:moveTo>
                <a:cubicBezTo>
                  <a:pt x="562" y="13"/>
                  <a:pt x="375" y="26"/>
                  <a:pt x="250" y="68"/>
                </a:cubicBezTo>
                <a:cubicBezTo>
                  <a:pt x="125" y="110"/>
                  <a:pt x="62" y="180"/>
                  <a:pt x="0" y="250"/>
                </a:cubicBezTo>
              </a:path>
            </a:pathLst>
          </a:cu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7" name="未知">
            <a:extLst>
              <a:ext uri="{FF2B5EF4-FFF2-40B4-BE49-F238E27FC236}">
                <a16:creationId xmlns:a16="http://schemas.microsoft.com/office/drawing/2014/main" id="{FBB40D62-F1D4-6769-2099-5C57F73FC9CB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765981" y="1661579"/>
            <a:ext cx="628650" cy="1100455"/>
          </a:xfrm>
          <a:custGeom>
            <a:avLst/>
            <a:gdLst>
              <a:gd name="T0" fmla="*/ 393 w 393"/>
              <a:gd name="T1" fmla="*/ 1021 h 1021"/>
              <a:gd name="T2" fmla="*/ 30 w 393"/>
              <a:gd name="T3" fmla="*/ 544 h 1021"/>
              <a:gd name="T4" fmla="*/ 211 w 393"/>
              <a:gd name="T5" fmla="*/ 0 h 10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3" h="1021">
                <a:moveTo>
                  <a:pt x="393" y="1021"/>
                </a:moveTo>
                <a:cubicBezTo>
                  <a:pt x="226" y="867"/>
                  <a:pt x="60" y="714"/>
                  <a:pt x="30" y="544"/>
                </a:cubicBezTo>
                <a:cubicBezTo>
                  <a:pt x="0" y="374"/>
                  <a:pt x="105" y="187"/>
                  <a:pt x="211" y="0"/>
                </a:cubicBezTo>
              </a:path>
            </a:pathLst>
          </a:cu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8" name="未知">
            <a:extLst>
              <a:ext uri="{FF2B5EF4-FFF2-40B4-BE49-F238E27FC236}">
                <a16:creationId xmlns:a16="http://schemas.microsoft.com/office/drawing/2014/main" id="{ADDCA3AB-191F-3111-39A2-07C4FC33B4B6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845481" y="1391704"/>
            <a:ext cx="691515" cy="226060"/>
          </a:xfrm>
          <a:custGeom>
            <a:avLst/>
            <a:gdLst>
              <a:gd name="T0" fmla="*/ 590 w 590"/>
              <a:gd name="T1" fmla="*/ 143 h 188"/>
              <a:gd name="T2" fmla="*/ 318 w 590"/>
              <a:gd name="T3" fmla="*/ 7 h 188"/>
              <a:gd name="T4" fmla="*/ 0 w 590"/>
              <a:gd name="T5" fmla="*/ 18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90" h="188">
                <a:moveTo>
                  <a:pt x="590" y="143"/>
                </a:moveTo>
                <a:cubicBezTo>
                  <a:pt x="503" y="71"/>
                  <a:pt x="416" y="0"/>
                  <a:pt x="318" y="7"/>
                </a:cubicBezTo>
                <a:cubicBezTo>
                  <a:pt x="220" y="14"/>
                  <a:pt x="53" y="158"/>
                  <a:pt x="0" y="188"/>
                </a:cubicBezTo>
              </a:path>
            </a:pathLst>
          </a:cu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9" name="任意多边形 4">
            <a:extLst>
              <a:ext uri="{FF2B5EF4-FFF2-40B4-BE49-F238E27FC236}">
                <a16:creationId xmlns:a16="http://schemas.microsoft.com/office/drawing/2014/main" id="{92642FC7-9FBC-8154-89D3-DDD99D0146FA}"/>
              </a:ext>
            </a:extLst>
          </p:cNvPr>
          <p:cNvSpPr/>
          <p:nvPr/>
        </p:nvSpPr>
        <p:spPr>
          <a:xfrm>
            <a:off x="4830491" y="1583474"/>
            <a:ext cx="459740" cy="1003935"/>
          </a:xfrm>
          <a:custGeom>
            <a:avLst/>
            <a:gdLst>
              <a:gd name="connisteX0" fmla="*/ 259075 w 459664"/>
              <a:gd name="connsiteY0" fmla="*/ 0 h 1003935"/>
              <a:gd name="connisteX1" fmla="*/ 427985 w 459664"/>
              <a:gd name="connsiteY1" fmla="*/ 217170 h 1003935"/>
              <a:gd name="connisteX2" fmla="*/ 436240 w 459664"/>
              <a:gd name="connsiteY2" fmla="*/ 489585 h 1003935"/>
              <a:gd name="connisteX3" fmla="*/ 243200 w 459664"/>
              <a:gd name="connsiteY3" fmla="*/ 802640 h 1003935"/>
              <a:gd name="connisteX4" fmla="*/ 18410 w 459664"/>
              <a:gd name="connsiteY4" fmla="*/ 1003935 h 1003935"/>
              <a:gd name="connisteX5" fmla="*/ 661030 w 459664"/>
              <a:gd name="connsiteY5" fmla="*/ 891540 h 10039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459664" h="1003935">
                <a:moveTo>
                  <a:pt x="259076" y="0"/>
                </a:moveTo>
                <a:cubicBezTo>
                  <a:pt x="292731" y="38100"/>
                  <a:pt x="392426" y="119380"/>
                  <a:pt x="427986" y="217170"/>
                </a:cubicBezTo>
                <a:cubicBezTo>
                  <a:pt x="463546" y="314960"/>
                  <a:pt x="473071" y="372745"/>
                  <a:pt x="436241" y="489585"/>
                </a:cubicBezTo>
                <a:cubicBezTo>
                  <a:pt x="399411" y="606425"/>
                  <a:pt x="327021" y="699770"/>
                  <a:pt x="243201" y="802640"/>
                </a:cubicBezTo>
                <a:cubicBezTo>
                  <a:pt x="159381" y="905510"/>
                  <a:pt x="-65409" y="986155"/>
                  <a:pt x="18411" y="1003935"/>
                </a:cubicBezTo>
              </a:path>
            </a:pathLst>
          </a:cu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106260AA-428D-71C4-8293-49A76CD95DEE}"/>
              </a:ext>
            </a:extLst>
          </p:cNvPr>
          <p:cNvSpPr txBox="1"/>
          <p:nvPr/>
        </p:nvSpPr>
        <p:spPr>
          <a:xfrm>
            <a:off x="64419" y="-9355"/>
            <a:ext cx="4478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4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、电路连接方式</a:t>
            </a:r>
          </a:p>
        </p:txBody>
      </p:sp>
      <p:sp>
        <p:nvSpPr>
          <p:cNvPr id="19" name="矩形 89122">
            <a:extLst>
              <a:ext uri="{FF2B5EF4-FFF2-40B4-BE49-F238E27FC236}">
                <a16:creationId xmlns:a16="http://schemas.microsoft.com/office/drawing/2014/main" id="{BA22FA24-A8FB-08D9-0927-FF99A2968DB8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58217" y="3370056"/>
            <a:ext cx="7934030" cy="50907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串联：</a:t>
            </a: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用电器首尾依次相连，然后接到电路中的连接方式。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48C51A8-9C9E-9320-94C7-2EF9C6718E7D}"/>
              </a:ext>
            </a:extLst>
          </p:cNvPr>
          <p:cNvSpPr txBox="1"/>
          <p:nvPr/>
        </p:nvSpPr>
        <p:spPr>
          <a:xfrm>
            <a:off x="558217" y="5020253"/>
            <a:ext cx="8427526" cy="47025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 eaLnBrk="1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串联电路中，开关可以控制所有用电器，与它所处位置无关。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D0F17DDA-7EC9-A06B-A103-08C8F652B80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8000" contrast="18000"/>
          </a:blip>
          <a:srcRect l="57400"/>
          <a:stretch>
            <a:fillRect/>
          </a:stretch>
        </p:blipFill>
        <p:spPr>
          <a:xfrm>
            <a:off x="6395264" y="275492"/>
            <a:ext cx="3299038" cy="3240000"/>
          </a:xfrm>
          <a:prstGeom prst="rect">
            <a:avLst/>
          </a:prstGeom>
        </p:spPr>
      </p:pic>
      <p:sp>
        <p:nvSpPr>
          <p:cNvPr id="61" name="文本框 60">
            <a:extLst>
              <a:ext uri="{FF2B5EF4-FFF2-40B4-BE49-F238E27FC236}">
                <a16:creationId xmlns:a16="http://schemas.microsoft.com/office/drawing/2014/main" id="{904AA195-4B21-234B-CB57-8E5479C60809}"/>
              </a:ext>
            </a:extLst>
          </p:cNvPr>
          <p:cNvSpPr txBox="1"/>
          <p:nvPr/>
        </p:nvSpPr>
        <p:spPr>
          <a:xfrm>
            <a:off x="2278837" y="2866170"/>
            <a:ext cx="4591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</a:rPr>
              <a:t>首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383794B7-5A71-DC2B-19A6-54558A83018C}"/>
              </a:ext>
            </a:extLst>
          </p:cNvPr>
          <p:cNvSpPr txBox="1"/>
          <p:nvPr/>
        </p:nvSpPr>
        <p:spPr>
          <a:xfrm>
            <a:off x="2854782" y="2866170"/>
            <a:ext cx="4591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</a:rPr>
              <a:t>尾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E37E26F9-0594-2F38-3A5F-7842C85D334B}"/>
              </a:ext>
            </a:extLst>
          </p:cNvPr>
          <p:cNvSpPr txBox="1"/>
          <p:nvPr/>
        </p:nvSpPr>
        <p:spPr>
          <a:xfrm>
            <a:off x="3871126" y="2743842"/>
            <a:ext cx="4591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</a:rPr>
              <a:t>首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F30C1301-DBAD-4AF3-1F84-8F67B820B6A2}"/>
              </a:ext>
            </a:extLst>
          </p:cNvPr>
          <p:cNvSpPr txBox="1"/>
          <p:nvPr/>
        </p:nvSpPr>
        <p:spPr>
          <a:xfrm>
            <a:off x="4447071" y="2743842"/>
            <a:ext cx="4591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</a:rPr>
              <a:t>尾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54913760-4247-C857-AA93-194957669EA8}"/>
              </a:ext>
            </a:extLst>
          </p:cNvPr>
          <p:cNvSpPr txBox="1"/>
          <p:nvPr/>
        </p:nvSpPr>
        <p:spPr>
          <a:xfrm>
            <a:off x="560922" y="4213853"/>
            <a:ext cx="2708808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电流只有一条路径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EE98823A-B274-1143-91DE-C2C55300A175}"/>
              </a:ext>
            </a:extLst>
          </p:cNvPr>
          <p:cNvSpPr txBox="1"/>
          <p:nvPr/>
        </p:nvSpPr>
        <p:spPr>
          <a:xfrm>
            <a:off x="513484" y="5795124"/>
            <a:ext cx="3506822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0" indent="0" algn="l" eaLnBrk="1" hangingPunct="1">
              <a:spcBef>
                <a:spcPct val="0"/>
              </a:spcBef>
              <a:buNone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各用电器之间互相影响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9E2DD74-5BDF-525F-B0BB-6DA2AF417F76}"/>
              </a:ext>
            </a:extLst>
          </p:cNvPr>
          <p:cNvSpPr txBox="1"/>
          <p:nvPr/>
        </p:nvSpPr>
        <p:spPr>
          <a:xfrm>
            <a:off x="716426" y="525971"/>
            <a:ext cx="2467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）串联</a:t>
            </a:r>
          </a:p>
        </p:txBody>
      </p:sp>
    </p:spTree>
    <p:extLst>
      <p:ext uri="{BB962C8B-B14F-4D97-AF65-F5344CB8AC3E}">
        <p14:creationId xmlns:p14="http://schemas.microsoft.com/office/powerpoint/2010/main" val="2075989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1" grpId="0" animBg="1"/>
      <p:bldP spid="61" grpId="0"/>
      <p:bldP spid="62" grpId="0"/>
      <p:bldP spid="63" grpId="0"/>
      <p:bldP spid="64" grpId="0"/>
      <p:bldP spid="66" grpId="0" animBg="1"/>
      <p:bldP spid="6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9C7AED4-0721-6BF3-3A30-F83214859FAA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38">
            <a:lum bright="-18000" contrast="24000"/>
          </a:blip>
          <a:srcRect l="33612" t="32854" r="34232" b="23307"/>
          <a:stretch>
            <a:fillRect/>
          </a:stretch>
        </p:blipFill>
        <p:spPr>
          <a:xfrm>
            <a:off x="4296254" y="2072400"/>
            <a:ext cx="1310368" cy="100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44FB981-9519-C52F-0486-95CCE7FDF7E5}"/>
              </a:ext>
            </a:extLst>
          </p:cNvPr>
          <p:cNvPicPr/>
          <p:nvPr>
            <p:custDataLst>
              <p:tags r:id="rId2"/>
            </p:custDataLst>
          </p:nvPr>
        </p:nvPicPr>
        <p:blipFill>
          <a:blip r:embed="rId38">
            <a:lum bright="-18000" contrast="24000"/>
          </a:blip>
          <a:srcRect l="33612" t="32854" r="34232" b="23307"/>
          <a:stretch>
            <a:fillRect/>
          </a:stretch>
        </p:blipFill>
        <p:spPr>
          <a:xfrm>
            <a:off x="2674466" y="2331446"/>
            <a:ext cx="1310368" cy="100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738C5-00CD-E147-96D2-86E50F0900AF}"/>
              </a:ext>
            </a:extLst>
          </p:cNvPr>
          <p:cNvPicPr/>
          <p:nvPr>
            <p:custDataLst>
              <p:tags r:id="rId3"/>
            </p:custDataLst>
          </p:nvPr>
        </p:nvPicPr>
        <p:blipFill>
          <a:blip r:embed="rId39">
            <a:lum bright="-18000" contrast="24000"/>
          </a:blip>
          <a:srcRect l="21349" t="40544" r="22646" b="28187"/>
          <a:stretch>
            <a:fillRect/>
          </a:stretch>
        </p:blipFill>
        <p:spPr>
          <a:xfrm>
            <a:off x="3807967" y="1372701"/>
            <a:ext cx="1996169" cy="6245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0EA4960-B591-8012-97E1-A8DE0BE352BB}"/>
              </a:ext>
            </a:extLst>
          </p:cNvPr>
          <p:cNvPicPr/>
          <p:nvPr>
            <p:custDataLst>
              <p:tags r:id="rId4"/>
            </p:custDataLst>
          </p:nvPr>
        </p:nvPicPr>
        <p:blipFill>
          <a:blip r:embed="rId40">
            <a:lum bright="-18000" contrast="24000"/>
          </a:blip>
          <a:srcRect l="30944" t="31780" r="32092" b="24380"/>
          <a:stretch>
            <a:fillRect/>
          </a:stretch>
        </p:blipFill>
        <p:spPr>
          <a:xfrm>
            <a:off x="2136090" y="1068192"/>
            <a:ext cx="1506311" cy="1004207"/>
          </a:xfrm>
          <a:prstGeom prst="rect">
            <a:avLst/>
          </a:prstGeom>
        </p:spPr>
      </p:pic>
      <p:sp>
        <p:nvSpPr>
          <p:cNvPr id="14" name="任意多边形 26">
            <a:extLst>
              <a:ext uri="{FF2B5EF4-FFF2-40B4-BE49-F238E27FC236}">
                <a16:creationId xmlns:a16="http://schemas.microsoft.com/office/drawing/2014/main" id="{BA9C76E8-B06A-C5C5-6324-0F8B9E5A12BA}"/>
              </a:ext>
            </a:extLst>
          </p:cNvPr>
          <p:cNvSpPr/>
          <p:nvPr/>
        </p:nvSpPr>
        <p:spPr bwMode="auto">
          <a:xfrm>
            <a:off x="3383230" y="1570780"/>
            <a:ext cx="602615" cy="187325"/>
          </a:xfrm>
          <a:custGeom>
            <a:avLst/>
            <a:gdLst>
              <a:gd name="connisteX0" fmla="*/ 602615 w 602615"/>
              <a:gd name="connsiteY0" fmla="*/ 139262 h 187522"/>
              <a:gd name="connisteX1" fmla="*/ 417830 w 602615"/>
              <a:gd name="connsiteY1" fmla="*/ 10992 h 187522"/>
              <a:gd name="connisteX2" fmla="*/ 120650 w 602615"/>
              <a:gd name="connsiteY2" fmla="*/ 35122 h 187522"/>
              <a:gd name="connisteX3" fmla="*/ 0 w 602615"/>
              <a:gd name="connsiteY3" fmla="*/ 187522 h 18752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602615" h="187523">
                <a:moveTo>
                  <a:pt x="602615" y="139263"/>
                </a:moveTo>
                <a:cubicBezTo>
                  <a:pt x="571500" y="113228"/>
                  <a:pt x="514350" y="31948"/>
                  <a:pt x="417830" y="10993"/>
                </a:cubicBezTo>
                <a:cubicBezTo>
                  <a:pt x="321310" y="-9962"/>
                  <a:pt x="204470" y="-437"/>
                  <a:pt x="120650" y="35123"/>
                </a:cubicBezTo>
                <a:cubicBezTo>
                  <a:pt x="36830" y="70683"/>
                  <a:pt x="18415" y="157678"/>
                  <a:pt x="0" y="187523"/>
                </a:cubicBezTo>
              </a:path>
            </a:pathLst>
          </a:cu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5" name="任意多边形 27">
            <a:extLst>
              <a:ext uri="{FF2B5EF4-FFF2-40B4-BE49-F238E27FC236}">
                <a16:creationId xmlns:a16="http://schemas.microsoft.com/office/drawing/2014/main" id="{4E689D77-C5A1-9AE6-D4AE-2601C1ABAA29}"/>
              </a:ext>
            </a:extLst>
          </p:cNvPr>
          <p:cNvSpPr/>
          <p:nvPr/>
        </p:nvSpPr>
        <p:spPr bwMode="auto">
          <a:xfrm>
            <a:off x="2419935" y="1822240"/>
            <a:ext cx="473710" cy="1132205"/>
          </a:xfrm>
          <a:custGeom>
            <a:avLst/>
            <a:gdLst>
              <a:gd name="connisteX0" fmla="*/ 128944 w 473749"/>
              <a:gd name="connsiteY0" fmla="*/ 0 h 1132205"/>
              <a:gd name="connisteX1" fmla="*/ 39 w 473749"/>
              <a:gd name="connsiteY1" fmla="*/ 288925 h 1132205"/>
              <a:gd name="connisteX2" fmla="*/ 120689 w 473749"/>
              <a:gd name="connsiteY2" fmla="*/ 690245 h 1132205"/>
              <a:gd name="connisteX3" fmla="*/ 273089 w 473749"/>
              <a:gd name="connsiteY3" fmla="*/ 907415 h 1132205"/>
              <a:gd name="connisteX4" fmla="*/ 473749 w 473749"/>
              <a:gd name="connsiteY4" fmla="*/ 1132205 h 1132205"/>
              <a:gd name="connisteX5" fmla="*/ 482004 w 473749"/>
              <a:gd name="connsiteY5" fmla="*/ 1179830 h 11322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473749" h="1132205">
                <a:moveTo>
                  <a:pt x="128944" y="0"/>
                </a:moveTo>
                <a:cubicBezTo>
                  <a:pt x="101004" y="49530"/>
                  <a:pt x="1944" y="151130"/>
                  <a:pt x="39" y="288925"/>
                </a:cubicBezTo>
                <a:cubicBezTo>
                  <a:pt x="-1866" y="426720"/>
                  <a:pt x="66079" y="566420"/>
                  <a:pt x="120689" y="690245"/>
                </a:cubicBezTo>
                <a:cubicBezTo>
                  <a:pt x="175299" y="814070"/>
                  <a:pt x="202604" y="819150"/>
                  <a:pt x="273089" y="907415"/>
                </a:cubicBezTo>
                <a:cubicBezTo>
                  <a:pt x="343574" y="995680"/>
                  <a:pt x="431839" y="1077595"/>
                  <a:pt x="473749" y="1132205"/>
                </a:cubicBezTo>
              </a:path>
            </a:pathLst>
          </a:cu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6" name="任意多边形 29">
            <a:extLst>
              <a:ext uri="{FF2B5EF4-FFF2-40B4-BE49-F238E27FC236}">
                <a16:creationId xmlns:a16="http://schemas.microsoft.com/office/drawing/2014/main" id="{051C8161-8CC7-4638-AB62-D3F6F48CBC33}"/>
              </a:ext>
            </a:extLst>
          </p:cNvPr>
          <p:cNvSpPr/>
          <p:nvPr/>
        </p:nvSpPr>
        <p:spPr bwMode="auto">
          <a:xfrm>
            <a:off x="3736925" y="2761405"/>
            <a:ext cx="1664335" cy="548005"/>
          </a:xfrm>
          <a:custGeom>
            <a:avLst/>
            <a:gdLst>
              <a:gd name="connisteX0" fmla="*/ 0 w 1664620"/>
              <a:gd name="connsiteY0" fmla="*/ 216535 h 547895"/>
              <a:gd name="connisteX1" fmla="*/ 320675 w 1664620"/>
              <a:gd name="connsiteY1" fmla="*/ 385445 h 547895"/>
              <a:gd name="connisteX2" fmla="*/ 899160 w 1664620"/>
              <a:gd name="connsiteY2" fmla="*/ 521970 h 547895"/>
              <a:gd name="connisteX3" fmla="*/ 1300480 w 1664620"/>
              <a:gd name="connsiteY3" fmla="*/ 537845 h 547895"/>
              <a:gd name="connisteX4" fmla="*/ 1565275 w 1664620"/>
              <a:gd name="connsiteY4" fmla="*/ 441325 h 547895"/>
              <a:gd name="connisteX5" fmla="*/ 1653540 w 1664620"/>
              <a:gd name="connsiteY5" fmla="*/ 288925 h 547895"/>
              <a:gd name="connisteX6" fmla="*/ 1653540 w 1664620"/>
              <a:gd name="connsiteY6" fmla="*/ 224790 h 547895"/>
              <a:gd name="connisteX7" fmla="*/ 1597660 w 1664620"/>
              <a:gd name="connsiteY7" fmla="*/ 0 h 547895"/>
              <a:gd name="connisteX8" fmla="*/ 1573530 w 1664620"/>
              <a:gd name="connsiteY8" fmla="*/ 0 h 5478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1664620" h="547895">
                <a:moveTo>
                  <a:pt x="0" y="216535"/>
                </a:moveTo>
                <a:cubicBezTo>
                  <a:pt x="52705" y="247650"/>
                  <a:pt x="140970" y="324485"/>
                  <a:pt x="320675" y="385445"/>
                </a:cubicBezTo>
                <a:cubicBezTo>
                  <a:pt x="500380" y="446405"/>
                  <a:pt x="702945" y="491490"/>
                  <a:pt x="899160" y="521970"/>
                </a:cubicBezTo>
                <a:cubicBezTo>
                  <a:pt x="1095375" y="552450"/>
                  <a:pt x="1167130" y="553720"/>
                  <a:pt x="1300480" y="537845"/>
                </a:cubicBezTo>
                <a:cubicBezTo>
                  <a:pt x="1433830" y="521970"/>
                  <a:pt x="1494790" y="490855"/>
                  <a:pt x="1565275" y="441325"/>
                </a:cubicBezTo>
                <a:cubicBezTo>
                  <a:pt x="1635760" y="391795"/>
                  <a:pt x="1635760" y="332105"/>
                  <a:pt x="1653540" y="288925"/>
                </a:cubicBezTo>
                <a:cubicBezTo>
                  <a:pt x="1671320" y="245745"/>
                  <a:pt x="1664970" y="282575"/>
                  <a:pt x="1653540" y="224790"/>
                </a:cubicBezTo>
                <a:cubicBezTo>
                  <a:pt x="1642110" y="167005"/>
                  <a:pt x="1613535" y="45085"/>
                  <a:pt x="1597660" y="0"/>
                </a:cubicBezTo>
              </a:path>
            </a:pathLst>
          </a:cu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7" name="任意多边形 30">
            <a:extLst>
              <a:ext uri="{FF2B5EF4-FFF2-40B4-BE49-F238E27FC236}">
                <a16:creationId xmlns:a16="http://schemas.microsoft.com/office/drawing/2014/main" id="{0F4D8DB5-BE11-6E51-238A-65F65FFC1FA3}"/>
              </a:ext>
            </a:extLst>
          </p:cNvPr>
          <p:cNvSpPr/>
          <p:nvPr/>
        </p:nvSpPr>
        <p:spPr bwMode="auto">
          <a:xfrm>
            <a:off x="5334585" y="1725720"/>
            <a:ext cx="382905" cy="1011555"/>
          </a:xfrm>
          <a:custGeom>
            <a:avLst/>
            <a:gdLst>
              <a:gd name="connisteX0" fmla="*/ 0 w 382677"/>
              <a:gd name="connsiteY0" fmla="*/ 1011555 h 1011555"/>
              <a:gd name="connisteX1" fmla="*/ 264795 w 382677"/>
              <a:gd name="connsiteY1" fmla="*/ 899160 h 1011555"/>
              <a:gd name="connisteX2" fmla="*/ 377190 w 382677"/>
              <a:gd name="connsiteY2" fmla="*/ 634365 h 1011555"/>
              <a:gd name="connisteX3" fmla="*/ 344805 w 382677"/>
              <a:gd name="connsiteY3" fmla="*/ 337185 h 1011555"/>
              <a:gd name="connisteX4" fmla="*/ 240665 w 382677"/>
              <a:gd name="connsiteY4" fmla="*/ 0 h 101155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382677" h="1011555">
                <a:moveTo>
                  <a:pt x="0" y="1011555"/>
                </a:moveTo>
                <a:cubicBezTo>
                  <a:pt x="50800" y="994410"/>
                  <a:pt x="189230" y="974725"/>
                  <a:pt x="264795" y="899160"/>
                </a:cubicBezTo>
                <a:cubicBezTo>
                  <a:pt x="340360" y="823595"/>
                  <a:pt x="361315" y="746760"/>
                  <a:pt x="377190" y="634365"/>
                </a:cubicBezTo>
                <a:cubicBezTo>
                  <a:pt x="393065" y="521970"/>
                  <a:pt x="372110" y="464185"/>
                  <a:pt x="344805" y="337185"/>
                </a:cubicBezTo>
                <a:cubicBezTo>
                  <a:pt x="317500" y="210185"/>
                  <a:pt x="260985" y="61595"/>
                  <a:pt x="240665" y="0"/>
                </a:cubicBezTo>
              </a:path>
            </a:pathLst>
          </a:cu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8" name="任意多边形 32">
            <a:extLst>
              <a:ext uri="{FF2B5EF4-FFF2-40B4-BE49-F238E27FC236}">
                <a16:creationId xmlns:a16="http://schemas.microsoft.com/office/drawing/2014/main" id="{885CDA71-DF63-BE91-B10F-55F7BB53B404}"/>
              </a:ext>
            </a:extLst>
          </p:cNvPr>
          <p:cNvSpPr/>
          <p:nvPr/>
        </p:nvSpPr>
        <p:spPr bwMode="auto">
          <a:xfrm>
            <a:off x="2917775" y="2314365"/>
            <a:ext cx="1605915" cy="567690"/>
          </a:xfrm>
          <a:custGeom>
            <a:avLst/>
            <a:gdLst>
              <a:gd name="connisteX0" fmla="*/ 0 w 1605915"/>
              <a:gd name="connsiteY0" fmla="*/ 567961 h 567961"/>
              <a:gd name="connisteX1" fmla="*/ 40005 w 1605915"/>
              <a:gd name="connsiteY1" fmla="*/ 350791 h 567961"/>
              <a:gd name="connisteX2" fmla="*/ 120650 w 1605915"/>
              <a:gd name="connsiteY2" fmla="*/ 174261 h 567961"/>
              <a:gd name="connisteX3" fmla="*/ 297180 w 1605915"/>
              <a:gd name="connsiteY3" fmla="*/ 37736 h 567961"/>
              <a:gd name="connisteX4" fmla="*/ 666750 w 1605915"/>
              <a:gd name="connsiteY4" fmla="*/ 5986 h 567961"/>
              <a:gd name="connisteX5" fmla="*/ 1059815 w 1605915"/>
              <a:gd name="connsiteY5" fmla="*/ 110126 h 567961"/>
              <a:gd name="connisteX6" fmla="*/ 1348740 w 1605915"/>
              <a:gd name="connsiteY6" fmla="*/ 238396 h 567961"/>
              <a:gd name="connisteX7" fmla="*/ 1517650 w 1605915"/>
              <a:gd name="connsiteY7" fmla="*/ 343171 h 567961"/>
              <a:gd name="connisteX8" fmla="*/ 1605915 w 1605915"/>
              <a:gd name="connsiteY8" fmla="*/ 399051 h 56796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1605915" h="567961">
                <a:moveTo>
                  <a:pt x="0" y="567961"/>
                </a:moveTo>
                <a:cubicBezTo>
                  <a:pt x="6350" y="527956"/>
                  <a:pt x="15875" y="429531"/>
                  <a:pt x="40005" y="350791"/>
                </a:cubicBezTo>
                <a:cubicBezTo>
                  <a:pt x="64135" y="272051"/>
                  <a:pt x="69215" y="237126"/>
                  <a:pt x="120650" y="174261"/>
                </a:cubicBezTo>
                <a:cubicBezTo>
                  <a:pt x="172085" y="111396"/>
                  <a:pt x="187960" y="71391"/>
                  <a:pt x="297180" y="37736"/>
                </a:cubicBezTo>
                <a:cubicBezTo>
                  <a:pt x="406400" y="4081"/>
                  <a:pt x="514350" y="-8619"/>
                  <a:pt x="666750" y="5986"/>
                </a:cubicBezTo>
                <a:cubicBezTo>
                  <a:pt x="819150" y="20591"/>
                  <a:pt x="923290" y="63771"/>
                  <a:pt x="1059815" y="110126"/>
                </a:cubicBezTo>
                <a:cubicBezTo>
                  <a:pt x="1196340" y="156481"/>
                  <a:pt x="1257300" y="192041"/>
                  <a:pt x="1348740" y="238396"/>
                </a:cubicBezTo>
                <a:cubicBezTo>
                  <a:pt x="1440180" y="284751"/>
                  <a:pt x="1466215" y="310786"/>
                  <a:pt x="1517650" y="343171"/>
                </a:cubicBezTo>
                <a:cubicBezTo>
                  <a:pt x="1569085" y="375556"/>
                  <a:pt x="1591945" y="390161"/>
                  <a:pt x="1605915" y="399051"/>
                </a:cubicBezTo>
              </a:path>
            </a:pathLst>
          </a:cu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106260AA-428D-71C4-8293-49A76CD95DEE}"/>
              </a:ext>
            </a:extLst>
          </p:cNvPr>
          <p:cNvSpPr txBox="1"/>
          <p:nvPr/>
        </p:nvSpPr>
        <p:spPr>
          <a:xfrm>
            <a:off x="192138" y="74077"/>
            <a:ext cx="4478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4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、电路连接方式</a:t>
            </a:r>
          </a:p>
        </p:txBody>
      </p:sp>
      <p:sp>
        <p:nvSpPr>
          <p:cNvPr id="20" name="矩形 89122">
            <a:extLst>
              <a:ext uri="{FF2B5EF4-FFF2-40B4-BE49-F238E27FC236}">
                <a16:creationId xmlns:a16="http://schemas.microsoft.com/office/drawing/2014/main" id="{CB0A8E3C-2851-94E8-7787-3B4D5FF10F59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67655" y="3876403"/>
            <a:ext cx="9342992" cy="5290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用电器的两端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并列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连接在一起，然后连接到电路中</a:t>
            </a: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的连接方式。</a:t>
            </a:r>
          </a:p>
        </p:txBody>
      </p:sp>
      <p:sp>
        <p:nvSpPr>
          <p:cNvPr id="23" name="矩形标注 9">
            <a:extLst>
              <a:ext uri="{FF2B5EF4-FFF2-40B4-BE49-F238E27FC236}">
                <a16:creationId xmlns:a16="http://schemas.microsoft.com/office/drawing/2014/main" id="{B4532AC4-D623-EEF7-44D3-9032EEC59682}"/>
              </a:ext>
            </a:extLst>
          </p:cNvPr>
          <p:cNvSpPr/>
          <p:nvPr/>
        </p:nvSpPr>
        <p:spPr>
          <a:xfrm>
            <a:off x="9563402" y="1121286"/>
            <a:ext cx="1332000" cy="720000"/>
          </a:xfrm>
          <a:prstGeom prst="wedgeRectCallout">
            <a:avLst>
              <a:gd name="adj1" fmla="val -69871"/>
              <a:gd name="adj2" fmla="val 95753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2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用电器共用部分</a:t>
            </a:r>
          </a:p>
        </p:txBody>
      </p:sp>
      <p:sp>
        <p:nvSpPr>
          <p:cNvPr id="61" name="矩形标注 2">
            <a:extLst>
              <a:ext uri="{FF2B5EF4-FFF2-40B4-BE49-F238E27FC236}">
                <a16:creationId xmlns:a16="http://schemas.microsoft.com/office/drawing/2014/main" id="{18628510-6A5C-B938-499E-75BF5D174F8E}"/>
              </a:ext>
            </a:extLst>
          </p:cNvPr>
          <p:cNvSpPr/>
          <p:nvPr/>
        </p:nvSpPr>
        <p:spPr>
          <a:xfrm>
            <a:off x="9350203" y="3166938"/>
            <a:ext cx="1584000" cy="720000"/>
          </a:xfrm>
          <a:prstGeom prst="wedgeRectCallout">
            <a:avLst>
              <a:gd name="adj1" fmla="val -74453"/>
              <a:gd name="adj2" fmla="val -5044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2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用电器单独使用的部分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1EC10E9D-DDE8-1A16-CCF3-60D09E4B83C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061624" y="1868636"/>
            <a:ext cx="4591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</a:rPr>
              <a:t>首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BD341ECA-CCC8-2CA6-8097-32A771EA5F1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12804" y="1868636"/>
            <a:ext cx="4591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</a:rPr>
              <a:t>尾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F23F92E5-BA19-B46E-35A7-17634793C73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061624" y="3228806"/>
            <a:ext cx="4591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</a:rPr>
              <a:t>首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BB0ABA31-D08A-5DDF-D28B-32C86669944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612804" y="3228806"/>
            <a:ext cx="4591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</a:rPr>
              <a:t>尾</a:t>
            </a: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AE49839E-04CF-4D53-369C-3A538B207CFC}"/>
              </a:ext>
            </a:extLst>
          </p:cNvPr>
          <p:cNvGrpSpPr/>
          <p:nvPr/>
        </p:nvGrpSpPr>
        <p:grpSpPr>
          <a:xfrm>
            <a:off x="7096108" y="1329521"/>
            <a:ext cx="2226945" cy="2044065"/>
            <a:chOff x="6393" y="3658"/>
            <a:chExt cx="3507" cy="3219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E000E6FF-F42F-563A-24BF-5A1FC7B140D5}"/>
                </a:ext>
              </a:extLst>
            </p:cNvPr>
            <p:cNvGrpSpPr/>
            <p:nvPr/>
          </p:nvGrpSpPr>
          <p:grpSpPr>
            <a:xfrm>
              <a:off x="6393" y="3658"/>
              <a:ext cx="3507" cy="3219"/>
              <a:chOff x="6393" y="3658"/>
              <a:chExt cx="3507" cy="3219"/>
            </a:xfrm>
          </p:grpSpPr>
          <p:grpSp>
            <p:nvGrpSpPr>
              <p:cNvPr id="77" name="组合 76">
                <a:extLst>
                  <a:ext uri="{FF2B5EF4-FFF2-40B4-BE49-F238E27FC236}">
                    <a16:creationId xmlns:a16="http://schemas.microsoft.com/office/drawing/2014/main" id="{B2E749A6-EDCD-4E0C-0D3D-D119A970F6FE}"/>
                  </a:ext>
                </a:extLst>
              </p:cNvPr>
              <p:cNvGrpSpPr/>
              <p:nvPr/>
            </p:nvGrpSpPr>
            <p:grpSpPr>
              <a:xfrm>
                <a:off x="6393" y="3658"/>
                <a:ext cx="3507" cy="2309"/>
                <a:chOff x="1862" y="5370"/>
                <a:chExt cx="3507" cy="2309"/>
              </a:xfrm>
            </p:grpSpPr>
            <p:grpSp>
              <p:nvGrpSpPr>
                <p:cNvPr id="83" name="组合 82">
                  <a:extLst>
                    <a:ext uri="{FF2B5EF4-FFF2-40B4-BE49-F238E27FC236}">
                      <a16:creationId xmlns:a16="http://schemas.microsoft.com/office/drawing/2014/main" id="{D355113F-5F96-8648-2D27-801B34F3C4D3}"/>
                    </a:ext>
                  </a:extLst>
                </p:cNvPr>
                <p:cNvGrpSpPr/>
                <p:nvPr/>
              </p:nvGrpSpPr>
              <p:grpSpPr>
                <a:xfrm>
                  <a:off x="1862" y="5438"/>
                  <a:ext cx="3507" cy="2241"/>
                  <a:chOff x="8346" y="3046"/>
                  <a:chExt cx="3507" cy="2241"/>
                </a:xfrm>
              </p:grpSpPr>
              <p:sp>
                <p:nvSpPr>
                  <p:cNvPr id="86" name="流程图: 汇总连接 85">
                    <a:extLst>
                      <a:ext uri="{FF2B5EF4-FFF2-40B4-BE49-F238E27FC236}">
                        <a16:creationId xmlns:a16="http://schemas.microsoft.com/office/drawing/2014/main" id="{FC1B89E6-8E58-524A-B702-6A423CAEF132}"/>
                      </a:ext>
                    </a:extLst>
                  </p:cNvPr>
                  <p:cNvSpPr/>
                  <p:nvPr>
                    <p:custDataLst>
                      <p:tags r:id="rId27"/>
                    </p:custDataLst>
                  </p:nvPr>
                </p:nvSpPr>
                <p:spPr>
                  <a:xfrm>
                    <a:off x="10292" y="4407"/>
                    <a:ext cx="680" cy="680"/>
                  </a:xfrm>
                  <a:prstGeom prst="flowChartSummingJunction">
                    <a:avLst/>
                  </a:prstGeom>
                  <a:noFill/>
                  <a:ln w="22225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87" name="直接连接符 86">
                    <a:extLst>
                      <a:ext uri="{FF2B5EF4-FFF2-40B4-BE49-F238E27FC236}">
                        <a16:creationId xmlns:a16="http://schemas.microsoft.com/office/drawing/2014/main" id="{AD8062B8-ED6B-B240-3E25-83360DD4063F}"/>
                      </a:ext>
                    </a:extLst>
                  </p:cNvPr>
                  <p:cNvCxnSpPr/>
                  <p:nvPr>
                    <p:custDataLst>
                      <p:tags r:id="rId28"/>
                    </p:custDataLst>
                  </p:nvPr>
                </p:nvCxnSpPr>
                <p:spPr>
                  <a:xfrm>
                    <a:off x="11337" y="5277"/>
                    <a:ext cx="510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headEnd type="oval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8" name="直接连接符 87">
                    <a:extLst>
                      <a:ext uri="{FF2B5EF4-FFF2-40B4-BE49-F238E27FC236}">
                        <a16:creationId xmlns:a16="http://schemas.microsoft.com/office/drawing/2014/main" id="{CD5F4325-E148-A627-305B-4464F12A24F6}"/>
                      </a:ext>
                    </a:extLst>
                  </p:cNvPr>
                  <p:cNvCxnSpPr/>
                  <p:nvPr>
                    <p:custDataLst>
                      <p:tags r:id="rId29"/>
                    </p:custDataLst>
                  </p:nvPr>
                </p:nvCxnSpPr>
                <p:spPr>
                  <a:xfrm>
                    <a:off x="8346" y="5277"/>
                    <a:ext cx="510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headEnd type="none"/>
                    <a:tailEnd type="oval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9" name="直接连接符 88">
                    <a:extLst>
                      <a:ext uri="{FF2B5EF4-FFF2-40B4-BE49-F238E27FC236}">
                        <a16:creationId xmlns:a16="http://schemas.microsoft.com/office/drawing/2014/main" id="{559051F8-0134-FC11-0B0E-7BB273A6A0BB}"/>
                      </a:ext>
                    </a:extLst>
                  </p:cNvPr>
                  <p:cNvCxnSpPr/>
                  <p:nvPr>
                    <p:custDataLst>
                      <p:tags r:id="rId30"/>
                    </p:custDataLst>
                  </p:nvPr>
                </p:nvCxnSpPr>
                <p:spPr>
                  <a:xfrm flipH="1" flipV="1">
                    <a:off x="8355" y="3246"/>
                    <a:ext cx="0" cy="2041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0" name="直接连接符 89">
                    <a:extLst>
                      <a:ext uri="{FF2B5EF4-FFF2-40B4-BE49-F238E27FC236}">
                        <a16:creationId xmlns:a16="http://schemas.microsoft.com/office/drawing/2014/main" id="{C8311047-0E7D-15D2-C9EF-3AAF2BA5CB95}"/>
                      </a:ext>
                    </a:extLst>
                  </p:cNvPr>
                  <p:cNvCxnSpPr/>
                  <p:nvPr>
                    <p:custDataLst>
                      <p:tags r:id="rId31"/>
                    </p:custDataLst>
                  </p:nvPr>
                </p:nvCxnSpPr>
                <p:spPr>
                  <a:xfrm>
                    <a:off x="8368" y="3257"/>
                    <a:ext cx="455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grpSp>
                <p:nvGrpSpPr>
                  <p:cNvPr id="91" name="组合 90">
                    <a:extLst>
                      <a:ext uri="{FF2B5EF4-FFF2-40B4-BE49-F238E27FC236}">
                        <a16:creationId xmlns:a16="http://schemas.microsoft.com/office/drawing/2014/main" id="{115681A5-039C-67CA-4ABA-0F1675AF210C}"/>
                      </a:ext>
                    </a:extLst>
                  </p:cNvPr>
                  <p:cNvGrpSpPr/>
                  <p:nvPr/>
                </p:nvGrpSpPr>
                <p:grpSpPr>
                  <a:xfrm>
                    <a:off x="8823" y="3046"/>
                    <a:ext cx="585" cy="288"/>
                    <a:chOff x="8823" y="2969"/>
                    <a:chExt cx="585" cy="288"/>
                  </a:xfrm>
                </p:grpSpPr>
                <p:sp>
                  <p:nvSpPr>
                    <p:cNvPr id="95" name="椭圆 94">
                      <a:extLst>
                        <a:ext uri="{FF2B5EF4-FFF2-40B4-BE49-F238E27FC236}">
                          <a16:creationId xmlns:a16="http://schemas.microsoft.com/office/drawing/2014/main" id="{A5579207-C9C0-5C82-3FF7-2808CA415371}"/>
                        </a:ext>
                      </a:extLst>
                    </p:cNvPr>
                    <p:cNvSpPr/>
                    <p:nvPr>
                      <p:custDataLst>
                        <p:tags r:id="rId35"/>
                      </p:custDataLst>
                    </p:nvPr>
                  </p:nvSpPr>
                  <p:spPr>
                    <a:xfrm>
                      <a:off x="8823" y="3087"/>
                      <a:ext cx="170" cy="170"/>
                    </a:xfrm>
                    <a:prstGeom prst="ellipse">
                      <a:avLst/>
                    </a:prstGeom>
                    <a:noFill/>
                    <a:ln w="22225">
                      <a:solidFill>
                        <a:schemeClr val="tx1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96" name="直接连接符 95">
                      <a:extLst>
                        <a:ext uri="{FF2B5EF4-FFF2-40B4-BE49-F238E27FC236}">
                          <a16:creationId xmlns:a16="http://schemas.microsoft.com/office/drawing/2014/main" id="{18C374B7-AE7F-B751-2939-192237CD2612}"/>
                        </a:ext>
                      </a:extLst>
                    </p:cNvPr>
                    <p:cNvCxnSpPr/>
                    <p:nvPr>
                      <p:custDataLst>
                        <p:tags r:id="rId36"/>
                      </p:custDataLst>
                    </p:nvPr>
                  </p:nvCxnSpPr>
                  <p:spPr>
                    <a:xfrm flipV="1">
                      <a:off x="8961" y="2969"/>
                      <a:ext cx="447" cy="171"/>
                    </a:xfrm>
                    <a:prstGeom prst="line">
                      <a:avLst/>
                    </a:prstGeom>
                    <a:noFill/>
                    <a:ln w="22225">
                      <a:solidFill>
                        <a:schemeClr val="tx1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cxnSp>
                <p:nvCxnSpPr>
                  <p:cNvPr id="92" name="直接连接符 91">
                    <a:extLst>
                      <a:ext uri="{FF2B5EF4-FFF2-40B4-BE49-F238E27FC236}">
                        <a16:creationId xmlns:a16="http://schemas.microsoft.com/office/drawing/2014/main" id="{27435071-1754-6F42-C609-9E4F57B4F261}"/>
                      </a:ext>
                    </a:extLst>
                  </p:cNvPr>
                  <p:cNvCxnSpPr/>
                  <p:nvPr>
                    <p:custDataLst>
                      <p:tags r:id="rId32"/>
                    </p:custDataLst>
                  </p:nvPr>
                </p:nvCxnSpPr>
                <p:spPr>
                  <a:xfrm>
                    <a:off x="9461" y="3257"/>
                    <a:ext cx="964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3" name="直接连接符 92">
                    <a:extLst>
                      <a:ext uri="{FF2B5EF4-FFF2-40B4-BE49-F238E27FC236}">
                        <a16:creationId xmlns:a16="http://schemas.microsoft.com/office/drawing/2014/main" id="{AE1C916B-4E9E-AD6C-68A5-5E94F1F21A46}"/>
                      </a:ext>
                    </a:extLst>
                  </p:cNvPr>
                  <p:cNvCxnSpPr/>
                  <p:nvPr>
                    <p:custDataLst>
                      <p:tags r:id="rId33"/>
                    </p:custDataLst>
                  </p:nvPr>
                </p:nvCxnSpPr>
                <p:spPr>
                  <a:xfrm>
                    <a:off x="10606" y="3257"/>
                    <a:ext cx="1247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4" name="直接连接符 93">
                    <a:extLst>
                      <a:ext uri="{FF2B5EF4-FFF2-40B4-BE49-F238E27FC236}">
                        <a16:creationId xmlns:a16="http://schemas.microsoft.com/office/drawing/2014/main" id="{AD8DD9D0-1950-2B35-7C1A-EE11E9199F73}"/>
                      </a:ext>
                    </a:extLst>
                  </p:cNvPr>
                  <p:cNvCxnSpPr/>
                  <p:nvPr>
                    <p:custDataLst>
                      <p:tags r:id="rId34"/>
                    </p:custDataLst>
                  </p:nvPr>
                </p:nvCxnSpPr>
                <p:spPr>
                  <a:xfrm flipH="1">
                    <a:off x="11836" y="3270"/>
                    <a:ext cx="0" cy="2013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cxnSp>
              <p:nvCxnSpPr>
                <p:cNvPr id="84" name="直接连接符 83">
                  <a:extLst>
                    <a:ext uri="{FF2B5EF4-FFF2-40B4-BE49-F238E27FC236}">
                      <a16:creationId xmlns:a16="http://schemas.microsoft.com/office/drawing/2014/main" id="{8CFB8D8D-78A8-E1A1-3C3A-A21968A9AFA8}"/>
                    </a:ext>
                  </a:extLst>
                </p:cNvPr>
                <p:cNvCxnSpPr/>
                <p:nvPr>
                  <p:custDataLst>
                    <p:tags r:id="rId25"/>
                  </p:custDataLst>
                </p:nvPr>
              </p:nvCxnSpPr>
              <p:spPr>
                <a:xfrm flipH="1">
                  <a:off x="3958" y="5370"/>
                  <a:ext cx="0" cy="531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85" name="直接连接符 84">
                  <a:extLst>
                    <a:ext uri="{FF2B5EF4-FFF2-40B4-BE49-F238E27FC236}">
                      <a16:creationId xmlns:a16="http://schemas.microsoft.com/office/drawing/2014/main" id="{F97B66E0-E425-EF4F-F7E3-02374B127A6D}"/>
                    </a:ext>
                  </a:extLst>
                </p:cNvPr>
                <p:cNvCxnSpPr/>
                <p:nvPr>
                  <p:custDataLst>
                    <p:tags r:id="rId26"/>
                  </p:custDataLst>
                </p:nvPr>
              </p:nvCxnSpPr>
              <p:spPr>
                <a:xfrm flipH="1">
                  <a:off x="4119" y="5450"/>
                  <a:ext cx="0" cy="397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78" name="组合 77">
                <a:extLst>
                  <a:ext uri="{FF2B5EF4-FFF2-40B4-BE49-F238E27FC236}">
                    <a16:creationId xmlns:a16="http://schemas.microsoft.com/office/drawing/2014/main" id="{19E4BDA7-46DE-BFDC-18DF-A9C9BA7B8E98}"/>
                  </a:ext>
                </a:extLst>
              </p:cNvPr>
              <p:cNvGrpSpPr/>
              <p:nvPr/>
            </p:nvGrpSpPr>
            <p:grpSpPr>
              <a:xfrm>
                <a:off x="7411" y="5184"/>
                <a:ext cx="584" cy="288"/>
                <a:chOff x="7070" y="3926"/>
                <a:chExt cx="584" cy="288"/>
              </a:xfrm>
            </p:grpSpPr>
            <p:sp>
              <p:nvSpPr>
                <p:cNvPr id="81" name="椭圆 80">
                  <a:extLst>
                    <a:ext uri="{FF2B5EF4-FFF2-40B4-BE49-F238E27FC236}">
                      <a16:creationId xmlns:a16="http://schemas.microsoft.com/office/drawing/2014/main" id="{2D53EAD7-6DD8-B430-4DFE-B926797BADDA}"/>
                    </a:ext>
                  </a:extLst>
                </p:cNvPr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7070" y="4044"/>
                  <a:ext cx="170" cy="170"/>
                </a:xfrm>
                <a:prstGeom prst="ellipse">
                  <a:avLst/>
                </a:prstGeom>
                <a:noFill/>
                <a:ln w="2222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82" name="直接连接符 81">
                  <a:extLst>
                    <a:ext uri="{FF2B5EF4-FFF2-40B4-BE49-F238E27FC236}">
                      <a16:creationId xmlns:a16="http://schemas.microsoft.com/office/drawing/2014/main" id="{09BE1B59-3D73-361A-1CAB-27386FFF93C2}"/>
                    </a:ext>
                  </a:extLst>
                </p:cNvPr>
                <p:cNvCxnSpPr/>
                <p:nvPr>
                  <p:custDataLst>
                    <p:tags r:id="rId24"/>
                  </p:custDataLst>
                </p:nvPr>
              </p:nvCxnSpPr>
              <p:spPr>
                <a:xfrm flipV="1">
                  <a:off x="7208" y="3926"/>
                  <a:ext cx="447" cy="171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cxnSp>
            <p:nvCxnSpPr>
              <p:cNvPr id="79" name="直接连接符 78">
                <a:extLst>
                  <a:ext uri="{FF2B5EF4-FFF2-40B4-BE49-F238E27FC236}">
                    <a16:creationId xmlns:a16="http://schemas.microsoft.com/office/drawing/2014/main" id="{0B75BFCB-14B3-E04B-4417-44A23DAE2523}"/>
                  </a:ext>
                </a:extLst>
              </p:cNvPr>
              <p:cNvCxnSpPr/>
              <p:nvPr>
                <p:custDataLst>
                  <p:tags r:id="rId21"/>
                </p:custDataLst>
              </p:nvPr>
            </p:nvCxnSpPr>
            <p:spPr>
              <a:xfrm flipH="1" flipV="1">
                <a:off x="6925" y="5411"/>
                <a:ext cx="0" cy="1134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80" name="流程图: 汇总连接 79">
                <a:extLst>
                  <a:ext uri="{FF2B5EF4-FFF2-40B4-BE49-F238E27FC236}">
                    <a16:creationId xmlns:a16="http://schemas.microsoft.com/office/drawing/2014/main" id="{139A35F6-84E2-0094-7466-274C7EC68E60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8339" y="6197"/>
                <a:ext cx="680" cy="680"/>
              </a:xfrm>
              <a:prstGeom prst="flowChartSummingJunction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BFA8451C-3976-BFC1-852D-6F81EFD87E24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>
            <a:xfrm>
              <a:off x="9019" y="5427"/>
              <a:ext cx="369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93DE697D-63AB-AFE1-0028-FA3B75D7B8B2}"/>
                </a:ext>
              </a:extLst>
            </p:cNvPr>
            <p:cNvCxnSpPr/>
            <p:nvPr>
              <p:custDataLst>
                <p:tags r:id="rId13"/>
              </p:custDataLst>
            </p:nvPr>
          </p:nvCxnSpPr>
          <p:spPr>
            <a:xfrm>
              <a:off x="9032" y="6537"/>
              <a:ext cx="369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4B73F276-1493-DF3F-2538-ACD63B374E39}"/>
                </a:ext>
              </a:extLst>
            </p:cNvPr>
            <p:cNvCxnSpPr/>
            <p:nvPr>
              <p:custDataLst>
                <p:tags r:id="rId14"/>
              </p:custDataLst>
            </p:nvPr>
          </p:nvCxnSpPr>
          <p:spPr>
            <a:xfrm flipH="1" flipV="1">
              <a:off x="9386" y="5411"/>
              <a:ext cx="0" cy="1134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5408BA8C-3447-AC87-A32F-27B3A222F91F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>
              <a:off x="7918" y="5427"/>
              <a:ext cx="397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18AD3C50-B2A4-7A79-E855-135F0DFDF8AA}"/>
                </a:ext>
              </a:extLst>
            </p:cNvPr>
            <p:cNvCxnSpPr/>
            <p:nvPr>
              <p:custDataLst>
                <p:tags r:id="rId16"/>
              </p:custDataLst>
            </p:nvPr>
          </p:nvCxnSpPr>
          <p:spPr>
            <a:xfrm>
              <a:off x="6903" y="5411"/>
              <a:ext cx="51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7E7EB3A2-40D8-B246-DCBD-DF14974318DD}"/>
                </a:ext>
              </a:extLst>
            </p:cNvPr>
            <p:cNvCxnSpPr/>
            <p:nvPr>
              <p:custDataLst>
                <p:tags r:id="rId17"/>
              </p:custDataLst>
            </p:nvPr>
          </p:nvCxnSpPr>
          <p:spPr>
            <a:xfrm>
              <a:off x="6903" y="6537"/>
              <a:ext cx="51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EC36D9CF-2A6C-7188-FD7C-7F886BF82641}"/>
                </a:ext>
              </a:extLst>
            </p:cNvPr>
            <p:cNvCxnSpPr/>
            <p:nvPr>
              <p:custDataLst>
                <p:tags r:id="rId18"/>
              </p:custDataLst>
            </p:nvPr>
          </p:nvCxnSpPr>
          <p:spPr>
            <a:xfrm flipV="1">
              <a:off x="7525" y="6276"/>
              <a:ext cx="447" cy="171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A6F78F56-F4B0-3916-90BA-E860B39372C3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7388" y="6447"/>
              <a:ext cx="170" cy="17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E1E69FBB-D030-66C3-B232-97F545BEB395}"/>
                </a:ext>
              </a:extLst>
            </p:cNvPr>
            <p:cNvCxnSpPr/>
            <p:nvPr>
              <p:custDataLst>
                <p:tags r:id="rId20"/>
              </p:custDataLst>
            </p:nvPr>
          </p:nvCxnSpPr>
          <p:spPr>
            <a:xfrm>
              <a:off x="7918" y="6537"/>
              <a:ext cx="397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97" name="文本框 96">
            <a:extLst>
              <a:ext uri="{FF2B5EF4-FFF2-40B4-BE49-F238E27FC236}">
                <a16:creationId xmlns:a16="http://schemas.microsoft.com/office/drawing/2014/main" id="{D28650A4-2C5A-0E42-F531-492B4975FF6D}"/>
              </a:ext>
            </a:extLst>
          </p:cNvPr>
          <p:cNvSpPr txBox="1"/>
          <p:nvPr/>
        </p:nvSpPr>
        <p:spPr>
          <a:xfrm>
            <a:off x="7410433" y="1533991"/>
            <a:ext cx="3854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S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02ECE8A3-B0B9-C4BC-48DC-FCA7F6970B5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625698" y="2394416"/>
            <a:ext cx="50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S</a:t>
            </a:r>
            <a:r>
              <a:rPr lang="en-US" altLang="zh-CN" sz="2400" baseline="-250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BC210965-1D2A-3E20-C1EA-0DBADA8C7D7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625698" y="3110696"/>
            <a:ext cx="50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S</a:t>
            </a:r>
            <a:r>
              <a:rPr lang="en-US" altLang="zh-CN" sz="2400" baseline="-25000"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C3809AD5-6A6E-B4BD-F04A-0579724A341E}"/>
              </a:ext>
            </a:extLst>
          </p:cNvPr>
          <p:cNvSpPr txBox="1"/>
          <p:nvPr/>
        </p:nvSpPr>
        <p:spPr>
          <a:xfrm>
            <a:off x="567655" y="5266457"/>
            <a:ext cx="11361041" cy="4702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 eaLnBrk="1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并联电路中，干路开关可以控制所有用电器，支路开关可以控制所在支路的用电器。</a:t>
            </a: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18A80D72-02E7-061A-0F4A-CFE44D4B0EA4}"/>
              </a:ext>
            </a:extLst>
          </p:cNvPr>
          <p:cNvSpPr txBox="1"/>
          <p:nvPr/>
        </p:nvSpPr>
        <p:spPr>
          <a:xfrm>
            <a:off x="567655" y="4604205"/>
            <a:ext cx="258032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电流有多条路径</a:t>
            </a: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AAE966A4-EF0A-7327-B21D-8E720184BC91}"/>
              </a:ext>
            </a:extLst>
          </p:cNvPr>
          <p:cNvSpPr txBox="1"/>
          <p:nvPr/>
        </p:nvSpPr>
        <p:spPr>
          <a:xfrm>
            <a:off x="567655" y="5945134"/>
            <a:ext cx="477744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0" indent="0" algn="l" eaLnBrk="1" hangingPunct="1">
              <a:spcBef>
                <a:spcPct val="0"/>
              </a:spcBef>
              <a:buNone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各用电器可独立工作，互不影响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B8814A1-C614-C6E2-4DE1-1F7854E3CEBC}"/>
              </a:ext>
            </a:extLst>
          </p:cNvPr>
          <p:cNvSpPr txBox="1"/>
          <p:nvPr/>
        </p:nvSpPr>
        <p:spPr>
          <a:xfrm>
            <a:off x="624167" y="627228"/>
            <a:ext cx="2467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）并联</a:t>
            </a:r>
          </a:p>
        </p:txBody>
      </p:sp>
    </p:spTree>
    <p:extLst>
      <p:ext uri="{BB962C8B-B14F-4D97-AF65-F5344CB8AC3E}">
        <p14:creationId xmlns:p14="http://schemas.microsoft.com/office/powerpoint/2010/main" val="2408259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3" grpId="0" animBg="1"/>
      <p:bldP spid="61" grpId="0" animBg="1"/>
      <p:bldP spid="62" grpId="0"/>
      <p:bldP spid="63" grpId="0"/>
      <p:bldP spid="64" grpId="0"/>
      <p:bldP spid="65" grpId="0"/>
      <p:bldP spid="100" grpId="0" animBg="1"/>
      <p:bldP spid="102" grpId="0" animBg="1"/>
      <p:bldP spid="10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A63FB14-5A95-E6FC-1913-04DDF0D596AB}"/>
              </a:ext>
            </a:extLst>
          </p:cNvPr>
          <p:cNvSpPr txBox="1"/>
          <p:nvPr/>
        </p:nvSpPr>
        <p:spPr>
          <a:xfrm>
            <a:off x="622356" y="369600"/>
            <a:ext cx="7918446" cy="482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、下面的电路是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串联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电路还是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并联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电路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FA46C93-A8D9-C8F6-1557-A6C29765F999}"/>
              </a:ext>
            </a:extLst>
          </p:cNvPr>
          <p:cNvGrpSpPr/>
          <p:nvPr/>
        </p:nvGrpSpPr>
        <p:grpSpPr>
          <a:xfrm>
            <a:off x="877039" y="915050"/>
            <a:ext cx="1763713" cy="1692275"/>
            <a:chOff x="8769629" y="1961147"/>
            <a:chExt cx="2351618" cy="2256367"/>
          </a:xfrm>
        </p:grpSpPr>
        <p:sp>
          <p:nvSpPr>
            <p:cNvPr id="4" name="Rectangle 61">
              <a:extLst>
                <a:ext uri="{FF2B5EF4-FFF2-40B4-BE49-F238E27FC236}">
                  <a16:creationId xmlns:a16="http://schemas.microsoft.com/office/drawing/2014/main" id="{149AC380-54E9-9810-B672-2EC095572B56}"/>
                </a:ext>
              </a:extLst>
            </p:cNvPr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9152746" y="3497847"/>
              <a:ext cx="417208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S</a:t>
              </a:r>
              <a:endParaRPr lang="en-US" altLang="zh-CN" sz="1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62">
              <a:extLst>
                <a:ext uri="{FF2B5EF4-FFF2-40B4-BE49-F238E27FC236}">
                  <a16:creationId xmlns:a16="http://schemas.microsoft.com/office/drawing/2014/main" id="{372B766E-BF2F-450F-34D7-0A6525577682}"/>
                </a:ext>
              </a:extLst>
            </p:cNvPr>
            <p:cNvSpPr>
              <a:spLocks noChangeArrowheads="1"/>
            </p:cNvSpPr>
            <p:nvPr>
              <p:custDataLst>
                <p:tags r:id="rId57"/>
              </p:custDataLst>
            </p:nvPr>
          </p:nvSpPr>
          <p:spPr bwMode="auto">
            <a:xfrm>
              <a:off x="8769629" y="2488197"/>
              <a:ext cx="2351618" cy="148801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8100" dir="2700000" algn="ctr" rotWithShape="0">
                      <a:srgbClr val="000000">
                        <a:alpha val="3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zh-CN" altLang="en-US" sz="18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63">
              <a:extLst>
                <a:ext uri="{FF2B5EF4-FFF2-40B4-BE49-F238E27FC236}">
                  <a16:creationId xmlns:a16="http://schemas.microsoft.com/office/drawing/2014/main" id="{C8E3624D-4498-CF75-62C2-BC61D8646BCC}"/>
                </a:ext>
              </a:extLst>
            </p:cNvPr>
            <p:cNvGrpSpPr/>
            <p:nvPr/>
          </p:nvGrpSpPr>
          <p:grpSpPr>
            <a:xfrm>
              <a:off x="10208963" y="3737031"/>
              <a:ext cx="97367" cy="480483"/>
              <a:chOff x="0" y="0"/>
              <a:chExt cx="91" cy="476"/>
            </a:xfrm>
            <a:solidFill>
              <a:schemeClr val="bg1">
                <a:lumMod val="95000"/>
              </a:schemeClr>
            </a:solidFill>
          </p:grpSpPr>
          <p:sp>
            <p:nvSpPr>
              <p:cNvPr id="17" name="Rectangle 64">
                <a:extLst>
                  <a:ext uri="{FF2B5EF4-FFF2-40B4-BE49-F238E27FC236}">
                    <a16:creationId xmlns:a16="http://schemas.microsoft.com/office/drawing/2014/main" id="{E3D766F8-550B-1774-53E4-63F2B893F4F9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0" y="174"/>
                <a:ext cx="85" cy="126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8100" dir="2700000" algn="ctr" rotWithShape="0">
                        <a:srgbClr val="000000">
                          <a:alpha val="3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Line 32">
                <a:extLst>
                  <a:ext uri="{FF2B5EF4-FFF2-40B4-BE49-F238E27FC236}">
                    <a16:creationId xmlns:a16="http://schemas.microsoft.com/office/drawing/2014/main" id="{79ECC189-0CE7-76A1-7DA4-F52444B63093}"/>
                  </a:ext>
                </a:extLst>
              </p:cNvPr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H="1">
                <a:off x="0" y="0"/>
                <a:ext cx="0" cy="476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Line 33">
                <a:extLst>
                  <a:ext uri="{FF2B5EF4-FFF2-40B4-BE49-F238E27FC236}">
                    <a16:creationId xmlns:a16="http://schemas.microsoft.com/office/drawing/2014/main" id="{2BAF68D6-583D-A355-7834-CB40A32AD7A9}"/>
                  </a:ext>
                </a:extLst>
              </p:cNvPr>
              <p:cNvSpPr>
                <a:spLocks noChangeShapeType="1"/>
              </p:cNvSpPr>
              <p:nvPr>
                <p:custDataLst>
                  <p:tags r:id="rId69"/>
                </p:custDataLst>
              </p:nvPr>
            </p:nvSpPr>
            <p:spPr bwMode="auto">
              <a:xfrm flipH="1">
                <a:off x="91" y="105"/>
                <a:ext cx="0" cy="255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7">
              <a:extLst>
                <a:ext uri="{FF2B5EF4-FFF2-40B4-BE49-F238E27FC236}">
                  <a16:creationId xmlns:a16="http://schemas.microsoft.com/office/drawing/2014/main" id="{946167D8-8344-26AE-6C94-1C95270BD884}"/>
                </a:ext>
              </a:extLst>
            </p:cNvPr>
            <p:cNvGrpSpPr/>
            <p:nvPr/>
          </p:nvGrpSpPr>
          <p:grpSpPr>
            <a:xfrm>
              <a:off x="9201429" y="3880964"/>
              <a:ext cx="319617" cy="175683"/>
              <a:chOff x="0" y="0"/>
              <a:chExt cx="317" cy="182"/>
            </a:xfrm>
            <a:solidFill>
              <a:schemeClr val="bg1">
                <a:lumMod val="95000"/>
              </a:schemeClr>
            </a:solidFill>
          </p:grpSpPr>
          <p:sp>
            <p:nvSpPr>
              <p:cNvPr id="14" name="Rectangle 68">
                <a:extLst>
                  <a:ext uri="{FF2B5EF4-FFF2-40B4-BE49-F238E27FC236}">
                    <a16:creationId xmlns:a16="http://schemas.microsoft.com/office/drawing/2014/main" id="{31258B3B-6FD4-D221-BCA9-730BDF88FDC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23" y="23"/>
                <a:ext cx="272" cy="159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8100" dir="2700000" algn="ctr" rotWithShape="0">
                        <a:srgbClr val="000000">
                          <a:alpha val="3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Line 44">
                <a:extLst>
                  <a:ext uri="{FF2B5EF4-FFF2-40B4-BE49-F238E27FC236}">
                    <a16:creationId xmlns:a16="http://schemas.microsoft.com/office/drawing/2014/main" id="{02CD2C43-5822-54FB-4793-FFAAD348074D}"/>
                  </a:ext>
                </a:extLst>
              </p:cNvPr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V="1">
                <a:off x="45" y="0"/>
                <a:ext cx="272" cy="108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Oval 42">
                <a:extLst>
                  <a:ext uri="{FF2B5EF4-FFF2-40B4-BE49-F238E27FC236}">
                    <a16:creationId xmlns:a16="http://schemas.microsoft.com/office/drawing/2014/main" id="{52469A40-578F-048D-70C0-D40320538D35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66"/>
                </p:custDataLst>
              </p:nvPr>
            </p:nvSpPr>
            <p:spPr bwMode="auto">
              <a:xfrm>
                <a:off x="0" y="68"/>
                <a:ext cx="77" cy="79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 sz="120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Rectangle 72">
              <a:extLst>
                <a:ext uri="{FF2B5EF4-FFF2-40B4-BE49-F238E27FC236}">
                  <a16:creationId xmlns:a16="http://schemas.microsoft.com/office/drawing/2014/main" id="{3A01B25F-F664-E114-2C75-027DEF840BBF}"/>
                </a:ext>
              </a:extLst>
            </p:cNvPr>
            <p:cNvSpPr>
              <a:spLocks noChangeArrowheads="1"/>
            </p:cNvSpPr>
            <p:nvPr>
              <p:custDataLst>
                <p:tags r:id="rId58"/>
              </p:custDataLst>
            </p:nvPr>
          </p:nvSpPr>
          <p:spPr bwMode="auto">
            <a:xfrm>
              <a:off x="10306329" y="2583447"/>
              <a:ext cx="536899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1800" baseline="-250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</a:t>
              </a:r>
              <a:endParaRPr lang="zh-CN" altLang="en-US" sz="1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73">
              <a:extLst>
                <a:ext uri="{FF2B5EF4-FFF2-40B4-BE49-F238E27FC236}">
                  <a16:creationId xmlns:a16="http://schemas.microsoft.com/office/drawing/2014/main" id="{E7F11644-40A3-DDD9-C3AF-C05F901D1EEE}"/>
                </a:ext>
              </a:extLst>
            </p:cNvPr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auto">
            <a:xfrm>
              <a:off x="10306329" y="1961147"/>
              <a:ext cx="536899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1800" baseline="-250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1</a:t>
              </a:r>
              <a:endParaRPr lang="zh-CN" altLang="en-US" sz="1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Line 74">
              <a:extLst>
                <a:ext uri="{FF2B5EF4-FFF2-40B4-BE49-F238E27FC236}">
                  <a16:creationId xmlns:a16="http://schemas.microsoft.com/office/drawing/2014/main" id="{72DC664D-02E0-2A95-BD0E-4EA57A0F48AD}"/>
                </a:ext>
              </a:extLst>
            </p:cNvPr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H="1">
              <a:off x="9537979" y="2490314"/>
              <a:ext cx="0" cy="6223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Line 75">
              <a:extLst>
                <a:ext uri="{FF2B5EF4-FFF2-40B4-BE49-F238E27FC236}">
                  <a16:creationId xmlns:a16="http://schemas.microsoft.com/office/drawing/2014/main" id="{39B930A2-39F7-2E27-6E46-14E08A1D2897}"/>
                </a:ext>
              </a:extLst>
            </p:cNvPr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>
              <a:off x="9537979" y="3112614"/>
              <a:ext cx="158326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AutoShape 21">
              <a:extLst>
                <a:ext uri="{FF2B5EF4-FFF2-40B4-BE49-F238E27FC236}">
                  <a16:creationId xmlns:a16="http://schemas.microsoft.com/office/drawing/2014/main" id="{870DF7C7-84C2-B371-F542-673F14A79B0A}"/>
                </a:ext>
              </a:extLst>
            </p:cNvPr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auto">
            <a:xfrm>
              <a:off x="10065029" y="2892480"/>
              <a:ext cx="366183" cy="366183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AutoShape 21">
              <a:extLst>
                <a:ext uri="{FF2B5EF4-FFF2-40B4-BE49-F238E27FC236}">
                  <a16:creationId xmlns:a16="http://schemas.microsoft.com/office/drawing/2014/main" id="{B58EF47C-29A3-745F-486D-00CD7914693B}"/>
                </a:ext>
              </a:extLst>
            </p:cNvPr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auto">
            <a:xfrm>
              <a:off x="10018463" y="2268064"/>
              <a:ext cx="366183" cy="366183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DFCC3E2-B9E9-5D66-40DD-650D4DFCA07A}"/>
              </a:ext>
            </a:extLst>
          </p:cNvPr>
          <p:cNvGrpSpPr/>
          <p:nvPr/>
        </p:nvGrpSpPr>
        <p:grpSpPr>
          <a:xfrm>
            <a:off x="3031277" y="915050"/>
            <a:ext cx="1728470" cy="1654175"/>
            <a:chOff x="6225395" y="1963262"/>
            <a:chExt cx="2305051" cy="2205567"/>
          </a:xfrm>
        </p:grpSpPr>
        <p:sp>
          <p:nvSpPr>
            <p:cNvPr id="21" name="Rectangle 40">
              <a:extLst>
                <a:ext uri="{FF2B5EF4-FFF2-40B4-BE49-F238E27FC236}">
                  <a16:creationId xmlns:a16="http://schemas.microsoft.com/office/drawing/2014/main" id="{997D2F55-B99F-314A-0937-60D6FFC232C6}"/>
                </a:ext>
              </a:extLst>
            </p:cNvPr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6225395" y="2405645"/>
              <a:ext cx="2184401" cy="15367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8100" dir="2700000" algn="ctr" rotWithShape="0">
                      <a:srgbClr val="000000">
                        <a:alpha val="3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zh-CN" altLang="en-US" sz="18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2" name="Group 41">
              <a:extLst>
                <a:ext uri="{FF2B5EF4-FFF2-40B4-BE49-F238E27FC236}">
                  <a16:creationId xmlns:a16="http://schemas.microsoft.com/office/drawing/2014/main" id="{EAB3D4EB-B3F0-2863-CFF4-FA3D0271AB78}"/>
                </a:ext>
              </a:extLst>
            </p:cNvPr>
            <p:cNvGrpSpPr/>
            <p:nvPr/>
          </p:nvGrpSpPr>
          <p:grpSpPr>
            <a:xfrm>
              <a:off x="7762096" y="3749729"/>
              <a:ext cx="93133" cy="419100"/>
              <a:chOff x="0" y="0"/>
              <a:chExt cx="91" cy="476"/>
            </a:xfrm>
            <a:solidFill>
              <a:schemeClr val="bg1">
                <a:lumMod val="95000"/>
              </a:schemeClr>
            </a:solidFill>
          </p:grpSpPr>
          <p:sp>
            <p:nvSpPr>
              <p:cNvPr id="38" name="Rectangle 42">
                <a:extLst>
                  <a:ext uri="{FF2B5EF4-FFF2-40B4-BE49-F238E27FC236}">
                    <a16:creationId xmlns:a16="http://schemas.microsoft.com/office/drawing/2014/main" id="{D2222415-0C58-2198-3B07-499636E11DA5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0" y="174"/>
                <a:ext cx="85" cy="126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8100" dir="2700000" algn="ctr" rotWithShape="0">
                        <a:srgbClr val="000000">
                          <a:alpha val="3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Line 32">
                <a:extLst>
                  <a:ext uri="{FF2B5EF4-FFF2-40B4-BE49-F238E27FC236}">
                    <a16:creationId xmlns:a16="http://schemas.microsoft.com/office/drawing/2014/main" id="{564E65BD-E6C7-8870-010B-01CB4FA223D0}"/>
                  </a:ext>
                </a:extLst>
              </p:cNvPr>
              <p:cNvSpPr>
                <a:spLocks noChangeShapeType="1"/>
              </p:cNvSpPr>
              <p:nvPr>
                <p:custDataLst>
                  <p:tags r:id="rId54"/>
                </p:custDataLst>
              </p:nvPr>
            </p:nvSpPr>
            <p:spPr bwMode="auto">
              <a:xfrm flipH="1">
                <a:off x="0" y="0"/>
                <a:ext cx="0" cy="476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Line 33">
                <a:extLst>
                  <a:ext uri="{FF2B5EF4-FFF2-40B4-BE49-F238E27FC236}">
                    <a16:creationId xmlns:a16="http://schemas.microsoft.com/office/drawing/2014/main" id="{24DBB5FE-925B-9C53-6898-D8B67D150C6A}"/>
                  </a:ext>
                </a:extLst>
              </p:cNvPr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H="1">
                <a:off x="91" y="105"/>
                <a:ext cx="0" cy="255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3" name="Group 45">
              <a:extLst>
                <a:ext uri="{FF2B5EF4-FFF2-40B4-BE49-F238E27FC236}">
                  <a16:creationId xmlns:a16="http://schemas.microsoft.com/office/drawing/2014/main" id="{15822E1B-5783-ACD6-628E-D92FCEEFFD6B}"/>
                </a:ext>
              </a:extLst>
            </p:cNvPr>
            <p:cNvGrpSpPr/>
            <p:nvPr/>
          </p:nvGrpSpPr>
          <p:grpSpPr>
            <a:xfrm>
              <a:off x="6657195" y="3844979"/>
              <a:ext cx="319617" cy="175683"/>
              <a:chOff x="0" y="0"/>
              <a:chExt cx="317" cy="182"/>
            </a:xfrm>
            <a:solidFill>
              <a:schemeClr val="bg1">
                <a:lumMod val="95000"/>
              </a:schemeClr>
            </a:solidFill>
          </p:grpSpPr>
          <p:sp>
            <p:nvSpPr>
              <p:cNvPr id="35" name="Rectangle 46">
                <a:extLst>
                  <a:ext uri="{FF2B5EF4-FFF2-40B4-BE49-F238E27FC236}">
                    <a16:creationId xmlns:a16="http://schemas.microsoft.com/office/drawing/2014/main" id="{85D8A61E-38B6-DE0A-2217-199848E5CC77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23" y="23"/>
                <a:ext cx="272" cy="159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8100" dir="2700000" algn="ctr" rotWithShape="0">
                        <a:srgbClr val="000000">
                          <a:alpha val="3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Line 44">
                <a:extLst>
                  <a:ext uri="{FF2B5EF4-FFF2-40B4-BE49-F238E27FC236}">
                    <a16:creationId xmlns:a16="http://schemas.microsoft.com/office/drawing/2014/main" id="{6932FA31-1111-E0FB-CDA9-5E22513C9790}"/>
                  </a:ext>
                </a:extLst>
              </p:cNvPr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 flipV="1">
                <a:off x="45" y="0"/>
                <a:ext cx="272" cy="108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Oval 42">
                <a:extLst>
                  <a:ext uri="{FF2B5EF4-FFF2-40B4-BE49-F238E27FC236}">
                    <a16:creationId xmlns:a16="http://schemas.microsoft.com/office/drawing/2014/main" id="{A2E5B765-62F9-C384-710C-4591A7DB866F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0" y="68"/>
                <a:ext cx="77" cy="79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 sz="120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AutoShape 21">
              <a:extLst>
                <a:ext uri="{FF2B5EF4-FFF2-40B4-BE49-F238E27FC236}">
                  <a16:creationId xmlns:a16="http://schemas.microsoft.com/office/drawing/2014/main" id="{8F5C0D64-9E7F-0B70-59F0-F7B914B465B6}"/>
                </a:ext>
              </a:extLst>
            </p:cNvPr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7378979" y="2183395"/>
              <a:ext cx="366183" cy="366183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50">
              <a:extLst>
                <a:ext uri="{FF2B5EF4-FFF2-40B4-BE49-F238E27FC236}">
                  <a16:creationId xmlns:a16="http://schemas.microsoft.com/office/drawing/2014/main" id="{243C8EFC-584C-E7A8-4034-87379B3ED339}"/>
                </a:ext>
              </a:extLst>
            </p:cNvPr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7618162" y="2405645"/>
              <a:ext cx="582084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1800" baseline="-250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</a:t>
              </a:r>
              <a:endParaRPr lang="zh-CN" altLang="en-US" sz="1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51">
              <a:extLst>
                <a:ext uri="{FF2B5EF4-FFF2-40B4-BE49-F238E27FC236}">
                  <a16:creationId xmlns:a16="http://schemas.microsoft.com/office/drawing/2014/main" id="{C483C10D-76D1-0029-ADA6-D48BC8D6E476}"/>
                </a:ext>
              </a:extLst>
            </p:cNvPr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6976812" y="1963262"/>
              <a:ext cx="536998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1800" baseline="-250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1</a:t>
              </a:r>
              <a:endParaRPr lang="zh-CN" altLang="en-US" sz="1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52">
              <a:extLst>
                <a:ext uri="{FF2B5EF4-FFF2-40B4-BE49-F238E27FC236}">
                  <a16:creationId xmlns:a16="http://schemas.microsoft.com/office/drawing/2014/main" id="{55E37C8F-9C72-7660-BA0A-3DA0D7D4E538}"/>
                </a:ext>
              </a:extLst>
            </p:cNvPr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8291263" y="2932695"/>
              <a:ext cx="239183" cy="48048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/>
              <a:endParaRPr lang="zh-CN" altLang="en-US" sz="18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Line 53">
              <a:extLst>
                <a:ext uri="{FF2B5EF4-FFF2-40B4-BE49-F238E27FC236}">
                  <a16:creationId xmlns:a16="http://schemas.microsoft.com/office/drawing/2014/main" id="{7834F468-0643-63DA-42DC-E685BD596535}"/>
                </a:ext>
              </a:extLst>
            </p:cNvPr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>
              <a:off x="6803245" y="2932695"/>
              <a:ext cx="16319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Line 54">
              <a:extLst>
                <a:ext uri="{FF2B5EF4-FFF2-40B4-BE49-F238E27FC236}">
                  <a16:creationId xmlns:a16="http://schemas.microsoft.com/office/drawing/2014/main" id="{DDC07F08-8664-A395-A51F-E9AF45C7F7A2}"/>
                </a:ext>
              </a:extLst>
            </p:cNvPr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>
              <a:off x="6803245" y="3413179"/>
              <a:ext cx="16319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Line 55">
              <a:extLst>
                <a:ext uri="{FF2B5EF4-FFF2-40B4-BE49-F238E27FC236}">
                  <a16:creationId xmlns:a16="http://schemas.microsoft.com/office/drawing/2014/main" id="{5C504281-F7FA-2AC1-A50F-C24C54F15C0A}"/>
                </a:ext>
              </a:extLst>
            </p:cNvPr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6803245" y="2932695"/>
              <a:ext cx="0" cy="4804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AutoShape 21">
              <a:extLst>
                <a:ext uri="{FF2B5EF4-FFF2-40B4-BE49-F238E27FC236}">
                  <a16:creationId xmlns:a16="http://schemas.microsoft.com/office/drawing/2014/main" id="{932FC4D2-5CEA-E5F7-D2FC-8F00A39FC1C9}"/>
                </a:ext>
              </a:extLst>
            </p:cNvPr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7425546" y="2742195"/>
              <a:ext cx="366183" cy="366183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AutoShape 21">
              <a:extLst>
                <a:ext uri="{FF2B5EF4-FFF2-40B4-BE49-F238E27FC236}">
                  <a16:creationId xmlns:a16="http://schemas.microsoft.com/office/drawing/2014/main" id="{0B93A7E3-6780-8BD5-0CE0-62D1E6886062}"/>
                </a:ext>
              </a:extLst>
            </p:cNvPr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7425546" y="3222679"/>
              <a:ext cx="366183" cy="366183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58">
              <a:extLst>
                <a:ext uri="{FF2B5EF4-FFF2-40B4-BE49-F238E27FC236}">
                  <a16:creationId xmlns:a16="http://schemas.microsoft.com/office/drawing/2014/main" id="{65ECC6FB-127D-EB25-354E-F9150FC2265B}"/>
                </a:ext>
              </a:extLst>
            </p:cNvPr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7709179" y="3320046"/>
              <a:ext cx="582084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1800" baseline="-250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3</a:t>
              </a:r>
              <a:endParaRPr lang="zh-CN" altLang="en-US" sz="1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59">
              <a:extLst>
                <a:ext uri="{FF2B5EF4-FFF2-40B4-BE49-F238E27FC236}">
                  <a16:creationId xmlns:a16="http://schemas.microsoft.com/office/drawing/2014/main" id="{80A43361-C4B1-BFF1-CC08-F546B1008987}"/>
                </a:ext>
              </a:extLst>
            </p:cNvPr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6610629" y="3413180"/>
              <a:ext cx="417285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S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CF7DA2ED-5B50-05A1-12F7-4615469F28C6}"/>
              </a:ext>
            </a:extLst>
          </p:cNvPr>
          <p:cNvGrpSpPr/>
          <p:nvPr/>
        </p:nvGrpSpPr>
        <p:grpSpPr>
          <a:xfrm>
            <a:off x="5150272" y="915050"/>
            <a:ext cx="1657350" cy="1616033"/>
            <a:chOff x="3632479" y="2014118"/>
            <a:chExt cx="2209800" cy="2154710"/>
          </a:xfrm>
        </p:grpSpPr>
        <p:sp>
          <p:nvSpPr>
            <p:cNvPr id="42" name="Rectangle 23">
              <a:extLst>
                <a:ext uri="{FF2B5EF4-FFF2-40B4-BE49-F238E27FC236}">
                  <a16:creationId xmlns:a16="http://schemas.microsoft.com/office/drawing/2014/main" id="{C4261AAC-0FE0-E729-99FD-074510A91B90}"/>
                </a:ext>
              </a:extLst>
            </p:cNvPr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632479" y="2490313"/>
              <a:ext cx="2209800" cy="148801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8100" dir="2700000" algn="ctr" rotWithShape="0">
                      <a:srgbClr val="000000">
                        <a:alpha val="3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zh-CN" altLang="en-US" sz="18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3" name="AutoShape 21">
              <a:extLst>
                <a:ext uri="{FF2B5EF4-FFF2-40B4-BE49-F238E27FC236}">
                  <a16:creationId xmlns:a16="http://schemas.microsoft.com/office/drawing/2014/main" id="{5C3922BE-3827-0ECB-B10D-C8EA3B8781B4}"/>
                </a:ext>
              </a:extLst>
            </p:cNvPr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4591330" y="2249013"/>
              <a:ext cx="425451" cy="421216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4" name="Line 26">
              <a:extLst>
                <a:ext uri="{FF2B5EF4-FFF2-40B4-BE49-F238E27FC236}">
                  <a16:creationId xmlns:a16="http://schemas.microsoft.com/office/drawing/2014/main" id="{EA74E26E-ABD2-E662-0828-B0660F38D148}"/>
                </a:ext>
              </a:extLst>
            </p:cNvPr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3632479" y="3209979"/>
              <a:ext cx="22076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28">
              <a:extLst>
                <a:ext uri="{FF2B5EF4-FFF2-40B4-BE49-F238E27FC236}">
                  <a16:creationId xmlns:a16="http://schemas.microsoft.com/office/drawing/2014/main" id="{89E5F5A1-56BA-4CD0-5DBB-DE02DB485E6A}"/>
                </a:ext>
              </a:extLst>
            </p:cNvPr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4591330" y="2729495"/>
              <a:ext cx="615951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S</a:t>
              </a:r>
            </a:p>
          </p:txBody>
        </p:sp>
        <p:grpSp>
          <p:nvGrpSpPr>
            <p:cNvPr id="46" name="Group 29">
              <a:extLst>
                <a:ext uri="{FF2B5EF4-FFF2-40B4-BE49-F238E27FC236}">
                  <a16:creationId xmlns:a16="http://schemas.microsoft.com/office/drawing/2014/main" id="{9F581A7A-7F2A-8C70-C345-F1CCD2559F59}"/>
                </a:ext>
              </a:extLst>
            </p:cNvPr>
            <p:cNvGrpSpPr/>
            <p:nvPr/>
          </p:nvGrpSpPr>
          <p:grpSpPr>
            <a:xfrm>
              <a:off x="4591330" y="3114728"/>
              <a:ext cx="372533" cy="201083"/>
              <a:chOff x="0" y="0"/>
              <a:chExt cx="317" cy="182"/>
            </a:xfrm>
            <a:solidFill>
              <a:schemeClr val="bg1">
                <a:lumMod val="95000"/>
              </a:schemeClr>
            </a:solidFill>
          </p:grpSpPr>
          <p:sp>
            <p:nvSpPr>
              <p:cNvPr id="54" name="Rectangle 30">
                <a:extLst>
                  <a:ext uri="{FF2B5EF4-FFF2-40B4-BE49-F238E27FC236}">
                    <a16:creationId xmlns:a16="http://schemas.microsoft.com/office/drawing/2014/main" id="{FDB97D56-9973-7789-DDF6-96C9F955AAB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23" y="23"/>
                <a:ext cx="272" cy="159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8100" dir="2700000" algn="ctr" rotWithShape="0">
                        <a:srgbClr val="000000">
                          <a:alpha val="3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18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Line 44">
                <a:extLst>
                  <a:ext uri="{FF2B5EF4-FFF2-40B4-BE49-F238E27FC236}">
                    <a16:creationId xmlns:a16="http://schemas.microsoft.com/office/drawing/2014/main" id="{5A7A563C-3211-F37B-B7E1-2262D783B8F2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V="1">
                <a:off x="45" y="0"/>
                <a:ext cx="272" cy="108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Oval 42">
                <a:extLst>
                  <a:ext uri="{FF2B5EF4-FFF2-40B4-BE49-F238E27FC236}">
                    <a16:creationId xmlns:a16="http://schemas.microsoft.com/office/drawing/2014/main" id="{58D37367-D6F4-4847-BBDC-579B92F91F0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0" y="68"/>
                <a:ext cx="77" cy="79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 sz="180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7" name="Group 33">
              <a:extLst>
                <a:ext uri="{FF2B5EF4-FFF2-40B4-BE49-F238E27FC236}">
                  <a16:creationId xmlns:a16="http://schemas.microsoft.com/office/drawing/2014/main" id="{D72F2AC4-1A52-DD71-D78E-47FD6FA827C3}"/>
                </a:ext>
              </a:extLst>
            </p:cNvPr>
            <p:cNvGrpSpPr/>
            <p:nvPr/>
          </p:nvGrpSpPr>
          <p:grpSpPr>
            <a:xfrm>
              <a:off x="5359679" y="2968679"/>
              <a:ext cx="107951" cy="482600"/>
              <a:chOff x="0" y="0"/>
              <a:chExt cx="91" cy="476"/>
            </a:xfrm>
            <a:solidFill>
              <a:schemeClr val="bg1">
                <a:lumMod val="95000"/>
              </a:schemeClr>
            </a:solidFill>
          </p:grpSpPr>
          <p:sp>
            <p:nvSpPr>
              <p:cNvPr id="51" name="Rectangle 34">
                <a:extLst>
                  <a:ext uri="{FF2B5EF4-FFF2-40B4-BE49-F238E27FC236}">
                    <a16:creationId xmlns:a16="http://schemas.microsoft.com/office/drawing/2014/main" id="{28427E98-C976-84AA-3D81-4CFBBF65D751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0" y="174"/>
                <a:ext cx="85" cy="126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8100" dir="2700000" algn="ctr" rotWithShape="0">
                        <a:srgbClr val="000000">
                          <a:alpha val="3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18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Line 32">
                <a:extLst>
                  <a:ext uri="{FF2B5EF4-FFF2-40B4-BE49-F238E27FC236}">
                    <a16:creationId xmlns:a16="http://schemas.microsoft.com/office/drawing/2014/main" id="{69AEF965-D0B2-4F35-BA58-9AB89D6F20F1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 flipH="1">
                <a:off x="0" y="0"/>
                <a:ext cx="0" cy="476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Line 33">
                <a:extLst>
                  <a:ext uri="{FF2B5EF4-FFF2-40B4-BE49-F238E27FC236}">
                    <a16:creationId xmlns:a16="http://schemas.microsoft.com/office/drawing/2014/main" id="{CF34A038-D87D-D0A2-1F40-B1D997E42444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 flipH="1">
                <a:off x="91" y="105"/>
                <a:ext cx="0" cy="255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8" name="AutoShape 21">
              <a:extLst>
                <a:ext uri="{FF2B5EF4-FFF2-40B4-BE49-F238E27FC236}">
                  <a16:creationId xmlns:a16="http://schemas.microsoft.com/office/drawing/2014/main" id="{B63A1D4F-C0DC-1FA5-C8ED-34CA1121CCB5}"/>
                </a:ext>
              </a:extLst>
            </p:cNvPr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4591330" y="3747612"/>
              <a:ext cx="425451" cy="421216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2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38">
              <a:extLst>
                <a:ext uri="{FF2B5EF4-FFF2-40B4-BE49-F238E27FC236}">
                  <a16:creationId xmlns:a16="http://schemas.microsoft.com/office/drawing/2014/main" id="{15D3C569-3506-C548-B125-310A63F577F1}"/>
                </a:ext>
              </a:extLst>
            </p:cNvPr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4881312" y="3449162"/>
              <a:ext cx="536899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1800" baseline="-250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</a:t>
              </a:r>
              <a:endParaRPr lang="zh-CN" altLang="en-US" sz="1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0" name="Rectangle 88">
              <a:extLst>
                <a:ext uri="{FF2B5EF4-FFF2-40B4-BE49-F238E27FC236}">
                  <a16:creationId xmlns:a16="http://schemas.microsoft.com/office/drawing/2014/main" id="{562861A5-FB22-AA12-5388-A62940A19644}"/>
                </a:ext>
              </a:extLst>
            </p:cNvPr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4981060" y="2014118"/>
              <a:ext cx="536899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1800" baseline="-250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1</a:t>
              </a:r>
              <a:endParaRPr lang="zh-CN" altLang="en-US" sz="1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7FEB5801-3A84-52BE-2F7F-AE5AEE972A94}"/>
              </a:ext>
            </a:extLst>
          </p:cNvPr>
          <p:cNvGrpSpPr/>
          <p:nvPr/>
        </p:nvGrpSpPr>
        <p:grpSpPr>
          <a:xfrm>
            <a:off x="7198254" y="914788"/>
            <a:ext cx="1762226" cy="2000843"/>
            <a:chOff x="8298" y="4883"/>
            <a:chExt cx="2775" cy="3151"/>
          </a:xfrm>
        </p:grpSpPr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88FE2572-F857-8826-34BC-6C92AA2356B5}"/>
                </a:ext>
              </a:extLst>
            </p:cNvPr>
            <p:cNvGrpSpPr/>
            <p:nvPr/>
          </p:nvGrpSpPr>
          <p:grpSpPr>
            <a:xfrm>
              <a:off x="8298" y="5253"/>
              <a:ext cx="2766" cy="2548"/>
              <a:chOff x="1604" y="4351"/>
              <a:chExt cx="3717" cy="3184"/>
            </a:xfrm>
          </p:grpSpPr>
          <p:grpSp>
            <p:nvGrpSpPr>
              <p:cNvPr id="67" name="组合 66">
                <a:extLst>
                  <a:ext uri="{FF2B5EF4-FFF2-40B4-BE49-F238E27FC236}">
                    <a16:creationId xmlns:a16="http://schemas.microsoft.com/office/drawing/2014/main" id="{D7A708CE-E32E-6372-E6D7-D1A730C7D035}"/>
                  </a:ext>
                </a:extLst>
              </p:cNvPr>
              <p:cNvGrpSpPr/>
              <p:nvPr/>
            </p:nvGrpSpPr>
            <p:grpSpPr>
              <a:xfrm>
                <a:off x="1604" y="4351"/>
                <a:ext cx="3717" cy="3184"/>
                <a:chOff x="4427" y="4896"/>
                <a:chExt cx="3717" cy="3184"/>
              </a:xfrm>
            </p:grpSpPr>
            <p:grpSp>
              <p:nvGrpSpPr>
                <p:cNvPr id="70" name="组合 69">
                  <a:extLst>
                    <a:ext uri="{FF2B5EF4-FFF2-40B4-BE49-F238E27FC236}">
                      <a16:creationId xmlns:a16="http://schemas.microsoft.com/office/drawing/2014/main" id="{3F58F62F-C914-C90A-464D-774094783DE6}"/>
                    </a:ext>
                  </a:extLst>
                </p:cNvPr>
                <p:cNvGrpSpPr/>
                <p:nvPr/>
              </p:nvGrpSpPr>
              <p:grpSpPr>
                <a:xfrm>
                  <a:off x="4427" y="5175"/>
                  <a:ext cx="3717" cy="2905"/>
                  <a:chOff x="1662" y="5608"/>
                  <a:chExt cx="3717" cy="2905"/>
                </a:xfrm>
              </p:grpSpPr>
              <p:grpSp>
                <p:nvGrpSpPr>
                  <p:cNvPr id="73" name="组合 72">
                    <a:extLst>
                      <a:ext uri="{FF2B5EF4-FFF2-40B4-BE49-F238E27FC236}">
                        <a16:creationId xmlns:a16="http://schemas.microsoft.com/office/drawing/2014/main" id="{2797CF11-5E9B-7878-EA36-82408FC79A26}"/>
                      </a:ext>
                    </a:extLst>
                  </p:cNvPr>
                  <p:cNvGrpSpPr/>
                  <p:nvPr/>
                </p:nvGrpSpPr>
                <p:grpSpPr>
                  <a:xfrm>
                    <a:off x="1862" y="5608"/>
                    <a:ext cx="3517" cy="2905"/>
                    <a:chOff x="8346" y="3216"/>
                    <a:chExt cx="3517" cy="2905"/>
                  </a:xfrm>
                </p:grpSpPr>
                <p:sp>
                  <p:nvSpPr>
                    <p:cNvPr id="76" name="流程图: 汇总连接 75">
                      <a:extLst>
                        <a:ext uri="{FF2B5EF4-FFF2-40B4-BE49-F238E27FC236}">
                          <a16:creationId xmlns:a16="http://schemas.microsoft.com/office/drawing/2014/main" id="{BB5159B3-FC53-A4CB-205A-4EB7EA9D16F6}"/>
                        </a:ext>
                      </a:extLst>
                    </p:cNvPr>
                    <p:cNvSpPr/>
                    <p:nvPr>
                      <p:custDataLst>
                        <p:tags r:id="rId17"/>
                      </p:custDataLst>
                    </p:nvPr>
                  </p:nvSpPr>
                  <p:spPr>
                    <a:xfrm>
                      <a:off x="10317" y="5483"/>
                      <a:ext cx="686" cy="638"/>
                    </a:xfrm>
                    <a:prstGeom prst="flowChartSummingJunction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p:txBody>
                </p:sp>
                <p:cxnSp>
                  <p:nvCxnSpPr>
                    <p:cNvPr id="77" name="直接连接符 76">
                      <a:extLst>
                        <a:ext uri="{FF2B5EF4-FFF2-40B4-BE49-F238E27FC236}">
                          <a16:creationId xmlns:a16="http://schemas.microsoft.com/office/drawing/2014/main" id="{F5C62269-2DB9-B592-5019-5AE337851128}"/>
                        </a:ext>
                      </a:extLst>
                    </p:cNvPr>
                    <p:cNvCxnSpPr/>
                    <p:nvPr>
                      <p:custDataLst>
                        <p:tags r:id="rId18"/>
                      </p:custDataLst>
                    </p:nvPr>
                  </p:nvCxnSpPr>
                  <p:spPr>
                    <a:xfrm>
                      <a:off x="8784" y="5277"/>
                      <a:ext cx="2530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8" name="直接连接符 77">
                      <a:extLst>
                        <a:ext uri="{FF2B5EF4-FFF2-40B4-BE49-F238E27FC236}">
                          <a16:creationId xmlns:a16="http://schemas.microsoft.com/office/drawing/2014/main" id="{F06B68E2-DC19-49CA-684B-32DD12EE68B1}"/>
                        </a:ext>
                      </a:extLst>
                    </p:cNvPr>
                    <p:cNvCxnSpPr/>
                    <p:nvPr>
                      <p:custDataLst>
                        <p:tags r:id="rId19"/>
                      </p:custDataLst>
                    </p:nvPr>
                  </p:nvCxnSpPr>
                  <p:spPr>
                    <a:xfrm>
                      <a:off x="8346" y="5277"/>
                      <a:ext cx="555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9" name="直接连接符 78">
                      <a:extLst>
                        <a:ext uri="{FF2B5EF4-FFF2-40B4-BE49-F238E27FC236}">
                          <a16:creationId xmlns:a16="http://schemas.microsoft.com/office/drawing/2014/main" id="{6EAD61CF-A12C-117D-9D19-F7471BECA6A4}"/>
                        </a:ext>
                      </a:extLst>
                    </p:cNvPr>
                    <p:cNvCxnSpPr/>
                    <p:nvPr>
                      <p:custDataLst>
                        <p:tags r:id="rId20"/>
                      </p:custDataLst>
                    </p:nvPr>
                  </p:nvCxnSpPr>
                  <p:spPr>
                    <a:xfrm flipH="1" flipV="1">
                      <a:off x="8355" y="3216"/>
                      <a:ext cx="0" cy="92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80" name="直接连接符 79">
                      <a:extLst>
                        <a:ext uri="{FF2B5EF4-FFF2-40B4-BE49-F238E27FC236}">
                          <a16:creationId xmlns:a16="http://schemas.microsoft.com/office/drawing/2014/main" id="{AB7A0FE0-9FCB-4BF5-8091-D313CBDB27C0}"/>
                        </a:ext>
                      </a:extLst>
                    </p:cNvPr>
                    <p:cNvCxnSpPr/>
                    <p:nvPr>
                      <p:custDataLst>
                        <p:tags r:id="rId21"/>
                      </p:custDataLst>
                    </p:nvPr>
                  </p:nvCxnSpPr>
                  <p:spPr>
                    <a:xfrm>
                      <a:off x="8368" y="3257"/>
                      <a:ext cx="1219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81" name="直接连接符 80">
                      <a:extLst>
                        <a:ext uri="{FF2B5EF4-FFF2-40B4-BE49-F238E27FC236}">
                          <a16:creationId xmlns:a16="http://schemas.microsoft.com/office/drawing/2014/main" id="{EEC2BC58-4FA0-6EAC-AB39-6F25074958A5}"/>
                        </a:ext>
                      </a:extLst>
                    </p:cNvPr>
                    <p:cNvCxnSpPr/>
                    <p:nvPr>
                      <p:custDataLst>
                        <p:tags r:id="rId22"/>
                      </p:custDataLst>
                    </p:nvPr>
                  </p:nvCxnSpPr>
                  <p:spPr>
                    <a:xfrm>
                      <a:off x="9550" y="3257"/>
                      <a:ext cx="762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82" name="直接连接符 81">
                      <a:extLst>
                        <a:ext uri="{FF2B5EF4-FFF2-40B4-BE49-F238E27FC236}">
                          <a16:creationId xmlns:a16="http://schemas.microsoft.com/office/drawing/2014/main" id="{37FF1ACE-2156-7DF3-F24E-927AF1344A29}"/>
                        </a:ext>
                      </a:extLst>
                    </p:cNvPr>
                    <p:cNvCxnSpPr/>
                    <p:nvPr>
                      <p:custDataLst>
                        <p:tags r:id="rId23"/>
                      </p:custDataLst>
                    </p:nvPr>
                  </p:nvCxnSpPr>
                  <p:spPr>
                    <a:xfrm>
                      <a:off x="11013" y="3257"/>
                      <a:ext cx="850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83" name="直接连接符 82">
                      <a:extLst>
                        <a:ext uri="{FF2B5EF4-FFF2-40B4-BE49-F238E27FC236}">
                          <a16:creationId xmlns:a16="http://schemas.microsoft.com/office/drawing/2014/main" id="{3A4BF179-0D77-DB43-C9BA-9DCCCF443E24}"/>
                        </a:ext>
                      </a:extLst>
                    </p:cNvPr>
                    <p:cNvCxnSpPr/>
                    <p:nvPr>
                      <p:custDataLst>
                        <p:tags r:id="rId24"/>
                      </p:custDataLst>
                    </p:nvPr>
                  </p:nvCxnSpPr>
                  <p:spPr>
                    <a:xfrm flipH="1">
                      <a:off x="11836" y="3270"/>
                      <a:ext cx="0" cy="255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cxnSp>
                <p:nvCxnSpPr>
                  <p:cNvPr id="74" name="直接连接符 73">
                    <a:extLst>
                      <a:ext uri="{FF2B5EF4-FFF2-40B4-BE49-F238E27FC236}">
                        <a16:creationId xmlns:a16="http://schemas.microsoft.com/office/drawing/2014/main" id="{AB661CA3-6D4B-D553-2C06-EC64127F4694}"/>
                      </a:ext>
                    </a:extLst>
                  </p:cNvPr>
                  <p:cNvCxnSpPr/>
                  <p:nvPr>
                    <p:custDataLst>
                      <p:tags r:id="rId15"/>
                    </p:custDataLst>
                  </p:nvPr>
                </p:nvCxnSpPr>
                <p:spPr>
                  <a:xfrm rot="16200000" flipH="1">
                    <a:off x="1891" y="6310"/>
                    <a:ext cx="0" cy="45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5" name="直接连接符 74">
                    <a:extLst>
                      <a:ext uri="{FF2B5EF4-FFF2-40B4-BE49-F238E27FC236}">
                        <a16:creationId xmlns:a16="http://schemas.microsoft.com/office/drawing/2014/main" id="{BDF1F832-53DA-09CA-D6E9-EC18648E80B6}"/>
                      </a:ext>
                    </a:extLst>
                  </p:cNvPr>
                  <p:cNvCxnSpPr/>
                  <p:nvPr>
                    <p:custDataLst>
                      <p:tags r:id="rId16"/>
                    </p:custDataLst>
                  </p:nvPr>
                </p:nvCxnSpPr>
                <p:spPr>
                  <a:xfrm rot="16200000" flipH="1">
                    <a:off x="1891" y="6549"/>
                    <a:ext cx="0" cy="34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sp>
              <p:nvSpPr>
                <p:cNvPr id="71" name="流程图: 汇总连接 70">
                  <a:extLst>
                    <a:ext uri="{FF2B5EF4-FFF2-40B4-BE49-F238E27FC236}">
                      <a16:creationId xmlns:a16="http://schemas.microsoft.com/office/drawing/2014/main" id="{296858E9-5402-26F5-382F-45220811B51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6582" y="4896"/>
                  <a:ext cx="686" cy="638"/>
                </a:xfrm>
                <a:prstGeom prst="flowChartSummingJunction">
                  <a:avLst/>
                </a:prstGeom>
                <a:noFill/>
                <a:ln w="2857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</p:txBody>
            </p:sp>
            <p:cxnSp>
              <p:nvCxnSpPr>
                <p:cNvPr id="72" name="直接连接符 71">
                  <a:extLst>
                    <a:ext uri="{FF2B5EF4-FFF2-40B4-BE49-F238E27FC236}">
                      <a16:creationId xmlns:a16="http://schemas.microsoft.com/office/drawing/2014/main" id="{940645B1-3969-F654-E2F1-A43D477EA00D}"/>
                    </a:ext>
                  </a:extLst>
                </p:cNvPr>
                <p:cNvCxnSpPr/>
                <p:nvPr>
                  <p:custDataLst>
                    <p:tags r:id="rId14"/>
                  </p:custDataLst>
                </p:nvPr>
              </p:nvCxnSpPr>
              <p:spPr>
                <a:xfrm>
                  <a:off x="7453" y="7236"/>
                  <a:ext cx="68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00A9AD7A-60C8-7640-03C7-45CF421E8C90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2958" y="5321"/>
                <a:ext cx="170" cy="17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929DD9D6-F3FA-83FD-FA78-015C0D151C22}"/>
                  </a:ext>
                </a:extLst>
              </p:cNvPr>
              <p:cNvCxnSpPr/>
              <p:nvPr>
                <p:custDataLst>
                  <p:tags r:id="rId12"/>
                </p:custDataLst>
              </p:nvPr>
            </p:nvCxnSpPr>
            <p:spPr>
              <a:xfrm>
                <a:off x="3096" y="5406"/>
                <a:ext cx="353" cy="3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8E69BDEE-AC27-B6A7-DACE-9A750750F2C4}"/>
                </a:ext>
              </a:extLst>
            </p:cNvPr>
            <p:cNvCxnSpPr/>
            <p:nvPr>
              <p:custDataLst>
                <p:tags r:id="rId3"/>
              </p:custDataLst>
            </p:nvPr>
          </p:nvCxnSpPr>
          <p:spPr>
            <a:xfrm flipH="1" flipV="1">
              <a:off x="8463" y="6366"/>
              <a:ext cx="0" cy="765"/>
            </a:xfrm>
            <a:prstGeom prst="line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1A72E456-813A-7F8E-C361-14A9765245ED}"/>
                </a:ext>
              </a:extLst>
            </p:cNvPr>
            <p:cNvCxnSpPr/>
            <p:nvPr>
              <p:custDataLst>
                <p:tags r:id="rId4"/>
              </p:custDataLst>
            </p:nvPr>
          </p:nvCxnSpPr>
          <p:spPr>
            <a:xfrm rot="5400000">
              <a:off x="9111" y="5767"/>
              <a:ext cx="51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headEnd type="oval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AADBF4BD-8C47-192C-5FC6-E98E9B1CABDB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 rot="5400000">
              <a:off x="8747" y="6960"/>
              <a:ext cx="12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5842DE20-9D1C-1E31-79AC-BAAB3473797F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>
              <a:off x="9354" y="7583"/>
              <a:ext cx="56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7D7AB77D-A04F-FD52-B281-B75868A12A02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10424" y="7565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4" name="Rectangle 28">
              <a:extLst>
                <a:ext uri="{FF2B5EF4-FFF2-40B4-BE49-F238E27FC236}">
                  <a16:creationId xmlns:a16="http://schemas.microsoft.com/office/drawing/2014/main" id="{3BA49B25-521D-9588-73A3-28964AE25F96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8856" y="5931"/>
              <a:ext cx="728" cy="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65" name="Rectangle 88">
              <a:extLst>
                <a:ext uri="{FF2B5EF4-FFF2-40B4-BE49-F238E27FC236}">
                  <a16:creationId xmlns:a16="http://schemas.microsoft.com/office/drawing/2014/main" id="{CFD71DA1-91D8-53BA-C385-62EE7FFD8A50}"/>
                </a:ext>
              </a:extLst>
            </p:cNvPr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0262" y="4883"/>
              <a:ext cx="634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1800" baseline="-250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1</a:t>
              </a:r>
              <a:endParaRPr lang="zh-CN" altLang="en-US" sz="1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66" name="Rectangle 38">
              <a:extLst>
                <a:ext uri="{FF2B5EF4-FFF2-40B4-BE49-F238E27FC236}">
                  <a16:creationId xmlns:a16="http://schemas.microsoft.com/office/drawing/2014/main" id="{B3EE7ED1-90B3-0688-B0DF-E2FE4395C3DF}"/>
                </a:ext>
              </a:extLst>
            </p:cNvPr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0439" y="7452"/>
              <a:ext cx="634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1800" baseline="-250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</a:t>
              </a:r>
              <a:endParaRPr lang="zh-CN" altLang="en-US" sz="1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3">
            <a:extLst>
              <a:ext uri="{FF2B5EF4-FFF2-40B4-BE49-F238E27FC236}">
                <a16:creationId xmlns:a16="http://schemas.microsoft.com/office/drawing/2014/main" id="{60307519-DBE2-6FF6-6A0C-0E9F49224CD7}"/>
              </a:ext>
            </a:extLst>
          </p:cNvPr>
          <p:cNvSpPr txBox="1"/>
          <p:nvPr/>
        </p:nvSpPr>
        <p:spPr>
          <a:xfrm>
            <a:off x="1331807" y="2931795"/>
            <a:ext cx="899795" cy="465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eaLnBrk="1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并联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2E38FA9A-4E50-FEF0-092F-C36FAB31114D}"/>
              </a:ext>
            </a:extLst>
          </p:cNvPr>
          <p:cNvSpPr txBox="1"/>
          <p:nvPr/>
        </p:nvSpPr>
        <p:spPr>
          <a:xfrm>
            <a:off x="3492077" y="2931795"/>
            <a:ext cx="899795" cy="465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eaLnBrk="1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串联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C3302BFB-C647-9054-D97A-155752E15F9D}"/>
              </a:ext>
            </a:extLst>
          </p:cNvPr>
          <p:cNvSpPr txBox="1"/>
          <p:nvPr/>
        </p:nvSpPr>
        <p:spPr>
          <a:xfrm>
            <a:off x="5652347" y="2931795"/>
            <a:ext cx="899795" cy="465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eaLnBrk="1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并联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4D6F1085-E321-F75B-09D4-528F6E1A6CAC}"/>
              </a:ext>
            </a:extLst>
          </p:cNvPr>
          <p:cNvSpPr txBox="1"/>
          <p:nvPr/>
        </p:nvSpPr>
        <p:spPr>
          <a:xfrm>
            <a:off x="7812617" y="2931795"/>
            <a:ext cx="899795" cy="465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eaLnBrk="1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并联</a:t>
            </a: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345EE65E-7D2D-3308-15AF-E12E8604EF2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56502" y="3380519"/>
            <a:ext cx="10006324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如果电路中有两个用电器,下列说法中正确的是（      ）</a:t>
            </a: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A.  闭合开关S后，两灯同时亮的一定是串联 </a:t>
            </a: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B.  闭合开关S后，两灯同时亮的一定是并联</a:t>
            </a: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.  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闭合开关S后，两灯同时亮的可能是并联，也可能是串联</a:t>
            </a: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D.  条件不足，无法判定</a:t>
            </a:r>
          </a:p>
        </p:txBody>
      </p:sp>
      <p:sp>
        <p:nvSpPr>
          <p:cNvPr id="89" name="文本框 8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601479D-78D6-70B1-B8E1-E2E27E4C706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639736" y="3555126"/>
            <a:ext cx="48790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65876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86" grpId="0"/>
      <p:bldP spid="87" grpId="0"/>
      <p:bldP spid="8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B7D8A19A-70CE-1CB2-AB8C-164D5AFB66A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17838" y="3892069"/>
            <a:ext cx="2808000" cy="5041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marL="0" indent="0" eaLnBrk="1" latinLnBrk="0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电荷间的相互作用：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633CBBC-472D-7247-AFC6-7DA879B63723}"/>
              </a:ext>
            </a:extLst>
          </p:cNvPr>
          <p:cNvGrpSpPr/>
          <p:nvPr/>
        </p:nvGrpSpPr>
        <p:grpSpPr>
          <a:xfrm>
            <a:off x="1153193" y="4791964"/>
            <a:ext cx="3141496" cy="1691640"/>
            <a:chOff x="1140" y="2349"/>
            <a:chExt cx="2664" cy="2664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CEF29ABF-B7F9-2D3D-B8DA-F577ABC3F7F5}"/>
                </a:ext>
              </a:extLst>
            </p:cNvPr>
            <p:cNvGrpSpPr/>
            <p:nvPr/>
          </p:nvGrpSpPr>
          <p:grpSpPr>
            <a:xfrm>
              <a:off x="1140" y="2349"/>
              <a:ext cx="2665" cy="2665"/>
              <a:chOff x="1644" y="2462"/>
              <a:chExt cx="2962" cy="2834"/>
            </a:xfrm>
          </p:grpSpPr>
          <p:pic>
            <p:nvPicPr>
              <p:cNvPr id="6" name="图片 5" descr="20230322110515">
                <a:extLst>
                  <a:ext uri="{FF2B5EF4-FFF2-40B4-BE49-F238E27FC236}">
                    <a16:creationId xmlns:a16="http://schemas.microsoft.com/office/drawing/2014/main" id="{CC209E1A-F156-5612-7723-50D1969B5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 bright="-24000" contrast="36000"/>
              </a:blip>
              <a:stretch>
                <a:fillRect/>
              </a:stretch>
            </p:blipFill>
            <p:spPr>
              <a:xfrm>
                <a:off x="1644" y="2462"/>
                <a:ext cx="2962" cy="2835"/>
              </a:xfrm>
              <a:prstGeom prst="rect">
                <a:avLst/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</p:pic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E398798-499D-2A60-938C-303ECC7BAE23}"/>
                  </a:ext>
                </a:extLst>
              </p:cNvPr>
              <p:cNvSpPr/>
              <p:nvPr/>
            </p:nvSpPr>
            <p:spPr>
              <a:xfrm>
                <a:off x="3005" y="2943"/>
                <a:ext cx="448" cy="227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任意多边形 7">
              <a:extLst>
                <a:ext uri="{FF2B5EF4-FFF2-40B4-BE49-F238E27FC236}">
                  <a16:creationId xmlns:a16="http://schemas.microsoft.com/office/drawing/2014/main" id="{3A08A75E-702E-45D6-2A52-FA43EA51E21E}"/>
                </a:ext>
              </a:extLst>
            </p:cNvPr>
            <p:cNvSpPr/>
            <p:nvPr/>
          </p:nvSpPr>
          <p:spPr>
            <a:xfrm>
              <a:off x="2496" y="2637"/>
              <a:ext cx="367" cy="367"/>
            </a:xfrm>
            <a:custGeom>
              <a:avLst/>
              <a:gdLst>
                <a:gd name="connisteX0" fmla="*/ 233045 w 233045"/>
                <a:gd name="connsiteY0" fmla="*/ 233045 h 233045"/>
                <a:gd name="connisteX1" fmla="*/ 192405 w 233045"/>
                <a:gd name="connsiteY1" fmla="*/ 120650 h 233045"/>
                <a:gd name="connisteX2" fmla="*/ 104140 w 233045"/>
                <a:gd name="connsiteY2" fmla="*/ 40005 h 233045"/>
                <a:gd name="connisteX3" fmla="*/ 0 w 233045"/>
                <a:gd name="connsiteY3" fmla="*/ 0 h 233045"/>
                <a:gd name="connisteX4" fmla="*/ -112395 w 233045"/>
                <a:gd name="connsiteY4" fmla="*/ 8255 h 2330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233045" h="233045">
                  <a:moveTo>
                    <a:pt x="233045" y="233045"/>
                  </a:moveTo>
                  <a:cubicBezTo>
                    <a:pt x="226695" y="212090"/>
                    <a:pt x="218440" y="159385"/>
                    <a:pt x="192405" y="120650"/>
                  </a:cubicBezTo>
                  <a:cubicBezTo>
                    <a:pt x="166370" y="81915"/>
                    <a:pt x="142875" y="64135"/>
                    <a:pt x="104140" y="40005"/>
                  </a:cubicBezTo>
                  <a:cubicBezTo>
                    <a:pt x="65405" y="15875"/>
                    <a:pt x="43180" y="6350"/>
                    <a:pt x="0" y="0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  <a:headEnd type="none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67DB4E19-08E1-B3C2-1B19-FCEC26F89D08}"/>
              </a:ext>
            </a:extLst>
          </p:cNvPr>
          <p:cNvGrpSpPr/>
          <p:nvPr/>
        </p:nvGrpSpPr>
        <p:grpSpPr>
          <a:xfrm>
            <a:off x="6313572" y="4731029"/>
            <a:ext cx="3141496" cy="1691640"/>
            <a:chOff x="6238" y="2349"/>
            <a:chExt cx="2664" cy="266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A50F234-167D-32FC-B61D-4919ED7A79EE}"/>
                </a:ext>
              </a:extLst>
            </p:cNvPr>
            <p:cNvGrpSpPr/>
            <p:nvPr/>
          </p:nvGrpSpPr>
          <p:grpSpPr>
            <a:xfrm>
              <a:off x="6238" y="2349"/>
              <a:ext cx="2665" cy="2665"/>
              <a:chOff x="6407" y="2462"/>
              <a:chExt cx="2888" cy="2835"/>
            </a:xfrm>
          </p:grpSpPr>
          <p:pic>
            <p:nvPicPr>
              <p:cNvPr id="11" name="图片 10" descr="20230322110520">
                <a:extLst>
                  <a:ext uri="{FF2B5EF4-FFF2-40B4-BE49-F238E27FC236}">
                    <a16:creationId xmlns:a16="http://schemas.microsoft.com/office/drawing/2014/main" id="{080F6375-7AEA-6141-4A71-36C677BF22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 bright="-18000" contrast="30000"/>
              </a:blip>
              <a:stretch>
                <a:fillRect/>
              </a:stretch>
            </p:blipFill>
            <p:spPr>
              <a:xfrm>
                <a:off x="6407" y="2462"/>
                <a:ext cx="2888" cy="2835"/>
              </a:xfrm>
              <a:prstGeom prst="rect">
                <a:avLst/>
              </a:prstGeom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</p:pic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FD6A9E5-64CC-BF55-6B0F-75E292D1F97C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7767" y="2929"/>
                <a:ext cx="448" cy="227"/>
              </a:xfrm>
              <a:prstGeom prst="rect">
                <a:avLst/>
              </a:prstGeom>
              <a:solidFill>
                <a:srgbClr val="FEF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任意多边形 12">
              <a:extLst>
                <a:ext uri="{FF2B5EF4-FFF2-40B4-BE49-F238E27FC236}">
                  <a16:creationId xmlns:a16="http://schemas.microsoft.com/office/drawing/2014/main" id="{024BC630-8155-A701-5E72-84BCDB9F119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7509" y="2637"/>
              <a:ext cx="367" cy="367"/>
            </a:xfrm>
            <a:custGeom>
              <a:avLst/>
              <a:gdLst>
                <a:gd name="connisteX0" fmla="*/ 233045 w 233045"/>
                <a:gd name="connsiteY0" fmla="*/ 233045 h 233045"/>
                <a:gd name="connisteX1" fmla="*/ 192405 w 233045"/>
                <a:gd name="connsiteY1" fmla="*/ 120650 h 233045"/>
                <a:gd name="connisteX2" fmla="*/ 104140 w 233045"/>
                <a:gd name="connsiteY2" fmla="*/ 40005 h 233045"/>
                <a:gd name="connisteX3" fmla="*/ 0 w 233045"/>
                <a:gd name="connsiteY3" fmla="*/ 0 h 233045"/>
                <a:gd name="connisteX4" fmla="*/ -112395 w 233045"/>
                <a:gd name="connsiteY4" fmla="*/ 8255 h 2330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233045" h="233045">
                  <a:moveTo>
                    <a:pt x="233045" y="233045"/>
                  </a:moveTo>
                  <a:cubicBezTo>
                    <a:pt x="226695" y="212090"/>
                    <a:pt x="218440" y="159385"/>
                    <a:pt x="192405" y="120650"/>
                  </a:cubicBezTo>
                  <a:cubicBezTo>
                    <a:pt x="166370" y="81915"/>
                    <a:pt x="142875" y="64135"/>
                    <a:pt x="104140" y="40005"/>
                  </a:cubicBezTo>
                  <a:cubicBezTo>
                    <a:pt x="65405" y="15875"/>
                    <a:pt x="43180" y="6350"/>
                    <a:pt x="0" y="0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E0DAFC10-5D25-BB41-ED38-B15A5B393E39}"/>
              </a:ext>
            </a:extLst>
          </p:cNvPr>
          <p:cNvSpPr txBox="1"/>
          <p:nvPr/>
        </p:nvSpPr>
        <p:spPr>
          <a:xfrm>
            <a:off x="4610216" y="4790694"/>
            <a:ext cx="807085" cy="16929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mpd="sng">
            <a:solidFill>
              <a:srgbClr val="00B0F0"/>
            </a:solidFill>
            <a:prstDash val="dash"/>
          </a:ln>
        </p:spPr>
        <p:txBody>
          <a:bodyPr wrap="square" rtlCol="0" anchor="t">
            <a:noAutofit/>
          </a:bodyPr>
          <a:lstStyle/>
          <a:p>
            <a:pPr marL="0" indent="0" eaLnBrk="1" latinLnBrk="0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同种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电荷互相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排斥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0441E11-6315-4B4F-E55B-48DD3ABE2854}"/>
              </a:ext>
            </a:extLst>
          </p:cNvPr>
          <p:cNvSpPr txBox="1"/>
          <p:nvPr/>
        </p:nvSpPr>
        <p:spPr>
          <a:xfrm>
            <a:off x="9743981" y="4694766"/>
            <a:ext cx="807085" cy="16929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mpd="sng">
            <a:solidFill>
              <a:srgbClr val="00B0F0"/>
            </a:solidFill>
            <a:prstDash val="dash"/>
          </a:ln>
        </p:spPr>
        <p:txBody>
          <a:bodyPr wrap="square" rtlCol="0" anchor="t">
            <a:noAutofit/>
          </a:bodyPr>
          <a:lstStyle/>
          <a:p>
            <a:pPr marL="0" indent="0" eaLnBrk="1" latinLnBrk="0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异种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电荷互相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吸引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A562F48-1C10-BAFF-BA53-A76DB36C219F}"/>
              </a:ext>
            </a:extLst>
          </p:cNvPr>
          <p:cNvSpPr txBox="1"/>
          <p:nvPr/>
        </p:nvSpPr>
        <p:spPr bwMode="auto">
          <a:xfrm>
            <a:off x="519258" y="249922"/>
            <a:ext cx="1944817" cy="5708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lvl="0" algn="l"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两种电荷：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B877156A-BAB2-AD09-2C50-2AD10EB1F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11190" y="1710848"/>
            <a:ext cx="2496036" cy="1620000"/>
          </a:xfrm>
          <a:prstGeom prst="rect">
            <a:avLst/>
          </a:prstGeom>
          <a:noFill/>
          <a:ln w="19050" cap="flat" cmpd="sng">
            <a:solidFill>
              <a:schemeClr val="accent3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934B2B5-A4B6-6934-A89E-705344163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877662" y="1710848"/>
            <a:ext cx="2431841" cy="1620000"/>
          </a:xfrm>
          <a:prstGeom prst="rect">
            <a:avLst/>
          </a:prstGeom>
          <a:noFill/>
          <a:ln w="19050" cap="flat" cmpd="sng">
            <a:solidFill>
              <a:schemeClr val="accent3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E25A835B-DD3B-D070-43C0-0256CFDF4C89}"/>
              </a:ext>
            </a:extLst>
          </p:cNvPr>
          <p:cNvSpPr txBox="1"/>
          <p:nvPr/>
        </p:nvSpPr>
        <p:spPr>
          <a:xfrm>
            <a:off x="3369380" y="1711046"/>
            <a:ext cx="2047921" cy="16198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mpd="sng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lvl="0" indent="0" algn="l" eaLnBrk="1" latinLnBrk="0" hangingPunct="1">
              <a:lnSpc>
                <a:spcPct val="105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用丝绸摩擦过的玻璃棒带的电荷叫做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正电荷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(</a:t>
            </a:r>
            <a:r>
              <a:rPr lang="zh-CN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＋</a:t>
            </a:r>
            <a:r>
              <a:rPr lang="en-US" altLang="zh-CN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)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0C402AB-F805-801B-5540-4B78E5011B8C}"/>
              </a:ext>
            </a:extLst>
          </p:cNvPr>
          <p:cNvSpPr txBox="1"/>
          <p:nvPr/>
        </p:nvSpPr>
        <p:spPr>
          <a:xfrm>
            <a:off x="8454025" y="1744878"/>
            <a:ext cx="2150424" cy="14935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mpd="sng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 anchor="t">
            <a:noAutofit/>
          </a:bodyPr>
          <a:lstStyle/>
          <a:p>
            <a:pPr lvl="0" algn="l" eaLnBrk="1" hangingPunct="1">
              <a:lnSpc>
                <a:spcPct val="105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用毛皮摩擦过的橡胶棒带的电荷叫做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负电荷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(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－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)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3ADF605-D6DA-2852-A07A-A135331BF871}"/>
              </a:ext>
            </a:extLst>
          </p:cNvPr>
          <p:cNvSpPr txBox="1"/>
          <p:nvPr/>
        </p:nvSpPr>
        <p:spPr>
          <a:xfrm>
            <a:off x="611190" y="1043317"/>
            <a:ext cx="5476875" cy="49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自然界中只有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正电荷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、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负电荷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两种电荷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923689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28" grpId="0" animBg="1"/>
      <p:bldP spid="29" grpId="0" animBg="1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AAC0880-7E32-D944-BCC2-5A0E41F2B33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04468" y="636359"/>
            <a:ext cx="8224520" cy="260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l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如图所示电路中，要让L</a:t>
            </a:r>
            <a:r>
              <a:rPr lang="zh-CN" altLang="en-US" sz="2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、L</a:t>
            </a:r>
            <a:r>
              <a:rPr lang="zh-CN" altLang="en-US" sz="2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串联，需要闭合开关_______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__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，断开开关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_________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要让L</a:t>
            </a:r>
            <a:r>
              <a:rPr lang="zh-CN" altLang="en-US" sz="2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、L</a:t>
            </a:r>
            <a:r>
              <a:rPr lang="zh-CN" altLang="en-US" sz="2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并联，需要闭合开关_________，断开开关_________；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同时闭合开关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_________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会造成电源短路。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91D1E68-7FD8-7F7E-1D94-41DAA58D7566}"/>
              </a:ext>
            </a:extLst>
          </p:cNvPr>
          <p:cNvGrpSpPr/>
          <p:nvPr/>
        </p:nvGrpSpPr>
        <p:grpSpPr>
          <a:xfrm>
            <a:off x="8610168" y="739431"/>
            <a:ext cx="2955087" cy="2221865"/>
            <a:chOff x="5784466" y="717320"/>
            <a:chExt cx="3011605" cy="2388903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63E8728-14E8-0513-9BB6-FD987310BD92}"/>
                </a:ext>
              </a:extLst>
            </p:cNvPr>
            <p:cNvGrpSpPr/>
            <p:nvPr/>
          </p:nvGrpSpPr>
          <p:grpSpPr>
            <a:xfrm>
              <a:off x="5784466" y="717320"/>
              <a:ext cx="3011605" cy="2388903"/>
              <a:chOff x="5905459" y="853029"/>
              <a:chExt cx="3011605" cy="2388903"/>
            </a:xfrm>
          </p:grpSpPr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84701EAE-73DC-BF46-61DB-8409FDE7ED4E}"/>
                  </a:ext>
                </a:extLst>
              </p:cNvPr>
              <p:cNvCxnSpPr/>
              <p:nvPr>
                <p:custDataLst>
                  <p:tags r:id="rId12"/>
                </p:custDataLst>
              </p:nvPr>
            </p:nvCxnSpPr>
            <p:spPr>
              <a:xfrm flipH="1">
                <a:off x="7164370" y="853029"/>
                <a:ext cx="0" cy="648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5052B14D-2B32-062E-AE0E-9A515242363D}"/>
                  </a:ext>
                </a:extLst>
              </p:cNvPr>
              <p:cNvCxnSpPr/>
              <p:nvPr>
                <p:custDataLst>
                  <p:tags r:id="rId13"/>
                </p:custDataLst>
              </p:nvPr>
            </p:nvCxnSpPr>
            <p:spPr>
              <a:xfrm flipH="1">
                <a:off x="7363904" y="958295"/>
                <a:ext cx="0" cy="432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965623E4-8D35-E814-5E24-F5082883F7BC}"/>
                  </a:ext>
                </a:extLst>
              </p:cNvPr>
              <p:cNvCxnSpPr/>
              <p:nvPr>
                <p:custDataLst>
                  <p:tags r:id="rId14"/>
                </p:custDataLst>
              </p:nvPr>
            </p:nvCxnSpPr>
            <p:spPr>
              <a:xfrm flipH="1">
                <a:off x="5912177" y="1162009"/>
                <a:ext cx="0" cy="185791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EF752940-E0CE-AC5D-7FDF-93D940F2D692}"/>
                  </a:ext>
                </a:extLst>
              </p:cNvPr>
              <p:cNvCxnSpPr/>
              <p:nvPr>
                <p:custDataLst>
                  <p:tags r:id="rId15"/>
                </p:custDataLst>
              </p:nvPr>
            </p:nvCxnSpPr>
            <p:spPr>
              <a:xfrm flipH="1">
                <a:off x="8913807" y="1167602"/>
                <a:ext cx="0" cy="185791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2B50FF06-B959-E881-7ECA-8255B40AC349}"/>
                  </a:ext>
                </a:extLst>
              </p:cNvPr>
              <p:cNvCxnSpPr/>
              <p:nvPr>
                <p:custDataLst>
                  <p:tags r:id="rId16"/>
                </p:custDataLst>
              </p:nvPr>
            </p:nvCxnSpPr>
            <p:spPr>
              <a:xfrm flipH="1">
                <a:off x="7458383" y="1747831"/>
                <a:ext cx="0" cy="348358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05A1CF10-739E-FD27-E9DA-CFA5D0587857}"/>
                  </a:ext>
                </a:extLst>
              </p:cNvPr>
              <p:cNvCxnSpPr/>
              <p:nvPr>
                <p:custDataLst>
                  <p:tags r:id="rId17"/>
                </p:custDataLst>
              </p:nvPr>
            </p:nvCxnSpPr>
            <p:spPr>
              <a:xfrm flipH="1">
                <a:off x="7458383" y="2497130"/>
                <a:ext cx="0" cy="503184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DAA08930-7282-1B66-C5EA-7731DD6FB24E}"/>
                  </a:ext>
                </a:extLst>
              </p:cNvPr>
              <p:cNvCxnSpPr/>
              <p:nvPr>
                <p:custDataLst>
                  <p:tags r:id="rId18"/>
                </p:custDataLst>
              </p:nvPr>
            </p:nvCxnSpPr>
            <p:spPr>
              <a:xfrm flipH="1">
                <a:off x="5912176" y="1174295"/>
                <a:ext cx="126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4DB8C9C7-C5AC-A91E-5666-42F60DAE14BF}"/>
                  </a:ext>
                </a:extLst>
              </p:cNvPr>
              <p:cNvCxnSpPr/>
              <p:nvPr>
                <p:custDataLst>
                  <p:tags r:id="rId19"/>
                </p:custDataLst>
              </p:nvPr>
            </p:nvCxnSpPr>
            <p:spPr>
              <a:xfrm flipH="1">
                <a:off x="7363904" y="1164868"/>
                <a:ext cx="1548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293B6B8A-F592-B63D-5C0E-FBD6669E29AA}"/>
                  </a:ext>
                </a:extLst>
              </p:cNvPr>
              <p:cNvCxnSpPr/>
              <p:nvPr>
                <p:custDataLst>
                  <p:tags r:id="rId20"/>
                </p:custDataLst>
              </p:nvPr>
            </p:nvCxnSpPr>
            <p:spPr>
              <a:xfrm flipH="1">
                <a:off x="6645975" y="1747831"/>
                <a:ext cx="123992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911C88A2-B983-B84C-EFF0-4FE4DCC2ADEE}"/>
                  </a:ext>
                </a:extLst>
              </p:cNvPr>
              <p:cNvCxnSpPr/>
              <p:nvPr>
                <p:custDataLst>
                  <p:tags r:id="rId21"/>
                </p:custDataLst>
              </p:nvPr>
            </p:nvCxnSpPr>
            <p:spPr>
              <a:xfrm flipH="1">
                <a:off x="8403425" y="1757258"/>
                <a:ext cx="513639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73A21DAE-B06F-2976-80F8-2C6ABA31717E}"/>
                  </a:ext>
                </a:extLst>
              </p:cNvPr>
              <p:cNvCxnSpPr/>
              <p:nvPr>
                <p:custDataLst>
                  <p:tags r:id="rId22"/>
                </p:custDataLst>
              </p:nvPr>
            </p:nvCxnSpPr>
            <p:spPr>
              <a:xfrm flipH="1">
                <a:off x="5907486" y="1764200"/>
                <a:ext cx="36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F5AA1892-6357-8F41-45F7-AE79B49A8B46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250956" y="2082276"/>
                <a:ext cx="432000" cy="4320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73467DA8-CA6C-1A22-3FC2-4EB9F9174C59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8153195" y="2809932"/>
                <a:ext cx="432000" cy="432000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E5B1DC4B-2AE7-16DD-A383-E64069810A03}"/>
                  </a:ext>
                </a:extLst>
              </p:cNvPr>
              <p:cNvCxnSpPr/>
              <p:nvPr>
                <p:custDataLst>
                  <p:tags r:id="rId25"/>
                </p:custDataLst>
              </p:nvPr>
            </p:nvCxnSpPr>
            <p:spPr>
              <a:xfrm flipH="1">
                <a:off x="6677134" y="3016505"/>
                <a:ext cx="1463194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2C721CAC-34F5-54EA-7E81-55D2718B4552}"/>
                  </a:ext>
                </a:extLst>
              </p:cNvPr>
              <p:cNvCxnSpPr/>
              <p:nvPr>
                <p:custDataLst>
                  <p:tags r:id="rId26"/>
                </p:custDataLst>
              </p:nvPr>
            </p:nvCxnSpPr>
            <p:spPr>
              <a:xfrm flipH="1">
                <a:off x="8573981" y="3013609"/>
                <a:ext cx="330197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11F366DE-CDBB-7A15-94FA-00313DDD0042}"/>
                  </a:ext>
                </a:extLst>
              </p:cNvPr>
              <p:cNvCxnSpPr>
                <a:endCxn id="21" idx="5"/>
              </p:cNvCxnSpPr>
              <p:nvPr>
                <p:custDataLst>
                  <p:tags r:id="rId27"/>
                </p:custDataLst>
              </p:nvPr>
            </p:nvCxnSpPr>
            <p:spPr>
              <a:xfrm>
                <a:off x="7309004" y="2159281"/>
                <a:ext cx="310687" cy="29173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DC2F24B9-EF96-645F-2B5E-853E98AA1B2A}"/>
                  </a:ext>
                </a:extLst>
              </p:cNvPr>
              <p:cNvCxnSpPr/>
              <p:nvPr>
                <p:custDataLst>
                  <p:tags r:id="rId28"/>
                </p:custDataLst>
              </p:nvPr>
            </p:nvCxnSpPr>
            <p:spPr>
              <a:xfrm>
                <a:off x="8217331" y="2891040"/>
                <a:ext cx="310687" cy="29173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1881BF3C-232C-C144-0AC9-B806F71C356A}"/>
                  </a:ext>
                </a:extLst>
              </p:cNvPr>
              <p:cNvCxnSpPr>
                <a:stCxn id="21" idx="3"/>
              </p:cNvCxnSpPr>
              <p:nvPr>
                <p:custDataLst>
                  <p:tags r:id="rId29"/>
                </p:custDataLst>
              </p:nvPr>
            </p:nvCxnSpPr>
            <p:spPr>
              <a:xfrm flipV="1">
                <a:off x="7314221" y="2160564"/>
                <a:ext cx="282337" cy="29044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35238462-E3DC-F4E0-D5CD-903109CDA397}"/>
                  </a:ext>
                </a:extLst>
              </p:cNvPr>
              <p:cNvCxnSpPr/>
              <p:nvPr>
                <p:custDataLst>
                  <p:tags r:id="rId30"/>
                </p:custDataLst>
              </p:nvPr>
            </p:nvCxnSpPr>
            <p:spPr>
              <a:xfrm flipV="1">
                <a:off x="8216852" y="2891040"/>
                <a:ext cx="282337" cy="29044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2F878637-E409-D0CA-0CA2-16C87CBF0470}"/>
                  </a:ext>
                </a:extLst>
              </p:cNvPr>
              <p:cNvCxnSpPr/>
              <p:nvPr>
                <p:custDataLst>
                  <p:tags r:id="rId31"/>
                </p:custDataLst>
              </p:nvPr>
            </p:nvCxnSpPr>
            <p:spPr>
              <a:xfrm flipV="1">
                <a:off x="6357148" y="1510256"/>
                <a:ext cx="293447" cy="2187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3F6F4F99-D545-B4E4-8FDC-4F285EBCB831}"/>
                  </a:ext>
                </a:extLst>
              </p:cNvPr>
              <p:cNvCxnSpPr/>
              <p:nvPr>
                <p:custDataLst>
                  <p:tags r:id="rId32"/>
                </p:custDataLst>
              </p:nvPr>
            </p:nvCxnSpPr>
            <p:spPr>
              <a:xfrm flipV="1">
                <a:off x="7991769" y="1500960"/>
                <a:ext cx="293447" cy="2187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53010E1E-2A41-0895-DD6B-5CE276742FC3}"/>
                  </a:ext>
                </a:extLst>
              </p:cNvPr>
              <p:cNvCxnSpPr/>
              <p:nvPr>
                <p:custDataLst>
                  <p:tags r:id="rId33"/>
                </p:custDataLst>
              </p:nvPr>
            </p:nvCxnSpPr>
            <p:spPr>
              <a:xfrm flipV="1">
                <a:off x="6360943" y="2759362"/>
                <a:ext cx="293447" cy="2187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3B519F1-3502-97F0-CFE4-3D0F64ABF519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6247721" y="1697014"/>
                <a:ext cx="110066" cy="116119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38E70AED-797B-A3DF-2609-833C4B4CDF8B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6252477" y="2945963"/>
                <a:ext cx="110066" cy="116119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F2CE9E79-A4D7-3407-BF4F-DFF5218ADAE2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878921" y="1681861"/>
                <a:ext cx="110066" cy="116119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39F21886-E3FD-EC1A-79CD-994D9BECC77F}"/>
                  </a:ext>
                </a:extLst>
              </p:cNvPr>
              <p:cNvCxnSpPr/>
              <p:nvPr>
                <p:custDataLst>
                  <p:tags r:id="rId37"/>
                </p:custDataLst>
              </p:nvPr>
            </p:nvCxnSpPr>
            <p:spPr>
              <a:xfrm flipH="1">
                <a:off x="5905459" y="3017409"/>
                <a:ext cx="366885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996710EC-3F34-5C76-7010-87D033C05D68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5897069" y="1111260"/>
              <a:ext cx="479534" cy="42876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latin typeface="Times New Roman" panose="02020603050405020304" pitchFamily="18" charset="0"/>
                  <a:ea typeface="楷体" panose="02010609060101010101" pitchFamily="49" charset="-122"/>
                </a:rPr>
                <a:t>S</a:t>
              </a:r>
              <a:r>
                <a:rPr lang="en-US" altLang="zh-CN" sz="2000" b="1" baseline="-25000">
                  <a:latin typeface="Times New Roman" panose="02020603050405020304" pitchFamily="18" charset="0"/>
                  <a:ea typeface="楷体" panose="02010609060101010101" pitchFamily="49" charset="-122"/>
                </a:rPr>
                <a:t>2</a:t>
              </a: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37B92244-3910-0FA6-FE40-8CB9301B0779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7608120" y="1112625"/>
              <a:ext cx="483417" cy="42876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latin typeface="Times New Roman" panose="02020603050405020304" pitchFamily="18" charset="0"/>
                  <a:ea typeface="楷体" panose="02010609060101010101" pitchFamily="49" charset="-122"/>
                </a:rPr>
                <a:t>S</a:t>
              </a:r>
              <a:r>
                <a:rPr lang="en-US" altLang="zh-CN" sz="2000" b="1" baseline="-25000">
                  <a:latin typeface="Times New Roman" panose="02020603050405020304" pitchFamily="18" charset="0"/>
                  <a:ea typeface="楷体" panose="02010609060101010101" pitchFamily="49" charset="-122"/>
                </a:rPr>
                <a:t>1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B8700EB-0943-F937-92AB-B9D9CBDB52F3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5941074" y="2400954"/>
              <a:ext cx="458178" cy="42876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latin typeface="Times New Roman" panose="02020603050405020304" pitchFamily="18" charset="0"/>
                  <a:ea typeface="楷体" panose="02010609060101010101" pitchFamily="49" charset="-122"/>
                </a:rPr>
                <a:t>S</a:t>
              </a:r>
              <a:r>
                <a:rPr lang="en-US" altLang="zh-CN" sz="2000" b="1" baseline="-25000">
                  <a:latin typeface="Times New Roman" panose="02020603050405020304" pitchFamily="18" charset="0"/>
                  <a:ea typeface="楷体" panose="02010609060101010101" pitchFamily="49" charset="-122"/>
                </a:rPr>
                <a:t>3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B354E628-682B-2E35-19FF-68B291314713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7630757" y="2005063"/>
              <a:ext cx="584871" cy="42876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latin typeface="Times New Roman" panose="02020603050405020304" pitchFamily="18" charset="0"/>
                  <a:ea typeface="楷体" panose="02010609060101010101" pitchFamily="49" charset="-122"/>
                </a:rPr>
                <a:t>L</a:t>
              </a:r>
              <a:r>
                <a:rPr lang="en-US" altLang="zh-CN" sz="2000" b="1" baseline="-25000">
                  <a:latin typeface="Times New Roman" panose="02020603050405020304" pitchFamily="18" charset="0"/>
                  <a:ea typeface="楷体" panose="02010609060101010101" pitchFamily="49" charset="-122"/>
                </a:rPr>
                <a:t>1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01920770-7E64-2541-F0CB-AD4D79CE4CE6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8169526" y="2325554"/>
              <a:ext cx="584871" cy="42876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latin typeface="Times New Roman" panose="02020603050405020304" pitchFamily="18" charset="0"/>
                  <a:ea typeface="楷体" panose="02010609060101010101" pitchFamily="49" charset="-122"/>
                </a:rPr>
                <a:t>L</a:t>
              </a:r>
              <a:r>
                <a:rPr lang="en-US" altLang="zh-CN" sz="2000" b="1" baseline="-25000">
                  <a:latin typeface="Times New Roman" panose="02020603050405020304" pitchFamily="18" charset="0"/>
                  <a:ea typeface="楷体" panose="02010609060101010101" pitchFamily="49" charset="-122"/>
                </a:rPr>
                <a:t>2</a:t>
              </a: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A04F687E-5274-0E23-0D93-EBCD87734EC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173143" y="1972512"/>
            <a:ext cx="458780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7B3EE65-5B84-0B6E-08EB-972F8D471A0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272062" y="1388121"/>
            <a:ext cx="1040670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、S</a:t>
            </a:r>
            <a:r>
              <a:rPr lang="en-US" altLang="zh-CN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001D0353-D3DE-1BF3-653C-444670851AA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37405" y="1364033"/>
            <a:ext cx="458780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E5AA48B-DBCE-EE54-3B52-01471AA28F1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01321" y="2019969"/>
            <a:ext cx="1040670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、S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0DBB844-0D39-9348-31B3-7D4B71EBCE2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01385" y="2682236"/>
            <a:ext cx="1040670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、S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C9E2DB43-C741-36CF-35FD-9CC037DCC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14" y="3367818"/>
            <a:ext cx="10840653" cy="51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4. 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如图所示的四个电路图中，开关闭合时，三盏灯属于并联关系的是（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）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endParaRPr lang="zh-CN" altLang="en-US" sz="24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9EFAA9F1-0BAD-796E-BBF8-192E68C512C7}"/>
              </a:ext>
            </a:extLst>
          </p:cNvPr>
          <p:cNvGrpSpPr/>
          <p:nvPr/>
        </p:nvGrpSpPr>
        <p:grpSpPr>
          <a:xfrm>
            <a:off x="1518006" y="4205448"/>
            <a:ext cx="1638301" cy="1655761"/>
            <a:chOff x="849062" y="2486080"/>
            <a:chExt cx="2184401" cy="2207682"/>
          </a:xfrm>
        </p:grpSpPr>
        <p:sp>
          <p:nvSpPr>
            <p:cNvPr id="43" name="Rectangle 4">
              <a:extLst>
                <a:ext uri="{FF2B5EF4-FFF2-40B4-BE49-F238E27FC236}">
                  <a16:creationId xmlns:a16="http://schemas.microsoft.com/office/drawing/2014/main" id="{9908A17D-CBE0-4DE8-722B-AD485680F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062" y="2486080"/>
              <a:ext cx="2184401" cy="145838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8100" dir="2700000" algn="ctr" rotWithShape="0">
                      <a:srgbClr val="000000">
                        <a:alpha val="3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zh-CN" altLang="en-US" sz="18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44" name="Group 5">
              <a:extLst>
                <a:ext uri="{FF2B5EF4-FFF2-40B4-BE49-F238E27FC236}">
                  <a16:creationId xmlns:a16="http://schemas.microsoft.com/office/drawing/2014/main" id="{4E59D96A-97EA-B9DC-F61B-223A31743BA9}"/>
                </a:ext>
              </a:extLst>
            </p:cNvPr>
            <p:cNvGrpSpPr/>
            <p:nvPr/>
          </p:nvGrpSpPr>
          <p:grpSpPr>
            <a:xfrm>
              <a:off x="2624946" y="3686229"/>
              <a:ext cx="107950" cy="482600"/>
              <a:chOff x="0" y="0"/>
              <a:chExt cx="91" cy="476"/>
            </a:xfrm>
          </p:grpSpPr>
          <p:sp>
            <p:nvSpPr>
              <p:cNvPr id="59" name="Rectangle 6">
                <a:extLst>
                  <a:ext uri="{FF2B5EF4-FFF2-40B4-BE49-F238E27FC236}">
                    <a16:creationId xmlns:a16="http://schemas.microsoft.com/office/drawing/2014/main" id="{75C4E4AC-AC84-C6B1-3D5D-DFA49C97E5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74"/>
                <a:ext cx="85" cy="1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8100" dir="2700000" algn="ctr" rotWithShape="0">
                        <a:srgbClr val="000000">
                          <a:alpha val="3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Line 32">
                <a:extLst>
                  <a:ext uri="{FF2B5EF4-FFF2-40B4-BE49-F238E27FC236}">
                    <a16:creationId xmlns:a16="http://schemas.microsoft.com/office/drawing/2014/main" id="{7D56E5BA-C663-8604-EA8B-8EFFB76C8C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47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Line 33">
                <a:extLst>
                  <a:ext uri="{FF2B5EF4-FFF2-40B4-BE49-F238E27FC236}">
                    <a16:creationId xmlns:a16="http://schemas.microsoft.com/office/drawing/2014/main" id="{DD051E76-B043-1703-5160-0D92BD833E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1" y="105"/>
                <a:ext cx="0" cy="25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5" name="Group 9">
              <a:extLst>
                <a:ext uri="{FF2B5EF4-FFF2-40B4-BE49-F238E27FC236}">
                  <a16:creationId xmlns:a16="http://schemas.microsoft.com/office/drawing/2014/main" id="{5F0B45AB-E7EF-C59D-1E7A-A5A208B6A0ED}"/>
                </a:ext>
              </a:extLst>
            </p:cNvPr>
            <p:cNvGrpSpPr/>
            <p:nvPr/>
          </p:nvGrpSpPr>
          <p:grpSpPr>
            <a:xfrm>
              <a:off x="2000529" y="3821696"/>
              <a:ext cx="368300" cy="201083"/>
              <a:chOff x="0" y="0"/>
              <a:chExt cx="317" cy="182"/>
            </a:xfrm>
            <a:solidFill>
              <a:schemeClr val="bg1">
                <a:lumMod val="95000"/>
              </a:schemeClr>
            </a:solidFill>
          </p:grpSpPr>
          <p:sp>
            <p:nvSpPr>
              <p:cNvPr id="56" name="Rectangle 10">
                <a:extLst>
                  <a:ext uri="{FF2B5EF4-FFF2-40B4-BE49-F238E27FC236}">
                    <a16:creationId xmlns:a16="http://schemas.microsoft.com/office/drawing/2014/main" id="{F8D2D5A5-00E1-2A76-40C0-082CE03EAD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" y="23"/>
                <a:ext cx="272" cy="159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8100" dir="2700000" algn="ctr" rotWithShape="0">
                        <a:srgbClr val="000000">
                          <a:alpha val="3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Line 44">
                <a:extLst>
                  <a:ext uri="{FF2B5EF4-FFF2-40B4-BE49-F238E27FC236}">
                    <a16:creationId xmlns:a16="http://schemas.microsoft.com/office/drawing/2014/main" id="{CF1E06E2-A5F2-E48B-9CF9-1D959E77EF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" y="0"/>
                <a:ext cx="272" cy="108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42">
                <a:extLst>
                  <a:ext uri="{FF2B5EF4-FFF2-40B4-BE49-F238E27FC236}">
                    <a16:creationId xmlns:a16="http://schemas.microsoft.com/office/drawing/2014/main" id="{3828676F-A2A7-442A-3B46-D43499826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68"/>
                <a:ext cx="77" cy="79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 sz="120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Rectangle 13">
              <a:extLst>
                <a:ext uri="{FF2B5EF4-FFF2-40B4-BE49-F238E27FC236}">
                  <a16:creationId xmlns:a16="http://schemas.microsoft.com/office/drawing/2014/main" id="{C525ED95-907B-F841-BF88-FB7CD478D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2328" y="2534763"/>
              <a:ext cx="536899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1800" baseline="-250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</a:t>
              </a:r>
              <a:endParaRPr lang="zh-CN" altLang="en-US" sz="1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14">
              <a:extLst>
                <a:ext uri="{FF2B5EF4-FFF2-40B4-BE49-F238E27FC236}">
                  <a16:creationId xmlns:a16="http://schemas.microsoft.com/office/drawing/2014/main" id="{FDAA8BCC-91C0-0C11-B965-12DEB9611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0862" y="2486080"/>
              <a:ext cx="536899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1800" baseline="-250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1</a:t>
              </a:r>
              <a:endParaRPr lang="zh-CN" altLang="en-US" sz="1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Line 15">
              <a:extLst>
                <a:ext uri="{FF2B5EF4-FFF2-40B4-BE49-F238E27FC236}">
                  <a16:creationId xmlns:a16="http://schemas.microsoft.com/office/drawing/2014/main" id="{F82490D9-6123-9A06-79C4-144C248CF6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9062" y="3063930"/>
              <a:ext cx="2160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9" name="AutoShape 21">
              <a:extLst>
                <a:ext uri="{FF2B5EF4-FFF2-40B4-BE49-F238E27FC236}">
                  <a16:creationId xmlns:a16="http://schemas.microsoft.com/office/drawing/2014/main" id="{9CE1D268-7175-FD52-A114-107B18566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245" y="2822630"/>
              <a:ext cx="423333" cy="421216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0" name="AutoShape 21">
              <a:extLst>
                <a:ext uri="{FF2B5EF4-FFF2-40B4-BE49-F238E27FC236}">
                  <a16:creationId xmlns:a16="http://schemas.microsoft.com/office/drawing/2014/main" id="{17AC1A80-769D-E64B-A070-3DD93D7A9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4462" y="2833213"/>
              <a:ext cx="423333" cy="421216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1" name="Rectangle 18">
              <a:extLst>
                <a:ext uri="{FF2B5EF4-FFF2-40B4-BE49-F238E27FC236}">
                  <a16:creationId xmlns:a16="http://schemas.microsoft.com/office/drawing/2014/main" id="{C36D06FB-CFCF-FF2D-A6DD-953D1AEF4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0528" y="3351796"/>
              <a:ext cx="417208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52" name="Line 19">
              <a:extLst>
                <a:ext uri="{FF2B5EF4-FFF2-40B4-BE49-F238E27FC236}">
                  <a16:creationId xmlns:a16="http://schemas.microsoft.com/office/drawing/2014/main" id="{31723001-848D-12A0-9FF2-B07D57E2BD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07912" y="3063930"/>
              <a:ext cx="0" cy="8635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3" name="AutoShape 21">
              <a:extLst>
                <a:ext uri="{FF2B5EF4-FFF2-40B4-BE49-F238E27FC236}">
                  <a16:creationId xmlns:a16="http://schemas.microsoft.com/office/drawing/2014/main" id="{617F643C-DC84-83DF-D2E6-393C34D8D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245" y="3734913"/>
              <a:ext cx="423333" cy="421216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2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21">
              <a:extLst>
                <a:ext uri="{FF2B5EF4-FFF2-40B4-BE49-F238E27FC236}">
                  <a16:creationId xmlns:a16="http://schemas.microsoft.com/office/drawing/2014/main" id="{70A52158-3199-F881-6CC0-3203939AA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0862" y="3351796"/>
              <a:ext cx="536899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1800" baseline="-250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3</a:t>
              </a:r>
              <a:endParaRPr lang="zh-CN" altLang="en-US" sz="1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5" name="Text Box 79">
              <a:extLst>
                <a:ext uri="{FF2B5EF4-FFF2-40B4-BE49-F238E27FC236}">
                  <a16:creationId xmlns:a16="http://schemas.microsoft.com/office/drawing/2014/main" id="{FA95AF4C-1D43-3301-B599-C587EADDA0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8213" y="4143429"/>
              <a:ext cx="664633" cy="550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37" tIns="45718" rIns="91437" bIns="4571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1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B727DEC5-4E21-442C-256D-5B100C687936}"/>
              </a:ext>
            </a:extLst>
          </p:cNvPr>
          <p:cNvGrpSpPr/>
          <p:nvPr/>
        </p:nvGrpSpPr>
        <p:grpSpPr>
          <a:xfrm>
            <a:off x="5550256" y="3813334"/>
            <a:ext cx="1728788" cy="2047875"/>
            <a:chOff x="6225395" y="1963262"/>
            <a:chExt cx="2305051" cy="2730500"/>
          </a:xfrm>
        </p:grpSpPr>
        <p:sp>
          <p:nvSpPr>
            <p:cNvPr id="63" name="Rectangle 40">
              <a:extLst>
                <a:ext uri="{FF2B5EF4-FFF2-40B4-BE49-F238E27FC236}">
                  <a16:creationId xmlns:a16="http://schemas.microsoft.com/office/drawing/2014/main" id="{B3F35D40-A775-5891-1F2A-08E536F44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5395" y="2405645"/>
              <a:ext cx="2184401" cy="15367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8100" dir="2700000" algn="ctr" rotWithShape="0">
                      <a:srgbClr val="000000">
                        <a:alpha val="3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zh-CN" altLang="en-US" sz="18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64" name="Group 41">
              <a:extLst>
                <a:ext uri="{FF2B5EF4-FFF2-40B4-BE49-F238E27FC236}">
                  <a16:creationId xmlns:a16="http://schemas.microsoft.com/office/drawing/2014/main" id="{6A07CE18-EA99-DA0B-60C8-9883FF67D827}"/>
                </a:ext>
              </a:extLst>
            </p:cNvPr>
            <p:cNvGrpSpPr/>
            <p:nvPr/>
          </p:nvGrpSpPr>
          <p:grpSpPr>
            <a:xfrm>
              <a:off x="7762096" y="3749729"/>
              <a:ext cx="93133" cy="419100"/>
              <a:chOff x="0" y="0"/>
              <a:chExt cx="91" cy="476"/>
            </a:xfrm>
            <a:solidFill>
              <a:schemeClr val="bg1">
                <a:lumMod val="95000"/>
              </a:schemeClr>
            </a:solidFill>
          </p:grpSpPr>
          <p:sp>
            <p:nvSpPr>
              <p:cNvPr id="81" name="Rectangle 42">
                <a:extLst>
                  <a:ext uri="{FF2B5EF4-FFF2-40B4-BE49-F238E27FC236}">
                    <a16:creationId xmlns:a16="http://schemas.microsoft.com/office/drawing/2014/main" id="{0E257896-07AC-57FE-0267-79DD8BF6C6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74"/>
                <a:ext cx="85" cy="126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8100" dir="2700000" algn="ctr" rotWithShape="0">
                        <a:srgbClr val="000000">
                          <a:alpha val="3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Line 32">
                <a:extLst>
                  <a:ext uri="{FF2B5EF4-FFF2-40B4-BE49-F238E27FC236}">
                    <a16:creationId xmlns:a16="http://schemas.microsoft.com/office/drawing/2014/main" id="{CF7DB801-237D-0D80-24A0-FB9574DBB9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476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Line 33">
                <a:extLst>
                  <a:ext uri="{FF2B5EF4-FFF2-40B4-BE49-F238E27FC236}">
                    <a16:creationId xmlns:a16="http://schemas.microsoft.com/office/drawing/2014/main" id="{AD5A8ACD-85BC-E3EA-BC0E-89F29CB4AD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1" y="105"/>
                <a:ext cx="0" cy="255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5" name="Group 45">
              <a:extLst>
                <a:ext uri="{FF2B5EF4-FFF2-40B4-BE49-F238E27FC236}">
                  <a16:creationId xmlns:a16="http://schemas.microsoft.com/office/drawing/2014/main" id="{EF9F2503-2DB3-BA14-7079-4AFAA0CD5E0B}"/>
                </a:ext>
              </a:extLst>
            </p:cNvPr>
            <p:cNvGrpSpPr/>
            <p:nvPr/>
          </p:nvGrpSpPr>
          <p:grpSpPr>
            <a:xfrm>
              <a:off x="6657195" y="3844979"/>
              <a:ext cx="319617" cy="175683"/>
              <a:chOff x="0" y="0"/>
              <a:chExt cx="317" cy="182"/>
            </a:xfrm>
            <a:solidFill>
              <a:schemeClr val="bg1">
                <a:lumMod val="95000"/>
              </a:schemeClr>
            </a:solidFill>
          </p:grpSpPr>
          <p:sp>
            <p:nvSpPr>
              <p:cNvPr id="78" name="Rectangle 46">
                <a:extLst>
                  <a:ext uri="{FF2B5EF4-FFF2-40B4-BE49-F238E27FC236}">
                    <a16:creationId xmlns:a16="http://schemas.microsoft.com/office/drawing/2014/main" id="{1A27FE04-1B34-3FE6-A5FF-4F2D0053D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" y="23"/>
                <a:ext cx="272" cy="159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8100" dir="2700000" algn="ctr" rotWithShape="0">
                        <a:srgbClr val="000000">
                          <a:alpha val="3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Line 44">
                <a:extLst>
                  <a:ext uri="{FF2B5EF4-FFF2-40B4-BE49-F238E27FC236}">
                    <a16:creationId xmlns:a16="http://schemas.microsoft.com/office/drawing/2014/main" id="{A2E56441-015B-B7B2-0C54-51D5664E47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" y="0"/>
                <a:ext cx="272" cy="108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Oval 42">
                <a:extLst>
                  <a:ext uri="{FF2B5EF4-FFF2-40B4-BE49-F238E27FC236}">
                    <a16:creationId xmlns:a16="http://schemas.microsoft.com/office/drawing/2014/main" id="{CDB40C70-65F7-0357-F6DC-6DA6853E1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68"/>
                <a:ext cx="77" cy="79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 sz="120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AutoShape 21">
              <a:extLst>
                <a:ext uri="{FF2B5EF4-FFF2-40B4-BE49-F238E27FC236}">
                  <a16:creationId xmlns:a16="http://schemas.microsoft.com/office/drawing/2014/main" id="{72145C03-E7CF-AF92-E87E-4098A302D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8979" y="2183395"/>
              <a:ext cx="366183" cy="366183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50">
              <a:extLst>
                <a:ext uri="{FF2B5EF4-FFF2-40B4-BE49-F238E27FC236}">
                  <a16:creationId xmlns:a16="http://schemas.microsoft.com/office/drawing/2014/main" id="{CF3CB921-5258-53E1-3BE2-AC6112B1C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162" y="2405645"/>
              <a:ext cx="582084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1800" baseline="-250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</a:t>
              </a:r>
              <a:endParaRPr lang="zh-CN" altLang="en-US" sz="1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 51">
              <a:extLst>
                <a:ext uri="{FF2B5EF4-FFF2-40B4-BE49-F238E27FC236}">
                  <a16:creationId xmlns:a16="http://schemas.microsoft.com/office/drawing/2014/main" id="{534854C6-2FB7-F2B6-C886-AE3AF71A9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812" y="1963262"/>
              <a:ext cx="536899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1800" baseline="-250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1</a:t>
              </a:r>
              <a:endParaRPr lang="zh-CN" altLang="en-US" sz="1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52">
              <a:extLst>
                <a:ext uri="{FF2B5EF4-FFF2-40B4-BE49-F238E27FC236}">
                  <a16:creationId xmlns:a16="http://schemas.microsoft.com/office/drawing/2014/main" id="{79EAF54A-CF0E-447E-D42D-945001CBD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1263" y="2932695"/>
              <a:ext cx="239183" cy="48048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/>
              <a:endParaRPr lang="zh-CN" altLang="en-US" sz="18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0" name="Line 53">
              <a:extLst>
                <a:ext uri="{FF2B5EF4-FFF2-40B4-BE49-F238E27FC236}">
                  <a16:creationId xmlns:a16="http://schemas.microsoft.com/office/drawing/2014/main" id="{7965F46D-A00D-E671-22B6-1FD0EF5222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03245" y="2932695"/>
              <a:ext cx="16319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1" name="Line 54">
              <a:extLst>
                <a:ext uri="{FF2B5EF4-FFF2-40B4-BE49-F238E27FC236}">
                  <a16:creationId xmlns:a16="http://schemas.microsoft.com/office/drawing/2014/main" id="{558092BF-19F3-56B4-3122-2041BB3458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03245" y="3413179"/>
              <a:ext cx="16319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2" name="Line 55">
              <a:extLst>
                <a:ext uri="{FF2B5EF4-FFF2-40B4-BE49-F238E27FC236}">
                  <a16:creationId xmlns:a16="http://schemas.microsoft.com/office/drawing/2014/main" id="{5577A84A-6E56-7EAC-A432-3E2613EBE9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03245" y="2932695"/>
              <a:ext cx="0" cy="4804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3" name="AutoShape 21">
              <a:extLst>
                <a:ext uri="{FF2B5EF4-FFF2-40B4-BE49-F238E27FC236}">
                  <a16:creationId xmlns:a16="http://schemas.microsoft.com/office/drawing/2014/main" id="{353CE188-3254-C101-AAB4-C05D22CA8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5546" y="2742195"/>
              <a:ext cx="366183" cy="366183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4" name="AutoShape 21">
              <a:extLst>
                <a:ext uri="{FF2B5EF4-FFF2-40B4-BE49-F238E27FC236}">
                  <a16:creationId xmlns:a16="http://schemas.microsoft.com/office/drawing/2014/main" id="{75D23384-2995-10B0-5714-7FE8C94D4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5546" y="3222679"/>
              <a:ext cx="366183" cy="366183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5" name="Rectangle 58">
              <a:extLst>
                <a:ext uri="{FF2B5EF4-FFF2-40B4-BE49-F238E27FC236}">
                  <a16:creationId xmlns:a16="http://schemas.microsoft.com/office/drawing/2014/main" id="{C47E2E20-E410-3237-15BC-226F282B2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9179" y="3320046"/>
              <a:ext cx="582084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1800" baseline="-250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3</a:t>
              </a:r>
              <a:endParaRPr lang="zh-CN" altLang="en-US" sz="1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2F878482-0068-02DB-1A60-DDD65563A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0628" y="3413179"/>
              <a:ext cx="417208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77" name="Text Box 81">
              <a:extLst>
                <a:ext uri="{FF2B5EF4-FFF2-40B4-BE49-F238E27FC236}">
                  <a16:creationId xmlns:a16="http://schemas.microsoft.com/office/drawing/2014/main" id="{28587478-9848-F07E-ECA1-44B3DFC02A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7096" y="4143429"/>
              <a:ext cx="664633" cy="550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37" tIns="45718" rIns="91437" bIns="4571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1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3D5DAA14-AE0B-B2F8-4696-CB922E041DE8}"/>
              </a:ext>
            </a:extLst>
          </p:cNvPr>
          <p:cNvGrpSpPr/>
          <p:nvPr/>
        </p:nvGrpSpPr>
        <p:grpSpPr>
          <a:xfrm>
            <a:off x="7458432" y="3811748"/>
            <a:ext cx="2239412" cy="2049461"/>
            <a:chOff x="8769629" y="1961147"/>
            <a:chExt cx="2985883" cy="2732615"/>
          </a:xfrm>
        </p:grpSpPr>
        <p:sp>
          <p:nvSpPr>
            <p:cNvPr id="85" name="Rectangle 61">
              <a:extLst>
                <a:ext uri="{FF2B5EF4-FFF2-40B4-BE49-F238E27FC236}">
                  <a16:creationId xmlns:a16="http://schemas.microsoft.com/office/drawing/2014/main" id="{DB12760E-81D6-CCF7-51C1-CB2CD98E8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2746" y="3497847"/>
              <a:ext cx="417208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S</a:t>
              </a:r>
              <a:endParaRPr lang="en-US" altLang="zh-CN" sz="1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86" name="Rectangle 62">
              <a:extLst>
                <a:ext uri="{FF2B5EF4-FFF2-40B4-BE49-F238E27FC236}">
                  <a16:creationId xmlns:a16="http://schemas.microsoft.com/office/drawing/2014/main" id="{043021C3-BC13-5BD5-CE43-A141CC013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9629" y="2488197"/>
              <a:ext cx="2351618" cy="148801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8100" dir="2700000" algn="ctr" rotWithShape="0">
                      <a:srgbClr val="000000">
                        <a:alpha val="3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zh-CN" altLang="en-US" sz="18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87" name="Group 63">
              <a:extLst>
                <a:ext uri="{FF2B5EF4-FFF2-40B4-BE49-F238E27FC236}">
                  <a16:creationId xmlns:a16="http://schemas.microsoft.com/office/drawing/2014/main" id="{78C067E4-26FD-4411-3EBF-C85E80D5D811}"/>
                </a:ext>
              </a:extLst>
            </p:cNvPr>
            <p:cNvGrpSpPr/>
            <p:nvPr/>
          </p:nvGrpSpPr>
          <p:grpSpPr>
            <a:xfrm>
              <a:off x="10208963" y="3737031"/>
              <a:ext cx="97367" cy="480483"/>
              <a:chOff x="0" y="0"/>
              <a:chExt cx="91" cy="476"/>
            </a:xfrm>
            <a:solidFill>
              <a:schemeClr val="bg1">
                <a:lumMod val="95000"/>
              </a:schemeClr>
            </a:solidFill>
          </p:grpSpPr>
          <p:sp>
            <p:nvSpPr>
              <p:cNvPr id="101" name="Rectangle 64">
                <a:extLst>
                  <a:ext uri="{FF2B5EF4-FFF2-40B4-BE49-F238E27FC236}">
                    <a16:creationId xmlns:a16="http://schemas.microsoft.com/office/drawing/2014/main" id="{113FCBE0-D561-EC88-3E79-2725C3361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74"/>
                <a:ext cx="85" cy="126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8100" dir="2700000" algn="ctr" rotWithShape="0">
                        <a:srgbClr val="000000">
                          <a:alpha val="3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Line 32">
                <a:extLst>
                  <a:ext uri="{FF2B5EF4-FFF2-40B4-BE49-F238E27FC236}">
                    <a16:creationId xmlns:a16="http://schemas.microsoft.com/office/drawing/2014/main" id="{78C57BB5-4594-AAD2-4DEB-4C5E912A7A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476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Line 33">
                <a:extLst>
                  <a:ext uri="{FF2B5EF4-FFF2-40B4-BE49-F238E27FC236}">
                    <a16:creationId xmlns:a16="http://schemas.microsoft.com/office/drawing/2014/main" id="{BEA2FD5F-114C-0DC4-E405-CCAEB4D73A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1" y="105"/>
                <a:ext cx="0" cy="255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8" name="Group 67">
              <a:extLst>
                <a:ext uri="{FF2B5EF4-FFF2-40B4-BE49-F238E27FC236}">
                  <a16:creationId xmlns:a16="http://schemas.microsoft.com/office/drawing/2014/main" id="{30DAD84D-F9F8-5DB5-239D-FD6F7A3BF3DC}"/>
                </a:ext>
              </a:extLst>
            </p:cNvPr>
            <p:cNvGrpSpPr/>
            <p:nvPr/>
          </p:nvGrpSpPr>
          <p:grpSpPr>
            <a:xfrm>
              <a:off x="9201429" y="3880964"/>
              <a:ext cx="319617" cy="175683"/>
              <a:chOff x="0" y="0"/>
              <a:chExt cx="317" cy="182"/>
            </a:xfrm>
            <a:solidFill>
              <a:schemeClr val="bg1">
                <a:lumMod val="95000"/>
              </a:schemeClr>
            </a:solidFill>
          </p:grpSpPr>
          <p:sp>
            <p:nvSpPr>
              <p:cNvPr id="98" name="Rectangle 68">
                <a:extLst>
                  <a:ext uri="{FF2B5EF4-FFF2-40B4-BE49-F238E27FC236}">
                    <a16:creationId xmlns:a16="http://schemas.microsoft.com/office/drawing/2014/main" id="{4EC055CC-DFA8-D1C2-735B-5F2EF03F9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" y="23"/>
                <a:ext cx="272" cy="159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8100" dir="2700000" algn="ctr" rotWithShape="0">
                        <a:srgbClr val="000000">
                          <a:alpha val="3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Line 44">
                <a:extLst>
                  <a:ext uri="{FF2B5EF4-FFF2-40B4-BE49-F238E27FC236}">
                    <a16:creationId xmlns:a16="http://schemas.microsoft.com/office/drawing/2014/main" id="{179274FE-A797-DA43-C298-9743FF13E3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" y="0"/>
                <a:ext cx="272" cy="108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2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0" name="Oval 42">
                <a:extLst>
                  <a:ext uri="{FF2B5EF4-FFF2-40B4-BE49-F238E27FC236}">
                    <a16:creationId xmlns:a16="http://schemas.microsoft.com/office/drawing/2014/main" id="{1E18CBB3-64C9-1AF7-2421-52D420D954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68"/>
                <a:ext cx="77" cy="79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 sz="120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9" name="AutoShape 21">
              <a:extLst>
                <a:ext uri="{FF2B5EF4-FFF2-40B4-BE49-F238E27FC236}">
                  <a16:creationId xmlns:a16="http://schemas.microsoft.com/office/drawing/2014/main" id="{264CB506-7635-1FBC-E662-EE2858EAE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8630" y="3353914"/>
              <a:ext cx="366183" cy="366183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0" name="Rectangle 72">
              <a:extLst>
                <a:ext uri="{FF2B5EF4-FFF2-40B4-BE49-F238E27FC236}">
                  <a16:creationId xmlns:a16="http://schemas.microsoft.com/office/drawing/2014/main" id="{4E892585-7F40-9396-12F1-E49A0AFD0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6331" y="2583447"/>
              <a:ext cx="536899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1800" baseline="-250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</a:t>
              </a:r>
              <a:endParaRPr lang="zh-CN" altLang="en-US" sz="1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73">
              <a:extLst>
                <a:ext uri="{FF2B5EF4-FFF2-40B4-BE49-F238E27FC236}">
                  <a16:creationId xmlns:a16="http://schemas.microsoft.com/office/drawing/2014/main" id="{3EBCD8BB-6258-66BB-EAD9-D2C728279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6331" y="1961147"/>
              <a:ext cx="536899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1800" baseline="-250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1</a:t>
              </a:r>
              <a:endParaRPr lang="zh-CN" altLang="en-US" sz="1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92" name="Line 74">
              <a:extLst>
                <a:ext uri="{FF2B5EF4-FFF2-40B4-BE49-F238E27FC236}">
                  <a16:creationId xmlns:a16="http://schemas.microsoft.com/office/drawing/2014/main" id="{1A2EEEC9-DE7F-43B2-4BE4-8F1882A971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37979" y="2490314"/>
              <a:ext cx="0" cy="6223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bevel/>
              <a:head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3" name="Line 75">
              <a:extLst>
                <a:ext uri="{FF2B5EF4-FFF2-40B4-BE49-F238E27FC236}">
                  <a16:creationId xmlns:a16="http://schemas.microsoft.com/office/drawing/2014/main" id="{6B45A735-D2E0-CB1D-57E9-9C0552B49A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37979" y="3112614"/>
              <a:ext cx="158326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4" name="AutoShape 21">
              <a:extLst>
                <a:ext uri="{FF2B5EF4-FFF2-40B4-BE49-F238E27FC236}">
                  <a16:creationId xmlns:a16="http://schemas.microsoft.com/office/drawing/2014/main" id="{0C169C90-1214-B027-D376-3C84547DC2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5029" y="2892480"/>
              <a:ext cx="366183" cy="366183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5" name="AutoShape 21">
              <a:extLst>
                <a:ext uri="{FF2B5EF4-FFF2-40B4-BE49-F238E27FC236}">
                  <a16:creationId xmlns:a16="http://schemas.microsoft.com/office/drawing/2014/main" id="{3F80859E-3010-88F5-F01B-ED4EC55BC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8463" y="2268064"/>
              <a:ext cx="366183" cy="366183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6" name="Rectangle 78">
              <a:extLst>
                <a:ext uri="{FF2B5EF4-FFF2-40B4-BE49-F238E27FC236}">
                  <a16:creationId xmlns:a16="http://schemas.microsoft.com/office/drawing/2014/main" id="{C40AB3D7-4ADA-44E9-B833-31D978948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8613" y="3402597"/>
              <a:ext cx="536899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1800" baseline="-250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3</a:t>
              </a:r>
              <a:endParaRPr lang="zh-CN" altLang="en-US" sz="1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97" name="Text Box 82">
              <a:extLst>
                <a:ext uri="{FF2B5EF4-FFF2-40B4-BE49-F238E27FC236}">
                  <a16:creationId xmlns:a16="http://schemas.microsoft.com/office/drawing/2014/main" id="{BCDC7324-965E-3E06-4580-ED957E1087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66580" y="4143429"/>
              <a:ext cx="664633" cy="550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37" tIns="45718" rIns="91437" bIns="4571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1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104" name="Rectangle 87">
            <a:extLst>
              <a:ext uri="{FF2B5EF4-FFF2-40B4-BE49-F238E27FC236}">
                <a16:creationId xmlns:a16="http://schemas.microsoft.com/office/drawing/2014/main" id="{1355E448-2F45-CB4D-4B11-212E3F5D6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8025" y="3431046"/>
            <a:ext cx="527050" cy="45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>
            <a:spAutoFit/>
          </a:bodyPr>
          <a:lstStyle/>
          <a:p>
            <a:pPr eaLnBrk="1" hangingPunct="1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</a:p>
        </p:txBody>
      </p: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7A5E55F5-7CB1-5FF6-479E-745CA033E596}"/>
              </a:ext>
            </a:extLst>
          </p:cNvPr>
          <p:cNvGrpSpPr/>
          <p:nvPr/>
        </p:nvGrpSpPr>
        <p:grpSpPr>
          <a:xfrm>
            <a:off x="3571393" y="3849868"/>
            <a:ext cx="1657350" cy="2009733"/>
            <a:chOff x="3632479" y="2014118"/>
            <a:chExt cx="2209800" cy="2679644"/>
          </a:xfrm>
        </p:grpSpPr>
        <p:sp>
          <p:nvSpPr>
            <p:cNvPr id="106" name="Text Box 80">
              <a:extLst>
                <a:ext uri="{FF2B5EF4-FFF2-40B4-BE49-F238E27FC236}">
                  <a16:creationId xmlns:a16="http://schemas.microsoft.com/office/drawing/2014/main" id="{842784C7-8D86-3B03-C423-51A19A643B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1263" y="4143429"/>
              <a:ext cx="664633" cy="550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37" tIns="45718" rIns="91437" bIns="4571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1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07" name="Rectangle 23">
              <a:extLst>
                <a:ext uri="{FF2B5EF4-FFF2-40B4-BE49-F238E27FC236}">
                  <a16:creationId xmlns:a16="http://schemas.microsoft.com/office/drawing/2014/main" id="{1F4E1FD3-4C58-925D-BB7D-A76A1BD89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2479" y="2490313"/>
              <a:ext cx="2209800" cy="148801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8100" dir="2700000" algn="ctr" rotWithShape="0">
                      <a:srgbClr val="000000">
                        <a:alpha val="3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zh-CN" altLang="en-US" sz="18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8" name="AutoShape 21">
              <a:extLst>
                <a:ext uri="{FF2B5EF4-FFF2-40B4-BE49-F238E27FC236}">
                  <a16:creationId xmlns:a16="http://schemas.microsoft.com/office/drawing/2014/main" id="{E54FA997-2BBB-E2D2-9913-617F4D3AD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330" y="2249013"/>
              <a:ext cx="425451" cy="421216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25">
              <a:extLst>
                <a:ext uri="{FF2B5EF4-FFF2-40B4-BE49-F238E27FC236}">
                  <a16:creationId xmlns:a16="http://schemas.microsoft.com/office/drawing/2014/main" id="{A9DBCE61-212A-B6E2-BE01-48E0E0C8E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030" y="2634246"/>
              <a:ext cx="536899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1800" baseline="-250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</a:t>
              </a:r>
              <a:endParaRPr lang="zh-CN" altLang="en-US" sz="1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10" name="Line 26">
              <a:extLst>
                <a:ext uri="{FF2B5EF4-FFF2-40B4-BE49-F238E27FC236}">
                  <a16:creationId xmlns:a16="http://schemas.microsoft.com/office/drawing/2014/main" id="{3E37D631-F6D1-16CC-9351-E28469F304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2479" y="3209979"/>
              <a:ext cx="22076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1" name="AutoShape 21">
              <a:extLst>
                <a:ext uri="{FF2B5EF4-FFF2-40B4-BE49-F238E27FC236}">
                  <a16:creationId xmlns:a16="http://schemas.microsoft.com/office/drawing/2014/main" id="{48A73158-7F99-4D74-F66B-739847470F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1446" y="3017362"/>
              <a:ext cx="425451" cy="421216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2" name="Rectangle 28">
              <a:extLst>
                <a:ext uri="{FF2B5EF4-FFF2-40B4-BE49-F238E27FC236}">
                  <a16:creationId xmlns:a16="http://schemas.microsoft.com/office/drawing/2014/main" id="{753889B7-1789-9169-AB95-26A255913A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330" y="2729495"/>
              <a:ext cx="615951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S</a:t>
              </a:r>
            </a:p>
          </p:txBody>
        </p:sp>
        <p:grpSp>
          <p:nvGrpSpPr>
            <p:cNvPr id="113" name="Group 29">
              <a:extLst>
                <a:ext uri="{FF2B5EF4-FFF2-40B4-BE49-F238E27FC236}">
                  <a16:creationId xmlns:a16="http://schemas.microsoft.com/office/drawing/2014/main" id="{75E43201-25DF-9C20-CFE2-DFF434F9C033}"/>
                </a:ext>
              </a:extLst>
            </p:cNvPr>
            <p:cNvGrpSpPr/>
            <p:nvPr/>
          </p:nvGrpSpPr>
          <p:grpSpPr>
            <a:xfrm>
              <a:off x="4591330" y="3114728"/>
              <a:ext cx="372533" cy="201083"/>
              <a:chOff x="0" y="0"/>
              <a:chExt cx="317" cy="182"/>
            </a:xfrm>
            <a:solidFill>
              <a:schemeClr val="bg1">
                <a:lumMod val="95000"/>
              </a:schemeClr>
            </a:solidFill>
          </p:grpSpPr>
          <p:sp>
            <p:nvSpPr>
              <p:cNvPr id="121" name="Rectangle 30">
                <a:extLst>
                  <a:ext uri="{FF2B5EF4-FFF2-40B4-BE49-F238E27FC236}">
                    <a16:creationId xmlns:a16="http://schemas.microsoft.com/office/drawing/2014/main" id="{D979AADF-A9C2-0279-0BBE-97B956A851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" y="23"/>
                <a:ext cx="272" cy="159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8100" dir="2700000" algn="ctr" rotWithShape="0">
                        <a:srgbClr val="000000">
                          <a:alpha val="3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18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" name="Line 44">
                <a:extLst>
                  <a:ext uri="{FF2B5EF4-FFF2-40B4-BE49-F238E27FC236}">
                    <a16:creationId xmlns:a16="http://schemas.microsoft.com/office/drawing/2014/main" id="{6802FD81-8880-0BEF-90CB-EFD0763207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" y="0"/>
                <a:ext cx="272" cy="108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" name="Oval 42">
                <a:extLst>
                  <a:ext uri="{FF2B5EF4-FFF2-40B4-BE49-F238E27FC236}">
                    <a16:creationId xmlns:a16="http://schemas.microsoft.com/office/drawing/2014/main" id="{C2CF0DBF-84B6-B37E-5AA6-ACB9CBDE3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68"/>
                <a:ext cx="77" cy="79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pPr eaLnBrk="1" hangingPunct="1"/>
                <a:endParaRPr lang="zh-CN" altLang="en-US" sz="180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4" name="Group 33">
              <a:extLst>
                <a:ext uri="{FF2B5EF4-FFF2-40B4-BE49-F238E27FC236}">
                  <a16:creationId xmlns:a16="http://schemas.microsoft.com/office/drawing/2014/main" id="{5E06B984-7628-5D95-000D-C92A72D8A3D7}"/>
                </a:ext>
              </a:extLst>
            </p:cNvPr>
            <p:cNvGrpSpPr/>
            <p:nvPr/>
          </p:nvGrpSpPr>
          <p:grpSpPr>
            <a:xfrm>
              <a:off x="5359679" y="2968679"/>
              <a:ext cx="107951" cy="482600"/>
              <a:chOff x="0" y="0"/>
              <a:chExt cx="91" cy="476"/>
            </a:xfrm>
            <a:solidFill>
              <a:schemeClr val="bg1">
                <a:lumMod val="95000"/>
              </a:schemeClr>
            </a:solidFill>
          </p:grpSpPr>
          <p:sp>
            <p:nvSpPr>
              <p:cNvPr id="118" name="Rectangle 34">
                <a:extLst>
                  <a:ext uri="{FF2B5EF4-FFF2-40B4-BE49-F238E27FC236}">
                    <a16:creationId xmlns:a16="http://schemas.microsoft.com/office/drawing/2014/main" id="{65188076-A04B-D1B9-E273-9B081CC924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74"/>
                <a:ext cx="85" cy="126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8100" dir="2700000" algn="ctr" rotWithShape="0">
                        <a:srgbClr val="000000">
                          <a:alpha val="3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18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" name="Line 32">
                <a:extLst>
                  <a:ext uri="{FF2B5EF4-FFF2-40B4-BE49-F238E27FC236}">
                    <a16:creationId xmlns:a16="http://schemas.microsoft.com/office/drawing/2014/main" id="{2DB08D86-BA10-1D7D-758F-CB9DB7E563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476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" name="Line 33">
                <a:extLst>
                  <a:ext uri="{FF2B5EF4-FFF2-40B4-BE49-F238E27FC236}">
                    <a16:creationId xmlns:a16="http://schemas.microsoft.com/office/drawing/2014/main" id="{F1AA99F6-0CD3-41F3-8347-2F4E69DF81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1" y="105"/>
                <a:ext cx="0" cy="255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5" name="AutoShape 21">
              <a:extLst>
                <a:ext uri="{FF2B5EF4-FFF2-40B4-BE49-F238E27FC236}">
                  <a16:creationId xmlns:a16="http://schemas.microsoft.com/office/drawing/2014/main" id="{3623EB36-93CA-686C-1422-8739A9412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330" y="3747612"/>
              <a:ext cx="425451" cy="421216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2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6" name="Rectangle 38">
              <a:extLst>
                <a:ext uri="{FF2B5EF4-FFF2-40B4-BE49-F238E27FC236}">
                  <a16:creationId xmlns:a16="http://schemas.microsoft.com/office/drawing/2014/main" id="{7E91C798-CAD0-5E85-0FED-94DB011C9D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1312" y="3449162"/>
              <a:ext cx="536899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1800" baseline="-250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3</a:t>
              </a:r>
              <a:endParaRPr lang="zh-CN" altLang="en-US" sz="1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17" name="Rectangle 88">
              <a:extLst>
                <a:ext uri="{FF2B5EF4-FFF2-40B4-BE49-F238E27FC236}">
                  <a16:creationId xmlns:a16="http://schemas.microsoft.com/office/drawing/2014/main" id="{BF8DDB6F-74A5-7573-47D2-BAA82D6CA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060" y="2014118"/>
              <a:ext cx="536899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1800" baseline="-250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1</a:t>
              </a:r>
              <a:endParaRPr lang="zh-CN" altLang="en-US" sz="1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1797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10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t_shape_13155">
            <a:extLst>
              <a:ext uri="{FF2B5EF4-FFF2-40B4-BE49-F238E27FC236}">
                <a16:creationId xmlns:a16="http://schemas.microsoft.com/office/drawing/2014/main" id="{3803BD28-F1FC-6766-8D14-47CF9524C236}"/>
              </a:ext>
            </a:extLst>
          </p:cNvPr>
          <p:cNvSpPr txBox="1"/>
          <p:nvPr/>
        </p:nvSpPr>
        <p:spPr>
          <a:xfrm>
            <a:off x="426184" y="121215"/>
            <a:ext cx="11765815" cy="10655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 eaLnBrk="1" latinLnBrk="0" hangingPunct="0">
              <a:lnSpc>
                <a:spcPct val="130000"/>
              </a:lnSpc>
            </a:pPr>
            <a:r>
              <a:rPr sz="2500">
                <a:latin typeface="Times New Roman" panose="02020603050405020304" pitchFamily="18" charset="0"/>
                <a:ea typeface="楷体" panose="02010609060101010101" pitchFamily="49" charset="-122"/>
              </a:rPr>
              <a:t>⁠</a:t>
            </a:r>
            <a:r>
              <a:rPr lang="en-US" altLang="zh-CN" sz="2800" b="0" i="0" u="none">
                <a:solidFill>
                  <a:srgbClr val="1EE3C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    5</a:t>
            </a:r>
            <a:r>
              <a:rPr lang="zh-CN" altLang="en-US" sz="2800" b="0" i="0" u="none">
                <a:solidFill>
                  <a:srgbClr val="1EE3C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、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如图所示，电源电压为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U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，电流表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A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、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A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示数分别为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I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、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I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。请回答下</a:t>
            </a:r>
            <a:b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_⨹_5_bcdb2"/>
              </a:rPr>
            </a:b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列相关问题：</a:t>
            </a:r>
          </a:p>
        </p:txBody>
      </p:sp>
      <p:pic>
        <p:nvPicPr>
          <p:cNvPr id="4" name="yt_image_13156">
            <a:extLst>
              <a:ext uri="{FF2B5EF4-FFF2-40B4-BE49-F238E27FC236}">
                <a16:creationId xmlns:a16="http://schemas.microsoft.com/office/drawing/2014/main" id="{B94CE54E-3E1F-575E-2CA9-3C0EABF18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680278" y="724152"/>
            <a:ext cx="2741111" cy="2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yt_shape_13159">
            <a:extLst>
              <a:ext uri="{FF2B5EF4-FFF2-40B4-BE49-F238E27FC236}">
                <a16:creationId xmlns:a16="http://schemas.microsoft.com/office/drawing/2014/main" id="{3E7441FC-FC18-2CFF-F13D-F2BAE276FDF0}"/>
              </a:ext>
            </a:extLst>
          </p:cNvPr>
          <p:cNvSpPr txBox="1"/>
          <p:nvPr/>
        </p:nvSpPr>
        <p:spPr>
          <a:xfrm>
            <a:off x="306951" y="2962726"/>
            <a:ext cx="10682412" cy="505331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 eaLnBrk="1" latinLnBrk="0" hangingPunct="0">
              <a:lnSpc>
                <a:spcPct val="130000"/>
              </a:lnSpc>
            </a:pP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）（</a:t>
            </a:r>
            <a:r>
              <a:rPr lang="zh-CN" altLang="zh-CN" sz="28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电路连接方式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）该电路图中两灯泡的连接方式是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</a:t>
            </a:r>
            <a:r>
              <a:rPr sz="16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联。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 </a:t>
            </a:r>
          </a:p>
        </p:txBody>
      </p:sp>
      <p:sp>
        <p:nvSpPr>
          <p:cNvPr id="7" name="yt_shape_13160">
            <a:extLst>
              <a:ext uri="{FF2B5EF4-FFF2-40B4-BE49-F238E27FC236}">
                <a16:creationId xmlns:a16="http://schemas.microsoft.com/office/drawing/2014/main" id="{150495AA-A717-9CF9-1AEE-AB285DFD26BC}"/>
              </a:ext>
            </a:extLst>
          </p:cNvPr>
          <p:cNvSpPr txBox="1"/>
          <p:nvPr/>
        </p:nvSpPr>
        <p:spPr>
          <a:xfrm>
            <a:off x="307172" y="3639554"/>
            <a:ext cx="11543998" cy="10610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 eaLnBrk="1" latinLnBrk="0" hangingPunct="0">
              <a:lnSpc>
                <a:spcPct val="130000"/>
              </a:lnSpc>
            </a:pP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）（</a:t>
            </a:r>
            <a:r>
              <a:rPr lang="zh-CN" altLang="zh-CN" sz="28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电流表相关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）电流表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A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测量通过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      </a:t>
            </a:r>
            <a:r>
              <a:rPr sz="8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的电流，电流表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A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测量通</a:t>
            </a:r>
            <a:b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_⨹_3_be192"/>
              </a:rPr>
            </a:b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过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</a:t>
            </a:r>
            <a:r>
              <a:rPr sz="16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的电流；通过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L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的电流为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</a:t>
            </a:r>
            <a:r>
              <a:rPr sz="5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，通过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L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的电流为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       </a:t>
            </a:r>
            <a:r>
              <a:rPr sz="1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 </a:t>
            </a:r>
          </a:p>
        </p:txBody>
      </p:sp>
      <p:sp>
        <p:nvSpPr>
          <p:cNvPr id="8" name="yt_shape_13161">
            <a:extLst>
              <a:ext uri="{FF2B5EF4-FFF2-40B4-BE49-F238E27FC236}">
                <a16:creationId xmlns:a16="http://schemas.microsoft.com/office/drawing/2014/main" id="{5071F8B2-E494-641B-2AA3-FC1D0D7D4A8A}"/>
              </a:ext>
            </a:extLst>
          </p:cNvPr>
          <p:cNvSpPr txBox="1"/>
          <p:nvPr/>
        </p:nvSpPr>
        <p:spPr>
          <a:xfrm>
            <a:off x="306951" y="4822930"/>
            <a:ext cx="11544300" cy="10655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 eaLnBrk="1" latinLnBrk="0" hangingPunct="0">
              <a:lnSpc>
                <a:spcPct val="130000"/>
              </a:lnSpc>
            </a:pP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3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）（</a:t>
            </a:r>
            <a:r>
              <a:rPr lang="zh-CN" altLang="zh-CN" sz="28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电压表相关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）电压表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V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测量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                                        </a:t>
            </a:r>
            <a:r>
              <a:rPr sz="1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两端的电压；灯</a:t>
            </a:r>
            <a:b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_⨹_7_9af30"/>
              </a:rPr>
            </a:b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泡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L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两端的电压为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</a:t>
            </a:r>
            <a:r>
              <a:rPr sz="5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，灯泡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L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两端的电压为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</a:t>
            </a:r>
            <a:r>
              <a:rPr sz="5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 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5AA79B1-E989-2782-CF92-41CE4BB1175D}"/>
              </a:ext>
            </a:extLst>
          </p:cNvPr>
          <p:cNvSpPr txBox="1"/>
          <p:nvPr/>
        </p:nvSpPr>
        <p:spPr>
          <a:xfrm>
            <a:off x="6697335" y="3547028"/>
            <a:ext cx="1246887" cy="64834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干路　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453213F-FE7F-DD0A-BAB0-3FF90770304B}"/>
              </a:ext>
            </a:extLst>
          </p:cNvPr>
          <p:cNvSpPr txBox="1"/>
          <p:nvPr/>
        </p:nvSpPr>
        <p:spPr>
          <a:xfrm>
            <a:off x="928361" y="4075513"/>
            <a:ext cx="891286" cy="589674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en-US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L</a:t>
            </a:r>
            <a:r>
              <a:rPr kumimoji="0" lang="en-US" altLang="zh-CN" sz="2800" b="1" i="0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　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4858108-D4E6-EB1A-C44F-8B7B942F231D}"/>
              </a:ext>
            </a:extLst>
          </p:cNvPr>
          <p:cNvSpPr txBox="1"/>
          <p:nvPr/>
        </p:nvSpPr>
        <p:spPr>
          <a:xfrm>
            <a:off x="5887711" y="4075513"/>
            <a:ext cx="792861" cy="589674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en-US" altLang="zh-CN" sz="2800" b="1" i="1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I</a:t>
            </a:r>
            <a:r>
              <a:rPr kumimoji="0" lang="en-US" altLang="zh-CN" sz="2800" b="1" i="0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　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7D8AC61-20D0-9AB3-9B23-90CF73F7A2B1}"/>
              </a:ext>
            </a:extLst>
          </p:cNvPr>
          <p:cNvSpPr txBox="1"/>
          <p:nvPr/>
        </p:nvSpPr>
        <p:spPr>
          <a:xfrm>
            <a:off x="9681835" y="4075513"/>
            <a:ext cx="1288162" cy="589674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en-US" altLang="zh-CN" sz="2800" b="1" i="1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I</a:t>
            </a: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－</a:t>
            </a:r>
            <a:r>
              <a:rPr kumimoji="0" lang="en-US" altLang="zh-CN" sz="2800" b="1" i="1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I</a:t>
            </a:r>
            <a:r>
              <a:rPr kumimoji="0" lang="en-US" altLang="zh-CN" sz="2800" b="1" i="0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　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46A4D73-70D0-744D-7D59-449E4DA3B109}"/>
              </a:ext>
            </a:extLst>
          </p:cNvPr>
          <p:cNvSpPr txBox="1"/>
          <p:nvPr/>
        </p:nvSpPr>
        <p:spPr>
          <a:xfrm>
            <a:off x="5986136" y="4704380"/>
            <a:ext cx="3380486" cy="64834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电源（或</a:t>
            </a:r>
            <a:r>
              <a:rPr kumimoji="0" lang="en-US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L</a:t>
            </a:r>
            <a:r>
              <a:rPr kumimoji="0" lang="en-US" altLang="zh-CN" sz="2800" b="1" i="0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或</a:t>
            </a:r>
            <a:r>
              <a:rPr kumimoji="0" lang="en-US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L</a:t>
            </a:r>
            <a:r>
              <a:rPr kumimoji="0" lang="en-US" altLang="zh-CN" sz="2800" b="1" i="0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）　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435110E-E794-1248-2775-EA0008084FB3}"/>
              </a:ext>
            </a:extLst>
          </p:cNvPr>
          <p:cNvSpPr txBox="1"/>
          <p:nvPr/>
        </p:nvSpPr>
        <p:spPr>
          <a:xfrm>
            <a:off x="3398511" y="5315847"/>
            <a:ext cx="792861" cy="594056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en-US" altLang="zh-CN" sz="2800" b="1" i="1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U</a:t>
            </a: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　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88CFD9B-B3B7-7305-2B39-628A3E77E0FC}"/>
              </a:ext>
            </a:extLst>
          </p:cNvPr>
          <p:cNvSpPr txBox="1"/>
          <p:nvPr/>
        </p:nvSpPr>
        <p:spPr>
          <a:xfrm>
            <a:off x="7903835" y="5315847"/>
            <a:ext cx="792861" cy="594056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en-US" altLang="zh-CN" sz="2800" b="1" i="1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U</a:t>
            </a: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　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245D8E4-76E0-ED47-FA35-4608FF3651F1}"/>
              </a:ext>
            </a:extLst>
          </p:cNvPr>
          <p:cNvSpPr txBox="1"/>
          <p:nvPr/>
        </p:nvSpPr>
        <p:spPr>
          <a:xfrm>
            <a:off x="9241873" y="2838702"/>
            <a:ext cx="891286" cy="594056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并　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6823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5" grpId="0" build="allAtOnce"/>
      <p:bldP spid="16" grpId="0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t_shape_13162">
            <a:extLst>
              <a:ext uri="{FF2B5EF4-FFF2-40B4-BE49-F238E27FC236}">
                <a16:creationId xmlns:a16="http://schemas.microsoft.com/office/drawing/2014/main" id="{77CA5131-D80C-F9E2-D66D-FAF04197E304}"/>
              </a:ext>
            </a:extLst>
          </p:cNvPr>
          <p:cNvSpPr txBox="1"/>
          <p:nvPr/>
        </p:nvSpPr>
        <p:spPr>
          <a:xfrm>
            <a:off x="0" y="264701"/>
            <a:ext cx="9367949" cy="505331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 eaLnBrk="1" latinLnBrk="0" hangingPunct="0">
              <a:lnSpc>
                <a:spcPct val="130000"/>
              </a:lnSpc>
            </a:pPr>
            <a:r>
              <a:rPr sz="2500">
                <a:latin typeface="Times New Roman" panose="02020603050405020304" pitchFamily="18" charset="0"/>
                <a:ea typeface="楷体" panose="02010609060101010101" pitchFamily="49" charset="-122"/>
              </a:rPr>
              <a:t>⁠</a:t>
            </a:r>
            <a:r>
              <a:rPr lang="en-US" altLang="zh-CN" sz="2800" b="0" i="0" u="none">
                <a:solidFill>
                  <a:srgbClr val="1EE3C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     6</a:t>
            </a:r>
            <a:r>
              <a:rPr lang="zh-CN" altLang="en-US" sz="2800" b="0" i="0" u="none">
                <a:solidFill>
                  <a:srgbClr val="1EE3C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、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如图所示电路图，电源电压恒定。请完成下列各问题：</a:t>
            </a:r>
          </a:p>
        </p:txBody>
      </p:sp>
      <p:pic>
        <p:nvPicPr>
          <p:cNvPr id="4" name="yt_image_13163">
            <a:extLst>
              <a:ext uri="{FF2B5EF4-FFF2-40B4-BE49-F238E27FC236}">
                <a16:creationId xmlns:a16="http://schemas.microsoft.com/office/drawing/2014/main" id="{83277798-1AF3-0DAC-93D7-AC7B5B40E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629977" y="841321"/>
            <a:ext cx="2734447" cy="280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yt_shape_13166">
            <a:extLst>
              <a:ext uri="{FF2B5EF4-FFF2-40B4-BE49-F238E27FC236}">
                <a16:creationId xmlns:a16="http://schemas.microsoft.com/office/drawing/2014/main" id="{D2C29413-7B6D-B90B-FCB6-93CE515F381C}"/>
              </a:ext>
            </a:extLst>
          </p:cNvPr>
          <p:cNvSpPr txBox="1"/>
          <p:nvPr/>
        </p:nvSpPr>
        <p:spPr>
          <a:xfrm>
            <a:off x="788766" y="3640419"/>
            <a:ext cx="11924914" cy="106548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 eaLnBrk="1" latinLnBrk="0" hangingPunct="0">
              <a:lnSpc>
                <a:spcPct val="130000"/>
              </a:lnSpc>
            </a:pP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）若闭合开关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S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，断开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S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、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S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3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，电阻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</a:t>
            </a:r>
            <a:r>
              <a:rPr sz="16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工作，电阻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</a:t>
            </a:r>
            <a:r>
              <a:rPr sz="16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不工作；</a:t>
            </a:r>
            <a:b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_⨹_4_9626b"/>
              </a:rPr>
            </a:b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电流表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</a:t>
            </a:r>
            <a:r>
              <a:rPr sz="16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示数，电压表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</a:t>
            </a:r>
            <a:r>
              <a:rPr sz="16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示数。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 </a:t>
            </a:r>
          </a:p>
        </p:txBody>
      </p:sp>
      <p:sp>
        <p:nvSpPr>
          <p:cNvPr id="7" name="yt_shape_13167">
            <a:extLst>
              <a:ext uri="{FF2B5EF4-FFF2-40B4-BE49-F238E27FC236}">
                <a16:creationId xmlns:a16="http://schemas.microsoft.com/office/drawing/2014/main" id="{AA9F5F37-E3D7-F5A1-BA36-29F09F35E8BD}"/>
              </a:ext>
            </a:extLst>
          </p:cNvPr>
          <p:cNvSpPr txBox="1"/>
          <p:nvPr/>
        </p:nvSpPr>
        <p:spPr>
          <a:xfrm>
            <a:off x="788695" y="4756691"/>
            <a:ext cx="10528523" cy="505331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 eaLnBrk="1" latinLnBrk="0" hangingPunct="0">
              <a:lnSpc>
                <a:spcPct val="130000"/>
              </a:lnSpc>
            </a:pP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）若要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R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、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R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并联，应闭合开关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          </a:t>
            </a:r>
            <a:r>
              <a:rPr sz="16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，断开开关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</a:t>
            </a:r>
            <a:r>
              <a:rPr sz="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 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B589D6A-6838-39E9-D117-116FDB0D566E}"/>
              </a:ext>
            </a:extLst>
          </p:cNvPr>
          <p:cNvSpPr txBox="1"/>
          <p:nvPr/>
        </p:nvSpPr>
        <p:spPr>
          <a:xfrm>
            <a:off x="7280529" y="3536882"/>
            <a:ext cx="891286" cy="64834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en-US" altLang="zh-CN" sz="2800" b="1" i="1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R</a:t>
            </a:r>
            <a:r>
              <a:rPr kumimoji="0" lang="en-US" altLang="zh-CN" sz="2800" b="1" i="0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　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9E8839F-668D-A830-0EE4-6BC6CB8D242B}"/>
              </a:ext>
            </a:extLst>
          </p:cNvPr>
          <p:cNvSpPr txBox="1"/>
          <p:nvPr/>
        </p:nvSpPr>
        <p:spPr>
          <a:xfrm>
            <a:off x="10007854" y="3536882"/>
            <a:ext cx="891286" cy="64834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en-US" altLang="zh-CN" sz="2800" b="1" i="1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R</a:t>
            </a:r>
            <a:r>
              <a:rPr kumimoji="0" lang="en-US" altLang="zh-CN" sz="2800" b="1" i="0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　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278AF5D-DD07-9DFB-5E76-2055A0E0ADC2}"/>
              </a:ext>
            </a:extLst>
          </p:cNvPr>
          <p:cNvSpPr txBox="1"/>
          <p:nvPr/>
        </p:nvSpPr>
        <p:spPr>
          <a:xfrm>
            <a:off x="2105915" y="4117869"/>
            <a:ext cx="891286" cy="594056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有　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1647979-2E0E-539C-254D-C225D565951C}"/>
              </a:ext>
            </a:extLst>
          </p:cNvPr>
          <p:cNvSpPr txBox="1"/>
          <p:nvPr/>
        </p:nvSpPr>
        <p:spPr>
          <a:xfrm>
            <a:off x="5306315" y="4117869"/>
            <a:ext cx="891286" cy="594056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无　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B6FD2B1-7792-D3D9-5CF7-6615282A843B}"/>
              </a:ext>
            </a:extLst>
          </p:cNvPr>
          <p:cNvSpPr txBox="1"/>
          <p:nvPr/>
        </p:nvSpPr>
        <p:spPr>
          <a:xfrm>
            <a:off x="6527984" y="4653154"/>
            <a:ext cx="1526287" cy="594056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en-US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S</a:t>
            </a:r>
            <a:r>
              <a:rPr kumimoji="0" lang="en-US" altLang="zh-CN" sz="2800" b="1" i="0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、</a:t>
            </a:r>
            <a:r>
              <a:rPr kumimoji="0" lang="en-US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S</a:t>
            </a:r>
            <a:r>
              <a:rPr kumimoji="0" lang="en-US" altLang="zh-CN" sz="2800" b="1" i="0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　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29EAC9C-ABB0-1702-AE76-97415BC767D8}"/>
              </a:ext>
            </a:extLst>
          </p:cNvPr>
          <p:cNvSpPr txBox="1"/>
          <p:nvPr/>
        </p:nvSpPr>
        <p:spPr>
          <a:xfrm>
            <a:off x="10007784" y="4653154"/>
            <a:ext cx="853186" cy="594056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en-US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S</a:t>
            </a:r>
            <a:r>
              <a:rPr kumimoji="0" lang="en-US" altLang="zh-CN" sz="2800" b="1" i="0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3</a:t>
            </a: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　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4" name="yt_shape_13168">
            <a:extLst>
              <a:ext uri="{FF2B5EF4-FFF2-40B4-BE49-F238E27FC236}">
                <a16:creationId xmlns:a16="http://schemas.microsoft.com/office/drawing/2014/main" id="{01D78618-AC80-E04A-77A4-7EA89F95DABE}"/>
              </a:ext>
            </a:extLst>
          </p:cNvPr>
          <p:cNvSpPr txBox="1"/>
          <p:nvPr/>
        </p:nvSpPr>
        <p:spPr>
          <a:xfrm>
            <a:off x="788695" y="5427309"/>
            <a:ext cx="10528523" cy="505331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 eaLnBrk="1" latinLnBrk="0" hangingPunct="0">
              <a:lnSpc>
                <a:spcPct val="130000"/>
              </a:lnSpc>
            </a:pP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3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）若要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R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、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R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串联，应闭合开关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</a:t>
            </a:r>
            <a:r>
              <a:rPr sz="4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，断开开关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          </a:t>
            </a:r>
            <a:r>
              <a:rPr sz="16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 </a:t>
            </a:r>
          </a:p>
        </p:txBody>
      </p:sp>
      <p:sp>
        <p:nvSpPr>
          <p:cNvPr id="15" name="yt_shape_13169">
            <a:extLst>
              <a:ext uri="{FF2B5EF4-FFF2-40B4-BE49-F238E27FC236}">
                <a16:creationId xmlns:a16="http://schemas.microsoft.com/office/drawing/2014/main" id="{3C6B5740-F617-E2ED-48A5-9681206CA6F0}"/>
              </a:ext>
            </a:extLst>
          </p:cNvPr>
          <p:cNvSpPr txBox="1"/>
          <p:nvPr/>
        </p:nvSpPr>
        <p:spPr>
          <a:xfrm>
            <a:off x="788695" y="5983428"/>
            <a:ext cx="8810104" cy="505331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 eaLnBrk="1" latinLnBrk="0" hangingPunct="0">
              <a:lnSpc>
                <a:spcPct val="130000"/>
              </a:lnSpc>
            </a:pP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4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）为防止电源短路，不能同时闭合开关</a:t>
            </a:r>
            <a:r>
              <a:rPr sz="20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          </a:t>
            </a:r>
            <a:r>
              <a:rPr sz="16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 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0E7F0FE-4BC8-24FE-C1AD-924AB12D5683}"/>
              </a:ext>
            </a:extLst>
          </p:cNvPr>
          <p:cNvSpPr txBox="1"/>
          <p:nvPr/>
        </p:nvSpPr>
        <p:spPr>
          <a:xfrm>
            <a:off x="6527984" y="5323772"/>
            <a:ext cx="853186" cy="594056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en-US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S</a:t>
            </a:r>
            <a:r>
              <a:rPr kumimoji="0" lang="en-US" altLang="zh-CN" sz="2800" b="1" i="0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3</a:t>
            </a: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　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AB531D0-B0AA-172B-FC7C-987C527ECD5A}"/>
              </a:ext>
            </a:extLst>
          </p:cNvPr>
          <p:cNvSpPr txBox="1"/>
          <p:nvPr/>
        </p:nvSpPr>
        <p:spPr>
          <a:xfrm>
            <a:off x="9224829" y="5323772"/>
            <a:ext cx="1526287" cy="594056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en-US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S</a:t>
            </a:r>
            <a:r>
              <a:rPr kumimoji="0" lang="en-US" altLang="zh-CN" sz="2800" b="1" i="0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、</a:t>
            </a:r>
            <a:r>
              <a:rPr kumimoji="0" lang="en-US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S</a:t>
            </a:r>
            <a:r>
              <a:rPr kumimoji="0" lang="en-US" altLang="zh-CN" sz="2800" b="1" i="0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　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EFDE223-13EA-58D6-B63C-2CF63E9E34D8}"/>
              </a:ext>
            </a:extLst>
          </p:cNvPr>
          <p:cNvSpPr txBox="1"/>
          <p:nvPr/>
        </p:nvSpPr>
        <p:spPr>
          <a:xfrm>
            <a:off x="7632884" y="5879891"/>
            <a:ext cx="1526287" cy="594056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en-US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S</a:t>
            </a:r>
            <a:r>
              <a:rPr kumimoji="0" lang="en-US" altLang="zh-CN" sz="2800" b="1" i="0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、</a:t>
            </a:r>
            <a:r>
              <a:rPr kumimoji="0" lang="en-US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S</a:t>
            </a:r>
            <a:r>
              <a:rPr kumimoji="0" lang="en-US" altLang="zh-CN" sz="2800" b="1" i="0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3</a:t>
            </a: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　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7269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6" grpId="0" build="allAtOnce"/>
      <p:bldP spid="17" grpId="0" build="allAtOnce"/>
      <p:bldP spid="18" grpId="0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>
            <a:extLst>
              <a:ext uri="{FF2B5EF4-FFF2-40B4-BE49-F238E27FC236}">
                <a16:creationId xmlns:a16="http://schemas.microsoft.com/office/drawing/2014/main" id="{8BA1E0C5-1952-8AD2-2ED4-4AF9F8CA2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577" y="785148"/>
            <a:ext cx="4749561" cy="4138725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911FDB3C-2B43-D5DB-6000-DE1FF844B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25" y="2017290"/>
            <a:ext cx="4578036" cy="3215109"/>
          </a:xfrm>
          <a:prstGeom prst="rect">
            <a:avLst/>
          </a:prstGeom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22CE7FFE-9423-9B56-EEA4-2F38D374BF05}"/>
              </a:ext>
            </a:extLst>
          </p:cNvPr>
          <p:cNvSpPr txBox="1"/>
          <p:nvPr/>
        </p:nvSpPr>
        <p:spPr>
          <a:xfrm>
            <a:off x="1093800" y="1122155"/>
            <a:ext cx="2999468" cy="52322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）、电流规律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62F680B-6739-E170-BBFF-502232D6BF62}"/>
              </a:ext>
            </a:extLst>
          </p:cNvPr>
          <p:cNvSpPr txBox="1"/>
          <p:nvPr/>
        </p:nvSpPr>
        <p:spPr>
          <a:xfrm>
            <a:off x="475862" y="200373"/>
            <a:ext cx="5221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ea typeface="楷体" panose="02010609060101010101" pitchFamily="49" charset="-122"/>
              </a:rPr>
              <a:t>5</a:t>
            </a: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</a:rPr>
              <a:t>、串并联电路规律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A571B3A-FB5F-8EC9-8958-A4619602E250}"/>
              </a:ext>
            </a:extLst>
          </p:cNvPr>
          <p:cNvSpPr txBox="1"/>
          <p:nvPr/>
        </p:nvSpPr>
        <p:spPr>
          <a:xfrm>
            <a:off x="1572798" y="5331528"/>
            <a:ext cx="30276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电流处处相等，</a:t>
            </a:r>
            <a:endParaRPr lang="en-US" altLang="zh-CN" sz="2800" b="0" i="0" u="none">
              <a:solidFill>
                <a:srgbClr val="000000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即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I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＝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I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＝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I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68B239-D1E7-CC38-8BC3-AFEE164654E0}"/>
              </a:ext>
            </a:extLst>
          </p:cNvPr>
          <p:cNvSpPr txBox="1"/>
          <p:nvPr/>
        </p:nvSpPr>
        <p:spPr>
          <a:xfrm>
            <a:off x="6482080" y="5232399"/>
            <a:ext cx="6096000" cy="1152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latinLnBrk="0" hangingPunct="0">
              <a:lnSpc>
                <a:spcPct val="130000"/>
              </a:lnSpc>
            </a:pP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干路的电流等于各支路电流之和，</a:t>
            </a:r>
            <a:endParaRPr lang="en-US" altLang="zh-CN" sz="2800" b="0" i="0" u="none">
              <a:solidFill>
                <a:srgbClr val="000000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algn="ctr" eaLnBrk="1" latinLnBrk="0" hangingPunct="0">
              <a:lnSpc>
                <a:spcPct val="130000"/>
              </a:lnSpc>
            </a:pP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即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I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＝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I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＋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I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；</a:t>
            </a:r>
          </a:p>
        </p:txBody>
      </p:sp>
    </p:spTree>
    <p:extLst>
      <p:ext uri="{BB962C8B-B14F-4D97-AF65-F5344CB8AC3E}">
        <p14:creationId xmlns:p14="http://schemas.microsoft.com/office/powerpoint/2010/main" val="210147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7787A4FB-6A1D-00E8-C82E-134338B5315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57339" y="4423009"/>
            <a:ext cx="4777943" cy="1475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在串联电路中，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电源两端电压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等于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各部分两端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电压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之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 algn="l" eaLnBrk="1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即：</a:t>
            </a:r>
            <a:r>
              <a:rPr lang="en-US" altLang="zh-CN" sz="2800" i="1">
                <a:latin typeface="Times New Roman" panose="02020603050405020304" pitchFamily="18" charset="0"/>
                <a:ea typeface="楷体" panose="02010609060101010101" pitchFamily="49" charset="-122"/>
              </a:rPr>
              <a:t>U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楷体" panose="02010609060101010101" pitchFamily="49" charset="-122"/>
              </a:rPr>
              <a:t>U</a:t>
            </a:r>
            <a:r>
              <a:rPr lang="zh-CN" altLang="en-US" sz="2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>
                <a:latin typeface="Times New Roman" panose="02020603050405020304" pitchFamily="18" charset="0"/>
                <a:ea typeface="楷体" panose="02010609060101010101" pitchFamily="49" charset="-122"/>
              </a:rPr>
              <a:t>U</a:t>
            </a:r>
            <a:r>
              <a:rPr lang="zh-CN" altLang="en-US" sz="2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>
                <a:latin typeface="Times New Roman" panose="02020603050405020304" pitchFamily="18" charset="0"/>
                <a:ea typeface="楷体" panose="02010609060101010101" pitchFamily="49" charset="-122"/>
              </a:rPr>
              <a:t>…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>
                <a:latin typeface="Times New Roman" panose="02020603050405020304" pitchFamily="18" charset="0"/>
                <a:ea typeface="楷体" panose="02010609060101010101" pitchFamily="49" charset="-122"/>
              </a:rPr>
              <a:t>U</a:t>
            </a:r>
            <a:r>
              <a:rPr lang="zh-CN" altLang="en-US" sz="2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endParaRPr lang="en-US" altLang="zh-CN" sz="2800" i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66961D0-D4EF-201C-5341-2955109DC14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29914" y="4371147"/>
            <a:ext cx="4984288" cy="1475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在并联电路中，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电源两端电压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等于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各支路两端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电压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 algn="l" eaLnBrk="1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即：</a:t>
            </a:r>
            <a:r>
              <a:rPr lang="en-US" altLang="zh-CN" sz="2800" i="1">
                <a:latin typeface="Times New Roman" panose="02020603050405020304" pitchFamily="18" charset="0"/>
                <a:ea typeface="楷体" panose="02010609060101010101" pitchFamily="49" charset="-122"/>
              </a:rPr>
              <a:t>U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楷体" panose="02010609060101010101" pitchFamily="49" charset="-122"/>
              </a:rPr>
              <a:t>U</a:t>
            </a:r>
            <a:r>
              <a:rPr lang="zh-CN" altLang="en-US" sz="2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楷体" panose="02010609060101010101" pitchFamily="49" charset="-122"/>
              </a:rPr>
              <a:t>U</a:t>
            </a:r>
            <a:r>
              <a:rPr lang="zh-CN" altLang="en-US" sz="2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楷体" panose="02010609060101010101" pitchFamily="49" charset="-122"/>
              </a:rPr>
              <a:t>…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楷体" panose="02010609060101010101" pitchFamily="49" charset="-122"/>
              </a:rPr>
              <a:t>U</a:t>
            </a:r>
            <a:r>
              <a:rPr lang="zh-CN" altLang="en-US" sz="28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endParaRPr lang="en-US" altLang="zh-CN" sz="2800" i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6681712-3FC3-12CC-00D9-58AF75EA7A7C}"/>
              </a:ext>
            </a:extLst>
          </p:cNvPr>
          <p:cNvGrpSpPr/>
          <p:nvPr/>
        </p:nvGrpSpPr>
        <p:grpSpPr>
          <a:xfrm rot="10800000">
            <a:off x="1537621" y="1498215"/>
            <a:ext cx="3138964" cy="2162107"/>
            <a:chOff x="2896" y="2592"/>
            <a:chExt cx="1344" cy="773"/>
          </a:xfrm>
        </p:grpSpPr>
        <p:sp>
          <p:nvSpPr>
            <p:cNvPr id="4" name="直接连接符 3">
              <a:extLst>
                <a:ext uri="{FF2B5EF4-FFF2-40B4-BE49-F238E27FC236}">
                  <a16:creationId xmlns:a16="http://schemas.microsoft.com/office/drawing/2014/main" id="{B238109E-35D5-C25B-0FE6-3EC7A43332D2}"/>
                </a:ext>
              </a:extLst>
            </p:cNvPr>
            <p:cNvSpPr/>
            <p:nvPr/>
          </p:nvSpPr>
          <p:spPr>
            <a:xfrm flipH="1">
              <a:off x="3464" y="2592"/>
              <a:ext cx="0" cy="24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D1C1BE07-04E5-4237-2D0A-A4FF3F3D71C1}"/>
                </a:ext>
              </a:extLst>
            </p:cNvPr>
            <p:cNvGrpSpPr/>
            <p:nvPr/>
          </p:nvGrpSpPr>
          <p:grpSpPr>
            <a:xfrm>
              <a:off x="2896" y="2666"/>
              <a:ext cx="1344" cy="699"/>
              <a:chOff x="2896" y="2666"/>
              <a:chExt cx="1344" cy="699"/>
            </a:xfrm>
          </p:grpSpPr>
          <p:sp>
            <p:nvSpPr>
              <p:cNvPr id="6" name="直接连接符 5">
                <a:extLst>
                  <a:ext uri="{FF2B5EF4-FFF2-40B4-BE49-F238E27FC236}">
                    <a16:creationId xmlns:a16="http://schemas.microsoft.com/office/drawing/2014/main" id="{D556CD0C-171C-A6C7-767A-68EDB0EF32AB}"/>
                  </a:ext>
                </a:extLst>
              </p:cNvPr>
              <p:cNvSpPr/>
              <p:nvPr/>
            </p:nvSpPr>
            <p:spPr>
              <a:xfrm flipH="1">
                <a:off x="3424" y="2666"/>
                <a:ext cx="0" cy="91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" name="直接连接符 6">
                <a:extLst>
                  <a:ext uri="{FF2B5EF4-FFF2-40B4-BE49-F238E27FC236}">
                    <a16:creationId xmlns:a16="http://schemas.microsoft.com/office/drawing/2014/main" id="{E2ACCAC5-D785-D69D-3827-5D091F09165D}"/>
                  </a:ext>
                </a:extLst>
              </p:cNvPr>
              <p:cNvSpPr/>
              <p:nvPr/>
            </p:nvSpPr>
            <p:spPr>
              <a:xfrm>
                <a:off x="3464" y="2720"/>
                <a:ext cx="288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8" name="直接连接符 7">
                <a:extLst>
                  <a:ext uri="{FF2B5EF4-FFF2-40B4-BE49-F238E27FC236}">
                    <a16:creationId xmlns:a16="http://schemas.microsoft.com/office/drawing/2014/main" id="{8BFE2B5F-6770-BB22-5F24-B8162B3BD606}"/>
                  </a:ext>
                </a:extLst>
              </p:cNvPr>
              <p:cNvSpPr/>
              <p:nvPr/>
            </p:nvSpPr>
            <p:spPr>
              <a:xfrm>
                <a:off x="2896" y="2720"/>
                <a:ext cx="528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37E51BE6-77FC-F286-1A67-79B8746BDE63}"/>
                  </a:ext>
                </a:extLst>
              </p:cNvPr>
              <p:cNvSpPr/>
              <p:nvPr/>
            </p:nvSpPr>
            <p:spPr>
              <a:xfrm>
                <a:off x="3760" y="2688"/>
                <a:ext cx="48" cy="48"/>
              </a:xfrm>
              <a:prstGeom prst="ellipse">
                <a:avLst/>
              </a:prstGeom>
              <a:noFill/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>
                  <a:solidFill>
                    <a:srgbClr val="FF0000"/>
                  </a:solidFill>
                  <a:latin typeface="Times New Roman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10" name="直接连接符 9">
                <a:extLst>
                  <a:ext uri="{FF2B5EF4-FFF2-40B4-BE49-F238E27FC236}">
                    <a16:creationId xmlns:a16="http://schemas.microsoft.com/office/drawing/2014/main" id="{DAD9DCDB-61E5-8D75-5BC9-3682E5F005BF}"/>
                  </a:ext>
                </a:extLst>
              </p:cNvPr>
              <p:cNvSpPr/>
              <p:nvPr/>
            </p:nvSpPr>
            <p:spPr>
              <a:xfrm>
                <a:off x="3760" y="2720"/>
                <a:ext cx="240" cy="104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1" name="直接连接符 10">
                <a:extLst>
                  <a:ext uri="{FF2B5EF4-FFF2-40B4-BE49-F238E27FC236}">
                    <a16:creationId xmlns:a16="http://schemas.microsoft.com/office/drawing/2014/main" id="{DBF445A9-A05E-8A55-0467-9C358676A180}"/>
                  </a:ext>
                </a:extLst>
              </p:cNvPr>
              <p:cNvSpPr/>
              <p:nvPr/>
            </p:nvSpPr>
            <p:spPr>
              <a:xfrm>
                <a:off x="3952" y="2720"/>
                <a:ext cx="288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2" name="直接连接符 11">
                <a:extLst>
                  <a:ext uri="{FF2B5EF4-FFF2-40B4-BE49-F238E27FC236}">
                    <a16:creationId xmlns:a16="http://schemas.microsoft.com/office/drawing/2014/main" id="{F21B1C2A-D873-83C5-5D44-1144704F2FFA}"/>
                  </a:ext>
                </a:extLst>
              </p:cNvPr>
              <p:cNvSpPr/>
              <p:nvPr/>
            </p:nvSpPr>
            <p:spPr>
              <a:xfrm flipH="1">
                <a:off x="2896" y="2720"/>
                <a:ext cx="0" cy="48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" name="直接连接符 12">
                <a:extLst>
                  <a:ext uri="{FF2B5EF4-FFF2-40B4-BE49-F238E27FC236}">
                    <a16:creationId xmlns:a16="http://schemas.microsoft.com/office/drawing/2014/main" id="{342CA2A0-974E-42F5-0691-FBCE8DC0C9EB}"/>
                  </a:ext>
                </a:extLst>
              </p:cNvPr>
              <p:cNvSpPr/>
              <p:nvPr/>
            </p:nvSpPr>
            <p:spPr>
              <a:xfrm flipH="1">
                <a:off x="4240" y="2720"/>
                <a:ext cx="0" cy="48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4" name="流程图: 汇总连接 13">
                <a:extLst>
                  <a:ext uri="{FF2B5EF4-FFF2-40B4-BE49-F238E27FC236}">
                    <a16:creationId xmlns:a16="http://schemas.microsoft.com/office/drawing/2014/main" id="{81CD7716-25C5-D2C4-838E-AA01951921CF}"/>
                  </a:ext>
                </a:extLst>
              </p:cNvPr>
              <p:cNvSpPr/>
              <p:nvPr/>
            </p:nvSpPr>
            <p:spPr>
              <a:xfrm>
                <a:off x="3200" y="3112"/>
                <a:ext cx="192" cy="173"/>
              </a:xfrm>
              <a:prstGeom prst="flowChartSummingJunction">
                <a:avLst/>
              </a:prstGeom>
              <a:solidFill>
                <a:srgbClr val="339966"/>
              </a:solidFill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>
                  <a:solidFill>
                    <a:srgbClr val="FF0000"/>
                  </a:solidFill>
                  <a:latin typeface="Times New Roman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15" name="流程图: 汇总连接 14">
                <a:extLst>
                  <a:ext uri="{FF2B5EF4-FFF2-40B4-BE49-F238E27FC236}">
                    <a16:creationId xmlns:a16="http://schemas.microsoft.com/office/drawing/2014/main" id="{BB6C9DD5-28C7-25B0-7A49-CF1B43233C4B}"/>
                  </a:ext>
                </a:extLst>
              </p:cNvPr>
              <p:cNvSpPr/>
              <p:nvPr/>
            </p:nvSpPr>
            <p:spPr>
              <a:xfrm>
                <a:off x="3808" y="3120"/>
                <a:ext cx="192" cy="176"/>
              </a:xfrm>
              <a:prstGeom prst="flowChartSummingJunction">
                <a:avLst/>
              </a:prstGeom>
              <a:solidFill>
                <a:srgbClr val="339966"/>
              </a:solidFill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>
                  <a:solidFill>
                    <a:srgbClr val="FF0000"/>
                  </a:solidFill>
                  <a:latin typeface="Times New Roman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16" name="直接连接符 15">
                <a:extLst>
                  <a:ext uri="{FF2B5EF4-FFF2-40B4-BE49-F238E27FC236}">
                    <a16:creationId xmlns:a16="http://schemas.microsoft.com/office/drawing/2014/main" id="{0D66E000-D382-94B1-5C06-F76C826C40EB}"/>
                  </a:ext>
                </a:extLst>
              </p:cNvPr>
              <p:cNvSpPr/>
              <p:nvPr/>
            </p:nvSpPr>
            <p:spPr>
              <a:xfrm>
                <a:off x="2896" y="3200"/>
                <a:ext cx="304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" name="直接连接符 17">
                <a:extLst>
                  <a:ext uri="{FF2B5EF4-FFF2-40B4-BE49-F238E27FC236}">
                    <a16:creationId xmlns:a16="http://schemas.microsoft.com/office/drawing/2014/main" id="{130E09D4-2B7E-82A3-C37C-DB5F035B0518}"/>
                  </a:ext>
                </a:extLst>
              </p:cNvPr>
              <p:cNvSpPr/>
              <p:nvPr/>
            </p:nvSpPr>
            <p:spPr>
              <a:xfrm>
                <a:off x="4000" y="3200"/>
                <a:ext cx="240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" name="直接连接符 18">
                <a:extLst>
                  <a:ext uri="{FF2B5EF4-FFF2-40B4-BE49-F238E27FC236}">
                    <a16:creationId xmlns:a16="http://schemas.microsoft.com/office/drawing/2014/main" id="{6E4B8DD4-95EC-A371-929C-D44327A844D1}"/>
                  </a:ext>
                </a:extLst>
              </p:cNvPr>
              <p:cNvSpPr/>
              <p:nvPr/>
            </p:nvSpPr>
            <p:spPr>
              <a:xfrm>
                <a:off x="3389" y="3200"/>
                <a:ext cx="422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AAD6BBFF-F4BE-69E9-6258-A983FD1958DC}"/>
                  </a:ext>
                </a:extLst>
              </p:cNvPr>
              <p:cNvSpPr txBox="1"/>
              <p:nvPr/>
            </p:nvSpPr>
            <p:spPr>
              <a:xfrm rot="10800000">
                <a:off x="2896" y="3200"/>
                <a:ext cx="192" cy="1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ClrTx/>
                </a:pPr>
                <a:r>
                  <a:rPr lang="en-US" altLang="zh-CN" sz="24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C</a:t>
                </a: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CC5F0E4-018B-183E-5D8E-4EDB2BABFA04}"/>
                  </a:ext>
                </a:extLst>
              </p:cNvPr>
              <p:cNvSpPr txBox="1"/>
              <p:nvPr/>
            </p:nvSpPr>
            <p:spPr>
              <a:xfrm rot="10800000">
                <a:off x="3464" y="3200"/>
                <a:ext cx="192" cy="1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ClrTx/>
                </a:pPr>
                <a:r>
                  <a:rPr lang="en-US" altLang="zh-CN" sz="24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B</a:t>
                </a: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30184A2-F3CD-6A41-577B-57AE3B269B4A}"/>
                  </a:ext>
                </a:extLst>
              </p:cNvPr>
              <p:cNvSpPr txBox="1"/>
              <p:nvPr/>
            </p:nvSpPr>
            <p:spPr>
              <a:xfrm rot="10800000">
                <a:off x="4048" y="3200"/>
                <a:ext cx="192" cy="1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ClrTx/>
                </a:pPr>
                <a:r>
                  <a:rPr lang="en-US" altLang="zh-CN" sz="24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A</a:t>
                </a: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208B8834-11E2-C670-39BB-EAF1D22EF0C7}"/>
                  </a:ext>
                </a:extLst>
              </p:cNvPr>
              <p:cNvSpPr/>
              <p:nvPr/>
            </p:nvSpPr>
            <p:spPr>
              <a:xfrm>
                <a:off x="2982" y="3190"/>
                <a:ext cx="21" cy="18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>
                  <a:solidFill>
                    <a:srgbClr val="FF0000"/>
                  </a:solidFill>
                  <a:latin typeface="Times New Roman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B7BBC14C-0148-89C2-1FC0-C6005319F4B2}"/>
                  </a:ext>
                </a:extLst>
              </p:cNvPr>
              <p:cNvSpPr/>
              <p:nvPr/>
            </p:nvSpPr>
            <p:spPr>
              <a:xfrm flipH="1">
                <a:off x="3590" y="3189"/>
                <a:ext cx="21" cy="19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altLang="zh-CN" sz="2400">
                  <a:solidFill>
                    <a:srgbClr val="FF0000"/>
                  </a:solidFill>
                  <a:latin typeface="Times New Roman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DAE5905F-B1CA-FD3D-931E-5B45EF7AE816}"/>
                  </a:ext>
                </a:extLst>
              </p:cNvPr>
              <p:cNvSpPr/>
              <p:nvPr/>
            </p:nvSpPr>
            <p:spPr>
              <a:xfrm>
                <a:off x="4134" y="3188"/>
                <a:ext cx="21" cy="2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>
                  <a:solidFill>
                    <a:srgbClr val="FF0000"/>
                  </a:solidFill>
                  <a:latin typeface="Times New Roman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77EFDB8-2709-2B51-4522-D5EFBB805F5D}"/>
              </a:ext>
            </a:extLst>
          </p:cNvPr>
          <p:cNvGrpSpPr/>
          <p:nvPr/>
        </p:nvGrpSpPr>
        <p:grpSpPr>
          <a:xfrm>
            <a:off x="7242254" y="1025862"/>
            <a:ext cx="2768441" cy="2856071"/>
            <a:chOff x="1384" y="5567"/>
            <a:chExt cx="4154" cy="4033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E4B1DF3E-27C1-EAC8-2B69-4E89F0720702}"/>
                </a:ext>
              </a:extLst>
            </p:cNvPr>
            <p:cNvGrpSpPr/>
            <p:nvPr/>
          </p:nvGrpSpPr>
          <p:grpSpPr>
            <a:xfrm>
              <a:off x="1384" y="5838"/>
              <a:ext cx="4154" cy="3762"/>
              <a:chOff x="5918" y="4659"/>
              <a:chExt cx="5678" cy="4875"/>
            </a:xfrm>
          </p:grpSpPr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E4D8C95E-4C47-4122-BD99-827CB21A3913}"/>
                  </a:ext>
                </a:extLst>
              </p:cNvPr>
              <p:cNvGrpSpPr/>
              <p:nvPr/>
            </p:nvGrpSpPr>
            <p:grpSpPr>
              <a:xfrm rot="10800000">
                <a:off x="5918" y="4659"/>
                <a:ext cx="5678" cy="4875"/>
                <a:chOff x="3168" y="2576"/>
                <a:chExt cx="1011" cy="912"/>
              </a:xfrm>
            </p:grpSpPr>
            <p:sp>
              <p:nvSpPr>
                <p:cNvPr id="32" name="直接连接符 31">
                  <a:extLst>
                    <a:ext uri="{FF2B5EF4-FFF2-40B4-BE49-F238E27FC236}">
                      <a16:creationId xmlns:a16="http://schemas.microsoft.com/office/drawing/2014/main" id="{5BE9DCDC-3BBE-8BFE-C54B-A82A4D9247E1}"/>
                    </a:ext>
                  </a:extLst>
                </p:cNvPr>
                <p:cNvSpPr/>
                <p:nvPr/>
              </p:nvSpPr>
              <p:spPr>
                <a:xfrm flipH="1">
                  <a:off x="3696" y="2576"/>
                  <a:ext cx="0" cy="24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3" name="直接连接符 32">
                  <a:extLst>
                    <a:ext uri="{FF2B5EF4-FFF2-40B4-BE49-F238E27FC236}">
                      <a16:creationId xmlns:a16="http://schemas.microsoft.com/office/drawing/2014/main" id="{0C4E91F1-226C-AACF-7D67-7528E3AA8921}"/>
                    </a:ext>
                  </a:extLst>
                </p:cNvPr>
                <p:cNvSpPr/>
                <p:nvPr/>
              </p:nvSpPr>
              <p:spPr>
                <a:xfrm flipH="1">
                  <a:off x="3744" y="2672"/>
                  <a:ext cx="0" cy="48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4" name="直接连接符 33">
                  <a:extLst>
                    <a:ext uri="{FF2B5EF4-FFF2-40B4-BE49-F238E27FC236}">
                      <a16:creationId xmlns:a16="http://schemas.microsoft.com/office/drawing/2014/main" id="{ECC19D33-967D-5840-6D7A-A2D2A56D393A}"/>
                    </a:ext>
                  </a:extLst>
                </p:cNvPr>
                <p:cNvSpPr/>
                <p:nvPr/>
              </p:nvSpPr>
              <p:spPr>
                <a:xfrm>
                  <a:off x="3744" y="2696"/>
                  <a:ext cx="240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3" name="直接连接符 62">
                  <a:extLst>
                    <a:ext uri="{FF2B5EF4-FFF2-40B4-BE49-F238E27FC236}">
                      <a16:creationId xmlns:a16="http://schemas.microsoft.com/office/drawing/2014/main" id="{5B625D51-B1BD-56DD-ECBE-E9A30177A811}"/>
                    </a:ext>
                  </a:extLst>
                </p:cNvPr>
                <p:cNvSpPr/>
                <p:nvPr/>
              </p:nvSpPr>
              <p:spPr>
                <a:xfrm>
                  <a:off x="3168" y="2696"/>
                  <a:ext cx="528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4" name="椭圆 63">
                  <a:extLst>
                    <a:ext uri="{FF2B5EF4-FFF2-40B4-BE49-F238E27FC236}">
                      <a16:creationId xmlns:a16="http://schemas.microsoft.com/office/drawing/2014/main" id="{E4213B2B-DCAE-B534-624A-2EF1E0CA7274}"/>
                    </a:ext>
                  </a:extLst>
                </p:cNvPr>
                <p:cNvSpPr/>
                <p:nvPr/>
              </p:nvSpPr>
              <p:spPr>
                <a:xfrm flipH="1">
                  <a:off x="4065" y="2674"/>
                  <a:ext cx="21" cy="22"/>
                </a:xfrm>
                <a:prstGeom prst="ellipse">
                  <a:avLst/>
                </a:prstGeom>
                <a:noFill/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65" name="直接连接符 64">
                  <a:extLst>
                    <a:ext uri="{FF2B5EF4-FFF2-40B4-BE49-F238E27FC236}">
                      <a16:creationId xmlns:a16="http://schemas.microsoft.com/office/drawing/2014/main" id="{65F38B81-DB90-D7F1-1495-E6B019E18DB2}"/>
                    </a:ext>
                  </a:extLst>
                </p:cNvPr>
                <p:cNvSpPr/>
                <p:nvPr/>
              </p:nvSpPr>
              <p:spPr>
                <a:xfrm flipV="1">
                  <a:off x="4080" y="2688"/>
                  <a:ext cx="98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6" name="直接连接符 65">
                  <a:extLst>
                    <a:ext uri="{FF2B5EF4-FFF2-40B4-BE49-F238E27FC236}">
                      <a16:creationId xmlns:a16="http://schemas.microsoft.com/office/drawing/2014/main" id="{6C0B580E-D529-9E26-D0CF-673D215FE466}"/>
                    </a:ext>
                  </a:extLst>
                </p:cNvPr>
                <p:cNvSpPr/>
                <p:nvPr/>
              </p:nvSpPr>
              <p:spPr>
                <a:xfrm flipH="1">
                  <a:off x="3168" y="2688"/>
                  <a:ext cx="0" cy="499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7" name="直接连接符 66">
                  <a:extLst>
                    <a:ext uri="{FF2B5EF4-FFF2-40B4-BE49-F238E27FC236}">
                      <a16:creationId xmlns:a16="http://schemas.microsoft.com/office/drawing/2014/main" id="{2EB252FA-19C0-DBF9-9FE0-EBE460EB70EC}"/>
                    </a:ext>
                  </a:extLst>
                </p:cNvPr>
                <p:cNvSpPr/>
                <p:nvPr/>
              </p:nvSpPr>
              <p:spPr>
                <a:xfrm>
                  <a:off x="4176" y="2688"/>
                  <a:ext cx="2" cy="4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8" name="流程图: 汇总连接 67">
                  <a:extLst>
                    <a:ext uri="{FF2B5EF4-FFF2-40B4-BE49-F238E27FC236}">
                      <a16:creationId xmlns:a16="http://schemas.microsoft.com/office/drawing/2014/main" id="{5826A01F-83C0-6AB3-EB1B-FE8CB6814F45}"/>
                    </a:ext>
                  </a:extLst>
                </p:cNvPr>
                <p:cNvSpPr/>
                <p:nvPr/>
              </p:nvSpPr>
              <p:spPr>
                <a:xfrm>
                  <a:off x="3552" y="2912"/>
                  <a:ext cx="192" cy="192"/>
                </a:xfrm>
                <a:prstGeom prst="flowChartSummingJunction">
                  <a:avLst/>
                </a:prstGeom>
                <a:solidFill>
                  <a:schemeClr val="bg1"/>
                </a:solidFill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69" name="流程图: 汇总连接 68">
                  <a:extLst>
                    <a:ext uri="{FF2B5EF4-FFF2-40B4-BE49-F238E27FC236}">
                      <a16:creationId xmlns:a16="http://schemas.microsoft.com/office/drawing/2014/main" id="{024D0BC9-6C04-F17F-73EE-5FD8C80D21F4}"/>
                    </a:ext>
                  </a:extLst>
                </p:cNvPr>
                <p:cNvSpPr/>
                <p:nvPr/>
              </p:nvSpPr>
              <p:spPr>
                <a:xfrm>
                  <a:off x="3552" y="3296"/>
                  <a:ext cx="192" cy="192"/>
                </a:xfrm>
                <a:prstGeom prst="flowChartSummingJunction">
                  <a:avLst/>
                </a:prstGeom>
                <a:solidFill>
                  <a:schemeClr val="bg1"/>
                </a:solidFill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70" name="直接连接符 69">
                  <a:extLst>
                    <a:ext uri="{FF2B5EF4-FFF2-40B4-BE49-F238E27FC236}">
                      <a16:creationId xmlns:a16="http://schemas.microsoft.com/office/drawing/2014/main" id="{FA0DA7F1-360B-D4E6-97FF-1412D97390B1}"/>
                    </a:ext>
                  </a:extLst>
                </p:cNvPr>
                <p:cNvSpPr/>
                <p:nvPr/>
              </p:nvSpPr>
              <p:spPr>
                <a:xfrm>
                  <a:off x="3168" y="3187"/>
                  <a:ext cx="192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oval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1" name="直接连接符 70">
                  <a:extLst>
                    <a:ext uri="{FF2B5EF4-FFF2-40B4-BE49-F238E27FC236}">
                      <a16:creationId xmlns:a16="http://schemas.microsoft.com/office/drawing/2014/main" id="{78ABA8C1-0F7F-5327-9A0C-FEEBD1126799}"/>
                    </a:ext>
                  </a:extLst>
                </p:cNvPr>
                <p:cNvSpPr/>
                <p:nvPr/>
              </p:nvSpPr>
              <p:spPr>
                <a:xfrm>
                  <a:off x="3984" y="3187"/>
                  <a:ext cx="195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oval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2" name="直接连接符 71">
                  <a:extLst>
                    <a:ext uri="{FF2B5EF4-FFF2-40B4-BE49-F238E27FC236}">
                      <a16:creationId xmlns:a16="http://schemas.microsoft.com/office/drawing/2014/main" id="{8BD18411-E1CF-6744-CBAF-0CB27085D254}"/>
                    </a:ext>
                  </a:extLst>
                </p:cNvPr>
                <p:cNvSpPr/>
                <p:nvPr/>
              </p:nvSpPr>
              <p:spPr>
                <a:xfrm flipH="1">
                  <a:off x="3360" y="3008"/>
                  <a:ext cx="0" cy="38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3" name="直接连接符 72">
                  <a:extLst>
                    <a:ext uri="{FF2B5EF4-FFF2-40B4-BE49-F238E27FC236}">
                      <a16:creationId xmlns:a16="http://schemas.microsoft.com/office/drawing/2014/main" id="{FE18ADAC-475C-BF11-E7B8-16C00F817554}"/>
                    </a:ext>
                  </a:extLst>
                </p:cNvPr>
                <p:cNvSpPr/>
                <p:nvPr/>
              </p:nvSpPr>
              <p:spPr>
                <a:xfrm>
                  <a:off x="3360" y="3008"/>
                  <a:ext cx="192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4" name="直接连接符 73">
                  <a:extLst>
                    <a:ext uri="{FF2B5EF4-FFF2-40B4-BE49-F238E27FC236}">
                      <a16:creationId xmlns:a16="http://schemas.microsoft.com/office/drawing/2014/main" id="{E5D0F434-9547-A9E7-1F26-CC8A590FB713}"/>
                    </a:ext>
                  </a:extLst>
                </p:cNvPr>
                <p:cNvSpPr/>
                <p:nvPr/>
              </p:nvSpPr>
              <p:spPr>
                <a:xfrm>
                  <a:off x="3360" y="3392"/>
                  <a:ext cx="192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5" name="直接连接符 74">
                  <a:extLst>
                    <a:ext uri="{FF2B5EF4-FFF2-40B4-BE49-F238E27FC236}">
                      <a16:creationId xmlns:a16="http://schemas.microsoft.com/office/drawing/2014/main" id="{BA88E120-B919-5041-895A-53B587A8E936}"/>
                    </a:ext>
                  </a:extLst>
                </p:cNvPr>
                <p:cNvSpPr/>
                <p:nvPr/>
              </p:nvSpPr>
              <p:spPr>
                <a:xfrm>
                  <a:off x="3744" y="3008"/>
                  <a:ext cx="240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6" name="直接连接符 75">
                  <a:extLst>
                    <a:ext uri="{FF2B5EF4-FFF2-40B4-BE49-F238E27FC236}">
                      <a16:creationId xmlns:a16="http://schemas.microsoft.com/office/drawing/2014/main" id="{B05DB345-A94D-8B32-155D-53AB0A541CB8}"/>
                    </a:ext>
                  </a:extLst>
                </p:cNvPr>
                <p:cNvSpPr/>
                <p:nvPr/>
              </p:nvSpPr>
              <p:spPr>
                <a:xfrm>
                  <a:off x="3744" y="3392"/>
                  <a:ext cx="240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7" name="直接连接符 76">
                  <a:extLst>
                    <a:ext uri="{FF2B5EF4-FFF2-40B4-BE49-F238E27FC236}">
                      <a16:creationId xmlns:a16="http://schemas.microsoft.com/office/drawing/2014/main" id="{D5428043-C3D4-8B20-3D50-739F0DBCAB58}"/>
                    </a:ext>
                  </a:extLst>
                </p:cNvPr>
                <p:cNvSpPr/>
                <p:nvPr/>
              </p:nvSpPr>
              <p:spPr>
                <a:xfrm flipH="1">
                  <a:off x="3984" y="3008"/>
                  <a:ext cx="0" cy="38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31" name="直接连接符 30">
                <a:extLst>
                  <a:ext uri="{FF2B5EF4-FFF2-40B4-BE49-F238E27FC236}">
                    <a16:creationId xmlns:a16="http://schemas.microsoft.com/office/drawing/2014/main" id="{40C374DD-B970-E5CB-417D-2535903BB981}"/>
                  </a:ext>
                </a:extLst>
              </p:cNvPr>
              <p:cNvSpPr/>
              <p:nvPr/>
            </p:nvSpPr>
            <p:spPr>
              <a:xfrm rot="10800000" flipV="1">
                <a:off x="6474" y="8764"/>
                <a:ext cx="568" cy="129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sp>
          <p:nvSpPr>
            <p:cNvPr id="28" name="Text Box 104">
              <a:extLst>
                <a:ext uri="{FF2B5EF4-FFF2-40B4-BE49-F238E27FC236}">
                  <a16:creationId xmlns:a16="http://schemas.microsoft.com/office/drawing/2014/main" id="{AC750330-103E-1A5E-D7CF-FE97539DCF4C}"/>
                </a:ext>
              </a:extLst>
            </p:cNvPr>
            <p:cNvSpPr txBox="1"/>
            <p:nvPr/>
          </p:nvSpPr>
          <p:spPr>
            <a:xfrm>
              <a:off x="2552" y="5567"/>
              <a:ext cx="1040" cy="45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100" b="1">
                  <a:latin typeface="Times New Roman" panose="02020603050405020304" pitchFamily="18" charset="0"/>
                  <a:ea typeface="楷体" panose="02010609060101010101" pitchFamily="49" charset="-122"/>
                </a:rPr>
                <a:t>L</a:t>
              </a:r>
              <a:r>
                <a:rPr lang="en-US" altLang="zh-CN" sz="2100" b="1" baseline="-25000">
                  <a:latin typeface="Times New Roman" panose="02020603050405020304" pitchFamily="18" charset="0"/>
                  <a:ea typeface="楷体" panose="02010609060101010101" pitchFamily="49" charset="-122"/>
                </a:rPr>
                <a:t>1</a:t>
              </a:r>
            </a:p>
          </p:txBody>
        </p:sp>
        <p:sp>
          <p:nvSpPr>
            <p:cNvPr id="29" name="Text Box 104">
              <a:extLst>
                <a:ext uri="{FF2B5EF4-FFF2-40B4-BE49-F238E27FC236}">
                  <a16:creationId xmlns:a16="http://schemas.microsoft.com/office/drawing/2014/main" id="{E8927239-409D-FB52-A084-D2CDC76A8BBC}"/>
                </a:ext>
              </a:extLst>
            </p:cNvPr>
            <p:cNvSpPr txBox="1"/>
            <p:nvPr/>
          </p:nvSpPr>
          <p:spPr>
            <a:xfrm>
              <a:off x="2552" y="7092"/>
              <a:ext cx="1040" cy="45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100" b="1">
                  <a:latin typeface="Times New Roman" panose="02020603050405020304" pitchFamily="18" charset="0"/>
                  <a:ea typeface="楷体" panose="02010609060101010101" pitchFamily="49" charset="-122"/>
                </a:rPr>
                <a:t>L</a:t>
              </a:r>
              <a:r>
                <a:rPr lang="en-US" altLang="zh-CN" sz="2100" b="1" baseline="-25000">
                  <a:latin typeface="Times New Roman" panose="02020603050405020304" pitchFamily="18" charset="0"/>
                  <a:ea typeface="楷体" panose="02010609060101010101" pitchFamily="49" charset="-122"/>
                </a:rPr>
                <a:t>2</a:t>
              </a:r>
            </a:p>
          </p:txBody>
        </p:sp>
      </p:grpSp>
      <p:sp>
        <p:nvSpPr>
          <p:cNvPr id="78" name="文本框 77">
            <a:extLst>
              <a:ext uri="{FF2B5EF4-FFF2-40B4-BE49-F238E27FC236}">
                <a16:creationId xmlns:a16="http://schemas.microsoft.com/office/drawing/2014/main" id="{FCC5B941-690A-2C62-006D-FAA445CD5722}"/>
              </a:ext>
            </a:extLst>
          </p:cNvPr>
          <p:cNvSpPr txBox="1"/>
          <p:nvPr/>
        </p:nvSpPr>
        <p:spPr>
          <a:xfrm>
            <a:off x="669724" y="330775"/>
            <a:ext cx="2950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）、电压规律</a:t>
            </a:r>
          </a:p>
        </p:txBody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922000" y="107315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40715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t_shape_13208">
            <a:extLst>
              <a:ext uri="{FF2B5EF4-FFF2-40B4-BE49-F238E27FC236}">
                <a16:creationId xmlns:a16="http://schemas.microsoft.com/office/drawing/2014/main" id="{A0037123-B293-86A7-C8C9-1056A24CEF71}"/>
              </a:ext>
            </a:extLst>
          </p:cNvPr>
          <p:cNvSpPr txBox="1"/>
          <p:nvPr/>
        </p:nvSpPr>
        <p:spPr>
          <a:xfrm>
            <a:off x="555942" y="1307097"/>
            <a:ext cx="11080115" cy="16211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just" eaLnBrk="1" latinLnBrk="0" hangingPunct="0">
              <a:lnSpc>
                <a:spcPct val="130000"/>
              </a:lnSpc>
            </a:pPr>
            <a:r>
              <a:rPr lang="en-US" altLang="zh-CN" sz="28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en-US" sz="28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、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en-US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[2018</a:t>
            </a:r>
            <a:r>
              <a:rPr lang="zh-CN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陕西，</a:t>
            </a:r>
            <a:r>
              <a:rPr lang="en-US" altLang="zh-CN" sz="2000" b="0" i="0" u="none">
                <a:solidFill>
                  <a:srgbClr val="0BB0E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3]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如图所示的电路中，闭合开关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S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、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S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，小灯泡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L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和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L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正常</a:t>
            </a:r>
            <a:b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_⨹_2_a906c"/>
              </a:rPr>
            </a:b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发光，电流表和电压表均有示数，下列关于该电路的说法正确的是</a:t>
            </a:r>
            <a:b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_⨹_29_17c55"/>
              </a:rPr>
            </a:b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（　</a:t>
            </a:r>
            <a:r>
              <a:rPr lang="en-US" altLang="zh-CN" sz="2800" b="1" i="0" u="none">
                <a:solidFill>
                  <a:srgbClr val="FF0000">
                    <a:alpha val="0"/>
                  </a:srgbClr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C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　）</a:t>
            </a:r>
          </a:p>
        </p:txBody>
      </p:sp>
      <p:graphicFrame>
        <p:nvGraphicFramePr>
          <p:cNvPr id="3" name="yt_table_13212_skip">
            <a:extLst>
              <a:ext uri="{FF2B5EF4-FFF2-40B4-BE49-F238E27FC236}">
                <a16:creationId xmlns:a16="http://schemas.microsoft.com/office/drawing/2014/main" id="{BC017FAA-7DD2-8D2B-0EBA-72DFDD940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963250"/>
              </p:ext>
            </p:extLst>
          </p:nvPr>
        </p:nvGraphicFramePr>
        <p:xfrm>
          <a:off x="556092" y="2979017"/>
          <a:ext cx="5883275" cy="2218944"/>
        </p:xfrm>
        <a:graphic>
          <a:graphicData uri="http://schemas.openxmlformats.org/drawingml/2006/table">
            <a:tbl>
              <a:tblPr/>
              <a:tblGrid>
                <a:gridCol w="588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A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电流表测量干路中的电流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B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电压表不能测量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L</a:t>
                      </a:r>
                      <a:r>
                        <a:rPr lang="en-US" altLang="zh-CN" sz="2800" b="0" i="0" u="non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两端的电压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C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取下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L</a:t>
                      </a:r>
                      <a:r>
                        <a:rPr lang="en-US" altLang="zh-CN" sz="2800" b="0" i="0" u="non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时，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L</a:t>
                      </a:r>
                      <a:r>
                        <a:rPr lang="en-US" altLang="zh-CN" sz="2800" b="0" i="0" u="non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正常发光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eaLnBrk="1" fontAlgn="ctr" latinLnBrk="0" hangingPunct="0">
                        <a:lnSpc>
                          <a:spcPct val="130000"/>
                        </a:lnSpc>
                      </a:pP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D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.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只断开开关</a:t>
                      </a:r>
                      <a:r>
                        <a:rPr lang="en-US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28"/>
                        </a:rPr>
                        <a:t>S</a:t>
                      </a:r>
                      <a:r>
                        <a:rPr lang="en-US" altLang="zh-CN" sz="2800" b="0" i="0" u="non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zh-CN" altLang="zh-CN" sz="2800" b="0" i="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时，电压表有示数</a:t>
                      </a:r>
                    </a:p>
                  </a:txBody>
                  <a:tcPr marL="0" marR="0" marT="0" marB="0" anchor="ctr">
                    <a:lnL w="9522" cmpd="sng">
                      <a:noFill/>
                    </a:lnL>
                    <a:lnR w="9522" cmpd="sng">
                      <a:noFill/>
                    </a:lnR>
                    <a:lnT w="9522" cmpd="sng">
                      <a:noFill/>
                    </a:lnT>
                    <a:lnB w="9522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yt_image_13209">
            <a:extLst>
              <a:ext uri="{FF2B5EF4-FFF2-40B4-BE49-F238E27FC236}">
                <a16:creationId xmlns:a16="http://schemas.microsoft.com/office/drawing/2014/main" id="{CBC46A5C-B8FC-17C0-95FE-D01A7FAD5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937848" y="2664519"/>
            <a:ext cx="3946927" cy="324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D715E9E-0655-EE10-AFEB-A142F60C0D81}"/>
              </a:ext>
            </a:extLst>
          </p:cNvPr>
          <p:cNvSpPr txBox="1"/>
          <p:nvPr/>
        </p:nvSpPr>
        <p:spPr>
          <a:xfrm>
            <a:off x="1177352" y="2369682"/>
            <a:ext cx="437261" cy="589674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en-US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C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23603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图片 6">
            <a:extLst>
              <a:ext uri="{FF2B5EF4-FFF2-40B4-BE49-F238E27FC236}">
                <a16:creationId xmlns:a16="http://schemas.microsoft.com/office/drawing/2014/main" id="{92F0D64D-EE57-E34F-3241-0BB2E6C52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327" y="1165815"/>
            <a:ext cx="431152" cy="43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图片 7">
            <a:extLst>
              <a:ext uri="{FF2B5EF4-FFF2-40B4-BE49-F238E27FC236}">
                <a16:creationId xmlns:a16="http://schemas.microsoft.com/office/drawing/2014/main" id="{6B771509-3F7E-DCA0-FFE7-0FA56E541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90040" y="1165818"/>
            <a:ext cx="431152" cy="43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图片 8">
            <a:extLst>
              <a:ext uri="{FF2B5EF4-FFF2-40B4-BE49-F238E27FC236}">
                <a16:creationId xmlns:a16="http://schemas.microsoft.com/office/drawing/2014/main" id="{3C671C75-F5CD-F5A6-0C71-D857D4F10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9273" y="3070807"/>
            <a:ext cx="3688702" cy="291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4CF75B84-1DA2-754E-B781-93A8DB0FC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595" y="660458"/>
            <a:ext cx="1070162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 (2023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天津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在探究串、并联电路中电流的规律时，做了如图所示的实验．闭合开关后，电流表</a:t>
            </a:r>
            <a:r>
              <a:rPr kumimoji="0" lang="zh-CN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的示数分别为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0.5 A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和       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0.3 A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，则通过小灯泡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</a:t>
            </a:r>
            <a:r>
              <a:rPr kumimoji="0" lang="en-US" altLang="zh-CN" sz="2800" b="0" i="0" u="none" strike="noStrike" cap="none" normalizeH="0" baseline="-300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的电流为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______A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，通过小灯泡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</a:t>
            </a:r>
            <a:r>
              <a:rPr kumimoji="0" lang="en-US" altLang="zh-CN" sz="2800" b="0" i="0" u="none" strike="noStrike" cap="none" normalizeH="0" baseline="-300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的电流为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________A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 </a:t>
            </a: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5846656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E844D974-4760-F790-4ADD-50BBC5CB8DA9}"/>
              </a:ext>
            </a:extLst>
          </p:cNvPr>
          <p:cNvSpPr/>
          <p:nvPr/>
        </p:nvSpPr>
        <p:spPr>
          <a:xfrm>
            <a:off x="525780" y="384810"/>
            <a:ext cx="8617074" cy="3350850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、如图所示，电源电压不变，闭合开关，电压表 </a:t>
            </a: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en-US" altLang="zh-CN" sz="2400" baseline="-250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的示数为</a:t>
            </a: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6V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，电压表 </a:t>
            </a: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en-US" altLang="zh-CN" sz="2400" baseline="-250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的示数为 </a:t>
            </a: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3.6V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下列说法中不正确的是（   </a:t>
            </a: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）</a:t>
            </a:r>
            <a:endParaRPr lang="en-US" altLang="zh-CN" sz="240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A.  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电源电压为 </a:t>
            </a: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6V</a:t>
            </a:r>
            <a:b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</a:b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B.  L</a:t>
            </a:r>
            <a:r>
              <a:rPr lang="en-US" altLang="zh-CN" sz="2400" baseline="-250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两端电压为 </a:t>
            </a: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2.4V</a:t>
            </a:r>
            <a:b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</a:b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C.  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将电压表 </a:t>
            </a: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en-US" altLang="zh-CN" sz="2400" baseline="-250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换成电流表，则 </a:t>
            </a: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</a:t>
            </a:r>
            <a:r>
              <a:rPr lang="en-US" altLang="zh-CN" sz="2400" baseline="-250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亮，</a:t>
            </a: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</a:t>
            </a:r>
            <a:r>
              <a:rPr lang="en-US" altLang="zh-CN" sz="2400" baseline="-250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不亮</a:t>
            </a:r>
            <a:b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</a:b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D.  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将电压表都换成电流表，则 </a:t>
            </a: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</a:t>
            </a:r>
            <a:r>
              <a:rPr lang="en-US" altLang="zh-CN" sz="2400" baseline="-250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与 </a:t>
            </a: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</a:t>
            </a:r>
            <a:r>
              <a:rPr lang="en-US" altLang="zh-CN" sz="2400" baseline="-250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并联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2F1B468-7E97-7535-B48D-F5A1B49385AE}"/>
              </a:ext>
            </a:extLst>
          </p:cNvPr>
          <p:cNvSpPr/>
          <p:nvPr/>
        </p:nvSpPr>
        <p:spPr>
          <a:xfrm>
            <a:off x="8353425" y="1092988"/>
            <a:ext cx="407478" cy="461661"/>
          </a:xfrm>
          <a:prstGeom prst="rect">
            <a:avLst/>
          </a:prstGeom>
        </p:spPr>
        <p:txBody>
          <a:bodyPr wrap="none" lIns="91437" tIns="45718" rIns="91437" bIns="4571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1BC87DB-317E-4989-BF7D-EBD081651908}"/>
              </a:ext>
            </a:extLst>
          </p:cNvPr>
          <p:cNvGrpSpPr/>
          <p:nvPr/>
        </p:nvGrpSpPr>
        <p:grpSpPr>
          <a:xfrm>
            <a:off x="9098819" y="1323818"/>
            <a:ext cx="1899285" cy="1729105"/>
            <a:chOff x="9286092" y="2714763"/>
            <a:chExt cx="2268583" cy="2154337"/>
          </a:xfrm>
        </p:grpSpPr>
        <p:sp>
          <p:nvSpPr>
            <p:cNvPr id="31" name="Rectangle 18">
              <a:extLst>
                <a:ext uri="{FF2B5EF4-FFF2-40B4-BE49-F238E27FC236}">
                  <a16:creationId xmlns:a16="http://schemas.microsoft.com/office/drawing/2014/main" id="{1629E154-F6E3-398F-8802-5B13B0E1E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6092" y="3841884"/>
              <a:ext cx="2268583" cy="850243"/>
            </a:xfrm>
            <a:prstGeom prst="rect">
              <a:avLst/>
            </a:prstGeom>
            <a:noFill/>
            <a:ln w="28575">
              <a:solidFill>
                <a:sysClr val="windowText" lastClr="000000"/>
              </a:solidFill>
              <a:miter lim="800000"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2" name="Group 19">
              <a:extLst>
                <a:ext uri="{FF2B5EF4-FFF2-40B4-BE49-F238E27FC236}">
                  <a16:creationId xmlns:a16="http://schemas.microsoft.com/office/drawing/2014/main" id="{34D4959B-6D43-AD4D-AB80-DEB6C5757202}"/>
                </a:ext>
              </a:extLst>
            </p:cNvPr>
            <p:cNvGrpSpPr/>
            <p:nvPr/>
          </p:nvGrpSpPr>
          <p:grpSpPr>
            <a:xfrm flipH="1">
              <a:off x="9774003" y="4515153"/>
              <a:ext cx="110799" cy="353947"/>
              <a:chOff x="0" y="0"/>
              <a:chExt cx="98" cy="368"/>
            </a:xfrm>
            <a:solidFill>
              <a:sysClr val="window" lastClr="FFFFFF">
                <a:lumMod val="95000"/>
              </a:sysClr>
            </a:solidFill>
          </p:grpSpPr>
          <p:sp>
            <p:nvSpPr>
              <p:cNvPr id="51" name="Rectangle 20">
                <a:extLst>
                  <a:ext uri="{FF2B5EF4-FFF2-40B4-BE49-F238E27FC236}">
                    <a16:creationId xmlns:a16="http://schemas.microsoft.com/office/drawing/2014/main" id="{C9996562-F6FC-3D94-24BD-3F86F199B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36"/>
                <a:ext cx="91" cy="114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Line 32">
                <a:extLst>
                  <a:ext uri="{FF2B5EF4-FFF2-40B4-BE49-F238E27FC236}">
                    <a16:creationId xmlns:a16="http://schemas.microsoft.com/office/drawing/2014/main" id="{24A95AF4-9162-7F90-D107-447669F95F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368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Line 33">
                <a:extLst>
                  <a:ext uri="{FF2B5EF4-FFF2-40B4-BE49-F238E27FC236}">
                    <a16:creationId xmlns:a16="http://schemas.microsoft.com/office/drawing/2014/main" id="{725DCF09-2DD9-E8A5-4AB7-84ED6BFB78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8" y="74"/>
                <a:ext cx="0" cy="230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3" name="Group 23">
              <a:extLst>
                <a:ext uri="{FF2B5EF4-FFF2-40B4-BE49-F238E27FC236}">
                  <a16:creationId xmlns:a16="http://schemas.microsoft.com/office/drawing/2014/main" id="{1C9761DE-04EC-21B5-1B8E-88D3FE98D096}"/>
                </a:ext>
              </a:extLst>
            </p:cNvPr>
            <p:cNvGrpSpPr/>
            <p:nvPr/>
          </p:nvGrpSpPr>
          <p:grpSpPr>
            <a:xfrm>
              <a:off x="10693067" y="4552647"/>
              <a:ext cx="352663" cy="177936"/>
              <a:chOff x="20" y="-26"/>
              <a:chExt cx="275" cy="185"/>
            </a:xfrm>
            <a:solidFill>
              <a:sysClr val="window" lastClr="FFFFFF">
                <a:lumMod val="95000"/>
              </a:sysClr>
            </a:solidFill>
          </p:grpSpPr>
          <p:sp>
            <p:nvSpPr>
              <p:cNvPr id="48" name="Rectangle 24">
                <a:extLst>
                  <a:ext uri="{FF2B5EF4-FFF2-40B4-BE49-F238E27FC236}">
                    <a16:creationId xmlns:a16="http://schemas.microsoft.com/office/drawing/2014/main" id="{7C2C79D3-DBCC-DE17-12CE-5CB3A998E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" y="0"/>
                <a:ext cx="272" cy="159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Line 44">
                <a:extLst>
                  <a:ext uri="{FF2B5EF4-FFF2-40B4-BE49-F238E27FC236}">
                    <a16:creationId xmlns:a16="http://schemas.microsoft.com/office/drawing/2014/main" id="{C99D5FFF-42F6-74DE-E945-58D0710F32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" y="-26"/>
                <a:ext cx="218" cy="117"/>
              </a:xfrm>
              <a:prstGeom prst="line">
                <a:avLst/>
              </a:prstGeom>
              <a:grpFill/>
              <a:ln w="25400">
                <a:solidFill>
                  <a:sysClr val="windowText" lastClr="000000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Oval 42">
                <a:extLst>
                  <a:ext uri="{FF2B5EF4-FFF2-40B4-BE49-F238E27FC236}">
                    <a16:creationId xmlns:a16="http://schemas.microsoft.com/office/drawing/2014/main" id="{CE8A230B-C2BD-A4C3-25BF-C0AD39055E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" y="45"/>
                <a:ext cx="77" cy="79"/>
              </a:xfrm>
              <a:prstGeom prst="ellipse">
                <a:avLst/>
              </a:prstGeom>
              <a:grpFill/>
              <a:ln w="25400">
                <a:solidFill>
                  <a:sysClr val="windowText" lastClr="000000"/>
                </a:solidFill>
                <a:round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" name="AutoShape 21">
              <a:extLst>
                <a:ext uri="{FF2B5EF4-FFF2-40B4-BE49-F238E27FC236}">
                  <a16:creationId xmlns:a16="http://schemas.microsoft.com/office/drawing/2014/main" id="{A5DDDC90-23C8-1652-0CCC-F17983CA0C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852713" y="3610836"/>
              <a:ext cx="438790" cy="448533"/>
            </a:xfrm>
            <a:prstGeom prst="flowChartSummingJunction">
              <a:avLst/>
            </a:prstGeom>
            <a:solidFill>
              <a:sysClr val="window" lastClr="FFFFFF">
                <a:lumMod val="95000"/>
              </a:sysClr>
            </a:solidFill>
            <a:ln w="25400">
              <a:solidFill>
                <a:sysClr val="windowText" lastClr="000000"/>
              </a:solidFill>
              <a:round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AutoShape 21">
              <a:extLst>
                <a:ext uri="{FF2B5EF4-FFF2-40B4-BE49-F238E27FC236}">
                  <a16:creationId xmlns:a16="http://schemas.microsoft.com/office/drawing/2014/main" id="{ADD87BAC-20A7-9331-8016-D41ACE4CC7E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649400" y="3612100"/>
              <a:ext cx="429999" cy="439548"/>
            </a:xfrm>
            <a:prstGeom prst="flowChartSummingJunction">
              <a:avLst/>
            </a:prstGeom>
            <a:solidFill>
              <a:sysClr val="window" lastClr="FFFFFF">
                <a:lumMod val="95000"/>
              </a:sysClr>
            </a:solidFill>
            <a:ln w="25400">
              <a:solidFill>
                <a:sysClr val="windowText" lastClr="000000"/>
              </a:solidFill>
              <a:round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5ABF4F16-EDCE-29CF-F892-3180207DEFA9}"/>
                </a:ext>
              </a:extLst>
            </p:cNvPr>
            <p:cNvCxnSpPr>
              <a:stCxn id="31" idx="0"/>
              <a:endCxn id="31" idx="2"/>
            </p:cNvCxnSpPr>
            <p:nvPr/>
          </p:nvCxnSpPr>
          <p:spPr>
            <a:xfrm flipH="1">
              <a:off x="10420384" y="3841884"/>
              <a:ext cx="0" cy="85024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oval"/>
              <a:tailEnd type="oval"/>
            </a:ln>
            <a:effectLst/>
          </p:spPr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09C1C048-D273-9298-3404-891978CB2920}"/>
                </a:ext>
              </a:extLst>
            </p:cNvPr>
            <p:cNvCxnSpPr/>
            <p:nvPr/>
          </p:nvCxnSpPr>
          <p:spPr>
            <a:xfrm flipH="1">
              <a:off x="9286092" y="2981502"/>
              <a:ext cx="0" cy="85024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none"/>
              <a:tailEnd type="oval"/>
            </a:ln>
            <a:effectLst/>
          </p:spPr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7827B63F-1929-3E5E-3E1D-644B16B64EA1}"/>
                </a:ext>
              </a:extLst>
            </p:cNvPr>
            <p:cNvCxnSpPr/>
            <p:nvPr/>
          </p:nvCxnSpPr>
          <p:spPr>
            <a:xfrm flipH="1">
              <a:off x="11554675" y="2991641"/>
              <a:ext cx="0" cy="85024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none"/>
              <a:tailEnd type="oval"/>
            </a:ln>
            <a:effectLst/>
          </p:spPr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EB434850-1FCB-3D4D-9DFA-1F686D74F72D}"/>
                </a:ext>
              </a:extLst>
            </p:cNvPr>
            <p:cNvCxnSpPr/>
            <p:nvPr/>
          </p:nvCxnSpPr>
          <p:spPr>
            <a:xfrm>
              <a:off x="9286092" y="2991641"/>
              <a:ext cx="226858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0021251E-325B-CEAE-3751-05A8E49B88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196504" y="2714763"/>
              <a:ext cx="555959" cy="468000"/>
              <a:chOff x="8465952" y="5631519"/>
              <a:chExt cx="662420" cy="557619"/>
            </a:xfrm>
          </p:grpSpPr>
          <p:sp>
            <p:nvSpPr>
              <p:cNvPr id="46" name="Oval 38">
                <a:extLst>
                  <a:ext uri="{FF2B5EF4-FFF2-40B4-BE49-F238E27FC236}">
                    <a16:creationId xmlns:a16="http://schemas.microsoft.com/office/drawing/2014/main" id="{A2EA2285-E83A-3F23-D7AB-E51DEDF0C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90585" y="5631519"/>
                <a:ext cx="557620" cy="557619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28575">
                <a:solidFill>
                  <a:sysClr val="windowText" lastClr="000000"/>
                </a:solidFill>
                <a:round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Text Box 39">
                <a:extLst>
                  <a:ext uri="{FF2B5EF4-FFF2-40B4-BE49-F238E27FC236}">
                    <a16:creationId xmlns:a16="http://schemas.microsoft.com/office/drawing/2014/main" id="{2DD682CF-1A08-FD81-3E35-1B1008D7E1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65952" y="5631519"/>
                <a:ext cx="662420" cy="55051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no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V</a:t>
                </a:r>
                <a:r>
                  <a:rPr kumimoji="0" lang="en-US" altLang="zh-CN" sz="1800" b="1" i="0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1B5652B9-335F-BEBA-EAB3-A93EDA8507B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170241" y="4030979"/>
              <a:ext cx="540789" cy="484192"/>
              <a:chOff x="8465952" y="5631519"/>
              <a:chExt cx="644346" cy="576911"/>
            </a:xfrm>
          </p:grpSpPr>
          <p:sp>
            <p:nvSpPr>
              <p:cNvPr id="44" name="Oval 38">
                <a:extLst>
                  <a:ext uri="{FF2B5EF4-FFF2-40B4-BE49-F238E27FC236}">
                    <a16:creationId xmlns:a16="http://schemas.microsoft.com/office/drawing/2014/main" id="{B53735C6-0F52-A61A-C1D1-76E4ED774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90585" y="5631519"/>
                <a:ext cx="557620" cy="557619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28575">
                <a:solidFill>
                  <a:sysClr val="windowText" lastClr="000000"/>
                </a:solidFill>
                <a:round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Text Box 39">
                <a:extLst>
                  <a:ext uri="{FF2B5EF4-FFF2-40B4-BE49-F238E27FC236}">
                    <a16:creationId xmlns:a16="http://schemas.microsoft.com/office/drawing/2014/main" id="{C92D9B30-9C4E-8E89-8470-D5804FAED7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65952" y="5631519"/>
                <a:ext cx="644346" cy="57691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no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V</a:t>
                </a:r>
                <a:r>
                  <a:rPr kumimoji="0" lang="en-US" altLang="zh-CN" sz="1800" b="1" i="0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3E91D18B-6947-A493-BBA2-E85FB27E2717}"/>
                </a:ext>
              </a:extLst>
            </p:cNvPr>
            <p:cNvSpPr txBox="1"/>
            <p:nvPr/>
          </p:nvSpPr>
          <p:spPr>
            <a:xfrm>
              <a:off x="9656932" y="3203290"/>
              <a:ext cx="811107" cy="458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</a:t>
              </a:r>
              <a:r>
                <a:rPr kumimoji="0" lang="en-US" altLang="zh-CN" sz="18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1</a:t>
              </a:r>
              <a:endParaRPr kumimoji="0" lang="zh-CN" altLang="en-US" sz="1800" b="0" i="0" u="none" strike="noStrike" kern="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225B2A1E-3C07-1DB1-2C48-4B34BA96325B}"/>
                </a:ext>
              </a:extLst>
            </p:cNvPr>
            <p:cNvSpPr txBox="1"/>
            <p:nvPr/>
          </p:nvSpPr>
          <p:spPr>
            <a:xfrm>
              <a:off x="10836339" y="3177043"/>
              <a:ext cx="647700" cy="458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</a:t>
              </a:r>
              <a:r>
                <a:rPr kumimoji="0" lang="en-US" altLang="zh-CN" sz="18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</a:t>
              </a:r>
              <a:endParaRPr kumimoji="0" lang="zh-CN" altLang="en-US" sz="1800" b="0" i="0" u="none" strike="noStrike" kern="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矩形 2">
            <a:extLst>
              <a:ext uri="{FF2B5EF4-FFF2-40B4-BE49-F238E27FC236}">
                <a16:creationId xmlns:a16="http://schemas.microsoft.com/office/drawing/2014/main" id="{8E4A1167-E753-15D5-A2BB-4F95B6D7D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" y="4004481"/>
            <a:ext cx="8229600" cy="168424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4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．如图所示电路，当开关闭合后，两灯都发光，此时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V</a:t>
            </a:r>
            <a:r>
              <a:rPr lang="en-US" altLang="zh-CN" sz="2400" baseline="-300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、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V</a:t>
            </a:r>
            <a:r>
              <a:rPr lang="en-US" altLang="zh-CN" sz="2400" baseline="-30000"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表的读数分别是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4V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和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2.5V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，则电源电压为</a:t>
            </a:r>
            <a:r>
              <a:rPr lang="en-US" altLang="zh-CN" sz="2400" u="sng">
                <a:latin typeface="Times New Roman" panose="02020603050405020304" pitchFamily="18" charset="0"/>
                <a:ea typeface="楷体" panose="02010609060101010101" pitchFamily="49" charset="-122"/>
                <a:cs typeface="Courier New" pitchFamily="49" charset="0"/>
              </a:rPr>
              <a:t>___</a:t>
            </a:r>
            <a:r>
              <a:rPr lang="en-US" altLang="zh-CN" sz="2400" u="sng">
                <a:latin typeface="Times New Roman" panose="02020603050405020304" pitchFamily="18" charset="0"/>
                <a:ea typeface="楷体" panose="02010609060101010101" pitchFamily="49" charset="-122"/>
              </a:rPr>
              <a:t>_</a:t>
            </a:r>
            <a:r>
              <a:rPr lang="en-US" altLang="zh-CN" sz="2400" u="sng">
                <a:latin typeface="Times New Roman" panose="02020603050405020304" pitchFamily="18" charset="0"/>
                <a:ea typeface="楷体" panose="02010609060101010101" pitchFamily="49" charset="-122"/>
                <a:cs typeface="Courier New" pitchFamily="49" charset="0"/>
              </a:rPr>
              <a:t>_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V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，灯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L</a:t>
            </a:r>
            <a:r>
              <a:rPr lang="en-US" altLang="zh-CN" sz="2400" baseline="-30000">
                <a:latin typeface="Times New Roman" panose="02020603050405020304" pitchFamily="18" charset="0"/>
                <a:ea typeface="楷体" panose="02010609060101010101" pitchFamily="49" charset="-122"/>
              </a:rPr>
              <a:t>1 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两端的电压为</a:t>
            </a:r>
            <a:r>
              <a:rPr lang="en-US" altLang="zh-CN" sz="2400" u="sng">
                <a:latin typeface="Times New Roman" panose="02020603050405020304" pitchFamily="18" charset="0"/>
                <a:ea typeface="楷体" panose="02010609060101010101" pitchFamily="49" charset="-122"/>
              </a:rPr>
              <a:t>_____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V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，灯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L</a:t>
            </a:r>
            <a:r>
              <a:rPr lang="en-US" altLang="zh-CN" sz="2400" baseline="-30000"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两端的电压为</a:t>
            </a:r>
            <a:r>
              <a:rPr lang="en-US" altLang="zh-CN" sz="2400" u="sng">
                <a:latin typeface="Times New Roman" panose="02020603050405020304" pitchFamily="18" charset="0"/>
                <a:ea typeface="楷体" panose="02010609060101010101" pitchFamily="49" charset="-122"/>
              </a:rPr>
              <a:t>______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V.</a:t>
            </a:r>
          </a:p>
        </p:txBody>
      </p:sp>
      <p:sp>
        <p:nvSpPr>
          <p:cNvPr id="55" name="Rectangle 3">
            <a:extLst>
              <a:ext uri="{FF2B5EF4-FFF2-40B4-BE49-F238E27FC236}">
                <a16:creationId xmlns:a16="http://schemas.microsoft.com/office/drawing/2014/main" id="{9931DEAA-7A63-9CB3-5F0A-78AE90B3A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8850" y="4545786"/>
            <a:ext cx="757238" cy="4619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Courier New" pitchFamily="49" charset="0"/>
              </a:rPr>
              <a:t>4</a:t>
            </a:r>
            <a:endParaRPr lang="en-US" altLang="zh-CN" sz="2400" b="1" baseline="-300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Courier New" pitchFamily="49" charset="0"/>
            </a:endParaRPr>
          </a:p>
        </p:txBody>
      </p:sp>
      <p:pic>
        <p:nvPicPr>
          <p:cNvPr id="56" name="Picture 3">
            <a:extLst>
              <a:ext uri="{FF2B5EF4-FFF2-40B4-BE49-F238E27FC236}">
                <a16:creationId xmlns:a16="http://schemas.microsoft.com/office/drawing/2014/main" id="{E87F2EB6-F08C-B559-A15C-8911CF2EE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78724" y="3703647"/>
            <a:ext cx="23780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ectangle 3">
            <a:extLst>
              <a:ext uri="{FF2B5EF4-FFF2-40B4-BE49-F238E27FC236}">
                <a16:creationId xmlns:a16="http://schemas.microsoft.com/office/drawing/2014/main" id="{FD776B11-0086-CC5F-61C2-DC7089595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0867" y="5146526"/>
            <a:ext cx="757237" cy="4619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Courier New" pitchFamily="49" charset="0"/>
              </a:rPr>
              <a:t>1.5</a:t>
            </a:r>
            <a:endParaRPr lang="en-US" altLang="zh-CN" sz="2400" b="1" baseline="-300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Courier New" pitchFamily="49" charset="0"/>
            </a:endParaRPr>
          </a:p>
        </p:txBody>
      </p:sp>
      <p:sp>
        <p:nvSpPr>
          <p:cNvPr id="58" name="Rectangle 3">
            <a:extLst>
              <a:ext uri="{FF2B5EF4-FFF2-40B4-BE49-F238E27FC236}">
                <a16:creationId xmlns:a16="http://schemas.microsoft.com/office/drawing/2014/main" id="{38BE395B-F2ED-793D-4DA9-F58B14051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4441" y="5161989"/>
            <a:ext cx="757238" cy="4619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Courier New" pitchFamily="49" charset="0"/>
              </a:rPr>
              <a:t>2.5   </a:t>
            </a:r>
            <a:endParaRPr lang="en-US" altLang="zh-CN" sz="2400" b="1" baseline="-300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833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t_shape_13072">
            <a:extLst>
              <a:ext uri="{FF2B5EF4-FFF2-40B4-BE49-F238E27FC236}">
                <a16:creationId xmlns:a16="http://schemas.microsoft.com/office/drawing/2014/main" id="{BF888580-111D-81AC-FC92-E65C5679DADF}"/>
              </a:ext>
            </a:extLst>
          </p:cNvPr>
          <p:cNvSpPr txBox="1"/>
          <p:nvPr/>
        </p:nvSpPr>
        <p:spPr>
          <a:xfrm>
            <a:off x="488741" y="367321"/>
            <a:ext cx="11924665" cy="7340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 eaLnBrk="1" latinLnBrk="0" hangingPunct="0">
              <a:lnSpc>
                <a:spcPct val="130000"/>
              </a:lnSpc>
            </a:pPr>
            <a:r>
              <a:rPr lang="zh-CN" altLang="zh-CN" sz="28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实验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　</a:t>
            </a:r>
            <a:r>
              <a:rPr lang="zh-CN" altLang="zh-CN" sz="28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探究串、并联电路中电流、电压的规律</a:t>
            </a:r>
            <a:endParaRPr lang="zh-CN" altLang="en-US" sz="2000" b="0" i="0" u="none">
              <a:solidFill>
                <a:srgbClr val="0BB0EF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EA6B7FA-4481-3741-6044-466EE4855E92}"/>
              </a:ext>
            </a:extLst>
          </p:cNvPr>
          <p:cNvSpPr txBox="1"/>
          <p:nvPr/>
        </p:nvSpPr>
        <p:spPr>
          <a:xfrm>
            <a:off x="884420" y="1101381"/>
            <a:ext cx="62059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latinLnBrk="0" hangingPunct="0">
              <a:lnSpc>
                <a:spcPct val="100000"/>
              </a:lnSpc>
            </a:pPr>
            <a:r>
              <a:rPr lang="en-US" altLang="zh-CN" sz="28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8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实验电路图</a:t>
            </a:r>
          </a:p>
        </p:txBody>
      </p:sp>
      <p:pic>
        <p:nvPicPr>
          <p:cNvPr id="5" name="yt_image_13074">
            <a:extLst>
              <a:ext uri="{FF2B5EF4-FFF2-40B4-BE49-F238E27FC236}">
                <a16:creationId xmlns:a16="http://schemas.microsoft.com/office/drawing/2014/main" id="{0FF79F66-CC5B-1015-8D2E-893A96453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012180" y="1725301"/>
            <a:ext cx="2366518" cy="151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yt_image_13075">
            <a:extLst>
              <a:ext uri="{FF2B5EF4-FFF2-40B4-BE49-F238E27FC236}">
                <a16:creationId xmlns:a16="http://schemas.microsoft.com/office/drawing/2014/main" id="{147EB2B7-5466-0F7A-CA49-976F43848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096000" y="1189662"/>
            <a:ext cx="2366518" cy="201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214FAC9-6DD3-8E76-62CA-E766F011084C}"/>
              </a:ext>
            </a:extLst>
          </p:cNvPr>
          <p:cNvSpPr txBox="1"/>
          <p:nvPr/>
        </p:nvSpPr>
        <p:spPr>
          <a:xfrm>
            <a:off x="7542946" y="3930185"/>
            <a:ext cx="1246887" cy="64834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断开　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EA9C8B3-CAF1-B546-8B5A-016C7E756FCD}"/>
              </a:ext>
            </a:extLst>
          </p:cNvPr>
          <p:cNvSpPr txBox="1"/>
          <p:nvPr/>
        </p:nvSpPr>
        <p:spPr>
          <a:xfrm>
            <a:off x="4649055" y="4470069"/>
            <a:ext cx="1246887" cy="64834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试触　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BC42428-B144-E4E9-8C61-847419417059}"/>
              </a:ext>
            </a:extLst>
          </p:cNvPr>
          <p:cNvSpPr txBox="1"/>
          <p:nvPr/>
        </p:nvSpPr>
        <p:spPr>
          <a:xfrm>
            <a:off x="3558270" y="5012098"/>
            <a:ext cx="891286" cy="64834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正　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D8864D0-E8A7-69ED-ACD0-9263D1318278}"/>
              </a:ext>
            </a:extLst>
          </p:cNvPr>
          <p:cNvSpPr txBox="1"/>
          <p:nvPr/>
        </p:nvSpPr>
        <p:spPr>
          <a:xfrm>
            <a:off x="6706465" y="5012098"/>
            <a:ext cx="891286" cy="64834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负　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108344A-FD82-459A-F6A0-1097492DEE98}"/>
              </a:ext>
            </a:extLst>
          </p:cNvPr>
          <p:cNvSpPr txBox="1"/>
          <p:nvPr/>
        </p:nvSpPr>
        <p:spPr>
          <a:xfrm>
            <a:off x="629816" y="3504531"/>
            <a:ext cx="11994502" cy="228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latinLnBrk="0" hangingPunct="0">
              <a:lnSpc>
                <a:spcPct val="130000"/>
              </a:lnSpc>
            </a:pPr>
            <a:r>
              <a:rPr lang="en-US" altLang="zh-CN" sz="28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en-US" sz="28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实验注意事项</a:t>
            </a:r>
          </a:p>
          <a:p>
            <a:pPr algn="l" eaLnBrk="1" latinLnBrk="0" hangingPunct="0">
              <a:lnSpc>
                <a:spcPct val="130000"/>
              </a:lnSpc>
            </a:pPr>
            <a:r>
              <a:rPr lang="zh-CN" altLang="en-US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en-US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）连接电路或拆除电路时，开关一定要</a:t>
            </a:r>
            <a:r>
              <a:rPr lang="zh-CN" altLang="en-US" sz="28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    </a:t>
            </a:r>
            <a:r>
              <a:rPr lang="zh-CN" altLang="en-US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（保证电路</a:t>
            </a:r>
            <a:r>
              <a:rPr lang="zh-CN" altLang="en-US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全）。</a:t>
            </a:r>
            <a:r>
              <a:rPr lang="zh-CN" altLang="en-US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 </a:t>
            </a:r>
          </a:p>
          <a:p>
            <a:pPr algn="l" eaLnBrk="1" latinLnBrk="0" hangingPunct="0">
              <a:lnSpc>
                <a:spcPct val="130000"/>
              </a:lnSpc>
            </a:pPr>
            <a:r>
              <a:rPr lang="zh-CN" altLang="en-US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en-US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）连接电表时，需要先</a:t>
            </a:r>
            <a:r>
              <a:rPr lang="zh-CN" altLang="en-US" sz="28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  </a:t>
            </a:r>
            <a:r>
              <a:rPr lang="zh-CN" altLang="en-US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，选择合适的量程；电表接线柱的</a:t>
            </a:r>
            <a:br>
              <a:rPr lang="zh-CN" altLang="en-US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_⨹_15_915a5"/>
              </a:rPr>
            </a:br>
            <a:r>
              <a:rPr lang="zh-CN" altLang="en-US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正确连接是电流从</a:t>
            </a:r>
            <a:r>
              <a:rPr lang="zh-CN" altLang="en-US" sz="28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</a:t>
            </a:r>
            <a:r>
              <a:rPr lang="zh-CN" altLang="en-US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接线柱流进</a:t>
            </a:r>
            <a:r>
              <a:rPr lang="zh-CN" altLang="en-US" sz="28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</a:t>
            </a:r>
            <a:r>
              <a:rPr lang="zh-CN" altLang="en-US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接线柱流出（“</a:t>
            </a:r>
            <a:r>
              <a:rPr lang="zh-CN" altLang="en-US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正进负</a:t>
            </a:r>
            <a:r>
              <a:rPr lang="zh-CN" altLang="en-US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出”）。</a:t>
            </a:r>
            <a:r>
              <a:rPr lang="zh-CN" altLang="en-US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851912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  <p:bldP spid="10" grpId="0" build="allAtOnce"/>
      <p:bldP spid="11" grpId="0" build="allAtOnce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953EBFE-153E-AD86-30A1-28E0396C89FE}"/>
              </a:ext>
            </a:extLst>
          </p:cNvPr>
          <p:cNvSpPr txBox="1"/>
          <p:nvPr/>
        </p:nvSpPr>
        <p:spPr>
          <a:xfrm>
            <a:off x="741680" y="623514"/>
            <a:ext cx="10617200" cy="395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latinLnBrk="0" hangingPunct="0">
              <a:lnSpc>
                <a:spcPct val="130000"/>
              </a:lnSpc>
            </a:pPr>
            <a:r>
              <a:rPr lang="en-US" altLang="zh-CN" sz="28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3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8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实验结论</a:t>
            </a:r>
          </a:p>
          <a:p>
            <a:pPr algn="l" eaLnBrk="1" latinLnBrk="0" hangingPunct="0">
              <a:lnSpc>
                <a:spcPct val="130000"/>
              </a:lnSpc>
            </a:pP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）串联电路中</a:t>
            </a:r>
          </a:p>
          <a:p>
            <a:pPr algn="l" eaLnBrk="1" latinLnBrk="0" hangingPunct="0">
              <a:lnSpc>
                <a:spcPct val="130000"/>
              </a:lnSpc>
            </a:pP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 a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电流处处相等，即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I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＝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I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＝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I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；</a:t>
            </a:r>
          </a:p>
          <a:p>
            <a:pPr algn="l" eaLnBrk="1" latinLnBrk="0" hangingPunct="0">
              <a:lnSpc>
                <a:spcPct val="130000"/>
              </a:lnSpc>
            </a:pP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 b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电源两端电压等于各用电器两端的电压之和，即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U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＝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U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＋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U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</a:p>
          <a:p>
            <a:pPr algn="l" eaLnBrk="1" latinLnBrk="0" hangingPunct="0">
              <a:lnSpc>
                <a:spcPct val="130000"/>
              </a:lnSpc>
            </a:pP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）并联电路中</a:t>
            </a:r>
          </a:p>
          <a:p>
            <a:pPr algn="l" eaLnBrk="1" latinLnBrk="0" hangingPunct="0">
              <a:lnSpc>
                <a:spcPct val="130000"/>
              </a:lnSpc>
            </a:pP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 a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干路的电流等于各支路电流之和，即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I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＝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I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＋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I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；</a:t>
            </a:r>
          </a:p>
          <a:p>
            <a:pPr algn="l" eaLnBrk="1" latinLnBrk="0" hangingPunct="0">
              <a:lnSpc>
                <a:spcPct val="130000"/>
              </a:lnSpc>
            </a:pP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 b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各支路两端电压相等，都等于电源两端电压，即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U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＝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U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＝</a:t>
            </a:r>
            <a:r>
              <a:rPr lang="en-US" altLang="zh-CN" sz="2800" b="0" i="1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U</a:t>
            </a:r>
            <a:r>
              <a:rPr lang="en-US" altLang="zh-CN" sz="2800" b="0" i="0" u="none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960114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217">
            <a:extLst>
              <a:ext uri="{FF2B5EF4-FFF2-40B4-BE49-F238E27FC236}">
                <a16:creationId xmlns:a16="http://schemas.microsoft.com/office/drawing/2014/main" id="{F8B0CE7C-E50F-3895-20DF-C61BDA69BDD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0" t="20659" b="6563"/>
          <a:stretch>
            <a:fillRect/>
          </a:stretch>
        </p:blipFill>
        <p:spPr bwMode="auto">
          <a:xfrm>
            <a:off x="1746450" y="1222060"/>
            <a:ext cx="2482850" cy="304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标注 17">
            <a:extLst>
              <a:ext uri="{FF2B5EF4-FFF2-40B4-BE49-F238E27FC236}">
                <a16:creationId xmlns:a16="http://schemas.microsoft.com/office/drawing/2014/main" id="{D71EDFFA-4F1A-7A27-B030-05612026F7C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601670" y="791927"/>
            <a:ext cx="1116000" cy="468000"/>
          </a:xfrm>
          <a:prstGeom prst="wedgeRectCallout">
            <a:avLst>
              <a:gd name="adj1" fmla="val 50916"/>
              <a:gd name="adj2" fmla="val 7705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金属球</a:t>
            </a:r>
          </a:p>
        </p:txBody>
      </p:sp>
      <p:sp>
        <p:nvSpPr>
          <p:cNvPr id="4" name="矩形标注 18">
            <a:extLst>
              <a:ext uri="{FF2B5EF4-FFF2-40B4-BE49-F238E27FC236}">
                <a16:creationId xmlns:a16="http://schemas.microsoft.com/office/drawing/2014/main" id="{9C90803C-C027-7082-F09A-EC9703B46B8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258385" y="3310574"/>
            <a:ext cx="1116000" cy="468000"/>
          </a:xfrm>
          <a:prstGeom prst="wedgeRectCallout">
            <a:avLst>
              <a:gd name="adj1" fmla="val -60402"/>
              <a:gd name="adj2" fmla="val -8392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金属箔</a:t>
            </a:r>
          </a:p>
        </p:txBody>
      </p:sp>
      <p:sp>
        <p:nvSpPr>
          <p:cNvPr id="5" name="矩形标注 19">
            <a:extLst>
              <a:ext uri="{FF2B5EF4-FFF2-40B4-BE49-F238E27FC236}">
                <a16:creationId xmlns:a16="http://schemas.microsoft.com/office/drawing/2014/main" id="{153F204D-8F84-919E-7044-00D524D09A7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98750" y="1510349"/>
            <a:ext cx="1116000" cy="468000"/>
          </a:xfrm>
          <a:prstGeom prst="wedgeRectCallout">
            <a:avLst>
              <a:gd name="adj1" fmla="val 97325"/>
              <a:gd name="adj2" fmla="val -5088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金属杆</a:t>
            </a:r>
          </a:p>
        </p:txBody>
      </p:sp>
      <p:sp>
        <p:nvSpPr>
          <p:cNvPr id="6" name="矩形标注 20">
            <a:extLst>
              <a:ext uri="{FF2B5EF4-FFF2-40B4-BE49-F238E27FC236}">
                <a16:creationId xmlns:a16="http://schemas.microsoft.com/office/drawing/2014/main" id="{BA2EBB6B-A98D-02DE-2383-3A7BC818F54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730825" y="1730695"/>
            <a:ext cx="1116000" cy="468000"/>
          </a:xfrm>
          <a:prstGeom prst="wedgeRectCallout">
            <a:avLst>
              <a:gd name="adj1" fmla="val -117539"/>
              <a:gd name="adj2" fmla="val -115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绝缘垫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962D5BA-1DDA-CD32-A751-019D16AC42C5}"/>
              </a:ext>
            </a:extLst>
          </p:cNvPr>
          <p:cNvSpPr txBox="1"/>
          <p:nvPr/>
        </p:nvSpPr>
        <p:spPr bwMode="auto">
          <a:xfrm>
            <a:off x="5926719" y="1452965"/>
            <a:ext cx="4210553" cy="5253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marL="0" indent="0" eaLnBrk="1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原理：</a:t>
            </a:r>
            <a:r>
              <a:rPr 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同种电荷相互排斥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sz="28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15FE7F70-C3E2-8654-3C3D-AF2C0DE55B84}"/>
              </a:ext>
            </a:extLst>
          </p:cNvPr>
          <p:cNvGrpSpPr>
            <a:grpSpLocks noChangeAspect="1"/>
          </p:cNvGrpSpPr>
          <p:nvPr/>
        </p:nvGrpSpPr>
        <p:grpSpPr>
          <a:xfrm>
            <a:off x="6283631" y="3911041"/>
            <a:ext cx="2820035" cy="2538095"/>
            <a:chOff x="2324" y="3387"/>
            <a:chExt cx="4128" cy="3687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0250A7B-69D4-76EC-9D40-72A80AAE36A6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lum bright="-6000" contrast="12000"/>
            </a:blip>
            <a:srcRect t="18039" r="64090"/>
            <a:stretch>
              <a:fillRect/>
            </a:stretch>
          </p:blipFill>
          <p:spPr>
            <a:xfrm>
              <a:off x="2324" y="3387"/>
              <a:ext cx="4128" cy="368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B3A4951A-7787-6DC6-6755-BFB6AC1EE0A2}"/>
                </a:ext>
              </a:extLst>
            </p:cNvPr>
            <p:cNvSpPr/>
            <p:nvPr/>
          </p:nvSpPr>
          <p:spPr>
            <a:xfrm>
              <a:off x="3685" y="5411"/>
              <a:ext cx="426" cy="567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6F38BCF-77CD-E7C9-A979-7D511260C0D8}"/>
              </a:ext>
            </a:extLst>
          </p:cNvPr>
          <p:cNvGrpSpPr/>
          <p:nvPr/>
        </p:nvGrpSpPr>
        <p:grpSpPr>
          <a:xfrm>
            <a:off x="7531406" y="3963111"/>
            <a:ext cx="789940" cy="666750"/>
            <a:chOff x="3495" y="2999"/>
            <a:chExt cx="1244" cy="1050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5A9258E-02E9-2C73-27DC-99FCF9B9125D}"/>
                </a:ext>
              </a:extLst>
            </p:cNvPr>
            <p:cNvSpPr txBox="1"/>
            <p:nvPr/>
          </p:nvSpPr>
          <p:spPr>
            <a:xfrm rot="19860000">
              <a:off x="3495" y="3108"/>
              <a:ext cx="101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>
                  <a:latin typeface="Times New Roman" panose="02020603050405020304" pitchFamily="18" charset="0"/>
                  <a:ea typeface="楷体" panose="02010609060101010101" pitchFamily="49" charset="-122"/>
                </a:rPr>
                <a:t>+++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1764A2D-2DAC-4C27-5211-0AFB34AE9E10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 rot="19860000">
              <a:off x="3635" y="3421"/>
              <a:ext cx="101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>
                  <a:latin typeface="Times New Roman" panose="02020603050405020304" pitchFamily="18" charset="0"/>
                  <a:ea typeface="楷体" panose="02010609060101010101" pitchFamily="49" charset="-122"/>
                </a:rPr>
                <a:t>+++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CE4FBF5F-D362-53EF-80AF-4817A32508F6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 rot="19860000">
              <a:off x="4273" y="2999"/>
              <a:ext cx="46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>
                  <a:latin typeface="Times New Roman" panose="02020603050405020304" pitchFamily="18" charset="0"/>
                  <a:ea typeface="楷体" panose="02010609060101010101" pitchFamily="49" charset="-122"/>
                </a:rPr>
                <a:t>+</a:t>
              </a: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5EC4EF47-ACCF-EBC0-DCAE-F4AD836D117B}"/>
              </a:ext>
            </a:extLst>
          </p:cNvPr>
          <p:cNvSpPr txBox="1"/>
          <p:nvPr/>
        </p:nvSpPr>
        <p:spPr>
          <a:xfrm rot="5400000">
            <a:off x="7852081" y="4857191"/>
            <a:ext cx="5372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>
                <a:latin typeface="Times New Roman" panose="02020603050405020304" pitchFamily="18" charset="0"/>
                <a:ea typeface="楷体" panose="02010609060101010101" pitchFamily="49" charset="-122"/>
              </a:rPr>
              <a:t>++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80245BB-4F2D-CCCE-D166-73C37BF3046C}"/>
              </a:ext>
            </a:extLst>
          </p:cNvPr>
          <p:cNvSpPr txBox="1"/>
          <p:nvPr/>
        </p:nvSpPr>
        <p:spPr>
          <a:xfrm rot="18960000">
            <a:off x="7824141" y="5255336"/>
            <a:ext cx="5086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Times New Roman" panose="02020603050405020304" pitchFamily="18" charset="0"/>
                <a:ea typeface="楷体" panose="02010609060101010101" pitchFamily="49" charset="-122"/>
              </a:rPr>
              <a:t>++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773B54E-C82C-1FCB-0D93-0715363B0C2A}"/>
              </a:ext>
            </a:extLst>
          </p:cNvPr>
          <p:cNvSpPr txBox="1"/>
          <p:nvPr/>
        </p:nvSpPr>
        <p:spPr>
          <a:xfrm rot="2460000">
            <a:off x="8149896" y="5259146"/>
            <a:ext cx="5289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Times New Roman" panose="02020603050405020304" pitchFamily="18" charset="0"/>
                <a:ea typeface="楷体" panose="02010609060101010101" pitchFamily="49" charset="-122"/>
              </a:rPr>
              <a:t>++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3B945A9-C2CB-D017-D1DB-BE27B7A58B8F}"/>
              </a:ext>
            </a:extLst>
          </p:cNvPr>
          <p:cNvSpPr txBox="1"/>
          <p:nvPr/>
        </p:nvSpPr>
        <p:spPr>
          <a:xfrm>
            <a:off x="213815" y="185116"/>
            <a:ext cx="2027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4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、验电器</a:t>
            </a:r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6EE88856-14BC-BD98-5166-0B3A5B479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55" y="4812003"/>
            <a:ext cx="3677945" cy="5041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marL="0" indent="0" eaLnBrk="1" latinLnBrk="0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5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电荷量：</a:t>
            </a: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电荷的</a:t>
            </a:r>
            <a:r>
              <a:rPr 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多少</a:t>
            </a:r>
          </a:p>
        </p:txBody>
      </p:sp>
      <p:sp>
        <p:nvSpPr>
          <p:cNvPr id="28" name="Rectangle 10">
            <a:extLst>
              <a:ext uri="{FF2B5EF4-FFF2-40B4-BE49-F238E27FC236}">
                <a16:creationId xmlns:a16="http://schemas.microsoft.com/office/drawing/2014/main" id="{CB8120E7-0B3D-DF85-1184-EFD7FB238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55" y="5531458"/>
            <a:ext cx="3006725" cy="5041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marL="0" indent="0" eaLnBrk="1" latinLnBrk="0" hangingPunct="1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单位：</a:t>
            </a:r>
            <a:r>
              <a:rPr 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库仑，库（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A9E3638-A83D-525B-DF9E-93E7CEE82ADA}"/>
              </a:ext>
            </a:extLst>
          </p:cNvPr>
          <p:cNvSpPr txBox="1"/>
          <p:nvPr/>
        </p:nvSpPr>
        <p:spPr bwMode="auto">
          <a:xfrm>
            <a:off x="5926720" y="690377"/>
            <a:ext cx="4318292" cy="46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marL="0" indent="0" eaLnBrk="1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作用</a:t>
            </a:r>
            <a:r>
              <a:rPr 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检验物体是否带电。</a:t>
            </a:r>
            <a:endParaRPr lang="zh-CN" sz="28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C5DB2CA-39E7-1711-3F18-E27014E08341}"/>
              </a:ext>
            </a:extLst>
          </p:cNvPr>
          <p:cNvSpPr txBox="1"/>
          <p:nvPr/>
        </p:nvSpPr>
        <p:spPr>
          <a:xfrm>
            <a:off x="5926720" y="2233675"/>
            <a:ext cx="5749868" cy="18876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 latinLnBrk="1">
              <a:lnSpc>
                <a:spcPts val="2800"/>
              </a:lnSpc>
              <a:spcAft>
                <a:spcPts val="800"/>
              </a:spcAft>
            </a:pPr>
            <a:r>
              <a:rPr lang="zh-CN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验电器检验物体是否带电的过程：用带电体接触验电器的金属球，就有一部分电荷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转移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到验电器的两片金属箔上，这两片金属箔由于带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同种</a:t>
            </a:r>
            <a:r>
              <a:rPr lang="zh-CN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电荷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互相排斥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而张开。</a:t>
            </a:r>
          </a:p>
        </p:txBody>
      </p:sp>
    </p:spTree>
    <p:extLst>
      <p:ext uri="{BB962C8B-B14F-4D97-AF65-F5344CB8AC3E}">
        <p14:creationId xmlns:p14="http://schemas.microsoft.com/office/powerpoint/2010/main" val="4722627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23" grpId="0"/>
      <p:bldP spid="24" grpId="0"/>
      <p:bldP spid="25" grpId="0"/>
      <p:bldP spid="27" grpId="0" animBg="1"/>
      <p:bldP spid="28" grpId="0" animBg="1"/>
      <p:bldP spid="8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t_shape_13080">
            <a:extLst>
              <a:ext uri="{FF2B5EF4-FFF2-40B4-BE49-F238E27FC236}">
                <a16:creationId xmlns:a16="http://schemas.microsoft.com/office/drawing/2014/main" id="{75DDEF36-F15D-D412-8293-21DC1B8E76AB}"/>
              </a:ext>
            </a:extLst>
          </p:cNvPr>
          <p:cNvSpPr txBox="1"/>
          <p:nvPr/>
        </p:nvSpPr>
        <p:spPr>
          <a:xfrm>
            <a:off x="161562" y="613878"/>
            <a:ext cx="12030437" cy="6577144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wrap="square" lIns="72000" tIns="0" rIns="72000" bIns="72000" rtlCol="0">
            <a:noAutofit/>
          </a:bodyPr>
          <a:lstStyle/>
          <a:p>
            <a:pPr algn="l" eaLnBrk="1" latinLnBrk="0" hangingPunct="0">
              <a:lnSpc>
                <a:spcPct val="130000"/>
              </a:lnSpc>
            </a:pPr>
            <a:r>
              <a:rPr lang="en-US" altLang="zh-CN" sz="28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4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8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交流与反思</a:t>
            </a:r>
          </a:p>
          <a:p>
            <a:pPr algn="l" eaLnBrk="1" latinLnBrk="0" hangingPunct="0">
              <a:lnSpc>
                <a:spcPct val="130000"/>
              </a:lnSpc>
            </a:pP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）改变电源电压或换用不同规格的灯泡进行多次测量的目的</a:t>
            </a:r>
            <a:r>
              <a:rPr sz="28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 </a:t>
            </a:r>
          </a:p>
          <a:p>
            <a:pPr algn="l" eaLnBrk="1" latinLnBrk="0" hangingPunct="0">
              <a:lnSpc>
                <a:spcPct val="130000"/>
              </a:lnSpc>
            </a:pP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（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）电表常见故障分析</a:t>
            </a:r>
          </a:p>
          <a:p>
            <a:pPr algn="l" eaLnBrk="1" latinLnBrk="0" hangingPunct="0">
              <a:lnSpc>
                <a:spcPct val="130000"/>
              </a:lnSpc>
            </a:pP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a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闭合开关后指针反偏——</a:t>
            </a:r>
            <a:endParaRPr lang="en-US" altLang="zh-CN" sz="2800" b="0" i="0" u="none">
              <a:solidFill>
                <a:srgbClr val="000000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宋体" panose="02010600030101010101" pitchFamily="2" charset="-122"/>
              <a:sym typeface=",isEnd"/>
            </a:endParaRPr>
          </a:p>
          <a:p>
            <a:pPr algn="l" eaLnBrk="1" latinLnBrk="0" hangingPunct="0">
              <a:lnSpc>
                <a:spcPct val="130000"/>
              </a:lnSpc>
            </a:pP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b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en-US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闭合开关后指针满偏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——</a:t>
            </a:r>
            <a:endParaRPr lang="zh-CN" altLang="en-US" sz="2800" b="0" i="0" u="none">
              <a:solidFill>
                <a:srgbClr val="000000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宋体" panose="02010600030101010101" pitchFamily="2" charset="-122"/>
              <a:sym typeface=",isEnd"/>
            </a:endParaRPr>
          </a:p>
          <a:p>
            <a:pPr hangingPunct="0">
              <a:lnSpc>
                <a:spcPct val="130000"/>
              </a:lnSpc>
            </a:pP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c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en-US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闭合开关后指针偏转太小</a:t>
            </a:r>
            <a:r>
              <a:rPr lang="en-US" altLang="zh-CN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——</a:t>
            </a:r>
          </a:p>
          <a:p>
            <a:pPr algn="l" eaLnBrk="1" latinLnBrk="0" hangingPunct="0">
              <a:lnSpc>
                <a:spcPct val="130000"/>
              </a:lnSpc>
            </a:pP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d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en-US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闭合开关后指针不偏转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——</a:t>
            </a:r>
          </a:p>
          <a:p>
            <a:pPr algn="l" eaLnBrk="1" latinLnBrk="0" hangingPunct="0">
              <a:lnSpc>
                <a:spcPct val="130000"/>
              </a:lnSpc>
            </a:pP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28"/>
              </a:rPr>
              <a:t>e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en-US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电表使用前指针偏向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0</a:t>
            </a:r>
            <a:r>
              <a:rPr lang="zh-CN" altLang="en-US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刻度线左侧</a:t>
            </a:r>
            <a:r>
              <a:rPr lang="en-US" altLang="zh-CN" sz="2800" b="0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——</a:t>
            </a:r>
            <a:endParaRPr lang="zh-CN" altLang="en-US" sz="2800" b="0" i="0" u="none">
              <a:solidFill>
                <a:srgbClr val="000000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宋体" panose="02010600030101010101" pitchFamily="2" charset="-122"/>
              <a:sym typeface=",isEnd"/>
            </a:endParaRPr>
          </a:p>
          <a:p>
            <a:pPr algn="l" eaLnBrk="1" latinLnBrk="0" hangingPunct="0">
              <a:lnSpc>
                <a:spcPct val="130000"/>
              </a:lnSpc>
            </a:pPr>
            <a:endParaRPr lang="en-US" altLang="zh-CN" sz="2800" b="0" i="0" u="none">
              <a:solidFill>
                <a:srgbClr val="000000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宋体" panose="02010600030101010101" pitchFamily="2" charset="-122"/>
              <a:sym typeface=",isEnd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A7740AC-F733-0D4F-701E-418C526027B7}"/>
              </a:ext>
            </a:extLst>
          </p:cNvPr>
          <p:cNvSpPr txBox="1"/>
          <p:nvPr/>
        </p:nvSpPr>
        <p:spPr>
          <a:xfrm>
            <a:off x="10436498" y="750530"/>
            <a:ext cx="980186" cy="64834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b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_⨹_3_c40be"/>
              </a:rPr>
            </a:br>
            <a:endParaRPr lang="zh-CN" altLang="en-US" sz="280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2CF404D-2E3E-C0EB-5273-CE1FE0015013}"/>
              </a:ext>
            </a:extLst>
          </p:cNvPr>
          <p:cNvSpPr txBox="1"/>
          <p:nvPr/>
        </p:nvSpPr>
        <p:spPr>
          <a:xfrm>
            <a:off x="9788417" y="942306"/>
            <a:ext cx="1958086" cy="64834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zh-CN" sz="2800" b="1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寻找</a:t>
            </a: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普遍规律　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D996097-490F-F905-0007-93654B2177E0}"/>
              </a:ext>
            </a:extLst>
          </p:cNvPr>
          <p:cNvSpPr txBox="1"/>
          <p:nvPr/>
        </p:nvSpPr>
        <p:spPr>
          <a:xfrm>
            <a:off x="4545369" y="2157905"/>
            <a:ext cx="4802886" cy="64834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电表的正、负接线柱接反了　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FFFDE7B-6F8A-597C-E772-A2D9062EB00C}"/>
              </a:ext>
            </a:extLst>
          </p:cNvPr>
          <p:cNvSpPr txBox="1"/>
          <p:nvPr/>
        </p:nvSpPr>
        <p:spPr>
          <a:xfrm>
            <a:off x="4545369" y="2838058"/>
            <a:ext cx="72011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0" i="0" u="none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电表所选量程偏小或者是电路发生了短路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683295E-29AB-A4E2-9B9C-A9C7945D2443}"/>
              </a:ext>
            </a:extLst>
          </p:cNvPr>
          <p:cNvSpPr txBox="1"/>
          <p:nvPr/>
        </p:nvSpPr>
        <p:spPr>
          <a:xfrm>
            <a:off x="5320684" y="3329408"/>
            <a:ext cx="6096000" cy="59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en-US" sz="2800" b="0" i="0" u="none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电表所选量程太大</a:t>
            </a:r>
            <a:endParaRPr lang="en-US" altLang="zh-CN" sz="2800" b="0" i="0" u="none">
              <a:solidFill>
                <a:srgbClr val="FF0000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宋体" panose="02010600030101010101" pitchFamily="2" charset="-122"/>
              <a:sym typeface=",isEnd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3199570-F85A-1A79-853C-30C47954EC80}"/>
              </a:ext>
            </a:extLst>
          </p:cNvPr>
          <p:cNvSpPr txBox="1"/>
          <p:nvPr/>
        </p:nvSpPr>
        <p:spPr>
          <a:xfrm>
            <a:off x="6483657" y="4393800"/>
            <a:ext cx="6096000" cy="59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latinLnBrk="0" hangingPunct="0">
              <a:lnSpc>
                <a:spcPct val="130000"/>
              </a:lnSpc>
            </a:pPr>
            <a:r>
              <a:rPr lang="zh-CN" altLang="en-US" sz="2800" b="0" i="0" u="none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调零后再实</a:t>
            </a:r>
            <a:r>
              <a:rPr lang="zh-CN" altLang="en-US" sz="2800" b="0" i="0" u="none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验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6A06EE9-6CCD-C9CB-886C-C757B8EE2B52}"/>
              </a:ext>
            </a:extLst>
          </p:cNvPr>
          <p:cNvSpPr txBox="1"/>
          <p:nvPr/>
        </p:nvSpPr>
        <p:spPr>
          <a:xfrm>
            <a:off x="5111840" y="3915651"/>
            <a:ext cx="6304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0" i="0" u="none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可能是短路、断路或电表损坏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0972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allAtOnce"/>
      <p:bldP spid="5" grpId="0" build="allAtOnce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D0620AB-C219-C96C-6A3F-4C60718DA46D}"/>
              </a:ext>
            </a:extLst>
          </p:cNvPr>
          <p:cNvSpPr txBox="1"/>
          <p:nvPr/>
        </p:nvSpPr>
        <p:spPr>
          <a:xfrm>
            <a:off x="88186" y="137004"/>
            <a:ext cx="3076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）、电阻规律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E50BB22-DCC7-5242-B566-B355D8F8F77A}"/>
              </a:ext>
            </a:extLst>
          </p:cNvPr>
          <p:cNvSpPr txBox="1"/>
          <p:nvPr/>
        </p:nvSpPr>
        <p:spPr bwMode="auto">
          <a:xfrm>
            <a:off x="1459015" y="2293025"/>
            <a:ext cx="5840962" cy="4603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lvl="0" algn="l"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串联电路的</a:t>
            </a:r>
            <a:r>
              <a:rPr lang="zh-CN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总电阻</a:t>
            </a: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等于</a:t>
            </a:r>
            <a:r>
              <a:rPr lang="zh-CN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各串联电阻</a:t>
            </a: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之</a:t>
            </a:r>
            <a:r>
              <a:rPr lang="zh-CN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35F8A93-C787-16A2-6251-AD85EE99F655}"/>
              </a:ext>
            </a:extLst>
          </p:cNvPr>
          <p:cNvSpPr txBox="1"/>
          <p:nvPr/>
        </p:nvSpPr>
        <p:spPr bwMode="auto">
          <a:xfrm>
            <a:off x="6514010" y="3006216"/>
            <a:ext cx="2551774" cy="552505"/>
          </a:xfrm>
          <a:prstGeom prst="snip2DiagRect">
            <a:avLst/>
          </a:prstGeom>
          <a:solidFill>
            <a:schemeClr val="bg1"/>
          </a:solidFill>
          <a:ln w="25400">
            <a:solidFill>
              <a:schemeClr val="accent5">
                <a:lumMod val="60000"/>
                <a:lumOff val="40000"/>
              </a:schemeClr>
            </a:solidFill>
            <a:miter lim="800000"/>
          </a:ln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l" eaLnBrk="1" hangingPunct="1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 b="1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R=R</a:t>
            </a:r>
            <a:r>
              <a:rPr lang="en-US" altLang="zh-CN" sz="2400" b="1" baseline="-250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1</a:t>
            </a:r>
            <a:r>
              <a:rPr lang="en-US" altLang="zh-CN" sz="2400" b="1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+R</a:t>
            </a:r>
            <a:r>
              <a:rPr lang="en-US" altLang="zh-CN" sz="2400" b="1" baseline="-250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2</a:t>
            </a:r>
            <a:r>
              <a:rPr lang="en-US" altLang="zh-CN" sz="2400" b="1" i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+…+R</a:t>
            </a:r>
            <a:r>
              <a:rPr lang="en-US" altLang="zh-CN" sz="2400" b="1" baseline="-250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n</a:t>
            </a:r>
            <a:endParaRPr lang="en-US" altLang="zh-CN" sz="2400" b="1" i="1" baseline="-2500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sym typeface="+mn-ea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6E1D440E-925D-E96B-005E-AE3B239A3C5B}"/>
              </a:ext>
            </a:extLst>
          </p:cNvPr>
          <p:cNvGrpSpPr/>
          <p:nvPr/>
        </p:nvGrpSpPr>
        <p:grpSpPr>
          <a:xfrm>
            <a:off x="2922295" y="638608"/>
            <a:ext cx="5724049" cy="1598052"/>
            <a:chOff x="3006" y="1871"/>
            <a:chExt cx="12019" cy="3356"/>
          </a:xfrm>
        </p:grpSpPr>
        <p:grpSp>
          <p:nvGrpSpPr>
            <p:cNvPr id="42" name="Group 4">
              <a:extLst>
                <a:ext uri="{FF2B5EF4-FFF2-40B4-BE49-F238E27FC236}">
                  <a16:creationId xmlns:a16="http://schemas.microsoft.com/office/drawing/2014/main" id="{C119E3B3-4BAD-4A0C-DF93-55A0C75D7530}"/>
                </a:ext>
              </a:extLst>
            </p:cNvPr>
            <p:cNvGrpSpPr/>
            <p:nvPr/>
          </p:nvGrpSpPr>
          <p:grpSpPr>
            <a:xfrm>
              <a:off x="3006" y="1871"/>
              <a:ext cx="5897" cy="3356"/>
              <a:chOff x="0" y="-25"/>
              <a:chExt cx="2359" cy="1342"/>
            </a:xfrm>
          </p:grpSpPr>
          <p:sp>
            <p:nvSpPr>
              <p:cNvPr id="58" name="Line 5">
                <a:extLst>
                  <a:ext uri="{FF2B5EF4-FFF2-40B4-BE49-F238E27FC236}">
                    <a16:creationId xmlns:a16="http://schemas.microsoft.com/office/drawing/2014/main" id="{A1E11F4F-5242-5CC1-1DB8-8E7F613B1406}"/>
                  </a:ext>
                </a:extLst>
              </p:cNvPr>
              <p:cNvSpPr/>
              <p:nvPr/>
            </p:nvSpPr>
            <p:spPr>
              <a:xfrm>
                <a:off x="0" y="408"/>
                <a:ext cx="2359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9" name="Text Box 6">
                <a:extLst>
                  <a:ext uri="{FF2B5EF4-FFF2-40B4-BE49-F238E27FC236}">
                    <a16:creationId xmlns:a16="http://schemas.microsoft.com/office/drawing/2014/main" id="{B25BC04C-7D93-2B0E-10C2-363C4E903CC5}"/>
                  </a:ext>
                </a:extLst>
              </p:cNvPr>
              <p:cNvSpPr txBox="1"/>
              <p:nvPr/>
            </p:nvSpPr>
            <p:spPr>
              <a:xfrm>
                <a:off x="1610" y="-25"/>
                <a:ext cx="431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R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2</a:t>
                </a:r>
              </a:p>
            </p:txBody>
          </p:sp>
          <p:sp>
            <p:nvSpPr>
              <p:cNvPr id="60" name="Rectangle 7">
                <a:extLst>
                  <a:ext uri="{FF2B5EF4-FFF2-40B4-BE49-F238E27FC236}">
                    <a16:creationId xmlns:a16="http://schemas.microsoft.com/office/drawing/2014/main" id="{9A6E9C8A-AE5C-6640-0CB4-58AB39E863F5}"/>
                  </a:ext>
                </a:extLst>
              </p:cNvPr>
              <p:cNvSpPr/>
              <p:nvPr/>
            </p:nvSpPr>
            <p:spPr>
              <a:xfrm>
                <a:off x="454" y="363"/>
                <a:ext cx="384" cy="124"/>
              </a:xfrm>
              <a:prstGeom prst="rect">
                <a:avLst/>
              </a:prstGeom>
              <a:solidFill>
                <a:schemeClr val="bg1"/>
              </a:solidFill>
              <a:ln w="285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buFont typeface="Arial" panose="020B0604020202020204" pitchFamily="34" charset="0"/>
                  <a:buNone/>
                </a:pPr>
                <a:endParaRPr sz="2400">
                  <a:latin typeface="Times New Roman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61" name="Line 8">
                <a:extLst>
                  <a:ext uri="{FF2B5EF4-FFF2-40B4-BE49-F238E27FC236}">
                    <a16:creationId xmlns:a16="http://schemas.microsoft.com/office/drawing/2014/main" id="{4AFF7E55-CE8A-65DE-A0F6-28462BE46A24}"/>
                  </a:ext>
                </a:extLst>
              </p:cNvPr>
              <p:cNvSpPr/>
              <p:nvPr/>
            </p:nvSpPr>
            <p:spPr>
              <a:xfrm>
                <a:off x="295" y="408"/>
                <a:ext cx="96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2" name="Rectangle 9">
                <a:extLst>
                  <a:ext uri="{FF2B5EF4-FFF2-40B4-BE49-F238E27FC236}">
                    <a16:creationId xmlns:a16="http://schemas.microsoft.com/office/drawing/2014/main" id="{7FF6B0CD-C0F4-BD2F-BB1E-9442377F77EA}"/>
                  </a:ext>
                </a:extLst>
              </p:cNvPr>
              <p:cNvSpPr/>
              <p:nvPr/>
            </p:nvSpPr>
            <p:spPr>
              <a:xfrm>
                <a:off x="1520" y="340"/>
                <a:ext cx="384" cy="135"/>
              </a:xfrm>
              <a:prstGeom prst="rect">
                <a:avLst/>
              </a:prstGeom>
              <a:solidFill>
                <a:schemeClr val="bg1"/>
              </a:solidFill>
              <a:ln w="285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buFont typeface="Arial" panose="020B0604020202020204" pitchFamily="34" charset="0"/>
                  <a:buNone/>
                </a:pPr>
                <a:endParaRPr sz="2400">
                  <a:latin typeface="Times New Roman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63" name="Line 10">
                <a:extLst>
                  <a:ext uri="{FF2B5EF4-FFF2-40B4-BE49-F238E27FC236}">
                    <a16:creationId xmlns:a16="http://schemas.microsoft.com/office/drawing/2014/main" id="{A73087BE-9CD6-37E2-119E-8C3D632D27FD}"/>
                  </a:ext>
                </a:extLst>
              </p:cNvPr>
              <p:cNvSpPr/>
              <p:nvPr/>
            </p:nvSpPr>
            <p:spPr>
              <a:xfrm>
                <a:off x="1293" y="408"/>
                <a:ext cx="96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4" name="Line 11">
                <a:extLst>
                  <a:ext uri="{FF2B5EF4-FFF2-40B4-BE49-F238E27FC236}">
                    <a16:creationId xmlns:a16="http://schemas.microsoft.com/office/drawing/2014/main" id="{5A0201E7-D632-7DC0-F626-B5CA3076B350}"/>
                  </a:ext>
                </a:extLst>
              </p:cNvPr>
              <p:cNvSpPr/>
              <p:nvPr/>
            </p:nvSpPr>
            <p:spPr>
              <a:xfrm flipH="1">
                <a:off x="1134" y="454"/>
                <a:ext cx="0" cy="453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5" name="Line 12">
                <a:extLst>
                  <a:ext uri="{FF2B5EF4-FFF2-40B4-BE49-F238E27FC236}">
                    <a16:creationId xmlns:a16="http://schemas.microsoft.com/office/drawing/2014/main" id="{146F2F0E-4694-2502-7F63-C473C2B7661D}"/>
                  </a:ext>
                </a:extLst>
              </p:cNvPr>
              <p:cNvSpPr/>
              <p:nvPr/>
            </p:nvSpPr>
            <p:spPr>
              <a:xfrm rot="5400000">
                <a:off x="2291" y="839"/>
                <a:ext cx="136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6" name="Line 13">
                <a:extLst>
                  <a:ext uri="{FF2B5EF4-FFF2-40B4-BE49-F238E27FC236}">
                    <a16:creationId xmlns:a16="http://schemas.microsoft.com/office/drawing/2014/main" id="{79C49E95-F556-2C0D-12F8-18A0851CB46B}"/>
                  </a:ext>
                </a:extLst>
              </p:cNvPr>
              <p:cNvSpPr/>
              <p:nvPr/>
            </p:nvSpPr>
            <p:spPr>
              <a:xfrm flipH="1">
                <a:off x="0" y="412"/>
                <a:ext cx="0" cy="768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7" name="Line 14">
                <a:extLst>
                  <a:ext uri="{FF2B5EF4-FFF2-40B4-BE49-F238E27FC236}">
                    <a16:creationId xmlns:a16="http://schemas.microsoft.com/office/drawing/2014/main" id="{4CF60484-617B-2B5F-4218-E183C20CDD68}"/>
                  </a:ext>
                </a:extLst>
              </p:cNvPr>
              <p:cNvSpPr/>
              <p:nvPr/>
            </p:nvSpPr>
            <p:spPr>
              <a:xfrm flipH="1">
                <a:off x="2359" y="408"/>
                <a:ext cx="0" cy="768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8" name="Line 15">
                <a:extLst>
                  <a:ext uri="{FF2B5EF4-FFF2-40B4-BE49-F238E27FC236}">
                    <a16:creationId xmlns:a16="http://schemas.microsoft.com/office/drawing/2014/main" id="{34BF4A52-5E3C-39D0-4D96-1E34B9CD4235}"/>
                  </a:ext>
                </a:extLst>
              </p:cNvPr>
              <p:cNvSpPr/>
              <p:nvPr/>
            </p:nvSpPr>
            <p:spPr>
              <a:xfrm>
                <a:off x="1497" y="1112"/>
                <a:ext cx="835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9" name="Line 16">
                <a:extLst>
                  <a:ext uri="{FF2B5EF4-FFF2-40B4-BE49-F238E27FC236}">
                    <a16:creationId xmlns:a16="http://schemas.microsoft.com/office/drawing/2014/main" id="{0C047C62-9FD7-F2AA-FFD6-7E30A6B14576}"/>
                  </a:ext>
                </a:extLst>
              </p:cNvPr>
              <p:cNvSpPr/>
              <p:nvPr/>
            </p:nvSpPr>
            <p:spPr>
              <a:xfrm flipH="1">
                <a:off x="46" y="1112"/>
                <a:ext cx="771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0" name="Text Box 17">
                <a:extLst>
                  <a:ext uri="{FF2B5EF4-FFF2-40B4-BE49-F238E27FC236}">
                    <a16:creationId xmlns:a16="http://schemas.microsoft.com/office/drawing/2014/main" id="{C19205AA-2B23-4306-6FB5-B79D5A6DED7D}"/>
                  </a:ext>
                </a:extLst>
              </p:cNvPr>
              <p:cNvSpPr txBox="1"/>
              <p:nvPr/>
            </p:nvSpPr>
            <p:spPr>
              <a:xfrm>
                <a:off x="931" y="930"/>
                <a:ext cx="317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2400" b="1" i="1">
                    <a:solidFill>
                      <a:srgbClr val="CC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U</a:t>
                </a:r>
              </a:p>
            </p:txBody>
          </p:sp>
          <p:sp>
            <p:nvSpPr>
              <p:cNvPr id="71" name="Text Box 18">
                <a:extLst>
                  <a:ext uri="{FF2B5EF4-FFF2-40B4-BE49-F238E27FC236}">
                    <a16:creationId xmlns:a16="http://schemas.microsoft.com/office/drawing/2014/main" id="{DDC3C202-1815-9FBF-AFB9-49FF0B45ECA6}"/>
                  </a:ext>
                </a:extLst>
              </p:cNvPr>
              <p:cNvSpPr txBox="1"/>
              <p:nvPr/>
            </p:nvSpPr>
            <p:spPr>
              <a:xfrm>
                <a:off x="2051" y="658"/>
                <a:ext cx="308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I</a:t>
                </a:r>
              </a:p>
            </p:txBody>
          </p:sp>
          <p:sp>
            <p:nvSpPr>
              <p:cNvPr id="72" name="Text Box 19">
                <a:extLst>
                  <a:ext uri="{FF2B5EF4-FFF2-40B4-BE49-F238E27FC236}">
                    <a16:creationId xmlns:a16="http://schemas.microsoft.com/office/drawing/2014/main" id="{8DF6A883-E6D5-863D-F390-809EED9F6998}"/>
                  </a:ext>
                </a:extLst>
              </p:cNvPr>
              <p:cNvSpPr txBox="1"/>
              <p:nvPr/>
            </p:nvSpPr>
            <p:spPr>
              <a:xfrm>
                <a:off x="522" y="23"/>
                <a:ext cx="481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R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1</a:t>
                </a:r>
              </a:p>
            </p:txBody>
          </p:sp>
          <p:sp>
            <p:nvSpPr>
              <p:cNvPr id="73" name="Line 20">
                <a:extLst>
                  <a:ext uri="{FF2B5EF4-FFF2-40B4-BE49-F238E27FC236}">
                    <a16:creationId xmlns:a16="http://schemas.microsoft.com/office/drawing/2014/main" id="{BABD8BBF-E039-205B-CEBD-34064C795619}"/>
                  </a:ext>
                </a:extLst>
              </p:cNvPr>
              <p:cNvSpPr/>
              <p:nvPr/>
            </p:nvSpPr>
            <p:spPr>
              <a:xfrm flipH="1">
                <a:off x="22" y="681"/>
                <a:ext cx="363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4" name="Line 21">
                <a:extLst>
                  <a:ext uri="{FF2B5EF4-FFF2-40B4-BE49-F238E27FC236}">
                    <a16:creationId xmlns:a16="http://schemas.microsoft.com/office/drawing/2014/main" id="{D147FCCB-F0AA-98BC-7C2E-CE0405D64F8D}"/>
                  </a:ext>
                </a:extLst>
              </p:cNvPr>
              <p:cNvSpPr/>
              <p:nvPr/>
            </p:nvSpPr>
            <p:spPr>
              <a:xfrm>
                <a:off x="702" y="658"/>
                <a:ext cx="386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5" name="Text Box 22">
                <a:extLst>
                  <a:ext uri="{FF2B5EF4-FFF2-40B4-BE49-F238E27FC236}">
                    <a16:creationId xmlns:a16="http://schemas.microsoft.com/office/drawing/2014/main" id="{C48C5772-1242-5D3A-D050-BD9254A3209E}"/>
                  </a:ext>
                </a:extLst>
              </p:cNvPr>
              <p:cNvSpPr txBox="1"/>
              <p:nvPr/>
            </p:nvSpPr>
            <p:spPr>
              <a:xfrm>
                <a:off x="386" y="499"/>
                <a:ext cx="457" cy="3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2400" b="1" i="1">
                    <a:solidFill>
                      <a:srgbClr val="CC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U</a:t>
                </a:r>
                <a:r>
                  <a:rPr lang="en-US" altLang="zh-CN" sz="2400" b="1" baseline="-25000">
                    <a:solidFill>
                      <a:srgbClr val="CC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1</a:t>
                </a:r>
              </a:p>
            </p:txBody>
          </p:sp>
          <p:sp>
            <p:nvSpPr>
              <p:cNvPr id="76" name="Line 23">
                <a:extLst>
                  <a:ext uri="{FF2B5EF4-FFF2-40B4-BE49-F238E27FC236}">
                    <a16:creationId xmlns:a16="http://schemas.microsoft.com/office/drawing/2014/main" id="{3BAE1FA2-1C77-B150-6FD2-88D382B7DF2A}"/>
                  </a:ext>
                </a:extLst>
              </p:cNvPr>
              <p:cNvSpPr/>
              <p:nvPr/>
            </p:nvSpPr>
            <p:spPr>
              <a:xfrm flipH="1">
                <a:off x="1156" y="658"/>
                <a:ext cx="386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7" name="Line 24">
                <a:extLst>
                  <a:ext uri="{FF2B5EF4-FFF2-40B4-BE49-F238E27FC236}">
                    <a16:creationId xmlns:a16="http://schemas.microsoft.com/office/drawing/2014/main" id="{832F1257-EC7A-FE39-9C97-6B07E51A8CC6}"/>
                  </a:ext>
                </a:extLst>
              </p:cNvPr>
              <p:cNvSpPr/>
              <p:nvPr/>
            </p:nvSpPr>
            <p:spPr>
              <a:xfrm>
                <a:off x="1951" y="658"/>
                <a:ext cx="386" cy="1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8" name="Text Box 25">
                <a:extLst>
                  <a:ext uri="{FF2B5EF4-FFF2-40B4-BE49-F238E27FC236}">
                    <a16:creationId xmlns:a16="http://schemas.microsoft.com/office/drawing/2014/main" id="{81A2A0B1-2B93-65DA-33BE-4AA16A982C0B}"/>
                  </a:ext>
                </a:extLst>
              </p:cNvPr>
              <p:cNvSpPr txBox="1"/>
              <p:nvPr/>
            </p:nvSpPr>
            <p:spPr>
              <a:xfrm>
                <a:off x="1520" y="477"/>
                <a:ext cx="457" cy="3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2400" b="1" i="1">
                    <a:solidFill>
                      <a:srgbClr val="CC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U</a:t>
                </a:r>
                <a:r>
                  <a:rPr lang="en-US" altLang="zh-CN" sz="2400" b="1" baseline="-25000">
                    <a:solidFill>
                      <a:srgbClr val="CC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2</a:t>
                </a:r>
              </a:p>
            </p:txBody>
          </p:sp>
          <p:sp>
            <p:nvSpPr>
              <p:cNvPr id="79" name="Text Box 26">
                <a:extLst>
                  <a:ext uri="{FF2B5EF4-FFF2-40B4-BE49-F238E27FC236}">
                    <a16:creationId xmlns:a16="http://schemas.microsoft.com/office/drawing/2014/main" id="{A408B999-D24E-1716-6D6A-70133783CBBB}"/>
                  </a:ext>
                </a:extLst>
              </p:cNvPr>
              <p:cNvSpPr txBox="1"/>
              <p:nvPr/>
            </p:nvSpPr>
            <p:spPr>
              <a:xfrm>
                <a:off x="1224" y="18"/>
                <a:ext cx="362" cy="3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2</a:t>
                </a:r>
              </a:p>
            </p:txBody>
          </p:sp>
          <p:sp>
            <p:nvSpPr>
              <p:cNvPr id="80" name="Text Box 27">
                <a:extLst>
                  <a:ext uri="{FF2B5EF4-FFF2-40B4-BE49-F238E27FC236}">
                    <a16:creationId xmlns:a16="http://schemas.microsoft.com/office/drawing/2014/main" id="{A6AC47DC-B1F0-4C12-A0A9-63EFB81C4E03}"/>
                  </a:ext>
                </a:extLst>
              </p:cNvPr>
              <p:cNvSpPr txBox="1"/>
              <p:nvPr/>
            </p:nvSpPr>
            <p:spPr>
              <a:xfrm>
                <a:off x="68" y="68"/>
                <a:ext cx="386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1</a:t>
                </a:r>
              </a:p>
            </p:txBody>
          </p:sp>
        </p:grpSp>
        <p:grpSp>
          <p:nvGrpSpPr>
            <p:cNvPr id="43" name="Group 4">
              <a:extLst>
                <a:ext uri="{FF2B5EF4-FFF2-40B4-BE49-F238E27FC236}">
                  <a16:creationId xmlns:a16="http://schemas.microsoft.com/office/drawing/2014/main" id="{F575E564-6C97-9CA5-171F-562769290647}"/>
                </a:ext>
              </a:extLst>
            </p:cNvPr>
            <p:cNvGrpSpPr/>
            <p:nvPr/>
          </p:nvGrpSpPr>
          <p:grpSpPr>
            <a:xfrm>
              <a:off x="11023" y="1934"/>
              <a:ext cx="4002" cy="3248"/>
              <a:chOff x="0" y="23"/>
              <a:chExt cx="1601" cy="1299"/>
            </a:xfrm>
          </p:grpSpPr>
          <p:sp>
            <p:nvSpPr>
              <p:cNvPr id="46" name="Line 5">
                <a:extLst>
                  <a:ext uri="{FF2B5EF4-FFF2-40B4-BE49-F238E27FC236}">
                    <a16:creationId xmlns:a16="http://schemas.microsoft.com/office/drawing/2014/main" id="{B0EE712D-1F05-1597-8C67-802E5205C228}"/>
                  </a:ext>
                </a:extLst>
              </p:cNvPr>
              <p:cNvSpPr/>
              <p:nvPr/>
            </p:nvSpPr>
            <p:spPr>
              <a:xfrm flipV="1">
                <a:off x="0" y="407"/>
                <a:ext cx="1561" cy="1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7" name="Rectangle 7">
                <a:extLst>
                  <a:ext uri="{FF2B5EF4-FFF2-40B4-BE49-F238E27FC236}">
                    <a16:creationId xmlns:a16="http://schemas.microsoft.com/office/drawing/2014/main" id="{B7F01CF8-5854-E64B-080B-29ED53CB02C2}"/>
                  </a:ext>
                </a:extLst>
              </p:cNvPr>
              <p:cNvSpPr/>
              <p:nvPr/>
            </p:nvSpPr>
            <p:spPr>
              <a:xfrm>
                <a:off x="454" y="363"/>
                <a:ext cx="384" cy="124"/>
              </a:xfrm>
              <a:prstGeom prst="rect">
                <a:avLst/>
              </a:prstGeom>
              <a:solidFill>
                <a:schemeClr val="bg1"/>
              </a:solidFill>
              <a:ln w="285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buFont typeface="Arial" panose="020B0604020202020204" pitchFamily="34" charset="0"/>
                  <a:buNone/>
                </a:pPr>
                <a:endParaRPr sz="2400">
                  <a:latin typeface="Times New Roman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8" name="Line 8">
                <a:extLst>
                  <a:ext uri="{FF2B5EF4-FFF2-40B4-BE49-F238E27FC236}">
                    <a16:creationId xmlns:a16="http://schemas.microsoft.com/office/drawing/2014/main" id="{C2D24572-5AFB-9180-F4BE-0FDF40F8FF6A}"/>
                  </a:ext>
                </a:extLst>
              </p:cNvPr>
              <p:cNvSpPr/>
              <p:nvPr/>
            </p:nvSpPr>
            <p:spPr>
              <a:xfrm>
                <a:off x="295" y="408"/>
                <a:ext cx="96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9" name="Line 10">
                <a:extLst>
                  <a:ext uri="{FF2B5EF4-FFF2-40B4-BE49-F238E27FC236}">
                    <a16:creationId xmlns:a16="http://schemas.microsoft.com/office/drawing/2014/main" id="{F330B116-2592-0A0C-FB59-2715BFF95A59}"/>
                  </a:ext>
                </a:extLst>
              </p:cNvPr>
              <p:cNvSpPr/>
              <p:nvPr/>
            </p:nvSpPr>
            <p:spPr>
              <a:xfrm>
                <a:off x="1293" y="408"/>
                <a:ext cx="96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0" name="Line 12">
                <a:extLst>
                  <a:ext uri="{FF2B5EF4-FFF2-40B4-BE49-F238E27FC236}">
                    <a16:creationId xmlns:a16="http://schemas.microsoft.com/office/drawing/2014/main" id="{D70870C4-7A1D-CA45-4748-E5FDEFA4B8B6}"/>
                  </a:ext>
                </a:extLst>
              </p:cNvPr>
              <p:cNvSpPr/>
              <p:nvPr/>
            </p:nvSpPr>
            <p:spPr>
              <a:xfrm rot="5400000" flipV="1">
                <a:off x="1394" y="733"/>
                <a:ext cx="340" cy="7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1" name="Line 13">
                <a:extLst>
                  <a:ext uri="{FF2B5EF4-FFF2-40B4-BE49-F238E27FC236}">
                    <a16:creationId xmlns:a16="http://schemas.microsoft.com/office/drawing/2014/main" id="{8166199F-4950-5009-4419-9DA1ACAA4396}"/>
                  </a:ext>
                </a:extLst>
              </p:cNvPr>
              <p:cNvSpPr/>
              <p:nvPr/>
            </p:nvSpPr>
            <p:spPr>
              <a:xfrm flipH="1">
                <a:off x="0" y="407"/>
                <a:ext cx="0" cy="768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2" name="Line 14">
                <a:extLst>
                  <a:ext uri="{FF2B5EF4-FFF2-40B4-BE49-F238E27FC236}">
                    <a16:creationId xmlns:a16="http://schemas.microsoft.com/office/drawing/2014/main" id="{DA45B74B-1C97-B8D4-4328-C94FF4FF8554}"/>
                  </a:ext>
                </a:extLst>
              </p:cNvPr>
              <p:cNvSpPr/>
              <p:nvPr/>
            </p:nvSpPr>
            <p:spPr>
              <a:xfrm>
                <a:off x="1560" y="412"/>
                <a:ext cx="1" cy="727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3" name="Line 15">
                <a:extLst>
                  <a:ext uri="{FF2B5EF4-FFF2-40B4-BE49-F238E27FC236}">
                    <a16:creationId xmlns:a16="http://schemas.microsoft.com/office/drawing/2014/main" id="{CC8E06AA-9360-E26E-5B42-E911A7DDAA08}"/>
                  </a:ext>
                </a:extLst>
              </p:cNvPr>
              <p:cNvSpPr/>
              <p:nvPr/>
            </p:nvSpPr>
            <p:spPr>
              <a:xfrm flipV="1">
                <a:off x="1132" y="1101"/>
                <a:ext cx="418" cy="11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4" name="Line 16">
                <a:extLst>
                  <a:ext uri="{FF2B5EF4-FFF2-40B4-BE49-F238E27FC236}">
                    <a16:creationId xmlns:a16="http://schemas.microsoft.com/office/drawing/2014/main" id="{482D9B8A-0B64-9FA9-3333-22E8CF02E1B1}"/>
                  </a:ext>
                </a:extLst>
              </p:cNvPr>
              <p:cNvSpPr/>
              <p:nvPr/>
            </p:nvSpPr>
            <p:spPr>
              <a:xfrm flipH="1">
                <a:off x="0" y="1112"/>
                <a:ext cx="527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5" name="Text Box 17">
                <a:extLst>
                  <a:ext uri="{FF2B5EF4-FFF2-40B4-BE49-F238E27FC236}">
                    <a16:creationId xmlns:a16="http://schemas.microsoft.com/office/drawing/2014/main" id="{8FAA9EDD-89DC-226D-3A9A-0FE3ED920B88}"/>
                  </a:ext>
                </a:extLst>
              </p:cNvPr>
              <p:cNvSpPr txBox="1"/>
              <p:nvPr/>
            </p:nvSpPr>
            <p:spPr>
              <a:xfrm>
                <a:off x="686" y="935"/>
                <a:ext cx="317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2400" b="1" i="1">
                    <a:solidFill>
                      <a:srgbClr val="CC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U</a:t>
                </a:r>
              </a:p>
            </p:txBody>
          </p:sp>
          <p:sp>
            <p:nvSpPr>
              <p:cNvPr id="56" name="Text Box 18">
                <a:extLst>
                  <a:ext uri="{FF2B5EF4-FFF2-40B4-BE49-F238E27FC236}">
                    <a16:creationId xmlns:a16="http://schemas.microsoft.com/office/drawing/2014/main" id="{42EE535F-DBB8-2492-A00D-939B321646A1}"/>
                  </a:ext>
                </a:extLst>
              </p:cNvPr>
              <p:cNvSpPr txBox="1"/>
              <p:nvPr/>
            </p:nvSpPr>
            <p:spPr>
              <a:xfrm>
                <a:off x="1293" y="544"/>
                <a:ext cx="308" cy="39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I</a:t>
                </a:r>
              </a:p>
            </p:txBody>
          </p:sp>
          <p:sp>
            <p:nvSpPr>
              <p:cNvPr id="57" name="Text Box 19">
                <a:extLst>
                  <a:ext uri="{FF2B5EF4-FFF2-40B4-BE49-F238E27FC236}">
                    <a16:creationId xmlns:a16="http://schemas.microsoft.com/office/drawing/2014/main" id="{51829B11-7980-02F3-0852-D14439383F87}"/>
                  </a:ext>
                </a:extLst>
              </p:cNvPr>
              <p:cNvSpPr txBox="1"/>
              <p:nvPr/>
            </p:nvSpPr>
            <p:spPr>
              <a:xfrm>
                <a:off x="522" y="23"/>
                <a:ext cx="481" cy="39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R</a:t>
                </a:r>
                <a:endParaRPr lang="en-US" altLang="zh-CN" sz="2400" b="1" baseline="-250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44" name="右箭头 29">
              <a:extLst>
                <a:ext uri="{FF2B5EF4-FFF2-40B4-BE49-F238E27FC236}">
                  <a16:creationId xmlns:a16="http://schemas.microsoft.com/office/drawing/2014/main" id="{F08CDEBB-8AC2-B6FE-CCDA-5F215CA9FD19}"/>
                </a:ext>
              </a:extLst>
            </p:cNvPr>
            <p:cNvSpPr/>
            <p:nvPr/>
          </p:nvSpPr>
          <p:spPr>
            <a:xfrm>
              <a:off x="9042" y="3646"/>
              <a:ext cx="1762" cy="3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D440B356-C233-44AE-109B-68F4AFFAEFA6}"/>
                </a:ext>
              </a:extLst>
            </p:cNvPr>
            <p:cNvSpPr txBox="1"/>
            <p:nvPr/>
          </p:nvSpPr>
          <p:spPr>
            <a:xfrm>
              <a:off x="9042" y="2964"/>
              <a:ext cx="2228" cy="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等效于</a:t>
              </a:r>
            </a:p>
          </p:txBody>
        </p:sp>
      </p:grpSp>
      <p:sp>
        <p:nvSpPr>
          <p:cNvPr id="81" name="文本框 80">
            <a:extLst>
              <a:ext uri="{FF2B5EF4-FFF2-40B4-BE49-F238E27FC236}">
                <a16:creationId xmlns:a16="http://schemas.microsoft.com/office/drawing/2014/main" id="{60894849-FE5D-C79A-8C6E-C6484B8D837A}"/>
              </a:ext>
            </a:extLst>
          </p:cNvPr>
          <p:cNvSpPr txBox="1"/>
          <p:nvPr/>
        </p:nvSpPr>
        <p:spPr>
          <a:xfrm>
            <a:off x="1155495" y="2992818"/>
            <a:ext cx="5376452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若电路中有多个电阻串联，则</a:t>
            </a:r>
          </a:p>
        </p:txBody>
      </p:sp>
      <p:sp>
        <p:nvSpPr>
          <p:cNvPr id="82" name="Rectangle 4">
            <a:extLst>
              <a:ext uri="{FF2B5EF4-FFF2-40B4-BE49-F238E27FC236}">
                <a16:creationId xmlns:a16="http://schemas.microsoft.com/office/drawing/2014/main" id="{CF025B9B-5182-8D15-8511-91C1F5906F7D}"/>
              </a:ext>
            </a:extLst>
          </p:cNvPr>
          <p:cNvSpPr/>
          <p:nvPr/>
        </p:nvSpPr>
        <p:spPr>
          <a:xfrm>
            <a:off x="1220899" y="3759353"/>
            <a:ext cx="8283575" cy="499110"/>
          </a:xfrm>
          <a:prstGeom prst="rect">
            <a:avLst/>
          </a:prstGeom>
          <a:noFill/>
          <a:ln w="9525">
            <a:noFill/>
          </a:ln>
        </p:spPr>
        <p:txBody>
          <a:bodyPr wrap="square" lIns="69056" tIns="34528" rIns="69056" bIns="34528">
            <a:spAutoFit/>
          </a:bodyPr>
          <a:lstStyle/>
          <a:p>
            <a:pPr fontAlgn="base"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①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若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n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个阻值都为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R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0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的电阻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串联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，总电阻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R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=</a:t>
            </a:r>
          </a:p>
        </p:txBody>
      </p:sp>
      <p:sp>
        <p:nvSpPr>
          <p:cNvPr id="83" name="Rectangle 17">
            <a:extLst>
              <a:ext uri="{FF2B5EF4-FFF2-40B4-BE49-F238E27FC236}">
                <a16:creationId xmlns:a16="http://schemas.microsoft.com/office/drawing/2014/main" id="{E48FE230-A970-A159-93C3-2D5CC3B794D6}"/>
              </a:ext>
            </a:extLst>
          </p:cNvPr>
          <p:cNvSpPr/>
          <p:nvPr/>
        </p:nvSpPr>
        <p:spPr>
          <a:xfrm>
            <a:off x="7933325" y="3723042"/>
            <a:ext cx="8280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nR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0</a:t>
            </a: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167A61DA-A2D1-C87D-580C-552503EC77E8}"/>
              </a:ext>
            </a:extLst>
          </p:cNvPr>
          <p:cNvSpPr txBox="1"/>
          <p:nvPr/>
        </p:nvSpPr>
        <p:spPr>
          <a:xfrm>
            <a:off x="1210105" y="4395693"/>
            <a:ext cx="778954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②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en-US" sz="2800" b="1" noProof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串联电阻的总电阻比任何一个分电阻都大</a:t>
            </a:r>
            <a:endParaRPr lang="zh-CN" altLang="en-US" sz="2800" b="1" baseline="-25000" noProof="0">
              <a:solidFill>
                <a:srgbClr val="FF0000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85" name="Picture 15">
            <a:extLst>
              <a:ext uri="{FF2B5EF4-FFF2-40B4-BE49-F238E27FC236}">
                <a16:creationId xmlns:a16="http://schemas.microsoft.com/office/drawing/2014/main" id="{B425A544-79A1-F92B-83C1-D492809DA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293" y="4917663"/>
            <a:ext cx="2106216" cy="576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" name="Picture 16">
            <a:extLst>
              <a:ext uri="{FF2B5EF4-FFF2-40B4-BE49-F238E27FC236}">
                <a16:creationId xmlns:a16="http://schemas.microsoft.com/office/drawing/2014/main" id="{4559A3CC-991E-2656-E183-438C21860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390" y="4917663"/>
            <a:ext cx="1835944" cy="5643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7" name="AutoShape 19">
            <a:extLst>
              <a:ext uri="{FF2B5EF4-FFF2-40B4-BE49-F238E27FC236}">
                <a16:creationId xmlns:a16="http://schemas.microsoft.com/office/drawing/2014/main" id="{A6BB0E82-5589-620E-32E7-376CA4363BE4}"/>
              </a:ext>
            </a:extLst>
          </p:cNvPr>
          <p:cNvSpPr/>
          <p:nvPr/>
        </p:nvSpPr>
        <p:spPr>
          <a:xfrm>
            <a:off x="4925489" y="5151739"/>
            <a:ext cx="431006" cy="108347"/>
          </a:xfrm>
          <a:prstGeom prst="rightArrow">
            <a:avLst>
              <a:gd name="adj1" fmla="val 50000"/>
              <a:gd name="adj2" fmla="val 99431"/>
            </a:avLst>
          </a:prstGeom>
          <a:solidFill>
            <a:srgbClr val="FF00FF"/>
          </a:solidFill>
          <a:ln w="9525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buFont typeface="Arial" panose="020B0604020202020204" pitchFamily="34" charset="0"/>
              <a:buNone/>
            </a:pPr>
            <a:endParaRPr sz="1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12347009-FAB9-AE76-85EC-D68092312B22}"/>
              </a:ext>
            </a:extLst>
          </p:cNvPr>
          <p:cNvSpPr txBox="1"/>
          <p:nvPr/>
        </p:nvSpPr>
        <p:spPr>
          <a:xfrm>
            <a:off x="2684891" y="5570177"/>
            <a:ext cx="403923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2727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相当于增加了导体的长度</a:t>
            </a:r>
          </a:p>
        </p:txBody>
      </p:sp>
    </p:spTree>
    <p:extLst>
      <p:ext uri="{BB962C8B-B14F-4D97-AF65-F5344CB8AC3E}">
        <p14:creationId xmlns:p14="http://schemas.microsoft.com/office/powerpoint/2010/main" val="30731458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0" grpId="0" animBg="1"/>
      <p:bldP spid="82" grpId="0"/>
      <p:bldP spid="83" grpId="0"/>
      <p:bldP spid="84" grpId="0" animBg="1"/>
      <p:bldP spid="87" grpId="0" animBg="1"/>
      <p:bldP spid="8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8B36C2FE-F425-5046-E84D-75FBDA80B5B4}"/>
              </a:ext>
            </a:extLst>
          </p:cNvPr>
          <p:cNvGrpSpPr/>
          <p:nvPr/>
        </p:nvGrpSpPr>
        <p:grpSpPr>
          <a:xfrm>
            <a:off x="2284216" y="92798"/>
            <a:ext cx="6145054" cy="1916906"/>
            <a:chOff x="1523" y="2242"/>
            <a:chExt cx="12903" cy="402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9E4BC67-EFAC-2D6C-6AEF-8DADD351A787}"/>
                </a:ext>
              </a:extLst>
            </p:cNvPr>
            <p:cNvGrpSpPr/>
            <p:nvPr/>
          </p:nvGrpSpPr>
          <p:grpSpPr>
            <a:xfrm>
              <a:off x="1523" y="2242"/>
              <a:ext cx="6122" cy="4025"/>
              <a:chOff x="0" y="0"/>
              <a:chExt cx="2449" cy="1610"/>
            </a:xfrm>
          </p:grpSpPr>
          <p:sp>
            <p:nvSpPr>
              <p:cNvPr id="20" name="Rectangle 3">
                <a:extLst>
                  <a:ext uri="{FF2B5EF4-FFF2-40B4-BE49-F238E27FC236}">
                    <a16:creationId xmlns:a16="http://schemas.microsoft.com/office/drawing/2014/main" id="{A84E0FC6-D453-00CD-1067-7CF45AFE65E3}"/>
                  </a:ext>
                </a:extLst>
              </p:cNvPr>
              <p:cNvSpPr/>
              <p:nvPr/>
            </p:nvSpPr>
            <p:spPr>
              <a:xfrm>
                <a:off x="137" y="726"/>
                <a:ext cx="2267" cy="816"/>
              </a:xfrm>
              <a:prstGeom prst="rect">
                <a:avLst/>
              </a:prstGeom>
              <a:noFill/>
              <a:ln w="285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buFont typeface="Arial" panose="020B0604020202020204" pitchFamily="34" charset="0"/>
                  <a:buNone/>
                </a:pPr>
                <a:endParaRPr sz="24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Rectangle 4">
                <a:extLst>
                  <a:ext uri="{FF2B5EF4-FFF2-40B4-BE49-F238E27FC236}">
                    <a16:creationId xmlns:a16="http://schemas.microsoft.com/office/drawing/2014/main" id="{6D1CD53A-E486-C660-8A26-FC23B74A1FA0}"/>
                  </a:ext>
                </a:extLst>
              </p:cNvPr>
              <p:cNvSpPr/>
              <p:nvPr/>
            </p:nvSpPr>
            <p:spPr>
              <a:xfrm>
                <a:off x="0" y="1429"/>
                <a:ext cx="2449" cy="18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 wrap="none" anchor="ctr"/>
              <a:lstStyle/>
              <a:p>
                <a:pPr>
                  <a:buFont typeface="Arial" panose="020B0604020202020204" pitchFamily="34" charset="0"/>
                  <a:buNone/>
                </a:pPr>
                <a:endParaRPr sz="24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Rectangle 5">
                <a:extLst>
                  <a:ext uri="{FF2B5EF4-FFF2-40B4-BE49-F238E27FC236}">
                    <a16:creationId xmlns:a16="http://schemas.microsoft.com/office/drawing/2014/main" id="{17BFEB1C-4E4F-072C-77B1-81BAD4DF1B0E}"/>
                  </a:ext>
                </a:extLst>
              </p:cNvPr>
              <p:cNvSpPr/>
              <p:nvPr/>
            </p:nvSpPr>
            <p:spPr>
              <a:xfrm>
                <a:off x="613" y="385"/>
                <a:ext cx="1361" cy="657"/>
              </a:xfrm>
              <a:prstGeom prst="rect">
                <a:avLst/>
              </a:prstGeom>
              <a:solidFill>
                <a:schemeClr val="bg1"/>
              </a:solidFill>
              <a:ln w="285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buFont typeface="Arial" panose="020B0604020202020204" pitchFamily="34" charset="0"/>
                  <a:buNone/>
                </a:pPr>
                <a:endParaRPr sz="24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Rectangle 6">
                <a:extLst>
                  <a:ext uri="{FF2B5EF4-FFF2-40B4-BE49-F238E27FC236}">
                    <a16:creationId xmlns:a16="http://schemas.microsoft.com/office/drawing/2014/main" id="{F36AA886-CF75-F65C-32F9-B6C14DD83647}"/>
                  </a:ext>
                </a:extLst>
              </p:cNvPr>
              <p:cNvSpPr/>
              <p:nvPr/>
            </p:nvSpPr>
            <p:spPr>
              <a:xfrm>
                <a:off x="1112" y="322"/>
                <a:ext cx="363" cy="131"/>
              </a:xfrm>
              <a:prstGeom prst="rect">
                <a:avLst/>
              </a:prstGeom>
              <a:solidFill>
                <a:schemeClr val="bg1"/>
              </a:solidFill>
              <a:ln w="285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buFont typeface="Arial" panose="020B0604020202020204" pitchFamily="34" charset="0"/>
                  <a:buNone/>
                </a:pPr>
                <a:endParaRPr sz="24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Rectangle 7">
                <a:extLst>
                  <a:ext uri="{FF2B5EF4-FFF2-40B4-BE49-F238E27FC236}">
                    <a16:creationId xmlns:a16="http://schemas.microsoft.com/office/drawing/2014/main" id="{9EEC20E4-179A-14F0-93BD-C859871322BA}"/>
                  </a:ext>
                </a:extLst>
              </p:cNvPr>
              <p:cNvSpPr/>
              <p:nvPr/>
            </p:nvSpPr>
            <p:spPr>
              <a:xfrm>
                <a:off x="1134" y="975"/>
                <a:ext cx="363" cy="131"/>
              </a:xfrm>
              <a:prstGeom prst="rect">
                <a:avLst/>
              </a:prstGeom>
              <a:solidFill>
                <a:schemeClr val="bg1"/>
              </a:solidFill>
              <a:ln w="285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buFont typeface="Arial" panose="020B0604020202020204" pitchFamily="34" charset="0"/>
                  <a:buNone/>
                </a:pPr>
                <a:endParaRPr sz="24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Line 8">
                <a:extLst>
                  <a:ext uri="{FF2B5EF4-FFF2-40B4-BE49-F238E27FC236}">
                    <a16:creationId xmlns:a16="http://schemas.microsoft.com/office/drawing/2014/main" id="{8A087894-455F-90E3-B20F-9FB02AAD19CA}"/>
                  </a:ext>
                </a:extLst>
              </p:cNvPr>
              <p:cNvSpPr/>
              <p:nvPr/>
            </p:nvSpPr>
            <p:spPr>
              <a:xfrm>
                <a:off x="885" y="385"/>
                <a:ext cx="91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Line 9">
                <a:extLst>
                  <a:ext uri="{FF2B5EF4-FFF2-40B4-BE49-F238E27FC236}">
                    <a16:creationId xmlns:a16="http://schemas.microsoft.com/office/drawing/2014/main" id="{8F409D25-1C61-817A-4BCF-EB6C19F9834A}"/>
                  </a:ext>
                </a:extLst>
              </p:cNvPr>
              <p:cNvSpPr/>
              <p:nvPr/>
            </p:nvSpPr>
            <p:spPr>
              <a:xfrm>
                <a:off x="862" y="1043"/>
                <a:ext cx="91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Line 10">
                <a:extLst>
                  <a:ext uri="{FF2B5EF4-FFF2-40B4-BE49-F238E27FC236}">
                    <a16:creationId xmlns:a16="http://schemas.microsoft.com/office/drawing/2014/main" id="{75626538-6E87-D575-FF5D-E48D55AFD0B5}"/>
                  </a:ext>
                </a:extLst>
              </p:cNvPr>
              <p:cNvSpPr/>
              <p:nvPr/>
            </p:nvSpPr>
            <p:spPr>
              <a:xfrm rot="5400000">
                <a:off x="2340" y="979"/>
                <a:ext cx="121" cy="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Line 11">
                <a:extLst>
                  <a:ext uri="{FF2B5EF4-FFF2-40B4-BE49-F238E27FC236}">
                    <a16:creationId xmlns:a16="http://schemas.microsoft.com/office/drawing/2014/main" id="{88DEFC96-D3C8-AAA0-6E49-AE5E4C496CDD}"/>
                  </a:ext>
                </a:extLst>
              </p:cNvPr>
              <p:cNvSpPr/>
              <p:nvPr/>
            </p:nvSpPr>
            <p:spPr>
              <a:xfrm>
                <a:off x="386" y="726"/>
                <a:ext cx="91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Text Box 12">
                <a:extLst>
                  <a:ext uri="{FF2B5EF4-FFF2-40B4-BE49-F238E27FC236}">
                    <a16:creationId xmlns:a16="http://schemas.microsoft.com/office/drawing/2014/main" id="{B3AC7B80-98F0-AFD1-9312-2EC237B530CB}"/>
                  </a:ext>
                </a:extLst>
              </p:cNvPr>
              <p:cNvSpPr txBox="1"/>
              <p:nvPr/>
            </p:nvSpPr>
            <p:spPr>
              <a:xfrm>
                <a:off x="749" y="68"/>
                <a:ext cx="317" cy="32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13500" tIns="8100" rIns="13500" bIns="8100">
                <a:spAutoFit/>
              </a:bodyPr>
              <a:lstStyle/>
              <a:p>
                <a:pPr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楷体" panose="02010609060101010101" pitchFamily="49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楷体" panose="02010609060101010101" pitchFamily="49" charset="-122"/>
                  </a:rPr>
                  <a:t>1</a:t>
                </a:r>
                <a:endParaRPr lang="en-US" altLang="zh-CN" sz="2400" b="1"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  <p:sp>
            <p:nvSpPr>
              <p:cNvPr id="30" name="Text Box 13">
                <a:extLst>
                  <a:ext uri="{FF2B5EF4-FFF2-40B4-BE49-F238E27FC236}">
                    <a16:creationId xmlns:a16="http://schemas.microsoft.com/office/drawing/2014/main" id="{B2773459-8738-221D-07EA-34227D64B793}"/>
                  </a:ext>
                </a:extLst>
              </p:cNvPr>
              <p:cNvSpPr txBox="1"/>
              <p:nvPr/>
            </p:nvSpPr>
            <p:spPr>
              <a:xfrm>
                <a:off x="295" y="408"/>
                <a:ext cx="181" cy="32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13500" tIns="8100" rIns="13500" bIns="8100">
                <a:spAutoFit/>
              </a:bodyPr>
              <a:lstStyle/>
              <a:p>
                <a:pPr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楷体" panose="02010609060101010101" pitchFamily="49" charset="-122"/>
                  </a:rPr>
                  <a:t>I</a:t>
                </a:r>
              </a:p>
            </p:txBody>
          </p:sp>
          <p:sp>
            <p:nvSpPr>
              <p:cNvPr id="31" name="Text Box 14">
                <a:extLst>
                  <a:ext uri="{FF2B5EF4-FFF2-40B4-BE49-F238E27FC236}">
                    <a16:creationId xmlns:a16="http://schemas.microsoft.com/office/drawing/2014/main" id="{24802F22-EB06-91C1-2EF7-B4F47D65481F}"/>
                  </a:ext>
                </a:extLst>
              </p:cNvPr>
              <p:cNvSpPr txBox="1"/>
              <p:nvPr/>
            </p:nvSpPr>
            <p:spPr>
              <a:xfrm>
                <a:off x="726" y="703"/>
                <a:ext cx="317" cy="32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13500" tIns="8100" rIns="13500" bIns="8100">
                <a:spAutoFit/>
              </a:bodyPr>
              <a:lstStyle/>
              <a:p>
                <a:pPr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楷体" panose="02010609060101010101" pitchFamily="49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楷体" panose="02010609060101010101" pitchFamily="49" charset="-122"/>
                  </a:rPr>
                  <a:t>2</a:t>
                </a:r>
                <a:endParaRPr lang="en-US" altLang="zh-CN" sz="2400" b="1"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  <p:sp>
            <p:nvSpPr>
              <p:cNvPr id="32" name="Text Box 15">
                <a:extLst>
                  <a:ext uri="{FF2B5EF4-FFF2-40B4-BE49-F238E27FC236}">
                    <a16:creationId xmlns:a16="http://schemas.microsoft.com/office/drawing/2014/main" id="{A1CCF90A-6235-4B07-69EA-756BA86B517D}"/>
                  </a:ext>
                </a:extLst>
              </p:cNvPr>
              <p:cNvSpPr txBox="1"/>
              <p:nvPr/>
            </p:nvSpPr>
            <p:spPr>
              <a:xfrm>
                <a:off x="1202" y="658"/>
                <a:ext cx="317" cy="32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13500" tIns="8100" rIns="13500" bIns="8100">
                <a:spAutoFit/>
              </a:bodyPr>
              <a:lstStyle/>
              <a:p>
                <a:pPr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楷体" panose="02010609060101010101" pitchFamily="49" charset="-122"/>
                  </a:rPr>
                  <a:t>R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楷体" panose="02010609060101010101" pitchFamily="49" charset="-122"/>
                  </a:rPr>
                  <a:t>2</a:t>
                </a:r>
                <a:endParaRPr lang="en-US" altLang="zh-CN" sz="2400" b="1"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  <p:sp>
            <p:nvSpPr>
              <p:cNvPr id="33" name="Text Box 16">
                <a:extLst>
                  <a:ext uri="{FF2B5EF4-FFF2-40B4-BE49-F238E27FC236}">
                    <a16:creationId xmlns:a16="http://schemas.microsoft.com/office/drawing/2014/main" id="{C5A69219-045C-BEC4-B6EE-A23E08338207}"/>
                  </a:ext>
                </a:extLst>
              </p:cNvPr>
              <p:cNvSpPr txBox="1"/>
              <p:nvPr/>
            </p:nvSpPr>
            <p:spPr>
              <a:xfrm>
                <a:off x="1134" y="0"/>
                <a:ext cx="317" cy="32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13500" tIns="8100" rIns="13500" bIns="8100">
                <a:spAutoFit/>
              </a:bodyPr>
              <a:lstStyle/>
              <a:p>
                <a:pPr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楷体" panose="02010609060101010101" pitchFamily="49" charset="-122"/>
                  </a:rPr>
                  <a:t>R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楷体" panose="02010609060101010101" pitchFamily="49" charset="-122"/>
                  </a:rPr>
                  <a:t>1</a:t>
                </a:r>
                <a:endParaRPr lang="en-US" altLang="zh-CN" sz="2400" b="1"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  <p:sp>
            <p:nvSpPr>
              <p:cNvPr id="34" name="Oval 125">
                <a:extLst>
                  <a:ext uri="{FF2B5EF4-FFF2-40B4-BE49-F238E27FC236}">
                    <a16:creationId xmlns:a16="http://schemas.microsoft.com/office/drawing/2014/main" id="{7D45C2BC-AED4-0957-5C1B-7197DB63C0C8}"/>
                  </a:ext>
                </a:extLst>
              </p:cNvPr>
              <p:cNvSpPr/>
              <p:nvPr/>
            </p:nvSpPr>
            <p:spPr>
              <a:xfrm rot="5400000" flipV="1">
                <a:off x="1932" y="696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</a:ln>
            </p:spPr>
            <p:txBody>
              <a:bodyPr vert="eaVert" wrap="none" anchor="ctr"/>
              <a:lstStyle/>
              <a:p>
                <a:pPr>
                  <a:buFont typeface="Arial" panose="020B0604020202020204" pitchFamily="34" charset="0"/>
                  <a:buNone/>
                </a:pPr>
                <a:endParaRPr sz="2400">
                  <a:latin typeface="Times New Roman"/>
                  <a:ea typeface="宋体" panose="02010600030101010101" pitchFamily="2" charset="-122"/>
                </a:endParaRPr>
              </a:p>
            </p:txBody>
          </p:sp>
          <p:sp>
            <p:nvSpPr>
              <p:cNvPr id="35" name="Oval 125">
                <a:extLst>
                  <a:ext uri="{FF2B5EF4-FFF2-40B4-BE49-F238E27FC236}">
                    <a16:creationId xmlns:a16="http://schemas.microsoft.com/office/drawing/2014/main" id="{701DB2AD-102A-96EA-3084-C27A257E8756}"/>
                  </a:ext>
                </a:extLst>
              </p:cNvPr>
              <p:cNvSpPr/>
              <p:nvPr/>
            </p:nvSpPr>
            <p:spPr>
              <a:xfrm rot="5400000" flipV="1">
                <a:off x="583" y="696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</a:ln>
            </p:spPr>
            <p:txBody>
              <a:bodyPr vert="eaVert" wrap="none" anchor="ctr"/>
              <a:lstStyle/>
              <a:p>
                <a:pPr>
                  <a:buFont typeface="Arial" panose="020B0604020202020204" pitchFamily="34" charset="0"/>
                  <a:buNone/>
                </a:pPr>
                <a:endParaRPr sz="2400">
                  <a:latin typeface="Times New Roman"/>
                  <a:ea typeface="宋体" panose="02010600030101010101" pitchFamily="2" charset="-122"/>
                </a:endParaRPr>
              </a:p>
            </p:txBody>
          </p:sp>
          <p:sp>
            <p:nvSpPr>
              <p:cNvPr id="36" name="Line 19">
                <a:extLst>
                  <a:ext uri="{FF2B5EF4-FFF2-40B4-BE49-F238E27FC236}">
                    <a16:creationId xmlns:a16="http://schemas.microsoft.com/office/drawing/2014/main" id="{8E3CB71D-0004-72F7-1AEA-BFD55F1DA40E}"/>
                  </a:ext>
                </a:extLst>
              </p:cNvPr>
              <p:cNvSpPr/>
              <p:nvPr/>
            </p:nvSpPr>
            <p:spPr>
              <a:xfrm>
                <a:off x="182" y="1361"/>
                <a:ext cx="2177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triangle" w="med" len="lg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Text Box 20">
                <a:extLst>
                  <a:ext uri="{FF2B5EF4-FFF2-40B4-BE49-F238E27FC236}">
                    <a16:creationId xmlns:a16="http://schemas.microsoft.com/office/drawing/2014/main" id="{4F35F685-4980-2BB1-AC00-9CB78FBD401D}"/>
                  </a:ext>
                </a:extLst>
              </p:cNvPr>
              <p:cNvSpPr txBox="1"/>
              <p:nvPr/>
            </p:nvSpPr>
            <p:spPr>
              <a:xfrm>
                <a:off x="1157" y="1247"/>
                <a:ext cx="408" cy="32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 lIns="13500" tIns="8100" rIns="13500" bIns="8100">
                <a:spAutoFit/>
              </a:bodyPr>
              <a:lstStyle/>
              <a:p>
                <a:pPr algn="ctr"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24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U</a:t>
                </a:r>
              </a:p>
            </p:txBody>
          </p:sp>
        </p:grp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44ED023C-8DF0-0E9C-3978-EF28AE850330}"/>
                </a:ext>
              </a:extLst>
            </p:cNvPr>
            <p:cNvGrpSpPr/>
            <p:nvPr/>
          </p:nvGrpSpPr>
          <p:grpSpPr>
            <a:xfrm>
              <a:off x="10424" y="2754"/>
              <a:ext cx="4002" cy="3248"/>
              <a:chOff x="0" y="23"/>
              <a:chExt cx="1601" cy="1299"/>
            </a:xfrm>
          </p:grpSpPr>
          <p:sp>
            <p:nvSpPr>
              <p:cNvPr id="8" name="Line 5">
                <a:extLst>
                  <a:ext uri="{FF2B5EF4-FFF2-40B4-BE49-F238E27FC236}">
                    <a16:creationId xmlns:a16="http://schemas.microsoft.com/office/drawing/2014/main" id="{F7435201-A5C6-F999-D556-C8A9B9578540}"/>
                  </a:ext>
                </a:extLst>
              </p:cNvPr>
              <p:cNvSpPr/>
              <p:nvPr/>
            </p:nvSpPr>
            <p:spPr>
              <a:xfrm flipV="1">
                <a:off x="0" y="407"/>
                <a:ext cx="1561" cy="1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" name="Rectangle 7">
                <a:extLst>
                  <a:ext uri="{FF2B5EF4-FFF2-40B4-BE49-F238E27FC236}">
                    <a16:creationId xmlns:a16="http://schemas.microsoft.com/office/drawing/2014/main" id="{476128EE-3718-6AF0-1973-C555F540B322}"/>
                  </a:ext>
                </a:extLst>
              </p:cNvPr>
              <p:cNvSpPr/>
              <p:nvPr/>
            </p:nvSpPr>
            <p:spPr>
              <a:xfrm>
                <a:off x="454" y="363"/>
                <a:ext cx="384" cy="124"/>
              </a:xfrm>
              <a:prstGeom prst="rect">
                <a:avLst/>
              </a:prstGeom>
              <a:solidFill>
                <a:schemeClr val="bg1"/>
              </a:solidFill>
              <a:ln w="285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buFont typeface="Arial" panose="020B0604020202020204" pitchFamily="34" charset="0"/>
                  <a:buNone/>
                </a:pPr>
                <a:endParaRPr sz="2400">
                  <a:latin typeface="Times New Roman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10" name="Line 8">
                <a:extLst>
                  <a:ext uri="{FF2B5EF4-FFF2-40B4-BE49-F238E27FC236}">
                    <a16:creationId xmlns:a16="http://schemas.microsoft.com/office/drawing/2014/main" id="{9B46D768-3CA8-7B74-4305-97545D33E308}"/>
                  </a:ext>
                </a:extLst>
              </p:cNvPr>
              <p:cNvSpPr/>
              <p:nvPr/>
            </p:nvSpPr>
            <p:spPr>
              <a:xfrm>
                <a:off x="295" y="408"/>
                <a:ext cx="96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" name="Line 10">
                <a:extLst>
                  <a:ext uri="{FF2B5EF4-FFF2-40B4-BE49-F238E27FC236}">
                    <a16:creationId xmlns:a16="http://schemas.microsoft.com/office/drawing/2014/main" id="{30152DFE-CCA9-AA18-5533-9003ED37B18F}"/>
                  </a:ext>
                </a:extLst>
              </p:cNvPr>
              <p:cNvSpPr/>
              <p:nvPr/>
            </p:nvSpPr>
            <p:spPr>
              <a:xfrm>
                <a:off x="1293" y="408"/>
                <a:ext cx="96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" name="Line 12">
                <a:extLst>
                  <a:ext uri="{FF2B5EF4-FFF2-40B4-BE49-F238E27FC236}">
                    <a16:creationId xmlns:a16="http://schemas.microsoft.com/office/drawing/2014/main" id="{84830897-EF0B-4FC5-15D3-60298EF98BF0}"/>
                  </a:ext>
                </a:extLst>
              </p:cNvPr>
              <p:cNvSpPr/>
              <p:nvPr/>
            </p:nvSpPr>
            <p:spPr>
              <a:xfrm rot="5400000" flipV="1">
                <a:off x="1394" y="733"/>
                <a:ext cx="340" cy="7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" name="Line 13">
                <a:extLst>
                  <a:ext uri="{FF2B5EF4-FFF2-40B4-BE49-F238E27FC236}">
                    <a16:creationId xmlns:a16="http://schemas.microsoft.com/office/drawing/2014/main" id="{815F4777-9D94-10F3-7D6B-3961C2EF40BA}"/>
                  </a:ext>
                </a:extLst>
              </p:cNvPr>
              <p:cNvSpPr/>
              <p:nvPr/>
            </p:nvSpPr>
            <p:spPr>
              <a:xfrm flipH="1">
                <a:off x="0" y="407"/>
                <a:ext cx="0" cy="768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Line 14">
                <a:extLst>
                  <a:ext uri="{FF2B5EF4-FFF2-40B4-BE49-F238E27FC236}">
                    <a16:creationId xmlns:a16="http://schemas.microsoft.com/office/drawing/2014/main" id="{69BC2131-9BC8-3EEA-050A-7580BF0BBB02}"/>
                  </a:ext>
                </a:extLst>
              </p:cNvPr>
              <p:cNvSpPr/>
              <p:nvPr/>
            </p:nvSpPr>
            <p:spPr>
              <a:xfrm>
                <a:off x="1560" y="412"/>
                <a:ext cx="1" cy="727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" name="Line 15">
                <a:extLst>
                  <a:ext uri="{FF2B5EF4-FFF2-40B4-BE49-F238E27FC236}">
                    <a16:creationId xmlns:a16="http://schemas.microsoft.com/office/drawing/2014/main" id="{14D1F8A3-6D6B-88DC-1C1D-9EBF52E0B710}"/>
                  </a:ext>
                </a:extLst>
              </p:cNvPr>
              <p:cNvSpPr/>
              <p:nvPr/>
            </p:nvSpPr>
            <p:spPr>
              <a:xfrm flipV="1">
                <a:off x="1132" y="1101"/>
                <a:ext cx="418" cy="11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Line 16">
                <a:extLst>
                  <a:ext uri="{FF2B5EF4-FFF2-40B4-BE49-F238E27FC236}">
                    <a16:creationId xmlns:a16="http://schemas.microsoft.com/office/drawing/2014/main" id="{FE494A04-F697-7262-097E-CE9F870D2C31}"/>
                  </a:ext>
                </a:extLst>
              </p:cNvPr>
              <p:cNvSpPr/>
              <p:nvPr/>
            </p:nvSpPr>
            <p:spPr>
              <a:xfrm flipH="1">
                <a:off x="0" y="1112"/>
                <a:ext cx="527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lg"/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None/>
                </a:pPr>
                <a:endParaRPr sz="15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Text Box 17">
                <a:extLst>
                  <a:ext uri="{FF2B5EF4-FFF2-40B4-BE49-F238E27FC236}">
                    <a16:creationId xmlns:a16="http://schemas.microsoft.com/office/drawing/2014/main" id="{76C98C4A-AFFE-9C94-AF2F-A88E5C478A97}"/>
                  </a:ext>
                </a:extLst>
              </p:cNvPr>
              <p:cNvSpPr txBox="1"/>
              <p:nvPr/>
            </p:nvSpPr>
            <p:spPr>
              <a:xfrm>
                <a:off x="686" y="935"/>
                <a:ext cx="317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2400" b="1" i="1">
                    <a:solidFill>
                      <a:srgbClr val="CC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U</a:t>
                </a:r>
              </a:p>
            </p:txBody>
          </p:sp>
          <p:sp>
            <p:nvSpPr>
              <p:cNvPr id="18" name="Text Box 18">
                <a:extLst>
                  <a:ext uri="{FF2B5EF4-FFF2-40B4-BE49-F238E27FC236}">
                    <a16:creationId xmlns:a16="http://schemas.microsoft.com/office/drawing/2014/main" id="{62DE206E-5A18-B0DC-BA3C-0A200B26212C}"/>
                  </a:ext>
                </a:extLst>
              </p:cNvPr>
              <p:cNvSpPr txBox="1"/>
              <p:nvPr/>
            </p:nvSpPr>
            <p:spPr>
              <a:xfrm>
                <a:off x="1293" y="544"/>
                <a:ext cx="308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I</a:t>
                </a:r>
              </a:p>
            </p:txBody>
          </p:sp>
          <p:sp>
            <p:nvSpPr>
              <p:cNvPr id="19" name="Text Box 19">
                <a:extLst>
                  <a:ext uri="{FF2B5EF4-FFF2-40B4-BE49-F238E27FC236}">
                    <a16:creationId xmlns:a16="http://schemas.microsoft.com/office/drawing/2014/main" id="{E73359A2-2202-A381-5017-CD3881A318B3}"/>
                  </a:ext>
                </a:extLst>
              </p:cNvPr>
              <p:cNvSpPr txBox="1"/>
              <p:nvPr/>
            </p:nvSpPr>
            <p:spPr>
              <a:xfrm>
                <a:off x="522" y="23"/>
                <a:ext cx="481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charset="0"/>
                  </a:rPr>
                  <a:t>R</a:t>
                </a:r>
                <a:endParaRPr lang="en-US" altLang="zh-CN" sz="2400" b="1" baseline="-2500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5" name="右箭头 43">
              <a:extLst>
                <a:ext uri="{FF2B5EF4-FFF2-40B4-BE49-F238E27FC236}">
                  <a16:creationId xmlns:a16="http://schemas.microsoft.com/office/drawing/2014/main" id="{C2068721-157D-B4F3-320F-76EA3BBD8BE3}"/>
                </a:ext>
              </a:extLst>
            </p:cNvPr>
            <p:cNvSpPr/>
            <p:nvPr/>
          </p:nvSpPr>
          <p:spPr>
            <a:xfrm>
              <a:off x="7876" y="4510"/>
              <a:ext cx="2324" cy="3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0974C96-8FE2-ACF2-99DF-A0ADBACEEE44}"/>
                </a:ext>
              </a:extLst>
            </p:cNvPr>
            <p:cNvSpPr txBox="1"/>
            <p:nvPr/>
          </p:nvSpPr>
          <p:spPr>
            <a:xfrm>
              <a:off x="7972" y="3688"/>
              <a:ext cx="2228" cy="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等效于</a:t>
              </a:r>
            </a:p>
          </p:txBody>
        </p:sp>
        <p:sp>
          <p:nvSpPr>
            <p:cNvPr id="7" name="Text Box 13">
              <a:extLst>
                <a:ext uri="{FF2B5EF4-FFF2-40B4-BE49-F238E27FC236}">
                  <a16:creationId xmlns:a16="http://schemas.microsoft.com/office/drawing/2014/main" id="{7539B16C-5E51-EE6B-5459-3B5E4D3B7D0B}"/>
                </a:ext>
              </a:extLst>
            </p:cNvPr>
            <p:cNvSpPr txBox="1"/>
            <p:nvPr/>
          </p:nvSpPr>
          <p:spPr>
            <a:xfrm>
              <a:off x="6968" y="4343"/>
              <a:ext cx="452" cy="80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3500" tIns="8100" rIns="13500" bIns="8100"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楷体" panose="02010609060101010101" pitchFamily="49" charset="-122"/>
                </a:rPr>
                <a:t>I</a:t>
              </a:r>
            </a:p>
          </p:txBody>
        </p:sp>
      </p:grpSp>
      <p:sp>
        <p:nvSpPr>
          <p:cNvPr id="38" name="Text Box 22">
            <a:extLst>
              <a:ext uri="{FF2B5EF4-FFF2-40B4-BE49-F238E27FC236}">
                <a16:creationId xmlns:a16="http://schemas.microsoft.com/office/drawing/2014/main" id="{818DBCF0-F079-2042-747A-25AA6FF42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366" y="2125756"/>
            <a:ext cx="8055610" cy="46166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2727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+mn-cs"/>
              </a:rPr>
              <a:t>结论：</a:t>
            </a:r>
            <a:r>
              <a:rPr kumimoji="0" lang="zh-CN" altLang="en-US" sz="2400" b="1" kern="1200" cap="none" spc="0" normalizeH="0" baseline="0" noProof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+mn-cs"/>
              </a:rPr>
              <a:t>并联电路的总电阻的倒数等于各电阻倒数之和。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EB67B00-4236-38A6-0733-C1C6EBDACBB2}"/>
              </a:ext>
            </a:extLst>
          </p:cNvPr>
          <p:cNvSpPr txBox="1"/>
          <p:nvPr/>
        </p:nvSpPr>
        <p:spPr>
          <a:xfrm>
            <a:off x="1774787" y="2783311"/>
            <a:ext cx="53435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若电路中有多个电阻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并联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，则</a:t>
            </a:r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BE0951A4-8594-6FEF-50F2-934F541F0FAC}"/>
              </a:ext>
            </a:extLst>
          </p:cNvPr>
          <p:cNvSpPr/>
          <p:nvPr/>
        </p:nvSpPr>
        <p:spPr>
          <a:xfrm>
            <a:off x="1706366" y="3586110"/>
            <a:ext cx="8035290" cy="439062"/>
          </a:xfrm>
          <a:prstGeom prst="rect">
            <a:avLst/>
          </a:prstGeom>
          <a:noFill/>
          <a:ln w="9525">
            <a:noFill/>
          </a:ln>
        </p:spPr>
        <p:txBody>
          <a:bodyPr wrap="square" lIns="69056" tIns="34528" rIns="69056" bIns="34528">
            <a:spAutoFit/>
          </a:bodyPr>
          <a:lstStyle/>
          <a:p>
            <a:pPr fontAlgn="base"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①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若</a:t>
            </a:r>
            <a:r>
              <a:rPr lang="en-US" altLang="zh-CN" sz="2400" b="1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n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个阻值都为</a:t>
            </a:r>
            <a:r>
              <a:rPr lang="en-US" altLang="zh-CN" sz="2400" b="1" i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R</a:t>
            </a:r>
            <a:r>
              <a:rPr lang="en-US" altLang="zh-CN" sz="2400" b="1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0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的电阻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并联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，总电阻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R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=</a:t>
            </a: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5627E1-2E98-19F2-EC33-6587B8BBCF1A}"/>
              </a:ext>
            </a:extLst>
          </p:cNvPr>
          <p:cNvGrpSpPr/>
          <p:nvPr/>
        </p:nvGrpSpPr>
        <p:grpSpPr>
          <a:xfrm>
            <a:off x="7118312" y="2615010"/>
            <a:ext cx="2101691" cy="858203"/>
            <a:chOff x="10730" y="7484"/>
            <a:chExt cx="4413" cy="1802"/>
          </a:xfrm>
        </p:grpSpPr>
        <p:graphicFrame>
          <p:nvGraphicFramePr>
            <p:cNvPr id="42" name="对象 41">
              <a:hlinkClick r:id="" action="ppaction://ole?verb=0"/>
              <a:extLst>
                <a:ext uri="{FF2B5EF4-FFF2-40B4-BE49-F238E27FC236}">
                  <a16:creationId xmlns:a16="http://schemas.microsoft.com/office/drawing/2014/main" id="{CC99A2A5-E6E1-5884-0A75-13B50C5E7C2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730" y="7538"/>
            <a:ext cx="716" cy="16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177480" imgH="393480" progId="">
                    <p:embed/>
                  </p:oleObj>
                </mc:Choice>
                <mc:Fallback>
                  <p:oleObj r:id="rId2" imgW="177480" imgH="393480" progId="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0730" y="7538"/>
                          <a:ext cx="716" cy="160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对象 42">
              <a:hlinkClick r:id="" action="ppaction://ole?verb=0"/>
              <a:extLst>
                <a:ext uri="{FF2B5EF4-FFF2-40B4-BE49-F238E27FC236}">
                  <a16:creationId xmlns:a16="http://schemas.microsoft.com/office/drawing/2014/main" id="{D0879197-BC20-E599-0E77-1E1CFAE603D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446" y="7538"/>
            <a:ext cx="1316" cy="1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330120" imgH="431640" progId="">
                    <p:embed/>
                  </p:oleObj>
                </mc:Choice>
                <mc:Fallback>
                  <p:oleObj r:id="rId4" imgW="330120" imgH="431640" progId="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446" y="7538"/>
                          <a:ext cx="1316" cy="17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对象 43">
              <a:hlinkClick r:id="" action="ppaction://ole?verb=0"/>
              <a:extLst>
                <a:ext uri="{FF2B5EF4-FFF2-40B4-BE49-F238E27FC236}">
                  <a16:creationId xmlns:a16="http://schemas.microsoft.com/office/drawing/2014/main" id="{52E0971A-AF45-C5EB-9A94-B49C00648B6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606" y="7484"/>
            <a:ext cx="2537" cy="18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6" imgW="609480" imgH="431640" progId="">
                    <p:embed/>
                  </p:oleObj>
                </mc:Choice>
                <mc:Fallback>
                  <p:oleObj r:id="rId6" imgW="609480" imgH="431640" progId="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2606" y="7484"/>
                          <a:ext cx="2537" cy="180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5" name="对象 44">
            <a:hlinkClick r:id="" action="ppaction://ole?verb=0"/>
            <a:extLst>
              <a:ext uri="{FF2B5EF4-FFF2-40B4-BE49-F238E27FC236}">
                <a16:creationId xmlns:a16="http://schemas.microsoft.com/office/drawing/2014/main" id="{9235EAF1-AB21-9F02-E108-B1FA124188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9765712"/>
              </p:ext>
            </p:extLst>
          </p:nvPr>
        </p:nvGraphicFramePr>
        <p:xfrm>
          <a:off x="7539204" y="3355346"/>
          <a:ext cx="523399" cy="900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228600" imgH="393480" progId="">
                  <p:embed/>
                </p:oleObj>
              </mc:Choice>
              <mc:Fallback>
                <p:oleObj r:id="rId8" imgW="228600" imgH="393480" progId="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539204" y="3355346"/>
                        <a:ext cx="523399" cy="9005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 Box 20">
            <a:extLst>
              <a:ext uri="{FF2B5EF4-FFF2-40B4-BE49-F238E27FC236}">
                <a16:creationId xmlns:a16="http://schemas.microsoft.com/office/drawing/2014/main" id="{E8D42CD9-61F7-FD86-1509-77010905A1A3}"/>
              </a:ext>
            </a:extLst>
          </p:cNvPr>
          <p:cNvSpPr txBox="1"/>
          <p:nvPr/>
        </p:nvSpPr>
        <p:spPr>
          <a:xfrm>
            <a:off x="1624450" y="4428756"/>
            <a:ext cx="29400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②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两电阻并联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时：</a:t>
            </a: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8B3A82D5-6709-3C74-E2EB-54263065B47D}"/>
              </a:ext>
            </a:extLst>
          </p:cNvPr>
          <p:cNvGrpSpPr/>
          <p:nvPr/>
        </p:nvGrpSpPr>
        <p:grpSpPr>
          <a:xfrm>
            <a:off x="4410830" y="4210607"/>
            <a:ext cx="1886903" cy="916781"/>
            <a:chOff x="10674" y="7422"/>
            <a:chExt cx="3962" cy="1925"/>
          </a:xfrm>
        </p:grpSpPr>
        <p:graphicFrame>
          <p:nvGraphicFramePr>
            <p:cNvPr id="48" name="对象 47">
              <a:hlinkClick r:id="" action="ppaction://ole?verb=0"/>
              <a:extLst>
                <a:ext uri="{FF2B5EF4-FFF2-40B4-BE49-F238E27FC236}">
                  <a16:creationId xmlns:a16="http://schemas.microsoft.com/office/drawing/2014/main" id="{7F6AFF9B-300A-AF7B-331A-54CB82FAEFF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674" y="7422"/>
            <a:ext cx="843" cy="18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0" imgW="177480" imgH="393480" progId="">
                    <p:embed/>
                  </p:oleObj>
                </mc:Choice>
                <mc:Fallback>
                  <p:oleObj r:id="rId10" imgW="177480" imgH="393480" progId="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0674" y="7422"/>
                          <a:ext cx="843" cy="189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对象 48">
              <a:hlinkClick r:id="" action="ppaction://ole?verb=0"/>
              <a:extLst>
                <a:ext uri="{FF2B5EF4-FFF2-40B4-BE49-F238E27FC236}">
                  <a16:creationId xmlns:a16="http://schemas.microsoft.com/office/drawing/2014/main" id="{91923F3B-A4E8-E2BF-A4DB-368755CE4FB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548" y="7422"/>
            <a:ext cx="1442" cy="18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2" imgW="330120" imgH="431640" progId="">
                    <p:embed/>
                  </p:oleObj>
                </mc:Choice>
                <mc:Fallback>
                  <p:oleObj r:id="rId12" imgW="330120" imgH="431640" progId="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1548" y="7422"/>
                          <a:ext cx="1442" cy="189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对象 49">
              <a:hlinkClick r:id="" action="ppaction://ole?verb=0"/>
              <a:extLst>
                <a:ext uri="{FF2B5EF4-FFF2-40B4-BE49-F238E27FC236}">
                  <a16:creationId xmlns:a16="http://schemas.microsoft.com/office/drawing/2014/main" id="{87CDCE7F-CFB5-A453-A2D1-4B85B1D5047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161" y="7484"/>
            <a:ext cx="1475" cy="1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3" imgW="342720" imgH="431640" progId="">
                    <p:embed/>
                  </p:oleObj>
                </mc:Choice>
                <mc:Fallback>
                  <p:oleObj r:id="rId13" imgW="342720" imgH="431640" progId="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3161" y="7484"/>
                          <a:ext cx="1475" cy="18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1" name="对象 50">
            <a:hlinkClick r:id="" action="ppaction://ole?verb=0"/>
            <a:extLst>
              <a:ext uri="{FF2B5EF4-FFF2-40B4-BE49-F238E27FC236}">
                <a16:creationId xmlns:a16="http://schemas.microsoft.com/office/drawing/2014/main" id="{D98582E4-0C5C-2B6E-C140-925B185469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0137129"/>
              </p:ext>
            </p:extLst>
          </p:nvPr>
        </p:nvGraphicFramePr>
        <p:xfrm>
          <a:off x="6297733" y="4251565"/>
          <a:ext cx="1262063" cy="875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5" imgW="622080" imgH="431640" progId="">
                  <p:embed/>
                </p:oleObj>
              </mc:Choice>
              <mc:Fallback>
                <p:oleObj r:id="rId15" imgW="622080" imgH="431640" progId="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297733" y="4251565"/>
                        <a:ext cx="1262063" cy="875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对象 51">
            <a:hlinkClick r:id="" action="ppaction://ole?verb=0"/>
            <a:extLst>
              <a:ext uri="{FF2B5EF4-FFF2-40B4-BE49-F238E27FC236}">
                <a16:creationId xmlns:a16="http://schemas.microsoft.com/office/drawing/2014/main" id="{E92914C4-EE4E-6049-E9D1-5B36BEECFA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9915954"/>
              </p:ext>
            </p:extLst>
          </p:nvPr>
        </p:nvGraphicFramePr>
        <p:xfrm>
          <a:off x="8447287" y="4240135"/>
          <a:ext cx="1545431" cy="875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7" imgW="761760" imgH="431640" progId="">
                  <p:embed/>
                </p:oleObj>
              </mc:Choice>
              <mc:Fallback>
                <p:oleObj r:id="rId17" imgW="761760" imgH="431640" progId="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447287" y="4240135"/>
                        <a:ext cx="1545431" cy="875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Freeform 24">
            <a:extLst>
              <a:ext uri="{FF2B5EF4-FFF2-40B4-BE49-F238E27FC236}">
                <a16:creationId xmlns:a16="http://schemas.microsoft.com/office/drawing/2014/main" id="{3AC81A02-E766-783B-2BEE-A57366097FDD}"/>
              </a:ext>
            </a:extLst>
          </p:cNvPr>
          <p:cNvSpPr/>
          <p:nvPr/>
        </p:nvSpPr>
        <p:spPr bwMode="gray">
          <a:xfrm rot="6968031" flipH="1">
            <a:off x="7810823" y="4409545"/>
            <a:ext cx="288566" cy="501952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rgbClr val="1F497D">
              <a:lumMod val="60000"/>
              <a:lumOff val="40000"/>
            </a:srgbClr>
          </a:solidFill>
          <a:ln>
            <a:noFill/>
          </a:ln>
        </p:spPr>
        <p:txBody>
          <a:bodyPr/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00">
              <a:latin typeface="Arial" panose="020B0604020202020204" pitchFamily="34" charset="0"/>
              <a:ea typeface="+mn-ea"/>
            </a:endParaRPr>
          </a:p>
        </p:txBody>
      </p:sp>
      <p:pic>
        <p:nvPicPr>
          <p:cNvPr id="62" name="Picture 17">
            <a:extLst>
              <a:ext uri="{FF2B5EF4-FFF2-40B4-BE49-F238E27FC236}">
                <a16:creationId xmlns:a16="http://schemas.microsoft.com/office/drawing/2014/main" id="{ABB308E4-0E58-9883-A21D-32E49C9F4CF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32371" y="5933617"/>
            <a:ext cx="1441847" cy="7560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" name="Picture 18">
            <a:extLst>
              <a:ext uri="{FF2B5EF4-FFF2-40B4-BE49-F238E27FC236}">
                <a16:creationId xmlns:a16="http://schemas.microsoft.com/office/drawing/2014/main" id="{0C4D0B45-25BF-CAB3-B24B-9195AA90153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95824" y="5933617"/>
            <a:ext cx="1594247" cy="8370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" name="AutoShape 20">
            <a:extLst>
              <a:ext uri="{FF2B5EF4-FFF2-40B4-BE49-F238E27FC236}">
                <a16:creationId xmlns:a16="http://schemas.microsoft.com/office/drawing/2014/main" id="{5BF21D2B-9106-44B5-2F50-2FB2B930C78E}"/>
              </a:ext>
            </a:extLst>
          </p:cNvPr>
          <p:cNvSpPr/>
          <p:nvPr/>
        </p:nvSpPr>
        <p:spPr>
          <a:xfrm>
            <a:off x="3949277" y="6297710"/>
            <a:ext cx="431006" cy="108347"/>
          </a:xfrm>
          <a:prstGeom prst="rightArrow">
            <a:avLst>
              <a:gd name="adj1" fmla="val 50000"/>
              <a:gd name="adj2" fmla="val 99432"/>
            </a:avLst>
          </a:prstGeom>
          <a:solidFill>
            <a:srgbClr val="FF00FF"/>
          </a:solidFill>
          <a:ln w="9525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buFont typeface="Arial" panose="020B0604020202020204" pitchFamily="34" charset="0"/>
              <a:buNone/>
            </a:pPr>
            <a:endParaRPr sz="15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7A7B9959-4D6C-DE8F-E8A9-D43A4919E230}"/>
              </a:ext>
            </a:extLst>
          </p:cNvPr>
          <p:cNvSpPr txBox="1"/>
          <p:nvPr/>
        </p:nvSpPr>
        <p:spPr>
          <a:xfrm>
            <a:off x="6969461" y="6058138"/>
            <a:ext cx="45010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2727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相当于增加了导体的横截面积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6A704110-4873-2424-6C5F-A0538FE03B6D}"/>
              </a:ext>
            </a:extLst>
          </p:cNvPr>
          <p:cNvSpPr txBox="1"/>
          <p:nvPr/>
        </p:nvSpPr>
        <p:spPr>
          <a:xfrm>
            <a:off x="1698150" y="5221810"/>
            <a:ext cx="6094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③</a:t>
            </a:r>
            <a:r>
              <a:rPr lang="zh-CN" altLang="en-US" sz="2400" b="1" noProof="0">
                <a:effectLst/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并联电阻的总电阻比任何一个分电阻都</a:t>
            </a:r>
            <a:r>
              <a:rPr lang="zh-CN" altLang="en-US" sz="2400" b="1" noProof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小</a:t>
            </a:r>
          </a:p>
        </p:txBody>
      </p:sp>
    </p:spTree>
    <p:extLst>
      <p:ext uri="{BB962C8B-B14F-4D97-AF65-F5344CB8AC3E}">
        <p14:creationId xmlns:p14="http://schemas.microsoft.com/office/powerpoint/2010/main" val="1366725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/>
      <p:bldP spid="46" grpId="0"/>
      <p:bldP spid="53" grpId="0" animBg="1"/>
      <p:bldP spid="64" grpId="0" animBg="1"/>
      <p:bldP spid="65" grpId="0" animBg="1"/>
      <p:bldP spid="6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FCE6A94-C4B9-2EC7-175C-73B8B3B92AF2}"/>
              </a:ext>
            </a:extLst>
          </p:cNvPr>
          <p:cNvSpPr txBox="1"/>
          <p:nvPr/>
        </p:nvSpPr>
        <p:spPr>
          <a:xfrm>
            <a:off x="1335238" y="451411"/>
            <a:ext cx="8573929" cy="332295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2727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1.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如图所示，如果</a:t>
            </a:r>
            <a:r>
              <a:rPr lang="zh-CN" altLang="en-US" sz="28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R</a:t>
            </a:r>
            <a:r>
              <a:rPr lang="zh-CN" altLang="en-US" sz="2800" b="1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＜</a:t>
            </a:r>
            <a:r>
              <a:rPr lang="zh-CN" altLang="en-US" sz="28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R</a:t>
            </a:r>
            <a:r>
              <a:rPr lang="zh-CN" altLang="en-US" sz="2800" b="1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，则图中电阻的四种不同接法，其总电阻最小的是（　　）</a:t>
            </a:r>
          </a:p>
          <a:p>
            <a:pPr>
              <a:lnSpc>
                <a:spcPct val="150000"/>
              </a:lnSpc>
            </a:pP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         A                       B                      C                   D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BDB4BA3-FB67-C219-356D-F5F85907F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231" y="2263164"/>
            <a:ext cx="1983581" cy="4391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EAD7F8-9CDB-84A8-7C69-6878DA585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679" y="2052186"/>
            <a:ext cx="2031206" cy="8315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A5FC167-75D7-8066-A4F9-98B326163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581" y="2263164"/>
            <a:ext cx="1383506" cy="41005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8504707-0684-3DC4-9681-13C616665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000" y="2289834"/>
            <a:ext cx="1354455" cy="38338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37C1F2E-40BD-11EA-D743-958D88817B18}"/>
              </a:ext>
            </a:extLst>
          </p:cNvPr>
          <p:cNvSpPr txBox="1"/>
          <p:nvPr/>
        </p:nvSpPr>
        <p:spPr>
          <a:xfrm>
            <a:off x="5713946" y="1360671"/>
            <a:ext cx="466794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B </a:t>
            </a:r>
          </a:p>
        </p:txBody>
      </p:sp>
      <p:sp>
        <p:nvSpPr>
          <p:cNvPr id="8" name="矩形 67589">
            <a:extLst>
              <a:ext uri="{FF2B5EF4-FFF2-40B4-BE49-F238E27FC236}">
                <a16:creationId xmlns:a16="http://schemas.microsoft.com/office/drawing/2014/main" id="{C3F7D7C7-95BA-B774-EADD-0ED04FDFB49D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21612" y="3974044"/>
            <a:ext cx="9748776" cy="107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需要更换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一个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200Ω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的电阻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。现在只有一个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100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Ω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和几个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50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Ω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的电阻，</a:t>
            </a: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该怎么办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069574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7BBD135-221A-F685-114C-E9EE54789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564" y="235060"/>
            <a:ext cx="11212092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1.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同学们在劳动时发现塑料扫把上很容易粘头发，这是因为在扫地时塑料扫把与地板摩擦，发生了</a:t>
            </a:r>
            <a:r>
              <a:rPr kumimoji="0" lang="zh-CN" altLang="en-US" sz="2800" b="0" i="0" u="sng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        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现象，而使扫把带了电，具有</a:t>
            </a:r>
            <a:r>
              <a:rPr kumimoji="0" lang="zh-CN" altLang="en-US" sz="2800" b="0" i="0" u="sng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        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轻小物体的性质。</a:t>
            </a: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2.(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苏科教材母题变式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)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如图甲所示，将一带电的有机玻璃棒靠近带正电的泡沫小球时，二者相互排斥，由此可知，有机玻璃棒带</a:t>
            </a:r>
            <a:r>
              <a:rPr kumimoji="0" lang="zh-CN" altLang="en-US" sz="2800" b="0" i="0" u="sng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        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电。如图乙所示，现有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a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、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b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、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c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三个轻质小球，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a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带正电，小球间相互作用的情况如下，则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c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球的带电情况是</a:t>
            </a:r>
            <a:r>
              <a:rPr kumimoji="0" lang="zh-CN" altLang="en-US" sz="2800" b="0" i="0" u="sng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        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(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选填“带负电”“不带电”或“带正电”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)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；用丝绸摩擦过的玻璃棒靠近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c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球，二者将相互</a:t>
            </a:r>
            <a:r>
              <a:rPr kumimoji="0" lang="zh-CN" altLang="en-US" sz="2800" b="0" i="0" u="sng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        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(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选填“吸引”或“排斥”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)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2049" name="Drawing 4">
            <a:extLst>
              <a:ext uri="{FF2B5EF4-FFF2-40B4-BE49-F238E27FC236}">
                <a16:creationId xmlns:a16="http://schemas.microsoft.com/office/drawing/2014/main" id="{7BD2D048-1639-E184-13AC-646B5C27B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9831" y="4328192"/>
            <a:ext cx="6316825" cy="221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A5D547D9-64F2-9D0F-D1BD-3E24851C5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96623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 sz="240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4836664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FCC50FE-ACC4-5A6C-F824-83F3E3844A3A}"/>
              </a:ext>
            </a:extLst>
          </p:cNvPr>
          <p:cNvSpPr txBox="1"/>
          <p:nvPr/>
        </p:nvSpPr>
        <p:spPr bwMode="auto">
          <a:xfrm>
            <a:off x="3330421" y="3042864"/>
            <a:ext cx="3807269" cy="5397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电荷的</a:t>
            </a:r>
            <a:r>
              <a:rPr lang="zh-CN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定向移动</a:t>
            </a: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形成电流。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AC842FC-1CF1-555C-E483-A94B8895F8A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lum bright="-6000" contrast="12000"/>
          </a:blip>
          <a:stretch>
            <a:fillRect/>
          </a:stretch>
        </p:blipFill>
        <p:spPr>
          <a:xfrm>
            <a:off x="1592027" y="1694647"/>
            <a:ext cx="4320000" cy="94043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7D77286-56E5-54E8-98EF-CA2097FC205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6000" contrast="12000"/>
          </a:blip>
          <a:stretch>
            <a:fillRect/>
          </a:stretch>
        </p:blipFill>
        <p:spPr>
          <a:xfrm>
            <a:off x="6780995" y="1717465"/>
            <a:ext cx="4320000" cy="94043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33F8F26-9D9F-8B32-7A60-07A309705A34}"/>
              </a:ext>
            </a:extLst>
          </p:cNvPr>
          <p:cNvSpPr/>
          <p:nvPr/>
        </p:nvSpPr>
        <p:spPr>
          <a:xfrm>
            <a:off x="1091006" y="1624864"/>
            <a:ext cx="426085" cy="1080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通电前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19FD56C-9155-7EC9-6C90-FD014DF09A9E}"/>
              </a:ext>
            </a:extLst>
          </p:cNvPr>
          <p:cNvSpPr/>
          <p:nvPr/>
        </p:nvSpPr>
        <p:spPr>
          <a:xfrm>
            <a:off x="6279974" y="1647683"/>
            <a:ext cx="426085" cy="1080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通电</a:t>
            </a: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后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B0F8671-08C7-7183-B63B-73C322276699}"/>
              </a:ext>
            </a:extLst>
          </p:cNvPr>
          <p:cNvSpPr txBox="1"/>
          <p:nvPr/>
        </p:nvSpPr>
        <p:spPr bwMode="auto">
          <a:xfrm>
            <a:off x="537821" y="5230080"/>
            <a:ext cx="9392468" cy="14859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22898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30000"/>
              </a:lnSpc>
              <a:buClrTx/>
              <a:buSzTx/>
              <a:buFontTx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1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）. 正电荷定向移动的方向规定为电流的方向。</a:t>
            </a:r>
          </a:p>
          <a:p>
            <a:pPr lvl="0" algn="l" eaLnBrk="1" hangingPunct="1">
              <a:lnSpc>
                <a:spcPct val="130000"/>
              </a:lnSpc>
              <a:buClrTx/>
              <a:buSzTx/>
              <a:buFontTx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2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）. 在电源外部，电流的方向是从电源正极经过用电器流向负极。</a:t>
            </a:r>
          </a:p>
          <a:p>
            <a:pPr lvl="0" algn="l" eaLnBrk="1" hangingPunct="1">
              <a:lnSpc>
                <a:spcPct val="130000"/>
              </a:lnSpc>
              <a:buClrTx/>
              <a:buSzTx/>
              <a:buFontTx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（3）. 负电荷定向移动方向与电流相反。</a:t>
            </a:r>
          </a:p>
        </p:txBody>
      </p:sp>
      <p:sp>
        <p:nvSpPr>
          <p:cNvPr id="8" name="剪去单角的矩形 1">
            <a:extLst>
              <a:ext uri="{FF2B5EF4-FFF2-40B4-BE49-F238E27FC236}">
                <a16:creationId xmlns:a16="http://schemas.microsoft.com/office/drawing/2014/main" id="{D12E41DE-42FC-1FE1-9F34-0F66B56613D5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487898" y="975238"/>
            <a:ext cx="3810130" cy="501848"/>
          </a:xfrm>
          <a:prstGeom prst="snip1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 algn="l" eaLnBrk="1" hangingPunct="1"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表示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电流的强弱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的物理量。</a:t>
            </a:r>
          </a:p>
        </p:txBody>
      </p:sp>
      <p:sp>
        <p:nvSpPr>
          <p:cNvPr id="9" name="剪去单角的矩形 8">
            <a:extLst>
              <a:ext uri="{FF2B5EF4-FFF2-40B4-BE49-F238E27FC236}">
                <a16:creationId xmlns:a16="http://schemas.microsoft.com/office/drawing/2014/main" id="{AFFD9336-121B-4850-0CCA-1DACBCA9AB1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2350948" y="3939651"/>
            <a:ext cx="3343135" cy="501848"/>
          </a:xfrm>
          <a:prstGeom prst="snip1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 algn="l" eaLnBrk="1" hangingPunct="1"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安培，简称安，符号A</a:t>
            </a:r>
          </a:p>
        </p:txBody>
      </p:sp>
      <p:sp>
        <p:nvSpPr>
          <p:cNvPr id="10" name="剪去单角的矩形 11">
            <a:extLst>
              <a:ext uri="{FF2B5EF4-FFF2-40B4-BE49-F238E27FC236}">
                <a16:creationId xmlns:a16="http://schemas.microsoft.com/office/drawing/2014/main" id="{61F27459-64CE-C90C-271A-E8DE99D7C312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6493016" y="1002255"/>
            <a:ext cx="1412240" cy="501650"/>
          </a:xfrm>
          <a:prstGeom prst="snip1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 algn="l" eaLnBrk="1" hangingPunct="1"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符号：</a:t>
            </a:r>
            <a:r>
              <a:rPr lang="en-US" altLang="zh-CN" sz="2400" i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I</a:t>
            </a:r>
          </a:p>
        </p:txBody>
      </p:sp>
      <p:sp>
        <p:nvSpPr>
          <p:cNvPr id="11" name="剪去单角的矩形 1">
            <a:extLst>
              <a:ext uri="{FF2B5EF4-FFF2-40B4-BE49-F238E27FC236}">
                <a16:creationId xmlns:a16="http://schemas.microsoft.com/office/drawing/2014/main" id="{830D70BE-284F-A57D-285A-F8B751992485}"/>
              </a:ext>
            </a:extLst>
          </p:cNvPr>
          <p:cNvSpPr/>
          <p:nvPr/>
        </p:nvSpPr>
        <p:spPr bwMode="auto">
          <a:xfrm>
            <a:off x="5863251" y="3726392"/>
            <a:ext cx="3879850" cy="501848"/>
          </a:xfrm>
          <a:prstGeom prst="snip1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 algn="l" eaLnBrk="1" hangingPunct="1"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毫安（mA）   1 mA=10</a:t>
            </a:r>
            <a:r>
              <a:rPr lang="zh-CN" altLang="en-US" sz="2400" baseline="300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-3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 A</a:t>
            </a:r>
          </a:p>
        </p:txBody>
      </p:sp>
      <p:sp>
        <p:nvSpPr>
          <p:cNvPr id="12" name="剪去单角的矩形 2">
            <a:extLst>
              <a:ext uri="{FF2B5EF4-FFF2-40B4-BE49-F238E27FC236}">
                <a16:creationId xmlns:a16="http://schemas.microsoft.com/office/drawing/2014/main" id="{48E736F4-0B67-0E42-C038-302D0CCA0392}"/>
              </a:ext>
            </a:extLst>
          </p:cNvPr>
          <p:cNvSpPr/>
          <p:nvPr/>
        </p:nvSpPr>
        <p:spPr bwMode="auto">
          <a:xfrm>
            <a:off x="5863251" y="4483923"/>
            <a:ext cx="3879850" cy="502201"/>
          </a:xfrm>
          <a:prstGeom prst="snip1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 algn="l" eaLnBrk="1" hangingPunct="1"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微安（μA）  	1 μA =10</a:t>
            </a:r>
            <a:r>
              <a:rPr lang="zh-CN" altLang="en-US" sz="2400" baseline="300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-6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 A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14C3213-FB89-12A0-CAEE-C50FB41C9904}"/>
              </a:ext>
            </a:extLst>
          </p:cNvPr>
          <p:cNvSpPr txBox="1"/>
          <p:nvPr/>
        </p:nvSpPr>
        <p:spPr>
          <a:xfrm>
            <a:off x="377687" y="0"/>
            <a:ext cx="2822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二、电流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FE08857-AE79-2ED2-2E4D-70D861261BE5}"/>
              </a:ext>
            </a:extLst>
          </p:cNvPr>
          <p:cNvSpPr txBox="1"/>
          <p:nvPr/>
        </p:nvSpPr>
        <p:spPr>
          <a:xfrm>
            <a:off x="252376" y="4698001"/>
            <a:ext cx="2643553" cy="46166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4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）、电流方向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5CF7D7C-14BA-1834-1A0C-0B6F8DBE17F6}"/>
              </a:ext>
            </a:extLst>
          </p:cNvPr>
          <p:cNvSpPr txBox="1"/>
          <p:nvPr/>
        </p:nvSpPr>
        <p:spPr>
          <a:xfrm>
            <a:off x="377687" y="980529"/>
            <a:ext cx="1947940" cy="46166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1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）、定义：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DEC5764-3CC6-9416-4548-E79682AE1DCA}"/>
              </a:ext>
            </a:extLst>
          </p:cNvPr>
          <p:cNvSpPr txBox="1"/>
          <p:nvPr/>
        </p:nvSpPr>
        <p:spPr>
          <a:xfrm>
            <a:off x="226703" y="3070204"/>
            <a:ext cx="2822712" cy="46166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）、</a:t>
            </a:r>
            <a:r>
              <a:rPr lang="zh-CN" altLang="zh-CN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电流的形成：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B0B8386-831F-870B-C91B-186CA6F9C360}"/>
              </a:ext>
            </a:extLst>
          </p:cNvPr>
          <p:cNvSpPr txBox="1"/>
          <p:nvPr/>
        </p:nvSpPr>
        <p:spPr>
          <a:xfrm>
            <a:off x="231957" y="3979834"/>
            <a:ext cx="1949823" cy="46166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3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）、单位：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8EA0350-BDD9-218E-5D39-8A3ED6014EBE}"/>
              </a:ext>
            </a:extLst>
          </p:cNvPr>
          <p:cNvSpPr txBox="1"/>
          <p:nvPr/>
        </p:nvSpPr>
        <p:spPr>
          <a:xfrm>
            <a:off x="2267720" y="133444"/>
            <a:ext cx="1865360" cy="46166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、认识电流</a:t>
            </a:r>
          </a:p>
        </p:txBody>
      </p:sp>
    </p:spTree>
    <p:extLst>
      <p:ext uri="{BB962C8B-B14F-4D97-AF65-F5344CB8AC3E}">
        <p14:creationId xmlns:p14="http://schemas.microsoft.com/office/powerpoint/2010/main" val="14865583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A55A73-5EFD-D4DE-41DB-7BD347D9A17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8000" contrast="18000"/>
          </a:blip>
          <a:stretch>
            <a:fillRect/>
          </a:stretch>
        </p:blipFill>
        <p:spPr>
          <a:xfrm>
            <a:off x="1561779" y="2265302"/>
            <a:ext cx="3133725" cy="3492500"/>
          </a:xfrm>
          <a:prstGeom prst="rect">
            <a:avLst/>
          </a:prstGeom>
        </p:spPr>
      </p:pic>
      <p:sp>
        <p:nvSpPr>
          <p:cNvPr id="3" name="AutoShape 22">
            <a:extLst>
              <a:ext uri="{FF2B5EF4-FFF2-40B4-BE49-F238E27FC236}">
                <a16:creationId xmlns:a16="http://schemas.microsoft.com/office/drawing/2014/main" id="{8FADEFE6-3847-03C8-D4E5-C9A878CDB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289" y="4050287"/>
            <a:ext cx="1440000" cy="465455"/>
          </a:xfrm>
          <a:prstGeom prst="wedgeRectCallout">
            <a:avLst>
              <a:gd name="adj1" fmla="val 35474"/>
              <a:gd name="adj2" fmla="val 86578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负接线柱</a:t>
            </a:r>
          </a:p>
        </p:txBody>
      </p:sp>
      <p:sp>
        <p:nvSpPr>
          <p:cNvPr id="4" name="圆角矩形 10">
            <a:extLst>
              <a:ext uri="{FF2B5EF4-FFF2-40B4-BE49-F238E27FC236}">
                <a16:creationId xmlns:a16="http://schemas.microsoft.com/office/drawing/2014/main" id="{323D300C-F29A-7781-D20D-88502D564334}"/>
              </a:ext>
            </a:extLst>
          </p:cNvPr>
          <p:cNvSpPr/>
          <p:nvPr/>
        </p:nvSpPr>
        <p:spPr>
          <a:xfrm>
            <a:off x="2958779" y="4515742"/>
            <a:ext cx="1158875" cy="608330"/>
          </a:xfrm>
          <a:prstGeom prst="roundRect">
            <a:avLst/>
          </a:prstGeom>
          <a:noFill/>
          <a:ln w="28575" cmpd="sng">
            <a:solidFill>
              <a:srgbClr val="0000FF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标注 8">
            <a:extLst>
              <a:ext uri="{FF2B5EF4-FFF2-40B4-BE49-F238E27FC236}">
                <a16:creationId xmlns:a16="http://schemas.microsoft.com/office/drawing/2014/main" id="{7AAEAC91-F850-4758-2D1D-87141240C1FC}"/>
              </a:ext>
            </a:extLst>
          </p:cNvPr>
          <p:cNvSpPr/>
          <p:nvPr/>
        </p:nvSpPr>
        <p:spPr bwMode="auto">
          <a:xfrm>
            <a:off x="3890324" y="2187832"/>
            <a:ext cx="1116000" cy="465455"/>
          </a:xfrm>
          <a:prstGeom prst="wedgeRectCallout">
            <a:avLst>
              <a:gd name="adj1" fmla="val -47678"/>
              <a:gd name="adj2" fmla="val 85470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刻度盘</a:t>
            </a:r>
          </a:p>
        </p:txBody>
      </p:sp>
      <p:sp>
        <p:nvSpPr>
          <p:cNvPr id="6" name="AutoShape 22">
            <a:extLst>
              <a:ext uri="{FF2B5EF4-FFF2-40B4-BE49-F238E27FC236}">
                <a16:creationId xmlns:a16="http://schemas.microsoft.com/office/drawing/2014/main" id="{7FED599D-18BF-A716-ECB3-35114F8B1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174" y="2730757"/>
            <a:ext cx="828000" cy="465455"/>
          </a:xfrm>
          <a:prstGeom prst="wedgeRectCallout">
            <a:avLst>
              <a:gd name="adj1" fmla="val 138952"/>
              <a:gd name="adj2" fmla="val 69142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单位</a:t>
            </a:r>
          </a:p>
        </p:txBody>
      </p:sp>
      <p:sp>
        <p:nvSpPr>
          <p:cNvPr id="7" name="AutoShape 22">
            <a:extLst>
              <a:ext uri="{FF2B5EF4-FFF2-40B4-BE49-F238E27FC236}">
                <a16:creationId xmlns:a16="http://schemas.microsoft.com/office/drawing/2014/main" id="{545B0F17-827E-D12B-E33F-1DF1110B1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539" y="3274317"/>
            <a:ext cx="828000" cy="465455"/>
          </a:xfrm>
          <a:prstGeom prst="wedgeRectCallout">
            <a:avLst>
              <a:gd name="adj1" fmla="val 81548"/>
              <a:gd name="adj2" fmla="val -28569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指针</a:t>
            </a:r>
          </a:p>
        </p:txBody>
      </p:sp>
      <p:sp>
        <p:nvSpPr>
          <p:cNvPr id="8" name="AutoShape 22">
            <a:extLst>
              <a:ext uri="{FF2B5EF4-FFF2-40B4-BE49-F238E27FC236}">
                <a16:creationId xmlns:a16="http://schemas.microsoft.com/office/drawing/2014/main" id="{E58F37F1-78E8-434F-76A9-9DEC5DB65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719" y="3431797"/>
            <a:ext cx="1440000" cy="465455"/>
          </a:xfrm>
          <a:prstGeom prst="wedgeRectCallout">
            <a:avLst>
              <a:gd name="adj1" fmla="val -58598"/>
              <a:gd name="adj2" fmla="val 93656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调零螺母</a:t>
            </a:r>
          </a:p>
        </p:txBody>
      </p:sp>
      <p:sp>
        <p:nvSpPr>
          <p:cNvPr id="9" name="AutoShape 22">
            <a:extLst>
              <a:ext uri="{FF2B5EF4-FFF2-40B4-BE49-F238E27FC236}">
                <a16:creationId xmlns:a16="http://schemas.microsoft.com/office/drawing/2014/main" id="{AEF29078-FB01-D5A3-77D3-FC1C65FD5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0109" y="5229482"/>
            <a:ext cx="1440000" cy="465455"/>
          </a:xfrm>
          <a:prstGeom prst="wedgeRectCallout">
            <a:avLst>
              <a:gd name="adj1" fmla="val -43120"/>
              <a:gd name="adj2" fmla="val -75784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正接线柱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B963756-BF84-EDE8-BF63-A3EB1EFCBF5B}"/>
              </a:ext>
            </a:extLst>
          </p:cNvPr>
          <p:cNvSpPr txBox="1"/>
          <p:nvPr/>
        </p:nvSpPr>
        <p:spPr>
          <a:xfrm>
            <a:off x="700391" y="243190"/>
            <a:ext cx="219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、电流测量</a:t>
            </a: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0DBE4C7E-3989-2707-52D2-90C885216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079857"/>
              </p:ext>
            </p:extLst>
          </p:nvPr>
        </p:nvGraphicFramePr>
        <p:xfrm>
          <a:off x="5880019" y="2840511"/>
          <a:ext cx="5108187" cy="2309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2729">
                  <a:extLst>
                    <a:ext uri="{9D8B030D-6E8A-4147-A177-3AD203B41FA5}">
                      <a16:colId xmlns:a16="http://schemas.microsoft.com/office/drawing/2014/main" val="1577991901"/>
                    </a:ext>
                  </a:extLst>
                </a:gridCol>
                <a:gridCol w="1702729">
                  <a:extLst>
                    <a:ext uri="{9D8B030D-6E8A-4147-A177-3AD203B41FA5}">
                      <a16:colId xmlns:a16="http://schemas.microsoft.com/office/drawing/2014/main" val="1113092157"/>
                    </a:ext>
                  </a:extLst>
                </a:gridCol>
                <a:gridCol w="1702729">
                  <a:extLst>
                    <a:ext uri="{9D8B030D-6E8A-4147-A177-3AD203B41FA5}">
                      <a16:colId xmlns:a16="http://schemas.microsoft.com/office/drawing/2014/main" val="1076312778"/>
                    </a:ext>
                  </a:extLst>
                </a:gridCol>
              </a:tblGrid>
              <a:tr h="76993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接线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量程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分度值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1332604"/>
                  </a:ext>
                </a:extLst>
              </a:tr>
              <a:tr h="769938">
                <a:tc>
                  <a:txBody>
                    <a:bodyPr/>
                    <a:lstStyle/>
                    <a:p>
                      <a:pPr algn="ctr"/>
                      <a:endParaRPr lang="zh-CN" altLang="en-US" sz="28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3342790"/>
                  </a:ext>
                </a:extLst>
              </a:tr>
              <a:tr h="769938">
                <a:tc>
                  <a:txBody>
                    <a:bodyPr/>
                    <a:lstStyle/>
                    <a:p>
                      <a:pPr algn="ctr"/>
                      <a:endParaRPr lang="zh-CN" altLang="en-US" sz="28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4632678"/>
                  </a:ext>
                </a:extLst>
              </a:tr>
            </a:tbl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3295BE25-A210-60B7-63EA-9DB536B3A580}"/>
              </a:ext>
            </a:extLst>
          </p:cNvPr>
          <p:cNvSpPr txBox="1"/>
          <p:nvPr/>
        </p:nvSpPr>
        <p:spPr>
          <a:xfrm>
            <a:off x="1376539" y="821463"/>
            <a:ext cx="2990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）认识电流表</a:t>
            </a:r>
          </a:p>
        </p:txBody>
      </p:sp>
    </p:spTree>
    <p:extLst>
      <p:ext uri="{BB962C8B-B14F-4D97-AF65-F5344CB8AC3E}">
        <p14:creationId xmlns:p14="http://schemas.microsoft.com/office/powerpoint/2010/main" val="3849143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D39A78-6F4E-849E-1912-0064BCF6A8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8000" contrast="18000"/>
          </a:blip>
          <a:stretch>
            <a:fillRect/>
          </a:stretch>
        </p:blipFill>
        <p:spPr>
          <a:xfrm>
            <a:off x="7066273" y="3585802"/>
            <a:ext cx="2571154" cy="27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5362E4F-A3A2-043E-B6AF-8558C9600E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8000" contrast="18000"/>
          </a:blip>
          <a:stretch>
            <a:fillRect/>
          </a:stretch>
        </p:blipFill>
        <p:spPr>
          <a:xfrm>
            <a:off x="4444993" y="3585802"/>
            <a:ext cx="2661047" cy="270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3C6930-11D1-BE97-10EE-7FC3758E00B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8000" contrast="18000"/>
          </a:blip>
          <a:stretch>
            <a:fillRect/>
          </a:stretch>
        </p:blipFill>
        <p:spPr>
          <a:xfrm>
            <a:off x="1932298" y="3585802"/>
            <a:ext cx="2559248" cy="2700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ECB13D9-0419-7FA2-7001-C600233AA765}"/>
              </a:ext>
            </a:extLst>
          </p:cNvPr>
          <p:cNvSpPr txBox="1"/>
          <p:nvPr/>
        </p:nvSpPr>
        <p:spPr>
          <a:xfrm>
            <a:off x="2700013" y="6228672"/>
            <a:ext cx="1194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0.32A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C84BD9E-9482-FEB2-AB07-DCB189D3C44B}"/>
              </a:ext>
            </a:extLst>
          </p:cNvPr>
          <p:cNvSpPr txBox="1"/>
          <p:nvPr/>
        </p:nvSpPr>
        <p:spPr>
          <a:xfrm>
            <a:off x="5405748" y="6228672"/>
            <a:ext cx="916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1.4A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9085147-72E9-F3A9-DC27-5AC9159A4A49}"/>
              </a:ext>
            </a:extLst>
          </p:cNvPr>
          <p:cNvSpPr txBox="1"/>
          <p:nvPr/>
        </p:nvSpPr>
        <p:spPr>
          <a:xfrm>
            <a:off x="7840338" y="6228672"/>
            <a:ext cx="1194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0.58A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023E8E0-7F3E-0443-6ADA-52DAD5A578CF}"/>
              </a:ext>
            </a:extLst>
          </p:cNvPr>
          <p:cNvSpPr txBox="1"/>
          <p:nvPr/>
        </p:nvSpPr>
        <p:spPr>
          <a:xfrm>
            <a:off x="272991" y="159145"/>
            <a:ext cx="2933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）电流表读数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405CA7E-5F02-8234-39D0-708DEDCCEDBC}"/>
              </a:ext>
            </a:extLst>
          </p:cNvPr>
          <p:cNvSpPr/>
          <p:nvPr/>
        </p:nvSpPr>
        <p:spPr>
          <a:xfrm>
            <a:off x="5080724" y="1119163"/>
            <a:ext cx="4863465" cy="1819073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25400"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Clr>
                <a:srgbClr val="0000FF"/>
              </a:buClr>
              <a:buFont typeface="Wingdings" panose="05000000000000000000" charset="0"/>
              <a:buChar char="u"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明确所选电流表的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量程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；</a:t>
            </a:r>
          </a:p>
          <a:p>
            <a:pPr marL="457200" indent="-457200">
              <a:lnSpc>
                <a:spcPct val="120000"/>
              </a:lnSpc>
              <a:buClr>
                <a:srgbClr val="0000FF"/>
              </a:buClr>
              <a:buFont typeface="Wingdings" panose="05000000000000000000" charset="0"/>
              <a:buChar char="u"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确定电流表的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分度值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；</a:t>
            </a:r>
          </a:p>
          <a:p>
            <a:pPr marL="457200" indent="-457200">
              <a:lnSpc>
                <a:spcPct val="120000"/>
              </a:lnSpc>
              <a:buClr>
                <a:srgbClr val="0000FF"/>
              </a:buClr>
              <a:buFont typeface="Wingdings" panose="05000000000000000000" charset="0"/>
              <a:buChar char="u"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由指针位置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读出示数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</a:rPr>
              <a:t>。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03E61B4-0A44-8CA9-34A2-1DD22563946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8000" contrast="18000"/>
          </a:blip>
          <a:stretch>
            <a:fillRect/>
          </a:stretch>
        </p:blipFill>
        <p:spPr>
          <a:xfrm>
            <a:off x="1816438" y="741709"/>
            <a:ext cx="2323484" cy="258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320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 uiExpand="1" build="allAtOnce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481,&quot;width&quot;:6803.149606299213}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">
      <a:majorFont>
        <a:latin typeface="Times New Roman"/>
        <a:ea typeface="楷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4301</Words>
  <Application>Microsoft Office PowerPoint</Application>
  <PresentationFormat>宽屏</PresentationFormat>
  <Paragraphs>551</Paragraphs>
  <Slides>53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53</vt:i4>
      </vt:variant>
    </vt:vector>
  </HeadingPairs>
  <TitlesOfParts>
    <vt:vector size="62" baseType="lpstr">
      <vt:lpstr>华文楷体</vt:lpstr>
      <vt:lpstr>楷体</vt:lpstr>
      <vt:lpstr>宋体</vt:lpstr>
      <vt:lpstr>微软雅黑</vt:lpstr>
      <vt:lpstr>Arial</vt:lpstr>
      <vt:lpstr>Times New Roman</vt:lpstr>
      <vt:lpstr>Verdana</vt:lpstr>
      <vt:lpstr>Wingdings</vt:lpstr>
      <vt:lpstr>Office 主题​​</vt:lpstr>
      <vt:lpstr>第14讲 电荷 电压 电流  电阻 电路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2025-03-16T11:31:54Z</cp:lastPrinted>
  <dcterms:created xsi:type="dcterms:W3CDTF">2025-03-16T11:31:54Z</dcterms:created>
  <dcterms:modified xsi:type="dcterms:W3CDTF">2025-04-25T02:45:04Z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