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-684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772EDC-1BFB-4320-A3F8-E32F2BB80749}" type="datetimeFigureOut">
              <a:rPr lang="zh-CN" altLang="en-US" smtClean="0"/>
              <a:pPr/>
              <a:t>2020/3/14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575A90-9B85-46A8-81D9-EBC0DE58B5D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2625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0243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B285E3E-9C56-4C66-B0D0-93EB041E7F26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2291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EDE31A5-176D-4B07-9CF3-67C02C920671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2531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6F52D3A-8EAD-4148-A6F4-2681873A0692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9699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BBCD56-14EC-4CA5-914A-EDD30D10DEC5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4819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36E4E4D-BFF8-4AFF-9D17-388BEA36D941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eg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jpeg"/><Relationship Id="rId4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3.png"/><Relationship Id="rId4" Type="http://schemas.openxmlformats.org/officeDocument/2006/relationships/image" Target="../media/image2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3" descr="road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139950"/>
            <a:ext cx="9144000" cy="300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组合 87"/>
          <p:cNvGrpSpPr>
            <a:grpSpLocks/>
          </p:cNvGrpSpPr>
          <p:nvPr/>
        </p:nvGrpSpPr>
        <p:grpSpPr bwMode="auto">
          <a:xfrm>
            <a:off x="2589213" y="3035300"/>
            <a:ext cx="3779837" cy="1577975"/>
            <a:chOff x="6240567" y="2900570"/>
            <a:chExt cx="3915294" cy="1916713"/>
          </a:xfrm>
        </p:grpSpPr>
        <p:grpSp>
          <p:nvGrpSpPr>
            <p:cNvPr id="3" name="组合 72"/>
            <p:cNvGrpSpPr>
              <a:grpSpLocks/>
            </p:cNvGrpSpPr>
            <p:nvPr/>
          </p:nvGrpSpPr>
          <p:grpSpPr bwMode="auto">
            <a:xfrm>
              <a:off x="6341196" y="2900570"/>
              <a:ext cx="3814665" cy="1916713"/>
              <a:chOff x="6341196" y="2900570"/>
              <a:chExt cx="3814665" cy="1916713"/>
            </a:xfrm>
          </p:grpSpPr>
          <p:sp>
            <p:nvSpPr>
              <p:cNvPr id="94" name="文本框 79"/>
              <p:cNvSpPr txBox="1"/>
              <p:nvPr/>
            </p:nvSpPr>
            <p:spPr>
              <a:xfrm>
                <a:off x="6340874" y="2900570"/>
                <a:ext cx="3814987" cy="1905143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>
                <a:defPPr>
                  <a:defRPr lang="zh-CN"/>
                </a:defPPr>
                <a:lvl1pPr>
                  <a:defRPr sz="3200" b="1">
                    <a:solidFill>
                      <a:srgbClr val="F5841C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pPr fontAlgn="auto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en-US" dirty="0" smtClean="0">
                    <a:solidFill>
                      <a:schemeClr val="accent3"/>
                    </a:solidFill>
                  </a:rPr>
                  <a:t>新课标教科版</a:t>
                </a:r>
                <a:r>
                  <a:rPr lang="en-US" altLang="zh-CN" dirty="0" smtClean="0">
                    <a:solidFill>
                      <a:schemeClr val="accent3"/>
                    </a:solidFill>
                  </a:rPr>
                  <a:t>·</a:t>
                </a:r>
                <a:r>
                  <a:rPr lang="zh-CN" altLang="en-US" dirty="0" smtClean="0">
                    <a:solidFill>
                      <a:schemeClr val="accent3"/>
                    </a:solidFill>
                  </a:rPr>
                  <a:t>物理</a:t>
                </a:r>
                <a:endParaRPr lang="en-US" altLang="zh-CN" dirty="0" smtClean="0">
                  <a:solidFill>
                    <a:schemeClr val="accent3"/>
                  </a:solidFill>
                </a:endParaRPr>
              </a:p>
              <a:p>
                <a:pPr algn="ctr" fontAlgn="auto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en-US" dirty="0" smtClean="0">
                    <a:solidFill>
                      <a:srgbClr val="FF0000"/>
                    </a:solidFill>
                  </a:rPr>
                  <a:t> 八年级下</a:t>
                </a:r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95" name="圆角矩形 94"/>
              <p:cNvSpPr/>
              <p:nvPr/>
            </p:nvSpPr>
            <p:spPr>
              <a:xfrm>
                <a:off x="6409938" y="3087614"/>
                <a:ext cx="3694947" cy="1729669"/>
              </a:xfrm>
              <a:prstGeom prst="roundRect">
                <a:avLst/>
              </a:prstGeom>
              <a:noFill/>
              <a:ln w="6350">
                <a:solidFill>
                  <a:srgbClr val="A0BF0D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</p:grpSp>
        <p:grpSp>
          <p:nvGrpSpPr>
            <p:cNvPr id="4" name="组合 45"/>
            <p:cNvGrpSpPr>
              <a:grpSpLocks/>
            </p:cNvGrpSpPr>
            <p:nvPr/>
          </p:nvGrpSpPr>
          <p:grpSpPr bwMode="auto">
            <a:xfrm rot="2731254">
              <a:off x="6341934" y="2879007"/>
              <a:ext cx="109793" cy="312528"/>
              <a:chOff x="4454660" y="3810474"/>
              <a:chExt cx="406107" cy="1155987"/>
            </a:xfrm>
          </p:grpSpPr>
          <p:sp>
            <p:nvSpPr>
              <p:cNvPr id="9226" name="Freeform 16"/>
              <p:cNvSpPr>
                <a:spLocks/>
              </p:cNvSpPr>
              <p:nvPr/>
            </p:nvSpPr>
            <p:spPr bwMode="auto">
              <a:xfrm flipV="1">
                <a:off x="4459674" y="3810474"/>
                <a:ext cx="396080" cy="564858"/>
              </a:xfrm>
              <a:custGeom>
                <a:avLst/>
                <a:gdLst>
                  <a:gd name="T0" fmla="*/ 148399 w 758"/>
                  <a:gd name="T1" fmla="*/ 564858 h 1081"/>
                  <a:gd name="T2" fmla="*/ 396080 w 758"/>
                  <a:gd name="T3" fmla="*/ 0 h 1081"/>
                  <a:gd name="T4" fmla="*/ 0 w 758"/>
                  <a:gd name="T5" fmla="*/ 150489 h 1081"/>
                  <a:gd name="T6" fmla="*/ 148399 w 758"/>
                  <a:gd name="T7" fmla="*/ 564858 h 108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58"/>
                  <a:gd name="T13" fmla="*/ 0 h 1081"/>
                  <a:gd name="T14" fmla="*/ 758 w 758"/>
                  <a:gd name="T15" fmla="*/ 1081 h 108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58" h="1081">
                    <a:moveTo>
                      <a:pt x="284" y="1081"/>
                    </a:moveTo>
                    <a:lnTo>
                      <a:pt x="758" y="0"/>
                    </a:lnTo>
                    <a:lnTo>
                      <a:pt x="0" y="288"/>
                    </a:lnTo>
                    <a:lnTo>
                      <a:pt x="284" y="1081"/>
                    </a:lnTo>
                    <a:close/>
                  </a:path>
                </a:pathLst>
              </a:custGeom>
              <a:solidFill>
                <a:srgbClr val="31909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27" name="Freeform 30"/>
              <p:cNvSpPr>
                <a:spLocks/>
              </p:cNvSpPr>
              <p:nvPr/>
            </p:nvSpPr>
            <p:spPr bwMode="auto">
              <a:xfrm rot="-6303818">
                <a:off x="4522923" y="4261161"/>
                <a:ext cx="275725" cy="329602"/>
              </a:xfrm>
              <a:custGeom>
                <a:avLst/>
                <a:gdLst>
                  <a:gd name="T0" fmla="*/ 0 w 261"/>
                  <a:gd name="T1" fmla="*/ 0 h 312"/>
                  <a:gd name="T2" fmla="*/ 125714 w 261"/>
                  <a:gd name="T3" fmla="*/ 329602 h 312"/>
                  <a:gd name="T4" fmla="*/ 125714 w 261"/>
                  <a:gd name="T5" fmla="*/ 329602 h 312"/>
                  <a:gd name="T6" fmla="*/ 275725 w 261"/>
                  <a:gd name="T7" fmla="*/ 0 h 312"/>
                  <a:gd name="T8" fmla="*/ 0 w 261"/>
                  <a:gd name="T9" fmla="*/ 0 h 3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1"/>
                  <a:gd name="T16" fmla="*/ 0 h 312"/>
                  <a:gd name="T17" fmla="*/ 261 w 261"/>
                  <a:gd name="T18" fmla="*/ 312 h 3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1" h="312">
                    <a:moveTo>
                      <a:pt x="0" y="0"/>
                    </a:moveTo>
                    <a:lnTo>
                      <a:pt x="119" y="312"/>
                    </a:lnTo>
                    <a:lnTo>
                      <a:pt x="26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0BF0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28" name="Freeform 12"/>
              <p:cNvSpPr>
                <a:spLocks/>
              </p:cNvSpPr>
              <p:nvPr/>
            </p:nvSpPr>
            <p:spPr bwMode="auto">
              <a:xfrm rot="7160246">
                <a:off x="4384500" y="4490194"/>
                <a:ext cx="546427" cy="406107"/>
              </a:xfrm>
              <a:custGeom>
                <a:avLst/>
                <a:gdLst>
                  <a:gd name="T0" fmla="*/ 400474 w 1067"/>
                  <a:gd name="T1" fmla="*/ 0 h 793"/>
                  <a:gd name="T2" fmla="*/ 0 w 1067"/>
                  <a:gd name="T3" fmla="*/ 147489 h 793"/>
                  <a:gd name="T4" fmla="*/ 546427 w 1067"/>
                  <a:gd name="T5" fmla="*/ 406107 h 793"/>
                  <a:gd name="T6" fmla="*/ 400474 w 1067"/>
                  <a:gd name="T7" fmla="*/ 0 h 79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67"/>
                  <a:gd name="T13" fmla="*/ 0 h 793"/>
                  <a:gd name="T14" fmla="*/ 1067 w 1067"/>
                  <a:gd name="T15" fmla="*/ 793 h 79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67" h="793">
                    <a:moveTo>
                      <a:pt x="782" y="0"/>
                    </a:moveTo>
                    <a:lnTo>
                      <a:pt x="0" y="288"/>
                    </a:lnTo>
                    <a:lnTo>
                      <a:pt x="1067" y="793"/>
                    </a:lnTo>
                    <a:lnTo>
                      <a:pt x="782" y="0"/>
                    </a:lnTo>
                    <a:close/>
                  </a:path>
                </a:pathLst>
              </a:custGeom>
              <a:solidFill>
                <a:srgbClr val="FDB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96" name="文本框 78"/>
          <p:cNvSpPr txBox="1"/>
          <p:nvPr/>
        </p:nvSpPr>
        <p:spPr>
          <a:xfrm>
            <a:off x="3017838" y="2343150"/>
            <a:ext cx="2908300" cy="623888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>
            <a:defPPr>
              <a:defRPr lang="zh-CN"/>
            </a:defPPr>
            <a:lvl1pPr>
              <a:defRPr sz="3200" b="1">
                <a:solidFill>
                  <a:srgbClr val="F5841C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600" dirty="0" smtClean="0">
                <a:solidFill>
                  <a:schemeClr val="accent1">
                    <a:lumMod val="75000"/>
                  </a:schemeClr>
                </a:solidFill>
              </a:rPr>
              <a:t>学科素养课件</a:t>
            </a:r>
            <a:endParaRPr lang="zh-CN" alt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4" name="Picture 5" descr="cloudandb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92425" y="39688"/>
            <a:ext cx="6226175" cy="99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" name="Picture 4" descr="cloud_ballon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96213" y="5143500"/>
            <a:ext cx="842962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57 -0.10209 C -0.02722 -0.10602 -0.03307 -0.11204 -0.03932 -0.1169 C -0.04271 -0.11945 -0.04636 -0.12037 -0.04974 -0.12246 C -0.05091 -0.12315 -0.05169 -0.12546 -0.05287 -0.12616 C -0.05417 -0.12709 -0.06354 -0.12963 -0.06432 -0.12986 C -0.07162 -0.13241 -0.07761 -0.13588 -0.08516 -0.13727 C -0.08972 -0.13935 -0.09414 -0.1419 -0.0987 -0.14468 C -0.10222 -0.14676 -0.10391 -0.1456 -0.10703 -0.14838 C -0.11289 -0.15347 -0.11823 -0.15857 -0.12474 -0.16134 C -0.12578 -0.1625 -0.12669 -0.16412 -0.12787 -0.16505 C -0.12891 -0.16597 -0.13008 -0.16597 -0.13099 -0.1669 C -0.1375 -0.17338 -0.14258 -0.18125 -0.14974 -0.18542 C -0.15287 -0.19097 -0.15599 -0.19653 -0.15912 -0.20209 C -0.16081 -0.20509 -0.16341 -0.20533 -0.16537 -0.20764 C -0.16849 -0.21597 -0.17383 -0.22269 -0.17787 -0.22986 C -0.18399 -0.24074 -0.18998 -0.25139 -0.19557 -0.2632 C -0.20365 -0.28033 -0.20729 -0.30556 -0.2112 -0.32616 C -0.21211 -0.33773 -0.2138 -0.34815 -0.21537 -0.35949 C -0.21563 -0.38634 -0.2125 -0.44815 -0.21953 -0.48542 C -0.2224 -0.53079 -0.22149 -0.57037 -0.23307 -0.61134 C -0.23503 -0.61806 -0.23672 -0.62778 -0.23932 -0.63357 C -0.24675 -0.6507 -0.24297 -0.63982 -0.2487 -0.64838 C -0.25248 -0.65394 -0.25638 -0.66227 -0.2612 -0.66505 C -0.27448 -0.67292 -0.28659 -0.67639 -0.30078 -0.67801 C -0.32878 -0.69468 -0.36094 -0.68056 -0.39037 -0.67616 C -0.41211 -0.6632 -0.42669 -0.67824 -0.44349 -0.69468 C -0.44623 -0.69722 -0.44961 -0.69815 -0.45182 -0.70209 C -0.45547 -0.70857 -0.45821 -0.71088 -0.46328 -0.7132 C -0.46732 -0.72037 -0.4724 -0.72153 -0.47682 -0.72801 C -0.48099 -0.73426 -0.48451 -0.73704 -0.48932 -0.74283 C -0.49141 -0.74537 -0.4944 -0.74445 -0.49662 -0.74653 C -0.50313 -0.75301 -0.50612 -0.75625 -0.51328 -0.75949 C -0.51862 -0.76574 -0.52578 -0.76783 -0.53203 -0.7706 C -0.54219 -0.78264 -0.57383 -0.77778 -0.57787 -0.77801 C -0.58867 -0.78449 -0.57656 -0.77801 -0.60391 -0.77801 C -0.65287 -0.77801 -0.70182 -0.77917 -0.75078 -0.77986 C -0.76094 -0.78588 -0.76992 -0.79722 -0.77995 -0.80394 C -0.78334 -0.80625 -0.78568 -0.81134 -0.78932 -0.81134 " pathEditMode="relative" ptsTypes="fffffffffffffffffffffffffffffffffffffA">
                                      <p:cBhvr>
                                        <p:cTn id="25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3" y="0"/>
            <a:ext cx="2486906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2450" y="922338"/>
            <a:ext cx="1141413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3"/>
          <a:srcRect l="10980" t="7890" r="17050" b="13779"/>
          <a:stretch>
            <a:fillRect/>
          </a:stretch>
        </p:blipFill>
        <p:spPr bwMode="auto">
          <a:xfrm>
            <a:off x="7967663" y="3946525"/>
            <a:ext cx="971550" cy="105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06388" y="349250"/>
            <a:ext cx="231933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机械能</a:t>
            </a:r>
          </a:p>
        </p:txBody>
      </p:sp>
      <p:sp>
        <p:nvSpPr>
          <p:cNvPr id="23" name="矩形 22"/>
          <p:cNvSpPr>
            <a:spLocks noChangeArrowheads="1"/>
          </p:cNvSpPr>
          <p:nvPr/>
        </p:nvSpPr>
        <p:spPr bwMode="auto">
          <a:xfrm>
            <a:off x="1043608" y="1422400"/>
            <a:ext cx="7348733" cy="2285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400" b="1" dirty="0">
                <a:latin typeface="微软雅黑" pitchFamily="34" charset="-122"/>
                <a:ea typeface="微软雅黑" pitchFamily="34" charset="-122"/>
              </a:rPr>
              <a:t>机械能是动能与势能的总和</a:t>
            </a:r>
            <a:r>
              <a:rPr lang="en-US" altLang="zh-CN" sz="2400" b="1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400" b="1" dirty="0">
                <a:latin typeface="微软雅黑" pitchFamily="34" charset="-122"/>
                <a:ea typeface="微软雅黑" pitchFamily="34" charset="-122"/>
              </a:rPr>
              <a:t>这里的势能分别为重力势能和弹性势能</a:t>
            </a:r>
            <a:r>
              <a:rPr lang="en-US" altLang="zh-CN" sz="2400" b="1" dirty="0">
                <a:latin typeface="微软雅黑" pitchFamily="34" charset="-122"/>
                <a:ea typeface="微软雅黑" pitchFamily="34" charset="-122"/>
              </a:rPr>
              <a:t>.</a:t>
            </a:r>
            <a:r>
              <a:rPr lang="zh-CN" altLang="en-US" sz="2400" b="1" dirty="0">
                <a:latin typeface="微软雅黑" pitchFamily="34" charset="-122"/>
                <a:ea typeface="微软雅黑" pitchFamily="34" charset="-122"/>
              </a:rPr>
              <a:t>决定动能的是质量与速度</a:t>
            </a:r>
            <a:r>
              <a:rPr lang="en-US" altLang="zh-CN" sz="2400" b="1" dirty="0">
                <a:latin typeface="微软雅黑" pitchFamily="34" charset="-122"/>
                <a:ea typeface="微软雅黑" pitchFamily="34" charset="-122"/>
              </a:rPr>
              <a:t>;</a:t>
            </a:r>
            <a:r>
              <a:rPr lang="zh-CN" altLang="en-US" sz="2400" b="1" dirty="0">
                <a:latin typeface="微软雅黑" pitchFamily="34" charset="-122"/>
                <a:ea typeface="微软雅黑" pitchFamily="34" charset="-122"/>
              </a:rPr>
              <a:t>决定重力势能的是高度和质量</a:t>
            </a:r>
            <a:r>
              <a:rPr lang="en-US" altLang="zh-CN" sz="2400" b="1" dirty="0">
                <a:latin typeface="微软雅黑" pitchFamily="34" charset="-122"/>
                <a:ea typeface="微软雅黑" pitchFamily="34" charset="-122"/>
              </a:rPr>
              <a:t>;</a:t>
            </a:r>
            <a:r>
              <a:rPr lang="zh-CN" altLang="en-US" sz="2400" b="1" dirty="0">
                <a:latin typeface="微软雅黑" pitchFamily="34" charset="-122"/>
                <a:ea typeface="微软雅黑" pitchFamily="34" charset="-122"/>
              </a:rPr>
              <a:t>决定弹性势能的是劲度系数与形变量</a:t>
            </a:r>
            <a:r>
              <a:rPr lang="en-US" altLang="zh-CN" sz="2400" b="1" dirty="0">
                <a:latin typeface="微软雅黑" pitchFamily="34" charset="-122"/>
                <a:ea typeface="微软雅黑" pitchFamily="34" charset="-122"/>
              </a:rPr>
              <a:t>.</a:t>
            </a:r>
            <a:r>
              <a:rPr lang="zh-CN" altLang="en-US" sz="2400" b="1" dirty="0">
                <a:latin typeface="微软雅黑" pitchFamily="34" charset="-122"/>
                <a:ea typeface="微软雅黑" pitchFamily="34" charset="-122"/>
              </a:rPr>
              <a:t>动能与势能可相互转化</a:t>
            </a:r>
            <a:r>
              <a:rPr lang="en-US" altLang="zh-CN" sz="2400" b="1" dirty="0">
                <a:latin typeface="微软雅黑" pitchFamily="34" charset="-122"/>
                <a:ea typeface="微软雅黑" pitchFamily="34" charset="-122"/>
              </a:rPr>
              <a:t>.</a:t>
            </a:r>
            <a:r>
              <a:rPr lang="zh-CN" altLang="en-US" sz="2400" b="1" dirty="0">
                <a:latin typeface="微软雅黑" pitchFamily="34" charset="-122"/>
                <a:ea typeface="微软雅黑" pitchFamily="34" charset="-122"/>
              </a:rPr>
              <a:t>机械能只是动能与势能的和</a:t>
            </a:r>
            <a:r>
              <a:rPr lang="en-US" altLang="zh-CN" sz="2400" b="1" dirty="0">
                <a:latin typeface="微软雅黑" pitchFamily="34" charset="-122"/>
                <a:ea typeface="微软雅黑" pitchFamily="34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1771650" y="514350"/>
            <a:ext cx="5816600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r>
              <a:rPr lang="zh-CN" altLang="en-US" sz="5400" b="1">
                <a:solidFill>
                  <a:schemeClr val="accent1"/>
                </a:solidFill>
                <a:latin typeface="隶书"/>
                <a:ea typeface="隶书"/>
                <a:cs typeface="隶书"/>
              </a:rPr>
              <a:t>第十二章  机械能</a:t>
            </a:r>
          </a:p>
        </p:txBody>
      </p:sp>
      <p:sp>
        <p:nvSpPr>
          <p:cNvPr id="64" name="文本框 78"/>
          <p:cNvSpPr txBox="1">
            <a:spLocks noChangeArrowheads="1"/>
          </p:cNvSpPr>
          <p:nvPr/>
        </p:nvSpPr>
        <p:spPr bwMode="auto">
          <a:xfrm>
            <a:off x="2371725" y="1863725"/>
            <a:ext cx="4208463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3300" b="1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第</a:t>
            </a:r>
            <a:r>
              <a:rPr lang="en-US" altLang="zh-CN" sz="3300" b="1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sz="3300" b="1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节　机械能的转化</a:t>
            </a:r>
          </a:p>
        </p:txBody>
      </p:sp>
      <p:pic>
        <p:nvPicPr>
          <p:cNvPr id="25" name="Picture 12" descr="clouds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2450" y="3101975"/>
            <a:ext cx="477043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10" descr="field1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8900" y="3838575"/>
            <a:ext cx="8916988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11" descr="server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59075" y="3294063"/>
            <a:ext cx="3560763" cy="195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2" y="0"/>
            <a:ext cx="4193158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7688" y="896938"/>
            <a:ext cx="12065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67663" y="3990975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06388" y="349250"/>
            <a:ext cx="4049712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动能和势能的转化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846027" y="3725069"/>
            <a:ext cx="5422900" cy="476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过山车从最高点冲下时动能在增加</a:t>
            </a:r>
            <a:r>
              <a:rPr lang="en-US" altLang="zh-CN" sz="2000" b="1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势能在减小</a:t>
            </a:r>
            <a:r>
              <a:rPr lang="en-US" altLang="zh-CN" sz="2000" b="1" dirty="0">
                <a:latin typeface="微软雅黑" pitchFamily="34" charset="-122"/>
                <a:ea typeface="微软雅黑" pitchFamily="34" charset="-122"/>
              </a:rPr>
              <a:t>.</a:t>
            </a:r>
          </a:p>
        </p:txBody>
      </p:sp>
      <p:pic>
        <p:nvPicPr>
          <p:cNvPr id="10" name="cc952.jpg" descr="id:2147517710;FounderCE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98738" y="1409700"/>
            <a:ext cx="3917478" cy="2167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2" y="0"/>
            <a:ext cx="4193158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5150" y="896938"/>
            <a:ext cx="1171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67663" y="3990975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06388" y="349250"/>
            <a:ext cx="4049712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动能和势能的转化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187450" y="1433513"/>
            <a:ext cx="6900863" cy="938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滚摆在上升的过程中</a:t>
            </a:r>
            <a:r>
              <a:rPr lang="en-US" altLang="zh-CN" sz="2000" b="1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动能逐渐转化为重力势能</a:t>
            </a:r>
            <a:r>
              <a:rPr lang="en-US" altLang="zh-CN" sz="2000" b="1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速度逐渐减小</a:t>
            </a:r>
            <a:r>
              <a:rPr lang="en-US" altLang="zh-CN" sz="2000" b="1" dirty="0">
                <a:latin typeface="微软雅黑" pitchFamily="34" charset="-122"/>
                <a:ea typeface="微软雅黑" pitchFamily="34" charset="-122"/>
              </a:rPr>
              <a:t>;</a:t>
            </a: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滚摆在下降的过程中</a:t>
            </a:r>
            <a:r>
              <a:rPr lang="en-US" altLang="zh-CN" sz="2000" b="1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重力势能逐渐转化为动能</a:t>
            </a:r>
            <a:r>
              <a:rPr lang="en-US" altLang="zh-CN" sz="2000" b="1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速度逐渐增大</a:t>
            </a:r>
            <a:r>
              <a:rPr lang="en-US" altLang="zh-CN" sz="2000" b="1" dirty="0">
                <a:latin typeface="微软雅黑" pitchFamily="34" charset="-122"/>
                <a:ea typeface="微软雅黑" pitchFamily="34" charset="-122"/>
              </a:rPr>
              <a:t>.</a:t>
            </a:r>
          </a:p>
        </p:txBody>
      </p:sp>
      <p:pic>
        <p:nvPicPr>
          <p:cNvPr id="12" name="cc953.jpg" descr="id:2147517724;FounderCE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60800" y="2497138"/>
            <a:ext cx="1577975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0" y="0"/>
            <a:ext cx="4164879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6435" y="915566"/>
            <a:ext cx="12509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3"/>
          <a:srcRect l="10980" t="7890" r="17050" b="13779"/>
          <a:stretch>
            <a:fillRect/>
          </a:stretch>
        </p:blipFill>
        <p:spPr bwMode="auto">
          <a:xfrm>
            <a:off x="7967663" y="3946525"/>
            <a:ext cx="971550" cy="105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06388" y="349250"/>
            <a:ext cx="4049712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动能和势能的转化</a:t>
            </a:r>
          </a:p>
        </p:txBody>
      </p:sp>
      <p:sp>
        <p:nvSpPr>
          <p:cNvPr id="23" name="矩形 22"/>
          <p:cNvSpPr>
            <a:spLocks noChangeArrowheads="1"/>
          </p:cNvSpPr>
          <p:nvPr/>
        </p:nvSpPr>
        <p:spPr bwMode="auto">
          <a:xfrm>
            <a:off x="1031910" y="1563638"/>
            <a:ext cx="7412806" cy="2839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正确分析动能和势能相互转化的步骤</a:t>
            </a:r>
            <a:r>
              <a:rPr lang="en-US" altLang="zh-CN" sz="2000" b="1" dirty="0">
                <a:latin typeface="微软雅黑" pitchFamily="34" charset="-122"/>
                <a:ea typeface="微软雅黑" pitchFamily="34" charset="-122"/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b="1" dirty="0">
                <a:latin typeface="微软雅黑" pitchFamily="34" charset="-122"/>
                <a:ea typeface="微软雅黑" pitchFamily="34" charset="-122"/>
              </a:rPr>
              <a:t>(1)</a:t>
            </a: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确定研究对象和研究过程</a:t>
            </a:r>
            <a:r>
              <a:rPr lang="en-US" altLang="zh-CN" sz="2000" b="1" dirty="0">
                <a:latin typeface="微软雅黑" pitchFamily="34" charset="-122"/>
                <a:ea typeface="微软雅黑" pitchFamily="34" charset="-122"/>
              </a:rPr>
              <a:t>;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b="1" dirty="0">
                <a:latin typeface="微软雅黑" pitchFamily="34" charset="-122"/>
                <a:ea typeface="微软雅黑" pitchFamily="34" charset="-122"/>
              </a:rPr>
              <a:t>(2)</a:t>
            </a: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判断物体在初始位置时所具有的动能、势能</a:t>
            </a:r>
            <a:r>
              <a:rPr lang="en-US" altLang="zh-CN" sz="2000" b="1" dirty="0">
                <a:latin typeface="微软雅黑" pitchFamily="34" charset="-122"/>
                <a:ea typeface="微软雅黑" pitchFamily="34" charset="-122"/>
              </a:rPr>
              <a:t>;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b="1" dirty="0">
                <a:latin typeface="微软雅黑" pitchFamily="34" charset="-122"/>
                <a:ea typeface="微软雅黑" pitchFamily="34" charset="-122"/>
              </a:rPr>
              <a:t>(3)</a:t>
            </a: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根据物体在运动过程中的高度</a:t>
            </a:r>
            <a:r>
              <a:rPr lang="en-US" altLang="zh-CN" sz="2000" b="1" i="1" dirty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h</a:t>
            </a: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、形状、速度</a:t>
            </a:r>
            <a:r>
              <a:rPr lang="en-US" altLang="zh-CN" sz="2000" b="1" i="1" dirty="0">
                <a:latin typeface="Times New Roman" pitchFamily="18" charset="0"/>
                <a:ea typeface="微软雅黑" pitchFamily="34" charset="-122"/>
              </a:rPr>
              <a:t>v</a:t>
            </a: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等物理量的变化</a:t>
            </a:r>
            <a:r>
              <a:rPr lang="en-US" altLang="zh-CN" sz="2000" b="1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来判断重力势能、弹性势能、动能的变化情况</a:t>
            </a:r>
            <a:r>
              <a:rPr lang="en-US" altLang="zh-CN" sz="2000" b="1" dirty="0">
                <a:latin typeface="微软雅黑" pitchFamily="34" charset="-122"/>
                <a:ea typeface="微软雅黑" pitchFamily="34" charset="-122"/>
              </a:rPr>
              <a:t>;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b="1" dirty="0">
                <a:latin typeface="微软雅黑" pitchFamily="34" charset="-122"/>
                <a:ea typeface="微软雅黑" pitchFamily="34" charset="-122"/>
              </a:rPr>
              <a:t>(4)</a:t>
            </a: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一种形式的能量的减少量</a:t>
            </a:r>
            <a:r>
              <a:rPr lang="en-US" altLang="zh-CN" sz="2000" b="1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等于其他形式的能量的增加量</a:t>
            </a:r>
            <a:r>
              <a:rPr lang="en-US" altLang="zh-CN" sz="2000" b="1" dirty="0">
                <a:latin typeface="微软雅黑" pitchFamily="34" charset="-122"/>
                <a:ea typeface="微软雅黑" pitchFamily="34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0" y="0"/>
            <a:ext cx="3212773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2763" y="1019175"/>
            <a:ext cx="1219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3"/>
          <a:srcRect l="10980" t="7890" r="17050" b="13779"/>
          <a:stretch>
            <a:fillRect/>
          </a:stretch>
        </p:blipFill>
        <p:spPr bwMode="auto">
          <a:xfrm>
            <a:off x="7967663" y="3946525"/>
            <a:ext cx="971550" cy="105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06388" y="349250"/>
            <a:ext cx="30114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机械能守恒</a:t>
            </a:r>
          </a:p>
        </p:txBody>
      </p:sp>
      <p:sp>
        <p:nvSpPr>
          <p:cNvPr id="23" name="矩形 22"/>
          <p:cNvSpPr>
            <a:spLocks noChangeArrowheads="1"/>
          </p:cNvSpPr>
          <p:nvPr/>
        </p:nvSpPr>
        <p:spPr bwMode="auto">
          <a:xfrm>
            <a:off x="827584" y="1552575"/>
            <a:ext cx="7173913" cy="284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机械能守恒条件是</a:t>
            </a:r>
            <a:r>
              <a:rPr lang="en-US" altLang="zh-CN" sz="2000" b="1" dirty="0">
                <a:latin typeface="微软雅黑" pitchFamily="34" charset="-122"/>
                <a:ea typeface="微软雅黑" pitchFamily="34" charset="-122"/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b="1" dirty="0">
                <a:latin typeface="微软雅黑" pitchFamily="34" charset="-122"/>
                <a:ea typeface="微软雅黑" pitchFamily="34" charset="-122"/>
              </a:rPr>
              <a:t>(1)</a:t>
            </a: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只有系统内的弹力或重力做功</a:t>
            </a:r>
            <a:r>
              <a:rPr lang="en-US" altLang="zh-CN" sz="2000" b="1" dirty="0">
                <a:latin typeface="微软雅黑" pitchFamily="34" charset="-122"/>
                <a:ea typeface="微软雅黑" pitchFamily="34" charset="-122"/>
              </a:rPr>
              <a:t>.</a:t>
            </a: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即忽略摩擦力造成的能量损失</a:t>
            </a:r>
            <a:r>
              <a:rPr lang="en-US" altLang="zh-CN" sz="2000" b="1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所以机械能守恒是一种理想化的物理模型</a:t>
            </a:r>
            <a:r>
              <a:rPr lang="en-US" altLang="zh-CN" sz="2000" b="1" dirty="0">
                <a:latin typeface="微软雅黑" pitchFamily="34" charset="-122"/>
                <a:ea typeface="微软雅黑" pitchFamily="34" charset="-122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b="1" dirty="0">
                <a:latin typeface="微软雅黑" pitchFamily="34" charset="-122"/>
                <a:ea typeface="微软雅黑" pitchFamily="34" charset="-122"/>
              </a:rPr>
              <a:t>(2)</a:t>
            </a: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广义地讲机械能守恒条件</a:t>
            </a:r>
            <a:r>
              <a:rPr lang="en-US" altLang="zh-CN" sz="2000" b="1" dirty="0">
                <a:latin typeface="微软雅黑" pitchFamily="34" charset="-122"/>
                <a:ea typeface="微软雅黑" pitchFamily="34" charset="-122"/>
              </a:rPr>
              <a:t>:</a:t>
            </a: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是除了重力之外的力所做的功为零</a:t>
            </a:r>
            <a:r>
              <a:rPr lang="en-US" altLang="zh-CN" sz="2000" b="1" dirty="0">
                <a:latin typeface="微软雅黑" pitchFamily="34" charset="-122"/>
                <a:ea typeface="微软雅黑" pitchFamily="34" charset="-122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b="1" dirty="0">
                <a:latin typeface="微软雅黑" pitchFamily="34" charset="-122"/>
                <a:ea typeface="微软雅黑" pitchFamily="34" charset="-122"/>
              </a:rPr>
              <a:t>(3)</a:t>
            </a: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当只有动能和势能</a:t>
            </a:r>
            <a:r>
              <a:rPr lang="en-US" altLang="zh-CN" sz="2000" b="1" dirty="0">
                <a:latin typeface="微软雅黑" pitchFamily="34" charset="-122"/>
                <a:ea typeface="微软雅黑" pitchFamily="34" charset="-122"/>
              </a:rPr>
              <a:t>(</a:t>
            </a: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包括重力势能和弹性势能</a:t>
            </a:r>
            <a:r>
              <a:rPr lang="en-US" altLang="zh-CN" sz="2000" b="1" dirty="0">
                <a:latin typeface="微软雅黑" pitchFamily="34" charset="-122"/>
                <a:ea typeface="微软雅黑" pitchFamily="34" charset="-122"/>
              </a:rPr>
              <a:t>)</a:t>
            </a: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相互转换时</a:t>
            </a:r>
            <a:r>
              <a:rPr lang="en-US" altLang="zh-CN" sz="2000" b="1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机械能守恒</a:t>
            </a:r>
            <a:r>
              <a:rPr lang="en-US" altLang="zh-CN" sz="2000" b="1" dirty="0">
                <a:latin typeface="微软雅黑" pitchFamily="34" charset="-122"/>
                <a:ea typeface="微软雅黑" pitchFamily="34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0" y="0"/>
            <a:ext cx="5908839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2763" y="1027113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3"/>
          <a:srcRect l="10980" t="7890" r="17050" b="13779"/>
          <a:stretch>
            <a:fillRect/>
          </a:stretch>
        </p:blipFill>
        <p:spPr bwMode="auto">
          <a:xfrm>
            <a:off x="7967663" y="3946525"/>
            <a:ext cx="971550" cy="105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06388" y="349250"/>
            <a:ext cx="5781675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机械能同其他形式能量的转化</a:t>
            </a:r>
          </a:p>
        </p:txBody>
      </p:sp>
      <p:sp>
        <p:nvSpPr>
          <p:cNvPr id="23" name="矩形 22"/>
          <p:cNvSpPr>
            <a:spLocks noChangeArrowheads="1"/>
          </p:cNvSpPr>
          <p:nvPr/>
        </p:nvSpPr>
        <p:spPr bwMode="auto">
          <a:xfrm>
            <a:off x="1043608" y="3651870"/>
            <a:ext cx="7420851" cy="623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400" b="1" dirty="0">
                <a:latin typeface="微软雅黑" pitchFamily="34" charset="-122"/>
                <a:ea typeface="微软雅黑" pitchFamily="34" charset="-122"/>
              </a:rPr>
              <a:t>运动员用力蹬车时</a:t>
            </a:r>
            <a:r>
              <a:rPr lang="en-US" altLang="zh-CN" sz="2400" b="1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400" b="1" dirty="0">
                <a:latin typeface="微软雅黑" pitchFamily="34" charset="-122"/>
                <a:ea typeface="微软雅黑" pitchFamily="34" charset="-122"/>
              </a:rPr>
              <a:t>人体内的一部分化学能转化为动能</a:t>
            </a:r>
            <a:r>
              <a:rPr lang="en-US" altLang="zh-CN" sz="2400" b="1" dirty="0">
                <a:latin typeface="微软雅黑" pitchFamily="34" charset="-122"/>
                <a:ea typeface="微软雅黑" pitchFamily="34" charset="-122"/>
              </a:rPr>
              <a:t>.</a:t>
            </a:r>
          </a:p>
        </p:txBody>
      </p:sp>
      <p:pic>
        <p:nvPicPr>
          <p:cNvPr id="10" name="cc956.jpg" descr="id:2147517803;FounderCE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58997" y="1059582"/>
            <a:ext cx="3129066" cy="2407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1771650" y="514350"/>
            <a:ext cx="5816600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r>
              <a:rPr lang="zh-CN" altLang="en-US" sz="5400" b="1">
                <a:solidFill>
                  <a:schemeClr val="accent1"/>
                </a:solidFill>
                <a:latin typeface="隶书"/>
                <a:ea typeface="隶书"/>
                <a:cs typeface="隶书"/>
              </a:rPr>
              <a:t>第十二章  机械能</a:t>
            </a:r>
          </a:p>
        </p:txBody>
      </p:sp>
      <p:sp>
        <p:nvSpPr>
          <p:cNvPr id="64" name="文本框 78"/>
          <p:cNvSpPr txBox="1">
            <a:spLocks noChangeArrowheads="1"/>
          </p:cNvSpPr>
          <p:nvPr/>
        </p:nvSpPr>
        <p:spPr bwMode="auto">
          <a:xfrm>
            <a:off x="2654300" y="1855788"/>
            <a:ext cx="37846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3300" b="1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第</a:t>
            </a:r>
            <a:r>
              <a:rPr lang="en-US" altLang="zh-CN" sz="3300" b="1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3</a:t>
            </a:r>
            <a:r>
              <a:rPr lang="zh-CN" altLang="en-US" sz="3300" b="1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节　水能和风能</a:t>
            </a:r>
          </a:p>
        </p:txBody>
      </p:sp>
      <p:pic>
        <p:nvPicPr>
          <p:cNvPr id="25" name="Picture 12" descr="clouds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2450" y="3101975"/>
            <a:ext cx="477043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10" descr="field1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8900" y="3838575"/>
            <a:ext cx="8916988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11" descr="server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59075" y="3294063"/>
            <a:ext cx="3560763" cy="195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 descr="画笔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5763" y="4016375"/>
            <a:ext cx="1125537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图片 23" descr="下方素材.png"/>
          <p:cNvPicPr>
            <a:picLocks noChangeAspect="1"/>
          </p:cNvPicPr>
          <p:nvPr/>
        </p:nvPicPr>
        <p:blipFill>
          <a:blip r:embed="rId3"/>
          <a:srcRect t="65517"/>
          <a:stretch>
            <a:fillRect/>
          </a:stretch>
        </p:blipFill>
        <p:spPr bwMode="auto">
          <a:xfrm>
            <a:off x="3967163" y="4652963"/>
            <a:ext cx="1895475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图片 15" descr="图片5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850" y="1108075"/>
            <a:ext cx="119380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组合 18"/>
          <p:cNvGrpSpPr>
            <a:grpSpLocks/>
          </p:cNvGrpSpPr>
          <p:nvPr/>
        </p:nvGrpSpPr>
        <p:grpSpPr bwMode="auto">
          <a:xfrm>
            <a:off x="252413" y="0"/>
            <a:ext cx="2028825" cy="819150"/>
            <a:chOff x="337457" y="0"/>
            <a:chExt cx="5751109" cy="1091406"/>
          </a:xfrm>
        </p:grpSpPr>
        <p:sp>
          <p:nvSpPr>
            <p:cNvPr id="21" name="圆角矩形 20"/>
            <p:cNvSpPr/>
            <p:nvPr/>
          </p:nvSpPr>
          <p:spPr>
            <a:xfrm>
              <a:off x="337457" y="406105"/>
              <a:ext cx="5751109" cy="685301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22" name="直接连接符 21"/>
            <p:cNvCxnSpPr/>
            <p:nvPr/>
          </p:nvCxnSpPr>
          <p:spPr>
            <a:xfrm rot="5400000">
              <a:off x="710818" y="207148"/>
              <a:ext cx="418795" cy="4502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 rot="5400000">
              <a:off x="5114152" y="209398"/>
              <a:ext cx="418795" cy="0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矩形 24"/>
          <p:cNvSpPr>
            <a:spLocks noChangeArrowheads="1"/>
          </p:cNvSpPr>
          <p:nvPr/>
        </p:nvSpPr>
        <p:spPr bwMode="auto">
          <a:xfrm>
            <a:off x="306388" y="349250"/>
            <a:ext cx="1973262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水能</a:t>
            </a: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3851920" y="3651870"/>
            <a:ext cx="1489075" cy="476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古老的水磨</a:t>
            </a:r>
            <a:endParaRPr lang="en-US" altLang="zh-CN" sz="2000" b="1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3" name="cc977.jpg" descr="id:2147518174;FounderCE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40112" y="509824"/>
            <a:ext cx="2212008" cy="301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2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 descr="画笔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5763" y="4016375"/>
            <a:ext cx="1125537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图片 23" descr="下方素材.png"/>
          <p:cNvPicPr>
            <a:picLocks noChangeAspect="1"/>
          </p:cNvPicPr>
          <p:nvPr/>
        </p:nvPicPr>
        <p:blipFill>
          <a:blip r:embed="rId3"/>
          <a:srcRect t="65517"/>
          <a:stretch>
            <a:fillRect/>
          </a:stretch>
        </p:blipFill>
        <p:spPr bwMode="auto">
          <a:xfrm>
            <a:off x="3967163" y="4652963"/>
            <a:ext cx="1895475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图片 15" descr="图片5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313" y="842963"/>
            <a:ext cx="1157287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组合 18"/>
          <p:cNvGrpSpPr>
            <a:grpSpLocks/>
          </p:cNvGrpSpPr>
          <p:nvPr/>
        </p:nvGrpSpPr>
        <p:grpSpPr bwMode="auto">
          <a:xfrm>
            <a:off x="252413" y="0"/>
            <a:ext cx="2028825" cy="819150"/>
            <a:chOff x="337457" y="0"/>
            <a:chExt cx="5751109" cy="1091406"/>
          </a:xfrm>
        </p:grpSpPr>
        <p:sp>
          <p:nvSpPr>
            <p:cNvPr id="21" name="圆角矩形 20"/>
            <p:cNvSpPr/>
            <p:nvPr/>
          </p:nvSpPr>
          <p:spPr>
            <a:xfrm>
              <a:off x="337457" y="406105"/>
              <a:ext cx="5751109" cy="685301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22" name="直接连接符 21"/>
            <p:cNvCxnSpPr/>
            <p:nvPr/>
          </p:nvCxnSpPr>
          <p:spPr>
            <a:xfrm rot="5400000">
              <a:off x="710818" y="207148"/>
              <a:ext cx="418795" cy="4502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 rot="5400000">
              <a:off x="5114152" y="209398"/>
              <a:ext cx="418795" cy="0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矩形 24"/>
          <p:cNvSpPr>
            <a:spLocks noChangeArrowheads="1"/>
          </p:cNvSpPr>
          <p:nvPr/>
        </p:nvSpPr>
        <p:spPr bwMode="auto">
          <a:xfrm>
            <a:off x="306388" y="349250"/>
            <a:ext cx="1973262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水能</a:t>
            </a: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660400" y="1206500"/>
            <a:ext cx="7662863" cy="376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1.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英国以伦敦为核心的城市群靠风力发电支持家庭供电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2.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在欧洲国家中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德国的风力发电最为发达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到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2003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年年底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风电装机容量已达到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875.4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万千瓦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占全欧总装机容量的一半以上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3.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美国风力发电飞速发展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美国风力资源十分丰富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4.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日本是一个岛国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有丰富的风能可利用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5.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中国风能资源丰富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储量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32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亿千瓦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可开发的风电装机容量约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2.53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亿千瓦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居世界首位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具有商业化、规模化发展的潜力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.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目前中国风力发电装机容量仅占全国电力装机的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0.11%,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风力发电潜力巨大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2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1771650" y="514350"/>
            <a:ext cx="5816600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r>
              <a:rPr lang="zh-CN" altLang="en-US" sz="5400" b="1" dirty="0">
                <a:solidFill>
                  <a:srgbClr val="FF0000"/>
                </a:solidFill>
                <a:latin typeface="隶书"/>
                <a:ea typeface="隶书"/>
                <a:cs typeface="隶书"/>
              </a:rPr>
              <a:t>第十二章  机械能</a:t>
            </a:r>
          </a:p>
        </p:txBody>
      </p:sp>
      <p:sp>
        <p:nvSpPr>
          <p:cNvPr id="64" name="文本框 78"/>
          <p:cNvSpPr txBox="1">
            <a:spLocks noChangeArrowheads="1"/>
          </p:cNvSpPr>
          <p:nvPr/>
        </p:nvSpPr>
        <p:spPr bwMode="auto">
          <a:xfrm>
            <a:off x="3068638" y="1855788"/>
            <a:ext cx="293846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3300" b="1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第</a:t>
            </a:r>
            <a:r>
              <a:rPr lang="en-US" altLang="zh-CN" sz="3300" b="1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sz="3300" b="1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节　机械能</a:t>
            </a:r>
          </a:p>
        </p:txBody>
      </p:sp>
      <p:pic>
        <p:nvPicPr>
          <p:cNvPr id="25" name="Picture 12" descr="clouds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2450" y="3101975"/>
            <a:ext cx="477043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10" descr="field1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8900" y="3838575"/>
            <a:ext cx="8916988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11" descr="server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59075" y="3294063"/>
            <a:ext cx="3560763" cy="195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 descr="画笔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5763" y="4016375"/>
            <a:ext cx="1125537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图片 23" descr="下方素材.png"/>
          <p:cNvPicPr>
            <a:picLocks noChangeAspect="1"/>
          </p:cNvPicPr>
          <p:nvPr/>
        </p:nvPicPr>
        <p:blipFill>
          <a:blip r:embed="rId3"/>
          <a:srcRect t="65517"/>
          <a:stretch>
            <a:fillRect/>
          </a:stretch>
        </p:blipFill>
        <p:spPr bwMode="auto">
          <a:xfrm>
            <a:off x="3967163" y="4652963"/>
            <a:ext cx="1895475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图片 15" descr="图片5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1963" y="873125"/>
            <a:ext cx="11525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组合 18"/>
          <p:cNvGrpSpPr>
            <a:grpSpLocks/>
          </p:cNvGrpSpPr>
          <p:nvPr/>
        </p:nvGrpSpPr>
        <p:grpSpPr bwMode="auto">
          <a:xfrm>
            <a:off x="252413" y="0"/>
            <a:ext cx="2038350" cy="819150"/>
            <a:chOff x="337457" y="0"/>
            <a:chExt cx="5751109" cy="1091406"/>
          </a:xfrm>
        </p:grpSpPr>
        <p:sp>
          <p:nvSpPr>
            <p:cNvPr id="21" name="圆角矩形 20"/>
            <p:cNvSpPr/>
            <p:nvPr/>
          </p:nvSpPr>
          <p:spPr>
            <a:xfrm>
              <a:off x="337457" y="406105"/>
              <a:ext cx="5751109" cy="685301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22" name="直接连接符 21"/>
            <p:cNvCxnSpPr/>
            <p:nvPr/>
          </p:nvCxnSpPr>
          <p:spPr>
            <a:xfrm rot="5400000">
              <a:off x="710335" y="209398"/>
              <a:ext cx="418795" cy="0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 rot="5400000">
              <a:off x="5113247" y="209398"/>
              <a:ext cx="418795" cy="0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矩形 24"/>
          <p:cNvSpPr>
            <a:spLocks noChangeArrowheads="1"/>
          </p:cNvSpPr>
          <p:nvPr/>
        </p:nvSpPr>
        <p:spPr bwMode="auto">
          <a:xfrm>
            <a:off x="306388" y="349250"/>
            <a:ext cx="1973262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风能</a:t>
            </a: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227013" y="1311275"/>
            <a:ext cx="1262062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绿色能源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:</a:t>
            </a:r>
          </a:p>
        </p:txBody>
      </p:sp>
      <p:pic>
        <p:nvPicPr>
          <p:cNvPr id="12" name="cc979.jpg" descr="id:2147518210;FounderCES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32713" y="2005013"/>
            <a:ext cx="1411287" cy="161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246063" y="1887538"/>
            <a:ext cx="7559675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1800">
                <a:latin typeface="微软雅黑" pitchFamily="34" charset="-122"/>
                <a:ea typeface="微软雅黑" pitchFamily="34" charset="-122"/>
              </a:rPr>
              <a:t>1.“</a:t>
            </a:r>
            <a:r>
              <a:rPr lang="zh-CN" altLang="en-US" sz="1800">
                <a:latin typeface="微软雅黑" pitchFamily="34" charset="-122"/>
                <a:ea typeface="微软雅黑" pitchFamily="34" charset="-122"/>
              </a:rPr>
              <a:t>绿色”能源有两层含义</a:t>
            </a:r>
            <a:r>
              <a:rPr lang="en-US" altLang="zh-CN" sz="1800">
                <a:latin typeface="微软雅黑" pitchFamily="34" charset="-122"/>
                <a:ea typeface="微软雅黑" pitchFamily="34" charset="-122"/>
              </a:rPr>
              <a:t>:</a:t>
            </a:r>
            <a:r>
              <a:rPr lang="zh-CN" altLang="en-US" sz="1800">
                <a:latin typeface="微软雅黑" pitchFamily="34" charset="-122"/>
                <a:ea typeface="微软雅黑" pitchFamily="34" charset="-122"/>
              </a:rPr>
              <a:t>一是利用现代技术开发干净、无污染的新能源</a:t>
            </a:r>
            <a:r>
              <a:rPr lang="en-US" altLang="zh-CN" sz="18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800">
                <a:latin typeface="微软雅黑" pitchFamily="34" charset="-122"/>
                <a:ea typeface="微软雅黑" pitchFamily="34" charset="-122"/>
              </a:rPr>
              <a:t>如太阳能、风能、潮汐能等</a:t>
            </a:r>
            <a:r>
              <a:rPr lang="en-US" altLang="zh-CN" sz="1800">
                <a:latin typeface="微软雅黑" pitchFamily="34" charset="-122"/>
                <a:ea typeface="微软雅黑" pitchFamily="34" charset="-122"/>
              </a:rPr>
              <a:t>;</a:t>
            </a:r>
            <a:r>
              <a:rPr lang="zh-CN" altLang="en-US" sz="1800">
                <a:latin typeface="微软雅黑" pitchFamily="34" charset="-122"/>
                <a:ea typeface="微软雅黑" pitchFamily="34" charset="-122"/>
              </a:rPr>
              <a:t>二是化害为利</a:t>
            </a:r>
            <a:r>
              <a:rPr lang="en-US" altLang="zh-CN" sz="18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800">
                <a:latin typeface="微软雅黑" pitchFamily="34" charset="-122"/>
                <a:ea typeface="微软雅黑" pitchFamily="34" charset="-122"/>
              </a:rPr>
              <a:t>同改善环境相结合</a:t>
            </a:r>
            <a:r>
              <a:rPr lang="en-US" altLang="zh-CN" sz="18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800">
                <a:latin typeface="微软雅黑" pitchFamily="34" charset="-122"/>
                <a:ea typeface="微软雅黑" pitchFamily="34" charset="-122"/>
              </a:rPr>
              <a:t>充分利用城市垃圾、淤泥等废物中所蕴藏的能源</a:t>
            </a:r>
            <a:r>
              <a:rPr lang="en-US" altLang="zh-CN" sz="1800">
                <a:latin typeface="微软雅黑" pitchFamily="34" charset="-122"/>
                <a:ea typeface="微软雅黑" pitchFamily="34" charset="-122"/>
              </a:rPr>
              <a:t>.</a:t>
            </a:r>
            <a:r>
              <a:rPr lang="zh-CN" altLang="en-US" sz="1800">
                <a:latin typeface="微软雅黑" pitchFamily="34" charset="-122"/>
                <a:ea typeface="微软雅黑" pitchFamily="34" charset="-122"/>
              </a:rPr>
              <a:t>与此同时</a:t>
            </a:r>
            <a:r>
              <a:rPr lang="en-US" altLang="zh-CN" sz="18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800">
                <a:latin typeface="微软雅黑" pitchFamily="34" charset="-122"/>
                <a:ea typeface="微软雅黑" pitchFamily="34" charset="-122"/>
              </a:rPr>
              <a:t>大量普及自动化控制技术和设备提高能源的利用率</a:t>
            </a:r>
            <a:r>
              <a:rPr lang="en-US" altLang="zh-CN" sz="1800">
                <a:latin typeface="微软雅黑" pitchFamily="34" charset="-122"/>
                <a:ea typeface="微软雅黑" pitchFamily="34" charset="-122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altLang="zh-CN" sz="1800">
                <a:latin typeface="微软雅黑" pitchFamily="34" charset="-122"/>
                <a:ea typeface="微软雅黑" pitchFamily="34" charset="-122"/>
              </a:rPr>
              <a:t>2.</a:t>
            </a:r>
            <a:r>
              <a:rPr lang="zh-CN" altLang="en-US" sz="1800">
                <a:latin typeface="微软雅黑" pitchFamily="34" charset="-122"/>
                <a:ea typeface="微软雅黑" pitchFamily="34" charset="-122"/>
              </a:rPr>
              <a:t>一类绿色能源是人们常常提到的绿色能源</a:t>
            </a:r>
            <a:r>
              <a:rPr lang="en-US" altLang="zh-CN" sz="18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800">
                <a:latin typeface="微软雅黑" pitchFamily="34" charset="-122"/>
                <a:ea typeface="微软雅黑" pitchFamily="34" charset="-122"/>
              </a:rPr>
              <a:t>如太阳能、氢能、风能等</a:t>
            </a:r>
            <a:r>
              <a:rPr lang="en-US" altLang="zh-CN" sz="18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800">
                <a:latin typeface="微软雅黑" pitchFamily="34" charset="-122"/>
                <a:ea typeface="微软雅黑" pitchFamily="34" charset="-122"/>
              </a:rPr>
              <a:t>另一类绿色能源</a:t>
            </a:r>
            <a:r>
              <a:rPr lang="en-US" altLang="zh-CN" sz="18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800">
                <a:latin typeface="微软雅黑" pitchFamily="34" charset="-122"/>
                <a:ea typeface="微软雅黑" pitchFamily="34" charset="-122"/>
              </a:rPr>
              <a:t>就是绿色植物给我们提供的燃料</a:t>
            </a:r>
            <a:r>
              <a:rPr lang="en-US" altLang="zh-CN" sz="18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800">
                <a:latin typeface="微软雅黑" pitchFamily="34" charset="-122"/>
                <a:ea typeface="微软雅黑" pitchFamily="34" charset="-122"/>
              </a:rPr>
              <a:t>我们管它叫做绿色能源</a:t>
            </a:r>
            <a:r>
              <a:rPr lang="en-US" altLang="zh-CN" sz="18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800">
                <a:latin typeface="微软雅黑" pitchFamily="34" charset="-122"/>
                <a:ea typeface="微软雅黑" pitchFamily="34" charset="-122"/>
              </a:rPr>
              <a:t>又叫生物能源或物质能源</a:t>
            </a:r>
            <a:r>
              <a:rPr lang="en-US" altLang="zh-CN" sz="1800">
                <a:latin typeface="微软雅黑" pitchFamily="34" charset="-122"/>
                <a:ea typeface="微软雅黑" pitchFamily="34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2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4" grpId="0"/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文本框 78"/>
          <p:cNvSpPr txBox="1"/>
          <p:nvPr/>
        </p:nvSpPr>
        <p:spPr>
          <a:xfrm>
            <a:off x="3711968" y="2078424"/>
            <a:ext cx="2123477" cy="655252"/>
          </a:xfrm>
          <a:prstGeom prst="rect">
            <a:avLst/>
          </a:prstGeom>
          <a:noFill/>
        </p:spPr>
        <p:txBody>
          <a:bodyPr spcFirstLastPara="1" wrap="none" lIns="68580" tIns="34290" rIns="68580" bIns="34290">
            <a:prstTxWarp prst="textArchUp">
              <a:avLst/>
            </a:prstTxWarp>
            <a:spAutoFit/>
          </a:bodyPr>
          <a:lstStyle>
            <a:defPPr>
              <a:defRPr lang="zh-CN"/>
            </a:defPPr>
            <a:lvl1pPr>
              <a:defRPr sz="3200" b="1">
                <a:solidFill>
                  <a:srgbClr val="F5841C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5400" dirty="0" smtClean="0">
                <a:solidFill>
                  <a:schemeClr val="accent5"/>
                </a:solidFill>
              </a:rPr>
              <a:t>谢    谢</a:t>
            </a:r>
            <a:endParaRPr lang="zh-CN" altLang="en-US" sz="5400" dirty="0">
              <a:solidFill>
                <a:schemeClr val="accent5"/>
              </a:solidFill>
            </a:endParaRPr>
          </a:p>
        </p:txBody>
      </p:sp>
      <p:pic>
        <p:nvPicPr>
          <p:cNvPr id="44" name="Picture 4" descr="clouds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05475" y="123825"/>
            <a:ext cx="3228975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Picture 3" descr="field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076700"/>
            <a:ext cx="918368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Picture 4" descr="cloud_ballon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96213" y="5143500"/>
            <a:ext cx="842962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4" descr="clouds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514350"/>
            <a:ext cx="5133975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10" descr="together.pn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654300" y="3448050"/>
            <a:ext cx="42513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" name="Picture 2" descr="C:\Users\Administrator\Desktop\兔子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876925" y="4352925"/>
            <a:ext cx="8001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984 -0.24838 C 0.03346 -0.25232 0.02799 -0.25787 0.02213 -0.2625 C 0.01888 -0.26505 0.01549 -0.26597 0.01237 -0.26783 C 0.0112 -0.26852 0.01041 -0.27084 0.00937 -0.27153 C 0.0082 -0.27222 -0.00065 -0.27477 -0.00143 -0.275 C -0.00834 -0.27732 -0.01393 -0.28079 -0.0211 -0.28195 C -0.02539 -0.28403 -0.02956 -0.28634 -0.03386 -0.28912 C -0.03711 -0.29097 -0.03867 -0.29005 -0.04167 -0.29259 C -0.04714 -0.29746 -0.05222 -0.30232 -0.05834 -0.30486 C -0.05925 -0.30602 -0.06016 -0.30764 -0.0612 -0.30857 C -0.06224 -0.30949 -0.06328 -0.30949 -0.06419 -0.31019 C -0.07031 -0.31644 -0.07513 -0.32384 -0.0819 -0.32801 C -0.08477 -0.3331 -0.08776 -0.33843 -0.09076 -0.34375 C -0.09232 -0.34676 -0.09479 -0.34699 -0.09662 -0.34908 C -0.09948 -0.35695 -0.10456 -0.36343 -0.10834 -0.37037 C -0.11406 -0.38056 -0.11979 -0.39074 -0.125 -0.40209 C -0.13268 -0.41829 -0.13607 -0.44236 -0.13972 -0.46204 C -0.14063 -0.47315 -0.14219 -0.4831 -0.14362 -0.49375 C -0.14388 -0.51945 -0.14102 -0.57824 -0.14753 -0.61389 C -0.15026 -0.65695 -0.14948 -0.69468 -0.16029 -0.7338 C -0.16224 -0.74028 -0.1638 -0.74954 -0.16628 -0.75509 C -0.17318 -0.7713 -0.16966 -0.76088 -0.175 -0.76921 C -0.17865 -0.77431 -0.18229 -0.78241 -0.18685 -0.78496 C -0.19935 -0.79259 -0.21068 -0.79584 -0.22409 -0.79746 C -0.25052 -0.8132 -0.28073 -0.79977 -0.30847 -0.7956 C -0.32891 -0.78334 -0.34271 -0.79769 -0.35847 -0.8132 C -0.36107 -0.81574 -0.36432 -0.81644 -0.36641 -0.82037 C -0.36979 -0.82639 -0.3724 -0.82871 -0.37709 -0.83079 C -0.38099 -0.83773 -0.38568 -0.83889 -0.38985 -0.84491 C -0.39375 -0.85093 -0.39714 -0.85371 -0.40169 -0.85903 C -0.40365 -0.86158 -0.40638 -0.86065 -0.40847 -0.86273 C -0.41472 -0.86875 -0.41745 -0.87199 -0.42422 -0.875 C -0.4293 -0.88102 -0.43594 -0.88287 -0.44193 -0.88565 C -0.45143 -0.89699 -0.48125 -0.89236 -0.48503 -0.89259 C -0.49518 -0.89884 -0.48386 -0.89259 -0.50951 -0.89259 C -0.55573 -0.89259 -0.60182 -0.89375 -0.64792 -0.89445 C -0.65742 -0.90023 -0.66589 -0.91088 -0.67539 -0.91736 C -0.67852 -0.91968 -0.68073 -0.92431 -0.68412 -0.92431 " pathEditMode="relative" rAng="0" ptsTypes="fffffffffffffffffffffffffffffffffffffA">
                                      <p:cBhvr>
                                        <p:cTn id="24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200" y="-33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104 0.01759 C -0.05638 0.01134 -0.05586 0.00416 -0.05938 -0.00463 C -0.06029 -0.00671 -0.06159 -0.0081 -0.0625 -0.01019 C -0.06706 -0.0206 -0.06836 -0.03033 -0.075 -0.03611 C -0.08464 -0.03033 -0.09271 -0.02685 -0.1 -0.01389 C -0.10195 -0.00324 -0.10039 0.00926 -0.10313 0.01944 C -0.10404 0.02291 -0.10938 0.02315 -0.10938 0.02338 C -0.11498 0.02199 -0.1207 0.02222 -0.12604 0.01944 C -0.12722 0.01875 -0.12761 0.01597 -0.12813 0.01389 C -0.13307 -0.00671 -0.12266 0.02407 -0.13333 -0.00463 C -0.13477 -0.00857 -0.13503 -0.01366 -0.13646 -0.01759 C -0.13867 -0.02338 -0.14154 -0.02847 -0.14375 -0.03426 C -0.1444 -0.03611 -0.14466 -0.03912 -0.14583 -0.03982 C -0.15013 -0.04236 -0.14805 -0.04051 -0.15208 -0.04537 C -0.16315 -0.04468 -0.17435 -0.04584 -0.18542 -0.04352 C -0.18672 -0.04329 -0.18724 -0.04005 -0.1875 -0.03796 C -0.18841 -0.02871 -0.18737 -0.01921 -0.18854 -0.01019 C -0.18906 -0.00579 -0.19128 -0.00278 -0.19271 0.00092 C -0.1957 0.00879 -0.19623 0.01643 -0.2 0.02315 C -0.20169 0.03241 -0.20534 0.0368 -0.21042 0.03981 C -0.21862 0.03773 -0.22214 0.03704 -0.22917 0.0287 C -0.23125 0.02616 -0.23542 0.02129 -0.23542 0.02153 C -0.23685 0.01759 -0.23815 0.01389 -0.23958 0.01018 C -0.24505 -0.00417 -0.24219 -0.02477 -0.25104 -0.03611 C -0.25404 -0.03982 -0.25599 -0.04028 -0.25938 -0.04167 C -0.26914 -0.04097 -0.27891 -0.04213 -0.28854 -0.03982 C -0.29219 -0.03889 -0.2918 -0.03056 -0.29271 -0.02685 C -0.29518 -0.0169 -0.29857 -0.01412 -0.30208 -0.00463 C -0.30352 -0.00093 -0.3043 0.0037 -0.30625 0.00648 C -0.31133 0.01342 -0.31693 0.01597 -0.32292 0.01944 C -0.32852 0.02268 -0.33281 0.03079 -0.33854 0.03426 C -0.34037 0.03403 -0.34974 0.0331 -0.35313 0.03055 C -0.35625 0.02824 -0.35768 0.025 -0.36146 0.025 " pathEditMode="relative" rAng="0" ptsTypes="ffffffffffffffffffffffffffffffffA">
                                      <p:cBhvr>
                                        <p:cTn id="33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00" y="-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3" y="0"/>
            <a:ext cx="2241810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6888" y="906463"/>
            <a:ext cx="1250950" cy="53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3"/>
          <a:srcRect l="10980" t="7890" r="17050" b="13779"/>
          <a:stretch>
            <a:fillRect/>
          </a:stretch>
        </p:blipFill>
        <p:spPr bwMode="auto">
          <a:xfrm>
            <a:off x="7967663" y="3946525"/>
            <a:ext cx="971550" cy="105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06388" y="349250"/>
            <a:ext cx="1973262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能量</a:t>
            </a:r>
          </a:p>
        </p:txBody>
      </p:sp>
      <p:sp>
        <p:nvSpPr>
          <p:cNvPr id="23" name="矩形 22"/>
          <p:cNvSpPr>
            <a:spLocks noChangeArrowheads="1"/>
          </p:cNvSpPr>
          <p:nvPr/>
        </p:nvSpPr>
        <p:spPr bwMode="auto">
          <a:xfrm>
            <a:off x="2279650" y="3436697"/>
            <a:ext cx="5028654" cy="938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“飞流直下三千尺</a:t>
            </a:r>
            <a:r>
              <a:rPr lang="en-US" altLang="zh-CN" sz="2000" b="1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疑是银河落九天</a:t>
            </a:r>
            <a:r>
              <a:rPr lang="en-US" altLang="zh-CN" sz="2000" b="1" dirty="0">
                <a:latin typeface="微软雅黑" pitchFamily="34" charset="-122"/>
                <a:ea typeface="微软雅黑" pitchFamily="34" charset="-122"/>
              </a:rPr>
              <a:t>.”</a:t>
            </a: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倾泻而下的水流具有能量</a:t>
            </a:r>
            <a:r>
              <a:rPr lang="en-US" altLang="zh-CN" sz="2000" b="1" dirty="0">
                <a:latin typeface="微软雅黑" pitchFamily="34" charset="-122"/>
                <a:ea typeface="微软雅黑" pitchFamily="34" charset="-122"/>
              </a:rPr>
              <a:t>.</a:t>
            </a:r>
          </a:p>
        </p:txBody>
      </p:sp>
      <p:pic>
        <p:nvPicPr>
          <p:cNvPr id="12" name="cc923.jpg" descr="id:2147517158;FounderCE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72133" y="603599"/>
            <a:ext cx="3887373" cy="2602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3" y="0"/>
            <a:ext cx="2241810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6888" y="906463"/>
            <a:ext cx="1250950" cy="53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3"/>
          <a:srcRect l="10980" t="7890" r="17050" b="13779"/>
          <a:stretch>
            <a:fillRect/>
          </a:stretch>
        </p:blipFill>
        <p:spPr bwMode="auto">
          <a:xfrm>
            <a:off x="7967663" y="3946525"/>
            <a:ext cx="971550" cy="105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06388" y="349250"/>
            <a:ext cx="1973262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能量</a:t>
            </a:r>
          </a:p>
        </p:txBody>
      </p:sp>
      <p:sp>
        <p:nvSpPr>
          <p:cNvPr id="23" name="矩形 22"/>
          <p:cNvSpPr>
            <a:spLocks noChangeArrowheads="1"/>
          </p:cNvSpPr>
          <p:nvPr/>
        </p:nvSpPr>
        <p:spPr bwMode="auto">
          <a:xfrm>
            <a:off x="2046711" y="3147814"/>
            <a:ext cx="5920952" cy="992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由于飞机速度很快</a:t>
            </a:r>
            <a:r>
              <a:rPr lang="en-US" altLang="zh-CN" sz="2000" b="1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即使和一只不起眼的小鸟相撞</a:t>
            </a:r>
            <a:r>
              <a:rPr lang="en-US" altLang="zh-CN" sz="2000" b="1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对飞机造成的影响也是很大的</a:t>
            </a:r>
            <a:r>
              <a:rPr lang="en-US" altLang="zh-CN" sz="2000" b="1" dirty="0">
                <a:latin typeface="微软雅黑" pitchFamily="34" charset="-122"/>
                <a:ea typeface="微软雅黑" pitchFamily="34" charset="-122"/>
              </a:rPr>
              <a:t>.</a:t>
            </a:r>
          </a:p>
        </p:txBody>
      </p:sp>
      <p:pic>
        <p:nvPicPr>
          <p:cNvPr id="11" name="cc924.jpg" descr="id:2147517201;FounderCE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75856" y="349250"/>
            <a:ext cx="3600400" cy="25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3" y="0"/>
            <a:ext cx="2241810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6888" y="906463"/>
            <a:ext cx="1250950" cy="53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3"/>
          <a:srcRect l="10980" t="7890" r="17050" b="13779"/>
          <a:stretch>
            <a:fillRect/>
          </a:stretch>
        </p:blipFill>
        <p:spPr bwMode="auto">
          <a:xfrm>
            <a:off x="7967663" y="3946525"/>
            <a:ext cx="971550" cy="105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06388" y="349250"/>
            <a:ext cx="1973262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势能</a:t>
            </a:r>
          </a:p>
        </p:txBody>
      </p:sp>
      <p:sp>
        <p:nvSpPr>
          <p:cNvPr id="23" name="矩形 22"/>
          <p:cNvSpPr>
            <a:spLocks noChangeArrowheads="1"/>
          </p:cNvSpPr>
          <p:nvPr/>
        </p:nvSpPr>
        <p:spPr bwMode="auto">
          <a:xfrm>
            <a:off x="2413262" y="3443701"/>
            <a:ext cx="5687129" cy="623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400" b="1" dirty="0">
                <a:latin typeface="微软雅黑" pitchFamily="34" charset="-122"/>
                <a:ea typeface="微软雅黑" pitchFamily="34" charset="-122"/>
              </a:rPr>
              <a:t>打夯机就是利用重力势能来工作的</a:t>
            </a:r>
          </a:p>
        </p:txBody>
      </p:sp>
      <p:pic>
        <p:nvPicPr>
          <p:cNvPr id="12" name="cc925.jpg" descr="id:2147517251;FounderCE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38450" y="800662"/>
            <a:ext cx="3677766" cy="2564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3" y="0"/>
            <a:ext cx="2241810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5938" y="906463"/>
            <a:ext cx="1212850" cy="53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3"/>
          <a:srcRect l="10980" t="7890" r="17050" b="13779"/>
          <a:stretch>
            <a:fillRect/>
          </a:stretch>
        </p:blipFill>
        <p:spPr bwMode="auto">
          <a:xfrm>
            <a:off x="7967663" y="3946525"/>
            <a:ext cx="971550" cy="105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06388" y="349250"/>
            <a:ext cx="1973262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势能</a:t>
            </a:r>
          </a:p>
        </p:txBody>
      </p:sp>
      <p:sp>
        <p:nvSpPr>
          <p:cNvPr id="23" name="矩形 22"/>
          <p:cNvSpPr>
            <a:spLocks noChangeArrowheads="1"/>
          </p:cNvSpPr>
          <p:nvPr/>
        </p:nvSpPr>
        <p:spPr bwMode="auto">
          <a:xfrm>
            <a:off x="1279511" y="1432409"/>
            <a:ext cx="6880464" cy="2285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400" b="1" dirty="0">
                <a:latin typeface="微软雅黑" pitchFamily="34" charset="-122"/>
                <a:ea typeface="微软雅黑" pitchFamily="34" charset="-122"/>
              </a:rPr>
              <a:t>判断一个物体是否具有重力势能</a:t>
            </a:r>
            <a:r>
              <a:rPr lang="en-US" altLang="zh-CN" sz="2400" b="1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400" b="1" dirty="0">
                <a:latin typeface="微软雅黑" pitchFamily="34" charset="-122"/>
                <a:ea typeface="微软雅黑" pitchFamily="34" charset="-122"/>
              </a:rPr>
              <a:t>关键看此物体相对某一个平面有没有被举高</a:t>
            </a:r>
            <a:r>
              <a:rPr lang="en-US" altLang="zh-CN" sz="2400" b="1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400" b="1" dirty="0">
                <a:latin typeface="微软雅黑" pitchFamily="34" charset="-122"/>
                <a:ea typeface="微软雅黑" pitchFamily="34" charset="-122"/>
              </a:rPr>
              <a:t>即相对此平面有没有一定的高度</a:t>
            </a:r>
            <a:r>
              <a:rPr lang="en-US" altLang="zh-CN" sz="2400" b="1" dirty="0">
                <a:latin typeface="微软雅黑" pitchFamily="34" charset="-122"/>
                <a:ea typeface="微软雅黑" pitchFamily="34" charset="-122"/>
              </a:rPr>
              <a:t>.</a:t>
            </a:r>
            <a:r>
              <a:rPr lang="zh-CN" altLang="en-US" sz="2400" b="1" dirty="0">
                <a:latin typeface="微软雅黑" pitchFamily="34" charset="-122"/>
                <a:ea typeface="微软雅黑" pitchFamily="34" charset="-122"/>
              </a:rPr>
              <a:t>若有</a:t>
            </a:r>
            <a:r>
              <a:rPr lang="en-US" altLang="zh-CN" sz="2400" b="1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400" b="1" dirty="0">
                <a:latin typeface="微软雅黑" pitchFamily="34" charset="-122"/>
                <a:ea typeface="微软雅黑" pitchFamily="34" charset="-122"/>
              </a:rPr>
              <a:t>则物体具有重力势能</a:t>
            </a:r>
            <a:r>
              <a:rPr lang="en-US" altLang="zh-CN" sz="2400" b="1" dirty="0">
                <a:latin typeface="微软雅黑" pitchFamily="34" charset="-122"/>
                <a:ea typeface="微软雅黑" pitchFamily="34" charset="-122"/>
              </a:rPr>
              <a:t>;</a:t>
            </a:r>
            <a:r>
              <a:rPr lang="zh-CN" altLang="en-US" sz="2400" b="1" dirty="0">
                <a:latin typeface="微软雅黑" pitchFamily="34" charset="-122"/>
                <a:ea typeface="微软雅黑" pitchFamily="34" charset="-122"/>
              </a:rPr>
              <a:t>若没有</a:t>
            </a:r>
            <a:r>
              <a:rPr lang="en-US" altLang="zh-CN" sz="2400" b="1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400" b="1" dirty="0">
                <a:latin typeface="微软雅黑" pitchFamily="34" charset="-122"/>
                <a:ea typeface="微软雅黑" pitchFamily="34" charset="-122"/>
              </a:rPr>
              <a:t>则物体不具有重力势能</a:t>
            </a:r>
            <a:r>
              <a:rPr lang="en-US" altLang="zh-CN" sz="2400" b="1" dirty="0">
                <a:latin typeface="微软雅黑" pitchFamily="34" charset="-122"/>
                <a:ea typeface="微软雅黑" pitchFamily="34" charset="-122"/>
              </a:rPr>
              <a:t>.</a:t>
            </a:r>
            <a:endParaRPr lang="zh-CN" altLang="en-US" sz="2400" b="1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3" y="0"/>
            <a:ext cx="2241810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5938" y="914400"/>
            <a:ext cx="121285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3"/>
          <a:srcRect l="10980" t="7890" r="17050" b="13779"/>
          <a:stretch>
            <a:fillRect/>
          </a:stretch>
        </p:blipFill>
        <p:spPr bwMode="auto">
          <a:xfrm>
            <a:off x="7967663" y="3946525"/>
            <a:ext cx="971550" cy="105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06388" y="349250"/>
            <a:ext cx="1973262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势能</a:t>
            </a:r>
          </a:p>
        </p:txBody>
      </p:sp>
      <p:sp>
        <p:nvSpPr>
          <p:cNvPr id="23" name="矩形 22"/>
          <p:cNvSpPr>
            <a:spLocks noChangeArrowheads="1"/>
          </p:cNvSpPr>
          <p:nvPr/>
        </p:nvSpPr>
        <p:spPr bwMode="auto">
          <a:xfrm>
            <a:off x="1835696" y="3363838"/>
            <a:ext cx="5760640" cy="992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弩是我国古代人民发明的一种冷兵器</a:t>
            </a:r>
            <a:r>
              <a:rPr lang="en-US" altLang="zh-CN" sz="2000" b="1" dirty="0">
                <a:latin typeface="微软雅黑" pitchFamily="34" charset="-122"/>
                <a:ea typeface="微软雅黑" pitchFamily="34" charset="-122"/>
              </a:rPr>
              <a:t>.</a:t>
            </a: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利用张开的弓弦急速回弹将箭高速射出</a:t>
            </a:r>
            <a:r>
              <a:rPr lang="en-US" altLang="zh-CN" sz="2000" b="1" dirty="0">
                <a:latin typeface="微软雅黑" pitchFamily="34" charset="-122"/>
                <a:ea typeface="微软雅黑" pitchFamily="34" charset="-122"/>
              </a:rPr>
              <a:t>.</a:t>
            </a:r>
            <a:endParaRPr lang="zh-CN" altLang="en-US" sz="2000" b="1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0" name="cc926.jpg" descr="id:2147517272;FounderCE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47864" y="514082"/>
            <a:ext cx="3312368" cy="2741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3" y="0"/>
            <a:ext cx="2241810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4988" y="914400"/>
            <a:ext cx="1176337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3"/>
          <a:srcRect l="10980" t="7890" r="17050" b="13779"/>
          <a:stretch>
            <a:fillRect/>
          </a:stretch>
        </p:blipFill>
        <p:spPr bwMode="auto">
          <a:xfrm>
            <a:off x="7967663" y="3946525"/>
            <a:ext cx="971550" cy="105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06388" y="349250"/>
            <a:ext cx="1973262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势能</a:t>
            </a:r>
          </a:p>
        </p:txBody>
      </p:sp>
      <p:sp>
        <p:nvSpPr>
          <p:cNvPr id="23" name="矩形 22"/>
          <p:cNvSpPr>
            <a:spLocks noChangeArrowheads="1"/>
          </p:cNvSpPr>
          <p:nvPr/>
        </p:nvSpPr>
        <p:spPr bwMode="auto">
          <a:xfrm>
            <a:off x="1658938" y="1434307"/>
            <a:ext cx="6153422" cy="1731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400" b="1" dirty="0">
                <a:latin typeface="微软雅黑" pitchFamily="34" charset="-122"/>
                <a:ea typeface="微软雅黑" pitchFamily="34" charset="-122"/>
              </a:rPr>
              <a:t>物体发生弹性形变时</a:t>
            </a:r>
            <a:r>
              <a:rPr lang="en-US" altLang="zh-CN" sz="2400" b="1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400" b="1" dirty="0">
                <a:latin typeface="微软雅黑" pitchFamily="34" charset="-122"/>
                <a:ea typeface="微软雅黑" pitchFamily="34" charset="-122"/>
              </a:rPr>
              <a:t>物体各部分之间由于弹力相互作用而具有弹性势能</a:t>
            </a:r>
            <a:r>
              <a:rPr lang="en-US" altLang="zh-CN" sz="2400" b="1" dirty="0">
                <a:latin typeface="微软雅黑" pitchFamily="34" charset="-122"/>
                <a:ea typeface="微软雅黑" pitchFamily="34" charset="-122"/>
              </a:rPr>
              <a:t>.</a:t>
            </a:r>
            <a:r>
              <a:rPr lang="zh-CN" altLang="en-US" sz="2400" b="1" dirty="0">
                <a:latin typeface="微软雅黑" pitchFamily="34" charset="-122"/>
                <a:ea typeface="微软雅黑" pitchFamily="34" charset="-122"/>
              </a:rPr>
              <a:t>如在弹性限度内发生拉伸或压缩形变的弹簧具有弹性势能</a:t>
            </a:r>
            <a:r>
              <a:rPr lang="en-US" altLang="zh-CN" sz="2400" b="1" dirty="0">
                <a:latin typeface="微软雅黑" pitchFamily="34" charset="-122"/>
                <a:ea typeface="微软雅黑" pitchFamily="34" charset="-122"/>
              </a:rPr>
              <a:t>.</a:t>
            </a:r>
            <a:endParaRPr lang="zh-CN" altLang="en-US" sz="2400" b="1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3" y="0"/>
            <a:ext cx="2486906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4988" y="922338"/>
            <a:ext cx="1176337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3"/>
          <a:srcRect l="10980" t="7890" r="17050" b="13779"/>
          <a:stretch>
            <a:fillRect/>
          </a:stretch>
        </p:blipFill>
        <p:spPr bwMode="auto">
          <a:xfrm>
            <a:off x="7967663" y="3946525"/>
            <a:ext cx="971550" cy="105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06388" y="349250"/>
            <a:ext cx="231933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机械能</a:t>
            </a:r>
          </a:p>
        </p:txBody>
      </p:sp>
      <p:sp>
        <p:nvSpPr>
          <p:cNvPr id="23" name="矩形 22"/>
          <p:cNvSpPr>
            <a:spLocks noChangeArrowheads="1"/>
          </p:cNvSpPr>
          <p:nvPr/>
        </p:nvSpPr>
        <p:spPr bwMode="auto">
          <a:xfrm>
            <a:off x="2555776" y="3435846"/>
            <a:ext cx="528796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高速运行的“复兴号”具有机械能</a:t>
            </a:r>
          </a:p>
        </p:txBody>
      </p:sp>
      <p:pic>
        <p:nvPicPr>
          <p:cNvPr id="10" name="cc928.jpg" descr="id:2147517322;FounderCE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71800" y="952780"/>
            <a:ext cx="4104456" cy="2295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3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815</Words>
  <Application>Microsoft Office PowerPoint</Application>
  <PresentationFormat>全屏显示(16:9)</PresentationFormat>
  <Paragraphs>60</Paragraphs>
  <Slides>21</Slides>
  <Notes>5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2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User</cp:lastModifiedBy>
  <cp:revision>14</cp:revision>
  <dcterms:created xsi:type="dcterms:W3CDTF">2020-02-27T09:21:44Z</dcterms:created>
  <dcterms:modified xsi:type="dcterms:W3CDTF">2020-03-14T00:21:10Z</dcterms:modified>
</cp:coreProperties>
</file>