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33"/>
  </p:notesMasterIdLst>
  <p:sldIdLst>
    <p:sldId id="336" r:id="rId4"/>
    <p:sldId id="631" r:id="rId5"/>
    <p:sldId id="649" r:id="rId6"/>
    <p:sldId id="673" r:id="rId7"/>
    <p:sldId id="650" r:id="rId8"/>
    <p:sldId id="632" r:id="rId9"/>
    <p:sldId id="659" r:id="rId10"/>
    <p:sldId id="660" r:id="rId11"/>
    <p:sldId id="651" r:id="rId12"/>
    <p:sldId id="661" r:id="rId13"/>
    <p:sldId id="662" r:id="rId14"/>
    <p:sldId id="664" r:id="rId15"/>
    <p:sldId id="663" r:id="rId16"/>
    <p:sldId id="665" r:id="rId17"/>
    <p:sldId id="666" r:id="rId18"/>
    <p:sldId id="636" r:id="rId19"/>
    <p:sldId id="637" r:id="rId20"/>
    <p:sldId id="653" r:id="rId21"/>
    <p:sldId id="638" r:id="rId22"/>
    <p:sldId id="639" r:id="rId23"/>
    <p:sldId id="640" r:id="rId24"/>
    <p:sldId id="667" r:id="rId25"/>
    <p:sldId id="668" r:id="rId26"/>
    <p:sldId id="642" r:id="rId27"/>
    <p:sldId id="656" r:id="rId28"/>
    <p:sldId id="669" r:id="rId29"/>
    <p:sldId id="670" r:id="rId30"/>
    <p:sldId id="671" r:id="rId31"/>
    <p:sldId id="657" r:id="rId32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51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18.t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19.t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20.t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75.t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76.t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21.t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77.t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79.t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22.t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80.t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81.t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82.tif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Administrator\&#26700;&#38754;\2019&#30334;&#20998;&#183;&#20843;&#19979;&#29289;&#29702;&#65288;&#31908;&#27818;&#65289;\PAI\&#21367;&#12289;&#31572;&#26696;pai\DA20.TIF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nts%20and%20Settings\Administrator\&#26700;&#38754;\2019&#30334;&#20998;&#183;&#20843;&#19979;&#29289;&#29702;&#65288;&#31908;&#27818;&#65289;\PAI\&#21367;&#12289;&#31572;&#26696;pai\DA44.TIF" TargetMode="External"/><Relationship Id="rId5" Type="http://schemas.openxmlformats.org/officeDocument/2006/relationships/image" Target="../media/image35.png"/><Relationship Id="rId10" Type="http://schemas.openxmlformats.org/officeDocument/2006/relationships/image" Target="file:///C:\Documents%20and%20Settings\Administrator\&#26700;&#38754;\2019&#30334;&#20998;&#183;&#20843;&#19979;&#29289;&#29702;&#65288;&#31908;&#27818;&#65289;\PAI\&#21367;&#12289;&#31572;&#26696;pai\DA21.TIF" TargetMode="Externa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E83.tif" TargetMode="External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84.TI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85.ti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67.ti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69.TI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70.T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Administrator\&#26700;&#38754;\2019&#30334;&#20998;&#183;&#20843;&#19979;&#29289;&#29702;&#65288;&#31908;&#27818;&#65289;\PAI\&#27491;&#25991;pai\E72C.TIF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nts%20and%20Settings\Administrator\&#26700;&#38754;\2019&#30334;&#20998;&#183;&#20843;&#19979;&#29289;&#29702;&#65288;&#31908;&#27818;&#65289;\PAI\&#27491;&#25991;pai\E72B.TIF" TargetMode="External"/><Relationship Id="rId5" Type="http://schemas.openxmlformats.org/officeDocument/2006/relationships/image" Target="../media/image15.png"/><Relationship Id="rId10" Type="http://schemas.openxmlformats.org/officeDocument/2006/relationships/image" Target="file:///C:\Documents%20and%20Settings\Administrator\&#26700;&#38754;\2019&#30334;&#20998;&#183;&#20843;&#19979;&#29289;&#29702;&#65288;&#31908;&#27818;&#65289;\PAI\&#27491;&#25991;pai\E72D.TIF" TargetMode="Externa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72A.TIF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第六章   力和机械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6.6   </a:t>
            </a:r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探究滑轮的作用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08488"/>
            <a:ext cx="8229600" cy="4093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如图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5</a:t>
            </a:r>
            <a:r>
              <a:rPr lang="zh-CN" altLang="zh-CN" dirty="0"/>
              <a:t>所示，工人用动滑轮匀速提升重物，这样做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省力，不改变施力的方向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不省力，改变施力的方向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既省力，也改变施力的方向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既不省力，也不改变施力的方向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1474266" y="185677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A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74" y="2066568"/>
            <a:ext cx="1211518" cy="20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81594"/>
            <a:ext cx="8229600" cy="4093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zh-CN" dirty="0"/>
              <a:t>如图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6</a:t>
            </a:r>
            <a:r>
              <a:rPr lang="zh-CN" altLang="zh-CN" dirty="0"/>
              <a:t>所示，在研究动滑轮特点的实验中，如果物体重为</a:t>
            </a:r>
            <a:r>
              <a:rPr lang="en-US" altLang="zh-CN" dirty="0"/>
              <a:t>1 N</a:t>
            </a:r>
            <a:r>
              <a:rPr lang="zh-CN" altLang="zh-CN" dirty="0"/>
              <a:t>，不计动滑轮重、绳重及摩擦，则弹簧测力计的读数为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A.1 N  </a:t>
            </a:r>
          </a:p>
          <a:p>
            <a:pPr marL="0" indent="0">
              <a:buNone/>
            </a:pPr>
            <a:r>
              <a:rPr lang="en-US" altLang="zh-CN" dirty="0"/>
              <a:t>B.1.5 N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C.2 N  </a:t>
            </a:r>
          </a:p>
          <a:p>
            <a:pPr marL="0" indent="0">
              <a:buNone/>
            </a:pPr>
            <a:r>
              <a:rPr lang="en-US" altLang="zh-CN" dirty="0"/>
              <a:t>D.0.5 N</a:t>
            </a:r>
            <a:endParaRPr lang="zh-CN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3595298" y="224799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D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64" y="2371267"/>
            <a:ext cx="1062052" cy="275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95041"/>
            <a:ext cx="8229600" cy="4093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7.</a:t>
            </a:r>
            <a:r>
              <a:rPr lang="zh-CN" altLang="zh-CN" dirty="0"/>
              <a:t>如图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7</a:t>
            </a:r>
            <a:r>
              <a:rPr lang="zh-CN" altLang="zh-CN" dirty="0"/>
              <a:t>所示，小谦想把被台风刮倒的树拉正。他把绳子的一端系在乙树上，然后绕过甲树用力拉绳子，这样做有</a:t>
            </a:r>
            <a:r>
              <a:rPr lang="zh-CN" altLang="zh-CN" u="sng" dirty="0"/>
              <a:t>　　　　</a:t>
            </a:r>
            <a:r>
              <a:rPr lang="zh-CN" altLang="zh-CN" dirty="0"/>
              <a:t>段绳子拉甲树。如果不计绳重和摩擦，甲树受</a:t>
            </a:r>
            <a:r>
              <a:rPr lang="en-US" altLang="zh-CN" dirty="0"/>
              <a:t>300 N</a:t>
            </a:r>
            <a:r>
              <a:rPr lang="zh-CN" altLang="zh-CN" dirty="0"/>
              <a:t>拉力，则小谦对绳子的拉力至少为</a:t>
            </a:r>
            <a:r>
              <a:rPr lang="zh-CN" altLang="zh-CN" u="sng" dirty="0"/>
              <a:t>　　　　</a:t>
            </a:r>
            <a:r>
              <a:rPr lang="en-US" altLang="zh-CN" dirty="0"/>
              <a:t>N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3490519" y="224801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2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12864" y="3008009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150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99" y="3753140"/>
            <a:ext cx="3058361" cy="183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滑轮组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4093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8.</a:t>
            </a:r>
            <a:r>
              <a:rPr lang="zh-CN" altLang="zh-CN" dirty="0"/>
              <a:t>如图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8</a:t>
            </a:r>
            <a:r>
              <a:rPr lang="zh-CN" altLang="zh-CN" dirty="0"/>
              <a:t>所示的装置处于静止状态，不计滑轮和绳重，如果物体重力分别是</a:t>
            </a:r>
            <a:r>
              <a:rPr lang="en-US" altLang="zh-CN" i="1" dirty="0"/>
              <a:t>G</a:t>
            </a:r>
            <a:r>
              <a:rPr lang="en-US" altLang="zh-CN" baseline="-25000" dirty="0"/>
              <a:t>1</a:t>
            </a:r>
            <a:r>
              <a:rPr lang="zh-CN" altLang="zh-CN" dirty="0"/>
              <a:t>和</a:t>
            </a:r>
            <a:r>
              <a:rPr lang="en-US" altLang="zh-CN" i="1" dirty="0"/>
              <a:t>G</a:t>
            </a:r>
            <a:r>
              <a:rPr lang="en-US" altLang="zh-CN" baseline="-25000" dirty="0"/>
              <a:t>2</a:t>
            </a:r>
            <a:r>
              <a:rPr lang="zh-CN" altLang="zh-CN" dirty="0"/>
              <a:t>，那么</a:t>
            </a:r>
            <a:r>
              <a:rPr lang="en-US" altLang="zh-CN" i="1" dirty="0"/>
              <a:t>G</a:t>
            </a:r>
            <a:r>
              <a:rPr lang="en-US" altLang="zh-CN" baseline="-25000" dirty="0"/>
              <a:t>1</a:t>
            </a:r>
            <a:r>
              <a:rPr lang="zh-CN" altLang="zh-CN" dirty="0"/>
              <a:t>和</a:t>
            </a:r>
            <a:r>
              <a:rPr lang="en-US" altLang="zh-CN" i="1" dirty="0"/>
              <a:t>G</a:t>
            </a:r>
            <a:r>
              <a:rPr lang="en-US" altLang="zh-CN" baseline="-25000" dirty="0"/>
              <a:t>2</a:t>
            </a:r>
            <a:r>
              <a:rPr lang="zh-CN" altLang="zh-CN" dirty="0"/>
              <a:t>的关系是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en-US" altLang="zh-CN" i="1" dirty="0"/>
              <a:t>G</a:t>
            </a:r>
            <a:r>
              <a:rPr lang="en-US" altLang="zh-CN" baseline="-25000" dirty="0"/>
              <a:t>1</a:t>
            </a:r>
            <a:r>
              <a:rPr lang="zh-CN" altLang="zh-CN" dirty="0"/>
              <a:t>＝</a:t>
            </a:r>
            <a:r>
              <a:rPr lang="en-US" altLang="zh-CN" i="1" dirty="0"/>
              <a:t>G</a:t>
            </a:r>
            <a:r>
              <a:rPr lang="en-US" altLang="zh-CN" baseline="-25000" dirty="0"/>
              <a:t>2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en-US" altLang="zh-CN" i="1" dirty="0"/>
              <a:t>G</a:t>
            </a:r>
            <a:r>
              <a:rPr lang="en-US" altLang="zh-CN" baseline="-25000" dirty="0"/>
              <a:t>1</a:t>
            </a:r>
            <a:r>
              <a:rPr lang="zh-CN" altLang="zh-CN" dirty="0"/>
              <a:t>＝</a:t>
            </a:r>
            <a:r>
              <a:rPr lang="en-US" altLang="zh-CN" dirty="0"/>
              <a:t>2</a:t>
            </a:r>
            <a:r>
              <a:rPr lang="en-US" altLang="zh-CN" i="1" dirty="0"/>
              <a:t>G</a:t>
            </a:r>
            <a:r>
              <a:rPr lang="en-US" altLang="zh-CN" baseline="-25000" dirty="0"/>
              <a:t>2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en-US" altLang="zh-CN" i="1" dirty="0"/>
              <a:t>G</a:t>
            </a:r>
            <a:r>
              <a:rPr lang="en-US" altLang="zh-CN" baseline="-25000" dirty="0"/>
              <a:t>1</a:t>
            </a:r>
            <a:r>
              <a:rPr lang="zh-CN" altLang="zh-CN" dirty="0"/>
              <a:t>＝</a:t>
            </a:r>
            <a:r>
              <a:rPr lang="en-US" altLang="zh-CN" dirty="0"/>
              <a:t>1/2</a:t>
            </a:r>
            <a:r>
              <a:rPr lang="en-US" altLang="zh-CN" i="1" dirty="0"/>
              <a:t>G</a:t>
            </a:r>
            <a:r>
              <a:rPr lang="en-US" altLang="zh-CN" baseline="-25000" dirty="0"/>
              <a:t>2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无法判断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1826114" y="278377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B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33" y="3017036"/>
            <a:ext cx="1458114" cy="231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08488"/>
            <a:ext cx="8229600" cy="4093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9.</a:t>
            </a:r>
            <a:r>
              <a:rPr lang="zh-CN" altLang="zh-CN" dirty="0"/>
              <a:t>如图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9</a:t>
            </a:r>
            <a:r>
              <a:rPr lang="zh-CN" altLang="zh-CN" dirty="0"/>
              <a:t>甲和乙都是由一个定滑轮和一个动滑轮组成的滑轮组，但是它们有不同点。请回答：</a:t>
            </a:r>
          </a:p>
          <a:p>
            <a:pPr marL="514350" indent="-514350">
              <a:buAutoNum type="arabicParenBoth"/>
            </a:pPr>
            <a:r>
              <a:rPr lang="en-US" altLang="zh-CN" u="sng" dirty="0"/>
              <a:t>       </a:t>
            </a:r>
            <a:r>
              <a:rPr lang="zh-CN" altLang="zh-CN" dirty="0"/>
              <a:t>滑轮组能改变动力的方向，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而</a:t>
            </a:r>
            <a:r>
              <a:rPr lang="zh-CN" altLang="zh-CN" u="sng" dirty="0"/>
              <a:t>　　</a:t>
            </a:r>
            <a:r>
              <a:rPr lang="zh-CN" altLang="zh-CN" dirty="0"/>
              <a:t>滑轮组不能改变动力的方向。</a:t>
            </a:r>
          </a:p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甲滑轮组有</a:t>
            </a:r>
            <a:r>
              <a:rPr lang="zh-CN" altLang="zh-CN" u="sng" dirty="0"/>
              <a:t>　　　　</a:t>
            </a:r>
            <a:r>
              <a:rPr lang="zh-CN" altLang="zh-CN" dirty="0"/>
              <a:t>股绳子承担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物重，而乙滑轮组有</a:t>
            </a:r>
            <a:r>
              <a:rPr lang="zh-CN" altLang="zh-CN" u="sng" dirty="0"/>
              <a:t>　　</a:t>
            </a:r>
            <a:r>
              <a:rPr lang="en-US" altLang="zh-CN" u="sng" dirty="0"/>
              <a:t>   </a:t>
            </a:r>
            <a:r>
              <a:rPr lang="zh-CN" altLang="zh-CN" u="sng" dirty="0"/>
              <a:t>　　</a:t>
            </a:r>
            <a:r>
              <a:rPr lang="zh-CN" altLang="zh-CN" dirty="0"/>
              <a:t>股，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u="sng" dirty="0"/>
              <a:t>　　　　</a:t>
            </a:r>
            <a:r>
              <a:rPr lang="zh-CN" altLang="zh-CN" dirty="0"/>
              <a:t>滑轮组更省力些。</a:t>
            </a:r>
          </a:p>
          <a:p>
            <a:pPr marL="0" indent="0">
              <a:buNone/>
            </a:pPr>
            <a:r>
              <a:rPr lang="en-US" altLang="zh-CN" dirty="0"/>
              <a:t>(3)</a:t>
            </a:r>
            <a:r>
              <a:rPr lang="zh-CN" altLang="zh-CN" dirty="0"/>
              <a:t>若都使物体上升</a:t>
            </a:r>
            <a:r>
              <a:rPr lang="en-US" altLang="zh-CN" i="1" dirty="0"/>
              <a:t>h</a:t>
            </a:r>
            <a:r>
              <a:rPr lang="zh-CN" altLang="zh-CN" dirty="0"/>
              <a:t>，那么甲滑轮组的绳端须向上移</a:t>
            </a:r>
            <a:r>
              <a:rPr lang="zh-CN" altLang="zh-CN" u="sng" dirty="0"/>
              <a:t>　　　　</a:t>
            </a:r>
            <a:r>
              <a:rPr lang="zh-CN" altLang="zh-CN" dirty="0"/>
              <a:t>，乙滑轮组的绳端须向下移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1043868" y="233769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乙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20" y="2408241"/>
            <a:ext cx="1649311" cy="23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950305" y="2866621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甲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47496" y="338984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3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08837" y="39130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2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62127" y="441685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甲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93317" y="5312086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3</a:t>
            </a:r>
            <a:r>
              <a:rPr lang="en-US" altLang="zh-CN" sz="2800" i="1" dirty="0">
                <a:latin typeface="+mn-lt"/>
                <a:sym typeface="+mn-ea"/>
              </a:rPr>
              <a:t>h</a:t>
            </a:r>
            <a:endParaRPr lang="en-US" altLang="en-US" sz="2800" i="1" dirty="0">
              <a:latin typeface="+mn-lt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990678" y="5302659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2</a:t>
            </a:r>
            <a:r>
              <a:rPr lang="en-US" altLang="zh-CN" sz="2800" i="1" dirty="0">
                <a:latin typeface="+mn-lt"/>
                <a:sym typeface="+mn-ea"/>
              </a:rPr>
              <a:t>h</a:t>
            </a:r>
            <a:endParaRPr lang="en-US" altLang="en-US" sz="2800" i="1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95041"/>
            <a:ext cx="8229600" cy="4093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10.</a:t>
            </a:r>
            <a:r>
              <a:rPr lang="zh-CN" altLang="zh-CN" dirty="0"/>
              <a:t>如图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10</a:t>
            </a:r>
            <a:r>
              <a:rPr lang="zh-CN" altLang="zh-CN" dirty="0"/>
              <a:t>，分别用甲、乙两种形式的滑轮组把重为</a:t>
            </a:r>
            <a:r>
              <a:rPr lang="en-US" altLang="zh-CN" dirty="0"/>
              <a:t>400 N</a:t>
            </a:r>
            <a:r>
              <a:rPr lang="zh-CN" altLang="zh-CN" dirty="0"/>
              <a:t>的物体匀速向上提起；已知每个滑轮重</a:t>
            </a:r>
            <a:r>
              <a:rPr lang="en-US" altLang="zh-CN" dirty="0"/>
              <a:t>20 N</a:t>
            </a:r>
            <a:r>
              <a:rPr lang="zh-CN" altLang="zh-CN" dirty="0"/>
              <a:t>，忽略绳子的重力以及滑轮与绳子的摩擦，图甲中车对绳子的拉力为</a:t>
            </a:r>
            <a:r>
              <a:rPr lang="zh-CN" altLang="zh-CN" u="sng" dirty="0"/>
              <a:t>　　　　</a:t>
            </a:r>
            <a:r>
              <a:rPr lang="en-US" altLang="zh-CN" dirty="0"/>
              <a:t>N</a:t>
            </a:r>
            <a:r>
              <a:rPr lang="zh-CN" altLang="zh-CN" dirty="0"/>
              <a:t>，图乙中人对绳子的拉力为</a:t>
            </a:r>
            <a:r>
              <a:rPr lang="zh-CN" altLang="zh-CN" u="sng" dirty="0"/>
              <a:t>　　　　</a:t>
            </a:r>
            <a:r>
              <a:rPr lang="en-US" altLang="zh-CN" dirty="0"/>
              <a:t>N</a:t>
            </a:r>
            <a:r>
              <a:rPr lang="zh-CN" altLang="zh-CN" dirty="0"/>
              <a:t>。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4095125" y="2628123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400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82001" y="3008951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210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61" y="3818683"/>
            <a:ext cx="5840960" cy="203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如图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11</a:t>
            </a:r>
            <a:r>
              <a:rPr lang="zh-CN" altLang="zh-CN" dirty="0"/>
              <a:t>所示是人们在生活、生产中经常使用的滑轮。下列几种说法中正确的是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图甲中使用的是动滑轮，图乙中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使用的是定滑轮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使用定滑轮可以省力，使用动滑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轮可以改变拉力的方向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提升同一重物时，使用定滑轮时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绳子自由端拉长的更长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提升同一重物时，用动滑轮比定滑轮省力</a:t>
            </a:r>
          </a:p>
        </p:txBody>
      </p:sp>
      <p:sp>
        <p:nvSpPr>
          <p:cNvPr id="23" name="矩形 22"/>
          <p:cNvSpPr/>
          <p:nvPr/>
        </p:nvSpPr>
        <p:spPr>
          <a:xfrm>
            <a:off x="6098147" y="180980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27" y="2581435"/>
            <a:ext cx="1954453" cy="203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如图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12</a:t>
            </a:r>
            <a:r>
              <a:rPr lang="zh-CN" altLang="zh-CN" dirty="0"/>
              <a:t>所示，用下列装置提升同一重物，若不计滑轮自重及摩擦，则最省力的是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6499167" y="179095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77" y="2767563"/>
            <a:ext cx="962025" cy="23907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99" y="2901904"/>
            <a:ext cx="981075" cy="2266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08" y="2397079"/>
            <a:ext cx="895350" cy="2743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91" y="2397079"/>
            <a:ext cx="1028700" cy="27717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如图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13</a:t>
            </a:r>
            <a:r>
              <a:rPr lang="zh-CN" altLang="zh-CN" dirty="0"/>
              <a:t>所示的三个滑轮分别拉同一物体沿同一水平地面做匀速直线运动，所用的拉力分别为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zh-CN" dirty="0"/>
              <a:t>、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zh-CN" altLang="zh-CN" dirty="0"/>
              <a:t>、</a:t>
            </a:r>
            <a:r>
              <a:rPr lang="en-US" altLang="zh-CN" i="1" dirty="0"/>
              <a:t>F</a:t>
            </a:r>
            <a:r>
              <a:rPr lang="en-US" altLang="zh-CN" baseline="-25000" dirty="0"/>
              <a:t>3</a:t>
            </a:r>
            <a:r>
              <a:rPr lang="zh-CN" altLang="zh-CN" dirty="0"/>
              <a:t>。那么，下列关系式中正确的是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zh-CN" dirty="0"/>
              <a:t>＞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zh-CN" altLang="zh-CN" dirty="0"/>
              <a:t>＞</a:t>
            </a:r>
            <a:r>
              <a:rPr lang="en-US" altLang="zh-CN" i="1" dirty="0"/>
              <a:t>F</a:t>
            </a:r>
            <a:r>
              <a:rPr lang="en-US" altLang="zh-CN" baseline="-25000" dirty="0"/>
              <a:t>3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zh-CN" dirty="0"/>
              <a:t>＜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zh-CN" altLang="zh-CN" dirty="0"/>
              <a:t>＜</a:t>
            </a:r>
            <a:r>
              <a:rPr lang="en-US" altLang="zh-CN" i="1" dirty="0"/>
              <a:t>F</a:t>
            </a:r>
            <a:r>
              <a:rPr lang="en-US" altLang="zh-CN" baseline="-25000" dirty="0"/>
              <a:t>3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zh-CN" altLang="zh-CN" dirty="0"/>
              <a:t>＞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zh-CN" dirty="0"/>
              <a:t>＞</a:t>
            </a:r>
            <a:r>
              <a:rPr lang="en-US" altLang="zh-CN" i="1" dirty="0"/>
              <a:t>F</a:t>
            </a:r>
            <a:r>
              <a:rPr lang="en-US" altLang="zh-CN" baseline="-25000" dirty="0"/>
              <a:t>3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zh-CN" altLang="zh-CN" dirty="0"/>
              <a:t>＜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zh-CN" dirty="0"/>
              <a:t>＜</a:t>
            </a:r>
            <a:r>
              <a:rPr lang="en-US" altLang="zh-CN" i="1" dirty="0"/>
              <a:t>F</a:t>
            </a:r>
            <a:r>
              <a:rPr lang="en-US" altLang="zh-CN" baseline="-25000" dirty="0"/>
              <a:t>3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6772001" y="205909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14" y="3125242"/>
            <a:ext cx="6001212" cy="10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4.(2018·</a:t>
            </a:r>
            <a:r>
              <a:rPr lang="zh-CN" altLang="zh-CN" dirty="0"/>
              <a:t>广东省</a:t>
            </a:r>
            <a:r>
              <a:rPr lang="en-US" altLang="zh-CN" dirty="0"/>
              <a:t>)</a:t>
            </a:r>
            <a:r>
              <a:rPr lang="en-US" altLang="zh-CN" i="1" dirty="0"/>
              <a:t>A</a:t>
            </a:r>
            <a:r>
              <a:rPr lang="zh-CN" altLang="zh-CN" dirty="0"/>
              <a:t>、</a:t>
            </a:r>
            <a:r>
              <a:rPr lang="en-US" altLang="zh-CN" i="1" dirty="0"/>
              <a:t>B</a:t>
            </a:r>
            <a:r>
              <a:rPr lang="zh-CN" altLang="zh-CN" dirty="0"/>
              <a:t>两种实心物体的质量与体积的关系如图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14</a:t>
            </a:r>
            <a:r>
              <a:rPr lang="zh-CN" altLang="zh-CN" dirty="0"/>
              <a:t>甲所示，把体积相等的</a:t>
            </a:r>
            <a:r>
              <a:rPr lang="en-US" altLang="zh-CN" i="1" dirty="0"/>
              <a:t>A</a:t>
            </a:r>
            <a:r>
              <a:rPr lang="zh-CN" altLang="zh-CN" dirty="0"/>
              <a:t>、</a:t>
            </a:r>
            <a:r>
              <a:rPr lang="en-US" altLang="zh-CN" i="1" dirty="0"/>
              <a:t>B</a:t>
            </a:r>
            <a:r>
              <a:rPr lang="zh-CN" altLang="zh-CN" dirty="0"/>
              <a:t>物体挂在滑轮组下，若要使它们处于静止状态，则图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14</a:t>
            </a:r>
            <a:r>
              <a:rPr lang="zh-CN" altLang="zh-CN" dirty="0"/>
              <a:t>乙的虚线框内悬挂</a:t>
            </a:r>
            <a:r>
              <a:rPr lang="en-US" altLang="zh-CN" i="1" dirty="0"/>
              <a:t>B</a:t>
            </a:r>
            <a:r>
              <a:rPr lang="zh-CN" altLang="zh-CN" dirty="0"/>
              <a:t>物体的个数是</a:t>
            </a:r>
            <a:r>
              <a:rPr lang="en-US" altLang="zh-CN" dirty="0"/>
              <a:t>(</a:t>
            </a:r>
            <a:r>
              <a:rPr lang="zh-CN" altLang="zh-CN" dirty="0"/>
              <a:t>不计摩擦和滑轮的自重</a:t>
            </a:r>
            <a:r>
              <a:rPr lang="en-US" altLang="zh-CN" dirty="0"/>
              <a:t>)(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A.1</a:t>
            </a:r>
            <a:r>
              <a:rPr lang="zh-CN" altLang="zh-CN" dirty="0"/>
              <a:t>个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B.2</a:t>
            </a:r>
            <a:r>
              <a:rPr lang="zh-CN" altLang="zh-CN" dirty="0"/>
              <a:t>个</a:t>
            </a:r>
          </a:p>
          <a:p>
            <a:pPr marL="0" indent="0">
              <a:buNone/>
            </a:pPr>
            <a:r>
              <a:rPr lang="en-US" altLang="zh-CN" dirty="0"/>
              <a:t>C.3</a:t>
            </a:r>
            <a:r>
              <a:rPr lang="zh-CN" altLang="zh-CN" dirty="0"/>
              <a:t>个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D.4</a:t>
            </a:r>
            <a:r>
              <a:rPr lang="zh-CN" altLang="zh-CN" dirty="0"/>
              <a:t>个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2269126" y="294614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362" y="3595692"/>
            <a:ext cx="3941666" cy="175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了解动滑轮、定滑轮和滑轮组。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动滑轮和定滑轮、探究两类滑轮的作用、滑轮组。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如图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15</a:t>
            </a:r>
            <a:r>
              <a:rPr lang="zh-CN" altLang="zh-CN" dirty="0"/>
              <a:t>所示，一辆小汽车陷进了泥潭，司机按图示的甲、乙两种方式安装滑轮，均可能将小汽车从泥潭中拉出。你认为甲方式中滑轮的作用是</a:t>
            </a:r>
            <a:r>
              <a:rPr lang="zh-CN" altLang="zh-CN" u="sng" dirty="0"/>
              <a:t>　　　　　　　　</a:t>
            </a:r>
            <a:r>
              <a:rPr lang="en-US" altLang="zh-CN" u="sng" dirty="0"/>
              <a:t> </a:t>
            </a:r>
            <a:r>
              <a:rPr lang="zh-CN" altLang="zh-CN" dirty="0"/>
              <a:t>；设两种方式将汽车拉出的最小力的大小分别是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zh-CN" dirty="0"/>
              <a:t>、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zh-CN" altLang="zh-CN" dirty="0"/>
              <a:t>；则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zh-CN" u="sng" dirty="0"/>
              <a:t>　　　　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＞</a:t>
            </a:r>
            <a:r>
              <a:rPr lang="en-US" altLang="zh-CN" dirty="0"/>
              <a:t>”“</a:t>
            </a:r>
            <a:r>
              <a:rPr lang="zh-CN" altLang="zh-CN" dirty="0"/>
              <a:t>＜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＝</a:t>
            </a:r>
            <a:r>
              <a:rPr lang="en-US" altLang="zh-CN" dirty="0"/>
              <a:t>”)</a:t>
            </a:r>
            <a:r>
              <a:rPr lang="zh-CN" altLang="zh-CN" dirty="0"/>
              <a:t>；如按图乙方式，人拉绳头移动了</a:t>
            </a:r>
            <a:r>
              <a:rPr lang="en-US" altLang="zh-CN" dirty="0"/>
              <a:t>0.5 m</a:t>
            </a:r>
            <a:r>
              <a:rPr lang="zh-CN" altLang="zh-CN" dirty="0"/>
              <a:t>，那么小汽车被拉动了</a:t>
            </a:r>
            <a:r>
              <a:rPr lang="zh-CN" altLang="zh-CN" u="sng" dirty="0"/>
              <a:t>　　　　</a:t>
            </a:r>
            <a:r>
              <a:rPr lang="en-US" altLang="zh-CN" dirty="0"/>
              <a:t>m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978708" y="2522254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改变拉力的方向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19" y="4335746"/>
            <a:ext cx="4652078" cy="188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5860014" y="2889755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&gt;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241896" y="3676941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0.25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zh-CN" dirty="0"/>
              <a:t>用图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16</a:t>
            </a:r>
            <a:r>
              <a:rPr lang="zh-CN" altLang="zh-CN" dirty="0"/>
              <a:t>所示的滑轮组提起重</a:t>
            </a:r>
            <a:r>
              <a:rPr lang="en-US" altLang="zh-CN" dirty="0"/>
              <a:t>300 N</a:t>
            </a:r>
            <a:r>
              <a:rPr lang="zh-CN" altLang="zh-CN" dirty="0"/>
              <a:t>的重物，不计滑轮重和摩擦，需施加</a:t>
            </a:r>
            <a:r>
              <a:rPr lang="zh-CN" altLang="zh-CN" u="sng" dirty="0"/>
              <a:t>　　　　　</a:t>
            </a:r>
            <a:r>
              <a:rPr lang="en-US" altLang="zh-CN" dirty="0"/>
              <a:t>N</a:t>
            </a:r>
            <a:r>
              <a:rPr lang="zh-CN" altLang="zh-CN" dirty="0"/>
              <a:t>的拉力，重物上升</a:t>
            </a:r>
            <a:r>
              <a:rPr lang="en-US" altLang="zh-CN" dirty="0"/>
              <a:t>1 m</a:t>
            </a:r>
            <a:r>
              <a:rPr lang="zh-CN" altLang="zh-CN" dirty="0"/>
              <a:t>，绳的自由端拉动</a:t>
            </a:r>
            <a:r>
              <a:rPr lang="zh-CN" altLang="zh-CN" u="sng" dirty="0"/>
              <a:t>　　　　</a:t>
            </a:r>
            <a:r>
              <a:rPr lang="en-US" altLang="zh-CN" dirty="0"/>
              <a:t>m</a:t>
            </a:r>
            <a:r>
              <a:rPr lang="zh-CN" altLang="zh-CN" dirty="0"/>
              <a:t>。若动滑轮重</a:t>
            </a:r>
            <a:r>
              <a:rPr lang="en-US" altLang="zh-CN" dirty="0"/>
              <a:t>15 N</a:t>
            </a:r>
            <a:r>
              <a:rPr lang="zh-CN" altLang="zh-CN" dirty="0"/>
              <a:t>，则拉绳的力需要</a:t>
            </a:r>
            <a:r>
              <a:rPr lang="zh-CN" altLang="zh-CN" u="sng" dirty="0"/>
              <a:t>　　　　</a:t>
            </a:r>
            <a:r>
              <a:rPr lang="en-US" altLang="zh-CN" dirty="0"/>
              <a:t>N</a:t>
            </a:r>
            <a:r>
              <a:rPr lang="zh-CN" altLang="zh-CN" dirty="0"/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878122" y="175129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100</a:t>
            </a:r>
            <a:endParaRPr lang="zh-CN" altLang="en-US" b="1" dirty="0"/>
          </a:p>
        </p:txBody>
      </p:sp>
      <p:sp>
        <p:nvSpPr>
          <p:cNvPr id="18" name="矩形 17"/>
          <p:cNvSpPr/>
          <p:nvPr/>
        </p:nvSpPr>
        <p:spPr>
          <a:xfrm>
            <a:off x="5419296" y="217282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endParaRPr lang="zh-CN" altLang="en-US" b="1" dirty="0"/>
          </a:p>
        </p:txBody>
      </p:sp>
      <p:sp>
        <p:nvSpPr>
          <p:cNvPr id="19" name="矩形 18"/>
          <p:cNvSpPr/>
          <p:nvPr/>
        </p:nvSpPr>
        <p:spPr>
          <a:xfrm>
            <a:off x="4696021" y="2548291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105</a:t>
            </a:r>
            <a:endParaRPr lang="zh-CN" alt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08" y="3273000"/>
            <a:ext cx="806214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7.</a:t>
            </a:r>
            <a:r>
              <a:rPr lang="zh-CN" altLang="zh-CN" dirty="0"/>
              <a:t>如图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17</a:t>
            </a:r>
            <a:r>
              <a:rPr lang="zh-CN" altLang="zh-CN" dirty="0"/>
              <a:t>所示中，汽车的方向盘和安装在井口打水用的辘轳都是轮轴。如果要使方向盘的操作更省力，应该把方向盘做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大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小</a:t>
            </a:r>
            <a:r>
              <a:rPr lang="en-US" altLang="zh-CN" dirty="0"/>
              <a:t>”)</a:t>
            </a:r>
            <a:r>
              <a:rPr lang="zh-CN" altLang="zh-CN" dirty="0"/>
              <a:t>一些；如果要使通过辘轳打水更省力一些，应该把辘轳缠绕绳子的轴做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粗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细</a:t>
            </a:r>
            <a:r>
              <a:rPr lang="en-US" altLang="zh-CN" dirty="0"/>
              <a:t>”)</a:t>
            </a:r>
            <a:r>
              <a:rPr lang="zh-CN" altLang="zh-CN" dirty="0"/>
              <a:t>一些。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363178" y="2107356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734171" y="290041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51" y="4018524"/>
            <a:ext cx="4904882" cy="168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8.</a:t>
            </a:r>
            <a:r>
              <a:rPr lang="zh-CN" altLang="zh-CN" dirty="0"/>
              <a:t>按要求进行滑轮组绕线。</a:t>
            </a:r>
          </a:p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一个工人站在地面上，使用如图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18</a:t>
            </a:r>
            <a:r>
              <a:rPr lang="zh-CN" altLang="zh-CN" dirty="0"/>
              <a:t>甲所示的滑轮组将重物从地面提升到楼顶，要求绳子的自由端要向下拉，请你用笔画代替绳子，画出滑轮组最省力的绕绳方法。</a:t>
            </a:r>
          </a:p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请画出图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18</a:t>
            </a:r>
            <a:r>
              <a:rPr lang="zh-CN" altLang="zh-CN" dirty="0"/>
              <a:t>乙中最省力的绕绳方法。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92" y="4257712"/>
            <a:ext cx="3516198" cy="213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92" y="4287208"/>
            <a:ext cx="963243" cy="181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20" y="4467510"/>
            <a:ext cx="624243" cy="163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43" y="4255370"/>
            <a:ext cx="722319" cy="185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4447143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/>
              <a:t>1.</a:t>
            </a:r>
            <a:r>
              <a:rPr lang="zh-CN" altLang="zh-CN" sz="2800" dirty="0"/>
              <a:t>如图</a:t>
            </a:r>
            <a:r>
              <a:rPr lang="en-US" altLang="zh-CN" sz="2800" dirty="0"/>
              <a:t>6.6</a:t>
            </a:r>
            <a:r>
              <a:rPr lang="zh-CN" altLang="zh-CN" sz="2800" dirty="0"/>
              <a:t>－</a:t>
            </a:r>
            <a:r>
              <a:rPr lang="en-US" altLang="zh-CN" sz="2800" dirty="0"/>
              <a:t>19</a:t>
            </a:r>
            <a:r>
              <a:rPr lang="zh-CN" altLang="zh-CN" sz="2800" dirty="0"/>
              <a:t>所示，在水平拉力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的作用下，物体</a:t>
            </a:r>
            <a:r>
              <a:rPr lang="en-US" altLang="zh-CN" sz="2800" i="1" dirty="0"/>
              <a:t>A</a:t>
            </a:r>
            <a:r>
              <a:rPr lang="zh-CN" altLang="zh-CN" sz="2800" dirty="0"/>
              <a:t>匀速向右滑动时，弹簧测力计示数为</a:t>
            </a:r>
            <a:r>
              <a:rPr lang="en-US" altLang="zh-CN" sz="2800" dirty="0"/>
              <a:t>10 N</a:t>
            </a:r>
            <a:r>
              <a:rPr lang="zh-CN" altLang="zh-CN" sz="2800" dirty="0"/>
              <a:t>，不计滑轮重及滑轮与绳之间摩擦，则水平拉力</a:t>
            </a:r>
            <a:r>
              <a:rPr lang="en-US" altLang="zh-CN" sz="2800" i="1" dirty="0"/>
              <a:t>F</a:t>
            </a:r>
            <a:r>
              <a:rPr lang="zh-CN" altLang="zh-CN" sz="2800" dirty="0"/>
              <a:t>和物体</a:t>
            </a:r>
            <a:r>
              <a:rPr lang="en-US" altLang="zh-CN" sz="2800" i="1" dirty="0"/>
              <a:t>A</a:t>
            </a:r>
            <a:r>
              <a:rPr lang="zh-CN" altLang="zh-CN" sz="2800" dirty="0"/>
              <a:t>与水平面之间的摩擦力</a:t>
            </a:r>
            <a:r>
              <a:rPr lang="en-US" altLang="zh-CN" sz="2800" i="1" dirty="0"/>
              <a:t>f</a:t>
            </a:r>
            <a:r>
              <a:rPr lang="en-US" altLang="zh-CN" sz="2800" dirty="0"/>
              <a:t> </a:t>
            </a:r>
            <a:r>
              <a:rPr lang="zh-CN" altLang="zh-CN" sz="2800" dirty="0"/>
              <a:t>的大小分别是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A.</a:t>
            </a:r>
            <a:r>
              <a:rPr lang="en-US" altLang="zh-CN" sz="2800" i="1" dirty="0"/>
              <a:t>F</a:t>
            </a:r>
            <a:r>
              <a:rPr lang="zh-CN" altLang="zh-CN" sz="2800" dirty="0"/>
              <a:t>＝</a:t>
            </a:r>
            <a:r>
              <a:rPr lang="en-US" altLang="zh-CN" sz="2800" dirty="0"/>
              <a:t>20 N</a:t>
            </a:r>
            <a:r>
              <a:rPr lang="zh-CN" altLang="zh-CN" sz="2800" dirty="0"/>
              <a:t>，</a:t>
            </a:r>
            <a:r>
              <a:rPr lang="en-US" altLang="zh-CN" sz="2800" i="1" dirty="0"/>
              <a:t>f</a:t>
            </a:r>
            <a:r>
              <a:rPr lang="zh-CN" altLang="zh-CN" sz="2800" dirty="0"/>
              <a:t>＝</a:t>
            </a:r>
            <a:r>
              <a:rPr lang="en-US" altLang="zh-CN" sz="2800" dirty="0"/>
              <a:t>20 N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B.</a:t>
            </a:r>
            <a:r>
              <a:rPr lang="en-US" altLang="zh-CN" sz="2800" i="1" dirty="0"/>
              <a:t>F</a:t>
            </a:r>
            <a:r>
              <a:rPr lang="zh-CN" altLang="zh-CN" sz="2800" dirty="0"/>
              <a:t>＝</a:t>
            </a:r>
            <a:r>
              <a:rPr lang="en-US" altLang="zh-CN" sz="2800" dirty="0"/>
              <a:t>10 N</a:t>
            </a:r>
            <a:r>
              <a:rPr lang="zh-CN" altLang="zh-CN" sz="2800" dirty="0"/>
              <a:t>，</a:t>
            </a:r>
            <a:r>
              <a:rPr lang="en-US" altLang="zh-CN" sz="2800" i="1" dirty="0"/>
              <a:t>f</a:t>
            </a:r>
            <a:r>
              <a:rPr lang="zh-CN" altLang="zh-CN" sz="2800" dirty="0"/>
              <a:t>＝</a:t>
            </a:r>
            <a:r>
              <a:rPr lang="en-US" altLang="zh-CN" sz="2800" dirty="0"/>
              <a:t>20 N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C.</a:t>
            </a:r>
            <a:r>
              <a:rPr lang="en-US" altLang="zh-CN" sz="2800" i="1" dirty="0"/>
              <a:t>F</a:t>
            </a:r>
            <a:r>
              <a:rPr lang="zh-CN" altLang="zh-CN" sz="2800" dirty="0"/>
              <a:t>＝</a:t>
            </a:r>
            <a:r>
              <a:rPr lang="en-US" altLang="zh-CN" sz="2800" dirty="0"/>
              <a:t>20 N</a:t>
            </a:r>
            <a:r>
              <a:rPr lang="zh-CN" altLang="zh-CN" sz="2800" dirty="0"/>
              <a:t>，</a:t>
            </a:r>
            <a:r>
              <a:rPr lang="en-US" altLang="zh-CN" sz="2800" i="1" dirty="0"/>
              <a:t>f</a:t>
            </a:r>
            <a:r>
              <a:rPr lang="zh-CN" altLang="zh-CN" sz="2800" dirty="0"/>
              <a:t>＝</a:t>
            </a:r>
            <a:r>
              <a:rPr lang="en-US" altLang="zh-CN" sz="2800" dirty="0"/>
              <a:t>10 N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D.</a:t>
            </a:r>
            <a:r>
              <a:rPr lang="en-US" altLang="zh-CN" sz="2800" i="1" dirty="0"/>
              <a:t>F</a:t>
            </a:r>
            <a:r>
              <a:rPr lang="zh-CN" altLang="zh-CN" sz="2800" dirty="0"/>
              <a:t>＝</a:t>
            </a:r>
            <a:r>
              <a:rPr lang="en-US" altLang="zh-CN" sz="2800" dirty="0"/>
              <a:t>10 N</a:t>
            </a:r>
            <a:r>
              <a:rPr lang="zh-CN" altLang="zh-CN" sz="2800" dirty="0"/>
              <a:t>，</a:t>
            </a:r>
            <a:r>
              <a:rPr lang="en-US" altLang="zh-CN" sz="2800" i="1" dirty="0"/>
              <a:t>f</a:t>
            </a:r>
            <a:r>
              <a:rPr lang="zh-CN" altLang="zh-CN" sz="2800" dirty="0"/>
              <a:t>＝</a:t>
            </a:r>
            <a:r>
              <a:rPr lang="en-US" altLang="zh-CN" sz="2800" dirty="0"/>
              <a:t>10 N</a:t>
            </a:r>
            <a:endParaRPr lang="zh-CN" altLang="zh-CN" sz="2800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6317245" y="258875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</a:t>
            </a:r>
            <a:endParaRPr lang="zh-CN" altLang="en-US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78" y="3084800"/>
            <a:ext cx="3754217" cy="11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18578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/>
              <a:t>2.</a:t>
            </a:r>
            <a:r>
              <a:rPr lang="zh-CN" altLang="zh-CN" sz="2800" dirty="0"/>
              <a:t>如图</a:t>
            </a:r>
            <a:r>
              <a:rPr lang="en-US" altLang="zh-CN" sz="2800" dirty="0"/>
              <a:t>6.6</a:t>
            </a:r>
            <a:r>
              <a:rPr lang="zh-CN" altLang="zh-CN" sz="2800" dirty="0"/>
              <a:t>－</a:t>
            </a:r>
            <a:r>
              <a:rPr lang="en-US" altLang="zh-CN" sz="2800" dirty="0"/>
              <a:t>20</a:t>
            </a:r>
            <a:r>
              <a:rPr lang="zh-CN" altLang="zh-CN" sz="2800" dirty="0"/>
              <a:t>为家庭手摇升降晾衣架结构图，绳子的尾端绕在一个固定在墙壁的旋轮上，当逆时针摇动旋轮手柄时，横梁上升。假设衣服和晾衣架</a:t>
            </a:r>
            <a:r>
              <a:rPr lang="en-US" altLang="zh-CN" sz="2800" dirty="0"/>
              <a:t>(</a:t>
            </a:r>
            <a:r>
              <a:rPr lang="zh-CN" altLang="zh-CN" sz="2800" dirty="0"/>
              <a:t>含动滑轮</a:t>
            </a:r>
            <a:r>
              <a:rPr lang="en-US" altLang="zh-CN" sz="2800" dirty="0"/>
              <a:t>)</a:t>
            </a:r>
            <a:r>
              <a:rPr lang="zh-CN" altLang="zh-CN" sz="2800" dirty="0"/>
              <a:t>等的总重是</a:t>
            </a:r>
            <a:r>
              <a:rPr lang="en-US" altLang="zh-CN" sz="2800" dirty="0"/>
              <a:t>40 N</a:t>
            </a:r>
            <a:r>
              <a:rPr lang="zh-CN" altLang="zh-CN" sz="2800" dirty="0"/>
              <a:t>，则静止时绳子拉力是</a:t>
            </a:r>
            <a:r>
              <a:rPr lang="zh-CN" altLang="zh-CN" sz="2800" u="sng" dirty="0"/>
              <a:t>　</a:t>
            </a:r>
            <a:r>
              <a:rPr lang="en-US" altLang="zh-CN" sz="2800" u="sng" dirty="0"/>
              <a:t>      </a:t>
            </a:r>
            <a:r>
              <a:rPr lang="en-US" altLang="zh-CN" sz="2800" dirty="0"/>
              <a:t>N</a:t>
            </a:r>
          </a:p>
          <a:p>
            <a:pPr marL="0" indent="0">
              <a:buNone/>
            </a:pPr>
            <a:r>
              <a:rPr lang="en-US" altLang="zh-CN" sz="2800" dirty="0"/>
              <a:t>(</a:t>
            </a:r>
            <a:r>
              <a:rPr lang="zh-CN" altLang="zh-CN" sz="2800" dirty="0"/>
              <a:t>各种摩擦力忽略不计</a:t>
            </a:r>
            <a:r>
              <a:rPr lang="en-US" altLang="zh-CN" sz="2800" dirty="0"/>
              <a:t>)</a:t>
            </a:r>
            <a:r>
              <a:rPr lang="zh-CN" altLang="zh-CN" sz="2800" dirty="0"/>
              <a:t>；要使晾衣架的横梁上升</a:t>
            </a:r>
            <a:r>
              <a:rPr lang="en-US" altLang="zh-CN" sz="2800" dirty="0"/>
              <a:t>1 m</a:t>
            </a:r>
            <a:r>
              <a:rPr lang="zh-CN" altLang="zh-CN" sz="2800" dirty="0"/>
              <a:t>，则绕进旋轮上的绳子长度是</a:t>
            </a:r>
            <a:r>
              <a:rPr lang="zh-CN" altLang="zh-CN" sz="2800" u="sng" dirty="0"/>
              <a:t>　　　</a:t>
            </a:r>
            <a:r>
              <a:rPr lang="en-US" altLang="zh-CN" sz="2800" dirty="0"/>
              <a:t>m</a:t>
            </a:r>
            <a:r>
              <a:rPr lang="zh-CN" altLang="zh-CN" sz="2800" dirty="0"/>
              <a:t>；在晾衣架中，滑轮丁属于</a:t>
            </a:r>
            <a:r>
              <a:rPr lang="zh-CN" altLang="zh-CN" sz="2800" u="sng" dirty="0"/>
              <a:t>　　　　</a:t>
            </a:r>
            <a:r>
              <a:rPr lang="zh-CN" altLang="zh-CN" sz="2800" dirty="0"/>
              <a:t>滑轮。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</p:txBody>
      </p:sp>
      <p:sp>
        <p:nvSpPr>
          <p:cNvPr id="12" name="矩形 11"/>
          <p:cNvSpPr/>
          <p:nvPr/>
        </p:nvSpPr>
        <p:spPr>
          <a:xfrm>
            <a:off x="7514085" y="2562257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10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81337" y="342900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4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15942" y="381651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动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83" y="4613443"/>
            <a:ext cx="3702344" cy="16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18578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/>
              <a:t>3.</a:t>
            </a:r>
            <a:r>
              <a:rPr lang="zh-CN" altLang="zh-CN" sz="2800" dirty="0"/>
              <a:t>小方同学在</a:t>
            </a:r>
            <a:r>
              <a:rPr lang="en-US" altLang="zh-CN" sz="2800" dirty="0"/>
              <a:t>“</a:t>
            </a:r>
            <a:r>
              <a:rPr lang="zh-CN" altLang="zh-CN" sz="2800" dirty="0"/>
              <a:t>探究定滑轮和动滑轮特点</a:t>
            </a:r>
            <a:r>
              <a:rPr lang="en-US" altLang="zh-CN" sz="2800" dirty="0"/>
              <a:t>”</a:t>
            </a:r>
            <a:r>
              <a:rPr lang="zh-CN" altLang="zh-CN" sz="2800" dirty="0"/>
              <a:t>的实验中，装置如图</a:t>
            </a:r>
            <a:r>
              <a:rPr lang="en-US" altLang="zh-CN" sz="2800" dirty="0"/>
              <a:t>6.6</a:t>
            </a:r>
            <a:r>
              <a:rPr lang="zh-CN" altLang="zh-CN" sz="2800" dirty="0"/>
              <a:t>－</a:t>
            </a:r>
            <a:r>
              <a:rPr lang="en-US" altLang="zh-CN" sz="2800" dirty="0"/>
              <a:t>21</a:t>
            </a:r>
            <a:r>
              <a:rPr lang="zh-CN" altLang="zh-CN" sz="2800" dirty="0"/>
              <a:t>所示。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04" y="2538618"/>
            <a:ext cx="3455141" cy="280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18578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(1)</a:t>
            </a:r>
            <a:r>
              <a:rPr lang="zh-CN" altLang="zh-CN" sz="2800" dirty="0"/>
              <a:t>小方在测量钩码重力前，除了观察弹簧测力计的量程和分度值外，还应将测力计在</a:t>
            </a:r>
            <a:r>
              <a:rPr lang="zh-CN" altLang="zh-CN" sz="2800" u="sng" dirty="0"/>
              <a:t>　　　　　</a:t>
            </a:r>
            <a:r>
              <a:rPr lang="zh-CN" altLang="zh-CN" sz="2800" dirty="0"/>
              <a:t>方向调零。测量钩码重力时，应将钩码挂在弹簧测力计下如图</a:t>
            </a:r>
            <a:r>
              <a:rPr lang="en-US" altLang="zh-CN" sz="2800" dirty="0"/>
              <a:t>6.6</a:t>
            </a:r>
            <a:r>
              <a:rPr lang="zh-CN" altLang="zh-CN" sz="2800" dirty="0"/>
              <a:t>－</a:t>
            </a:r>
            <a:r>
              <a:rPr lang="en-US" altLang="zh-CN" sz="2800" dirty="0"/>
              <a:t>21</a:t>
            </a:r>
            <a:r>
              <a:rPr lang="zh-CN" altLang="zh-CN" sz="2800" dirty="0"/>
              <a:t>甲所示，并让它处于</a:t>
            </a:r>
            <a:r>
              <a:rPr lang="zh-CN" altLang="zh-CN" sz="2800" u="sng" dirty="0"/>
              <a:t>　　　　　</a:t>
            </a:r>
            <a:r>
              <a:rPr lang="zh-CN" altLang="zh-CN" sz="2800" dirty="0"/>
              <a:t>状态，这时弹簧测力计的示数大小就等于钩码的重力大小。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(2)</a:t>
            </a:r>
            <a:r>
              <a:rPr lang="zh-CN" altLang="zh-CN" sz="2800" dirty="0"/>
              <a:t>在探究定滑轮特点时，小方按照如图</a:t>
            </a:r>
            <a:r>
              <a:rPr lang="en-US" altLang="zh-CN" sz="2800" dirty="0"/>
              <a:t>6.6</a:t>
            </a:r>
            <a:r>
              <a:rPr lang="zh-CN" altLang="zh-CN" sz="2800" dirty="0"/>
              <a:t>－</a:t>
            </a:r>
            <a:r>
              <a:rPr lang="en-US" altLang="zh-CN" sz="2800" dirty="0"/>
              <a:t>21</a:t>
            </a:r>
            <a:r>
              <a:rPr lang="zh-CN" altLang="zh-CN" sz="2800" dirty="0"/>
              <a:t>乙所示操作，觉得读数不太方便，于是把测力计倒过来，即测力计吊环系在拉绳上，用手拉挂钩，测力计的示数会</a:t>
            </a:r>
            <a:r>
              <a:rPr lang="zh-CN" altLang="zh-CN" sz="2800" u="sng" dirty="0"/>
              <a:t>　　　　　</a:t>
            </a:r>
            <a:r>
              <a:rPr lang="en-US" altLang="zh-CN" sz="2800" dirty="0"/>
              <a:t>(</a:t>
            </a:r>
            <a:r>
              <a:rPr lang="zh-CN" altLang="zh-CN" sz="2800" dirty="0"/>
              <a:t>选填</a:t>
            </a:r>
            <a:r>
              <a:rPr lang="en-US" altLang="zh-CN" sz="2800" dirty="0"/>
              <a:t>“</a:t>
            </a:r>
            <a:r>
              <a:rPr lang="zh-CN" altLang="zh-CN" sz="2800" dirty="0"/>
              <a:t>变大</a:t>
            </a:r>
            <a:r>
              <a:rPr lang="en-US" altLang="zh-CN" sz="2800" dirty="0"/>
              <a:t>”“</a:t>
            </a:r>
            <a:r>
              <a:rPr lang="zh-CN" altLang="zh-CN" sz="2800" dirty="0"/>
              <a:t>变小</a:t>
            </a:r>
            <a:r>
              <a:rPr lang="en-US" altLang="zh-CN" sz="2800" dirty="0"/>
              <a:t>”</a:t>
            </a:r>
            <a:r>
              <a:rPr lang="zh-CN" altLang="zh-CN" sz="2800" dirty="0"/>
              <a:t>或</a:t>
            </a:r>
            <a:r>
              <a:rPr lang="en-US" altLang="zh-CN" sz="2800" dirty="0"/>
              <a:t>“</a:t>
            </a:r>
            <a:r>
              <a:rPr lang="zh-CN" altLang="zh-CN" sz="2800" dirty="0"/>
              <a:t>不变</a:t>
            </a:r>
            <a:r>
              <a:rPr lang="en-US" altLang="zh-CN" sz="2800" dirty="0"/>
              <a:t>”)</a:t>
            </a:r>
            <a:r>
              <a:rPr lang="zh-CN" altLang="zh-CN" sz="2800" dirty="0"/>
              <a:t>，其理由是</a:t>
            </a:r>
            <a:r>
              <a:rPr lang="en-US" altLang="zh-CN" sz="2800" u="sng" dirty="0"/>
              <a:t>                                                                    </a:t>
            </a:r>
            <a:r>
              <a:rPr lang="zh-CN" altLang="zh-CN" sz="28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</p:txBody>
      </p:sp>
      <p:sp>
        <p:nvSpPr>
          <p:cNvPr id="12" name="矩形 11"/>
          <p:cNvSpPr/>
          <p:nvPr/>
        </p:nvSpPr>
        <p:spPr>
          <a:xfrm>
            <a:off x="6345261" y="187701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竖直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45261" y="270431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静止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37683" y="498302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变小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81987" y="5396474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测力计本身受重力的作用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18578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(3)</a:t>
            </a:r>
            <a:r>
              <a:rPr lang="zh-CN" altLang="en-US" sz="2800" dirty="0"/>
              <a:t>在探究动滑轮特点时，小方按照如图</a:t>
            </a:r>
            <a:r>
              <a:rPr lang="en-US" altLang="zh-CN" sz="2800" dirty="0"/>
              <a:t>6.6</a:t>
            </a:r>
            <a:r>
              <a:rPr lang="zh-CN" altLang="en-US" sz="2800" dirty="0"/>
              <a:t>－</a:t>
            </a:r>
            <a:r>
              <a:rPr lang="en-US" altLang="zh-CN" sz="2800" dirty="0"/>
              <a:t>21</a:t>
            </a:r>
            <a:r>
              <a:rPr lang="zh-CN" altLang="en-US" sz="2800" dirty="0"/>
              <a:t>丙所示操作，记录数据如下表。分析数据发现，测力计的示数</a:t>
            </a:r>
            <a:r>
              <a:rPr lang="en-US" altLang="zh-CN" sz="2800" i="1" dirty="0"/>
              <a:t>F</a:t>
            </a:r>
            <a:r>
              <a:rPr lang="zh-CN" altLang="en-US" sz="2800" dirty="0"/>
              <a:t>大于物重</a:t>
            </a:r>
            <a:r>
              <a:rPr lang="en-US" altLang="zh-CN" sz="2800" i="1" dirty="0"/>
              <a:t>G</a:t>
            </a:r>
            <a:r>
              <a:rPr lang="zh-CN" altLang="en-US" sz="2800" dirty="0"/>
              <a:t>的一半，其原因是</a:t>
            </a:r>
            <a:r>
              <a:rPr lang="zh-CN" altLang="en-US" sz="2800" u="sng" dirty="0"/>
              <a:t>　                   </a:t>
            </a:r>
            <a:r>
              <a:rPr lang="zh-CN" altLang="en-US" sz="2800" dirty="0"/>
              <a:t>，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/>
              <a:t>请给出减小此差异的建议</a:t>
            </a:r>
            <a:r>
              <a:rPr lang="zh-CN" altLang="en-US" sz="2800" u="sng" dirty="0"/>
              <a:t>　                                          </a:t>
            </a:r>
            <a:r>
              <a:rPr lang="zh-CN" altLang="en-US" sz="28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u="sng" dirty="0"/>
              <a:t>                                                    </a:t>
            </a:r>
            <a:r>
              <a:rPr lang="zh-CN" altLang="en-US" sz="2600" dirty="0"/>
              <a:t>。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</p:txBody>
      </p:sp>
      <p:sp>
        <p:nvSpPr>
          <p:cNvPr id="12" name="矩形 11"/>
          <p:cNvSpPr/>
          <p:nvPr/>
        </p:nvSpPr>
        <p:spPr>
          <a:xfrm>
            <a:off x="6135947" y="2353735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动滑轮本身有重力</a:t>
            </a:r>
            <a:endParaRPr lang="zh-CN" altLang="en-US" sz="1600" b="1" dirty="0"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8923" y="2836688"/>
            <a:ext cx="8630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                                                 将动滑轮的重力计算在</a:t>
            </a:r>
            <a:endParaRPr lang="en-US" altLang="zh-CN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    提升的物体的重力里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3" y="3889419"/>
            <a:ext cx="8202841" cy="2289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/>
              <a:t>(4)</a:t>
            </a:r>
            <a:r>
              <a:rPr lang="zh-CN" altLang="zh-CN" sz="2800" dirty="0"/>
              <a:t>小方最终得出正确的实验结论：使用动滑轮可以</a:t>
            </a:r>
            <a:r>
              <a:rPr lang="zh-CN" altLang="zh-CN" sz="2800" u="sng" dirty="0"/>
              <a:t>　　　　　　</a:t>
            </a:r>
            <a:r>
              <a:rPr lang="zh-CN" altLang="zh-CN" sz="2800" dirty="0"/>
              <a:t>，但不能改变</a:t>
            </a:r>
            <a:r>
              <a:rPr lang="zh-CN" altLang="zh-CN" sz="2800" u="sng" dirty="0"/>
              <a:t>　　　　　　</a:t>
            </a:r>
            <a:r>
              <a:rPr lang="zh-CN" altLang="zh-CN" sz="2800" dirty="0"/>
              <a:t>，而且费</a:t>
            </a:r>
            <a:r>
              <a:rPr lang="zh-CN" altLang="zh-CN" sz="2800" u="sng" dirty="0"/>
              <a:t>　　　　　　</a:t>
            </a:r>
            <a:r>
              <a:rPr lang="zh-CN" altLang="zh-CN" sz="2800" dirty="0"/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377453" y="177623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省力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93930" y="1762669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力的方向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31182" y="215469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距离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6857" y="1568294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认识滑轮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2525" y="2304316"/>
            <a:ext cx="2349061" cy="4553684"/>
            <a:chOff x="502525" y="2304316"/>
            <a:chExt cx="2349061" cy="455368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25" y="2304316"/>
              <a:ext cx="2147534" cy="2078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865" y="4885000"/>
              <a:ext cx="2134721" cy="197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下箭头 4"/>
            <p:cNvSpPr/>
            <p:nvPr/>
          </p:nvSpPr>
          <p:spPr>
            <a:xfrm>
              <a:off x="1377453" y="4558553"/>
              <a:ext cx="532029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44782" y="1463570"/>
            <a:ext cx="4815124" cy="3133725"/>
            <a:chOff x="3663645" y="1711243"/>
            <a:chExt cx="4815124" cy="313372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645" y="1711243"/>
              <a:ext cx="2447925" cy="313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121" y="1711243"/>
              <a:ext cx="1533525" cy="2200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直接箭头连接符 7"/>
            <p:cNvCxnSpPr/>
            <p:nvPr/>
          </p:nvCxnSpPr>
          <p:spPr>
            <a:xfrm>
              <a:off x="5117004" y="2304316"/>
              <a:ext cx="14048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239040" y="3911518"/>
              <a:ext cx="2239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旗杆的顶部是一个定滑轮</a:t>
              </a:r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44782" y="4787153"/>
            <a:ext cx="4619625" cy="2081056"/>
            <a:chOff x="3844782" y="4787153"/>
            <a:chExt cx="4619625" cy="2081056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782" y="4787153"/>
              <a:ext cx="4619625" cy="1704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5068744" y="6221878"/>
              <a:ext cx="16342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吊车的前端是一个滑轮组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轴的位置固定不动的滑轮称为</a:t>
            </a:r>
            <a:r>
              <a:rPr lang="zh-CN" altLang="zh-CN" u="sng" dirty="0"/>
              <a:t>　　　　</a:t>
            </a:r>
            <a:r>
              <a:rPr lang="zh-CN" altLang="zh-CN" dirty="0"/>
              <a:t>滑轮；定滑轮的实质是一个</a:t>
            </a:r>
            <a:r>
              <a:rPr lang="zh-CN" altLang="zh-CN" u="sng" dirty="0"/>
              <a:t>　　　　</a:t>
            </a:r>
            <a:r>
              <a:rPr lang="zh-CN" altLang="zh-CN" dirty="0"/>
              <a:t>杠杆，既不省</a:t>
            </a:r>
            <a:r>
              <a:rPr lang="zh-CN" altLang="zh-CN" u="sng" dirty="0"/>
              <a:t>　　　　</a:t>
            </a:r>
            <a:r>
              <a:rPr lang="zh-CN" altLang="zh-CN" dirty="0"/>
              <a:t>，也不省</a:t>
            </a:r>
            <a:r>
              <a:rPr lang="zh-CN" altLang="zh-CN" u="sng" dirty="0"/>
              <a:t>　　　　</a:t>
            </a:r>
            <a:r>
              <a:rPr lang="zh-CN" altLang="zh-CN" dirty="0"/>
              <a:t>，但可以改变拉力的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轴的位置随被拉物体一起运动的滑轮称为</a:t>
            </a:r>
            <a:r>
              <a:rPr lang="zh-CN" altLang="zh-CN" u="sng" dirty="0"/>
              <a:t>　</a:t>
            </a:r>
            <a:r>
              <a:rPr lang="en-US" altLang="zh-CN" u="sng" dirty="0"/>
              <a:t>   </a:t>
            </a:r>
            <a:r>
              <a:rPr lang="zh-CN" altLang="zh-CN" u="sng" dirty="0"/>
              <a:t>　</a:t>
            </a:r>
            <a:r>
              <a:rPr lang="zh-CN" altLang="zh-CN" dirty="0"/>
              <a:t>滑轮，其实质是一个动力臂是阻力臂</a:t>
            </a:r>
            <a:r>
              <a:rPr lang="zh-CN" altLang="zh-CN" u="sng" dirty="0"/>
              <a:t>　　　　</a:t>
            </a:r>
            <a:r>
              <a:rPr lang="zh-CN" altLang="zh-CN" dirty="0"/>
              <a:t>倍的</a:t>
            </a:r>
          </a:p>
          <a:p>
            <a:pPr marL="0" indent="0">
              <a:buNone/>
            </a:pPr>
            <a:r>
              <a:rPr lang="zh-CN" altLang="zh-CN" dirty="0"/>
              <a:t>省力杠杆；使用动滑轮省</a:t>
            </a:r>
            <a:r>
              <a:rPr lang="zh-CN" altLang="zh-CN" u="sng" dirty="0"/>
              <a:t>　　　　</a:t>
            </a:r>
            <a:r>
              <a:rPr lang="zh-CN" altLang="zh-CN" dirty="0"/>
              <a:t>力，但</a:t>
            </a:r>
            <a:r>
              <a:rPr lang="zh-CN" altLang="zh-CN" u="sng" dirty="0"/>
              <a:t>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能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不能</a:t>
            </a:r>
            <a:r>
              <a:rPr lang="en-US" altLang="zh-CN" dirty="0"/>
              <a:t>”)</a:t>
            </a:r>
            <a:r>
              <a:rPr lang="zh-CN" altLang="zh-CN" dirty="0"/>
              <a:t>改变拉力的方向。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550832" y="184723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等臂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33788" y="1458457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定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17247" y="1890207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力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10479" y="221365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距离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362288" y="223501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方向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745315" y="358052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一半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269954" y="313546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两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433918" y="2736877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动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980909" y="363863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不能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79" y="4592474"/>
            <a:ext cx="1380690" cy="225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31" y="4537254"/>
            <a:ext cx="1822246" cy="230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3559928" y="6332891"/>
            <a:ext cx="887823" cy="306324"/>
          </a:xfrm>
          <a:prstGeom prst="wedgeRoundRectCallout">
            <a:avLst>
              <a:gd name="adj1" fmla="val -175588"/>
              <a:gd name="adj2" fmla="val -22283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支点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5" name="圆角矩形标注 24"/>
          <p:cNvSpPr/>
          <p:nvPr/>
        </p:nvSpPr>
        <p:spPr>
          <a:xfrm>
            <a:off x="4310500" y="5873199"/>
            <a:ext cx="887823" cy="306324"/>
          </a:xfrm>
          <a:prstGeom prst="wedgeRoundRectCallout">
            <a:avLst>
              <a:gd name="adj1" fmla="val 112187"/>
              <a:gd name="adj2" fmla="val -13943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支点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圆角矩形标注 25"/>
          <p:cNvSpPr/>
          <p:nvPr/>
        </p:nvSpPr>
        <p:spPr>
          <a:xfrm>
            <a:off x="2848890" y="4770746"/>
            <a:ext cx="1154949" cy="306324"/>
          </a:xfrm>
          <a:prstGeom prst="wedgeRoundRectCallout">
            <a:avLst>
              <a:gd name="adj1" fmla="val -60003"/>
              <a:gd name="adj2" fmla="val 22492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动力臂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圆角矩形标注 27"/>
          <p:cNvSpPr/>
          <p:nvPr/>
        </p:nvSpPr>
        <p:spPr>
          <a:xfrm>
            <a:off x="7309451" y="4619106"/>
            <a:ext cx="1154949" cy="306324"/>
          </a:xfrm>
          <a:prstGeom prst="wedgeRoundRectCallout">
            <a:avLst>
              <a:gd name="adj1" fmla="val -128697"/>
              <a:gd name="adj2" fmla="val 16785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动力臂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29" name="圆角矩形标注 28"/>
          <p:cNvSpPr/>
          <p:nvPr/>
        </p:nvSpPr>
        <p:spPr>
          <a:xfrm>
            <a:off x="586791" y="4925430"/>
            <a:ext cx="1154949" cy="306324"/>
          </a:xfrm>
          <a:prstGeom prst="wedgeRoundRectCallout">
            <a:avLst>
              <a:gd name="adj1" fmla="val 75056"/>
              <a:gd name="adj2" fmla="val 19419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阻力臂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4396949" y="4770746"/>
            <a:ext cx="1154949" cy="306324"/>
          </a:xfrm>
          <a:prstGeom prst="wedgeRoundRectCallout">
            <a:avLst>
              <a:gd name="adj1" fmla="val 83206"/>
              <a:gd name="adj2" fmla="val 21175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阻力臂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5360" y="5720037"/>
            <a:ext cx="1212093" cy="7660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i="1" dirty="0" smtClean="0">
                <a:solidFill>
                  <a:schemeClr val="tx1"/>
                </a:solidFill>
              </a:rPr>
              <a:t>l</a:t>
            </a:r>
            <a:r>
              <a:rPr lang="en-US" altLang="zh-CN" sz="20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CN" sz="2000" dirty="0" smtClean="0">
                <a:solidFill>
                  <a:schemeClr val="tx1"/>
                </a:solidFill>
              </a:rPr>
              <a:t>=</a:t>
            </a:r>
            <a:r>
              <a:rPr lang="en-US" altLang="zh-CN" sz="2000" i="1" dirty="0" smtClean="0">
                <a:solidFill>
                  <a:schemeClr val="tx1"/>
                </a:solidFill>
              </a:rPr>
              <a:t>l</a:t>
            </a:r>
            <a:r>
              <a:rPr lang="en-US" altLang="zh-CN" sz="2000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US" altLang="zh-CN" sz="2000" i="1" dirty="0" smtClean="0">
                <a:solidFill>
                  <a:schemeClr val="tx1"/>
                </a:solidFill>
              </a:rPr>
              <a:t>F</a:t>
            </a:r>
            <a:r>
              <a:rPr lang="en-US" altLang="zh-CN" sz="20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CN" sz="2000" dirty="0" smtClean="0">
                <a:solidFill>
                  <a:schemeClr val="tx1"/>
                </a:solidFill>
              </a:rPr>
              <a:t>=</a:t>
            </a:r>
            <a:r>
              <a:rPr lang="en-US" altLang="zh-CN" sz="2000" i="1" dirty="0" smtClean="0">
                <a:solidFill>
                  <a:schemeClr val="tx1"/>
                </a:solidFill>
              </a:rPr>
              <a:t>F</a:t>
            </a:r>
            <a:r>
              <a:rPr lang="en-US" altLang="zh-CN" sz="2000" baseline="-25000" dirty="0" smtClean="0">
                <a:solidFill>
                  <a:schemeClr val="tx1"/>
                </a:solidFill>
              </a:rPr>
              <a:t>2</a:t>
            </a:r>
            <a:endParaRPr lang="zh-CN" altLang="en-US" sz="2000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7229236" y="5720037"/>
                <a:ext cx="1235164" cy="91917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i="1" dirty="0" smtClean="0">
                    <a:solidFill>
                      <a:schemeClr val="tx1"/>
                    </a:solidFill>
                  </a:rPr>
                  <a:t>l</a:t>
                </a:r>
                <a:r>
                  <a:rPr lang="en-US" altLang="zh-CN" sz="2000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=2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</a:rPr>
                  <a:t>l</a:t>
                </a:r>
                <a:r>
                  <a:rPr lang="en-US" altLang="zh-CN" sz="2000" baseline="-25000" dirty="0" smtClean="0">
                    <a:solidFill>
                      <a:schemeClr val="tx1"/>
                    </a:solidFill>
                  </a:rPr>
                  <a:t>2</a:t>
                </a:r>
              </a:p>
              <a:p>
                <a:pPr algn="ctr"/>
                <a:r>
                  <a:rPr lang="en-US" altLang="zh-CN" sz="2000" i="1" dirty="0" smtClean="0">
                    <a:solidFill>
                      <a:schemeClr val="tx1"/>
                    </a:solidFill>
                  </a:rPr>
                  <a:t>F</a:t>
                </a:r>
                <a:r>
                  <a:rPr lang="en-US" altLang="zh-CN" sz="2000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 i="1" dirty="0" smtClean="0">
                    <a:solidFill>
                      <a:schemeClr val="tx1"/>
                    </a:solidFill>
                  </a:rPr>
                  <a:t>F</a:t>
                </a:r>
                <a:r>
                  <a:rPr lang="en-US" altLang="zh-CN" sz="2000" baseline="-25000" dirty="0" smtClean="0">
                    <a:solidFill>
                      <a:schemeClr val="tx1"/>
                    </a:solidFill>
                  </a:rPr>
                  <a:t>2</a:t>
                </a:r>
                <a:endParaRPr lang="zh-CN" alt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236" y="5720037"/>
                <a:ext cx="1235164" cy="919178"/>
              </a:xfrm>
              <a:prstGeom prst="rect">
                <a:avLst/>
              </a:prstGeom>
              <a:blipFill rotWithShape="1">
                <a:blip r:embed="rId5"/>
                <a:stretch>
                  <a:fillRect t="-654" b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30" grpId="0"/>
      <p:bldP spid="32" grpId="0"/>
      <p:bldP spid="34" grpId="0"/>
      <p:bldP spid="35" grpId="0"/>
      <p:bldP spid="36" grpId="0"/>
      <p:bldP spid="4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5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57199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dirty="0"/>
              <a:t>如图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1</a:t>
            </a:r>
            <a:r>
              <a:rPr lang="zh-CN" altLang="zh-CN" dirty="0"/>
              <a:t>所示，用图中装置提升同一物重为</a:t>
            </a:r>
            <a:r>
              <a:rPr lang="en-US" altLang="zh-CN" i="1" dirty="0"/>
              <a:t>G</a:t>
            </a:r>
            <a:r>
              <a:rPr lang="zh-CN" altLang="zh-CN" dirty="0"/>
              <a:t>的物体，若不计滑轮重及摩擦，绳子拉力为</a:t>
            </a:r>
            <a:r>
              <a:rPr lang="en-US" altLang="zh-CN" i="1" dirty="0"/>
              <a:t>F</a:t>
            </a:r>
            <a:r>
              <a:rPr lang="zh-CN" altLang="zh-CN" dirty="0"/>
              <a:t>，重物提升高度为</a:t>
            </a:r>
            <a:r>
              <a:rPr lang="en-US" altLang="zh-CN" i="1" dirty="0"/>
              <a:t>h</a:t>
            </a:r>
            <a:r>
              <a:rPr lang="zh-CN" altLang="zh-CN" dirty="0"/>
              <a:t>，绳子自由端移动距离为</a:t>
            </a:r>
            <a:r>
              <a:rPr lang="en-US" altLang="zh-CN" i="1" dirty="0"/>
              <a:t>s</a:t>
            </a:r>
            <a:r>
              <a:rPr lang="zh-CN" altLang="zh-CN" dirty="0"/>
              <a:t>，则：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图甲：</a:t>
            </a:r>
            <a:r>
              <a:rPr lang="en-US" altLang="zh-CN" i="1" dirty="0"/>
              <a:t>F</a:t>
            </a:r>
            <a:r>
              <a:rPr lang="zh-CN" altLang="zh-CN" baseline="-25000" dirty="0"/>
              <a:t>甲</a:t>
            </a:r>
            <a:r>
              <a:rPr lang="zh-CN" altLang="zh-CN" dirty="0"/>
              <a:t>＝</a:t>
            </a:r>
            <a:r>
              <a:rPr lang="zh-CN" altLang="zh-CN" u="sng" dirty="0"/>
              <a:t>　　　　</a:t>
            </a:r>
            <a:r>
              <a:rPr lang="en-US" altLang="zh-CN" i="1" dirty="0"/>
              <a:t>G</a:t>
            </a:r>
            <a:r>
              <a:rPr lang="zh-CN" altLang="zh-CN" dirty="0"/>
              <a:t>，</a:t>
            </a:r>
            <a:r>
              <a:rPr lang="en-US" altLang="zh-CN" i="1" dirty="0"/>
              <a:t>s</a:t>
            </a:r>
            <a:r>
              <a:rPr lang="zh-CN" altLang="zh-CN" dirty="0"/>
              <a:t>＝</a:t>
            </a:r>
            <a:r>
              <a:rPr lang="zh-CN" altLang="zh-CN" u="sng" dirty="0"/>
              <a:t>　　　　</a:t>
            </a:r>
            <a:r>
              <a:rPr lang="en-US" altLang="zh-CN" i="1" dirty="0"/>
              <a:t>h</a:t>
            </a:r>
            <a:r>
              <a:rPr lang="zh-CN" altLang="zh-CN" dirty="0"/>
              <a:t>；</a:t>
            </a:r>
          </a:p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图乙：</a:t>
            </a:r>
            <a:r>
              <a:rPr lang="en-US" altLang="zh-CN" i="1" dirty="0"/>
              <a:t>F</a:t>
            </a:r>
            <a:r>
              <a:rPr lang="zh-CN" altLang="zh-CN" baseline="-25000" dirty="0"/>
              <a:t>乙</a:t>
            </a:r>
            <a:r>
              <a:rPr lang="zh-CN" altLang="zh-CN" dirty="0"/>
              <a:t>＝</a:t>
            </a:r>
            <a:r>
              <a:rPr lang="zh-CN" altLang="zh-CN" u="sng" dirty="0"/>
              <a:t>　　　　</a:t>
            </a:r>
            <a:r>
              <a:rPr lang="en-US" altLang="zh-CN" i="1" dirty="0"/>
              <a:t>G</a:t>
            </a:r>
            <a:r>
              <a:rPr lang="zh-CN" altLang="zh-CN" dirty="0"/>
              <a:t>，</a:t>
            </a:r>
            <a:r>
              <a:rPr lang="en-US" altLang="zh-CN" i="1" dirty="0"/>
              <a:t>s</a:t>
            </a:r>
            <a:r>
              <a:rPr lang="zh-CN" altLang="zh-CN" dirty="0"/>
              <a:t>＝</a:t>
            </a:r>
            <a:r>
              <a:rPr lang="zh-CN" altLang="zh-CN" u="sng" dirty="0"/>
              <a:t>　　　　</a:t>
            </a:r>
            <a:r>
              <a:rPr lang="en-US" altLang="zh-CN" i="1" dirty="0"/>
              <a:t>h</a:t>
            </a:r>
            <a:r>
              <a:rPr lang="zh-CN" altLang="zh-CN" dirty="0"/>
              <a:t>；</a:t>
            </a:r>
          </a:p>
          <a:p>
            <a:pPr marL="0" indent="0">
              <a:buNone/>
            </a:pPr>
            <a:r>
              <a:rPr lang="en-US" altLang="zh-CN" dirty="0"/>
              <a:t>(3)</a:t>
            </a:r>
            <a:r>
              <a:rPr lang="zh-CN" altLang="zh-CN" dirty="0"/>
              <a:t>图丙：</a:t>
            </a:r>
            <a:r>
              <a:rPr lang="en-US" altLang="zh-CN" i="1" dirty="0"/>
              <a:t>F</a:t>
            </a:r>
            <a:r>
              <a:rPr lang="zh-CN" altLang="zh-CN" baseline="-25000" dirty="0"/>
              <a:t>丙</a:t>
            </a:r>
            <a:r>
              <a:rPr lang="zh-CN" altLang="zh-CN" dirty="0"/>
              <a:t>＝</a:t>
            </a:r>
            <a:r>
              <a:rPr lang="zh-CN" altLang="zh-CN" u="sng" dirty="0"/>
              <a:t>　　　　</a:t>
            </a:r>
            <a:r>
              <a:rPr lang="en-US" altLang="zh-CN" i="1" dirty="0"/>
              <a:t>G</a:t>
            </a:r>
            <a:r>
              <a:rPr lang="zh-CN" altLang="zh-CN" dirty="0"/>
              <a:t>，</a:t>
            </a:r>
            <a:r>
              <a:rPr lang="en-US" altLang="zh-CN" i="1" dirty="0"/>
              <a:t>s</a:t>
            </a:r>
            <a:r>
              <a:rPr lang="zh-CN" altLang="zh-CN" dirty="0"/>
              <a:t>＝</a:t>
            </a:r>
            <a:r>
              <a:rPr lang="zh-CN" altLang="zh-CN" u="sng" dirty="0"/>
              <a:t>　　　　</a:t>
            </a:r>
            <a:r>
              <a:rPr lang="en-US" altLang="zh-CN" i="1" dirty="0"/>
              <a:t>h</a:t>
            </a:r>
            <a:r>
              <a:rPr lang="zh-CN" altLang="zh-CN" dirty="0"/>
              <a:t>；</a:t>
            </a:r>
          </a:p>
          <a:p>
            <a:pPr marL="0" indent="0">
              <a:buNone/>
            </a:pPr>
            <a:r>
              <a:rPr lang="en-US" altLang="zh-CN" dirty="0"/>
              <a:t>(4)</a:t>
            </a:r>
            <a:r>
              <a:rPr lang="zh-CN" altLang="zh-CN" dirty="0"/>
              <a:t>图丁：</a:t>
            </a:r>
            <a:r>
              <a:rPr lang="en-US" altLang="zh-CN" i="1" dirty="0"/>
              <a:t>F</a:t>
            </a:r>
            <a:r>
              <a:rPr lang="zh-CN" altLang="zh-CN" baseline="-25000" dirty="0"/>
              <a:t>丁</a:t>
            </a:r>
            <a:r>
              <a:rPr lang="zh-CN" altLang="zh-CN" dirty="0"/>
              <a:t>＝</a:t>
            </a:r>
            <a:r>
              <a:rPr lang="zh-CN" altLang="zh-CN" u="sng" dirty="0"/>
              <a:t>　　　　</a:t>
            </a:r>
            <a:r>
              <a:rPr lang="en-US" altLang="zh-CN" i="1" dirty="0"/>
              <a:t>G</a:t>
            </a:r>
            <a:r>
              <a:rPr lang="zh-CN" altLang="zh-CN" dirty="0"/>
              <a:t>，</a:t>
            </a:r>
            <a:r>
              <a:rPr lang="en-US" altLang="zh-CN" i="1" dirty="0"/>
              <a:t>s</a:t>
            </a:r>
            <a:r>
              <a:rPr lang="zh-CN" altLang="zh-CN" dirty="0"/>
              <a:t>＝</a:t>
            </a:r>
            <a:r>
              <a:rPr lang="zh-CN" altLang="zh-CN" u="sng" dirty="0"/>
              <a:t>　　　　</a:t>
            </a:r>
            <a:r>
              <a:rPr lang="en-US" altLang="zh-CN" i="1" dirty="0"/>
              <a:t>h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37" name="文本框 36"/>
          <p:cNvSpPr txBox="1"/>
          <p:nvPr/>
        </p:nvSpPr>
        <p:spPr>
          <a:xfrm>
            <a:off x="3368777" y="47741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1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78" y="2654991"/>
            <a:ext cx="3693754" cy="197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5939300" y="47741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1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68777" y="5297381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en-US" sz="2800" dirty="0">
                <a:latin typeface="+mn-lt"/>
                <a:sym typeface="+mn-ea"/>
              </a:rPr>
              <a:t>1</a:t>
            </a:r>
            <a:r>
              <a:rPr lang="en-US" altLang="zh-CN" sz="2800" dirty="0">
                <a:latin typeface="+mn-lt"/>
                <a:sym typeface="+mn-ea"/>
              </a:rPr>
              <a:t>/</a:t>
            </a:r>
            <a:r>
              <a:rPr lang="en-US" altLang="en-US" sz="2800" dirty="0">
                <a:latin typeface="+mn-lt"/>
                <a:sym typeface="+mn-ea"/>
              </a:rPr>
              <a:t>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23731" y="529738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2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68777" y="5819632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1/2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31516" y="581963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2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68777" y="6326584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1/3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939300" y="63040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3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定滑轮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3962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学校旗杆顶装有定滑轮，这样做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既省力，也改变施力的方向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省力，但不改变施力的方向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不省力，但改变施力的方向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既不省力，也不改变施力的方向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6005719" y="2026545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C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35382"/>
            <a:ext cx="8229600" cy="3962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利用定滑轮将同一重物匀速提升时，若所用拉力的方向如图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2</a:t>
            </a:r>
            <a:r>
              <a:rPr lang="zh-CN" altLang="zh-CN" dirty="0"/>
              <a:t>所示，则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zh-CN" dirty="0"/>
              <a:t>、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zh-CN" altLang="zh-CN" dirty="0"/>
              <a:t>和</a:t>
            </a:r>
            <a:r>
              <a:rPr lang="en-US" altLang="zh-CN" i="1" dirty="0"/>
              <a:t>F</a:t>
            </a:r>
            <a:r>
              <a:rPr lang="en-US" altLang="zh-CN" baseline="-25000" dirty="0"/>
              <a:t>3</a:t>
            </a:r>
            <a:r>
              <a:rPr lang="zh-CN" altLang="zh-CN" dirty="0"/>
              <a:t>的大小关系是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zh-CN" dirty="0"/>
              <a:t>＝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zh-CN" altLang="zh-CN" dirty="0"/>
              <a:t>＝</a:t>
            </a:r>
            <a:r>
              <a:rPr lang="en-US" altLang="zh-CN" i="1" dirty="0"/>
              <a:t>F</a:t>
            </a:r>
            <a:r>
              <a:rPr lang="en-US" altLang="zh-CN" baseline="-25000" dirty="0"/>
              <a:t>3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zh-CN" dirty="0"/>
              <a:t>＜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zh-CN" altLang="zh-CN" dirty="0"/>
              <a:t>＜</a:t>
            </a:r>
            <a:r>
              <a:rPr lang="en-US" altLang="zh-CN" i="1" dirty="0"/>
              <a:t>F</a:t>
            </a:r>
            <a:r>
              <a:rPr lang="en-US" altLang="zh-CN" baseline="-25000" dirty="0"/>
              <a:t>3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zh-CN" dirty="0"/>
              <a:t>＞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zh-CN" altLang="zh-CN" dirty="0"/>
              <a:t>＞</a:t>
            </a:r>
            <a:r>
              <a:rPr lang="en-US" altLang="zh-CN" i="1" dirty="0"/>
              <a:t>F</a:t>
            </a:r>
            <a:r>
              <a:rPr lang="en-US" altLang="zh-CN" baseline="-25000" dirty="0"/>
              <a:t>3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zh-CN" dirty="0"/>
              <a:t>＞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zh-CN" altLang="zh-CN" dirty="0"/>
              <a:t>＝</a:t>
            </a:r>
            <a:r>
              <a:rPr lang="en-US" altLang="zh-CN" i="1" dirty="0"/>
              <a:t>F</a:t>
            </a:r>
            <a:r>
              <a:rPr lang="en-US" altLang="zh-CN" baseline="-25000" dirty="0"/>
              <a:t>3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59472" y="2300618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A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79" y="2631681"/>
            <a:ext cx="1788357" cy="238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95041"/>
            <a:ext cx="8229600" cy="3962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如图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3</a:t>
            </a:r>
            <a:r>
              <a:rPr lang="zh-CN" altLang="zh-CN" dirty="0"/>
              <a:t>所示，小明将重力为</a:t>
            </a:r>
            <a:r>
              <a:rPr lang="en-US" altLang="zh-CN" dirty="0"/>
              <a:t>10 N</a:t>
            </a:r>
            <a:r>
              <a:rPr lang="zh-CN" altLang="zh-CN" dirty="0"/>
              <a:t>的物体匀速提升</a:t>
            </a:r>
            <a:r>
              <a:rPr lang="en-US" altLang="zh-CN" dirty="0"/>
              <a:t>5 m(</a:t>
            </a:r>
            <a:r>
              <a:rPr lang="zh-CN" altLang="zh-CN" dirty="0"/>
              <a:t>不计绳重和摩擦</a:t>
            </a:r>
            <a:r>
              <a:rPr lang="en-US" altLang="zh-CN" dirty="0"/>
              <a:t>)</a:t>
            </a:r>
            <a:r>
              <a:rPr lang="zh-CN" altLang="zh-CN" dirty="0"/>
              <a:t>，则小明手中绳子的拉力为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u="sng" dirty="0"/>
              <a:t>　　</a:t>
            </a:r>
            <a:r>
              <a:rPr lang="en-US" altLang="zh-CN" u="sng" dirty="0"/>
              <a:t>  </a:t>
            </a:r>
            <a:r>
              <a:rPr lang="en-US" altLang="zh-CN" dirty="0"/>
              <a:t>N</a:t>
            </a:r>
            <a:r>
              <a:rPr lang="zh-CN" altLang="zh-CN" dirty="0"/>
              <a:t>，利用定滑轮的优点是</a:t>
            </a:r>
            <a:r>
              <a:rPr lang="zh-CN" altLang="zh-CN" u="sng" dirty="0"/>
              <a:t>　</a:t>
            </a:r>
            <a:r>
              <a:rPr lang="en-US" altLang="zh-CN" u="sng" dirty="0"/>
              <a:t>                                </a:t>
            </a:r>
            <a:r>
              <a:rPr lang="zh-CN" altLang="zh-CN" dirty="0"/>
              <a:t>，</a:t>
            </a:r>
          </a:p>
          <a:p>
            <a:pPr marL="0" indent="0">
              <a:buNone/>
            </a:pPr>
            <a:r>
              <a:rPr lang="zh-CN" altLang="zh-CN" dirty="0"/>
              <a:t>其实质是</a:t>
            </a:r>
            <a:r>
              <a:rPr lang="zh-CN" altLang="zh-CN" u="sng" dirty="0"/>
              <a:t>　　　　</a:t>
            </a:r>
            <a:r>
              <a:rPr lang="zh-CN" altLang="zh-CN" dirty="0"/>
              <a:t>杠杆。</a:t>
            </a: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664699" y="2378436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10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03192" y="2378436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dirty="0"/>
              <a:t>可以改变拉力的方向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82185" y="2875452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等臂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动滑轮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如图</a:t>
            </a:r>
            <a:r>
              <a:rPr lang="en-US" altLang="zh-CN" dirty="0"/>
              <a:t>6.6</a:t>
            </a:r>
            <a:r>
              <a:rPr lang="zh-CN" altLang="zh-CN" dirty="0"/>
              <a:t>－</a:t>
            </a:r>
            <a:r>
              <a:rPr lang="en-US" altLang="zh-CN" dirty="0"/>
              <a:t>4</a:t>
            </a:r>
            <a:r>
              <a:rPr lang="zh-CN" altLang="zh-CN" dirty="0"/>
              <a:t>滑轮使用中，属于动滑轮的是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A                     B                       C                      D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7374588" y="200602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D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12" y="3003712"/>
            <a:ext cx="961682" cy="151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83" y="3571191"/>
            <a:ext cx="1690907" cy="94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78" y="3485737"/>
            <a:ext cx="1392450" cy="111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98" y="3221406"/>
            <a:ext cx="1025225" cy="139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1267</Words>
  <Application>Microsoft Office PowerPoint</Application>
  <PresentationFormat>全屏显示(4:3)</PresentationFormat>
  <Paragraphs>247</Paragraphs>
  <Slides>29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32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2018-06-13T02:01:00Z</dcterms:created>
  <dcterms:modified xsi:type="dcterms:W3CDTF">2020-04-09T03:01:08Z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