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8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7" userDrawn="1">
          <p15:clr>
            <a:srgbClr val="A4A3A4"/>
          </p15:clr>
        </p15:guide>
        <p15:guide id="2" pos="38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07"/>
        <p:guide pos="38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0" y="2767965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11.2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功率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99795" y="1746250"/>
            <a:ext cx="1903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</a:t>
            </a:r>
          </a:p>
        </p:txBody>
      </p:sp>
      <p:sp>
        <p:nvSpPr>
          <p:cNvPr id="4" name="矩形 3"/>
          <p:cNvSpPr/>
          <p:nvPr/>
        </p:nvSpPr>
        <p:spPr>
          <a:xfrm>
            <a:off x="899795" y="1025525"/>
            <a:ext cx="139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405380"/>
            <a:ext cx="531241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瓦特是英国发明家。瓦特的主要成就是制造出第一天有实用价值的蒸汽机，使人类进入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“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蒸汽时代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”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。人们为了纪念这位伟大的发明家，以他的名字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“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瓦特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”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来命名功率的单位。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845" y="1858645"/>
            <a:ext cx="4578985" cy="4378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6364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34900" y="155800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99795" y="1402080"/>
            <a:ext cx="1206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</a:t>
            </a:r>
          </a:p>
        </p:txBody>
      </p:sp>
      <p:sp>
        <p:nvSpPr>
          <p:cNvPr id="4" name="矩形 3"/>
          <p:cNvSpPr/>
          <p:nvPr/>
        </p:nvSpPr>
        <p:spPr>
          <a:xfrm>
            <a:off x="899795" y="776605"/>
            <a:ext cx="139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220887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2061210"/>
            <a:ext cx="4534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生产生活中常见物体的功率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75" y="2590165"/>
            <a:ext cx="4245610" cy="273812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120775" y="5387340"/>
            <a:ext cx="42456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优秀运动员短时间运动的功率约为一千瓦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355" y="2583180"/>
            <a:ext cx="4391660" cy="27451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142355" y="5387340"/>
            <a:ext cx="43916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小型客车发动机的功率为数十千瓦至数百千瓦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ttps://docer-ks3.wpscdn.cn/picture/76367186/b1452821d7daa59dde4bac070cf11925_612.jpg" descr="船用发动机和机器。驱动船舶的机舱。这是柴油机。"/>
          <p:cNvPicPr>
            <a:picLocks noChangeAspect="1"/>
          </p:cNvPicPr>
          <p:nvPr/>
        </p:nvPicPr>
        <p:blipFill>
          <a:blip r:embed="rId3"/>
          <a:srcRect l="-38" t="7198" r="38" b="857"/>
          <a:stretch>
            <a:fillRect/>
          </a:stretch>
        </p:blipFill>
        <p:spPr>
          <a:xfrm>
            <a:off x="1132205" y="2662555"/>
            <a:ext cx="4996180" cy="306197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132205" y="5803900"/>
            <a:ext cx="49961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电力机车、万吨级远洋货轮发动机的功率可超过一万千瓦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96364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34900" y="155800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99795" y="1402080"/>
            <a:ext cx="1206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</a:t>
            </a:r>
          </a:p>
        </p:txBody>
      </p:sp>
      <p:sp>
        <p:nvSpPr>
          <p:cNvPr id="4" name="矩形 3"/>
          <p:cNvSpPr/>
          <p:nvPr/>
        </p:nvSpPr>
        <p:spPr>
          <a:xfrm>
            <a:off x="899795" y="776605"/>
            <a:ext cx="139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220887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2061210"/>
            <a:ext cx="4534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生产生活中常见物体的功率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540" y="1217930"/>
            <a:ext cx="3004185" cy="45065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59905" y="5803900"/>
            <a:ext cx="45288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我国的长征五号运载火箭发动机的功率超过一百万千瓦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5600" y="2743835"/>
            <a:ext cx="848995" cy="558165"/>
            <a:chOff x="329792" y="1226414"/>
            <a:chExt cx="316182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32979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39470" y="2625725"/>
            <a:ext cx="52565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例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  </a:t>
            </a:r>
            <a:r>
              <a:rPr 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大石头的质量为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6t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，起重机在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15s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内将大石头沿竖直方向匀速提升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，起重机提升大石头的功率是多少？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取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10N/kg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22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功率的计算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2213" t="1470" r="1860"/>
          <a:stretch>
            <a:fillRect/>
          </a:stretch>
        </p:blipFill>
        <p:spPr>
          <a:xfrm>
            <a:off x="6515735" y="1891665"/>
            <a:ext cx="4580890" cy="4554855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22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功率的计算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977265" y="1548765"/>
                <a:ext cx="10208260" cy="5154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>
                    <a:solidFill>
                      <a:srgbClr val="FF0000"/>
                    </a:solidFill>
                  </a:rPr>
                  <a:t>解：</a:t>
                </a: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因为匀速提升，起重机提升大石头的拉力与大石头所受的重力相等，即</a:t>
                </a:r>
              </a:p>
              <a:p>
                <a:pPr algn="ctr"/>
                <a:r>
                  <a:rPr lang="en-US" altLang="zh-CN" sz="2800" i="1">
                    <a:solidFill>
                      <a:srgbClr val="FF0000"/>
                    </a:solidFill>
                  </a:rPr>
                  <a:t>F=G=mg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=6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10</a:t>
                </a:r>
                <a:r>
                  <a:rPr lang="en-US" altLang="zh-CN" sz="3200" baseline="30000">
                    <a:solidFill>
                      <a:srgbClr val="FF0000"/>
                    </a:solidFill>
                  </a:rPr>
                  <a:t>3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kg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10N/kg=6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10</a:t>
                </a:r>
                <a:r>
                  <a:rPr lang="en-US" altLang="zh-CN" sz="3200" baseline="30000">
                    <a:solidFill>
                      <a:srgbClr val="FF0000"/>
                    </a:solidFill>
                  </a:rPr>
                  <a:t>4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N</a:t>
                </a: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大石头在拉力的方向上移动的距离</a:t>
                </a:r>
              </a:p>
              <a:p>
                <a:pPr algn="ctr"/>
                <a:r>
                  <a:rPr lang="en-US" altLang="zh-CN" sz="2800" i="1">
                    <a:solidFill>
                      <a:srgbClr val="FF0000"/>
                    </a:solidFill>
                  </a:rPr>
                  <a:t>s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=1m</a:t>
                </a:r>
                <a:endParaRPr lang="zh-CN" altLang="en-US" sz="2800">
                  <a:solidFill>
                    <a:srgbClr val="FF0000"/>
                  </a:solidFill>
                </a:endParaRP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所以拉力做的功</a:t>
                </a:r>
              </a:p>
              <a:p>
                <a:pPr algn="ctr"/>
                <a:r>
                  <a:rPr lang="en-US" altLang="zh-CN" sz="2800" i="1">
                    <a:solidFill>
                      <a:srgbClr val="FF0000"/>
                    </a:solidFill>
                  </a:rPr>
                  <a:t>W=Fs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=6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10</a:t>
                </a:r>
                <a:r>
                  <a:rPr lang="en-US" altLang="zh-CN" sz="3200" baseline="30000">
                    <a:solidFill>
                      <a:srgbClr val="FF0000"/>
                    </a:solidFill>
                  </a:rPr>
                  <a:t>4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N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1m=6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10</a:t>
                </a:r>
                <a:r>
                  <a:rPr lang="en-US" altLang="zh-CN" sz="3200" baseline="30000">
                    <a:solidFill>
                      <a:srgbClr val="FF0000"/>
                    </a:solidFill>
                  </a:rPr>
                  <a:t>4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J</a:t>
                </a:r>
                <a:endParaRPr lang="zh-CN" altLang="en-US" sz="2800">
                  <a:solidFill>
                    <a:srgbClr val="FF0000"/>
                  </a:solidFill>
                </a:endParaRP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功率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𝑃</m:t>
                    </m:r>
                    <m:r>
                      <a:rPr lang="en-US" altLang="zh-CN" sz="32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𝑊</m:t>
                        </m:r>
                      </m:num>
                      <m:den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</m:den>
                    </m:f>
                    <m:r>
                      <a:rPr lang="en-US" altLang="zh-CN" sz="32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6×</m:t>
                        </m:r>
                        <m:sSup>
                          <m:sSupPr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4</m:t>
                            </m:r>
                          </m:sup>
                        </m:sSup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𝐽</m:t>
                        </m:r>
                      </m:num>
                      <m:den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15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𝑠</m:t>
                        </m:r>
                      </m:den>
                    </m:f>
                    <m:r>
                      <a:rPr lang="en-US" altLang="zh-CN" sz="32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</m:oMath>
                </a14:m>
                <a:r>
                  <a:rPr lang="en-US" altLang="zh-CN" sz="2800">
                    <a:solidFill>
                      <a:srgbClr val="FF0000"/>
                    </a:solidFill>
                  </a:rPr>
                  <a:t>4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10</a:t>
                </a:r>
                <a:r>
                  <a:rPr lang="en-US" altLang="zh-CN" sz="2800" baseline="30000">
                    <a:solidFill>
                      <a:srgbClr val="FF0000"/>
                    </a:solidFill>
                  </a:rPr>
                  <a:t>3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W</a:t>
                </a:r>
                <a:endParaRPr lang="zh-CN" altLang="en-US" sz="2800">
                  <a:solidFill>
                    <a:srgbClr val="FF0000"/>
                  </a:solidFill>
                </a:endParaRPr>
              </a:p>
              <a:p>
                <a:r>
                  <a:rPr lang="zh-CN" altLang="en-US" sz="2800">
                    <a:solidFill>
                      <a:srgbClr val="FF0000"/>
                    </a:solidFill>
                  </a:rPr>
                  <a:t>起重机提升大石头的功率是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4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10</a:t>
                </a:r>
                <a:r>
                  <a:rPr lang="en-US" altLang="zh-CN" sz="2800" baseline="30000">
                    <a:solidFill>
                      <a:srgbClr val="FF0000"/>
                    </a:solidFill>
                  </a:rPr>
                  <a:t>3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W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265" y="1548765"/>
                <a:ext cx="10208260" cy="51549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 descr="7b0a202020202274657874626f78223a2022220a7d0a"/>
          <p:cNvGrpSpPr/>
          <p:nvPr/>
        </p:nvGrpSpPr>
        <p:grpSpPr>
          <a:xfrm>
            <a:off x="3525520" y="2712085"/>
            <a:ext cx="7816850" cy="2637368"/>
            <a:chOff x="3068637" y="1914525"/>
            <a:chExt cx="6056313" cy="3036886"/>
          </a:xfrm>
        </p:grpSpPr>
        <p:grpSp>
          <p:nvGrpSpPr>
            <p:cNvPr id="12" name="组合 11"/>
            <p:cNvGrpSpPr/>
            <p:nvPr/>
          </p:nvGrpSpPr>
          <p:grpSpPr>
            <a:xfrm>
              <a:off x="3068637" y="1914525"/>
              <a:ext cx="6056313" cy="3036886"/>
              <a:chOff x="3068637" y="1914525"/>
              <a:chExt cx="6056313" cy="3036886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068637" y="1914525"/>
                <a:ext cx="6056313" cy="3036886"/>
                <a:chOff x="3068637" y="1914525"/>
                <a:chExt cx="6056313" cy="3036886"/>
              </a:xfrm>
            </p:grpSpPr>
            <p:sp>
              <p:nvSpPr>
                <p:cNvPr id="14" name="任意多边形: 形状 10"/>
                <p:cNvSpPr/>
                <p:nvPr/>
              </p:nvSpPr>
              <p:spPr>
                <a:xfrm>
                  <a:off x="3068637" y="2015485"/>
                  <a:ext cx="5945981" cy="2935926"/>
                </a:xfrm>
                <a:custGeom>
                  <a:avLst/>
                  <a:gdLst>
                    <a:gd name="connsiteX0" fmla="*/ 0 w 5274310"/>
                    <a:gd name="connsiteY0" fmla="*/ 0 h 2595245"/>
                    <a:gd name="connsiteX1" fmla="*/ 5274310 w 5274310"/>
                    <a:gd name="connsiteY1" fmla="*/ 0 h 2595245"/>
                    <a:gd name="connsiteX2" fmla="*/ 5274310 w 5274310"/>
                    <a:gd name="connsiteY2" fmla="*/ 2595245 h 2595245"/>
                    <a:gd name="connsiteX3" fmla="*/ 0 w 5274310"/>
                    <a:gd name="connsiteY3" fmla="*/ 2595245 h 2595245"/>
                    <a:gd name="connsiteX4" fmla="*/ 0 w 5274310"/>
                    <a:gd name="connsiteY4" fmla="*/ 0 h 259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74310" h="2595245">
                      <a:moveTo>
                        <a:pt x="0" y="0"/>
                      </a:moveTo>
                      <a:lnTo>
                        <a:pt x="5274310" y="0"/>
                      </a:lnTo>
                      <a:lnTo>
                        <a:pt x="5274310" y="2595245"/>
                      </a:lnTo>
                      <a:lnTo>
                        <a:pt x="0" y="25952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4F4E1"/>
                </a:solidFill>
                <a:ln w="8414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15" name="图形 73"/>
                <p:cNvGrpSpPr/>
                <p:nvPr/>
              </p:nvGrpSpPr>
              <p:grpSpPr>
                <a:xfrm>
                  <a:off x="3162301" y="1914525"/>
                  <a:ext cx="5962649" cy="2935926"/>
                  <a:chOff x="0" y="0"/>
                  <a:chExt cx="5274310" cy="2595245"/>
                </a:xfrm>
              </p:grpSpPr>
              <p:sp>
                <p:nvSpPr>
                  <p:cNvPr id="16" name="任意多边形: 形状 12"/>
                  <p:cNvSpPr/>
                  <p:nvPr/>
                </p:nvSpPr>
                <p:spPr>
                  <a:xfrm>
                    <a:off x="0" y="0"/>
                    <a:ext cx="5274310" cy="2595245"/>
                  </a:xfrm>
                  <a:custGeom>
                    <a:avLst/>
                    <a:gdLst>
                      <a:gd name="connsiteX0" fmla="*/ 0 w 5274310"/>
                      <a:gd name="connsiteY0" fmla="*/ 0 h 2595245"/>
                      <a:gd name="connsiteX1" fmla="*/ 5274310 w 5274310"/>
                      <a:gd name="connsiteY1" fmla="*/ 0 h 2595245"/>
                      <a:gd name="connsiteX2" fmla="*/ 5274310 w 5274310"/>
                      <a:gd name="connsiteY2" fmla="*/ 2595245 h 2595245"/>
                      <a:gd name="connsiteX3" fmla="*/ 0 w 5274310"/>
                      <a:gd name="connsiteY3" fmla="*/ 2595245 h 2595245"/>
                      <a:gd name="connsiteX4" fmla="*/ 0 w 5274310"/>
                      <a:gd name="connsiteY4" fmla="*/ 0 h 2595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4310" h="2595245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595245"/>
                        </a:lnTo>
                        <a:lnTo>
                          <a:pt x="0" y="25952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414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" name="任意多边形: 形状 13"/>
                  <p:cNvSpPr/>
                  <p:nvPr/>
                </p:nvSpPr>
                <p:spPr>
                  <a:xfrm>
                    <a:off x="0" y="0"/>
                    <a:ext cx="5274310" cy="2595245"/>
                  </a:xfrm>
                  <a:custGeom>
                    <a:avLst/>
                    <a:gdLst>
                      <a:gd name="connsiteX0" fmla="*/ 0 w 5274310"/>
                      <a:gd name="connsiteY0" fmla="*/ 0 h 2595245"/>
                      <a:gd name="connsiteX1" fmla="*/ 5274310 w 5274310"/>
                      <a:gd name="connsiteY1" fmla="*/ 0 h 2595245"/>
                      <a:gd name="connsiteX2" fmla="*/ 5274310 w 5274310"/>
                      <a:gd name="connsiteY2" fmla="*/ 2595245 h 2595245"/>
                      <a:gd name="connsiteX3" fmla="*/ 0 w 5274310"/>
                      <a:gd name="connsiteY3" fmla="*/ 2595245 h 2595245"/>
                      <a:gd name="connsiteX4" fmla="*/ 0 w 5274310"/>
                      <a:gd name="connsiteY4" fmla="*/ 0 h 2595245"/>
                      <a:gd name="connsiteX5" fmla="*/ 16851 w 5274310"/>
                      <a:gd name="connsiteY5" fmla="*/ 16852 h 2595245"/>
                      <a:gd name="connsiteX6" fmla="*/ 16851 w 5274310"/>
                      <a:gd name="connsiteY6" fmla="*/ 2578393 h 2595245"/>
                      <a:gd name="connsiteX7" fmla="*/ 5257459 w 5274310"/>
                      <a:gd name="connsiteY7" fmla="*/ 2578393 h 2595245"/>
                      <a:gd name="connsiteX8" fmla="*/ 5257459 w 5274310"/>
                      <a:gd name="connsiteY8" fmla="*/ 16852 h 2595245"/>
                      <a:gd name="connsiteX9" fmla="*/ 16851 w 5274310"/>
                      <a:gd name="connsiteY9" fmla="*/ 16852 h 2595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74310" h="2595245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595245"/>
                        </a:lnTo>
                        <a:lnTo>
                          <a:pt x="0" y="2595245"/>
                        </a:lnTo>
                        <a:lnTo>
                          <a:pt x="0" y="0"/>
                        </a:lnTo>
                        <a:close/>
                        <a:moveTo>
                          <a:pt x="16851" y="16852"/>
                        </a:moveTo>
                        <a:lnTo>
                          <a:pt x="16851" y="2578393"/>
                        </a:lnTo>
                        <a:lnTo>
                          <a:pt x="5257459" y="2578393"/>
                        </a:lnTo>
                        <a:lnTo>
                          <a:pt x="5257459" y="16852"/>
                        </a:lnTo>
                        <a:lnTo>
                          <a:pt x="16851" y="16852"/>
                        </a:lnTo>
                        <a:close/>
                      </a:path>
                    </a:pathLst>
                  </a:custGeom>
                  <a:solidFill>
                    <a:srgbClr val="87C17E"/>
                  </a:solidFill>
                  <a:ln w="8414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8" name="组合 17"/>
              <p:cNvGrpSpPr/>
              <p:nvPr/>
            </p:nvGrpSpPr>
            <p:grpSpPr>
              <a:xfrm>
                <a:off x="3313906" y="2066925"/>
                <a:ext cx="5659834" cy="2628901"/>
                <a:chOff x="3313906" y="2066925"/>
                <a:chExt cx="5659834" cy="2628901"/>
              </a:xfrm>
            </p:grpSpPr>
            <p:sp>
              <p:nvSpPr>
                <p:cNvPr id="19" name="任意多边形: 形状 6"/>
                <p:cNvSpPr/>
                <p:nvPr/>
              </p:nvSpPr>
              <p:spPr>
                <a:xfrm>
                  <a:off x="3313906" y="2066925"/>
                  <a:ext cx="190500" cy="190500"/>
                </a:xfrm>
                <a:custGeom>
                  <a:avLst/>
                  <a:gdLst>
                    <a:gd name="connsiteX0" fmla="*/ 85725 w 190500"/>
                    <a:gd name="connsiteY0" fmla="*/ 95250 h 190500"/>
                    <a:gd name="connsiteX1" fmla="*/ 85725 w 190500"/>
                    <a:gd name="connsiteY1" fmla="*/ 190500 h 190500"/>
                    <a:gd name="connsiteX2" fmla="*/ 95250 w 190500"/>
                    <a:gd name="connsiteY2" fmla="*/ 190500 h 190500"/>
                    <a:gd name="connsiteX3" fmla="*/ 95250 w 190500"/>
                    <a:gd name="connsiteY3" fmla="*/ 95250 h 190500"/>
                    <a:gd name="connsiteX4" fmla="*/ 190500 w 190500"/>
                    <a:gd name="connsiteY4" fmla="*/ 95250 h 190500"/>
                    <a:gd name="connsiteX5" fmla="*/ 190500 w 190500"/>
                    <a:gd name="connsiteY5" fmla="*/ 85725 h 190500"/>
                    <a:gd name="connsiteX6" fmla="*/ 95250 w 190500"/>
                    <a:gd name="connsiteY6" fmla="*/ 85725 h 190500"/>
                    <a:gd name="connsiteX7" fmla="*/ 95250 w 190500"/>
                    <a:gd name="connsiteY7" fmla="*/ 0 h 190500"/>
                    <a:gd name="connsiteX8" fmla="*/ 85725 w 190500"/>
                    <a:gd name="connsiteY8" fmla="*/ 0 h 190500"/>
                    <a:gd name="connsiteX9" fmla="*/ 85725 w 190500"/>
                    <a:gd name="connsiteY9" fmla="*/ 85725 h 190500"/>
                    <a:gd name="connsiteX10" fmla="*/ 0 w 190500"/>
                    <a:gd name="connsiteY10" fmla="*/ 85725 h 190500"/>
                    <a:gd name="connsiteX11" fmla="*/ 0 w 190500"/>
                    <a:gd name="connsiteY11" fmla="*/ 95250 h 190500"/>
                    <a:gd name="connsiteX12" fmla="*/ 85725 w 190500"/>
                    <a:gd name="connsiteY12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0" h="190500">
                      <a:moveTo>
                        <a:pt x="85725" y="95250"/>
                      </a:moveTo>
                      <a:lnTo>
                        <a:pt x="85725" y="190500"/>
                      </a:lnTo>
                      <a:lnTo>
                        <a:pt x="95250" y="190500"/>
                      </a:lnTo>
                      <a:lnTo>
                        <a:pt x="95250" y="95250"/>
                      </a:lnTo>
                      <a:lnTo>
                        <a:pt x="190500" y="95250"/>
                      </a:lnTo>
                      <a:lnTo>
                        <a:pt x="190500" y="85725"/>
                      </a:lnTo>
                      <a:lnTo>
                        <a:pt x="95250" y="85725"/>
                      </a:lnTo>
                      <a:lnTo>
                        <a:pt x="95250" y="0"/>
                      </a:lnTo>
                      <a:lnTo>
                        <a:pt x="85725" y="0"/>
                      </a:lnTo>
                      <a:lnTo>
                        <a:pt x="85725" y="85725"/>
                      </a:lnTo>
                      <a:lnTo>
                        <a:pt x="0" y="85725"/>
                      </a:lnTo>
                      <a:lnTo>
                        <a:pt x="0" y="95250"/>
                      </a:lnTo>
                      <a:lnTo>
                        <a:pt x="85725" y="95250"/>
                      </a:lnTo>
                      <a:close/>
                    </a:path>
                  </a:pathLst>
                </a:custGeom>
                <a:solidFill>
                  <a:srgbClr val="87C1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任意多边形: 形状 7"/>
                <p:cNvSpPr/>
                <p:nvPr/>
              </p:nvSpPr>
              <p:spPr>
                <a:xfrm>
                  <a:off x="3313906" y="4505326"/>
                  <a:ext cx="190500" cy="190500"/>
                </a:xfrm>
                <a:custGeom>
                  <a:avLst/>
                  <a:gdLst>
                    <a:gd name="connsiteX0" fmla="*/ 85725 w 190500"/>
                    <a:gd name="connsiteY0" fmla="*/ 95250 h 190500"/>
                    <a:gd name="connsiteX1" fmla="*/ 85725 w 190500"/>
                    <a:gd name="connsiteY1" fmla="*/ 190500 h 190500"/>
                    <a:gd name="connsiteX2" fmla="*/ 95250 w 190500"/>
                    <a:gd name="connsiteY2" fmla="*/ 190500 h 190500"/>
                    <a:gd name="connsiteX3" fmla="*/ 95250 w 190500"/>
                    <a:gd name="connsiteY3" fmla="*/ 95250 h 190500"/>
                    <a:gd name="connsiteX4" fmla="*/ 190500 w 190500"/>
                    <a:gd name="connsiteY4" fmla="*/ 95250 h 190500"/>
                    <a:gd name="connsiteX5" fmla="*/ 190500 w 190500"/>
                    <a:gd name="connsiteY5" fmla="*/ 85725 h 190500"/>
                    <a:gd name="connsiteX6" fmla="*/ 95250 w 190500"/>
                    <a:gd name="connsiteY6" fmla="*/ 85725 h 190500"/>
                    <a:gd name="connsiteX7" fmla="*/ 95250 w 190500"/>
                    <a:gd name="connsiteY7" fmla="*/ 0 h 190500"/>
                    <a:gd name="connsiteX8" fmla="*/ 85725 w 190500"/>
                    <a:gd name="connsiteY8" fmla="*/ 0 h 190500"/>
                    <a:gd name="connsiteX9" fmla="*/ 85725 w 190500"/>
                    <a:gd name="connsiteY9" fmla="*/ 85725 h 190500"/>
                    <a:gd name="connsiteX10" fmla="*/ 0 w 190500"/>
                    <a:gd name="connsiteY10" fmla="*/ 85725 h 190500"/>
                    <a:gd name="connsiteX11" fmla="*/ 0 w 190500"/>
                    <a:gd name="connsiteY11" fmla="*/ 95250 h 190500"/>
                    <a:gd name="connsiteX12" fmla="*/ 85725 w 190500"/>
                    <a:gd name="connsiteY12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0" h="190500">
                      <a:moveTo>
                        <a:pt x="85725" y="95250"/>
                      </a:moveTo>
                      <a:lnTo>
                        <a:pt x="85725" y="190500"/>
                      </a:lnTo>
                      <a:lnTo>
                        <a:pt x="95250" y="190500"/>
                      </a:lnTo>
                      <a:lnTo>
                        <a:pt x="95250" y="95250"/>
                      </a:lnTo>
                      <a:lnTo>
                        <a:pt x="190500" y="95250"/>
                      </a:lnTo>
                      <a:lnTo>
                        <a:pt x="190500" y="85725"/>
                      </a:lnTo>
                      <a:lnTo>
                        <a:pt x="95250" y="85725"/>
                      </a:lnTo>
                      <a:lnTo>
                        <a:pt x="95250" y="0"/>
                      </a:lnTo>
                      <a:lnTo>
                        <a:pt x="85725" y="0"/>
                      </a:lnTo>
                      <a:lnTo>
                        <a:pt x="85725" y="85725"/>
                      </a:lnTo>
                      <a:lnTo>
                        <a:pt x="0" y="85725"/>
                      </a:lnTo>
                      <a:lnTo>
                        <a:pt x="0" y="95250"/>
                      </a:lnTo>
                      <a:lnTo>
                        <a:pt x="85725" y="95250"/>
                      </a:lnTo>
                      <a:close/>
                    </a:path>
                  </a:pathLst>
                </a:custGeom>
                <a:solidFill>
                  <a:srgbClr val="87C1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任意多边形: 形状 8"/>
                <p:cNvSpPr/>
                <p:nvPr/>
              </p:nvSpPr>
              <p:spPr>
                <a:xfrm>
                  <a:off x="8783240" y="4505326"/>
                  <a:ext cx="190500" cy="190500"/>
                </a:xfrm>
                <a:custGeom>
                  <a:avLst/>
                  <a:gdLst>
                    <a:gd name="connsiteX0" fmla="*/ 85725 w 190500"/>
                    <a:gd name="connsiteY0" fmla="*/ 95250 h 190500"/>
                    <a:gd name="connsiteX1" fmla="*/ 85725 w 190500"/>
                    <a:gd name="connsiteY1" fmla="*/ 190500 h 190500"/>
                    <a:gd name="connsiteX2" fmla="*/ 95250 w 190500"/>
                    <a:gd name="connsiteY2" fmla="*/ 190500 h 190500"/>
                    <a:gd name="connsiteX3" fmla="*/ 95250 w 190500"/>
                    <a:gd name="connsiteY3" fmla="*/ 95250 h 190500"/>
                    <a:gd name="connsiteX4" fmla="*/ 190500 w 190500"/>
                    <a:gd name="connsiteY4" fmla="*/ 95250 h 190500"/>
                    <a:gd name="connsiteX5" fmla="*/ 190500 w 190500"/>
                    <a:gd name="connsiteY5" fmla="*/ 85725 h 190500"/>
                    <a:gd name="connsiteX6" fmla="*/ 95250 w 190500"/>
                    <a:gd name="connsiteY6" fmla="*/ 85725 h 190500"/>
                    <a:gd name="connsiteX7" fmla="*/ 95250 w 190500"/>
                    <a:gd name="connsiteY7" fmla="*/ 0 h 190500"/>
                    <a:gd name="connsiteX8" fmla="*/ 85725 w 190500"/>
                    <a:gd name="connsiteY8" fmla="*/ 0 h 190500"/>
                    <a:gd name="connsiteX9" fmla="*/ 85725 w 190500"/>
                    <a:gd name="connsiteY9" fmla="*/ 85725 h 190500"/>
                    <a:gd name="connsiteX10" fmla="*/ 0 w 190500"/>
                    <a:gd name="connsiteY10" fmla="*/ 85725 h 190500"/>
                    <a:gd name="connsiteX11" fmla="*/ 0 w 190500"/>
                    <a:gd name="connsiteY11" fmla="*/ 95250 h 190500"/>
                    <a:gd name="connsiteX12" fmla="*/ 85725 w 190500"/>
                    <a:gd name="connsiteY12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0" h="190500">
                      <a:moveTo>
                        <a:pt x="85725" y="95250"/>
                      </a:moveTo>
                      <a:lnTo>
                        <a:pt x="85725" y="190500"/>
                      </a:lnTo>
                      <a:lnTo>
                        <a:pt x="95250" y="190500"/>
                      </a:lnTo>
                      <a:lnTo>
                        <a:pt x="95250" y="95250"/>
                      </a:lnTo>
                      <a:lnTo>
                        <a:pt x="190500" y="95250"/>
                      </a:lnTo>
                      <a:lnTo>
                        <a:pt x="190500" y="85725"/>
                      </a:lnTo>
                      <a:lnTo>
                        <a:pt x="95250" y="85725"/>
                      </a:lnTo>
                      <a:lnTo>
                        <a:pt x="95250" y="0"/>
                      </a:lnTo>
                      <a:lnTo>
                        <a:pt x="85725" y="0"/>
                      </a:lnTo>
                      <a:lnTo>
                        <a:pt x="85725" y="85725"/>
                      </a:lnTo>
                      <a:lnTo>
                        <a:pt x="0" y="85725"/>
                      </a:lnTo>
                      <a:lnTo>
                        <a:pt x="0" y="95250"/>
                      </a:lnTo>
                      <a:lnTo>
                        <a:pt x="85725" y="95250"/>
                      </a:lnTo>
                      <a:close/>
                    </a:path>
                  </a:pathLst>
                </a:custGeom>
                <a:solidFill>
                  <a:srgbClr val="87C1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任意多边形: 形状 9"/>
                <p:cNvSpPr/>
                <p:nvPr/>
              </p:nvSpPr>
              <p:spPr>
                <a:xfrm>
                  <a:off x="8783240" y="2066925"/>
                  <a:ext cx="190500" cy="190500"/>
                </a:xfrm>
                <a:custGeom>
                  <a:avLst/>
                  <a:gdLst>
                    <a:gd name="connsiteX0" fmla="*/ 85725 w 190500"/>
                    <a:gd name="connsiteY0" fmla="*/ 95250 h 190500"/>
                    <a:gd name="connsiteX1" fmla="*/ 85725 w 190500"/>
                    <a:gd name="connsiteY1" fmla="*/ 190500 h 190500"/>
                    <a:gd name="connsiteX2" fmla="*/ 95250 w 190500"/>
                    <a:gd name="connsiteY2" fmla="*/ 190500 h 190500"/>
                    <a:gd name="connsiteX3" fmla="*/ 95250 w 190500"/>
                    <a:gd name="connsiteY3" fmla="*/ 95250 h 190500"/>
                    <a:gd name="connsiteX4" fmla="*/ 190500 w 190500"/>
                    <a:gd name="connsiteY4" fmla="*/ 95250 h 190500"/>
                    <a:gd name="connsiteX5" fmla="*/ 190500 w 190500"/>
                    <a:gd name="connsiteY5" fmla="*/ 85725 h 190500"/>
                    <a:gd name="connsiteX6" fmla="*/ 95250 w 190500"/>
                    <a:gd name="connsiteY6" fmla="*/ 85725 h 190500"/>
                    <a:gd name="connsiteX7" fmla="*/ 95250 w 190500"/>
                    <a:gd name="connsiteY7" fmla="*/ 0 h 190500"/>
                    <a:gd name="connsiteX8" fmla="*/ 85725 w 190500"/>
                    <a:gd name="connsiteY8" fmla="*/ 0 h 190500"/>
                    <a:gd name="connsiteX9" fmla="*/ 85725 w 190500"/>
                    <a:gd name="connsiteY9" fmla="*/ 85725 h 190500"/>
                    <a:gd name="connsiteX10" fmla="*/ 0 w 190500"/>
                    <a:gd name="connsiteY10" fmla="*/ 85725 h 190500"/>
                    <a:gd name="connsiteX11" fmla="*/ 0 w 190500"/>
                    <a:gd name="connsiteY11" fmla="*/ 95250 h 190500"/>
                    <a:gd name="connsiteX12" fmla="*/ 85725 w 190500"/>
                    <a:gd name="connsiteY12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0" h="190500">
                      <a:moveTo>
                        <a:pt x="85725" y="95250"/>
                      </a:moveTo>
                      <a:lnTo>
                        <a:pt x="85725" y="190500"/>
                      </a:lnTo>
                      <a:lnTo>
                        <a:pt x="95250" y="190500"/>
                      </a:lnTo>
                      <a:lnTo>
                        <a:pt x="95250" y="95250"/>
                      </a:lnTo>
                      <a:lnTo>
                        <a:pt x="190500" y="95250"/>
                      </a:lnTo>
                      <a:lnTo>
                        <a:pt x="190500" y="85725"/>
                      </a:lnTo>
                      <a:lnTo>
                        <a:pt x="95250" y="85725"/>
                      </a:lnTo>
                      <a:lnTo>
                        <a:pt x="95250" y="0"/>
                      </a:lnTo>
                      <a:lnTo>
                        <a:pt x="85725" y="0"/>
                      </a:lnTo>
                      <a:lnTo>
                        <a:pt x="85725" y="85725"/>
                      </a:lnTo>
                      <a:lnTo>
                        <a:pt x="0" y="85725"/>
                      </a:lnTo>
                      <a:lnTo>
                        <a:pt x="0" y="95250"/>
                      </a:lnTo>
                      <a:lnTo>
                        <a:pt x="85725" y="95250"/>
                      </a:lnTo>
                      <a:close/>
                    </a:path>
                  </a:pathLst>
                </a:custGeom>
                <a:solidFill>
                  <a:srgbClr val="87C1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3" name="文本框 22"/>
            <p:cNvSpPr txBox="1"/>
            <p:nvPr/>
          </p:nvSpPr>
          <p:spPr>
            <a:xfrm>
              <a:off x="3586203" y="2066613"/>
              <a:ext cx="5114165" cy="2593538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just">
                <a:lnSpc>
                  <a:spcPct val="170000"/>
                </a:lnSpc>
              </a:pPr>
              <a:r>
                <a:rPr lang="zh-CN" altLang="en-US" sz="2800" dirty="0">
                  <a:effectLst/>
                  <a:latin typeface="微软雅黑" panose="020B0503020204020204" charset="-122"/>
                  <a:ea typeface="微软雅黑" panose="020B0503020204020204" charset="-122"/>
                </a:rPr>
                <a:t>在解决功率问题时，首先需要</a:t>
              </a:r>
              <a:r>
                <a:rPr lang="zh-CN" altLang="en-US" sz="2800" b="1" dirty="0">
                  <a:solidFill>
                    <a:schemeClr val="accent5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明确是哪个力的功率</a:t>
              </a:r>
              <a:r>
                <a:rPr lang="zh-CN" altLang="en-US" sz="2800" dirty="0">
                  <a:effectLst/>
                  <a:latin typeface="微软雅黑" panose="020B0503020204020204" charset="-122"/>
                  <a:ea typeface="微软雅黑" panose="020B0503020204020204" charset="-122"/>
                </a:rPr>
                <a:t>，然后确定</a:t>
              </a:r>
              <a:r>
                <a:rPr lang="zh-CN" altLang="en-US" sz="2800" b="1" dirty="0">
                  <a:solidFill>
                    <a:schemeClr val="accent5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该力的功和做功的时间</a:t>
              </a:r>
              <a:r>
                <a:rPr lang="zh-CN" altLang="en-US" sz="2800" dirty="0">
                  <a:effectLst/>
                  <a:latin typeface="微软雅黑" panose="020B0503020204020204" charset="-122"/>
                  <a:ea typeface="微软雅黑" panose="020B0503020204020204" charset="-122"/>
                </a:rPr>
                <a:t>，再根据</a:t>
              </a:r>
              <a:r>
                <a:rPr lang="zh-CN" altLang="en-US" sz="2800" b="1" dirty="0">
                  <a:solidFill>
                    <a:schemeClr val="accent5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功和功率的公式进行求解</a:t>
              </a:r>
              <a:r>
                <a:rPr lang="zh-CN" altLang="en-US" sz="2800" dirty="0">
                  <a:effectLst/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99795" y="1609090"/>
            <a:ext cx="10699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讨论：拉力做功的快慢与石头提升的快慢有什么关系呢？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22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功率的计算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2039620"/>
            <a:ext cx="106997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答：拉力做功的快慢即拉力的功率，石头提升的快慢即石头运动的速度。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1962785" y="2748280"/>
                <a:ext cx="5411470" cy="403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/>
                  <a:t>拉力做的功：</a:t>
                </a:r>
                <a:r>
                  <a:rPr lang="en-US" altLang="zh-CN" sz="2800" i="1"/>
                  <a:t>W=Fs</a:t>
                </a:r>
                <a:endParaRPr lang="zh-CN" altLang="en-US" sz="2800"/>
              </a:p>
              <a:p>
                <a:r>
                  <a:rPr lang="zh-CN" altLang="en-US" sz="2800"/>
                  <a:t>拉力做功的功率：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28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zh-CN" sz="2800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zh-CN" altLang="en-US" sz="2800"/>
                  <a:t>将</a:t>
                </a:r>
                <a:r>
                  <a:rPr lang="en-US" altLang="zh-CN" sz="2800" i="1">
                    <a:sym typeface="+mn-ea"/>
                  </a:rPr>
                  <a:t>W=Fs</a:t>
                </a:r>
                <a:r>
                  <a:rPr lang="zh-CN" altLang="en-US" sz="2800"/>
                  <a:t>代入功率的计算公式：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28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𝐹𝑠</m:t>
                          </m:r>
                        </m:num>
                        <m:den>
                          <m:r>
                            <a:rPr lang="en-US" altLang="zh-CN" sz="28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zh-CN" sz="2800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zh-CN" altLang="en-US" sz="2800"/>
                  <a:t>又因为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charset="0"/>
                        <a:cs typeface="Cambria Math" panose="02040503050406030204" charset="0"/>
                      </a:rPr>
                      <m:t>𝑣</m:t>
                    </m:r>
                    <m:r>
                      <a:rPr lang="en-US" altLang="zh-CN" sz="2800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𝑠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</m:den>
                    </m:f>
                  </m:oMath>
                </a14:m>
                <a:endParaRPr lang="en-US" altLang="zh-CN" sz="2800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zh-CN" altLang="en-US" sz="2800"/>
                  <a:t>化简可得：</a:t>
                </a:r>
                <a:r>
                  <a:rPr lang="en-US" altLang="zh-CN" sz="2800" i="1"/>
                  <a:t>P=Fv</a:t>
                </a: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785" y="2748280"/>
                <a:ext cx="5411470" cy="40316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7134860" y="3937000"/>
                <a:ext cx="4402455" cy="1654175"/>
              </a:xfrm>
              <a:prstGeom prst="roundRect">
                <a:avLst/>
              </a:prstGeom>
              <a:noFill/>
              <a:ln w="28575" cmpd="dbl">
                <a:solidFill>
                  <a:srgbClr val="FF0000"/>
                </a:solidFill>
                <a:prstDash val="solid"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rgbClr val="FF0000"/>
                    </a:solidFill>
                  </a:rPr>
                  <a:t>匀速直线运动情况下功率的推导式：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32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32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𝐹𝑣</m:t>
                      </m:r>
                    </m:oMath>
                  </m:oMathPara>
                </a14:m>
                <a:endParaRPr lang="en-US" altLang="zh-CN" sz="3200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860" y="3937000"/>
                <a:ext cx="4402455" cy="1654175"/>
              </a:xfrm>
              <a:prstGeom prst="roundRect">
                <a:avLst/>
              </a:prstGeom>
              <a:blipFill rotWithShape="1">
                <a:blip r:embed="rId4"/>
                <a:stretch>
                  <a:fillRect l="-332" t="-883" r="-317" b="-845"/>
                </a:stretch>
              </a:blipFill>
              <a:ln w="28575" cmpd="dbl">
                <a:solidFill>
                  <a:srgbClr val="FF0000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2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9005" y="889635"/>
            <a:ext cx="1033399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1. </a:t>
            </a:r>
            <a:r>
              <a:rPr lang="zh-CN" altLang="en-US" sz="2800"/>
              <a:t>如图所示，一个人先后两次用同样的时间、同样大小的力，将不同质量的物体在不同的表面上分别移动相同的距离。该力在此过程中所做功的大小分别为</a:t>
            </a:r>
            <a:r>
              <a:rPr lang="en-US" altLang="zh-CN" sz="2800" i="1"/>
              <a:t>W</a:t>
            </a:r>
            <a:r>
              <a:rPr lang="en-US" altLang="zh-CN" sz="2800" i="1" baseline="-25000"/>
              <a:t>1</a:t>
            </a:r>
            <a:r>
              <a:rPr lang="zh-CN" altLang="en-US" sz="2800"/>
              <a:t>、</a:t>
            </a:r>
            <a:r>
              <a:rPr lang="en-US" altLang="zh-CN" sz="2800" i="1"/>
              <a:t>W</a:t>
            </a:r>
            <a:r>
              <a:rPr lang="en-US" altLang="zh-CN" sz="2800" i="1" baseline="-25000"/>
              <a:t>2</a:t>
            </a:r>
            <a:r>
              <a:rPr lang="zh-CN" altLang="en-US" sz="2800"/>
              <a:t>，功率的大小分别为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、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/>
              <a:t>，关于它们之间的大小关系说法正确的是（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＜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 i="1">
                <a:sym typeface="+mn-ea"/>
              </a:rPr>
              <a:t>、</a:t>
            </a:r>
            <a:r>
              <a:rPr lang="en-US" altLang="zh-CN" sz="2800"/>
              <a:t>	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＜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en-US" altLang="zh-CN" sz="2800"/>
              <a:t>		B</a:t>
            </a:r>
            <a:r>
              <a:rPr lang="zh-CN" altLang="en-US" sz="2800"/>
              <a:t>．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＞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 i="1">
                <a:sym typeface="+mn-ea"/>
              </a:rPr>
              <a:t>、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＞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en-US" altLang="zh-CN" sz="2800">
                <a:sym typeface="+mn-ea"/>
              </a:rPr>
              <a:t>=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 i="1">
                <a:sym typeface="+mn-ea"/>
              </a:rPr>
              <a:t>、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en-US" altLang="zh-CN" sz="2800">
                <a:sym typeface="+mn-ea"/>
              </a:rPr>
              <a:t>=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en-US" altLang="zh-CN" sz="2800"/>
              <a:t>			D</a:t>
            </a:r>
            <a:r>
              <a:rPr lang="zh-CN" altLang="en-US" sz="2800"/>
              <a:t>．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＜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 i="1">
                <a:sym typeface="+mn-ea"/>
              </a:rPr>
              <a:t>、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＞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endParaRPr lang="zh-CN" altLang="en-US" sz="2800"/>
          </a:p>
        </p:txBody>
      </p:sp>
      <p:pic>
        <p:nvPicPr>
          <p:cNvPr id="100005" name="图片 100005" descr="@@@539d809c-4501-479e-9031-ac4b7d084c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75" y="3618865"/>
            <a:ext cx="5628640" cy="1181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19010" y="2944495"/>
            <a:ext cx="915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9005" y="556895"/>
            <a:ext cx="10333990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2. </a:t>
            </a:r>
            <a:r>
              <a:rPr lang="zh-CN" altLang="en-US" sz="2800"/>
              <a:t>如图甲，粗糙程度不变的水平地而上，物体受到水平向右拉力。拉力大小随时间变化的关系如图乙所示，物体运动速度随时间变化的关系如图丙所示。下列说法正确的是（</a:t>
            </a:r>
            <a:r>
              <a:rPr lang="en-US" altLang="en-US" sz="2800"/>
              <a:t>    </a:t>
            </a:r>
            <a:r>
              <a:rPr lang="zh-CN" altLang="en-US" sz="2800"/>
              <a:t>）</a:t>
            </a:r>
          </a:p>
          <a:p>
            <a:pPr>
              <a:lnSpc>
                <a:spcPct val="150000"/>
              </a:lnSpc>
            </a:pPr>
            <a:endParaRPr lang="zh-CN" altLang="en-US" sz="2800"/>
          </a:p>
          <a:p>
            <a:pPr>
              <a:lnSpc>
                <a:spcPct val="150000"/>
              </a:lnSpc>
            </a:pPr>
            <a:endParaRPr lang="zh-CN" altLang="en-US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/>
              <a:t>4~6s</a:t>
            </a:r>
            <a:r>
              <a:rPr lang="zh-CN" altLang="en-US" sz="2800"/>
              <a:t>，物体运动路程为</a:t>
            </a:r>
            <a:r>
              <a:rPr lang="en-US" altLang="zh-CN" sz="2800"/>
              <a:t>18m	</a:t>
            </a:r>
          </a:p>
          <a:p>
            <a:pPr indent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</a:t>
            </a:r>
            <a:r>
              <a:rPr lang="zh-CN" altLang="en-US" sz="2800"/>
              <a:t>．</a:t>
            </a:r>
            <a:r>
              <a:rPr lang="en-US" altLang="zh-CN" sz="2800"/>
              <a:t>4~6s</a:t>
            </a:r>
            <a:r>
              <a:rPr lang="zh-CN" altLang="en-US" sz="2800"/>
              <a:t>，拉力</a:t>
            </a:r>
            <a:r>
              <a:rPr lang="en-US" altLang="zh-CN" sz="2800"/>
              <a:t>F</a:t>
            </a:r>
            <a:r>
              <a:rPr lang="zh-CN" altLang="en-US" sz="2800"/>
              <a:t>的功率为</a:t>
            </a:r>
            <a:r>
              <a:rPr lang="en-US" altLang="zh-CN" sz="2800"/>
              <a:t>12W</a:t>
            </a:r>
          </a:p>
          <a:p>
            <a:pPr indent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C</a:t>
            </a:r>
            <a:r>
              <a:rPr lang="zh-CN" altLang="en-US" sz="2800"/>
              <a:t>．</a:t>
            </a:r>
            <a:r>
              <a:rPr lang="en-US" altLang="zh-CN" sz="2800"/>
              <a:t>t=1s</a:t>
            </a:r>
            <a:r>
              <a:rPr lang="zh-CN" altLang="en-US" sz="2800"/>
              <a:t>时，物体受到摩擦力大于</a:t>
            </a:r>
            <a:r>
              <a:rPr lang="en-US" altLang="zh-CN" sz="2800"/>
              <a:t>2N	</a:t>
            </a:r>
          </a:p>
          <a:p>
            <a:pPr indent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D</a:t>
            </a:r>
            <a:r>
              <a:rPr lang="zh-CN" altLang="en-US" sz="2800"/>
              <a:t>．拉力为</a:t>
            </a:r>
            <a:r>
              <a:rPr lang="en-US" altLang="zh-CN" sz="2800"/>
              <a:t>6N</a:t>
            </a:r>
            <a:r>
              <a:rPr lang="zh-CN" altLang="en-US" sz="2800"/>
              <a:t>时，物体做匀速直线运动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484110" y="2005330"/>
            <a:ext cx="915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00007" name="图片 100007" descr="@@@0ad6b298-627f-4d7e-b3eb-ddeceb3892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60" y="2588895"/>
            <a:ext cx="6438900" cy="18618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1715" y="722630"/>
            <a:ext cx="8250555" cy="2453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/>
              <a:t>3. </a:t>
            </a:r>
            <a:r>
              <a:rPr lang="zh-CN" altLang="en-US" sz="2800"/>
              <a:t>如图甲所示，我国自主研制的</a:t>
            </a:r>
            <a:r>
              <a:rPr lang="en-US" altLang="zh-CN" sz="2800"/>
              <a:t>R20000-720</a:t>
            </a:r>
            <a:r>
              <a:rPr lang="zh-CN" altLang="en-US" sz="2800"/>
              <a:t>型全球最大塔式起重机，拥有性能超强、技术先进、专利众多等特点，是塔机制造史上一次重要的突破。该塔机最大起重量为</a:t>
            </a:r>
            <a:r>
              <a:rPr lang="en-US" altLang="zh-CN" sz="2800"/>
              <a:t>720t</a:t>
            </a:r>
            <a:r>
              <a:rPr lang="zh-CN" altLang="en-US" sz="2800"/>
              <a:t>，最大起升高度为</a:t>
            </a:r>
            <a:r>
              <a:rPr lang="en-US" altLang="zh-CN" sz="2800"/>
              <a:t>400m</a:t>
            </a:r>
            <a:r>
              <a:rPr lang="zh-CN" altLang="en-US" sz="2800"/>
              <a:t>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）请在图乙中画出物体沿竖直方向匀速上升过程中受力的示意图。</a:t>
            </a:r>
          </a:p>
        </p:txBody>
      </p:sp>
      <p:pic>
        <p:nvPicPr>
          <p:cNvPr id="100037" name="图片 100037" descr="@@@0bb8d6e5-bc86-4470-843a-ca6d3cb87c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960" y="1473835"/>
            <a:ext cx="2730500" cy="15290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21715" y="3991610"/>
            <a:ext cx="2038985" cy="2402840"/>
            <a:chOff x="1609" y="6286"/>
            <a:chExt cx="3211" cy="3784"/>
          </a:xfrm>
        </p:grpSpPr>
        <p:sp>
          <p:nvSpPr>
            <p:cNvPr id="3" name="文本框 2"/>
            <p:cNvSpPr txBox="1"/>
            <p:nvPr/>
          </p:nvSpPr>
          <p:spPr>
            <a:xfrm>
              <a:off x="1609" y="6286"/>
              <a:ext cx="144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rgbClr val="FF0000"/>
                  </a:solidFill>
                </a:rPr>
                <a:t>解：</a:t>
              </a:r>
            </a:p>
          </p:txBody>
        </p:sp>
        <p:pic>
          <p:nvPicPr>
            <p:cNvPr id="100039" name="图片 100039" descr="@@@114bd498-fba3-4e06-b361-6896cad31b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0" y="6286"/>
              <a:ext cx="1770" cy="378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5035" y="664210"/>
            <a:ext cx="8114030" cy="292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/>
              <a:t>3. </a:t>
            </a:r>
            <a:r>
              <a:rPr lang="zh-CN" altLang="en-US" sz="2400"/>
              <a:t>如图甲所示，我国自主研制的</a:t>
            </a:r>
            <a:r>
              <a:rPr lang="en-US" altLang="zh-CN" sz="2400"/>
              <a:t>R20000-720</a:t>
            </a:r>
            <a:r>
              <a:rPr lang="zh-CN" altLang="en-US" sz="2400"/>
              <a:t>型全球最大塔式起重机，拥有性能超强、技术先进、专利众多等特点，是塔机制造史上一次重要的突破。该塔机最大起重量为</a:t>
            </a:r>
            <a:r>
              <a:rPr lang="en-US" altLang="zh-CN" sz="2400"/>
              <a:t>720t</a:t>
            </a:r>
            <a:r>
              <a:rPr lang="zh-CN" altLang="en-US" sz="2400"/>
              <a:t>，最大起升高度为</a:t>
            </a:r>
            <a:r>
              <a:rPr lang="en-US" altLang="zh-CN" sz="2400"/>
              <a:t>400m</a:t>
            </a:r>
            <a:r>
              <a:rPr lang="zh-CN" altLang="en-US" sz="2400"/>
              <a:t>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/>
              <a:t>（</a:t>
            </a:r>
            <a:r>
              <a:rPr lang="en-US" altLang="zh-CN" sz="2400"/>
              <a:t>2</a:t>
            </a:r>
            <a:r>
              <a:rPr lang="zh-CN" altLang="en-US" sz="2400"/>
              <a:t>）若塔机一次将</a:t>
            </a:r>
            <a:r>
              <a:rPr lang="en-US" altLang="zh-CN" sz="2400"/>
              <a:t>100t</a:t>
            </a:r>
            <a:r>
              <a:rPr lang="zh-CN" altLang="en-US" sz="2400"/>
              <a:t>的物体沿竖直方向匀速提升</a:t>
            </a:r>
            <a:r>
              <a:rPr lang="en-US" altLang="zh-CN" sz="2400"/>
              <a:t>100m</a:t>
            </a:r>
            <a:r>
              <a:rPr lang="zh-CN" altLang="en-US" sz="2400"/>
              <a:t>，拉力做的功是多少？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959485" y="3429000"/>
                <a:ext cx="8959215" cy="3023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400">
                    <a:solidFill>
                      <a:srgbClr val="FF0000"/>
                    </a:solidFill>
                  </a:rPr>
                  <a:t>解：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100t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的物体的重力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𝐺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𝑚𝑔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𝑘𝑔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×10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/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𝑘𝑔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algn="l"/>
                <a:r>
                  <a:rPr lang="zh-CN" altLang="en-US" sz="2400">
                    <a:solidFill>
                      <a:srgbClr val="FF0000"/>
                    </a:solidFill>
                  </a:rPr>
                  <a:t>塔机匀速提起货物，拉力与物体重力大小相等，即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𝐹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𝐺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algn="l"/>
                <a:r>
                  <a:rPr lang="zh-CN" altLang="en-US" sz="2400">
                    <a:solidFill>
                      <a:srgbClr val="FF0000"/>
                    </a:solidFill>
                  </a:rPr>
                  <a:t>塔机一次将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100t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的货物沿竖直方向匀速提升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100m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，拉力做的功为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𝑊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𝐹𝑠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×100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𝑚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8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𝐽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algn="l"/>
                <a:r>
                  <a:rPr lang="zh-CN" sz="2400">
                    <a:solidFill>
                      <a:srgbClr val="FF0000"/>
                    </a:solidFill>
                  </a:rPr>
                  <a:t>答：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塔机一次将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100t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的物体沿竖直方向匀速提升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100m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，拉力做的功为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1×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8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𝐽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。</m:t>
                    </m:r>
                  </m:oMath>
                </a14:m>
                <a:endParaRPr lang="zh-CN" alt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5" y="3429000"/>
                <a:ext cx="8959215" cy="30232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037" name="图片 100037" descr="@@@0bb8d6e5-bc86-4470-843a-ca6d3cb87c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385" y="1239520"/>
            <a:ext cx="2955925" cy="16554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5035" y="664210"/>
            <a:ext cx="8538845" cy="2339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/>
              <a:t>3. </a:t>
            </a:r>
            <a:r>
              <a:rPr lang="zh-CN" altLang="en-US" sz="2800"/>
              <a:t>如图甲所示，我国自主研制的</a:t>
            </a:r>
            <a:r>
              <a:rPr lang="en-US" altLang="zh-CN" sz="2800"/>
              <a:t>R20000-720</a:t>
            </a:r>
            <a:r>
              <a:rPr lang="zh-CN" altLang="en-US" sz="2800"/>
              <a:t>型全球最大塔式起重机，拥有性能超强、技术先进、专利众多等特点，是塔机制造史上一次重要的突破。该塔机最大起重量为</a:t>
            </a:r>
            <a:r>
              <a:rPr lang="en-US" altLang="zh-CN" sz="2800"/>
              <a:t>720t</a:t>
            </a:r>
            <a:r>
              <a:rPr lang="zh-CN" altLang="en-US" sz="2800"/>
              <a:t>，最大起升高度为</a:t>
            </a:r>
            <a:r>
              <a:rPr lang="en-US" altLang="zh-CN" sz="2800"/>
              <a:t>400m</a:t>
            </a:r>
            <a:r>
              <a:rPr lang="zh-CN" altLang="en-US" sz="2800"/>
              <a:t>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/>
              <a:t>（</a:t>
            </a:r>
            <a:r>
              <a:rPr lang="en-US" altLang="zh-CN" sz="2800"/>
              <a:t>3</a:t>
            </a:r>
            <a:r>
              <a:rPr lang="zh-CN" altLang="en-US" sz="2800"/>
              <a:t>）若塔机在（</a:t>
            </a:r>
            <a:r>
              <a:rPr lang="en-US" altLang="zh-CN" sz="2800"/>
              <a:t>2</a:t>
            </a:r>
            <a:r>
              <a:rPr lang="zh-CN" altLang="en-US" sz="2800"/>
              <a:t>）过程中所用时间为</a:t>
            </a:r>
            <a:r>
              <a:rPr lang="en-US" altLang="zh-CN" sz="2800"/>
              <a:t>200s</a:t>
            </a:r>
            <a:r>
              <a:rPr lang="zh-CN" altLang="en-US" sz="2800"/>
              <a:t>，拉力做功的功率是多少？</a:t>
            </a:r>
          </a:p>
        </p:txBody>
      </p:sp>
      <p:pic>
        <p:nvPicPr>
          <p:cNvPr id="100037" name="图片 100037" descr="@@@0bb8d6e5-bc86-4470-843a-ca6d3cb87c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15" y="1560195"/>
            <a:ext cx="2578100" cy="1443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959485" y="3758565"/>
                <a:ext cx="10073640" cy="2698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</a:rPr>
                  <a:t>解：塔机在（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2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）过程中所用时间为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200s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，则拉力做功的功率为</a:t>
                </a:r>
              </a:p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1×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𝐽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200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𝑠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=5×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𝑊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sz="2800">
                    <a:solidFill>
                      <a:srgbClr val="FF0000"/>
                    </a:solidFill>
                  </a:rPr>
                  <a:t>答：拉力做功的功率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5×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</m:sup>
                    </m:sSup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𝑊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panose="02020609040205080304" charset="-128"/>
                        <a:cs typeface="Cambria Math" panose="02040503050406030204" charset="0"/>
                      </a:rPr>
                      <m:t>。</m:t>
                    </m:r>
                  </m:oMath>
                </a14:m>
                <a:endParaRPr lang="en-US" altLang="zh-CN" sz="2800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5" y="3758565"/>
                <a:ext cx="10073640" cy="26987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91790" y="1855470"/>
            <a:ext cx="172339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26465" y="2447925"/>
            <a:ext cx="716280" cy="256095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功率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882140" y="2176780"/>
            <a:ext cx="906145" cy="283210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598160" y="1333500"/>
            <a:ext cx="34944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做功快慢的比较方式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891790" y="4768850"/>
            <a:ext cx="208788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功率的计算</a:t>
            </a:r>
          </a:p>
        </p:txBody>
      </p:sp>
      <p:sp>
        <p:nvSpPr>
          <p:cNvPr id="13" name="左大括号 12"/>
          <p:cNvSpPr/>
          <p:nvPr/>
        </p:nvSpPr>
        <p:spPr>
          <a:xfrm>
            <a:off x="5189855" y="4907280"/>
            <a:ext cx="806450" cy="1243965"/>
          </a:xfrm>
          <a:prstGeom prst="leftBrace">
            <a:avLst>
              <a:gd name="adj1" fmla="val 8333"/>
              <a:gd name="adj2" fmla="val 21235"/>
            </a:avLst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598160" y="2366010"/>
            <a:ext cx="9290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98105" y="2045970"/>
            <a:ext cx="109791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sym typeface="宋体" panose="02010600030101010101" pitchFamily="2" charset="-122"/>
              </a:rPr>
              <a:t>概念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98105" y="3471545"/>
            <a:ext cx="19735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单位、符号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64250" y="5930265"/>
            <a:ext cx="256603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功率的推导式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98105" y="2748915"/>
            <a:ext cx="16548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计算公式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64250" y="4825365"/>
            <a:ext cx="37719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利用功率公式进行计算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左大括号 20"/>
          <p:cNvSpPr/>
          <p:nvPr/>
        </p:nvSpPr>
        <p:spPr>
          <a:xfrm>
            <a:off x="6709410" y="2295525"/>
            <a:ext cx="806450" cy="2012950"/>
          </a:xfrm>
          <a:prstGeom prst="leftBrace">
            <a:avLst>
              <a:gd name="adj1" fmla="val 8333"/>
              <a:gd name="adj2" fmla="val 18391"/>
            </a:avLst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>
            <a:off x="4834255" y="1590675"/>
            <a:ext cx="675005" cy="10706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698105" y="4177665"/>
            <a:ext cx="309816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生活中物体的功率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 bldLvl="0" animBg="1"/>
      <p:bldP spid="12" grpId="0" bldLvl="0" animBg="1"/>
      <p:bldP spid="13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:\下载\课件用图\11-10.jpg11-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t="16142"/>
          <a:stretch>
            <a:fillRect/>
          </a:stretch>
        </p:blipFill>
        <p:spPr>
          <a:xfrm>
            <a:off x="6021070" y="1814830"/>
            <a:ext cx="5137150" cy="403479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00455" y="2494280"/>
            <a:ext cx="4667885" cy="267652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要把几百块砖从地面送到房顶，工人搬运可能需要几个小时，如果用起重机搬运，几分钟就可以完成。</a:t>
            </a:r>
          </a:p>
        </p:txBody>
      </p:sp>
      <p:grpSp>
        <p:nvGrpSpPr>
          <p:cNvPr id="3" name="组合 2" descr="7b0a202020202274657874626f78223a2022220a7d0a"/>
          <p:cNvGrpSpPr/>
          <p:nvPr/>
        </p:nvGrpSpPr>
        <p:grpSpPr>
          <a:xfrm>
            <a:off x="2527300" y="2376805"/>
            <a:ext cx="6132195" cy="2076450"/>
            <a:chOff x="5559" y="3789"/>
            <a:chExt cx="8073" cy="3226"/>
          </a:xfrm>
        </p:grpSpPr>
        <p:grpSp>
          <p:nvGrpSpPr>
            <p:cNvPr id="46" name="图形 44"/>
            <p:cNvGrpSpPr/>
            <p:nvPr/>
          </p:nvGrpSpPr>
          <p:grpSpPr>
            <a:xfrm>
              <a:off x="5559" y="3789"/>
              <a:ext cx="8073" cy="3226"/>
              <a:chOff x="3529665" y="2406050"/>
              <a:chExt cx="5126116" cy="2048206"/>
            </a:xfrm>
          </p:grpSpPr>
          <p:sp>
            <p:nvSpPr>
              <p:cNvPr id="47" name="任意多边形: 形状 46"/>
              <p:cNvSpPr/>
              <p:nvPr/>
            </p:nvSpPr>
            <p:spPr>
              <a:xfrm>
                <a:off x="8306027" y="2690608"/>
                <a:ext cx="293674" cy="1618286"/>
              </a:xfrm>
              <a:custGeom>
                <a:avLst/>
                <a:gdLst>
                  <a:gd name="connsiteX0" fmla="*/ 174950 w 293674"/>
                  <a:gd name="connsiteY0" fmla="*/ 34733 h 1618286"/>
                  <a:gd name="connsiteX1" fmla="*/ 21869 w 293674"/>
                  <a:gd name="connsiteY1" fmla="*/ 1426613 h 1618286"/>
                  <a:gd name="connsiteX2" fmla="*/ 0 w 293674"/>
                  <a:gd name="connsiteY2" fmla="*/ 1502511 h 1618286"/>
                  <a:gd name="connsiteX3" fmla="*/ 214828 w 293674"/>
                  <a:gd name="connsiteY3" fmla="*/ 1618286 h 1618286"/>
                  <a:gd name="connsiteX4" fmla="*/ 106771 w 293674"/>
                  <a:gd name="connsiteY4" fmla="*/ 1218217 h 1618286"/>
                  <a:gd name="connsiteX5" fmla="*/ 101626 w 293674"/>
                  <a:gd name="connsiteY5" fmla="*/ 1209212 h 1618286"/>
                  <a:gd name="connsiteX6" fmla="*/ 102912 w 293674"/>
                  <a:gd name="connsiteY6" fmla="*/ 1198921 h 1618286"/>
                  <a:gd name="connsiteX7" fmla="*/ 289439 w 293674"/>
                  <a:gd name="connsiteY7" fmla="*/ 250847 h 1618286"/>
                  <a:gd name="connsiteX8" fmla="*/ 243129 w 293674"/>
                  <a:gd name="connsiteY8" fmla="*/ 59174 h 1618286"/>
                  <a:gd name="connsiteX9" fmla="*/ 174950 w 293674"/>
                  <a:gd name="connsiteY9" fmla="*/ 0 h 1618286"/>
                  <a:gd name="connsiteX10" fmla="*/ 174950 w 293674"/>
                  <a:gd name="connsiteY10" fmla="*/ 34733 h 161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4" h="1618286">
                    <a:moveTo>
                      <a:pt x="174950" y="34733"/>
                    </a:moveTo>
                    <a:lnTo>
                      <a:pt x="21869" y="1426613"/>
                    </a:lnTo>
                    <a:cubicBezTo>
                      <a:pt x="19296" y="1453628"/>
                      <a:pt x="11578" y="1479356"/>
                      <a:pt x="0" y="1502511"/>
                    </a:cubicBezTo>
                    <a:cubicBezTo>
                      <a:pt x="78470" y="1533384"/>
                      <a:pt x="153081" y="1566831"/>
                      <a:pt x="214828" y="1618286"/>
                    </a:cubicBezTo>
                    <a:cubicBezTo>
                      <a:pt x="204537" y="1523093"/>
                      <a:pt x="177523" y="1349430"/>
                      <a:pt x="106771" y="1218217"/>
                    </a:cubicBezTo>
                    <a:lnTo>
                      <a:pt x="101626" y="1209212"/>
                    </a:lnTo>
                    <a:lnTo>
                      <a:pt x="102912" y="1198921"/>
                    </a:lnTo>
                    <a:lnTo>
                      <a:pt x="289439" y="250847"/>
                    </a:lnTo>
                    <a:cubicBezTo>
                      <a:pt x="302303" y="182668"/>
                      <a:pt x="285580" y="113203"/>
                      <a:pt x="243129" y="59174"/>
                    </a:cubicBezTo>
                    <a:cubicBezTo>
                      <a:pt x="223833" y="34733"/>
                      <a:pt x="200678" y="15437"/>
                      <a:pt x="174950" y="0"/>
                    </a:cubicBezTo>
                    <a:cubicBezTo>
                      <a:pt x="176236" y="11578"/>
                      <a:pt x="176236" y="23155"/>
                      <a:pt x="174950" y="34733"/>
                    </a:cubicBezTo>
                    <a:close/>
                  </a:path>
                </a:pathLst>
              </a:custGeom>
              <a:noFill/>
              <a:ln w="1284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4055776" y="4209842"/>
                <a:ext cx="1699328" cy="109586"/>
              </a:xfrm>
              <a:custGeom>
                <a:avLst/>
                <a:gdLst>
                  <a:gd name="connsiteX0" fmla="*/ 264997 w 1699328"/>
                  <a:gd name="connsiteY0" fmla="*/ 109344 h 109586"/>
                  <a:gd name="connsiteX1" fmla="*/ 1699328 w 1699328"/>
                  <a:gd name="connsiteY1" fmla="*/ 59174 h 109586"/>
                  <a:gd name="connsiteX2" fmla="*/ 0 w 1699328"/>
                  <a:gd name="connsiteY2" fmla="*/ 0 h 109586"/>
                  <a:gd name="connsiteX3" fmla="*/ 264997 w 1699328"/>
                  <a:gd name="connsiteY3" fmla="*/ 109344 h 109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9328" h="109586">
                    <a:moveTo>
                      <a:pt x="264997" y="109344"/>
                    </a:moveTo>
                    <a:cubicBezTo>
                      <a:pt x="280434" y="109344"/>
                      <a:pt x="931350" y="86189"/>
                      <a:pt x="1699328" y="59174"/>
                    </a:cubicBezTo>
                    <a:lnTo>
                      <a:pt x="0" y="0"/>
                    </a:lnTo>
                    <a:cubicBezTo>
                      <a:pt x="65606" y="70752"/>
                      <a:pt x="160799" y="113203"/>
                      <a:pt x="264997" y="109344"/>
                    </a:cubicBezTo>
                    <a:close/>
                  </a:path>
                </a:pathLst>
              </a:custGeom>
              <a:noFill/>
              <a:ln w="1284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3715284" y="2461630"/>
                <a:ext cx="2510641" cy="267570"/>
              </a:xfrm>
              <a:custGeom>
                <a:avLst/>
                <a:gdLst>
                  <a:gd name="connsiteX0" fmla="*/ 2510641 w 2510641"/>
                  <a:gd name="connsiteY0" fmla="*/ 101625 h 267570"/>
                  <a:gd name="connsiteX1" fmla="*/ 247872 w 2510641"/>
                  <a:gd name="connsiteY1" fmla="*/ 0 h 267570"/>
                  <a:gd name="connsiteX2" fmla="*/ 236294 w 2510641"/>
                  <a:gd name="connsiteY2" fmla="*/ 0 h 267570"/>
                  <a:gd name="connsiteX3" fmla="*/ 54912 w 2510641"/>
                  <a:gd name="connsiteY3" fmla="*/ 86189 h 267570"/>
                  <a:gd name="connsiteX4" fmla="*/ 2170 w 2510641"/>
                  <a:gd name="connsiteY4" fmla="*/ 267570 h 267570"/>
                  <a:gd name="connsiteX5" fmla="*/ 74208 w 2510641"/>
                  <a:gd name="connsiteY5" fmla="*/ 254706 h 267570"/>
                  <a:gd name="connsiteX6" fmla="*/ 2510641 w 2510641"/>
                  <a:gd name="connsiteY6" fmla="*/ 101625 h 26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0641" h="267570">
                    <a:moveTo>
                      <a:pt x="2510641" y="101625"/>
                    </a:moveTo>
                    <a:lnTo>
                      <a:pt x="247872" y="0"/>
                    </a:lnTo>
                    <a:cubicBezTo>
                      <a:pt x="244012" y="0"/>
                      <a:pt x="240153" y="0"/>
                      <a:pt x="236294" y="0"/>
                    </a:cubicBezTo>
                    <a:cubicBezTo>
                      <a:pt x="165542" y="0"/>
                      <a:pt x="99936" y="30874"/>
                      <a:pt x="54912" y="86189"/>
                    </a:cubicBezTo>
                    <a:cubicBezTo>
                      <a:pt x="12461" y="137644"/>
                      <a:pt x="-6835" y="201964"/>
                      <a:pt x="2170" y="267570"/>
                    </a:cubicBezTo>
                    <a:cubicBezTo>
                      <a:pt x="25325" y="259852"/>
                      <a:pt x="48480" y="255993"/>
                      <a:pt x="74208" y="254706"/>
                    </a:cubicBezTo>
                    <a:lnTo>
                      <a:pt x="2510641" y="101625"/>
                    </a:lnTo>
                    <a:close/>
                  </a:path>
                </a:pathLst>
              </a:custGeom>
              <a:noFill/>
              <a:ln w="1284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3659898" y="2406050"/>
                <a:ext cx="3075439" cy="343731"/>
              </a:xfrm>
              <a:custGeom>
                <a:avLst/>
                <a:gdLst>
                  <a:gd name="connsiteX0" fmla="*/ 110298 w 3075439"/>
                  <a:gd name="connsiteY0" fmla="*/ 140481 h 343731"/>
                  <a:gd name="connsiteX1" fmla="*/ 291680 w 3075439"/>
                  <a:gd name="connsiteY1" fmla="*/ 54293 h 343731"/>
                  <a:gd name="connsiteX2" fmla="*/ 303258 w 3075439"/>
                  <a:gd name="connsiteY2" fmla="*/ 54293 h 343731"/>
                  <a:gd name="connsiteX3" fmla="*/ 2566027 w 3075439"/>
                  <a:gd name="connsiteY3" fmla="*/ 155918 h 343731"/>
                  <a:gd name="connsiteX4" fmla="*/ 3075440 w 3075439"/>
                  <a:gd name="connsiteY4" fmla="*/ 123758 h 343731"/>
                  <a:gd name="connsiteX5" fmla="*/ 304544 w 3075439"/>
                  <a:gd name="connsiteY5" fmla="*/ 264 h 343731"/>
                  <a:gd name="connsiteX6" fmla="*/ 67847 w 3075439"/>
                  <a:gd name="connsiteY6" fmla="*/ 105749 h 343731"/>
                  <a:gd name="connsiteX7" fmla="*/ 4814 w 3075439"/>
                  <a:gd name="connsiteY7" fmla="*/ 343732 h 343731"/>
                  <a:gd name="connsiteX8" fmla="*/ 56270 w 3075439"/>
                  <a:gd name="connsiteY8" fmla="*/ 321863 h 343731"/>
                  <a:gd name="connsiteX9" fmla="*/ 110298 w 3075439"/>
                  <a:gd name="connsiteY9" fmla="*/ 140481 h 3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75439" h="343731">
                    <a:moveTo>
                      <a:pt x="110298" y="140481"/>
                    </a:moveTo>
                    <a:cubicBezTo>
                      <a:pt x="155322" y="85166"/>
                      <a:pt x="222215" y="54293"/>
                      <a:pt x="291680" y="54293"/>
                    </a:cubicBezTo>
                    <a:cubicBezTo>
                      <a:pt x="295539" y="54293"/>
                      <a:pt x="299398" y="54293"/>
                      <a:pt x="303258" y="54293"/>
                    </a:cubicBezTo>
                    <a:lnTo>
                      <a:pt x="2566027" y="155918"/>
                    </a:lnTo>
                    <a:lnTo>
                      <a:pt x="3075440" y="123758"/>
                    </a:lnTo>
                    <a:lnTo>
                      <a:pt x="304544" y="264"/>
                    </a:lnTo>
                    <a:cubicBezTo>
                      <a:pt x="213210" y="-3595"/>
                      <a:pt x="127021" y="34997"/>
                      <a:pt x="67847" y="105749"/>
                    </a:cubicBezTo>
                    <a:cubicBezTo>
                      <a:pt x="11246" y="172641"/>
                      <a:pt x="-10623" y="260116"/>
                      <a:pt x="4814" y="343732"/>
                    </a:cubicBezTo>
                    <a:cubicBezTo>
                      <a:pt x="21537" y="334727"/>
                      <a:pt x="38260" y="327009"/>
                      <a:pt x="56270" y="321863"/>
                    </a:cubicBezTo>
                    <a:cubicBezTo>
                      <a:pt x="48551" y="256257"/>
                      <a:pt x="66561" y="191937"/>
                      <a:pt x="110298" y="140481"/>
                    </a:cubicBezTo>
                    <a:close/>
                  </a:path>
                </a:pathLst>
              </a:custGeom>
              <a:solidFill>
                <a:srgbClr val="0067C2"/>
              </a:solidFill>
              <a:ln w="1284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3983738" y="4207269"/>
                <a:ext cx="2547063" cy="167513"/>
              </a:xfrm>
              <a:custGeom>
                <a:avLst/>
                <a:gdLst>
                  <a:gd name="connsiteX0" fmla="*/ 337036 w 2547063"/>
                  <a:gd name="connsiteY0" fmla="*/ 111916 h 167513"/>
                  <a:gd name="connsiteX1" fmla="*/ 72038 w 2547063"/>
                  <a:gd name="connsiteY1" fmla="*/ 2573 h 167513"/>
                  <a:gd name="connsiteX2" fmla="*/ 0 w 2547063"/>
                  <a:gd name="connsiteY2" fmla="*/ 0 h 167513"/>
                  <a:gd name="connsiteX3" fmla="*/ 339608 w 2547063"/>
                  <a:gd name="connsiteY3" fmla="*/ 167232 h 167513"/>
                  <a:gd name="connsiteX4" fmla="*/ 2547063 w 2547063"/>
                  <a:gd name="connsiteY4" fmla="*/ 90048 h 167513"/>
                  <a:gd name="connsiteX5" fmla="*/ 1771367 w 2547063"/>
                  <a:gd name="connsiteY5" fmla="*/ 63033 h 167513"/>
                  <a:gd name="connsiteX6" fmla="*/ 337036 w 2547063"/>
                  <a:gd name="connsiteY6" fmla="*/ 111916 h 16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7063" h="167513">
                    <a:moveTo>
                      <a:pt x="337036" y="111916"/>
                    </a:moveTo>
                    <a:cubicBezTo>
                      <a:pt x="232838" y="115776"/>
                      <a:pt x="137644" y="73325"/>
                      <a:pt x="72038" y="2573"/>
                    </a:cubicBezTo>
                    <a:lnTo>
                      <a:pt x="0" y="0"/>
                    </a:lnTo>
                    <a:cubicBezTo>
                      <a:pt x="75897" y="106771"/>
                      <a:pt x="200678" y="172377"/>
                      <a:pt x="339608" y="167232"/>
                    </a:cubicBezTo>
                    <a:cubicBezTo>
                      <a:pt x="424511" y="164659"/>
                      <a:pt x="1529524" y="126067"/>
                      <a:pt x="2547063" y="90048"/>
                    </a:cubicBezTo>
                    <a:lnTo>
                      <a:pt x="1771367" y="63033"/>
                    </a:lnTo>
                    <a:cubicBezTo>
                      <a:pt x="1003389" y="88761"/>
                      <a:pt x="352472" y="111916"/>
                      <a:pt x="337036" y="111916"/>
                    </a:cubicBezTo>
                    <a:close/>
                  </a:path>
                </a:pathLst>
              </a:custGeom>
              <a:solidFill>
                <a:srgbClr val="0067C2"/>
              </a:solidFill>
              <a:ln w="1284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8279013" y="2625002"/>
                <a:ext cx="376768" cy="1829255"/>
              </a:xfrm>
              <a:custGeom>
                <a:avLst/>
                <a:gdLst>
                  <a:gd name="connsiteX0" fmla="*/ 313880 w 376768"/>
                  <a:gd name="connsiteY0" fmla="*/ 91334 h 1829255"/>
                  <a:gd name="connsiteX1" fmla="*/ 191673 w 376768"/>
                  <a:gd name="connsiteY1" fmla="*/ 0 h 1829255"/>
                  <a:gd name="connsiteX2" fmla="*/ 203250 w 376768"/>
                  <a:gd name="connsiteY2" fmla="*/ 65606 h 1829255"/>
                  <a:gd name="connsiteX3" fmla="*/ 271429 w 376768"/>
                  <a:gd name="connsiteY3" fmla="*/ 124780 h 1829255"/>
                  <a:gd name="connsiteX4" fmla="*/ 317739 w 376768"/>
                  <a:gd name="connsiteY4" fmla="*/ 316453 h 1829255"/>
                  <a:gd name="connsiteX5" fmla="*/ 131212 w 376768"/>
                  <a:gd name="connsiteY5" fmla="*/ 1264528 h 1829255"/>
                  <a:gd name="connsiteX6" fmla="*/ 129926 w 376768"/>
                  <a:gd name="connsiteY6" fmla="*/ 1274819 h 1829255"/>
                  <a:gd name="connsiteX7" fmla="*/ 135072 w 376768"/>
                  <a:gd name="connsiteY7" fmla="*/ 1283824 h 1829255"/>
                  <a:gd name="connsiteX8" fmla="*/ 243129 w 376768"/>
                  <a:gd name="connsiteY8" fmla="*/ 1683893 h 1829255"/>
                  <a:gd name="connsiteX9" fmla="*/ 28300 w 376768"/>
                  <a:gd name="connsiteY9" fmla="*/ 1568117 h 1829255"/>
                  <a:gd name="connsiteX10" fmla="*/ 0 w 376768"/>
                  <a:gd name="connsiteY10" fmla="*/ 1615714 h 1829255"/>
                  <a:gd name="connsiteX11" fmla="*/ 255993 w 376768"/>
                  <a:gd name="connsiteY11" fmla="*/ 1771368 h 1829255"/>
                  <a:gd name="connsiteX12" fmla="*/ 306162 w 376768"/>
                  <a:gd name="connsiteY12" fmla="*/ 1829255 h 1829255"/>
                  <a:gd name="connsiteX13" fmla="*/ 303589 w 376768"/>
                  <a:gd name="connsiteY13" fmla="*/ 1752072 h 1829255"/>
                  <a:gd name="connsiteX14" fmla="*/ 187813 w 376768"/>
                  <a:gd name="connsiteY14" fmla="*/ 1265814 h 1829255"/>
                  <a:gd name="connsiteX15" fmla="*/ 371768 w 376768"/>
                  <a:gd name="connsiteY15" fmla="*/ 326745 h 1829255"/>
                  <a:gd name="connsiteX16" fmla="*/ 313880 w 376768"/>
                  <a:gd name="connsiteY16" fmla="*/ 91334 h 182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6768" h="1829255">
                    <a:moveTo>
                      <a:pt x="313880" y="91334"/>
                    </a:moveTo>
                    <a:cubicBezTo>
                      <a:pt x="281721" y="50169"/>
                      <a:pt x="239269" y="19296"/>
                      <a:pt x="191673" y="0"/>
                    </a:cubicBezTo>
                    <a:cubicBezTo>
                      <a:pt x="198105" y="20582"/>
                      <a:pt x="201964" y="43737"/>
                      <a:pt x="203250" y="65606"/>
                    </a:cubicBezTo>
                    <a:cubicBezTo>
                      <a:pt x="228978" y="81043"/>
                      <a:pt x="252133" y="100339"/>
                      <a:pt x="271429" y="124780"/>
                    </a:cubicBezTo>
                    <a:cubicBezTo>
                      <a:pt x="313880" y="178809"/>
                      <a:pt x="330603" y="249561"/>
                      <a:pt x="317739" y="316453"/>
                    </a:cubicBezTo>
                    <a:lnTo>
                      <a:pt x="131212" y="1264528"/>
                    </a:lnTo>
                    <a:lnTo>
                      <a:pt x="129926" y="1274819"/>
                    </a:lnTo>
                    <a:lnTo>
                      <a:pt x="135072" y="1283824"/>
                    </a:lnTo>
                    <a:cubicBezTo>
                      <a:pt x="207109" y="1413750"/>
                      <a:pt x="234124" y="1588699"/>
                      <a:pt x="243129" y="1683893"/>
                    </a:cubicBezTo>
                    <a:cubicBezTo>
                      <a:pt x="180095" y="1632437"/>
                      <a:pt x="106771" y="1598991"/>
                      <a:pt x="28300" y="1568117"/>
                    </a:cubicBezTo>
                    <a:cubicBezTo>
                      <a:pt x="20582" y="1584840"/>
                      <a:pt x="10291" y="1600277"/>
                      <a:pt x="0" y="1615714"/>
                    </a:cubicBezTo>
                    <a:cubicBezTo>
                      <a:pt x="101625" y="1654306"/>
                      <a:pt x="190386" y="1695470"/>
                      <a:pt x="255993" y="1771368"/>
                    </a:cubicBezTo>
                    <a:lnTo>
                      <a:pt x="306162" y="1829255"/>
                    </a:lnTo>
                    <a:lnTo>
                      <a:pt x="303589" y="1752072"/>
                    </a:lnTo>
                    <a:cubicBezTo>
                      <a:pt x="303589" y="1740494"/>
                      <a:pt x="293298" y="1465205"/>
                      <a:pt x="187813" y="1265814"/>
                    </a:cubicBezTo>
                    <a:lnTo>
                      <a:pt x="371768" y="326745"/>
                    </a:lnTo>
                    <a:cubicBezTo>
                      <a:pt x="387205" y="244415"/>
                      <a:pt x="366623" y="158227"/>
                      <a:pt x="313880" y="91334"/>
                    </a:cubicBezTo>
                    <a:close/>
                  </a:path>
                </a:pathLst>
              </a:custGeom>
              <a:solidFill>
                <a:srgbClr val="0067C2"/>
              </a:solidFill>
              <a:ln w="1284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3665998" y="2727914"/>
                <a:ext cx="388491" cy="1480642"/>
              </a:xfrm>
              <a:custGeom>
                <a:avLst/>
                <a:gdLst>
                  <a:gd name="connsiteX0" fmla="*/ 302303 w 388491"/>
                  <a:gd name="connsiteY0" fmla="*/ 1310838 h 1480642"/>
                  <a:gd name="connsiteX1" fmla="*/ 55315 w 388491"/>
                  <a:gd name="connsiteY1" fmla="*/ 24442 h 1480642"/>
                  <a:gd name="connsiteX2" fmla="*/ 51456 w 388491"/>
                  <a:gd name="connsiteY2" fmla="*/ 0 h 1480642"/>
                  <a:gd name="connsiteX3" fmla="*/ 0 w 388491"/>
                  <a:gd name="connsiteY3" fmla="*/ 21869 h 1480642"/>
                  <a:gd name="connsiteX4" fmla="*/ 2573 w 388491"/>
                  <a:gd name="connsiteY4" fmla="*/ 34733 h 1480642"/>
                  <a:gd name="connsiteX5" fmla="*/ 249561 w 388491"/>
                  <a:gd name="connsiteY5" fmla="*/ 1321129 h 1480642"/>
                  <a:gd name="connsiteX6" fmla="*/ 316453 w 388491"/>
                  <a:gd name="connsiteY6" fmla="*/ 1478069 h 1480642"/>
                  <a:gd name="connsiteX7" fmla="*/ 388491 w 388491"/>
                  <a:gd name="connsiteY7" fmla="*/ 1480642 h 1480642"/>
                  <a:gd name="connsiteX8" fmla="*/ 302303 w 388491"/>
                  <a:gd name="connsiteY8" fmla="*/ 1310838 h 148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8491" h="1480642">
                    <a:moveTo>
                      <a:pt x="302303" y="1310838"/>
                    </a:moveTo>
                    <a:lnTo>
                      <a:pt x="55315" y="24442"/>
                    </a:lnTo>
                    <a:cubicBezTo>
                      <a:pt x="54029" y="16723"/>
                      <a:pt x="51456" y="9005"/>
                      <a:pt x="51456" y="0"/>
                    </a:cubicBezTo>
                    <a:cubicBezTo>
                      <a:pt x="33446" y="6432"/>
                      <a:pt x="15437" y="12864"/>
                      <a:pt x="0" y="21869"/>
                    </a:cubicBezTo>
                    <a:cubicBezTo>
                      <a:pt x="1286" y="25728"/>
                      <a:pt x="1286" y="30874"/>
                      <a:pt x="2573" y="34733"/>
                    </a:cubicBezTo>
                    <a:lnTo>
                      <a:pt x="249561" y="1321129"/>
                    </a:lnTo>
                    <a:cubicBezTo>
                      <a:pt x="261138" y="1380303"/>
                      <a:pt x="284293" y="1433045"/>
                      <a:pt x="316453" y="1478069"/>
                    </a:cubicBezTo>
                    <a:lnTo>
                      <a:pt x="388491" y="1480642"/>
                    </a:lnTo>
                    <a:cubicBezTo>
                      <a:pt x="346040" y="1435618"/>
                      <a:pt x="315167" y="1377730"/>
                      <a:pt x="302303" y="1310838"/>
                    </a:cubicBezTo>
                    <a:close/>
                  </a:path>
                </a:pathLst>
              </a:custGeom>
              <a:solidFill>
                <a:srgbClr val="0067C2"/>
              </a:solidFill>
              <a:ln w="1284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6735338" y="2440364"/>
                <a:ext cx="1735347" cy="184637"/>
              </a:xfrm>
              <a:custGeom>
                <a:avLst/>
                <a:gdLst>
                  <a:gd name="connsiteX0" fmla="*/ 1735348 w 1735347"/>
                  <a:gd name="connsiteY0" fmla="*/ 184638 h 184637"/>
                  <a:gd name="connsiteX1" fmla="*/ 1451054 w 1735347"/>
                  <a:gd name="connsiteY1" fmla="*/ 683 h 184637"/>
                  <a:gd name="connsiteX2" fmla="*/ 0 w 1735347"/>
                  <a:gd name="connsiteY2" fmla="*/ 90731 h 184637"/>
                  <a:gd name="connsiteX3" fmla="*/ 1641441 w 1735347"/>
                  <a:gd name="connsiteY3" fmla="*/ 164055 h 184637"/>
                  <a:gd name="connsiteX4" fmla="*/ 1735348 w 1735347"/>
                  <a:gd name="connsiteY4" fmla="*/ 184638 h 184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5347" h="184637">
                    <a:moveTo>
                      <a:pt x="1735348" y="184638"/>
                    </a:moveTo>
                    <a:cubicBezTo>
                      <a:pt x="1699328" y="72721"/>
                      <a:pt x="1584839" y="-8322"/>
                      <a:pt x="1451054" y="683"/>
                    </a:cubicBezTo>
                    <a:lnTo>
                      <a:pt x="0" y="90731"/>
                    </a:lnTo>
                    <a:lnTo>
                      <a:pt x="1641441" y="164055"/>
                    </a:lnTo>
                    <a:cubicBezTo>
                      <a:pt x="1674887" y="166628"/>
                      <a:pt x="1705760" y="173060"/>
                      <a:pt x="1735348" y="184638"/>
                    </a:cubicBezTo>
                    <a:close/>
                  </a:path>
                </a:pathLst>
              </a:custGeom>
              <a:solidFill>
                <a:srgbClr val="C7FAFF"/>
              </a:solidFill>
              <a:ln w="1284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225926" y="2531095"/>
                <a:ext cx="2256337" cy="160799"/>
              </a:xfrm>
              <a:custGeom>
                <a:avLst/>
                <a:gdLst>
                  <a:gd name="connsiteX0" fmla="*/ 2148281 w 2256337"/>
                  <a:gd name="connsiteY0" fmla="*/ 128640 h 160799"/>
                  <a:gd name="connsiteX1" fmla="*/ 2256338 w 2256337"/>
                  <a:gd name="connsiteY1" fmla="*/ 160800 h 160799"/>
                  <a:gd name="connsiteX2" fmla="*/ 2244760 w 2256337"/>
                  <a:gd name="connsiteY2" fmla="*/ 95193 h 160799"/>
                  <a:gd name="connsiteX3" fmla="*/ 2150853 w 2256337"/>
                  <a:gd name="connsiteY3" fmla="*/ 74611 h 160799"/>
                  <a:gd name="connsiteX4" fmla="*/ 509413 w 2256337"/>
                  <a:gd name="connsiteY4" fmla="*/ 0 h 160799"/>
                  <a:gd name="connsiteX5" fmla="*/ 0 w 2256337"/>
                  <a:gd name="connsiteY5" fmla="*/ 32160 h 160799"/>
                  <a:gd name="connsiteX6" fmla="*/ 2148281 w 2256337"/>
                  <a:gd name="connsiteY6" fmla="*/ 128640 h 16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6337" h="160799">
                    <a:moveTo>
                      <a:pt x="2148281" y="128640"/>
                    </a:moveTo>
                    <a:cubicBezTo>
                      <a:pt x="2186872" y="129926"/>
                      <a:pt x="2222891" y="141504"/>
                      <a:pt x="2256338" y="160800"/>
                    </a:cubicBezTo>
                    <a:cubicBezTo>
                      <a:pt x="2255051" y="137644"/>
                      <a:pt x="2251192" y="115776"/>
                      <a:pt x="2244760" y="95193"/>
                    </a:cubicBezTo>
                    <a:cubicBezTo>
                      <a:pt x="2215173" y="83616"/>
                      <a:pt x="2183013" y="77184"/>
                      <a:pt x="2150853" y="74611"/>
                    </a:cubicBezTo>
                    <a:lnTo>
                      <a:pt x="509413" y="0"/>
                    </a:lnTo>
                    <a:lnTo>
                      <a:pt x="0" y="32160"/>
                    </a:lnTo>
                    <a:lnTo>
                      <a:pt x="2148281" y="128640"/>
                    </a:lnTo>
                    <a:close/>
                  </a:path>
                </a:pathLst>
              </a:custGeom>
              <a:solidFill>
                <a:srgbClr val="0067C2"/>
              </a:solidFill>
              <a:ln w="1284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56" name="图形 44"/>
              <p:cNvGrpSpPr/>
              <p:nvPr/>
            </p:nvGrpSpPr>
            <p:grpSpPr>
              <a:xfrm>
                <a:off x="3529665" y="2749782"/>
                <a:ext cx="452786" cy="1456200"/>
                <a:chOff x="3529665" y="2749782"/>
                <a:chExt cx="452786" cy="1456200"/>
              </a:xfrm>
            </p:grpSpPr>
            <p:sp>
              <p:nvSpPr>
                <p:cNvPr id="57" name="任意多边形: 形状 56"/>
                <p:cNvSpPr/>
                <p:nvPr/>
              </p:nvSpPr>
              <p:spPr>
                <a:xfrm>
                  <a:off x="3665998" y="2755249"/>
                  <a:ext cx="12863" cy="964"/>
                </a:xfrm>
                <a:custGeom>
                  <a:avLst/>
                  <a:gdLst>
                    <a:gd name="connsiteX0" fmla="*/ 0 w 12863"/>
                    <a:gd name="connsiteY0" fmla="*/ 965 h 964"/>
                    <a:gd name="connsiteX1" fmla="*/ 0 w 12863"/>
                    <a:gd name="connsiteY1" fmla="*/ 965 h 964"/>
                    <a:gd name="connsiteX2" fmla="*/ 0 w 12863"/>
                    <a:gd name="connsiteY2" fmla="*/ 965 h 964"/>
                    <a:gd name="connsiteX3" fmla="*/ 0 w 12863"/>
                    <a:gd name="connsiteY3" fmla="*/ 965 h 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63" h="964">
                      <a:moveTo>
                        <a:pt x="0" y="965"/>
                      </a:moveTo>
                      <a:cubicBezTo>
                        <a:pt x="0" y="-322"/>
                        <a:pt x="0" y="-322"/>
                        <a:pt x="0" y="965"/>
                      </a:cubicBezTo>
                      <a:cubicBezTo>
                        <a:pt x="0" y="-322"/>
                        <a:pt x="0" y="-322"/>
                        <a:pt x="0" y="965"/>
                      </a:cubicBezTo>
                      <a:cubicBezTo>
                        <a:pt x="0" y="965"/>
                        <a:pt x="0" y="965"/>
                        <a:pt x="0" y="965"/>
                      </a:cubicBezTo>
                      <a:close/>
                    </a:path>
                  </a:pathLst>
                </a:custGeom>
                <a:solidFill>
                  <a:srgbClr val="C7FAFF"/>
                </a:solidFill>
                <a:ln w="1284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3529665" y="2774224"/>
                  <a:ext cx="402617" cy="1431758"/>
                </a:xfrm>
                <a:custGeom>
                  <a:avLst/>
                  <a:gdLst>
                    <a:gd name="connsiteX0" fmla="*/ 101601 w 402617"/>
                    <a:gd name="connsiteY0" fmla="*/ 11578 h 1431758"/>
                    <a:gd name="connsiteX1" fmla="*/ 99028 w 402617"/>
                    <a:gd name="connsiteY1" fmla="*/ 0 h 1431758"/>
                    <a:gd name="connsiteX2" fmla="*/ 1262 w 402617"/>
                    <a:gd name="connsiteY2" fmla="*/ 223833 h 1431758"/>
                    <a:gd name="connsiteX3" fmla="*/ 108033 w 402617"/>
                    <a:gd name="connsiteY3" fmla="*/ 1197635 h 1431758"/>
                    <a:gd name="connsiteX4" fmla="*/ 374316 w 402617"/>
                    <a:gd name="connsiteY4" fmla="*/ 1430473 h 1431758"/>
                    <a:gd name="connsiteX5" fmla="*/ 402617 w 402617"/>
                    <a:gd name="connsiteY5" fmla="*/ 1431759 h 1431758"/>
                    <a:gd name="connsiteX6" fmla="*/ 351161 w 402617"/>
                    <a:gd name="connsiteY6" fmla="*/ 1297974 h 1431758"/>
                    <a:gd name="connsiteX7" fmla="*/ 101601 w 402617"/>
                    <a:gd name="connsiteY7" fmla="*/ 11578 h 1431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617" h="1431758">
                      <a:moveTo>
                        <a:pt x="101601" y="11578"/>
                      </a:moveTo>
                      <a:cubicBezTo>
                        <a:pt x="100314" y="7718"/>
                        <a:pt x="100314" y="3859"/>
                        <a:pt x="99028" y="0"/>
                      </a:cubicBezTo>
                      <a:cubicBezTo>
                        <a:pt x="32135" y="52742"/>
                        <a:pt x="-7743" y="135072"/>
                        <a:pt x="1262" y="223833"/>
                      </a:cubicBezTo>
                      <a:lnTo>
                        <a:pt x="108033" y="1197635"/>
                      </a:lnTo>
                      <a:cubicBezTo>
                        <a:pt x="122183" y="1326275"/>
                        <a:pt x="235386" y="1425327"/>
                        <a:pt x="374316" y="1430473"/>
                      </a:cubicBezTo>
                      <a:lnTo>
                        <a:pt x="402617" y="1431759"/>
                      </a:lnTo>
                      <a:cubicBezTo>
                        <a:pt x="378176" y="1391881"/>
                        <a:pt x="360166" y="1346857"/>
                        <a:pt x="351161" y="1297974"/>
                      </a:cubicBezTo>
                      <a:lnTo>
                        <a:pt x="101601" y="11578"/>
                      </a:lnTo>
                      <a:close/>
                    </a:path>
                  </a:pathLst>
                </a:custGeom>
                <a:solidFill>
                  <a:srgbClr val="C7FAFF"/>
                </a:solidFill>
                <a:ln w="1284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9" name="任意多边形: 形状 58"/>
                <p:cNvSpPr/>
                <p:nvPr/>
              </p:nvSpPr>
              <p:spPr>
                <a:xfrm>
                  <a:off x="3629979" y="2749782"/>
                  <a:ext cx="352472" cy="1456200"/>
                </a:xfrm>
                <a:custGeom>
                  <a:avLst/>
                  <a:gdLst>
                    <a:gd name="connsiteX0" fmla="*/ 285580 w 352472"/>
                    <a:gd name="connsiteY0" fmla="*/ 1299260 h 1456200"/>
                    <a:gd name="connsiteX1" fmla="*/ 38592 w 352472"/>
                    <a:gd name="connsiteY1" fmla="*/ 12864 h 1456200"/>
                    <a:gd name="connsiteX2" fmla="*/ 37305 w 352472"/>
                    <a:gd name="connsiteY2" fmla="*/ 5146 h 1456200"/>
                    <a:gd name="connsiteX3" fmla="*/ 37305 w 352472"/>
                    <a:gd name="connsiteY3" fmla="*/ 5146 h 1456200"/>
                    <a:gd name="connsiteX4" fmla="*/ 36019 w 352472"/>
                    <a:gd name="connsiteY4" fmla="*/ 0 h 1456200"/>
                    <a:gd name="connsiteX5" fmla="*/ 5146 w 352472"/>
                    <a:gd name="connsiteY5" fmla="*/ 19296 h 1456200"/>
                    <a:gd name="connsiteX6" fmla="*/ 0 w 352472"/>
                    <a:gd name="connsiteY6" fmla="*/ 23155 h 1456200"/>
                    <a:gd name="connsiteX7" fmla="*/ 2573 w 352472"/>
                    <a:gd name="connsiteY7" fmla="*/ 34733 h 1456200"/>
                    <a:gd name="connsiteX8" fmla="*/ 249561 w 352472"/>
                    <a:gd name="connsiteY8" fmla="*/ 1321129 h 1456200"/>
                    <a:gd name="connsiteX9" fmla="*/ 301017 w 352472"/>
                    <a:gd name="connsiteY9" fmla="*/ 1454914 h 1456200"/>
                    <a:gd name="connsiteX10" fmla="*/ 352472 w 352472"/>
                    <a:gd name="connsiteY10" fmla="*/ 1456201 h 1456200"/>
                    <a:gd name="connsiteX11" fmla="*/ 285580 w 352472"/>
                    <a:gd name="connsiteY11" fmla="*/ 1299260 h 145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472" h="1456200">
                      <a:moveTo>
                        <a:pt x="285580" y="1299260"/>
                      </a:moveTo>
                      <a:lnTo>
                        <a:pt x="38592" y="12864"/>
                      </a:lnTo>
                      <a:cubicBezTo>
                        <a:pt x="38592" y="11578"/>
                        <a:pt x="37305" y="9005"/>
                        <a:pt x="37305" y="5146"/>
                      </a:cubicBezTo>
                      <a:cubicBezTo>
                        <a:pt x="37305" y="5146"/>
                        <a:pt x="37305" y="5146"/>
                        <a:pt x="37305" y="5146"/>
                      </a:cubicBezTo>
                      <a:cubicBezTo>
                        <a:pt x="37305" y="3859"/>
                        <a:pt x="36019" y="1286"/>
                        <a:pt x="36019" y="0"/>
                      </a:cubicBezTo>
                      <a:cubicBezTo>
                        <a:pt x="25728" y="6432"/>
                        <a:pt x="15437" y="12864"/>
                        <a:pt x="5146" y="19296"/>
                      </a:cubicBezTo>
                      <a:cubicBezTo>
                        <a:pt x="3859" y="20582"/>
                        <a:pt x="1286" y="21869"/>
                        <a:pt x="0" y="23155"/>
                      </a:cubicBezTo>
                      <a:cubicBezTo>
                        <a:pt x="1286" y="27014"/>
                        <a:pt x="1286" y="30874"/>
                        <a:pt x="2573" y="34733"/>
                      </a:cubicBezTo>
                      <a:lnTo>
                        <a:pt x="249561" y="1321129"/>
                      </a:lnTo>
                      <a:cubicBezTo>
                        <a:pt x="258565" y="1370012"/>
                        <a:pt x="276575" y="1415036"/>
                        <a:pt x="301017" y="1454914"/>
                      </a:cubicBezTo>
                      <a:lnTo>
                        <a:pt x="352472" y="1456201"/>
                      </a:lnTo>
                      <a:cubicBezTo>
                        <a:pt x="320312" y="1411177"/>
                        <a:pt x="297157" y="1358435"/>
                        <a:pt x="285580" y="1299260"/>
                      </a:cubicBezTo>
                      <a:close/>
                    </a:path>
                  </a:pathLst>
                </a:custGeom>
                <a:solidFill>
                  <a:srgbClr val="82D8E0"/>
                </a:solidFill>
                <a:ln w="1284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60" name="图形 44"/>
              <p:cNvGrpSpPr/>
              <p:nvPr/>
            </p:nvGrpSpPr>
            <p:grpSpPr>
              <a:xfrm>
                <a:off x="3716168" y="2563255"/>
                <a:ext cx="4766095" cy="1784467"/>
                <a:chOff x="3716168" y="2563255"/>
                <a:chExt cx="4766095" cy="1784467"/>
              </a:xfrm>
            </p:grpSpPr>
            <p:sp>
              <p:nvSpPr>
                <p:cNvPr id="61" name="任意多边形: 形状 60"/>
                <p:cNvSpPr/>
                <p:nvPr/>
              </p:nvSpPr>
              <p:spPr>
                <a:xfrm>
                  <a:off x="3716168" y="2579978"/>
                  <a:ext cx="4766095" cy="1767744"/>
                </a:xfrm>
                <a:custGeom>
                  <a:avLst/>
                  <a:gdLst>
                    <a:gd name="connsiteX0" fmla="*/ 72038 w 4766095"/>
                    <a:gd name="connsiteY0" fmla="*/ 133785 h 1767744"/>
                    <a:gd name="connsiteX1" fmla="*/ 0 w 4766095"/>
                    <a:gd name="connsiteY1" fmla="*/ 146649 h 1767744"/>
                    <a:gd name="connsiteX2" fmla="*/ 3859 w 4766095"/>
                    <a:gd name="connsiteY2" fmla="*/ 171091 h 1767744"/>
                    <a:gd name="connsiteX3" fmla="*/ 252134 w 4766095"/>
                    <a:gd name="connsiteY3" fmla="*/ 1458773 h 1767744"/>
                    <a:gd name="connsiteX4" fmla="*/ 338322 w 4766095"/>
                    <a:gd name="connsiteY4" fmla="*/ 1628578 h 1767744"/>
                    <a:gd name="connsiteX5" fmla="*/ 2037650 w 4766095"/>
                    <a:gd name="connsiteY5" fmla="*/ 1687752 h 1767744"/>
                    <a:gd name="connsiteX6" fmla="*/ 2813347 w 4766095"/>
                    <a:gd name="connsiteY6" fmla="*/ 1714766 h 1767744"/>
                    <a:gd name="connsiteX7" fmla="*/ 4324862 w 4766095"/>
                    <a:gd name="connsiteY7" fmla="*/ 1767508 h 1767744"/>
                    <a:gd name="connsiteX8" fmla="*/ 4561559 w 4766095"/>
                    <a:gd name="connsiteY8" fmla="*/ 1659451 h 1767744"/>
                    <a:gd name="connsiteX9" fmla="*/ 4589859 w 4766095"/>
                    <a:gd name="connsiteY9" fmla="*/ 1611855 h 1767744"/>
                    <a:gd name="connsiteX10" fmla="*/ 4611728 w 4766095"/>
                    <a:gd name="connsiteY10" fmla="*/ 1535957 h 1767744"/>
                    <a:gd name="connsiteX11" fmla="*/ 4764809 w 4766095"/>
                    <a:gd name="connsiteY11" fmla="*/ 144076 h 1767744"/>
                    <a:gd name="connsiteX12" fmla="*/ 4766096 w 4766095"/>
                    <a:gd name="connsiteY12" fmla="*/ 126067 h 1767744"/>
                    <a:gd name="connsiteX13" fmla="*/ 2201023 w 4766095"/>
                    <a:gd name="connsiteY13" fmla="*/ 0 h 1767744"/>
                    <a:gd name="connsiteX14" fmla="*/ 72038 w 4766095"/>
                    <a:gd name="connsiteY14" fmla="*/ 133785 h 1767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766095" h="1767744">
                      <a:moveTo>
                        <a:pt x="72038" y="133785"/>
                      </a:moveTo>
                      <a:cubicBezTo>
                        <a:pt x="46310" y="135072"/>
                        <a:pt x="23155" y="140217"/>
                        <a:pt x="0" y="146649"/>
                      </a:cubicBezTo>
                      <a:cubicBezTo>
                        <a:pt x="1286" y="154368"/>
                        <a:pt x="2573" y="162086"/>
                        <a:pt x="3859" y="171091"/>
                      </a:cubicBezTo>
                      <a:lnTo>
                        <a:pt x="252134" y="1458773"/>
                      </a:lnTo>
                      <a:cubicBezTo>
                        <a:pt x="264997" y="1524380"/>
                        <a:pt x="295871" y="1583554"/>
                        <a:pt x="338322" y="1628578"/>
                      </a:cubicBezTo>
                      <a:lnTo>
                        <a:pt x="2037650" y="1687752"/>
                      </a:lnTo>
                      <a:lnTo>
                        <a:pt x="2813347" y="1714766"/>
                      </a:lnTo>
                      <a:lnTo>
                        <a:pt x="4324862" y="1767508"/>
                      </a:lnTo>
                      <a:cubicBezTo>
                        <a:pt x="4421342" y="1771368"/>
                        <a:pt x="4508816" y="1727630"/>
                        <a:pt x="4561559" y="1659451"/>
                      </a:cubicBezTo>
                      <a:cubicBezTo>
                        <a:pt x="4573136" y="1645301"/>
                        <a:pt x="4582141" y="1628578"/>
                        <a:pt x="4589859" y="1611855"/>
                      </a:cubicBezTo>
                      <a:cubicBezTo>
                        <a:pt x="4601437" y="1588699"/>
                        <a:pt x="4607869" y="1562971"/>
                        <a:pt x="4611728" y="1535957"/>
                      </a:cubicBezTo>
                      <a:lnTo>
                        <a:pt x="4764809" y="144076"/>
                      </a:lnTo>
                      <a:cubicBezTo>
                        <a:pt x="4766096" y="137644"/>
                        <a:pt x="4766096" y="132499"/>
                        <a:pt x="4766096" y="126067"/>
                      </a:cubicBezTo>
                      <a:lnTo>
                        <a:pt x="2201023" y="0"/>
                      </a:lnTo>
                      <a:lnTo>
                        <a:pt x="72038" y="133785"/>
                      </a:lnTo>
                      <a:close/>
                    </a:path>
                  </a:pathLst>
                </a:custGeom>
                <a:solidFill>
                  <a:srgbClr val="C7FAFF"/>
                </a:solidFill>
                <a:ln w="1284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>
                <a:xfrm>
                  <a:off x="5917191" y="2563255"/>
                  <a:ext cx="2565072" cy="162085"/>
                </a:xfrm>
                <a:custGeom>
                  <a:avLst/>
                  <a:gdLst>
                    <a:gd name="connsiteX0" fmla="*/ 2457016 w 2565072"/>
                    <a:gd name="connsiteY0" fmla="*/ 96480 h 162085"/>
                    <a:gd name="connsiteX1" fmla="*/ 307448 w 2565072"/>
                    <a:gd name="connsiteY1" fmla="*/ 0 h 162085"/>
                    <a:gd name="connsiteX2" fmla="*/ 0 w 2565072"/>
                    <a:gd name="connsiteY2" fmla="*/ 19296 h 162085"/>
                    <a:gd name="connsiteX3" fmla="*/ 2449297 w 2565072"/>
                    <a:gd name="connsiteY3" fmla="*/ 138931 h 162085"/>
                    <a:gd name="connsiteX4" fmla="*/ 2563786 w 2565072"/>
                    <a:gd name="connsiteY4" fmla="*/ 162086 h 162085"/>
                    <a:gd name="connsiteX5" fmla="*/ 2565073 w 2565072"/>
                    <a:gd name="connsiteY5" fmla="*/ 127353 h 162085"/>
                    <a:gd name="connsiteX6" fmla="*/ 2457016 w 2565072"/>
                    <a:gd name="connsiteY6" fmla="*/ 96480 h 16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65072" h="162085">
                      <a:moveTo>
                        <a:pt x="2457016" y="96480"/>
                      </a:moveTo>
                      <a:lnTo>
                        <a:pt x="307448" y="0"/>
                      </a:lnTo>
                      <a:lnTo>
                        <a:pt x="0" y="19296"/>
                      </a:lnTo>
                      <a:lnTo>
                        <a:pt x="2449297" y="138931"/>
                      </a:lnTo>
                      <a:cubicBezTo>
                        <a:pt x="2518762" y="144076"/>
                        <a:pt x="2563786" y="162086"/>
                        <a:pt x="2563786" y="162086"/>
                      </a:cubicBezTo>
                      <a:cubicBezTo>
                        <a:pt x="2563786" y="156940"/>
                        <a:pt x="2565073" y="132499"/>
                        <a:pt x="2565073" y="127353"/>
                      </a:cubicBezTo>
                      <a:cubicBezTo>
                        <a:pt x="2532913" y="109344"/>
                        <a:pt x="2495607" y="97766"/>
                        <a:pt x="2457016" y="96480"/>
                      </a:cubicBezTo>
                      <a:close/>
                    </a:path>
                  </a:pathLst>
                </a:custGeom>
                <a:solidFill>
                  <a:srgbClr val="82D8E0"/>
                </a:solidFill>
                <a:ln w="1284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4" name="文本框 3"/>
            <p:cNvSpPr txBox="1"/>
            <p:nvPr/>
          </p:nvSpPr>
          <p:spPr>
            <a:xfrm>
              <a:off x="6549" y="4398"/>
              <a:ext cx="6532" cy="17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800" spc="200">
                  <a:solidFill>
                    <a:srgbClr val="0067C2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做功有快慢之分，你觉得应该怎样表示做功的快慢呢？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9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4819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692910"/>
            <a:ext cx="3547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如何比较做功的快慢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5579745" y="1466850"/>
            <a:ext cx="3052445" cy="2746375"/>
            <a:chOff x="10504" y="1639"/>
            <a:chExt cx="5115" cy="5250"/>
          </a:xfrm>
        </p:grpSpPr>
        <p:pic>
          <p:nvPicPr>
            <p:cNvPr id="13" name="图片 12" descr="11-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8279" t="781" r="26768" b="-781"/>
            <a:stretch>
              <a:fillRect/>
            </a:stretch>
          </p:blipFill>
          <p:spPr>
            <a:xfrm>
              <a:off x="10504" y="1639"/>
              <a:ext cx="5115" cy="5250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11511" y="3299"/>
              <a:ext cx="871" cy="1556"/>
              <a:chOff x="6625" y="4525"/>
              <a:chExt cx="871" cy="1599"/>
            </a:xfrm>
            <a:solidFill>
              <a:srgbClr val="036EB8"/>
            </a:solidFill>
          </p:grpSpPr>
          <p:sp>
            <p:nvSpPr>
              <p:cNvPr id="14" name="矩形 13"/>
              <p:cNvSpPr/>
              <p:nvPr/>
            </p:nvSpPr>
            <p:spPr>
              <a:xfrm>
                <a:off x="6625" y="5511"/>
                <a:ext cx="871" cy="61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 flipH="1" flipV="1">
                <a:off x="7050" y="4525"/>
                <a:ext cx="11" cy="101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组合 47"/>
          <p:cNvGrpSpPr/>
          <p:nvPr/>
        </p:nvGrpSpPr>
        <p:grpSpPr>
          <a:xfrm>
            <a:off x="8949055" y="1991360"/>
            <a:ext cx="1569720" cy="2164080"/>
            <a:chOff x="9248" y="3529"/>
            <a:chExt cx="2472" cy="3408"/>
          </a:xfrm>
        </p:grpSpPr>
        <p:pic>
          <p:nvPicPr>
            <p:cNvPr id="100" name="图片 99"/>
            <p:cNvPicPr/>
            <p:nvPr/>
          </p:nvPicPr>
          <p:blipFill>
            <a:blip r:embed="rId4">
              <a:clrChange>
                <a:clrFrom>
                  <a:srgbClr val="F79B08">
                    <a:alpha val="100000"/>
                  </a:srgbClr>
                </a:clrFrom>
                <a:clrTo>
                  <a:srgbClr val="F79B08">
                    <a:alpha val="100000"/>
                    <a:alpha val="0"/>
                  </a:srgbClr>
                </a:clrTo>
              </a:clrChange>
            </a:blip>
            <a:srcRect l="31890" t="14157" r="33456" b="16877"/>
            <a:stretch>
              <a:fillRect/>
            </a:stretch>
          </p:blipFill>
          <p:spPr>
            <a:xfrm>
              <a:off x="9248" y="3529"/>
              <a:ext cx="2472" cy="34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" name="矩形 46"/>
            <p:cNvSpPr/>
            <p:nvPr/>
          </p:nvSpPr>
          <p:spPr>
            <a:xfrm>
              <a:off x="9854" y="4855"/>
              <a:ext cx="759" cy="897"/>
            </a:xfrm>
            <a:prstGeom prst="rect">
              <a:avLst/>
            </a:prstGeom>
            <a:solidFill>
              <a:srgbClr val="E7F7F7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854" y="4850"/>
              <a:ext cx="819" cy="491"/>
            </a:xfrm>
            <a:prstGeom prst="rect">
              <a:avLst/>
            </a:prstGeom>
            <a:solidFill>
              <a:srgbClr val="036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249" name="Group 18"/>
          <p:cNvGrpSpPr/>
          <p:nvPr/>
        </p:nvGrpSpPr>
        <p:grpSpPr>
          <a:xfrm>
            <a:off x="8910320" y="4404995"/>
            <a:ext cx="1608455" cy="481965"/>
            <a:chOff x="2925" y="3249"/>
            <a:chExt cx="2359" cy="635"/>
          </a:xfrm>
        </p:grpSpPr>
        <p:pic>
          <p:nvPicPr>
            <p:cNvPr id="10253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" y="3294"/>
              <a:ext cx="2268" cy="558"/>
            </a:xfrm>
            <a:prstGeom prst="rect">
              <a:avLst/>
            </a:prstGeom>
            <a:noFill/>
            <a:ln w="9525">
              <a:solidFill>
                <a:srgbClr val="FB9E13"/>
              </a:solidFill>
            </a:ln>
          </p:spPr>
        </p:pic>
        <p:sp>
          <p:nvSpPr>
            <p:cNvPr id="11" name="Rectangle 20"/>
            <p:cNvSpPr/>
            <p:nvPr/>
          </p:nvSpPr>
          <p:spPr>
            <a:xfrm>
              <a:off x="2925" y="3249"/>
              <a:ext cx="2359" cy="635"/>
            </a:xfrm>
            <a:prstGeom prst="rect">
              <a:avLst/>
            </a:prstGeom>
            <a:noFill/>
            <a:ln w="28575" cap="flat" cmpd="sng">
              <a:solidFill>
                <a:srgbClr val="FB9E1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>
                <a:buFont typeface="Arial" panose="020B0604020202020204" pitchFamily="34" charset="0"/>
              </a:pP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0248" name="Group 17"/>
          <p:cNvGrpSpPr/>
          <p:nvPr/>
        </p:nvGrpSpPr>
        <p:grpSpPr>
          <a:xfrm>
            <a:off x="6700520" y="4397375"/>
            <a:ext cx="1637030" cy="481965"/>
            <a:chOff x="2880" y="2432"/>
            <a:chExt cx="2359" cy="635"/>
          </a:xfrm>
        </p:grpSpPr>
        <p:pic>
          <p:nvPicPr>
            <p:cNvPr id="10255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0" y="2489"/>
              <a:ext cx="2347" cy="541"/>
            </a:xfrm>
            <a:prstGeom prst="rect">
              <a:avLst/>
            </a:prstGeom>
            <a:noFill/>
            <a:ln w="9525">
              <a:solidFill>
                <a:srgbClr val="FB9E13"/>
              </a:solidFill>
            </a:ln>
          </p:spPr>
        </p:pic>
        <p:sp>
          <p:nvSpPr>
            <p:cNvPr id="10256" name="Rectangle 16"/>
            <p:cNvSpPr/>
            <p:nvPr/>
          </p:nvSpPr>
          <p:spPr>
            <a:xfrm>
              <a:off x="2880" y="2432"/>
              <a:ext cx="2359" cy="635"/>
            </a:xfrm>
            <a:prstGeom prst="rect">
              <a:avLst/>
            </a:prstGeom>
            <a:noFill/>
            <a:ln w="28575" cap="flat" cmpd="sng">
              <a:solidFill>
                <a:srgbClr val="FB9E1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>
                <a:buFont typeface="Arial" panose="020B0604020202020204" pitchFamily="34" charset="0"/>
              </a:pP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02335" y="2531745"/>
            <a:ext cx="436054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dirty="0">
                <a:solidFill>
                  <a:srgbClr val="000000"/>
                </a:solidFill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运送相同的货物到同样高的楼顶，起重机和人工谁做功更快？为什么？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02335" y="4879340"/>
            <a:ext cx="8285480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/>
              <a:t>答：起重机更快。</a:t>
            </a:r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chemeClr val="accent5"/>
                </a:solidFill>
                <a:sym typeface="+mn-ea"/>
              </a:rPr>
              <a:t>不同的物体若做相同的功，则用时短的物体做功快</a:t>
            </a:r>
            <a:r>
              <a:rPr lang="zh-CN" altLang="en-US" sz="2800">
                <a:sym typeface="+mn-ea"/>
              </a:rPr>
              <a:t>，起重机用时短，做功更快</a:t>
            </a:r>
            <a:r>
              <a:rPr lang="zh-CN" altLang="en-US" sz="28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9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4819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692910"/>
            <a:ext cx="3547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如何比较做功的快慢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6154420" y="942340"/>
            <a:ext cx="3052445" cy="2746375"/>
            <a:chOff x="10504" y="1639"/>
            <a:chExt cx="5115" cy="5250"/>
          </a:xfrm>
        </p:grpSpPr>
        <p:pic>
          <p:nvPicPr>
            <p:cNvPr id="13" name="图片 12" descr="11-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8279" t="781" r="26768" b="-781"/>
            <a:stretch>
              <a:fillRect/>
            </a:stretch>
          </p:blipFill>
          <p:spPr>
            <a:xfrm>
              <a:off x="10504" y="1639"/>
              <a:ext cx="5115" cy="5250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11441" y="3299"/>
              <a:ext cx="1053" cy="1705"/>
              <a:chOff x="6555" y="4525"/>
              <a:chExt cx="1053" cy="1752"/>
            </a:xfrm>
            <a:solidFill>
              <a:srgbClr val="036EB8"/>
            </a:solidFill>
          </p:grpSpPr>
          <p:sp>
            <p:nvSpPr>
              <p:cNvPr id="14" name="矩形 13"/>
              <p:cNvSpPr/>
              <p:nvPr/>
            </p:nvSpPr>
            <p:spPr>
              <a:xfrm>
                <a:off x="6555" y="5510"/>
                <a:ext cx="1053" cy="767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 flipH="1" flipV="1">
                <a:off x="7050" y="4525"/>
                <a:ext cx="11" cy="101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组合 47"/>
          <p:cNvGrpSpPr/>
          <p:nvPr/>
        </p:nvGrpSpPr>
        <p:grpSpPr>
          <a:xfrm>
            <a:off x="9523730" y="1466850"/>
            <a:ext cx="1569720" cy="2164080"/>
            <a:chOff x="9248" y="3529"/>
            <a:chExt cx="2472" cy="3408"/>
          </a:xfrm>
        </p:grpSpPr>
        <p:pic>
          <p:nvPicPr>
            <p:cNvPr id="100" name="图片 99"/>
            <p:cNvPicPr/>
            <p:nvPr/>
          </p:nvPicPr>
          <p:blipFill>
            <a:blip r:embed="rId4">
              <a:clrChange>
                <a:clrFrom>
                  <a:srgbClr val="F79B08">
                    <a:alpha val="100000"/>
                  </a:srgbClr>
                </a:clrFrom>
                <a:clrTo>
                  <a:srgbClr val="F79B08">
                    <a:alpha val="100000"/>
                    <a:alpha val="0"/>
                  </a:srgbClr>
                </a:clrTo>
              </a:clrChange>
            </a:blip>
            <a:srcRect l="31890" t="14157" r="33456" b="16877"/>
            <a:stretch>
              <a:fillRect/>
            </a:stretch>
          </p:blipFill>
          <p:spPr>
            <a:xfrm>
              <a:off x="9248" y="3529"/>
              <a:ext cx="2472" cy="34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" name="矩形 46"/>
            <p:cNvSpPr/>
            <p:nvPr/>
          </p:nvSpPr>
          <p:spPr>
            <a:xfrm>
              <a:off x="9854" y="4855"/>
              <a:ext cx="759" cy="897"/>
            </a:xfrm>
            <a:prstGeom prst="rect">
              <a:avLst/>
            </a:prstGeom>
            <a:solidFill>
              <a:srgbClr val="E7F7F7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0041" y="4850"/>
              <a:ext cx="586" cy="335"/>
            </a:xfrm>
            <a:prstGeom prst="rect">
              <a:avLst/>
            </a:prstGeom>
            <a:solidFill>
              <a:srgbClr val="036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248" name="Group 17"/>
          <p:cNvGrpSpPr/>
          <p:nvPr/>
        </p:nvGrpSpPr>
        <p:grpSpPr>
          <a:xfrm>
            <a:off x="7275195" y="3872865"/>
            <a:ext cx="1637030" cy="481965"/>
            <a:chOff x="2880" y="2432"/>
            <a:chExt cx="2359" cy="635"/>
          </a:xfrm>
        </p:grpSpPr>
        <p:pic>
          <p:nvPicPr>
            <p:cNvPr id="10255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" y="2489"/>
              <a:ext cx="2347" cy="541"/>
            </a:xfrm>
            <a:prstGeom prst="rect">
              <a:avLst/>
            </a:prstGeom>
            <a:noFill/>
            <a:ln w="9525">
              <a:solidFill>
                <a:srgbClr val="FB9E13"/>
              </a:solidFill>
            </a:ln>
          </p:spPr>
        </p:pic>
        <p:sp>
          <p:nvSpPr>
            <p:cNvPr id="10256" name="Rectangle 16"/>
            <p:cNvSpPr/>
            <p:nvPr/>
          </p:nvSpPr>
          <p:spPr>
            <a:xfrm>
              <a:off x="2880" y="2432"/>
              <a:ext cx="2359" cy="635"/>
            </a:xfrm>
            <a:prstGeom prst="rect">
              <a:avLst/>
            </a:prstGeom>
            <a:noFill/>
            <a:ln w="28575" cap="flat" cmpd="sng">
              <a:solidFill>
                <a:srgbClr val="FB9E1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>
                <a:buFont typeface="Arial" panose="020B0604020202020204" pitchFamily="34" charset="0"/>
              </a:pP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02335" y="2367280"/>
            <a:ext cx="508254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dirty="0">
                <a:solidFill>
                  <a:srgbClr val="000000"/>
                </a:solidFill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花费相同的时间运送不同的货物到同样高的楼顶，起重机和人工谁做功更快？为什么？</a:t>
            </a:r>
          </a:p>
        </p:txBody>
      </p:sp>
      <p:grpSp>
        <p:nvGrpSpPr>
          <p:cNvPr id="11" name="Group 17"/>
          <p:cNvGrpSpPr/>
          <p:nvPr/>
        </p:nvGrpSpPr>
        <p:grpSpPr>
          <a:xfrm>
            <a:off x="9456420" y="3872865"/>
            <a:ext cx="1637030" cy="481965"/>
            <a:chOff x="2880" y="2432"/>
            <a:chExt cx="2359" cy="635"/>
          </a:xfrm>
        </p:grpSpPr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" y="2489"/>
              <a:ext cx="2347" cy="541"/>
            </a:xfrm>
            <a:prstGeom prst="rect">
              <a:avLst/>
            </a:prstGeom>
            <a:noFill/>
            <a:ln w="9525">
              <a:solidFill>
                <a:srgbClr val="FB9E13"/>
              </a:solidFill>
            </a:ln>
          </p:spPr>
        </p:pic>
        <p:sp>
          <p:nvSpPr>
            <p:cNvPr id="16" name="Rectangle 16"/>
            <p:cNvSpPr/>
            <p:nvPr/>
          </p:nvSpPr>
          <p:spPr>
            <a:xfrm>
              <a:off x="2880" y="2432"/>
              <a:ext cx="2359" cy="635"/>
            </a:xfrm>
            <a:prstGeom prst="rect">
              <a:avLst/>
            </a:prstGeom>
            <a:noFill/>
            <a:ln w="28575" cap="flat" cmpd="sng">
              <a:solidFill>
                <a:srgbClr val="FB9E13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>
                <a:buFont typeface="Arial" panose="020B0604020202020204" pitchFamily="34" charset="0"/>
              </a:pP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02335" y="4326890"/>
            <a:ext cx="955992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/>
              <a:t>答：起重机更快。</a:t>
            </a:r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不同的物体若做功的时间相同，则做功多的物体做功快</a:t>
            </a:r>
            <a:r>
              <a:rPr lang="zh-CN" altLang="en-US" sz="2800"/>
              <a:t>，</a:t>
            </a:r>
          </a:p>
          <a:p>
            <a:pPr>
              <a:lnSpc>
                <a:spcPct val="130000"/>
              </a:lnSpc>
            </a:pPr>
            <a:r>
              <a:rPr lang="zh-CN" altLang="en-US" sz="2800"/>
              <a:t>此时起重机和人工虽然花费时间一样，但起重机吊起的货物更重，因此起重机做功更多。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9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4819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692910"/>
            <a:ext cx="3547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如何比较做功的快慢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258352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2427605"/>
            <a:ext cx="108426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要比较物体做功的快慢，必须考虑两个因素：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其一是物体</a:t>
            </a:r>
            <a:r>
              <a:rPr lang="zh-CN" altLang="en-US" sz="2800" b="1"/>
              <a:t>做了多少功</a:t>
            </a:r>
            <a:r>
              <a:rPr lang="zh-CN" altLang="en-US" sz="2800"/>
              <a:t>；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其二是物体做功所用的</a:t>
            </a:r>
            <a:r>
              <a:rPr lang="zh-CN" altLang="en-US" sz="2800" b="1"/>
              <a:t>时间。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7247255" y="4224020"/>
            <a:ext cx="3755390" cy="2538730"/>
            <a:chOff x="11413" y="6652"/>
            <a:chExt cx="5914" cy="3998"/>
          </a:xfrm>
        </p:grpSpPr>
        <p:grpSp>
          <p:nvGrpSpPr>
            <p:cNvPr id="44" name="组合 43"/>
            <p:cNvGrpSpPr/>
            <p:nvPr/>
          </p:nvGrpSpPr>
          <p:grpSpPr>
            <a:xfrm>
              <a:off x="11413" y="6815"/>
              <a:ext cx="2624" cy="2895"/>
              <a:chOff x="10504" y="1639"/>
              <a:chExt cx="5115" cy="5250"/>
            </a:xfrm>
          </p:grpSpPr>
          <p:pic>
            <p:nvPicPr>
              <p:cNvPr id="14" name="图片 13" descr="11-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8279" t="781" r="26768" b="-781"/>
              <a:stretch>
                <a:fillRect/>
              </a:stretch>
            </p:blipFill>
            <p:spPr>
              <a:xfrm>
                <a:off x="10504" y="1639"/>
                <a:ext cx="5115" cy="5250"/>
              </a:xfrm>
              <a:prstGeom prst="rect">
                <a:avLst/>
              </a:prstGeom>
            </p:spPr>
          </p:pic>
          <p:grpSp>
            <p:nvGrpSpPr>
              <p:cNvPr id="36" name="组合 35"/>
              <p:cNvGrpSpPr/>
              <p:nvPr/>
            </p:nvGrpSpPr>
            <p:grpSpPr>
              <a:xfrm>
                <a:off x="11511" y="3299"/>
                <a:ext cx="871" cy="1556"/>
                <a:chOff x="6625" y="4525"/>
                <a:chExt cx="871" cy="1599"/>
              </a:xfrm>
              <a:solidFill>
                <a:srgbClr val="036EB8"/>
              </a:solidFill>
            </p:grpSpPr>
            <p:sp>
              <p:nvSpPr>
                <p:cNvPr id="15" name="矩形 14"/>
                <p:cNvSpPr/>
                <p:nvPr/>
              </p:nvSpPr>
              <p:spPr>
                <a:xfrm>
                  <a:off x="6625" y="5511"/>
                  <a:ext cx="871" cy="613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6" name="直接连接符 15"/>
                <p:cNvCxnSpPr/>
                <p:nvPr/>
              </p:nvCxnSpPr>
              <p:spPr>
                <a:xfrm flipH="1" flipV="1">
                  <a:off x="7050" y="4525"/>
                  <a:ext cx="11" cy="101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8" name="组合 47"/>
            <p:cNvGrpSpPr/>
            <p:nvPr/>
          </p:nvGrpSpPr>
          <p:grpSpPr>
            <a:xfrm>
              <a:off x="15253" y="6652"/>
              <a:ext cx="2075" cy="3058"/>
              <a:chOff x="9248" y="3529"/>
              <a:chExt cx="2472" cy="3408"/>
            </a:xfrm>
          </p:grpSpPr>
          <p:pic>
            <p:nvPicPr>
              <p:cNvPr id="100" name="图片 99"/>
              <p:cNvPicPr/>
              <p:nvPr/>
            </p:nvPicPr>
            <p:blipFill>
              <a:blip r:embed="rId4">
                <a:clrChange>
                  <a:clrFrom>
                    <a:srgbClr val="F79B08">
                      <a:alpha val="100000"/>
                    </a:srgbClr>
                  </a:clrFrom>
                  <a:clrTo>
                    <a:srgbClr val="F79B08">
                      <a:alpha val="100000"/>
                      <a:alpha val="0"/>
                    </a:srgbClr>
                  </a:clrTo>
                </a:clrChange>
              </a:blip>
              <a:srcRect l="31890" t="14157" r="33456" b="16877"/>
              <a:stretch>
                <a:fillRect/>
              </a:stretch>
            </p:blipFill>
            <p:spPr>
              <a:xfrm>
                <a:off x="9248" y="3529"/>
                <a:ext cx="2472" cy="340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矩形 46"/>
              <p:cNvSpPr/>
              <p:nvPr/>
            </p:nvSpPr>
            <p:spPr>
              <a:xfrm>
                <a:off x="9854" y="4855"/>
                <a:ext cx="759" cy="897"/>
              </a:xfrm>
              <a:prstGeom prst="rect">
                <a:avLst/>
              </a:prstGeom>
              <a:solidFill>
                <a:srgbClr val="E7F7F7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9854" y="4850"/>
                <a:ext cx="819" cy="491"/>
              </a:xfrm>
              <a:prstGeom prst="rect">
                <a:avLst/>
              </a:prstGeom>
              <a:solidFill>
                <a:srgbClr val="036EB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249" name="Group 18"/>
            <p:cNvGrpSpPr/>
            <p:nvPr/>
          </p:nvGrpSpPr>
          <p:grpSpPr>
            <a:xfrm>
              <a:off x="15192" y="9990"/>
              <a:ext cx="2002" cy="661"/>
              <a:chOff x="2925" y="3249"/>
              <a:chExt cx="2359" cy="635"/>
            </a:xfrm>
          </p:grpSpPr>
          <p:pic>
            <p:nvPicPr>
              <p:cNvPr id="10253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1" y="3294"/>
                <a:ext cx="2268" cy="558"/>
              </a:xfrm>
              <a:prstGeom prst="rect">
                <a:avLst/>
              </a:prstGeom>
              <a:noFill/>
              <a:ln w="9525">
                <a:solidFill>
                  <a:srgbClr val="FB9E13"/>
                </a:solidFill>
              </a:ln>
            </p:spPr>
          </p:pic>
          <p:sp>
            <p:nvSpPr>
              <p:cNvPr id="18" name="Rectangle 20"/>
              <p:cNvSpPr/>
              <p:nvPr/>
            </p:nvSpPr>
            <p:spPr>
              <a:xfrm>
                <a:off x="2925" y="3249"/>
                <a:ext cx="2359" cy="635"/>
              </a:xfrm>
              <a:prstGeom prst="rect">
                <a:avLst/>
              </a:prstGeom>
              <a:noFill/>
              <a:ln w="28575" cap="flat" cmpd="sng">
                <a:solidFill>
                  <a:srgbClr val="FB9E13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buFont typeface="Arial" panose="020B0604020202020204" pitchFamily="34" charset="0"/>
                </a:pPr>
                <a:endPara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0248" name="Group 17"/>
            <p:cNvGrpSpPr/>
            <p:nvPr/>
          </p:nvGrpSpPr>
          <p:grpSpPr>
            <a:xfrm>
              <a:off x="11712" y="9978"/>
              <a:ext cx="2037" cy="661"/>
              <a:chOff x="2880" y="2432"/>
              <a:chExt cx="2359" cy="635"/>
            </a:xfrm>
          </p:grpSpPr>
          <p:pic>
            <p:nvPicPr>
              <p:cNvPr id="10255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0" y="2489"/>
                <a:ext cx="2347" cy="541"/>
              </a:xfrm>
              <a:prstGeom prst="rect">
                <a:avLst/>
              </a:prstGeom>
              <a:noFill/>
              <a:ln w="9525">
                <a:solidFill>
                  <a:srgbClr val="FB9E13"/>
                </a:solidFill>
              </a:ln>
            </p:spPr>
          </p:pic>
          <p:sp>
            <p:nvSpPr>
              <p:cNvPr id="10256" name="Rectangle 16"/>
              <p:cNvSpPr/>
              <p:nvPr/>
            </p:nvSpPr>
            <p:spPr>
              <a:xfrm>
                <a:off x="2880" y="2432"/>
                <a:ext cx="2359" cy="635"/>
              </a:xfrm>
              <a:prstGeom prst="rect">
                <a:avLst/>
              </a:prstGeom>
              <a:noFill/>
              <a:ln w="28575" cap="flat" cmpd="sng">
                <a:solidFill>
                  <a:srgbClr val="FB9E13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buFont typeface="Arial" panose="020B0604020202020204" pitchFamily="34" charset="0"/>
                </a:pPr>
                <a:endPara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1423670" y="4184015"/>
            <a:ext cx="4058285" cy="2510155"/>
            <a:chOff x="2242" y="6589"/>
            <a:chExt cx="6391" cy="3953"/>
          </a:xfrm>
        </p:grpSpPr>
        <p:grpSp>
          <p:nvGrpSpPr>
            <p:cNvPr id="19" name="组合 18"/>
            <p:cNvGrpSpPr/>
            <p:nvPr/>
          </p:nvGrpSpPr>
          <p:grpSpPr>
            <a:xfrm>
              <a:off x="2242" y="6589"/>
              <a:ext cx="3003" cy="2905"/>
              <a:chOff x="10504" y="1639"/>
              <a:chExt cx="5115" cy="5250"/>
            </a:xfrm>
          </p:grpSpPr>
          <p:pic>
            <p:nvPicPr>
              <p:cNvPr id="20" name="图片 19" descr="11-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8279" t="781" r="26768" b="-781"/>
              <a:stretch>
                <a:fillRect/>
              </a:stretch>
            </p:blipFill>
            <p:spPr>
              <a:xfrm>
                <a:off x="10504" y="1639"/>
                <a:ext cx="5115" cy="5250"/>
              </a:xfrm>
              <a:prstGeom prst="rect">
                <a:avLst/>
              </a:prstGeom>
            </p:spPr>
          </p:pic>
          <p:grpSp>
            <p:nvGrpSpPr>
              <p:cNvPr id="21" name="组合 20"/>
              <p:cNvGrpSpPr/>
              <p:nvPr/>
            </p:nvGrpSpPr>
            <p:grpSpPr>
              <a:xfrm>
                <a:off x="11441" y="3299"/>
                <a:ext cx="1053" cy="1705"/>
                <a:chOff x="6555" y="4525"/>
                <a:chExt cx="1053" cy="1752"/>
              </a:xfrm>
              <a:solidFill>
                <a:srgbClr val="036EB8"/>
              </a:solidFill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6555" y="5510"/>
                  <a:ext cx="1053" cy="767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3" name="直接连接符 22"/>
                <p:cNvCxnSpPr/>
                <p:nvPr/>
              </p:nvCxnSpPr>
              <p:spPr>
                <a:xfrm flipH="1" flipV="1">
                  <a:off x="7050" y="4525"/>
                  <a:ext cx="11" cy="101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" name="组合 23"/>
            <p:cNvGrpSpPr/>
            <p:nvPr/>
          </p:nvGrpSpPr>
          <p:grpSpPr>
            <a:xfrm>
              <a:off x="6603" y="6589"/>
              <a:ext cx="2030" cy="2814"/>
              <a:chOff x="9248" y="3529"/>
              <a:chExt cx="2472" cy="3408"/>
            </a:xfrm>
          </p:grpSpPr>
          <p:pic>
            <p:nvPicPr>
              <p:cNvPr id="25" name="图片 24"/>
              <p:cNvPicPr/>
              <p:nvPr/>
            </p:nvPicPr>
            <p:blipFill>
              <a:blip r:embed="rId4">
                <a:clrChange>
                  <a:clrFrom>
                    <a:srgbClr val="F79B08">
                      <a:alpha val="100000"/>
                    </a:srgbClr>
                  </a:clrFrom>
                  <a:clrTo>
                    <a:srgbClr val="F79B08">
                      <a:alpha val="100000"/>
                      <a:alpha val="0"/>
                    </a:srgbClr>
                  </a:clrTo>
                </a:clrChange>
              </a:blip>
              <a:srcRect l="31890" t="14157" r="33456" b="16877"/>
              <a:stretch>
                <a:fillRect/>
              </a:stretch>
            </p:blipFill>
            <p:spPr>
              <a:xfrm>
                <a:off x="9248" y="3529"/>
                <a:ext cx="2472" cy="340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6" name="矩形 25"/>
              <p:cNvSpPr/>
              <p:nvPr/>
            </p:nvSpPr>
            <p:spPr>
              <a:xfrm>
                <a:off x="9854" y="4855"/>
                <a:ext cx="759" cy="897"/>
              </a:xfrm>
              <a:prstGeom prst="rect">
                <a:avLst/>
              </a:prstGeom>
              <a:solidFill>
                <a:srgbClr val="E7F7F7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0041" y="4850"/>
                <a:ext cx="586" cy="335"/>
              </a:xfrm>
              <a:prstGeom prst="rect">
                <a:avLst/>
              </a:prstGeom>
              <a:solidFill>
                <a:srgbClr val="036EB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Group 17"/>
            <p:cNvGrpSpPr/>
            <p:nvPr/>
          </p:nvGrpSpPr>
          <p:grpSpPr>
            <a:xfrm>
              <a:off x="3062" y="9916"/>
              <a:ext cx="2118" cy="627"/>
              <a:chOff x="2880" y="2432"/>
              <a:chExt cx="2359" cy="635"/>
            </a:xfrm>
          </p:grpSpPr>
          <p:pic>
            <p:nvPicPr>
              <p:cNvPr id="29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0" y="2489"/>
                <a:ext cx="2347" cy="541"/>
              </a:xfrm>
              <a:prstGeom prst="rect">
                <a:avLst/>
              </a:prstGeom>
              <a:noFill/>
              <a:ln w="9525">
                <a:solidFill>
                  <a:srgbClr val="FB9E13"/>
                </a:solidFill>
              </a:ln>
            </p:spPr>
          </p:pic>
          <p:sp>
            <p:nvSpPr>
              <p:cNvPr id="30" name="Rectangle 16"/>
              <p:cNvSpPr/>
              <p:nvPr/>
            </p:nvSpPr>
            <p:spPr>
              <a:xfrm>
                <a:off x="2880" y="2432"/>
                <a:ext cx="2359" cy="635"/>
              </a:xfrm>
              <a:prstGeom prst="rect">
                <a:avLst/>
              </a:prstGeom>
              <a:noFill/>
              <a:ln w="28575" cap="flat" cmpd="sng">
                <a:solidFill>
                  <a:srgbClr val="FB9E13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buFont typeface="Arial" panose="020B0604020202020204" pitchFamily="34" charset="0"/>
                </a:pPr>
                <a:endPara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31" name="Group 17"/>
            <p:cNvGrpSpPr/>
            <p:nvPr/>
          </p:nvGrpSpPr>
          <p:grpSpPr>
            <a:xfrm>
              <a:off x="6497" y="9916"/>
              <a:ext cx="2118" cy="627"/>
              <a:chOff x="2880" y="2432"/>
              <a:chExt cx="2359" cy="635"/>
            </a:xfrm>
          </p:grpSpPr>
          <p:pic>
            <p:nvPicPr>
              <p:cNvPr id="32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0" y="2489"/>
                <a:ext cx="2347" cy="541"/>
              </a:xfrm>
              <a:prstGeom prst="rect">
                <a:avLst/>
              </a:prstGeom>
              <a:noFill/>
              <a:ln w="9525">
                <a:solidFill>
                  <a:srgbClr val="FB9E13"/>
                </a:solidFill>
              </a:ln>
            </p:spPr>
          </p:pic>
          <p:sp>
            <p:nvSpPr>
              <p:cNvPr id="33" name="Rectangle 16"/>
              <p:cNvSpPr/>
              <p:nvPr/>
            </p:nvSpPr>
            <p:spPr>
              <a:xfrm>
                <a:off x="2880" y="2432"/>
                <a:ext cx="2359" cy="635"/>
              </a:xfrm>
              <a:prstGeom prst="rect">
                <a:avLst/>
              </a:prstGeom>
              <a:noFill/>
              <a:ln w="28575" cap="flat" cmpd="sng">
                <a:solidFill>
                  <a:srgbClr val="FB9E13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buFont typeface="Arial" panose="020B0604020202020204" pitchFamily="34" charset="0"/>
                </a:pPr>
                <a:endPara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9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4819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692910"/>
            <a:ext cx="3547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如何比较做功的快慢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2392045"/>
            <a:ext cx="1942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想想议议</a:t>
            </a:r>
          </a:p>
        </p:txBody>
      </p:sp>
      <p:pic>
        <p:nvPicPr>
          <p:cNvPr id="11" name="图片 10" descr="讨论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590" y="2398395"/>
            <a:ext cx="497205" cy="497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38860" y="3091180"/>
            <a:ext cx="10509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在生产生活中我们遇到更多的情况是，做功的多少和做功的时间都不相同。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060950" y="758190"/>
            <a:ext cx="4064000" cy="1046191"/>
          </a:xfrm>
          <a:prstGeom prst="roundRect">
            <a:avLst/>
          </a:prstGeom>
          <a:ln w="31750" cap="flat" cmpd="sng" algn="ctr">
            <a:solidFill>
              <a:schemeClr val="accent2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在这些情况下，又该怎样比较做功的快慢呢？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81940" y="4297045"/>
            <a:ext cx="16414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职业公路车运动员</a:t>
            </a:r>
            <a:r>
              <a:rPr lang="en-US" altLang="zh-CN" sz="2400"/>
              <a:t>5</a:t>
            </a:r>
            <a:r>
              <a:rPr lang="zh-CN" altLang="en-US" sz="2400"/>
              <a:t>小时可以完成</a:t>
            </a:r>
            <a:r>
              <a:rPr lang="en-US" altLang="zh-CN" sz="2400"/>
              <a:t>185</a:t>
            </a:r>
            <a:r>
              <a:rPr lang="zh-CN" altLang="en-US" sz="2400"/>
              <a:t>公里的赛程</a:t>
            </a:r>
          </a:p>
        </p:txBody>
      </p:sp>
      <p:pic>
        <p:nvPicPr>
          <p:cNvPr id="17" name="图片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820545" y="4122420"/>
            <a:ext cx="4006850" cy="24149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749155" y="4481830"/>
            <a:ext cx="1798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普通人</a:t>
            </a:r>
            <a:r>
              <a:rPr lang="en-US" altLang="zh-CN" sz="2400"/>
              <a:t>3</a:t>
            </a:r>
            <a:r>
              <a:rPr lang="zh-CN" altLang="en-US" sz="2400"/>
              <a:t>小时左右可以骑到</a:t>
            </a:r>
            <a:r>
              <a:rPr lang="en-US" altLang="zh-CN" sz="2400"/>
              <a:t>40</a:t>
            </a:r>
            <a:r>
              <a:rPr lang="zh-CN" altLang="en-US" sz="2400"/>
              <a:t>公里远的地方。</a:t>
            </a:r>
          </a:p>
        </p:txBody>
      </p:sp>
      <p:pic>
        <p:nvPicPr>
          <p:cNvPr id="19" name="图片 18"/>
          <p:cNvPicPr/>
          <p:nvPr/>
        </p:nvPicPr>
        <p:blipFill>
          <a:blip r:embed="rId6"/>
          <a:stretch>
            <a:fillRect/>
          </a:stretch>
        </p:blipFill>
        <p:spPr>
          <a:xfrm>
            <a:off x="6002655" y="4122420"/>
            <a:ext cx="3745865" cy="24142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ttps://docer-ks3.wpscdn.cn/picture/23877403/a125b825a026ba99a95edf601ec85819_612.jpg" descr="机场,商用机,天空,风,水平画幅,进出港显示牌,涡轮,机器,货物集装箱,机翼"/>
          <p:cNvPicPr>
            <a:picLocks noChangeAspect="1"/>
          </p:cNvPicPr>
          <p:nvPr/>
        </p:nvPicPr>
        <p:blipFill>
          <a:blip r:embed="rId3">
            <a:alphaModFix amt="40000"/>
          </a:blip>
          <a:srcRect t="13902" b="5997"/>
          <a:stretch>
            <a:fillRect/>
          </a:stretch>
        </p:blipFill>
        <p:spPr>
          <a:xfrm>
            <a:off x="0" y="615950"/>
            <a:ext cx="12191365" cy="624205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34900" y="3954778"/>
            <a:ext cx="295322" cy="210185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2927985"/>
            <a:ext cx="1046480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定义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：功与做功所用的时间之比叫做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功率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400" dirty="0">
              <a:solidFill>
                <a:srgbClr val="0D0D0D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99795" y="3799840"/>
            <a:ext cx="56495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物理意义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：表示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做功快慢的物理量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800"/>
          </a:p>
        </p:txBody>
      </p:sp>
      <p:sp>
        <p:nvSpPr>
          <p:cNvPr id="28" name="文本框 27"/>
          <p:cNvSpPr txBox="1"/>
          <p:nvPr/>
        </p:nvSpPr>
        <p:spPr>
          <a:xfrm>
            <a:off x="937895" y="4546600"/>
            <a:ext cx="9750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功率在数值上等于力（或物体）在单位时间内所做的功。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99795" y="5374640"/>
            <a:ext cx="14668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符号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334900" y="5544818"/>
            <a:ext cx="295322" cy="210185"/>
            <a:chOff x="435463" y="1226414"/>
            <a:chExt cx="295380" cy="210512"/>
          </a:xfrm>
        </p:grpSpPr>
        <p:sp>
          <p:nvSpPr>
            <p:cNvPr id="31" name="矩形 3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9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312645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2406015"/>
            <a:ext cx="946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我们可以用功与做功所用时间之比来比较做功的快慢。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34900" y="1848197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899795" y="1692910"/>
            <a:ext cx="1017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ttps://docer-ks3.wpscdn.cn/picture/23877403/a125b825a026ba99a95edf601ec85819_612.jpg" descr="机场,商用机,天空,风,水平画幅,进出港显示牌,涡轮,机器,货物集装箱,机翼"/>
          <p:cNvPicPr>
            <a:picLocks noChangeAspect="1"/>
          </p:cNvPicPr>
          <p:nvPr/>
        </p:nvPicPr>
        <p:blipFill>
          <a:blip r:embed="rId3">
            <a:alphaModFix amt="40000"/>
          </a:blip>
          <a:srcRect t="13902" b="5997"/>
          <a:stretch>
            <a:fillRect/>
          </a:stretch>
        </p:blipFill>
        <p:spPr>
          <a:xfrm>
            <a:off x="0" y="615950"/>
            <a:ext cx="12191365" cy="6242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4900" y="2768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2903855" y="2266315"/>
                <a:ext cx="1613535" cy="111950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i="1"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36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6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36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36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zh-CN" sz="3600" i="1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855" y="2266315"/>
                <a:ext cx="1613535" cy="1119505"/>
              </a:xfrm>
              <a:prstGeom prst="rect">
                <a:avLst/>
              </a:prstGeom>
              <a:blipFill rotWithShape="1">
                <a:blip r:embed="rId4"/>
                <a:stretch>
                  <a:fillRect l="-787" t="-1134" r="-787" b="-1134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标注 9"/>
          <p:cNvSpPr/>
          <p:nvPr/>
        </p:nvSpPr>
        <p:spPr>
          <a:xfrm>
            <a:off x="5080000" y="2270760"/>
            <a:ext cx="2032000" cy="878840"/>
          </a:xfrm>
          <a:prstGeom prst="wedgeRectCallout">
            <a:avLst>
              <a:gd name="adj1" fmla="val -86187"/>
              <a:gd name="adj2" fmla="val -21026"/>
            </a:avLst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W</a:t>
            </a:r>
            <a:r>
              <a:rPr lang="zh-CN" altLang="en-US" sz="3200"/>
              <a:t>：功</a:t>
            </a:r>
          </a:p>
        </p:txBody>
      </p:sp>
      <p:sp>
        <p:nvSpPr>
          <p:cNvPr id="17" name="矩形标注 16"/>
          <p:cNvSpPr/>
          <p:nvPr/>
        </p:nvSpPr>
        <p:spPr>
          <a:xfrm>
            <a:off x="3529965" y="3717290"/>
            <a:ext cx="1899285" cy="897255"/>
          </a:xfrm>
          <a:prstGeom prst="wedgeRectCallout">
            <a:avLst>
              <a:gd name="adj1" fmla="val -12669"/>
              <a:gd name="adj2" fmla="val -91910"/>
            </a:avLst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t</a:t>
            </a:r>
            <a:r>
              <a:rPr lang="zh-CN" altLang="en-US" sz="3200"/>
              <a:t>：时间</a:t>
            </a:r>
          </a:p>
        </p:txBody>
      </p:sp>
      <p:sp>
        <p:nvSpPr>
          <p:cNvPr id="18" name="矩形标注 17"/>
          <p:cNvSpPr/>
          <p:nvPr/>
        </p:nvSpPr>
        <p:spPr>
          <a:xfrm>
            <a:off x="539115" y="3469640"/>
            <a:ext cx="2364740" cy="878840"/>
          </a:xfrm>
          <a:prstGeom prst="wedgeRectCallout">
            <a:avLst>
              <a:gd name="adj1" fmla="val 56713"/>
              <a:gd name="adj2" fmla="val -108164"/>
            </a:avLst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/>
              <a:t>P</a:t>
            </a:r>
            <a:r>
              <a:rPr lang="zh-CN" altLang="en-US" sz="2800"/>
              <a:t>：功率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2627630"/>
            <a:ext cx="1922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计算公式：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99795" y="1746250"/>
            <a:ext cx="1903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</a:t>
            </a:r>
          </a:p>
        </p:txBody>
      </p:sp>
      <p:sp>
        <p:nvSpPr>
          <p:cNvPr id="16" name="矩形 15"/>
          <p:cNvSpPr/>
          <p:nvPr/>
        </p:nvSpPr>
        <p:spPr>
          <a:xfrm>
            <a:off x="5241290" y="2358390"/>
            <a:ext cx="1687195" cy="69723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单位：</a:t>
            </a:r>
            <a:r>
              <a:rPr lang="en-US" altLang="zh-CN" sz="3200"/>
              <a:t>J</a:t>
            </a:r>
          </a:p>
        </p:txBody>
      </p:sp>
      <p:sp>
        <p:nvSpPr>
          <p:cNvPr id="19" name="矩形 18"/>
          <p:cNvSpPr/>
          <p:nvPr/>
        </p:nvSpPr>
        <p:spPr>
          <a:xfrm>
            <a:off x="3636010" y="3816985"/>
            <a:ext cx="1687195" cy="69723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单位：</a:t>
            </a:r>
            <a:r>
              <a:rPr lang="en-US" altLang="zh-CN" sz="3200"/>
              <a:t>s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334900" y="4965063"/>
            <a:ext cx="295322" cy="210185"/>
            <a:chOff x="435463" y="1226414"/>
            <a:chExt cx="295380" cy="210512"/>
          </a:xfrm>
        </p:grpSpPr>
        <p:sp>
          <p:nvSpPr>
            <p:cNvPr id="39" name="矩形 3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Rectangle 8"/>
          <p:cNvSpPr/>
          <p:nvPr/>
        </p:nvSpPr>
        <p:spPr>
          <a:xfrm>
            <a:off x="899795" y="4760595"/>
            <a:ext cx="1129030" cy="5651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indent="0">
              <a:lnSpc>
                <a:spcPct val="11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单位：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65070" y="4665345"/>
            <a:ext cx="7747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国际单位：</a:t>
            </a:r>
            <a:r>
              <a:rPr lang="zh-CN" altLang="en-US" sz="2800" b="1"/>
              <a:t>焦</a:t>
            </a:r>
            <a:r>
              <a:rPr lang="en-US" altLang="zh-CN" sz="2800" b="1"/>
              <a:t>/</a:t>
            </a:r>
            <a:r>
              <a:rPr lang="zh-CN" altLang="en-US" sz="2800" b="1"/>
              <a:t>秒（</a:t>
            </a:r>
            <a:r>
              <a:rPr lang="en-US" altLang="zh-CN" sz="2800" b="1"/>
              <a:t>J/s</a:t>
            </a:r>
            <a:r>
              <a:rPr lang="zh-CN" altLang="en-US" sz="2800" b="1"/>
              <a:t>）</a:t>
            </a:r>
            <a:r>
              <a:rPr lang="zh-CN" altLang="en-US" sz="2800"/>
              <a:t>，</a:t>
            </a:r>
          </a:p>
          <a:p>
            <a:pPr marL="1371600" lvl="3" indent="457200"/>
            <a:r>
              <a:rPr lang="zh-CN" altLang="en-US" sz="2800"/>
              <a:t>又称</a:t>
            </a:r>
            <a:r>
              <a:rPr lang="zh-CN" altLang="en-US" sz="2800" b="1">
                <a:solidFill>
                  <a:srgbClr val="FF0000"/>
                </a:solidFill>
              </a:rPr>
              <a:t>瓦特</a:t>
            </a:r>
            <a:r>
              <a:rPr lang="zh-CN" altLang="en-US" sz="2800"/>
              <a:t>，简称</a:t>
            </a:r>
            <a:r>
              <a:rPr lang="zh-CN" altLang="en-US" sz="2800" b="1">
                <a:solidFill>
                  <a:srgbClr val="FF0000"/>
                </a:solidFill>
              </a:rPr>
              <a:t>瓦</a:t>
            </a:r>
            <a:r>
              <a:rPr lang="zh-CN" altLang="en-US" sz="2800"/>
              <a:t>，用</a:t>
            </a:r>
            <a:r>
              <a:rPr lang="zh-CN" altLang="en-US" sz="2800" b="1">
                <a:solidFill>
                  <a:srgbClr val="FF0000"/>
                </a:solidFill>
              </a:rPr>
              <a:t>符号</a:t>
            </a:r>
            <a:r>
              <a:rPr lang="en-US" altLang="zh-CN" sz="2800" b="1">
                <a:solidFill>
                  <a:srgbClr val="FF0000"/>
                </a:solidFill>
              </a:rPr>
              <a:t>W</a:t>
            </a:r>
            <a:r>
              <a:rPr lang="zh-CN" altLang="en-US" sz="2800"/>
              <a:t>表示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465070" y="6083300"/>
            <a:ext cx="3703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常用单位：</a:t>
            </a:r>
            <a:r>
              <a:rPr lang="zh-CN" altLang="en-US" sz="2800" b="1"/>
              <a:t>千瓦（</a:t>
            </a:r>
            <a:r>
              <a:rPr lang="en-US" altLang="zh-CN" sz="2800" b="1"/>
              <a:t>kW</a:t>
            </a:r>
            <a:r>
              <a:rPr lang="zh-CN" altLang="en-US" sz="2800" b="1"/>
              <a:t>）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657340" y="5965190"/>
            <a:ext cx="2571750" cy="64664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8575" cmpd="dbl">
            <a:solidFill>
              <a:schemeClr val="accent2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/>
              <a:t>1kW=10</a:t>
            </a:r>
            <a:r>
              <a:rPr lang="en-US" altLang="zh-CN" sz="3200" baseline="30000"/>
              <a:t>3</a:t>
            </a:r>
            <a:r>
              <a:rPr lang="en-US" altLang="zh-CN" sz="3200"/>
              <a:t>W</a:t>
            </a:r>
          </a:p>
        </p:txBody>
      </p:sp>
      <p:sp>
        <p:nvSpPr>
          <p:cNvPr id="20" name="左大括号 19"/>
          <p:cNvSpPr/>
          <p:nvPr/>
        </p:nvSpPr>
        <p:spPr>
          <a:xfrm>
            <a:off x="2021205" y="4902200"/>
            <a:ext cx="310515" cy="1483360"/>
          </a:xfrm>
          <a:prstGeom prst="leftBrace">
            <a:avLst>
              <a:gd name="adj1" fmla="val 8333"/>
              <a:gd name="adj2" fmla="val 9503"/>
            </a:avLst>
          </a:prstGeom>
          <a:ln w="22225">
            <a:solidFill>
              <a:srgbClr val="00A0E9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99795" y="1025525"/>
            <a:ext cx="139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9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" grpId="0" bldLvl="0" animBg="1"/>
      <p:bldP spid="17" grpId="0" bldLvl="0" animBg="1"/>
      <p:bldP spid="18" grpId="0" bldLvl="0" animBg="1"/>
      <p:bldP spid="11" grpId="0"/>
      <p:bldP spid="16" grpId="0" bldLvl="0" animBg="1"/>
      <p:bldP spid="19" grpId="0" bldLvl="0" animBg="1"/>
      <p:bldP spid="47" grpId="0"/>
      <p:bldP spid="22" grpId="0"/>
      <p:bldP spid="23" grpId="0" bldLvl="0" animBg="1"/>
      <p:bldP spid="2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4531822],&quot;19&quot;:[20342116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9&quot;:[20342116],&quot;65&quot;:[20205081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00,&quot;width&quot;:480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4531822],&quot;65&quot;:[20205081]}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1424</Words>
  <PresentationFormat>宽屏</PresentationFormat>
  <Paragraphs>130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方正教材规范楷体_GBK</vt:lpstr>
      <vt:lpstr>楷体</vt:lpstr>
      <vt:lpstr>宋体</vt:lpstr>
      <vt:lpstr>微软雅黑</vt:lpstr>
      <vt:lpstr>Arial</vt:lpstr>
      <vt:lpstr>Calibri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2025-05-06T23:59:28Z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BDCA6CC7CC9A40ECAF8CDAC1377E0517_11</vt:lpwstr>
  </property>
</Properties>
</file>