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70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CE80F5-6B4E-4DB6-A749-C2CC2FA9A4E0}" type="datetimeFigureOut">
              <a:rPr lang="zh-CN" altLang="en-US" smtClean="0"/>
              <a:pPr/>
              <a:t>2020/2/9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A1A730-1A40-4868-89D3-AE6CD1908B3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2020/2/9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2020/2/9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2020/2/9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2020/2/9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2020/2/9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2020/2/9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2020/2/9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2020/2/9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2020/2/9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2020/2/9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2020/2/9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2020/2/9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jpeg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openxmlformats.org/officeDocument/2006/relationships/image" Target="../media/image22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流程图: 过程 12"/>
          <p:cNvSpPr/>
          <p:nvPr/>
        </p:nvSpPr>
        <p:spPr>
          <a:xfrm>
            <a:off x="184150" y="177800"/>
            <a:ext cx="8711565" cy="6492875"/>
          </a:xfrm>
          <a:prstGeom prst="flowChartProcess">
            <a:avLst/>
          </a:prstGeom>
          <a:noFill/>
          <a:ln w="6350">
            <a:solidFill>
              <a:schemeClr val="accent2">
                <a:lumMod val="40000"/>
                <a:lumOff val="60000"/>
              </a:schemeClr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  <a:innerShdw blurRad="63500" dist="50800" dir="13500000">
              <a:prstClr val="black">
                <a:alpha val="50000"/>
              </a:prstClr>
            </a:inn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sp>
        <p:nvSpPr>
          <p:cNvPr id="23" name="TextBox 3"/>
          <p:cNvSpPr txBox="1"/>
          <p:nvPr/>
        </p:nvSpPr>
        <p:spPr>
          <a:xfrm>
            <a:off x="1331913" y="1133475"/>
            <a:ext cx="7069137" cy="8540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FontTx/>
              <a:buNone/>
            </a:pPr>
            <a:r>
              <a:rPr lang="zh-CN" altLang="en-US" sz="5000" b="1" dirty="0">
                <a:solidFill>
                  <a:srgbClr val="111111"/>
                </a:solidFill>
                <a:latin typeface="楷体_GB2312" pitchFamily="49" charset="-122"/>
                <a:ea typeface="楷体_GB2312" pitchFamily="49" charset="-122"/>
              </a:rPr>
              <a:t>第十二章 第２节 </a:t>
            </a:r>
            <a:r>
              <a:rPr lang="zh-CN" altLang="en-US" sz="5000" b="1" dirty="0">
                <a:latin typeface="楷体_GB2312" pitchFamily="49" charset="-122"/>
                <a:ea typeface="楷体_GB2312" pitchFamily="49" charset="-122"/>
              </a:rPr>
              <a:t>滑轮</a:t>
            </a:r>
            <a:endParaRPr lang="zh-CN" altLang="en-US" sz="5000" b="1" dirty="0">
              <a:solidFill>
                <a:srgbClr val="111111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pic>
        <p:nvPicPr>
          <p:cNvPr id="24" name="图片 23" descr="0820400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145155" y="2696845"/>
            <a:ext cx="2579370" cy="388302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Box 4"/>
          <p:cNvSpPr txBox="1"/>
          <p:nvPr/>
        </p:nvSpPr>
        <p:spPr>
          <a:xfrm>
            <a:off x="296863" y="908050"/>
            <a:ext cx="8523287" cy="21431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CN" altLang="en-US" sz="2800" b="1" dirty="0">
                <a:solidFill>
                  <a:srgbClr val="0066CC"/>
                </a:solidFill>
                <a:latin typeface="宋体" panose="02010600030101010101" pitchFamily="2" charset="-122"/>
              </a:rPr>
              <a:t>　　定滑轮可以改变力的方向，但不能省力。</a:t>
            </a:r>
          </a:p>
          <a:p>
            <a:pPr marL="0" lvl="0" indent="0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CN" altLang="en-US" sz="2800" b="1" dirty="0">
                <a:solidFill>
                  <a:srgbClr val="0066CC"/>
                </a:solidFill>
                <a:latin typeface="宋体" panose="02010600030101010101" pitchFamily="2" charset="-122"/>
              </a:rPr>
              <a:t>    动滑轮可以省力，但不能改变力的方向。</a:t>
            </a:r>
          </a:p>
          <a:p>
            <a:pPr marL="0" lvl="0" indent="0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CN" altLang="en-US" sz="2800" b="1" dirty="0">
                <a:solidFill>
                  <a:srgbClr val="0066CC"/>
                </a:solidFill>
                <a:latin typeface="宋体" panose="02010600030101010101" pitchFamily="2" charset="-122"/>
              </a:rPr>
              <a:t>    能否得到这样一种机械，它既可以省力，又可以改变力的方向呢？</a:t>
            </a:r>
          </a:p>
        </p:txBody>
      </p:sp>
      <p:pic>
        <p:nvPicPr>
          <p:cNvPr id="11268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1413" y="3435350"/>
            <a:ext cx="1439862" cy="296386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1269" name="Picture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05450" y="2798763"/>
            <a:ext cx="1362075" cy="3659187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2" name="Group 6"/>
          <p:cNvGrpSpPr/>
          <p:nvPr/>
        </p:nvGrpSpPr>
        <p:grpSpPr>
          <a:xfrm>
            <a:off x="341313" y="239713"/>
            <a:ext cx="2339975" cy="803275"/>
            <a:chOff x="215" y="119"/>
            <a:chExt cx="1474" cy="506"/>
          </a:xfrm>
        </p:grpSpPr>
        <p:pic>
          <p:nvPicPr>
            <p:cNvPr id="11271" name="TextBox 1"/>
            <p:cNvPicPr/>
            <p:nvPr/>
          </p:nvPicPr>
          <p:blipFill>
            <a:blip r:embed="rId4"/>
            <a:stretch>
              <a:fillRect/>
            </a:stretch>
          </p:blipFill>
          <p:spPr>
            <a:xfrm>
              <a:off x="215" y="119"/>
              <a:ext cx="1474" cy="506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1272" name="Text Box 8"/>
            <p:cNvSpPr txBox="1"/>
            <p:nvPr/>
          </p:nvSpPr>
          <p:spPr>
            <a:xfrm>
              <a:off x="325" y="207"/>
              <a:ext cx="1251" cy="365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FontTx/>
                <a:buNone/>
              </a:pPr>
              <a:r>
                <a:rPr lang="zh-CN" altLang="en-US" b="1" dirty="0">
                  <a:solidFill>
                    <a:schemeClr val="bg1"/>
                  </a:solidFill>
                </a:rPr>
                <a:t> 想想议议</a:t>
              </a:r>
            </a:p>
          </p:txBody>
        </p:sp>
      </p:grpSp>
      <p:sp>
        <p:nvSpPr>
          <p:cNvPr id="13" name="流程图: 过程 12"/>
          <p:cNvSpPr/>
          <p:nvPr/>
        </p:nvSpPr>
        <p:spPr>
          <a:xfrm>
            <a:off x="184150" y="177800"/>
            <a:ext cx="8711565" cy="6492875"/>
          </a:xfrm>
          <a:prstGeom prst="flowChartProcess">
            <a:avLst/>
          </a:prstGeom>
          <a:noFill/>
          <a:ln w="6350">
            <a:solidFill>
              <a:schemeClr val="accent2">
                <a:lumMod val="40000"/>
                <a:lumOff val="60000"/>
              </a:schemeClr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  <a:innerShdw blurRad="63500" dist="50800" dir="13500000">
              <a:prstClr val="black">
                <a:alpha val="50000"/>
              </a:prstClr>
            </a:inn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Text Box 4"/>
          <p:cNvSpPr txBox="1"/>
          <p:nvPr/>
        </p:nvSpPr>
        <p:spPr>
          <a:xfrm>
            <a:off x="684213" y="188913"/>
            <a:ext cx="4824412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lang="zh-CN" altLang="en-US" b="1" dirty="0">
                <a:solidFill>
                  <a:srgbClr val="0066CC"/>
                </a:solidFill>
                <a:latin typeface="宋体" panose="02010600030101010101" pitchFamily="2" charset="-122"/>
              </a:rPr>
              <a:t>三、滑轮组</a:t>
            </a:r>
            <a:endParaRPr lang="en-US" altLang="zh-CN" b="1" dirty="0">
              <a:solidFill>
                <a:srgbClr val="0066CC"/>
              </a:solidFill>
              <a:latin typeface="宋体" panose="02010600030101010101" pitchFamily="2" charset="-122"/>
            </a:endParaRPr>
          </a:p>
        </p:txBody>
      </p:sp>
      <p:sp>
        <p:nvSpPr>
          <p:cNvPr id="32782" name="Text Box 4"/>
          <p:cNvSpPr txBox="1"/>
          <p:nvPr/>
        </p:nvSpPr>
        <p:spPr>
          <a:xfrm>
            <a:off x="1436688" y="908050"/>
            <a:ext cx="7239000" cy="6254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lang="zh-CN" altLang="en-US" sz="2800" b="1" dirty="0">
                <a:latin typeface="宋体" panose="02010600030101010101" pitchFamily="2" charset="-122"/>
              </a:rPr>
              <a:t>定滑轮与动滑轮的组合叫滑轮组。</a:t>
            </a:r>
            <a:endParaRPr lang="en-US" altLang="zh-CN" sz="2800" b="1" dirty="0">
              <a:latin typeface="宋体" panose="02010600030101010101" pitchFamily="2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rcRect r="80777"/>
          <a:stretch>
            <a:fillRect/>
          </a:stretch>
        </p:blipFill>
        <p:spPr>
          <a:xfrm>
            <a:off x="1781175" y="1673225"/>
            <a:ext cx="1395413" cy="335756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5" name="Line 7"/>
          <p:cNvSpPr/>
          <p:nvPr/>
        </p:nvSpPr>
        <p:spPr>
          <a:xfrm>
            <a:off x="2376488" y="2754313"/>
            <a:ext cx="350837" cy="1123950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6" name="Line 7"/>
          <p:cNvSpPr/>
          <p:nvPr/>
        </p:nvSpPr>
        <p:spPr>
          <a:xfrm flipH="1">
            <a:off x="2062163" y="2168525"/>
            <a:ext cx="34925" cy="1778000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7" name="Line 7"/>
          <p:cNvSpPr/>
          <p:nvPr/>
        </p:nvSpPr>
        <p:spPr>
          <a:xfrm>
            <a:off x="2638425" y="2120900"/>
            <a:ext cx="350838" cy="1038225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arrow" w="med" len="med"/>
          </a:ln>
        </p:spPr>
      </p:sp>
      <p:sp>
        <p:nvSpPr>
          <p:cNvPr id="18" name="Text Box 25"/>
          <p:cNvSpPr txBox="1"/>
          <p:nvPr/>
        </p:nvSpPr>
        <p:spPr>
          <a:xfrm>
            <a:off x="2784475" y="2636838"/>
            <a:ext cx="1065213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FontTx/>
              <a:buNone/>
            </a:pPr>
            <a:r>
              <a:rPr lang="en-US" altLang="zh-CN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F</a:t>
            </a:r>
            <a:r>
              <a:rPr lang="en-US" altLang="zh-CN" b="1" i="1" baseline="-25000" dirty="0">
                <a:solidFill>
                  <a:srgbClr val="FF0000"/>
                </a:solidFill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19" name="Rectangle 6"/>
          <p:cNvSpPr>
            <a:spLocks noChangeArrowheads="1"/>
          </p:cNvSpPr>
          <p:nvPr/>
        </p:nvSpPr>
        <p:spPr bwMode="auto">
          <a:xfrm>
            <a:off x="1255713" y="5364163"/>
            <a:ext cx="6875463" cy="11430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>
            <a:spAutoFit/>
          </a:bodyPr>
          <a:lstStyle>
            <a:lvl1pPr marL="1078230" indent="-107823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162560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2033905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2441575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84988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330708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376428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422148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467868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1078230" marR="0" lvl="0" indent="-1078230" algn="just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结论：使用滑轮组既可以省力； 又可以改变力的方向。</a:t>
            </a:r>
          </a:p>
        </p:txBody>
      </p:sp>
      <p:grpSp>
        <p:nvGrpSpPr>
          <p:cNvPr id="2" name="Group 185"/>
          <p:cNvGrpSpPr/>
          <p:nvPr/>
        </p:nvGrpSpPr>
        <p:grpSpPr>
          <a:xfrm>
            <a:off x="4878388" y="4265613"/>
            <a:ext cx="3346450" cy="762000"/>
            <a:chOff x="4080" y="1536"/>
            <a:chExt cx="1569" cy="480"/>
          </a:xfrm>
        </p:grpSpPr>
        <p:grpSp>
          <p:nvGrpSpPr>
            <p:cNvPr id="5" name="Group 186"/>
            <p:cNvGrpSpPr/>
            <p:nvPr/>
          </p:nvGrpSpPr>
          <p:grpSpPr>
            <a:xfrm>
              <a:off x="4416" y="1536"/>
              <a:ext cx="336" cy="480"/>
              <a:chOff x="3264" y="1440"/>
              <a:chExt cx="336" cy="480"/>
            </a:xfrm>
          </p:grpSpPr>
          <p:sp>
            <p:nvSpPr>
              <p:cNvPr id="12319" name="Line 187"/>
              <p:cNvSpPr/>
              <p:nvPr/>
            </p:nvSpPr>
            <p:spPr>
              <a:xfrm>
                <a:off x="3264" y="1680"/>
                <a:ext cx="336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2320" name="Text Box 188"/>
              <p:cNvSpPr txBox="1"/>
              <p:nvPr/>
            </p:nvSpPr>
            <p:spPr>
              <a:xfrm>
                <a:off x="3312" y="1440"/>
                <a:ext cx="192" cy="28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>
                  <a:spcBef>
                    <a:spcPct val="50000"/>
                  </a:spcBef>
                  <a:buFontTx/>
                  <a:buNone/>
                </a:pPr>
                <a:r>
                  <a:rPr lang="en-US" altLang="zh-CN" sz="2400" dirty="0">
                    <a:latin typeface="Times New Roman" panose="02020603050405020304" pitchFamily="18" charset="0"/>
                  </a:rPr>
                  <a:t>1</a:t>
                </a:r>
              </a:p>
            </p:txBody>
          </p:sp>
          <p:sp>
            <p:nvSpPr>
              <p:cNvPr id="12321" name="Text Box 189"/>
              <p:cNvSpPr txBox="1"/>
              <p:nvPr/>
            </p:nvSpPr>
            <p:spPr>
              <a:xfrm>
                <a:off x="3312" y="1632"/>
                <a:ext cx="240" cy="28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>
                  <a:spcBef>
                    <a:spcPct val="50000"/>
                  </a:spcBef>
                  <a:buFontTx/>
                  <a:buNone/>
                </a:pPr>
                <a:r>
                  <a:rPr lang="en-US" altLang="zh-CN" sz="2400" b="1" dirty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2</a:t>
                </a:r>
              </a:p>
            </p:txBody>
          </p:sp>
        </p:grpSp>
        <p:sp>
          <p:nvSpPr>
            <p:cNvPr id="12317" name="Text Box 190"/>
            <p:cNvSpPr txBox="1"/>
            <p:nvPr/>
          </p:nvSpPr>
          <p:spPr>
            <a:xfrm>
              <a:off x="4080" y="1632"/>
              <a:ext cx="1541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>
                <a:spcBef>
                  <a:spcPct val="50000"/>
                </a:spcBef>
                <a:buFontTx/>
                <a:buNone/>
              </a:pPr>
              <a:r>
                <a:rPr lang="en-US" altLang="zh-CN" sz="2400" b="1" dirty="0">
                  <a:latin typeface="Times New Roman" panose="02020603050405020304" pitchFamily="18" charset="0"/>
                </a:rPr>
                <a:t>F</a:t>
              </a:r>
              <a:r>
                <a:rPr lang="en-US" altLang="zh-CN" sz="2400" b="1" baseline="-25000" dirty="0">
                  <a:latin typeface="Times New Roman" panose="02020603050405020304" pitchFamily="18" charset="0"/>
                </a:rPr>
                <a:t>1</a:t>
              </a:r>
              <a:r>
                <a:rPr lang="zh-CN" altLang="en-US" sz="2400" b="1" dirty="0">
                  <a:latin typeface="Times New Roman" panose="02020603050405020304" pitchFamily="18" charset="0"/>
                </a:rPr>
                <a:t>＝</a:t>
              </a:r>
            </a:p>
          </p:txBody>
        </p:sp>
        <p:sp>
          <p:nvSpPr>
            <p:cNvPr id="12318" name="Text Box 191"/>
            <p:cNvSpPr txBox="1"/>
            <p:nvPr/>
          </p:nvSpPr>
          <p:spPr>
            <a:xfrm>
              <a:off x="4778" y="1599"/>
              <a:ext cx="871" cy="29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>
                <a:spcBef>
                  <a:spcPct val="50000"/>
                </a:spcBef>
                <a:buFontTx/>
                <a:buNone/>
              </a:pPr>
              <a:r>
                <a:rPr lang="zh-CN" altLang="en-US" sz="2400" b="1" dirty="0">
                  <a:latin typeface="Times New Roman" panose="02020603050405020304" pitchFamily="18" charset="0"/>
                </a:rPr>
                <a:t>（</a:t>
              </a:r>
              <a:r>
                <a:rPr lang="en-US" altLang="zh-CN" sz="2400" b="1" dirty="0">
                  <a:latin typeface="Times New Roman" panose="02020603050405020304" pitchFamily="18" charset="0"/>
                </a:rPr>
                <a:t> G+G</a:t>
              </a:r>
              <a:r>
                <a:rPr lang="zh-CN" altLang="en-US" sz="2400" b="1" baseline="-25000" dirty="0">
                  <a:latin typeface="Times New Roman" panose="02020603050405020304" pitchFamily="18" charset="0"/>
                </a:rPr>
                <a:t>动</a:t>
              </a:r>
              <a:r>
                <a:rPr lang="zh-CN" altLang="en-US" sz="2400" b="1" dirty="0">
                  <a:latin typeface="Times New Roman" panose="02020603050405020304" pitchFamily="18" charset="0"/>
                </a:rPr>
                <a:t>）</a:t>
              </a:r>
              <a:endParaRPr lang="zh-CN" altLang="en-US" sz="2400" b="1" baseline="-25000" dirty="0">
                <a:latin typeface="Times New Roman" panose="02020603050405020304" pitchFamily="18" charset="0"/>
              </a:endParaRPr>
            </a:p>
          </p:txBody>
        </p:sp>
      </p:grpSp>
      <p:sp>
        <p:nvSpPr>
          <p:cNvPr id="26" name="Text Box 194"/>
          <p:cNvSpPr txBox="1"/>
          <p:nvPr/>
        </p:nvSpPr>
        <p:spPr>
          <a:xfrm>
            <a:off x="4467225" y="1947863"/>
            <a:ext cx="3757613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50000"/>
              </a:spcBef>
              <a:buFontTx/>
              <a:buNone/>
            </a:pPr>
            <a:r>
              <a:rPr lang="zh-CN" altLang="en-US" sz="2800" b="1" dirty="0">
                <a:latin typeface="宋体" panose="02010600030101010101" pitchFamily="2" charset="-122"/>
              </a:rPr>
              <a:t>承担绳子的段数：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n=2</a:t>
            </a:r>
          </a:p>
        </p:txBody>
      </p:sp>
      <p:grpSp>
        <p:nvGrpSpPr>
          <p:cNvPr id="6" name="组合 1"/>
          <p:cNvGrpSpPr/>
          <p:nvPr/>
        </p:nvGrpSpPr>
        <p:grpSpPr>
          <a:xfrm>
            <a:off x="1270000" y="2617788"/>
            <a:ext cx="1954213" cy="2714625"/>
            <a:chOff x="4916247" y="2962677"/>
            <a:chExt cx="1953800" cy="2714864"/>
          </a:xfrm>
        </p:grpSpPr>
        <p:grpSp>
          <p:nvGrpSpPr>
            <p:cNvPr id="7" name="组合 35"/>
            <p:cNvGrpSpPr/>
            <p:nvPr/>
          </p:nvGrpSpPr>
          <p:grpSpPr>
            <a:xfrm>
              <a:off x="5593010" y="2962677"/>
              <a:ext cx="1065144" cy="1272517"/>
              <a:chOff x="1308985" y="3635343"/>
              <a:chExt cx="1065144" cy="1272517"/>
            </a:xfrm>
          </p:grpSpPr>
          <p:sp>
            <p:nvSpPr>
              <p:cNvPr id="37" name="Line 24"/>
              <p:cNvSpPr>
                <a:spLocks noChangeShapeType="1"/>
              </p:cNvSpPr>
              <p:nvPr/>
            </p:nvSpPr>
            <p:spPr bwMode="auto">
              <a:xfrm flipV="1">
                <a:off x="2067019" y="3635343"/>
                <a:ext cx="0" cy="1273287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tailEnd type="triangle" w="lg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solidFill>
                      <a:srgbClr val="FF0000"/>
                    </a:solidFill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12315" name="Text Box 25"/>
              <p:cNvSpPr txBox="1"/>
              <p:nvPr/>
            </p:nvSpPr>
            <p:spPr>
              <a:xfrm>
                <a:off x="1308985" y="3818155"/>
                <a:ext cx="1065144" cy="58457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CN" b="1" i="1" dirty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F</a:t>
                </a:r>
                <a:r>
                  <a:rPr lang="en-US" altLang="zh-CN" b="1" i="1" baseline="-25000" dirty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1</a:t>
                </a:r>
              </a:p>
            </p:txBody>
          </p:sp>
        </p:grpSp>
        <p:grpSp>
          <p:nvGrpSpPr>
            <p:cNvPr id="8" name="组合 38"/>
            <p:cNvGrpSpPr/>
            <p:nvPr/>
          </p:nvGrpSpPr>
          <p:grpSpPr>
            <a:xfrm>
              <a:off x="4916247" y="2981359"/>
              <a:ext cx="1065144" cy="1272517"/>
              <a:chOff x="1087529" y="3643974"/>
              <a:chExt cx="1065144" cy="1272517"/>
            </a:xfrm>
          </p:grpSpPr>
          <p:sp>
            <p:nvSpPr>
              <p:cNvPr id="40" name="Line 24"/>
              <p:cNvSpPr>
                <a:spLocks noChangeShapeType="1"/>
              </p:cNvSpPr>
              <p:nvPr/>
            </p:nvSpPr>
            <p:spPr bwMode="auto">
              <a:xfrm flipV="1">
                <a:off x="1895396" y="3644344"/>
                <a:ext cx="1587" cy="1271699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tailEnd type="triangle" w="lg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solidFill>
                      <a:srgbClr val="FF0000"/>
                    </a:solidFill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12313" name="Text Box 25"/>
              <p:cNvSpPr txBox="1"/>
              <p:nvPr/>
            </p:nvSpPr>
            <p:spPr>
              <a:xfrm>
                <a:off x="1087529" y="3749745"/>
                <a:ext cx="1065144" cy="58457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CN" b="1" i="1" dirty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F</a:t>
                </a:r>
                <a:r>
                  <a:rPr lang="en-US" altLang="zh-CN" b="1" i="1" baseline="-25000" dirty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1</a:t>
                </a:r>
              </a:p>
            </p:txBody>
          </p:sp>
        </p:grpSp>
        <p:grpSp>
          <p:nvGrpSpPr>
            <p:cNvPr id="9" name="组合 41"/>
            <p:cNvGrpSpPr/>
            <p:nvPr/>
          </p:nvGrpSpPr>
          <p:grpSpPr>
            <a:xfrm rot="10800000">
              <a:off x="5804903" y="4405024"/>
              <a:ext cx="1065144" cy="1272517"/>
              <a:chOff x="1109580" y="3654025"/>
              <a:chExt cx="1065144" cy="1272517"/>
            </a:xfrm>
          </p:grpSpPr>
          <p:sp>
            <p:nvSpPr>
              <p:cNvPr id="43" name="Line 24"/>
              <p:cNvSpPr>
                <a:spLocks noChangeShapeType="1"/>
              </p:cNvSpPr>
              <p:nvPr/>
            </p:nvSpPr>
            <p:spPr bwMode="auto">
              <a:xfrm flipV="1">
                <a:off x="1957126" y="3654025"/>
                <a:ext cx="0" cy="1273287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tailEnd type="triangle" w="lg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solidFill>
                      <a:srgbClr val="FF0000"/>
                    </a:solidFill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12311" name="Text Box 25"/>
              <p:cNvSpPr txBox="1"/>
              <p:nvPr/>
            </p:nvSpPr>
            <p:spPr>
              <a:xfrm rot="10800000">
                <a:off x="1109580" y="3684234"/>
                <a:ext cx="1065144" cy="58457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CN" b="1" i="1" dirty="0">
                    <a:latin typeface="Times New Roman" panose="02020603050405020304" pitchFamily="18" charset="0"/>
                  </a:rPr>
                  <a:t>G</a:t>
                </a:r>
                <a:endParaRPr lang="en-US" altLang="zh-CN" b="1" i="1" baseline="-25000" dirty="0"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10" name="组合 44"/>
            <p:cNvGrpSpPr/>
            <p:nvPr/>
          </p:nvGrpSpPr>
          <p:grpSpPr>
            <a:xfrm rot="10800000">
              <a:off x="5783566" y="4422683"/>
              <a:ext cx="1065144" cy="693889"/>
              <a:chOff x="1170971" y="3684234"/>
              <a:chExt cx="1065144" cy="878285"/>
            </a:xfrm>
          </p:grpSpPr>
          <p:sp>
            <p:nvSpPr>
              <p:cNvPr id="46" name="Line 24"/>
              <p:cNvSpPr>
                <a:spLocks noChangeShapeType="1"/>
              </p:cNvSpPr>
              <p:nvPr/>
            </p:nvSpPr>
            <p:spPr bwMode="auto">
              <a:xfrm flipV="1">
                <a:off x="1984482" y="3683561"/>
                <a:ext cx="0" cy="87817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tailEnd type="triangle" w="lg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solidFill>
                      <a:srgbClr val="FF0000"/>
                    </a:solidFill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12309" name="Text Box 25"/>
              <p:cNvSpPr txBox="1"/>
              <p:nvPr/>
            </p:nvSpPr>
            <p:spPr>
              <a:xfrm rot="10800000">
                <a:off x="1170971" y="3731630"/>
                <a:ext cx="1065144" cy="740175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CN" b="1" i="1" dirty="0">
                    <a:latin typeface="Times New Roman" panose="02020603050405020304" pitchFamily="18" charset="0"/>
                  </a:rPr>
                  <a:t>G</a:t>
                </a:r>
                <a:r>
                  <a:rPr lang="zh-CN" altLang="en-US" b="1" i="1" baseline="-25000" dirty="0">
                    <a:latin typeface="Times New Roman" panose="02020603050405020304" pitchFamily="18" charset="0"/>
                  </a:rPr>
                  <a:t>动</a:t>
                </a:r>
                <a:endParaRPr lang="en-US" altLang="zh-CN" b="1" i="1" baseline="-25000" dirty="0">
                  <a:latin typeface="Times New Roman" panose="02020603050405020304" pitchFamily="18" charset="0"/>
                </a:endParaRPr>
              </a:p>
            </p:txBody>
          </p:sp>
        </p:grpSp>
      </p:grpSp>
      <p:sp>
        <p:nvSpPr>
          <p:cNvPr id="10255" name="Text Box 190"/>
          <p:cNvSpPr txBox="1"/>
          <p:nvPr/>
        </p:nvSpPr>
        <p:spPr>
          <a:xfrm>
            <a:off x="4810125" y="2555875"/>
            <a:ext cx="1395413" cy="10144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50000"/>
              </a:spcBef>
              <a:buFontTx/>
              <a:buNone/>
            </a:pPr>
            <a:r>
              <a:rPr lang="en-US" altLang="zh-CN" sz="2400" b="1" dirty="0">
                <a:solidFill>
                  <a:srgbClr val="FF0000"/>
                </a:solidFill>
                <a:latin typeface="宋体" panose="02010600030101010101" pitchFamily="2" charset="-122"/>
              </a:rPr>
              <a:t>S</a:t>
            </a:r>
            <a:r>
              <a:rPr lang="zh-CN" altLang="en-US" sz="2400" b="1" baseline="-25000" dirty="0">
                <a:solidFill>
                  <a:srgbClr val="FF0000"/>
                </a:solidFill>
                <a:latin typeface="宋体" panose="02010600030101010101" pitchFamily="2" charset="-122"/>
              </a:rPr>
              <a:t>绳</a:t>
            </a:r>
            <a:r>
              <a:rPr lang="en-US" altLang="zh-CN" sz="2400" b="1" dirty="0">
                <a:solidFill>
                  <a:srgbClr val="FF0000"/>
                </a:solidFill>
                <a:latin typeface="宋体" panose="02010600030101010101" pitchFamily="2" charset="-122"/>
              </a:rPr>
              <a:t>=2h</a:t>
            </a:r>
            <a:r>
              <a:rPr lang="zh-CN" altLang="en-US" sz="2400" b="1" dirty="0">
                <a:solidFill>
                  <a:srgbClr val="FF0000"/>
                </a:solidFill>
                <a:latin typeface="宋体" panose="02010600030101010101" pitchFamily="2" charset="-122"/>
              </a:rPr>
              <a:t>；</a:t>
            </a:r>
            <a:endParaRPr lang="en-US" altLang="zh-CN" sz="2400" b="1" dirty="0">
              <a:solidFill>
                <a:srgbClr val="FF0000"/>
              </a:solidFill>
              <a:latin typeface="宋体" panose="02010600030101010101" pitchFamily="2" charset="-122"/>
            </a:endParaRPr>
          </a:p>
          <a:p>
            <a:pPr marL="0" lvl="0" indent="0">
              <a:spcBef>
                <a:spcPct val="50000"/>
              </a:spcBef>
              <a:buFontTx/>
              <a:buNone/>
            </a:pPr>
            <a:r>
              <a:rPr lang="en-US" altLang="zh-CN" sz="2400" b="1" dirty="0">
                <a:solidFill>
                  <a:srgbClr val="FF0000"/>
                </a:solidFill>
                <a:latin typeface="宋体" panose="02010600030101010101" pitchFamily="2" charset="-122"/>
              </a:rPr>
              <a:t>V</a:t>
            </a:r>
            <a:r>
              <a:rPr lang="zh-CN" altLang="en-US" sz="2400" b="1" baseline="-25000" dirty="0">
                <a:solidFill>
                  <a:srgbClr val="FF0000"/>
                </a:solidFill>
                <a:latin typeface="宋体" panose="02010600030101010101" pitchFamily="2" charset="-122"/>
              </a:rPr>
              <a:t>绳</a:t>
            </a:r>
            <a:r>
              <a:rPr lang="en-US" altLang="zh-CN" sz="2400" b="1" dirty="0">
                <a:solidFill>
                  <a:srgbClr val="FF0000"/>
                </a:solidFill>
                <a:latin typeface="宋体" panose="02010600030101010101" pitchFamily="2" charset="-122"/>
              </a:rPr>
              <a:t>=2V</a:t>
            </a:r>
            <a:r>
              <a:rPr lang="zh-CN" altLang="en-US" sz="2400" b="1" baseline="-25000" dirty="0">
                <a:solidFill>
                  <a:srgbClr val="FF0000"/>
                </a:solidFill>
                <a:latin typeface="宋体" panose="02010600030101010101" pitchFamily="2" charset="-122"/>
              </a:rPr>
              <a:t>物</a:t>
            </a:r>
            <a:endParaRPr lang="zh-CN" altLang="en-US" sz="2400" b="1" dirty="0">
              <a:latin typeface="Times New Roman" panose="02020603050405020304" pitchFamily="18" charset="0"/>
            </a:endParaRPr>
          </a:p>
        </p:txBody>
      </p:sp>
      <p:sp>
        <p:nvSpPr>
          <p:cNvPr id="35" name="Text Box 194"/>
          <p:cNvSpPr txBox="1"/>
          <p:nvPr/>
        </p:nvSpPr>
        <p:spPr>
          <a:xfrm>
            <a:off x="4467225" y="3689350"/>
            <a:ext cx="3757613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50000"/>
              </a:spcBef>
              <a:buFontTx/>
              <a:buNone/>
            </a:pPr>
            <a:r>
              <a:rPr lang="zh-CN" altLang="en-US" sz="2800" b="1" dirty="0">
                <a:latin typeface="宋体" panose="02010600030101010101" pitchFamily="2" charset="-122"/>
              </a:rPr>
              <a:t>不计轮重和摩擦：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" name="流程图: 过程 3"/>
          <p:cNvSpPr/>
          <p:nvPr/>
        </p:nvSpPr>
        <p:spPr>
          <a:xfrm>
            <a:off x="184150" y="177800"/>
            <a:ext cx="8711565" cy="6492875"/>
          </a:xfrm>
          <a:prstGeom prst="flowChartProcess">
            <a:avLst/>
          </a:prstGeom>
          <a:noFill/>
          <a:ln w="6350">
            <a:solidFill>
              <a:schemeClr val="accent2">
                <a:lumMod val="40000"/>
                <a:lumOff val="60000"/>
              </a:schemeClr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  <a:innerShdw blurRad="63500" dist="50800" dir="13500000">
              <a:prstClr val="black">
                <a:alpha val="50000"/>
              </a:prstClr>
            </a:inn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2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0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82" grpId="0"/>
      <p:bldP spid="18" grpId="0"/>
      <p:bldP spid="19" grpId="0" bldLvl="0" animBg="1"/>
      <p:bldP spid="26" grpId="0"/>
      <p:bldP spid="10255" grpId="0"/>
      <p:bldP spid="3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ext Box 4"/>
          <p:cNvSpPr txBox="1"/>
          <p:nvPr/>
        </p:nvSpPr>
        <p:spPr>
          <a:xfrm>
            <a:off x="684213" y="188913"/>
            <a:ext cx="4824412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lang="zh-CN" altLang="en-US" b="1" dirty="0">
                <a:solidFill>
                  <a:srgbClr val="0066CC"/>
                </a:solidFill>
                <a:latin typeface="宋体" panose="02010600030101010101" pitchFamily="2" charset="-122"/>
              </a:rPr>
              <a:t>三、滑轮组</a:t>
            </a:r>
            <a:endParaRPr lang="en-US" altLang="zh-CN" b="1" dirty="0">
              <a:solidFill>
                <a:srgbClr val="0066CC"/>
              </a:solidFill>
              <a:latin typeface="宋体" panose="02010600030101010101" pitchFamily="2" charset="-122"/>
            </a:endParaRPr>
          </a:p>
        </p:txBody>
      </p:sp>
      <p:sp>
        <p:nvSpPr>
          <p:cNvPr id="13316" name="Text Box 4"/>
          <p:cNvSpPr txBox="1"/>
          <p:nvPr/>
        </p:nvSpPr>
        <p:spPr>
          <a:xfrm>
            <a:off x="1436688" y="908050"/>
            <a:ext cx="7239000" cy="6254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lang="zh-CN" altLang="en-US" sz="2800" b="1" dirty="0">
                <a:latin typeface="宋体" panose="02010600030101010101" pitchFamily="2" charset="-122"/>
              </a:rPr>
              <a:t>定滑轮与动滑轮的组合叫滑轮组。</a:t>
            </a:r>
            <a:endParaRPr lang="en-US" altLang="zh-CN" sz="2800" b="1" dirty="0">
              <a:latin typeface="宋体" panose="02010600030101010101" pitchFamily="2" charset="-122"/>
            </a:endParaRPr>
          </a:p>
        </p:txBody>
      </p:sp>
      <p:pic>
        <p:nvPicPr>
          <p:cNvPr id="13317" name="图片 13"/>
          <p:cNvPicPr>
            <a:picLocks noChangeAspect="1"/>
          </p:cNvPicPr>
          <p:nvPr/>
        </p:nvPicPr>
        <p:blipFill>
          <a:blip r:embed="rId2"/>
          <a:srcRect r="80777"/>
          <a:stretch>
            <a:fillRect/>
          </a:stretch>
        </p:blipFill>
        <p:spPr>
          <a:xfrm>
            <a:off x="1766888" y="1670050"/>
            <a:ext cx="1393825" cy="335756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" name="Line 7"/>
          <p:cNvSpPr/>
          <p:nvPr/>
        </p:nvSpPr>
        <p:spPr>
          <a:xfrm flipH="1">
            <a:off x="2055813" y="2181225"/>
            <a:ext cx="34925" cy="1778000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1" name="Line 7"/>
          <p:cNvSpPr/>
          <p:nvPr/>
        </p:nvSpPr>
        <p:spPr>
          <a:xfrm flipH="1">
            <a:off x="2397125" y="2381250"/>
            <a:ext cx="307975" cy="1009650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2" name="Line 7"/>
          <p:cNvSpPr/>
          <p:nvPr/>
        </p:nvSpPr>
        <p:spPr>
          <a:xfrm flipV="1">
            <a:off x="2663825" y="2890838"/>
            <a:ext cx="365125" cy="1069975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arrow" w="med" len="med"/>
          </a:ln>
        </p:spPr>
      </p:sp>
      <p:sp>
        <p:nvSpPr>
          <p:cNvPr id="23" name="Text Box 25"/>
          <p:cNvSpPr txBox="1"/>
          <p:nvPr/>
        </p:nvSpPr>
        <p:spPr>
          <a:xfrm>
            <a:off x="2781300" y="2749550"/>
            <a:ext cx="1065213" cy="5857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FontTx/>
              <a:buNone/>
            </a:pPr>
            <a:r>
              <a:rPr lang="en-US" altLang="zh-CN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F</a:t>
            </a:r>
            <a:r>
              <a:rPr lang="en-US" altLang="zh-CN" b="1" i="1" baseline="-25000" dirty="0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</a:p>
        </p:txBody>
      </p:sp>
      <p:grpSp>
        <p:nvGrpSpPr>
          <p:cNvPr id="2" name="组合 45"/>
          <p:cNvGrpSpPr/>
          <p:nvPr/>
        </p:nvGrpSpPr>
        <p:grpSpPr>
          <a:xfrm>
            <a:off x="1228725" y="2574925"/>
            <a:ext cx="1954213" cy="2768600"/>
            <a:chOff x="4916247" y="2909097"/>
            <a:chExt cx="1953800" cy="2768444"/>
          </a:xfrm>
        </p:grpSpPr>
        <p:grpSp>
          <p:nvGrpSpPr>
            <p:cNvPr id="3" name="组合 46"/>
            <p:cNvGrpSpPr/>
            <p:nvPr/>
          </p:nvGrpSpPr>
          <p:grpSpPr>
            <a:xfrm>
              <a:off x="5716760" y="2909097"/>
              <a:ext cx="1065144" cy="1272517"/>
              <a:chOff x="1432735" y="3581763"/>
              <a:chExt cx="1065144" cy="1272517"/>
            </a:xfrm>
          </p:grpSpPr>
          <p:sp>
            <p:nvSpPr>
              <p:cNvPr id="57" name="Line 24"/>
              <p:cNvSpPr>
                <a:spLocks noChangeShapeType="1"/>
              </p:cNvSpPr>
              <p:nvPr/>
            </p:nvSpPr>
            <p:spPr bwMode="auto">
              <a:xfrm flipV="1">
                <a:off x="2165423" y="3581763"/>
                <a:ext cx="1587" cy="1273103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tailEnd type="triangle" w="lg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solidFill>
                      <a:srgbClr val="FF0000"/>
                    </a:solidFill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13345" name="Text Box 25"/>
              <p:cNvSpPr txBox="1"/>
              <p:nvPr/>
            </p:nvSpPr>
            <p:spPr>
              <a:xfrm>
                <a:off x="1432735" y="3729587"/>
                <a:ext cx="1065144" cy="58457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CN" b="1" i="1" dirty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F</a:t>
                </a:r>
                <a:r>
                  <a:rPr lang="en-US" altLang="zh-CN" b="1" i="1" baseline="-25000" dirty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2</a:t>
                </a:r>
              </a:p>
            </p:txBody>
          </p:sp>
        </p:grpSp>
        <p:grpSp>
          <p:nvGrpSpPr>
            <p:cNvPr id="4" name="组合 47"/>
            <p:cNvGrpSpPr/>
            <p:nvPr/>
          </p:nvGrpSpPr>
          <p:grpSpPr>
            <a:xfrm>
              <a:off x="4916247" y="2981359"/>
              <a:ext cx="1065144" cy="1272517"/>
              <a:chOff x="1087529" y="3643974"/>
              <a:chExt cx="1065144" cy="1272517"/>
            </a:xfrm>
          </p:grpSpPr>
          <p:sp>
            <p:nvSpPr>
              <p:cNvPr id="55" name="Line 24"/>
              <p:cNvSpPr>
                <a:spLocks noChangeShapeType="1"/>
              </p:cNvSpPr>
              <p:nvPr/>
            </p:nvSpPr>
            <p:spPr bwMode="auto">
              <a:xfrm flipV="1">
                <a:off x="1895395" y="3644733"/>
                <a:ext cx="1588" cy="1271516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tailEnd type="triangle" w="lg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solidFill>
                      <a:srgbClr val="FF0000"/>
                    </a:solidFill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13343" name="Text Box 25"/>
              <p:cNvSpPr txBox="1"/>
              <p:nvPr/>
            </p:nvSpPr>
            <p:spPr>
              <a:xfrm>
                <a:off x="1087529" y="3749745"/>
                <a:ext cx="1065144" cy="58457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CN" b="1" i="1" dirty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F</a:t>
                </a:r>
                <a:r>
                  <a:rPr lang="en-US" altLang="zh-CN" b="1" i="1" baseline="-25000" dirty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2</a:t>
                </a:r>
              </a:p>
            </p:txBody>
          </p:sp>
        </p:grpSp>
        <p:grpSp>
          <p:nvGrpSpPr>
            <p:cNvPr id="5" name="组合 48"/>
            <p:cNvGrpSpPr/>
            <p:nvPr/>
          </p:nvGrpSpPr>
          <p:grpSpPr>
            <a:xfrm rot="10800000">
              <a:off x="5804903" y="4405024"/>
              <a:ext cx="1065144" cy="1272517"/>
              <a:chOff x="1109580" y="3654025"/>
              <a:chExt cx="1065144" cy="1272517"/>
            </a:xfrm>
          </p:grpSpPr>
          <p:sp>
            <p:nvSpPr>
              <p:cNvPr id="53" name="Line 24"/>
              <p:cNvSpPr>
                <a:spLocks noChangeShapeType="1"/>
              </p:cNvSpPr>
              <p:nvPr/>
            </p:nvSpPr>
            <p:spPr bwMode="auto">
              <a:xfrm flipV="1">
                <a:off x="1961887" y="3654025"/>
                <a:ext cx="0" cy="1273103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tailEnd type="triangle" w="lg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solidFill>
                      <a:srgbClr val="FF0000"/>
                    </a:solidFill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13341" name="Text Box 25"/>
              <p:cNvSpPr txBox="1"/>
              <p:nvPr/>
            </p:nvSpPr>
            <p:spPr>
              <a:xfrm rot="10800000">
                <a:off x="1109580" y="3684234"/>
                <a:ext cx="1065144" cy="58457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CN" b="1" i="1" dirty="0">
                    <a:latin typeface="Times New Roman" panose="02020603050405020304" pitchFamily="18" charset="0"/>
                  </a:rPr>
                  <a:t>G</a:t>
                </a:r>
                <a:endParaRPr lang="en-US" altLang="zh-CN" b="1" i="1" baseline="-25000" dirty="0"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6" name="组合 49"/>
            <p:cNvGrpSpPr/>
            <p:nvPr/>
          </p:nvGrpSpPr>
          <p:grpSpPr>
            <a:xfrm rot="10800000">
              <a:off x="5783566" y="4422683"/>
              <a:ext cx="1065144" cy="693889"/>
              <a:chOff x="1170971" y="3684234"/>
              <a:chExt cx="1065144" cy="878285"/>
            </a:xfrm>
          </p:grpSpPr>
          <p:sp>
            <p:nvSpPr>
              <p:cNvPr id="51" name="Line 24"/>
              <p:cNvSpPr>
                <a:spLocks noChangeShapeType="1"/>
              </p:cNvSpPr>
              <p:nvPr/>
            </p:nvSpPr>
            <p:spPr bwMode="auto">
              <a:xfrm flipV="1">
                <a:off x="1989244" y="3683457"/>
                <a:ext cx="0" cy="880053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tailEnd type="triangle" w="lg" len="lg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solidFill>
                      <a:srgbClr val="FF0000"/>
                    </a:solidFill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13339" name="Text Box 25"/>
              <p:cNvSpPr txBox="1"/>
              <p:nvPr/>
            </p:nvSpPr>
            <p:spPr>
              <a:xfrm rot="10800000">
                <a:off x="1170971" y="3731630"/>
                <a:ext cx="1065144" cy="740175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zh-CN" b="1" i="1" dirty="0">
                    <a:latin typeface="Times New Roman" panose="02020603050405020304" pitchFamily="18" charset="0"/>
                  </a:rPr>
                  <a:t>G</a:t>
                </a:r>
                <a:r>
                  <a:rPr lang="zh-CN" altLang="en-US" b="1" i="1" baseline="-25000" dirty="0">
                    <a:latin typeface="Times New Roman" panose="02020603050405020304" pitchFamily="18" charset="0"/>
                  </a:rPr>
                  <a:t>动</a:t>
                </a:r>
                <a:endParaRPr lang="en-US" altLang="zh-CN" b="1" i="1" baseline="-25000" dirty="0">
                  <a:latin typeface="Times New Roman" panose="02020603050405020304" pitchFamily="18" charset="0"/>
                </a:endParaRPr>
              </a:p>
            </p:txBody>
          </p:sp>
        </p:grpSp>
      </p:grpSp>
      <p:sp>
        <p:nvSpPr>
          <p:cNvPr id="59" name="Line 24"/>
          <p:cNvSpPr>
            <a:spLocks noChangeShapeType="1"/>
          </p:cNvSpPr>
          <p:nvPr/>
        </p:nvSpPr>
        <p:spPr bwMode="auto">
          <a:xfrm flipV="1">
            <a:off x="2371725" y="2593975"/>
            <a:ext cx="1588" cy="127317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tailEnd type="triangle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solidFill>
                  <a:srgbClr val="FF0000"/>
                </a:solidFill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grpSp>
        <p:nvGrpSpPr>
          <p:cNvPr id="7" name="Group 185"/>
          <p:cNvGrpSpPr/>
          <p:nvPr/>
        </p:nvGrpSpPr>
        <p:grpSpPr>
          <a:xfrm>
            <a:off x="4878388" y="4265613"/>
            <a:ext cx="3346450" cy="762000"/>
            <a:chOff x="4080" y="1536"/>
            <a:chExt cx="1569" cy="480"/>
          </a:xfrm>
        </p:grpSpPr>
        <p:grpSp>
          <p:nvGrpSpPr>
            <p:cNvPr id="8" name="Group 186"/>
            <p:cNvGrpSpPr/>
            <p:nvPr/>
          </p:nvGrpSpPr>
          <p:grpSpPr>
            <a:xfrm>
              <a:off x="4416" y="1536"/>
              <a:ext cx="336" cy="480"/>
              <a:chOff x="3264" y="1440"/>
              <a:chExt cx="336" cy="480"/>
            </a:xfrm>
          </p:grpSpPr>
          <p:sp>
            <p:nvSpPr>
              <p:cNvPr id="13331" name="Line 187"/>
              <p:cNvSpPr/>
              <p:nvPr/>
            </p:nvSpPr>
            <p:spPr>
              <a:xfrm>
                <a:off x="3264" y="1680"/>
                <a:ext cx="336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3332" name="Text Box 188"/>
              <p:cNvSpPr txBox="1"/>
              <p:nvPr/>
            </p:nvSpPr>
            <p:spPr>
              <a:xfrm>
                <a:off x="3312" y="1440"/>
                <a:ext cx="192" cy="28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>
                  <a:spcBef>
                    <a:spcPct val="50000"/>
                  </a:spcBef>
                  <a:buFontTx/>
                  <a:buNone/>
                </a:pPr>
                <a:r>
                  <a:rPr lang="en-US" altLang="zh-CN" sz="2400" dirty="0">
                    <a:latin typeface="Times New Roman" panose="02020603050405020304" pitchFamily="18" charset="0"/>
                  </a:rPr>
                  <a:t>1</a:t>
                </a:r>
              </a:p>
            </p:txBody>
          </p:sp>
          <p:sp>
            <p:nvSpPr>
              <p:cNvPr id="13333" name="Text Box 189"/>
              <p:cNvSpPr txBox="1"/>
              <p:nvPr/>
            </p:nvSpPr>
            <p:spPr>
              <a:xfrm>
                <a:off x="3312" y="1632"/>
                <a:ext cx="240" cy="28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>
                  <a:spcBef>
                    <a:spcPct val="50000"/>
                  </a:spcBef>
                  <a:buFontTx/>
                  <a:buNone/>
                </a:pPr>
                <a:r>
                  <a:rPr lang="en-US" altLang="zh-CN" sz="2400" b="1" dirty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3</a:t>
                </a:r>
              </a:p>
            </p:txBody>
          </p:sp>
        </p:grpSp>
        <p:sp>
          <p:nvSpPr>
            <p:cNvPr id="13329" name="Text Box 190"/>
            <p:cNvSpPr txBox="1"/>
            <p:nvPr/>
          </p:nvSpPr>
          <p:spPr>
            <a:xfrm>
              <a:off x="4080" y="1632"/>
              <a:ext cx="1541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>
                <a:spcBef>
                  <a:spcPct val="50000"/>
                </a:spcBef>
                <a:buFontTx/>
                <a:buNone/>
              </a:pPr>
              <a:r>
                <a:rPr lang="en-US" altLang="zh-CN" sz="2400" b="1" dirty="0">
                  <a:latin typeface="Times New Roman" panose="02020603050405020304" pitchFamily="18" charset="0"/>
                </a:rPr>
                <a:t>F</a:t>
              </a:r>
              <a:r>
                <a:rPr lang="en-US" altLang="zh-CN" sz="2400" b="1" baseline="-25000" dirty="0">
                  <a:latin typeface="Times New Roman" panose="02020603050405020304" pitchFamily="18" charset="0"/>
                </a:rPr>
                <a:t>2</a:t>
              </a:r>
              <a:r>
                <a:rPr lang="zh-CN" altLang="en-US" sz="2400" b="1" dirty="0">
                  <a:latin typeface="Times New Roman" panose="02020603050405020304" pitchFamily="18" charset="0"/>
                </a:rPr>
                <a:t>＝</a:t>
              </a:r>
            </a:p>
          </p:txBody>
        </p:sp>
        <p:sp>
          <p:nvSpPr>
            <p:cNvPr id="13330" name="Text Box 191"/>
            <p:cNvSpPr txBox="1"/>
            <p:nvPr/>
          </p:nvSpPr>
          <p:spPr>
            <a:xfrm>
              <a:off x="4778" y="1599"/>
              <a:ext cx="871" cy="29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>
                <a:spcBef>
                  <a:spcPct val="50000"/>
                </a:spcBef>
                <a:buFontTx/>
                <a:buNone/>
              </a:pPr>
              <a:r>
                <a:rPr lang="zh-CN" altLang="en-US" sz="2400" b="1" dirty="0">
                  <a:latin typeface="Times New Roman" panose="02020603050405020304" pitchFamily="18" charset="0"/>
                </a:rPr>
                <a:t>（</a:t>
              </a:r>
              <a:r>
                <a:rPr lang="en-US" altLang="zh-CN" sz="2400" b="1" dirty="0">
                  <a:latin typeface="Times New Roman" panose="02020603050405020304" pitchFamily="18" charset="0"/>
                </a:rPr>
                <a:t> G+G</a:t>
              </a:r>
              <a:r>
                <a:rPr lang="zh-CN" altLang="en-US" sz="2400" b="1" baseline="-25000" dirty="0">
                  <a:latin typeface="Times New Roman" panose="02020603050405020304" pitchFamily="18" charset="0"/>
                </a:rPr>
                <a:t>动</a:t>
              </a:r>
              <a:r>
                <a:rPr lang="zh-CN" altLang="en-US" sz="2400" b="1" dirty="0">
                  <a:latin typeface="Times New Roman" panose="02020603050405020304" pitchFamily="18" charset="0"/>
                </a:rPr>
                <a:t>）</a:t>
              </a:r>
              <a:endParaRPr lang="zh-CN" altLang="en-US" sz="2400" b="1" baseline="-25000" dirty="0">
                <a:latin typeface="Times New Roman" panose="02020603050405020304" pitchFamily="18" charset="0"/>
              </a:endParaRPr>
            </a:p>
          </p:txBody>
        </p:sp>
      </p:grpSp>
      <p:sp>
        <p:nvSpPr>
          <p:cNvPr id="63" name="Text Box 194"/>
          <p:cNvSpPr txBox="1"/>
          <p:nvPr/>
        </p:nvSpPr>
        <p:spPr>
          <a:xfrm>
            <a:off x="4467225" y="1947863"/>
            <a:ext cx="3757613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50000"/>
              </a:spcBef>
              <a:buFontTx/>
              <a:buNone/>
            </a:pPr>
            <a:r>
              <a:rPr lang="zh-CN" altLang="en-US" sz="2800" b="1" dirty="0">
                <a:latin typeface="宋体" panose="02010600030101010101" pitchFamily="2" charset="-122"/>
              </a:rPr>
              <a:t>承担绳子的段数：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n=3</a:t>
            </a:r>
          </a:p>
        </p:txBody>
      </p:sp>
      <p:sp>
        <p:nvSpPr>
          <p:cNvPr id="64" name="Text Box 190"/>
          <p:cNvSpPr txBox="1"/>
          <p:nvPr/>
        </p:nvSpPr>
        <p:spPr>
          <a:xfrm>
            <a:off x="4810125" y="2555875"/>
            <a:ext cx="1395413" cy="10144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50000"/>
              </a:spcBef>
              <a:buFontTx/>
              <a:buNone/>
            </a:pPr>
            <a:r>
              <a:rPr lang="en-US" altLang="zh-CN" sz="2400" b="1" dirty="0">
                <a:solidFill>
                  <a:srgbClr val="FF0000"/>
                </a:solidFill>
                <a:latin typeface="宋体" panose="02010600030101010101" pitchFamily="2" charset="-122"/>
              </a:rPr>
              <a:t>S</a:t>
            </a:r>
            <a:r>
              <a:rPr lang="zh-CN" altLang="en-US" sz="2400" b="1" baseline="-25000" dirty="0">
                <a:solidFill>
                  <a:srgbClr val="FF0000"/>
                </a:solidFill>
                <a:latin typeface="宋体" panose="02010600030101010101" pitchFamily="2" charset="-122"/>
              </a:rPr>
              <a:t>绳</a:t>
            </a:r>
            <a:r>
              <a:rPr lang="en-US" altLang="zh-CN" sz="2400" b="1" dirty="0">
                <a:solidFill>
                  <a:srgbClr val="FF0000"/>
                </a:solidFill>
                <a:latin typeface="宋体" panose="02010600030101010101" pitchFamily="2" charset="-122"/>
              </a:rPr>
              <a:t>=3h</a:t>
            </a:r>
            <a:r>
              <a:rPr lang="zh-CN" altLang="en-US" sz="2400" b="1" dirty="0">
                <a:solidFill>
                  <a:srgbClr val="FF0000"/>
                </a:solidFill>
                <a:latin typeface="宋体" panose="02010600030101010101" pitchFamily="2" charset="-122"/>
              </a:rPr>
              <a:t>；</a:t>
            </a:r>
            <a:endParaRPr lang="en-US" altLang="zh-CN" sz="2400" b="1" dirty="0">
              <a:solidFill>
                <a:srgbClr val="FF0000"/>
              </a:solidFill>
              <a:latin typeface="宋体" panose="02010600030101010101" pitchFamily="2" charset="-122"/>
            </a:endParaRPr>
          </a:p>
          <a:p>
            <a:pPr marL="0" lvl="0" indent="0">
              <a:spcBef>
                <a:spcPct val="50000"/>
              </a:spcBef>
              <a:buFontTx/>
              <a:buNone/>
            </a:pPr>
            <a:r>
              <a:rPr lang="en-US" altLang="zh-CN" sz="2400" b="1" dirty="0">
                <a:solidFill>
                  <a:srgbClr val="FF0000"/>
                </a:solidFill>
                <a:latin typeface="宋体" panose="02010600030101010101" pitchFamily="2" charset="-122"/>
              </a:rPr>
              <a:t>V</a:t>
            </a:r>
            <a:r>
              <a:rPr lang="zh-CN" altLang="en-US" sz="2400" b="1" baseline="-25000" dirty="0">
                <a:solidFill>
                  <a:srgbClr val="FF0000"/>
                </a:solidFill>
                <a:latin typeface="宋体" panose="02010600030101010101" pitchFamily="2" charset="-122"/>
              </a:rPr>
              <a:t>绳</a:t>
            </a:r>
            <a:r>
              <a:rPr lang="en-US" altLang="zh-CN" sz="2400" b="1" dirty="0">
                <a:solidFill>
                  <a:srgbClr val="FF0000"/>
                </a:solidFill>
                <a:latin typeface="宋体" panose="02010600030101010101" pitchFamily="2" charset="-122"/>
              </a:rPr>
              <a:t>=3V</a:t>
            </a:r>
            <a:r>
              <a:rPr lang="zh-CN" altLang="en-US" sz="2400" b="1" baseline="-25000" dirty="0">
                <a:solidFill>
                  <a:srgbClr val="FF0000"/>
                </a:solidFill>
                <a:latin typeface="宋体" panose="02010600030101010101" pitchFamily="2" charset="-122"/>
              </a:rPr>
              <a:t>物</a:t>
            </a:r>
            <a:endParaRPr lang="zh-CN" altLang="en-US" sz="2400" b="1" dirty="0">
              <a:latin typeface="Times New Roman" panose="02020603050405020304" pitchFamily="18" charset="0"/>
            </a:endParaRPr>
          </a:p>
        </p:txBody>
      </p:sp>
      <p:sp>
        <p:nvSpPr>
          <p:cNvPr id="65" name="Text Box 194"/>
          <p:cNvSpPr txBox="1"/>
          <p:nvPr/>
        </p:nvSpPr>
        <p:spPr>
          <a:xfrm>
            <a:off x="4467225" y="3689350"/>
            <a:ext cx="3757613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>
              <a:spcBef>
                <a:spcPct val="50000"/>
              </a:spcBef>
              <a:buFontTx/>
              <a:buNone/>
            </a:pPr>
            <a:r>
              <a:rPr lang="zh-CN" altLang="en-US" sz="2800" b="1" dirty="0">
                <a:latin typeface="宋体" panose="02010600030101010101" pitchFamily="2" charset="-122"/>
              </a:rPr>
              <a:t>不计轮重和摩擦：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" name="流程图: 过程 12"/>
          <p:cNvSpPr/>
          <p:nvPr/>
        </p:nvSpPr>
        <p:spPr>
          <a:xfrm>
            <a:off x="184150" y="177800"/>
            <a:ext cx="8711565" cy="6492875"/>
          </a:xfrm>
          <a:prstGeom prst="flowChartProcess">
            <a:avLst/>
          </a:prstGeom>
          <a:noFill/>
          <a:ln w="6350">
            <a:solidFill>
              <a:schemeClr val="accent2">
                <a:lumMod val="40000"/>
                <a:lumOff val="60000"/>
              </a:schemeClr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  <a:innerShdw blurRad="63500" dist="50800" dir="13500000">
              <a:prstClr val="black">
                <a:alpha val="50000"/>
              </a:prstClr>
            </a:inn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63" grpId="0"/>
      <p:bldP spid="64" grpId="0"/>
      <p:bldP spid="6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ext Box 4"/>
          <p:cNvSpPr txBox="1"/>
          <p:nvPr/>
        </p:nvSpPr>
        <p:spPr>
          <a:xfrm>
            <a:off x="684213" y="188913"/>
            <a:ext cx="4824412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lang="zh-CN" altLang="en-US" b="1" dirty="0">
                <a:solidFill>
                  <a:srgbClr val="0066CC"/>
                </a:solidFill>
                <a:latin typeface="宋体" panose="02010600030101010101" pitchFamily="2" charset="-122"/>
              </a:rPr>
              <a:t>三、滑轮组</a:t>
            </a:r>
            <a:endParaRPr lang="en-US" altLang="zh-CN" b="1" dirty="0">
              <a:solidFill>
                <a:srgbClr val="0066CC"/>
              </a:solidFill>
              <a:latin typeface="宋体" panose="02010600030101010101" pitchFamily="2" charset="-122"/>
            </a:endParaRPr>
          </a:p>
        </p:txBody>
      </p:sp>
      <p:sp>
        <p:nvSpPr>
          <p:cNvPr id="14340" name="Text Box 4"/>
          <p:cNvSpPr txBox="1"/>
          <p:nvPr/>
        </p:nvSpPr>
        <p:spPr>
          <a:xfrm>
            <a:off x="1436688" y="908050"/>
            <a:ext cx="7239000" cy="6254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lang="zh-CN" altLang="en-US" sz="2800" b="1" dirty="0">
                <a:latin typeface="宋体" panose="02010600030101010101" pitchFamily="2" charset="-122"/>
              </a:rPr>
              <a:t>定滑轮与动滑轮的组合叫滑轮组。</a:t>
            </a:r>
            <a:endParaRPr lang="en-US" altLang="zh-CN" sz="2800" b="1" dirty="0">
              <a:latin typeface="宋体" panose="02010600030101010101" pitchFamily="2" charset="-122"/>
            </a:endParaRPr>
          </a:p>
        </p:txBody>
      </p:sp>
      <p:pic>
        <p:nvPicPr>
          <p:cNvPr id="14341" name="图片 2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62263" y="1719263"/>
            <a:ext cx="2835275" cy="44799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3" name="流程图: 过程 12"/>
          <p:cNvSpPr/>
          <p:nvPr/>
        </p:nvSpPr>
        <p:spPr>
          <a:xfrm>
            <a:off x="184150" y="177800"/>
            <a:ext cx="8711565" cy="6492875"/>
          </a:xfrm>
          <a:prstGeom prst="flowChartProcess">
            <a:avLst/>
          </a:prstGeom>
          <a:noFill/>
          <a:ln w="6350">
            <a:solidFill>
              <a:schemeClr val="accent2">
                <a:lumMod val="40000"/>
                <a:lumOff val="60000"/>
              </a:schemeClr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  <a:innerShdw blurRad="63500" dist="50800" dir="13500000">
              <a:prstClr val="black">
                <a:alpha val="50000"/>
              </a:prstClr>
            </a:inn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圆角矩形 7"/>
          <p:cNvSpPr/>
          <p:nvPr/>
        </p:nvSpPr>
        <p:spPr>
          <a:xfrm>
            <a:off x="2771775" y="1493838"/>
            <a:ext cx="5580063" cy="1620837"/>
          </a:xfrm>
          <a:prstGeom prst="roundRect">
            <a:avLst>
              <a:gd name="adj" fmla="val 16667"/>
            </a:avLst>
          </a:prstGeom>
          <a:solidFill>
            <a:srgbClr val="BBE0E3"/>
          </a:solidFill>
          <a:ln w="25400" cap="flat" cmpd="sng">
            <a:solidFill>
              <a:srgbClr val="3D8F95"/>
            </a:solidFill>
            <a:prstDash val="solid"/>
            <a:headEnd type="none" w="med" len="med"/>
            <a:tailEnd type="none" w="med" len="med"/>
          </a:ln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lang="zh-CN" altLang="en-US" sz="2800" b="1" dirty="0">
                <a:latin typeface="宋体" panose="02010600030101010101" pitchFamily="2" charset="-122"/>
              </a:rPr>
              <a:t>利用两个定滑轮和两个动滑轮，可以怎样绕绳子呢？</a:t>
            </a:r>
          </a:p>
        </p:txBody>
      </p:sp>
      <p:pic>
        <p:nvPicPr>
          <p:cNvPr id="15364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6363" y="1854200"/>
            <a:ext cx="752475" cy="3733800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2" name="Group 6"/>
          <p:cNvGrpSpPr/>
          <p:nvPr/>
        </p:nvGrpSpPr>
        <p:grpSpPr>
          <a:xfrm>
            <a:off x="522288" y="368300"/>
            <a:ext cx="2116137" cy="712788"/>
            <a:chOff x="300" y="1281"/>
            <a:chExt cx="1333" cy="449"/>
          </a:xfrm>
        </p:grpSpPr>
        <p:pic>
          <p:nvPicPr>
            <p:cNvPr id="15372" name="TextBox 1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300" y="1281"/>
              <a:ext cx="1333" cy="449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5373" name="Text Box 8"/>
            <p:cNvSpPr txBox="1"/>
            <p:nvPr/>
          </p:nvSpPr>
          <p:spPr>
            <a:xfrm>
              <a:off x="396" y="1354"/>
              <a:ext cx="1038" cy="365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FontTx/>
                <a:buNone/>
              </a:pPr>
              <a:r>
                <a:rPr lang="zh-CN" altLang="en-US" sz="2800" b="1" dirty="0">
                  <a:solidFill>
                    <a:srgbClr val="FFFFFF"/>
                  </a:solidFill>
                </a:rPr>
                <a:t>  </a:t>
              </a:r>
              <a:r>
                <a:rPr lang="zh-CN" altLang="en-US" b="1" dirty="0">
                  <a:solidFill>
                    <a:srgbClr val="FFFFFF"/>
                  </a:solidFill>
                </a:rPr>
                <a:t>试一试</a:t>
              </a:r>
            </a:p>
          </p:txBody>
        </p:sp>
      </p:grpSp>
      <p:pic>
        <p:nvPicPr>
          <p:cNvPr id="15366" name="Picture 9" descr="双滑轮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6938" y="3789363"/>
            <a:ext cx="819150" cy="22955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5367" name="Picture 11" descr="1234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22625" y="3743325"/>
            <a:ext cx="1477963" cy="2249488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3" name="Group 14"/>
          <p:cNvGrpSpPr/>
          <p:nvPr/>
        </p:nvGrpSpPr>
        <p:grpSpPr>
          <a:xfrm>
            <a:off x="5697538" y="5138738"/>
            <a:ext cx="2114550" cy="585787"/>
            <a:chOff x="3532" y="3407"/>
            <a:chExt cx="1099" cy="340"/>
          </a:xfrm>
        </p:grpSpPr>
        <p:sp>
          <p:nvSpPr>
            <p:cNvPr id="15370" name="Freeform 12"/>
            <p:cNvSpPr/>
            <p:nvPr/>
          </p:nvSpPr>
          <p:spPr>
            <a:xfrm>
              <a:off x="3532" y="3407"/>
              <a:ext cx="1099" cy="340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310" y="5"/>
                </a:cxn>
                <a:cxn ang="0">
                  <a:pos x="472" y="3"/>
                </a:cxn>
                <a:cxn ang="0">
                  <a:pos x="517" y="23"/>
                </a:cxn>
                <a:cxn ang="0">
                  <a:pos x="576" y="25"/>
                </a:cxn>
                <a:cxn ang="0">
                  <a:pos x="628" y="33"/>
                </a:cxn>
                <a:cxn ang="0">
                  <a:pos x="509" y="40"/>
                </a:cxn>
                <a:cxn ang="0">
                  <a:pos x="384" y="36"/>
                </a:cxn>
                <a:cxn ang="0">
                  <a:pos x="264" y="44"/>
                </a:cxn>
                <a:cxn ang="0">
                  <a:pos x="251" y="61"/>
                </a:cxn>
                <a:cxn ang="0">
                  <a:pos x="292" y="67"/>
                </a:cxn>
                <a:cxn ang="0">
                  <a:pos x="434" y="73"/>
                </a:cxn>
                <a:cxn ang="0">
                  <a:pos x="805" y="75"/>
                </a:cxn>
                <a:cxn ang="0">
                  <a:pos x="989" y="72"/>
                </a:cxn>
                <a:cxn ang="0">
                  <a:pos x="1085" y="80"/>
                </a:cxn>
                <a:cxn ang="0">
                  <a:pos x="1071" y="97"/>
                </a:cxn>
              </a:cxnLst>
              <a:rect l="0" t="0" r="0" b="0"/>
              <a:pathLst>
                <a:path w="1099" h="465">
                  <a:moveTo>
                    <a:pt x="0" y="141"/>
                  </a:moveTo>
                  <a:cubicBezTo>
                    <a:pt x="52" y="120"/>
                    <a:pt x="231" y="43"/>
                    <a:pt x="310" y="22"/>
                  </a:cubicBezTo>
                  <a:cubicBezTo>
                    <a:pt x="389" y="1"/>
                    <a:pt x="438" y="0"/>
                    <a:pt x="472" y="15"/>
                  </a:cubicBezTo>
                  <a:cubicBezTo>
                    <a:pt x="506" y="30"/>
                    <a:pt x="500" y="94"/>
                    <a:pt x="517" y="111"/>
                  </a:cubicBezTo>
                  <a:cubicBezTo>
                    <a:pt x="534" y="128"/>
                    <a:pt x="558" y="111"/>
                    <a:pt x="576" y="118"/>
                  </a:cubicBezTo>
                  <a:cubicBezTo>
                    <a:pt x="594" y="125"/>
                    <a:pt x="639" y="143"/>
                    <a:pt x="628" y="155"/>
                  </a:cubicBezTo>
                  <a:cubicBezTo>
                    <a:pt x="617" y="167"/>
                    <a:pt x="550" y="189"/>
                    <a:pt x="509" y="192"/>
                  </a:cubicBezTo>
                  <a:cubicBezTo>
                    <a:pt x="468" y="195"/>
                    <a:pt x="425" y="167"/>
                    <a:pt x="384" y="170"/>
                  </a:cubicBezTo>
                  <a:cubicBezTo>
                    <a:pt x="343" y="173"/>
                    <a:pt x="286" y="189"/>
                    <a:pt x="264" y="209"/>
                  </a:cubicBezTo>
                  <a:cubicBezTo>
                    <a:pt x="242" y="229"/>
                    <a:pt x="246" y="269"/>
                    <a:pt x="251" y="288"/>
                  </a:cubicBezTo>
                  <a:cubicBezTo>
                    <a:pt x="256" y="307"/>
                    <a:pt x="262" y="312"/>
                    <a:pt x="292" y="322"/>
                  </a:cubicBezTo>
                  <a:cubicBezTo>
                    <a:pt x="322" y="332"/>
                    <a:pt x="349" y="345"/>
                    <a:pt x="434" y="350"/>
                  </a:cubicBezTo>
                  <a:cubicBezTo>
                    <a:pt x="519" y="355"/>
                    <a:pt x="713" y="355"/>
                    <a:pt x="805" y="355"/>
                  </a:cubicBezTo>
                  <a:cubicBezTo>
                    <a:pt x="897" y="355"/>
                    <a:pt x="942" y="342"/>
                    <a:pt x="989" y="347"/>
                  </a:cubicBezTo>
                  <a:cubicBezTo>
                    <a:pt x="1036" y="352"/>
                    <a:pt x="1071" y="364"/>
                    <a:pt x="1085" y="384"/>
                  </a:cubicBezTo>
                  <a:cubicBezTo>
                    <a:pt x="1099" y="404"/>
                    <a:pt x="1074" y="448"/>
                    <a:pt x="1071" y="465"/>
                  </a:cubicBezTo>
                </a:path>
              </a:pathLst>
            </a:custGeom>
            <a:noFill/>
            <a:ln w="28575" cap="flat" cmpd="sng">
              <a:solidFill>
                <a:srgbClr val="B2B2B2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5371" name="Freeform 13"/>
            <p:cNvSpPr/>
            <p:nvPr/>
          </p:nvSpPr>
          <p:spPr>
            <a:xfrm>
              <a:off x="3532" y="3407"/>
              <a:ext cx="1099" cy="340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310" y="5"/>
                </a:cxn>
                <a:cxn ang="0">
                  <a:pos x="472" y="3"/>
                </a:cxn>
                <a:cxn ang="0">
                  <a:pos x="517" y="23"/>
                </a:cxn>
                <a:cxn ang="0">
                  <a:pos x="576" y="25"/>
                </a:cxn>
                <a:cxn ang="0">
                  <a:pos x="628" y="33"/>
                </a:cxn>
                <a:cxn ang="0">
                  <a:pos x="509" y="40"/>
                </a:cxn>
                <a:cxn ang="0">
                  <a:pos x="384" y="36"/>
                </a:cxn>
                <a:cxn ang="0">
                  <a:pos x="264" y="44"/>
                </a:cxn>
                <a:cxn ang="0">
                  <a:pos x="251" y="61"/>
                </a:cxn>
                <a:cxn ang="0">
                  <a:pos x="292" y="67"/>
                </a:cxn>
                <a:cxn ang="0">
                  <a:pos x="434" y="73"/>
                </a:cxn>
                <a:cxn ang="0">
                  <a:pos x="805" y="75"/>
                </a:cxn>
                <a:cxn ang="0">
                  <a:pos x="989" y="72"/>
                </a:cxn>
                <a:cxn ang="0">
                  <a:pos x="1085" y="80"/>
                </a:cxn>
                <a:cxn ang="0">
                  <a:pos x="1071" y="97"/>
                </a:cxn>
              </a:cxnLst>
              <a:rect l="0" t="0" r="0" b="0"/>
              <a:pathLst>
                <a:path w="1099" h="465">
                  <a:moveTo>
                    <a:pt x="0" y="141"/>
                  </a:moveTo>
                  <a:cubicBezTo>
                    <a:pt x="52" y="120"/>
                    <a:pt x="231" y="43"/>
                    <a:pt x="310" y="22"/>
                  </a:cubicBezTo>
                  <a:cubicBezTo>
                    <a:pt x="389" y="1"/>
                    <a:pt x="438" y="0"/>
                    <a:pt x="472" y="15"/>
                  </a:cubicBezTo>
                  <a:cubicBezTo>
                    <a:pt x="506" y="30"/>
                    <a:pt x="500" y="94"/>
                    <a:pt x="517" y="111"/>
                  </a:cubicBezTo>
                  <a:cubicBezTo>
                    <a:pt x="534" y="128"/>
                    <a:pt x="558" y="111"/>
                    <a:pt x="576" y="118"/>
                  </a:cubicBezTo>
                  <a:cubicBezTo>
                    <a:pt x="594" y="125"/>
                    <a:pt x="639" y="143"/>
                    <a:pt x="628" y="155"/>
                  </a:cubicBezTo>
                  <a:cubicBezTo>
                    <a:pt x="617" y="167"/>
                    <a:pt x="550" y="189"/>
                    <a:pt x="509" y="192"/>
                  </a:cubicBezTo>
                  <a:cubicBezTo>
                    <a:pt x="468" y="195"/>
                    <a:pt x="425" y="167"/>
                    <a:pt x="384" y="170"/>
                  </a:cubicBezTo>
                  <a:cubicBezTo>
                    <a:pt x="343" y="173"/>
                    <a:pt x="286" y="189"/>
                    <a:pt x="264" y="209"/>
                  </a:cubicBezTo>
                  <a:cubicBezTo>
                    <a:pt x="242" y="229"/>
                    <a:pt x="246" y="269"/>
                    <a:pt x="251" y="288"/>
                  </a:cubicBezTo>
                  <a:cubicBezTo>
                    <a:pt x="256" y="307"/>
                    <a:pt x="262" y="312"/>
                    <a:pt x="292" y="322"/>
                  </a:cubicBezTo>
                  <a:cubicBezTo>
                    <a:pt x="322" y="332"/>
                    <a:pt x="349" y="345"/>
                    <a:pt x="434" y="350"/>
                  </a:cubicBezTo>
                  <a:cubicBezTo>
                    <a:pt x="519" y="355"/>
                    <a:pt x="713" y="355"/>
                    <a:pt x="805" y="355"/>
                  </a:cubicBezTo>
                  <a:cubicBezTo>
                    <a:pt x="897" y="355"/>
                    <a:pt x="942" y="342"/>
                    <a:pt x="989" y="347"/>
                  </a:cubicBezTo>
                  <a:cubicBezTo>
                    <a:pt x="1036" y="352"/>
                    <a:pt x="1071" y="364"/>
                    <a:pt x="1085" y="384"/>
                  </a:cubicBezTo>
                  <a:cubicBezTo>
                    <a:pt x="1099" y="404"/>
                    <a:pt x="1074" y="448"/>
                    <a:pt x="1071" y="465"/>
                  </a:cubicBezTo>
                </a:path>
              </a:pathLst>
            </a:custGeom>
            <a:noFill/>
            <a:ln w="19050" cap="flat" cmpd="sng">
              <a:solidFill>
                <a:srgbClr val="969696">
                  <a:alpha val="100000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</p:grpSp>
      <p:pic>
        <p:nvPicPr>
          <p:cNvPr id="15369" name="Picture 15" descr="钩码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72338" y="4733925"/>
            <a:ext cx="1123950" cy="7524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3" name="流程图: 过程 12"/>
          <p:cNvSpPr/>
          <p:nvPr/>
        </p:nvSpPr>
        <p:spPr>
          <a:xfrm>
            <a:off x="184150" y="177800"/>
            <a:ext cx="8711565" cy="6492875"/>
          </a:xfrm>
          <a:prstGeom prst="flowChartProcess">
            <a:avLst/>
          </a:prstGeom>
          <a:noFill/>
          <a:ln w="6350">
            <a:solidFill>
              <a:schemeClr val="accent2">
                <a:lumMod val="40000"/>
                <a:lumOff val="60000"/>
              </a:schemeClr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  <a:innerShdw blurRad="63500" dist="50800" dir="13500000">
              <a:prstClr val="black">
                <a:alpha val="50000"/>
              </a:prstClr>
            </a:inn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ldLvl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9" descr="E:\李燃\教师教学用书\2012人教教师用书项目\ppt\物理\图标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43875" y="142875"/>
            <a:ext cx="882650" cy="7318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6387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1775" y="1700213"/>
            <a:ext cx="752475" cy="37338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6388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35650" y="1639888"/>
            <a:ext cx="752475" cy="37338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5847" name="Line 7"/>
          <p:cNvSpPr/>
          <p:nvPr/>
        </p:nvSpPr>
        <p:spPr>
          <a:xfrm flipH="1">
            <a:off x="2987675" y="2997200"/>
            <a:ext cx="144463" cy="792163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5848" name="Line 8"/>
          <p:cNvSpPr/>
          <p:nvPr/>
        </p:nvSpPr>
        <p:spPr>
          <a:xfrm flipV="1">
            <a:off x="3276600" y="2565400"/>
            <a:ext cx="0" cy="1223963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5849" name="Line 9"/>
          <p:cNvSpPr/>
          <p:nvPr/>
        </p:nvSpPr>
        <p:spPr>
          <a:xfrm flipH="1">
            <a:off x="2916238" y="2636838"/>
            <a:ext cx="71437" cy="1655762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5850" name="Line 10"/>
          <p:cNvSpPr/>
          <p:nvPr/>
        </p:nvSpPr>
        <p:spPr>
          <a:xfrm flipH="1" flipV="1">
            <a:off x="3419475" y="2205038"/>
            <a:ext cx="0" cy="2087562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5851" name="Line 11"/>
          <p:cNvSpPr/>
          <p:nvPr/>
        </p:nvSpPr>
        <p:spPr>
          <a:xfrm flipH="1">
            <a:off x="2627313" y="2205038"/>
            <a:ext cx="288925" cy="1800225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35854" name="Line 14"/>
          <p:cNvSpPr/>
          <p:nvPr/>
        </p:nvSpPr>
        <p:spPr>
          <a:xfrm flipV="1">
            <a:off x="6227763" y="2565400"/>
            <a:ext cx="144462" cy="8636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5855" name="Line 15"/>
          <p:cNvSpPr/>
          <p:nvPr/>
        </p:nvSpPr>
        <p:spPr>
          <a:xfrm>
            <a:off x="6057900" y="2581275"/>
            <a:ext cx="0" cy="1133475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5856" name="Line 16"/>
          <p:cNvSpPr/>
          <p:nvPr/>
        </p:nvSpPr>
        <p:spPr>
          <a:xfrm flipV="1">
            <a:off x="6372225" y="2133600"/>
            <a:ext cx="104775" cy="1582738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5857" name="Line 17"/>
          <p:cNvSpPr/>
          <p:nvPr/>
        </p:nvSpPr>
        <p:spPr>
          <a:xfrm flipH="1">
            <a:off x="5981700" y="2133600"/>
            <a:ext cx="0" cy="21717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5858" name="Line 18"/>
          <p:cNvSpPr/>
          <p:nvPr/>
        </p:nvSpPr>
        <p:spPr>
          <a:xfrm flipV="1">
            <a:off x="6472238" y="3438525"/>
            <a:ext cx="0" cy="792163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35859" name="Text Box 19"/>
          <p:cNvSpPr txBox="1"/>
          <p:nvPr/>
        </p:nvSpPr>
        <p:spPr>
          <a:xfrm>
            <a:off x="2230438" y="3833813"/>
            <a:ext cx="300037" cy="36671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FontTx/>
              <a:buNone/>
            </a:pPr>
            <a:r>
              <a:rPr lang="en-US" altLang="zh-CN" sz="1800" b="1" i="1" dirty="0">
                <a:latin typeface="宋体" panose="02010600030101010101" pitchFamily="2" charset="-122"/>
              </a:rPr>
              <a:t>F</a:t>
            </a:r>
          </a:p>
        </p:txBody>
      </p:sp>
      <p:sp>
        <p:nvSpPr>
          <p:cNvPr id="35860" name="Text Box 20"/>
          <p:cNvSpPr txBox="1"/>
          <p:nvPr/>
        </p:nvSpPr>
        <p:spPr>
          <a:xfrm>
            <a:off x="6516688" y="3284538"/>
            <a:ext cx="300037" cy="36671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FontTx/>
              <a:buNone/>
            </a:pPr>
            <a:r>
              <a:rPr lang="en-US" altLang="zh-CN" sz="1800" b="1" i="1" dirty="0">
                <a:latin typeface="宋体" panose="02010600030101010101" pitchFamily="2" charset="-122"/>
              </a:rPr>
              <a:t>F</a:t>
            </a:r>
          </a:p>
        </p:txBody>
      </p:sp>
      <p:sp>
        <p:nvSpPr>
          <p:cNvPr id="8" name="圆角矩形 7"/>
          <p:cNvSpPr/>
          <p:nvPr/>
        </p:nvSpPr>
        <p:spPr>
          <a:xfrm>
            <a:off x="1258888" y="5589588"/>
            <a:ext cx="6697662" cy="649287"/>
          </a:xfrm>
          <a:prstGeom prst="roundRect">
            <a:avLst>
              <a:gd name="adj" fmla="val 16667"/>
            </a:avLst>
          </a:prstGeom>
          <a:solidFill>
            <a:srgbClr val="BBE0E3"/>
          </a:solidFill>
          <a:ln w="25400" cap="flat" cmpd="sng">
            <a:solidFill>
              <a:srgbClr val="3D8F95"/>
            </a:solidFill>
            <a:prstDash val="solid"/>
            <a:headEnd type="none" w="med" len="med"/>
            <a:tailEnd type="none" w="med" len="med"/>
          </a:ln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lang="zh-CN" altLang="en-US" sz="2800" b="1" dirty="0">
                <a:latin typeface="楷体_GB2312" pitchFamily="49" charset="-122"/>
                <a:ea typeface="楷体_GB2312" pitchFamily="49" charset="-122"/>
              </a:rPr>
              <a:t> 讨论：这两种绕线方法有什么不同？</a:t>
            </a:r>
          </a:p>
        </p:txBody>
      </p:sp>
      <p:grpSp>
        <p:nvGrpSpPr>
          <p:cNvPr id="2" name="Group 19"/>
          <p:cNvGrpSpPr/>
          <p:nvPr/>
        </p:nvGrpSpPr>
        <p:grpSpPr>
          <a:xfrm>
            <a:off x="522288" y="368300"/>
            <a:ext cx="2116137" cy="712788"/>
            <a:chOff x="300" y="1281"/>
            <a:chExt cx="1333" cy="449"/>
          </a:xfrm>
        </p:grpSpPr>
        <p:pic>
          <p:nvPicPr>
            <p:cNvPr id="16403" name="TextBox 1"/>
            <p:cNvPicPr/>
            <p:nvPr/>
          </p:nvPicPr>
          <p:blipFill>
            <a:blip r:embed="rId5"/>
            <a:stretch>
              <a:fillRect/>
            </a:stretch>
          </p:blipFill>
          <p:spPr>
            <a:xfrm>
              <a:off x="300" y="1281"/>
              <a:ext cx="1333" cy="449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6404" name="Text Box 21"/>
            <p:cNvSpPr txBox="1"/>
            <p:nvPr/>
          </p:nvSpPr>
          <p:spPr>
            <a:xfrm>
              <a:off x="396" y="1354"/>
              <a:ext cx="1038" cy="365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FontTx/>
                <a:buNone/>
              </a:pPr>
              <a:r>
                <a:rPr lang="zh-CN" altLang="en-US" sz="2800" b="1" dirty="0">
                  <a:solidFill>
                    <a:srgbClr val="FFFFFF"/>
                  </a:solidFill>
                </a:rPr>
                <a:t>  </a:t>
              </a:r>
              <a:r>
                <a:rPr lang="zh-CN" altLang="en-US" b="1" dirty="0">
                  <a:solidFill>
                    <a:srgbClr val="FFFFFF"/>
                  </a:solidFill>
                </a:rPr>
                <a:t>议一议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5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5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5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5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5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35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35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35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35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35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59" grpId="0"/>
      <p:bldP spid="35860" grpId="0"/>
      <p:bldP spid="8" grpId="0" bldLvl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Box 100"/>
          <p:cNvSpPr txBox="1"/>
          <p:nvPr/>
        </p:nvSpPr>
        <p:spPr>
          <a:xfrm>
            <a:off x="1241425" y="5949950"/>
            <a:ext cx="6480175" cy="547688"/>
          </a:xfrm>
          <a:prstGeom prst="rect">
            <a:avLst/>
          </a:prstGeom>
          <a:solidFill>
            <a:srgbClr val="AEC87A"/>
          </a:solidFill>
          <a:ln w="28575" cap="flat" cmpd="sng">
            <a:solidFill>
              <a:srgbClr val="8AAB47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FontTx/>
              <a:buNone/>
            </a:pPr>
            <a:r>
              <a:rPr lang="zh-CN" altLang="en-US" sz="2800" b="1" dirty="0">
                <a:latin typeface="Arial" panose="020B0604020202020204" pitchFamily="34" charset="0"/>
              </a:rPr>
              <a:t>讨论：若每个滑轮重</a:t>
            </a:r>
            <a:r>
              <a:rPr lang="en-US" altLang="zh-CN" sz="2800" b="1" dirty="0">
                <a:latin typeface="Times New Roman" panose="02020603050405020304" pitchFamily="18" charset="0"/>
              </a:rPr>
              <a:t>30 N</a:t>
            </a:r>
            <a:r>
              <a:rPr lang="zh-CN" altLang="en-US" sz="2800" b="1" dirty="0">
                <a:latin typeface="Arial" panose="020B0604020202020204" pitchFamily="34" charset="0"/>
              </a:rPr>
              <a:t>，结果如何？</a:t>
            </a:r>
          </a:p>
        </p:txBody>
      </p:sp>
      <p:grpSp>
        <p:nvGrpSpPr>
          <p:cNvPr id="2" name="Group 233"/>
          <p:cNvGrpSpPr/>
          <p:nvPr/>
        </p:nvGrpSpPr>
        <p:grpSpPr>
          <a:xfrm>
            <a:off x="1908175" y="1166813"/>
            <a:ext cx="2079625" cy="4295775"/>
            <a:chOff x="1287" y="714"/>
            <a:chExt cx="1310" cy="2706"/>
          </a:xfrm>
        </p:grpSpPr>
        <p:sp>
          <p:nvSpPr>
            <p:cNvPr id="17521" name="Text Box 88"/>
            <p:cNvSpPr txBox="1"/>
            <p:nvPr/>
          </p:nvSpPr>
          <p:spPr>
            <a:xfrm>
              <a:off x="1944" y="2897"/>
              <a:ext cx="653" cy="523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FontTx/>
                <a:buNone/>
              </a:pPr>
              <a:r>
                <a:rPr lang="en-US" altLang="zh-CN" sz="2400" b="1" i="1" dirty="0">
                  <a:solidFill>
                    <a:srgbClr val="990000"/>
                  </a:solidFill>
                  <a:latin typeface="Times New Roman" panose="02020603050405020304" pitchFamily="18" charset="0"/>
                </a:rPr>
                <a:t>G</a:t>
              </a:r>
              <a:r>
                <a:rPr lang="en-US" altLang="zh-CN" sz="2400" b="1" i="1" baseline="-25000" dirty="0">
                  <a:solidFill>
                    <a:srgbClr val="990000"/>
                  </a:solidFill>
                  <a:latin typeface="Times New Roman" panose="02020603050405020304" pitchFamily="18" charset="0"/>
                </a:rPr>
                <a:t>2</a:t>
              </a:r>
              <a:r>
                <a:rPr lang="en-US" altLang="zh-CN" sz="2400" b="1" i="1" dirty="0">
                  <a:solidFill>
                    <a:srgbClr val="990000"/>
                  </a:solidFill>
                  <a:latin typeface="Times New Roman" panose="02020603050405020304" pitchFamily="18" charset="0"/>
                </a:rPr>
                <a:t> = </a:t>
              </a:r>
              <a:r>
                <a:rPr lang="en-US" altLang="zh-CN" sz="2400" b="1" dirty="0">
                  <a:solidFill>
                    <a:srgbClr val="990000"/>
                  </a:solidFill>
                  <a:latin typeface="Times New Roman" panose="02020603050405020304" pitchFamily="18" charset="0"/>
                </a:rPr>
                <a:t>?</a:t>
              </a:r>
            </a:p>
            <a:p>
              <a:pPr marL="0" lvl="0" indent="0" eaLnBrk="1" hangingPunct="1">
                <a:spcBef>
                  <a:spcPct val="0"/>
                </a:spcBef>
                <a:buFontTx/>
                <a:buNone/>
              </a:pPr>
              <a:r>
                <a:rPr lang="en-US" altLang="zh-CN" sz="2400" b="1" i="1" dirty="0">
                  <a:solidFill>
                    <a:srgbClr val="990000"/>
                  </a:solidFill>
                  <a:latin typeface="Times New Roman" panose="02020603050405020304" pitchFamily="18" charset="0"/>
                </a:rPr>
                <a:t>h</a:t>
              </a:r>
              <a:r>
                <a:rPr lang="en-US" altLang="zh-CN" sz="2400" b="1" i="1" baseline="-25000" dirty="0">
                  <a:solidFill>
                    <a:srgbClr val="990000"/>
                  </a:solidFill>
                  <a:latin typeface="Times New Roman" panose="02020603050405020304" pitchFamily="18" charset="0"/>
                </a:rPr>
                <a:t>2</a:t>
              </a:r>
              <a:r>
                <a:rPr lang="en-US" altLang="zh-CN" sz="2400" b="1" i="1" dirty="0">
                  <a:solidFill>
                    <a:srgbClr val="990000"/>
                  </a:solidFill>
                  <a:latin typeface="Times New Roman" panose="02020603050405020304" pitchFamily="18" charset="0"/>
                </a:rPr>
                <a:t> = </a:t>
              </a:r>
              <a:r>
                <a:rPr lang="en-US" altLang="zh-CN" sz="2400" b="1" dirty="0">
                  <a:solidFill>
                    <a:srgbClr val="990000"/>
                  </a:solidFill>
                  <a:latin typeface="Times New Roman" panose="02020603050405020304" pitchFamily="18" charset="0"/>
                </a:rPr>
                <a:t>?</a:t>
              </a:r>
            </a:p>
          </p:txBody>
        </p:sp>
        <p:sp>
          <p:nvSpPr>
            <p:cNvPr id="17522" name="Text Box 89"/>
            <p:cNvSpPr txBox="1"/>
            <p:nvPr/>
          </p:nvSpPr>
          <p:spPr>
            <a:xfrm>
              <a:off x="1287" y="1150"/>
              <a:ext cx="912" cy="523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FontTx/>
                <a:buNone/>
              </a:pPr>
              <a:r>
                <a:rPr lang="en-US" altLang="zh-CN" sz="2400" b="1" i="1" dirty="0">
                  <a:latin typeface="Times New Roman" panose="02020603050405020304" pitchFamily="18" charset="0"/>
                </a:rPr>
                <a:t>F</a:t>
              </a:r>
              <a:r>
                <a:rPr lang="en-US" altLang="zh-CN" sz="2400" b="1" i="1" baseline="-25000" dirty="0">
                  <a:solidFill>
                    <a:srgbClr val="990000"/>
                  </a:solidFill>
                  <a:latin typeface="Times New Roman" panose="02020603050405020304" pitchFamily="18" charset="0"/>
                </a:rPr>
                <a:t>2</a:t>
              </a:r>
              <a:r>
                <a:rPr lang="en-US" altLang="zh-CN" sz="2400" b="1" dirty="0">
                  <a:latin typeface="Times New Roman" panose="02020603050405020304" pitchFamily="18" charset="0"/>
                </a:rPr>
                <a:t>=100 N</a:t>
              </a:r>
            </a:p>
            <a:p>
              <a:pPr marL="0" lvl="0" indent="0" eaLnBrk="1" hangingPunct="1">
                <a:spcBef>
                  <a:spcPct val="0"/>
                </a:spcBef>
                <a:buFontTx/>
                <a:buNone/>
              </a:pPr>
              <a:r>
                <a:rPr lang="en-US" altLang="zh-CN" sz="2400" b="1" i="1" dirty="0">
                  <a:latin typeface="Times New Roman" panose="02020603050405020304" pitchFamily="18" charset="0"/>
                </a:rPr>
                <a:t>s</a:t>
              </a:r>
              <a:r>
                <a:rPr lang="en-US" altLang="zh-CN" sz="2400" b="1" i="1" baseline="-25000" dirty="0">
                  <a:solidFill>
                    <a:srgbClr val="990000"/>
                  </a:solidFill>
                  <a:latin typeface="Times New Roman" panose="02020603050405020304" pitchFamily="18" charset="0"/>
                </a:rPr>
                <a:t>2</a:t>
              </a:r>
              <a:r>
                <a:rPr lang="en-US" altLang="zh-CN" sz="2400" b="1" i="1" dirty="0">
                  <a:latin typeface="Times New Roman" panose="02020603050405020304" pitchFamily="18" charset="0"/>
                </a:rPr>
                <a:t>=</a:t>
              </a:r>
              <a:r>
                <a:rPr lang="en-US" altLang="zh-CN" sz="2400" b="1" dirty="0">
                  <a:latin typeface="Times New Roman" panose="02020603050405020304" pitchFamily="18" charset="0"/>
                </a:rPr>
                <a:t>9 m</a:t>
              </a:r>
            </a:p>
          </p:txBody>
        </p:sp>
        <p:grpSp>
          <p:nvGrpSpPr>
            <p:cNvPr id="3" name="Group 150"/>
            <p:cNvGrpSpPr/>
            <p:nvPr/>
          </p:nvGrpSpPr>
          <p:grpSpPr>
            <a:xfrm>
              <a:off x="1959" y="714"/>
              <a:ext cx="552" cy="2070"/>
              <a:chOff x="2354" y="728"/>
              <a:chExt cx="552" cy="2070"/>
            </a:xfrm>
          </p:grpSpPr>
          <p:sp>
            <p:nvSpPr>
              <p:cNvPr id="17524" name="Line 75"/>
              <p:cNvSpPr/>
              <p:nvPr/>
            </p:nvSpPr>
            <p:spPr>
              <a:xfrm flipH="1">
                <a:off x="2785" y="973"/>
                <a:ext cx="10" cy="1187"/>
              </a:xfrm>
              <a:prstGeom prst="line">
                <a:avLst/>
              </a:prstGeom>
              <a:ln w="28575" cap="flat" cmpd="sng">
                <a:solidFill>
                  <a:srgbClr val="CC00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7525" name="Line 76"/>
              <p:cNvSpPr/>
              <p:nvPr/>
            </p:nvSpPr>
            <p:spPr>
              <a:xfrm>
                <a:off x="2483" y="1593"/>
                <a:ext cx="1" cy="652"/>
              </a:xfrm>
              <a:prstGeom prst="line">
                <a:avLst/>
              </a:prstGeom>
              <a:ln w="28575" cap="flat" cmpd="sng">
                <a:solidFill>
                  <a:srgbClr val="CC0000"/>
                </a:solidFill>
                <a:prstDash val="solid"/>
                <a:headEnd type="stealth" w="med" len="lg"/>
                <a:tailEnd type="none" w="med" len="med"/>
              </a:ln>
            </p:spPr>
          </p:sp>
          <p:sp>
            <p:nvSpPr>
              <p:cNvPr id="17526" name="Oval 77"/>
              <p:cNvSpPr/>
              <p:nvPr/>
            </p:nvSpPr>
            <p:spPr>
              <a:xfrm>
                <a:off x="2478" y="2059"/>
                <a:ext cx="317" cy="297"/>
              </a:xfrm>
              <a:prstGeom prst="ellipse">
                <a:avLst/>
              </a:prstGeom>
              <a:solidFill>
                <a:srgbClr val="C0C0C0"/>
              </a:solidFill>
              <a:ln w="2857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eaLnBrk="1" hangingPunct="1">
                  <a:spcBef>
                    <a:spcPct val="0"/>
                  </a:spcBef>
                  <a:buFontTx/>
                  <a:buNone/>
                </a:pPr>
                <a:endParaRPr lang="zh-CN" altLang="en-US" sz="1800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17527" name="Rectangle 78"/>
              <p:cNvSpPr/>
              <p:nvPr/>
            </p:nvSpPr>
            <p:spPr>
              <a:xfrm>
                <a:off x="2603" y="2003"/>
                <a:ext cx="41" cy="395"/>
              </a:xfrm>
              <a:prstGeom prst="rect">
                <a:avLst/>
              </a:prstGeom>
              <a:solidFill>
                <a:srgbClr val="FFFFFF"/>
              </a:solidFill>
              <a:ln w="28575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eaLnBrk="1" hangingPunct="1">
                  <a:spcBef>
                    <a:spcPct val="0"/>
                  </a:spcBef>
                  <a:buFontTx/>
                  <a:buNone/>
                </a:pPr>
                <a:endParaRPr lang="zh-CN" altLang="en-US" sz="1800" dirty="0">
                  <a:latin typeface="Arial" panose="020B0604020202020204" pitchFamily="34" charset="0"/>
                </a:endParaRPr>
              </a:p>
            </p:txBody>
          </p:sp>
          <p:grpSp>
            <p:nvGrpSpPr>
              <p:cNvPr id="4" name="Group 79"/>
              <p:cNvGrpSpPr/>
              <p:nvPr/>
            </p:nvGrpSpPr>
            <p:grpSpPr>
              <a:xfrm>
                <a:off x="2588" y="1919"/>
                <a:ext cx="69" cy="84"/>
                <a:chOff x="990" y="2466"/>
                <a:chExt cx="109" cy="131"/>
              </a:xfrm>
            </p:grpSpPr>
            <p:sp>
              <p:nvSpPr>
                <p:cNvPr id="17549" name="Oval 80"/>
                <p:cNvSpPr/>
                <p:nvPr/>
              </p:nvSpPr>
              <p:spPr>
                <a:xfrm>
                  <a:off x="1023" y="2466"/>
                  <a:ext cx="76" cy="71"/>
                </a:xfrm>
                <a:prstGeom prst="ellipse">
                  <a:avLst/>
                </a:prstGeom>
                <a:solidFill>
                  <a:srgbClr val="FFFF99"/>
                </a:solidFill>
                <a:ln w="2857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lvl="0" indent="0" eaLnBrk="1" hangingPunct="1">
                    <a:spcBef>
                      <a:spcPct val="0"/>
                    </a:spcBef>
                    <a:buFontTx/>
                    <a:buNone/>
                  </a:pPr>
                  <a:endParaRPr lang="zh-CN" altLang="en-US" sz="1800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7550" name="Rectangle 81"/>
                <p:cNvSpPr/>
                <p:nvPr/>
              </p:nvSpPr>
              <p:spPr>
                <a:xfrm>
                  <a:off x="990" y="2490"/>
                  <a:ext cx="65" cy="60"/>
                </a:xfrm>
                <a:prstGeom prst="rect">
                  <a:avLst/>
                </a:prstGeom>
                <a:solidFill>
                  <a:srgbClr val="FFFF99"/>
                </a:solidFill>
                <a:ln w="9525">
                  <a:noFill/>
                </a:ln>
              </p:spPr>
              <p:txBody>
                <a:bodyPr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lvl="0" indent="0" eaLnBrk="1" hangingPunct="1">
                    <a:spcBef>
                      <a:spcPct val="0"/>
                    </a:spcBef>
                    <a:buFontTx/>
                    <a:buNone/>
                  </a:pPr>
                  <a:endParaRPr lang="zh-CN" altLang="en-US" sz="1800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7551" name="Line 82"/>
                <p:cNvSpPr/>
                <p:nvPr/>
              </p:nvSpPr>
              <p:spPr>
                <a:xfrm>
                  <a:off x="1055" y="2537"/>
                  <a:ext cx="0" cy="60"/>
                </a:xfrm>
                <a:prstGeom prst="line">
                  <a:avLst/>
                </a:prstGeom>
                <a:ln w="2857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</p:grpSp>
          <p:sp>
            <p:nvSpPr>
              <p:cNvPr id="17529" name="Oval 83"/>
              <p:cNvSpPr/>
              <p:nvPr/>
            </p:nvSpPr>
            <p:spPr>
              <a:xfrm>
                <a:off x="2616" y="2201"/>
                <a:ext cx="28" cy="13"/>
              </a:xfrm>
              <a:prstGeom prst="ellipse">
                <a:avLst/>
              </a:prstGeom>
              <a:solidFill>
                <a:srgbClr val="000000"/>
              </a:solidFill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eaLnBrk="1" hangingPunct="1">
                  <a:spcBef>
                    <a:spcPct val="0"/>
                  </a:spcBef>
                  <a:buFontTx/>
                  <a:buNone/>
                </a:pPr>
                <a:endParaRPr lang="zh-CN" altLang="en-US" sz="1800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17530" name="Rectangle 84"/>
              <p:cNvSpPr/>
              <p:nvPr/>
            </p:nvSpPr>
            <p:spPr>
              <a:xfrm>
                <a:off x="2519" y="2553"/>
                <a:ext cx="204" cy="245"/>
              </a:xfrm>
              <a:prstGeom prst="rect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0" scaled="1"/>
                <a:tileRect/>
              </a:gradFill>
              <a:ln w="19050" cap="flat" cmpd="sng">
                <a:solidFill>
                  <a:srgbClr val="5F5F5F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eaLnBrk="1" hangingPunct="1">
                  <a:spcBef>
                    <a:spcPct val="0"/>
                  </a:spcBef>
                  <a:buFontTx/>
                  <a:buNone/>
                </a:pPr>
                <a:endParaRPr lang="zh-CN" altLang="en-US" sz="1800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17531" name="Line 85"/>
              <p:cNvSpPr/>
              <p:nvPr/>
            </p:nvSpPr>
            <p:spPr>
              <a:xfrm>
                <a:off x="2616" y="2497"/>
                <a:ext cx="0" cy="56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7532" name="Oval 86"/>
              <p:cNvSpPr/>
              <p:nvPr/>
            </p:nvSpPr>
            <p:spPr>
              <a:xfrm flipV="1">
                <a:off x="2478" y="856"/>
                <a:ext cx="304" cy="295"/>
              </a:xfrm>
              <a:prstGeom prst="ellipse">
                <a:avLst/>
              </a:prstGeom>
              <a:solidFill>
                <a:srgbClr val="C0C0C0"/>
              </a:solidFill>
              <a:ln w="2857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 rot="10800000"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eaLnBrk="1" hangingPunct="1">
                  <a:spcBef>
                    <a:spcPct val="0"/>
                  </a:spcBef>
                  <a:buFontTx/>
                  <a:buNone/>
                </a:pPr>
                <a:endParaRPr lang="zh-CN" altLang="en-US" sz="1800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17533" name="Rectangle 87"/>
              <p:cNvSpPr/>
              <p:nvPr/>
            </p:nvSpPr>
            <p:spPr>
              <a:xfrm flipV="1">
                <a:off x="2603" y="813"/>
                <a:ext cx="46" cy="391"/>
              </a:xfrm>
              <a:prstGeom prst="rect">
                <a:avLst/>
              </a:prstGeom>
              <a:solidFill>
                <a:srgbClr val="FFFFFF"/>
              </a:solidFill>
              <a:ln w="28575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rot="10800000"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eaLnBrk="1" hangingPunct="1">
                  <a:spcBef>
                    <a:spcPct val="0"/>
                  </a:spcBef>
                  <a:buFontTx/>
                  <a:buNone/>
                </a:pPr>
                <a:endParaRPr lang="zh-CN" altLang="en-US" sz="1800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17534" name="Oval 88"/>
              <p:cNvSpPr/>
              <p:nvPr/>
            </p:nvSpPr>
            <p:spPr>
              <a:xfrm>
                <a:off x="2603" y="995"/>
                <a:ext cx="28" cy="14"/>
              </a:xfrm>
              <a:prstGeom prst="ellipse">
                <a:avLst/>
              </a:prstGeom>
              <a:solidFill>
                <a:srgbClr val="000000"/>
              </a:solidFill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eaLnBrk="1" hangingPunct="1">
                  <a:spcBef>
                    <a:spcPct val="0"/>
                  </a:spcBef>
                  <a:buFontTx/>
                  <a:buNone/>
                </a:pPr>
                <a:endParaRPr lang="zh-CN" altLang="en-US" sz="1800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17535" name="Line 89"/>
              <p:cNvSpPr/>
              <p:nvPr/>
            </p:nvSpPr>
            <p:spPr>
              <a:xfrm>
                <a:off x="2483" y="1026"/>
                <a:ext cx="155" cy="909"/>
              </a:xfrm>
              <a:prstGeom prst="line">
                <a:avLst/>
              </a:prstGeom>
              <a:ln w="28575" cap="flat" cmpd="sng">
                <a:solidFill>
                  <a:srgbClr val="CC0000"/>
                </a:solidFill>
                <a:prstDash val="solid"/>
                <a:headEnd type="none" w="med" len="med"/>
                <a:tailEnd type="none" w="med" len="med"/>
              </a:ln>
            </p:spPr>
          </p:sp>
          <p:grpSp>
            <p:nvGrpSpPr>
              <p:cNvPr id="5" name="Group 90"/>
              <p:cNvGrpSpPr/>
              <p:nvPr/>
            </p:nvGrpSpPr>
            <p:grpSpPr>
              <a:xfrm flipH="1" flipV="1">
                <a:off x="2599" y="2405"/>
                <a:ext cx="70" cy="85"/>
                <a:chOff x="990" y="2466"/>
                <a:chExt cx="109" cy="131"/>
              </a:xfrm>
            </p:grpSpPr>
            <p:sp>
              <p:nvSpPr>
                <p:cNvPr id="17546" name="Oval 91"/>
                <p:cNvSpPr/>
                <p:nvPr/>
              </p:nvSpPr>
              <p:spPr>
                <a:xfrm>
                  <a:off x="1023" y="2466"/>
                  <a:ext cx="76" cy="71"/>
                </a:xfrm>
                <a:prstGeom prst="ellipse">
                  <a:avLst/>
                </a:prstGeom>
                <a:solidFill>
                  <a:srgbClr val="FFF9F9"/>
                </a:solidFill>
                <a:ln w="2857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 rot="10800000"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lvl="0" indent="0" eaLnBrk="1" hangingPunct="1">
                    <a:spcBef>
                      <a:spcPct val="0"/>
                    </a:spcBef>
                    <a:buFontTx/>
                    <a:buNone/>
                  </a:pPr>
                  <a:endParaRPr lang="zh-CN" altLang="en-US" sz="1800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7547" name="Rectangle 92"/>
                <p:cNvSpPr/>
                <p:nvPr/>
              </p:nvSpPr>
              <p:spPr>
                <a:xfrm>
                  <a:off x="990" y="2490"/>
                  <a:ext cx="65" cy="60"/>
                </a:xfrm>
                <a:prstGeom prst="rect">
                  <a:avLst/>
                </a:prstGeom>
                <a:solidFill>
                  <a:srgbClr val="FFF9F9"/>
                </a:solidFill>
                <a:ln w="9525">
                  <a:noFill/>
                </a:ln>
              </p:spPr>
              <p:txBody>
                <a:bodyPr rot="10800000"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lvl="0" indent="0" eaLnBrk="1" hangingPunct="1">
                    <a:spcBef>
                      <a:spcPct val="0"/>
                    </a:spcBef>
                    <a:buFontTx/>
                    <a:buNone/>
                  </a:pPr>
                  <a:endParaRPr lang="zh-CN" altLang="en-US" sz="1800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7548" name="Line 93"/>
                <p:cNvSpPr/>
                <p:nvPr/>
              </p:nvSpPr>
              <p:spPr>
                <a:xfrm>
                  <a:off x="1055" y="2537"/>
                  <a:ext cx="0" cy="60"/>
                </a:xfrm>
                <a:prstGeom prst="line">
                  <a:avLst/>
                </a:prstGeom>
                <a:ln w="2857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</p:grpSp>
          <p:grpSp>
            <p:nvGrpSpPr>
              <p:cNvPr id="6" name="Group 94"/>
              <p:cNvGrpSpPr/>
              <p:nvPr/>
            </p:nvGrpSpPr>
            <p:grpSpPr>
              <a:xfrm flipH="1">
                <a:off x="2599" y="728"/>
                <a:ext cx="70" cy="85"/>
                <a:chOff x="990" y="2466"/>
                <a:chExt cx="109" cy="131"/>
              </a:xfrm>
            </p:grpSpPr>
            <p:sp>
              <p:nvSpPr>
                <p:cNvPr id="17543" name="Oval 95"/>
                <p:cNvSpPr/>
                <p:nvPr/>
              </p:nvSpPr>
              <p:spPr>
                <a:xfrm>
                  <a:off x="1023" y="2466"/>
                  <a:ext cx="76" cy="71"/>
                </a:xfrm>
                <a:prstGeom prst="ellipse">
                  <a:avLst/>
                </a:prstGeom>
                <a:solidFill>
                  <a:srgbClr val="FFCCCC"/>
                </a:solidFill>
                <a:ln w="2857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lvl="0" indent="0" eaLnBrk="1" hangingPunct="1">
                    <a:spcBef>
                      <a:spcPct val="0"/>
                    </a:spcBef>
                    <a:buFontTx/>
                    <a:buNone/>
                  </a:pPr>
                  <a:endParaRPr lang="zh-CN" altLang="en-US" sz="1800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7544" name="Rectangle 96"/>
                <p:cNvSpPr/>
                <p:nvPr/>
              </p:nvSpPr>
              <p:spPr>
                <a:xfrm>
                  <a:off x="990" y="2490"/>
                  <a:ext cx="65" cy="60"/>
                </a:xfrm>
                <a:prstGeom prst="rect">
                  <a:avLst/>
                </a:prstGeom>
                <a:solidFill>
                  <a:srgbClr val="FFCCCC"/>
                </a:solidFill>
                <a:ln w="9525">
                  <a:noFill/>
                </a:ln>
              </p:spPr>
              <p:txBody>
                <a:bodyPr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lvl="0" indent="0" eaLnBrk="1" hangingPunct="1">
                    <a:spcBef>
                      <a:spcPct val="0"/>
                    </a:spcBef>
                    <a:buFontTx/>
                    <a:buNone/>
                  </a:pPr>
                  <a:endParaRPr lang="zh-CN" altLang="en-US" sz="1800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7545" name="Line 97"/>
                <p:cNvSpPr/>
                <p:nvPr/>
              </p:nvSpPr>
              <p:spPr>
                <a:xfrm>
                  <a:off x="1055" y="2537"/>
                  <a:ext cx="0" cy="60"/>
                </a:xfrm>
                <a:prstGeom prst="line">
                  <a:avLst/>
                </a:prstGeom>
                <a:ln w="2857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</p:grpSp>
          <p:grpSp>
            <p:nvGrpSpPr>
              <p:cNvPr id="7" name="Group 98"/>
              <p:cNvGrpSpPr/>
              <p:nvPr/>
            </p:nvGrpSpPr>
            <p:grpSpPr>
              <a:xfrm flipV="1">
                <a:off x="2569" y="1195"/>
                <a:ext cx="69" cy="85"/>
                <a:chOff x="990" y="2466"/>
                <a:chExt cx="109" cy="131"/>
              </a:xfrm>
            </p:grpSpPr>
            <p:sp>
              <p:nvSpPr>
                <p:cNvPr id="17540" name="Oval 99"/>
                <p:cNvSpPr/>
                <p:nvPr/>
              </p:nvSpPr>
              <p:spPr>
                <a:xfrm>
                  <a:off x="1023" y="2466"/>
                  <a:ext cx="76" cy="71"/>
                </a:xfrm>
                <a:prstGeom prst="ellipse">
                  <a:avLst/>
                </a:prstGeom>
                <a:solidFill>
                  <a:srgbClr val="FFFF99"/>
                </a:solidFill>
                <a:ln w="2857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 rot="10800000"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lvl="0" indent="0" eaLnBrk="1" hangingPunct="1">
                    <a:spcBef>
                      <a:spcPct val="0"/>
                    </a:spcBef>
                    <a:buFontTx/>
                    <a:buNone/>
                  </a:pPr>
                  <a:endParaRPr lang="zh-CN" altLang="en-US" sz="1800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7541" name="Rectangle 100"/>
                <p:cNvSpPr/>
                <p:nvPr/>
              </p:nvSpPr>
              <p:spPr>
                <a:xfrm>
                  <a:off x="990" y="2490"/>
                  <a:ext cx="65" cy="60"/>
                </a:xfrm>
                <a:prstGeom prst="rect">
                  <a:avLst/>
                </a:prstGeom>
                <a:solidFill>
                  <a:srgbClr val="FFFF99"/>
                </a:solidFill>
                <a:ln w="9525">
                  <a:noFill/>
                </a:ln>
              </p:spPr>
              <p:txBody>
                <a:bodyPr rot="10800000"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lvl="0" indent="0" eaLnBrk="1" hangingPunct="1">
                    <a:spcBef>
                      <a:spcPct val="0"/>
                    </a:spcBef>
                    <a:buFontTx/>
                    <a:buNone/>
                  </a:pPr>
                  <a:endParaRPr lang="zh-CN" altLang="en-US" sz="1800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7542" name="Line 101"/>
                <p:cNvSpPr/>
                <p:nvPr/>
              </p:nvSpPr>
              <p:spPr>
                <a:xfrm>
                  <a:off x="1055" y="2537"/>
                  <a:ext cx="0" cy="60"/>
                </a:xfrm>
                <a:prstGeom prst="line">
                  <a:avLst/>
                </a:prstGeom>
                <a:ln w="2857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</p:grpSp>
          <p:sp>
            <p:nvSpPr>
              <p:cNvPr id="17539" name="Line 102"/>
              <p:cNvSpPr/>
              <p:nvPr/>
            </p:nvSpPr>
            <p:spPr>
              <a:xfrm>
                <a:off x="2354" y="742"/>
                <a:ext cx="552" cy="0"/>
              </a:xfrm>
              <a:prstGeom prst="line">
                <a:avLst/>
              </a:prstGeom>
              <a:ln w="2857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</p:grpSp>
      <p:grpSp>
        <p:nvGrpSpPr>
          <p:cNvPr id="8" name="Group 232"/>
          <p:cNvGrpSpPr/>
          <p:nvPr/>
        </p:nvGrpSpPr>
        <p:grpSpPr>
          <a:xfrm>
            <a:off x="250825" y="1179513"/>
            <a:ext cx="1800225" cy="4294187"/>
            <a:chOff x="527" y="743"/>
            <a:chExt cx="1134" cy="2705"/>
          </a:xfrm>
        </p:grpSpPr>
        <p:sp>
          <p:nvSpPr>
            <p:cNvPr id="17489" name="Text Box 82"/>
            <p:cNvSpPr txBox="1"/>
            <p:nvPr/>
          </p:nvSpPr>
          <p:spPr>
            <a:xfrm>
              <a:off x="527" y="1763"/>
              <a:ext cx="499" cy="523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FontTx/>
                <a:buNone/>
              </a:pPr>
              <a:r>
                <a:rPr lang="en-US" altLang="zh-CN" sz="2400" b="1" i="1" dirty="0">
                  <a:solidFill>
                    <a:srgbClr val="990000"/>
                  </a:solidFill>
                  <a:latin typeface="Times New Roman" panose="02020603050405020304" pitchFamily="18" charset="0"/>
                </a:rPr>
                <a:t>F</a:t>
              </a:r>
              <a:r>
                <a:rPr lang="en-US" altLang="zh-CN" sz="2400" b="1" i="1" baseline="-25000" dirty="0">
                  <a:solidFill>
                    <a:srgbClr val="990000"/>
                  </a:solidFill>
                  <a:latin typeface="Times New Roman" panose="02020603050405020304" pitchFamily="18" charset="0"/>
                </a:rPr>
                <a:t>1</a:t>
              </a:r>
              <a:r>
                <a:rPr lang="en-US" altLang="zh-CN" sz="2400" b="1" dirty="0">
                  <a:solidFill>
                    <a:srgbClr val="990000"/>
                  </a:solidFill>
                  <a:latin typeface="Times New Roman" panose="02020603050405020304" pitchFamily="18" charset="0"/>
                </a:rPr>
                <a:t>=?</a:t>
              </a:r>
            </a:p>
            <a:p>
              <a:pPr marL="0" lvl="0" indent="0" eaLnBrk="1" hangingPunct="1">
                <a:spcBef>
                  <a:spcPct val="0"/>
                </a:spcBef>
                <a:buFontTx/>
                <a:buNone/>
              </a:pPr>
              <a:r>
                <a:rPr lang="en-US" altLang="zh-CN" sz="2400" b="1" i="1" dirty="0">
                  <a:solidFill>
                    <a:srgbClr val="990000"/>
                  </a:solidFill>
                  <a:latin typeface="Times New Roman" panose="02020603050405020304" pitchFamily="18" charset="0"/>
                </a:rPr>
                <a:t>s</a:t>
              </a:r>
              <a:r>
                <a:rPr lang="en-US" altLang="zh-CN" sz="2400" b="1" i="1" baseline="-25000" dirty="0">
                  <a:solidFill>
                    <a:srgbClr val="990000"/>
                  </a:solidFill>
                  <a:latin typeface="Times New Roman" panose="02020603050405020304" pitchFamily="18" charset="0"/>
                </a:rPr>
                <a:t>1</a:t>
              </a:r>
              <a:r>
                <a:rPr lang="en-US" altLang="zh-CN" sz="2400" b="1" dirty="0">
                  <a:solidFill>
                    <a:srgbClr val="990000"/>
                  </a:solidFill>
                  <a:latin typeface="Times New Roman" panose="02020603050405020304" pitchFamily="18" charset="0"/>
                </a:rPr>
                <a:t>=?</a:t>
              </a:r>
            </a:p>
          </p:txBody>
        </p:sp>
        <p:sp>
          <p:nvSpPr>
            <p:cNvPr id="17490" name="Text Box 87"/>
            <p:cNvSpPr txBox="1"/>
            <p:nvPr/>
          </p:nvSpPr>
          <p:spPr>
            <a:xfrm>
              <a:off x="725" y="2925"/>
              <a:ext cx="936" cy="523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FontTx/>
                <a:buNone/>
              </a:pPr>
              <a:r>
                <a:rPr lang="en-US" altLang="zh-CN" sz="2400" b="1" i="1" dirty="0">
                  <a:latin typeface="Times New Roman" panose="02020603050405020304" pitchFamily="18" charset="0"/>
                </a:rPr>
                <a:t>G</a:t>
              </a:r>
              <a:r>
                <a:rPr lang="en-US" altLang="zh-CN" sz="2400" b="1" i="1" baseline="-25000" dirty="0">
                  <a:solidFill>
                    <a:srgbClr val="990000"/>
                  </a:solidFill>
                  <a:latin typeface="Times New Roman" panose="02020603050405020304" pitchFamily="18" charset="0"/>
                </a:rPr>
                <a:t>1</a:t>
              </a:r>
              <a:r>
                <a:rPr lang="en-US" altLang="zh-CN" sz="2400" b="1" dirty="0">
                  <a:latin typeface="Times New Roman" panose="02020603050405020304" pitchFamily="18" charset="0"/>
                </a:rPr>
                <a:t>=100 N</a:t>
              </a:r>
            </a:p>
            <a:p>
              <a:pPr marL="0" lvl="0" indent="0" eaLnBrk="1" hangingPunct="1">
                <a:spcBef>
                  <a:spcPct val="0"/>
                </a:spcBef>
                <a:buFontTx/>
                <a:buNone/>
              </a:pPr>
              <a:r>
                <a:rPr lang="en-US" altLang="zh-CN" sz="2400" b="1" i="1" dirty="0">
                  <a:latin typeface="Times New Roman" panose="02020603050405020304" pitchFamily="18" charset="0"/>
                </a:rPr>
                <a:t>h</a:t>
              </a:r>
              <a:r>
                <a:rPr lang="en-US" altLang="zh-CN" sz="2400" b="1" i="1" baseline="-25000" dirty="0">
                  <a:solidFill>
                    <a:srgbClr val="990000"/>
                  </a:solidFill>
                  <a:latin typeface="Times New Roman" panose="02020603050405020304" pitchFamily="18" charset="0"/>
                </a:rPr>
                <a:t>1</a:t>
              </a:r>
              <a:r>
                <a:rPr lang="en-US" altLang="zh-CN" sz="2400" b="1" dirty="0">
                  <a:latin typeface="Times New Roman" panose="02020603050405020304" pitchFamily="18" charset="0"/>
                </a:rPr>
                <a:t>=10 m</a:t>
              </a:r>
            </a:p>
          </p:txBody>
        </p:sp>
        <p:sp>
          <p:nvSpPr>
            <p:cNvPr id="17491" name="Line 223"/>
            <p:cNvSpPr/>
            <p:nvPr/>
          </p:nvSpPr>
          <p:spPr>
            <a:xfrm flipV="1">
              <a:off x="1037" y="1027"/>
              <a:ext cx="85" cy="1021"/>
            </a:xfrm>
            <a:prstGeom prst="line">
              <a:avLst/>
            </a:prstGeom>
            <a:ln w="28575" cap="flat" cmpd="sng">
              <a:solidFill>
                <a:srgbClr val="FF0000"/>
              </a:solidFill>
              <a:prstDash val="solid"/>
              <a:headEnd type="stealth" w="med" len="lg"/>
              <a:tailEnd type="none" w="med" len="med"/>
            </a:ln>
          </p:spPr>
        </p:sp>
        <p:sp>
          <p:nvSpPr>
            <p:cNvPr id="17492" name="Line 222"/>
            <p:cNvSpPr/>
            <p:nvPr/>
          </p:nvSpPr>
          <p:spPr>
            <a:xfrm flipH="1">
              <a:off x="1434" y="999"/>
              <a:ext cx="0" cy="1243"/>
            </a:xfrm>
            <a:prstGeom prst="line">
              <a:avLst/>
            </a:prstGeom>
            <a:ln w="28575" cap="flat" cmpd="sng">
              <a:solidFill>
                <a:srgbClr val="CC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7493" name="Line 236"/>
            <p:cNvSpPr/>
            <p:nvPr/>
          </p:nvSpPr>
          <p:spPr>
            <a:xfrm flipH="1">
              <a:off x="1122" y="1282"/>
              <a:ext cx="150" cy="936"/>
            </a:xfrm>
            <a:prstGeom prst="line">
              <a:avLst/>
            </a:prstGeom>
            <a:ln w="28575" cap="flat" cmpd="sng">
              <a:solidFill>
                <a:srgbClr val="CC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7494" name="Rectangle 231"/>
            <p:cNvSpPr/>
            <p:nvPr/>
          </p:nvSpPr>
          <p:spPr>
            <a:xfrm>
              <a:off x="1174" y="2568"/>
              <a:ext cx="203" cy="245"/>
            </a:xfrm>
            <a:prstGeom prst="rect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0" scaled="1"/>
              <a:tileRect/>
            </a:gradFill>
            <a:ln w="19050" cap="flat" cmpd="sng">
              <a:solidFill>
                <a:srgbClr val="5F5F5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FontTx/>
                <a:buNone/>
              </a:pPr>
              <a:endParaRPr lang="zh-CN" altLang="en-US" sz="1800" dirty="0">
                <a:latin typeface="Arial" panose="020B0604020202020204" pitchFamily="34" charset="0"/>
              </a:endParaRPr>
            </a:p>
          </p:txBody>
        </p:sp>
        <p:grpSp>
          <p:nvGrpSpPr>
            <p:cNvPr id="9" name="Group 256"/>
            <p:cNvGrpSpPr/>
            <p:nvPr/>
          </p:nvGrpSpPr>
          <p:grpSpPr>
            <a:xfrm>
              <a:off x="1122" y="1934"/>
              <a:ext cx="315" cy="634"/>
              <a:chOff x="1669" y="2585"/>
              <a:chExt cx="304" cy="634"/>
            </a:xfrm>
          </p:grpSpPr>
          <p:sp>
            <p:nvSpPr>
              <p:cNvPr id="17509" name="Oval 224"/>
              <p:cNvSpPr/>
              <p:nvPr/>
            </p:nvSpPr>
            <p:spPr>
              <a:xfrm>
                <a:off x="1669" y="2725"/>
                <a:ext cx="304" cy="297"/>
              </a:xfrm>
              <a:prstGeom prst="ellipse">
                <a:avLst/>
              </a:prstGeom>
              <a:solidFill>
                <a:srgbClr val="C0C0C0"/>
              </a:solidFill>
              <a:ln w="2857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eaLnBrk="1" hangingPunct="1">
                  <a:spcBef>
                    <a:spcPct val="0"/>
                  </a:spcBef>
                  <a:buFontTx/>
                  <a:buNone/>
                </a:pPr>
                <a:endParaRPr lang="zh-CN" altLang="en-US" sz="1800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17510" name="Rectangle 225"/>
              <p:cNvSpPr/>
              <p:nvPr/>
            </p:nvSpPr>
            <p:spPr>
              <a:xfrm>
                <a:off x="1794" y="2669"/>
                <a:ext cx="41" cy="395"/>
              </a:xfrm>
              <a:prstGeom prst="rect">
                <a:avLst/>
              </a:prstGeom>
              <a:solidFill>
                <a:srgbClr val="FFFFFF"/>
              </a:solidFill>
              <a:ln w="28575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eaLnBrk="1" hangingPunct="1">
                  <a:spcBef>
                    <a:spcPct val="0"/>
                  </a:spcBef>
                  <a:buFontTx/>
                  <a:buNone/>
                </a:pPr>
                <a:endParaRPr lang="zh-CN" altLang="en-US" sz="1800" dirty="0">
                  <a:latin typeface="Arial" panose="020B0604020202020204" pitchFamily="34" charset="0"/>
                </a:endParaRPr>
              </a:p>
            </p:txBody>
          </p:sp>
          <p:grpSp>
            <p:nvGrpSpPr>
              <p:cNvPr id="10" name="Group 226"/>
              <p:cNvGrpSpPr/>
              <p:nvPr/>
            </p:nvGrpSpPr>
            <p:grpSpPr>
              <a:xfrm>
                <a:off x="1779" y="2585"/>
                <a:ext cx="69" cy="84"/>
                <a:chOff x="990" y="2466"/>
                <a:chExt cx="109" cy="131"/>
              </a:xfrm>
            </p:grpSpPr>
            <p:sp>
              <p:nvSpPr>
                <p:cNvPr id="17518" name="Oval 227"/>
                <p:cNvSpPr/>
                <p:nvPr/>
              </p:nvSpPr>
              <p:spPr>
                <a:xfrm>
                  <a:off x="1023" y="2466"/>
                  <a:ext cx="76" cy="71"/>
                </a:xfrm>
                <a:prstGeom prst="ellipse">
                  <a:avLst/>
                </a:prstGeom>
                <a:solidFill>
                  <a:srgbClr val="FFFF99"/>
                </a:solidFill>
                <a:ln w="2857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lvl="0" indent="0" eaLnBrk="1" hangingPunct="1">
                    <a:spcBef>
                      <a:spcPct val="0"/>
                    </a:spcBef>
                    <a:buFontTx/>
                    <a:buNone/>
                  </a:pPr>
                  <a:endParaRPr lang="zh-CN" altLang="en-US" sz="1800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7519" name="Rectangle 228"/>
                <p:cNvSpPr/>
                <p:nvPr/>
              </p:nvSpPr>
              <p:spPr>
                <a:xfrm>
                  <a:off x="990" y="2490"/>
                  <a:ext cx="65" cy="60"/>
                </a:xfrm>
                <a:prstGeom prst="rect">
                  <a:avLst/>
                </a:prstGeom>
                <a:solidFill>
                  <a:srgbClr val="FFFF99"/>
                </a:solidFill>
                <a:ln w="9525">
                  <a:noFill/>
                </a:ln>
              </p:spPr>
              <p:txBody>
                <a:bodyPr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lvl="0" indent="0" eaLnBrk="1" hangingPunct="1">
                    <a:spcBef>
                      <a:spcPct val="0"/>
                    </a:spcBef>
                    <a:buFontTx/>
                    <a:buNone/>
                  </a:pPr>
                  <a:endParaRPr lang="zh-CN" altLang="en-US" sz="1800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7520" name="Line 229"/>
                <p:cNvSpPr/>
                <p:nvPr/>
              </p:nvSpPr>
              <p:spPr>
                <a:xfrm>
                  <a:off x="1055" y="2537"/>
                  <a:ext cx="0" cy="60"/>
                </a:xfrm>
                <a:prstGeom prst="line">
                  <a:avLst/>
                </a:prstGeom>
                <a:ln w="2857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</p:grpSp>
          <p:sp>
            <p:nvSpPr>
              <p:cNvPr id="17512" name="Oval 230"/>
              <p:cNvSpPr/>
              <p:nvPr/>
            </p:nvSpPr>
            <p:spPr>
              <a:xfrm>
                <a:off x="1807" y="2867"/>
                <a:ext cx="28" cy="13"/>
              </a:xfrm>
              <a:prstGeom prst="ellipse">
                <a:avLst/>
              </a:prstGeom>
              <a:solidFill>
                <a:srgbClr val="000000"/>
              </a:solidFill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eaLnBrk="1" hangingPunct="1">
                  <a:spcBef>
                    <a:spcPct val="0"/>
                  </a:spcBef>
                  <a:buFontTx/>
                  <a:buNone/>
                </a:pPr>
                <a:endParaRPr lang="zh-CN" altLang="en-US" sz="1800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17513" name="Line 232"/>
              <p:cNvSpPr/>
              <p:nvPr/>
            </p:nvSpPr>
            <p:spPr>
              <a:xfrm>
                <a:off x="1807" y="3163"/>
                <a:ext cx="0" cy="56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sp>
          <p:grpSp>
            <p:nvGrpSpPr>
              <p:cNvPr id="11" name="Group 237"/>
              <p:cNvGrpSpPr/>
              <p:nvPr/>
            </p:nvGrpSpPr>
            <p:grpSpPr>
              <a:xfrm flipH="1" flipV="1">
                <a:off x="1790" y="3071"/>
                <a:ext cx="70" cy="85"/>
                <a:chOff x="990" y="2466"/>
                <a:chExt cx="109" cy="131"/>
              </a:xfrm>
            </p:grpSpPr>
            <p:sp>
              <p:nvSpPr>
                <p:cNvPr id="17515" name="Oval 238"/>
                <p:cNvSpPr/>
                <p:nvPr/>
              </p:nvSpPr>
              <p:spPr>
                <a:xfrm>
                  <a:off x="1023" y="2466"/>
                  <a:ext cx="76" cy="71"/>
                </a:xfrm>
                <a:prstGeom prst="ellipse">
                  <a:avLst/>
                </a:prstGeom>
                <a:solidFill>
                  <a:srgbClr val="FFF9F9"/>
                </a:solidFill>
                <a:ln w="2857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 rot="10800000"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lvl="0" indent="0" eaLnBrk="1" hangingPunct="1">
                    <a:spcBef>
                      <a:spcPct val="0"/>
                    </a:spcBef>
                    <a:buFontTx/>
                    <a:buNone/>
                  </a:pPr>
                  <a:endParaRPr lang="zh-CN" altLang="en-US" sz="1800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7516" name="Rectangle 239"/>
                <p:cNvSpPr/>
                <p:nvPr/>
              </p:nvSpPr>
              <p:spPr>
                <a:xfrm>
                  <a:off x="990" y="2490"/>
                  <a:ext cx="65" cy="60"/>
                </a:xfrm>
                <a:prstGeom prst="rect">
                  <a:avLst/>
                </a:prstGeom>
                <a:solidFill>
                  <a:srgbClr val="FFF9F9"/>
                </a:solidFill>
                <a:ln w="9525">
                  <a:noFill/>
                </a:ln>
              </p:spPr>
              <p:txBody>
                <a:bodyPr rot="10800000"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lvl="0" indent="0" eaLnBrk="1" hangingPunct="1">
                    <a:spcBef>
                      <a:spcPct val="0"/>
                    </a:spcBef>
                    <a:buFontTx/>
                    <a:buNone/>
                  </a:pPr>
                  <a:endParaRPr lang="zh-CN" altLang="en-US" sz="1800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7517" name="Line 240"/>
                <p:cNvSpPr/>
                <p:nvPr/>
              </p:nvSpPr>
              <p:spPr>
                <a:xfrm>
                  <a:off x="1055" y="2537"/>
                  <a:ext cx="0" cy="60"/>
                </a:xfrm>
                <a:prstGeom prst="line">
                  <a:avLst/>
                </a:prstGeom>
                <a:ln w="2857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</p:grpSp>
        </p:grpSp>
        <p:grpSp>
          <p:nvGrpSpPr>
            <p:cNvPr id="12" name="Group 255"/>
            <p:cNvGrpSpPr/>
            <p:nvPr/>
          </p:nvGrpSpPr>
          <p:grpSpPr>
            <a:xfrm>
              <a:off x="1122" y="743"/>
              <a:ext cx="315" cy="596"/>
              <a:chOff x="1669" y="1394"/>
              <a:chExt cx="304" cy="552"/>
            </a:xfrm>
          </p:grpSpPr>
          <p:sp>
            <p:nvSpPr>
              <p:cNvPr id="17498" name="Oval 233"/>
              <p:cNvSpPr/>
              <p:nvPr/>
            </p:nvSpPr>
            <p:spPr>
              <a:xfrm flipV="1">
                <a:off x="1669" y="1522"/>
                <a:ext cx="304" cy="295"/>
              </a:xfrm>
              <a:prstGeom prst="ellipse">
                <a:avLst/>
              </a:prstGeom>
              <a:solidFill>
                <a:srgbClr val="C0C0C0"/>
              </a:solidFill>
              <a:ln w="2857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 rot="10800000"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eaLnBrk="1" hangingPunct="1">
                  <a:spcBef>
                    <a:spcPct val="0"/>
                  </a:spcBef>
                  <a:buFontTx/>
                  <a:buNone/>
                </a:pPr>
                <a:endParaRPr lang="zh-CN" altLang="en-US" sz="1800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17499" name="Rectangle 234"/>
              <p:cNvSpPr/>
              <p:nvPr/>
            </p:nvSpPr>
            <p:spPr>
              <a:xfrm flipV="1">
                <a:off x="1794" y="1479"/>
                <a:ext cx="46" cy="391"/>
              </a:xfrm>
              <a:prstGeom prst="rect">
                <a:avLst/>
              </a:prstGeom>
              <a:solidFill>
                <a:srgbClr val="FFFFFF"/>
              </a:solidFill>
              <a:ln w="28575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rot="10800000"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eaLnBrk="1" hangingPunct="1">
                  <a:spcBef>
                    <a:spcPct val="0"/>
                  </a:spcBef>
                  <a:buFontTx/>
                  <a:buNone/>
                </a:pPr>
                <a:endParaRPr lang="zh-CN" altLang="en-US" sz="1800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17500" name="Oval 235"/>
              <p:cNvSpPr/>
              <p:nvPr/>
            </p:nvSpPr>
            <p:spPr>
              <a:xfrm>
                <a:off x="1794" y="1661"/>
                <a:ext cx="28" cy="14"/>
              </a:xfrm>
              <a:prstGeom prst="ellipse">
                <a:avLst/>
              </a:prstGeom>
              <a:solidFill>
                <a:srgbClr val="000000"/>
              </a:solidFill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eaLnBrk="1" hangingPunct="1">
                  <a:spcBef>
                    <a:spcPct val="0"/>
                  </a:spcBef>
                  <a:buFontTx/>
                  <a:buNone/>
                </a:pPr>
                <a:endParaRPr lang="zh-CN" altLang="en-US" sz="1800" dirty="0">
                  <a:latin typeface="Arial" panose="020B0604020202020204" pitchFamily="34" charset="0"/>
                </a:endParaRPr>
              </a:p>
            </p:txBody>
          </p:sp>
          <p:grpSp>
            <p:nvGrpSpPr>
              <p:cNvPr id="14" name="Group 241"/>
              <p:cNvGrpSpPr/>
              <p:nvPr/>
            </p:nvGrpSpPr>
            <p:grpSpPr>
              <a:xfrm flipH="1">
                <a:off x="1790" y="1394"/>
                <a:ext cx="70" cy="85"/>
                <a:chOff x="990" y="2466"/>
                <a:chExt cx="109" cy="131"/>
              </a:xfrm>
            </p:grpSpPr>
            <p:sp>
              <p:nvSpPr>
                <p:cNvPr id="17506" name="Oval 242"/>
                <p:cNvSpPr/>
                <p:nvPr/>
              </p:nvSpPr>
              <p:spPr>
                <a:xfrm>
                  <a:off x="1023" y="2466"/>
                  <a:ext cx="76" cy="71"/>
                </a:xfrm>
                <a:prstGeom prst="ellipse">
                  <a:avLst/>
                </a:prstGeom>
                <a:solidFill>
                  <a:srgbClr val="FFFFCC"/>
                </a:solidFill>
                <a:ln w="2857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lvl="0" indent="0" eaLnBrk="1" hangingPunct="1">
                    <a:spcBef>
                      <a:spcPct val="0"/>
                    </a:spcBef>
                    <a:buFontTx/>
                    <a:buNone/>
                  </a:pPr>
                  <a:endParaRPr lang="zh-CN" altLang="en-US" sz="1800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7507" name="Rectangle 243"/>
                <p:cNvSpPr/>
                <p:nvPr/>
              </p:nvSpPr>
              <p:spPr>
                <a:xfrm>
                  <a:off x="990" y="2490"/>
                  <a:ext cx="65" cy="60"/>
                </a:xfrm>
                <a:prstGeom prst="rect">
                  <a:avLst/>
                </a:prstGeom>
                <a:solidFill>
                  <a:srgbClr val="FFFFCC"/>
                </a:solidFill>
                <a:ln w="9525">
                  <a:noFill/>
                </a:ln>
              </p:spPr>
              <p:txBody>
                <a:bodyPr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lvl="0" indent="0" eaLnBrk="1" hangingPunct="1">
                    <a:spcBef>
                      <a:spcPct val="0"/>
                    </a:spcBef>
                    <a:buFontTx/>
                    <a:buNone/>
                  </a:pPr>
                  <a:endParaRPr lang="zh-CN" altLang="en-US" sz="1800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7508" name="Line 244"/>
                <p:cNvSpPr/>
                <p:nvPr/>
              </p:nvSpPr>
              <p:spPr>
                <a:xfrm>
                  <a:off x="1055" y="2537"/>
                  <a:ext cx="0" cy="60"/>
                </a:xfrm>
                <a:prstGeom prst="line">
                  <a:avLst/>
                </a:prstGeom>
                <a:ln w="2857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</p:grpSp>
          <p:grpSp>
            <p:nvGrpSpPr>
              <p:cNvPr id="15" name="Group 245"/>
              <p:cNvGrpSpPr/>
              <p:nvPr/>
            </p:nvGrpSpPr>
            <p:grpSpPr>
              <a:xfrm flipV="1">
                <a:off x="1760" y="1861"/>
                <a:ext cx="69" cy="85"/>
                <a:chOff x="990" y="2466"/>
                <a:chExt cx="109" cy="131"/>
              </a:xfrm>
            </p:grpSpPr>
            <p:sp>
              <p:nvSpPr>
                <p:cNvPr id="17503" name="Oval 246"/>
                <p:cNvSpPr/>
                <p:nvPr/>
              </p:nvSpPr>
              <p:spPr>
                <a:xfrm>
                  <a:off x="1023" y="2466"/>
                  <a:ext cx="76" cy="71"/>
                </a:xfrm>
                <a:prstGeom prst="ellipse">
                  <a:avLst/>
                </a:prstGeom>
                <a:solidFill>
                  <a:srgbClr val="FFFF99"/>
                </a:solidFill>
                <a:ln w="2857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 rot="10800000"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lvl="0" indent="0" eaLnBrk="1" hangingPunct="1">
                    <a:spcBef>
                      <a:spcPct val="0"/>
                    </a:spcBef>
                    <a:buFontTx/>
                    <a:buNone/>
                  </a:pPr>
                  <a:endParaRPr lang="zh-CN" altLang="en-US" sz="1800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7504" name="Rectangle 247"/>
                <p:cNvSpPr/>
                <p:nvPr/>
              </p:nvSpPr>
              <p:spPr>
                <a:xfrm>
                  <a:off x="990" y="2490"/>
                  <a:ext cx="65" cy="60"/>
                </a:xfrm>
                <a:prstGeom prst="rect">
                  <a:avLst/>
                </a:prstGeom>
                <a:solidFill>
                  <a:srgbClr val="FFFF99"/>
                </a:solidFill>
                <a:ln w="9525">
                  <a:noFill/>
                </a:ln>
              </p:spPr>
              <p:txBody>
                <a:bodyPr rot="10800000"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lvl="0" indent="0" eaLnBrk="1" hangingPunct="1">
                    <a:spcBef>
                      <a:spcPct val="0"/>
                    </a:spcBef>
                    <a:buFontTx/>
                    <a:buNone/>
                  </a:pPr>
                  <a:endParaRPr lang="zh-CN" altLang="en-US" sz="1800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7505" name="Line 248"/>
                <p:cNvSpPr/>
                <p:nvPr/>
              </p:nvSpPr>
              <p:spPr>
                <a:xfrm>
                  <a:off x="1055" y="2537"/>
                  <a:ext cx="0" cy="60"/>
                </a:xfrm>
                <a:prstGeom prst="line">
                  <a:avLst/>
                </a:prstGeom>
                <a:ln w="2857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</p:grpSp>
        </p:grpSp>
        <p:sp>
          <p:nvSpPr>
            <p:cNvPr id="17497" name="Line 249"/>
            <p:cNvSpPr/>
            <p:nvPr/>
          </p:nvSpPr>
          <p:spPr>
            <a:xfrm>
              <a:off x="1009" y="757"/>
              <a:ext cx="552" cy="0"/>
            </a:xfrm>
            <a:prstGeom prst="line">
              <a:avLst/>
            </a:prstGeom>
            <a:ln w="2857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</p:grpSp>
      <p:grpSp>
        <p:nvGrpSpPr>
          <p:cNvPr id="16" name="Group 234"/>
          <p:cNvGrpSpPr/>
          <p:nvPr/>
        </p:nvGrpSpPr>
        <p:grpSpPr>
          <a:xfrm>
            <a:off x="4292600" y="1166813"/>
            <a:ext cx="2101850" cy="4295775"/>
            <a:chOff x="2625" y="714"/>
            <a:chExt cx="1324" cy="2706"/>
          </a:xfrm>
        </p:grpSpPr>
        <p:sp>
          <p:nvSpPr>
            <p:cNvPr id="17454" name="Text Box 90"/>
            <p:cNvSpPr txBox="1"/>
            <p:nvPr/>
          </p:nvSpPr>
          <p:spPr>
            <a:xfrm>
              <a:off x="2625" y="1678"/>
              <a:ext cx="997" cy="523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FontTx/>
                <a:buNone/>
              </a:pPr>
              <a:r>
                <a:rPr lang="en-US" altLang="zh-CN" sz="2400" b="1" i="1" dirty="0">
                  <a:latin typeface="Times New Roman" panose="02020603050405020304" pitchFamily="18" charset="0"/>
                </a:rPr>
                <a:t>F</a:t>
              </a:r>
              <a:r>
                <a:rPr lang="en-US" altLang="zh-CN" sz="2400" b="1" i="1" baseline="-25000" dirty="0">
                  <a:solidFill>
                    <a:srgbClr val="990000"/>
                  </a:solidFill>
                  <a:latin typeface="Times New Roman" panose="02020603050405020304" pitchFamily="18" charset="0"/>
                </a:rPr>
                <a:t>3</a:t>
              </a:r>
              <a:r>
                <a:rPr lang="en-US" altLang="zh-CN" sz="2400" b="1" dirty="0">
                  <a:latin typeface="Times New Roman" panose="02020603050405020304" pitchFamily="18" charset="0"/>
                </a:rPr>
                <a:t>=100 N</a:t>
              </a:r>
            </a:p>
            <a:p>
              <a:pPr marL="0" lvl="0" indent="0" eaLnBrk="1" hangingPunct="1">
                <a:spcBef>
                  <a:spcPct val="0"/>
                </a:spcBef>
                <a:buFontTx/>
                <a:buNone/>
              </a:pPr>
              <a:r>
                <a:rPr lang="en-US" altLang="zh-CN" sz="2400" b="1" i="1" dirty="0">
                  <a:solidFill>
                    <a:srgbClr val="990000"/>
                  </a:solidFill>
                  <a:latin typeface="Times New Roman" panose="02020603050405020304" pitchFamily="18" charset="0"/>
                </a:rPr>
                <a:t>s</a:t>
              </a:r>
              <a:r>
                <a:rPr lang="en-US" altLang="zh-CN" sz="2400" b="1" i="1" baseline="-25000" dirty="0">
                  <a:solidFill>
                    <a:srgbClr val="990000"/>
                  </a:solidFill>
                  <a:latin typeface="Times New Roman" panose="02020603050405020304" pitchFamily="18" charset="0"/>
                </a:rPr>
                <a:t>3</a:t>
              </a:r>
              <a:r>
                <a:rPr lang="en-US" altLang="zh-CN" sz="2400" b="1" dirty="0">
                  <a:solidFill>
                    <a:srgbClr val="990000"/>
                  </a:solidFill>
                  <a:latin typeface="Times New Roman" panose="02020603050405020304" pitchFamily="18" charset="0"/>
                </a:rPr>
                <a:t>=?</a:t>
              </a:r>
            </a:p>
          </p:txBody>
        </p:sp>
        <p:sp>
          <p:nvSpPr>
            <p:cNvPr id="17455" name="Text Box 91"/>
            <p:cNvSpPr txBox="1"/>
            <p:nvPr/>
          </p:nvSpPr>
          <p:spPr>
            <a:xfrm>
              <a:off x="3107" y="2897"/>
              <a:ext cx="842" cy="523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FontTx/>
                <a:buNone/>
              </a:pPr>
              <a:r>
                <a:rPr lang="en-US" altLang="zh-CN" sz="2400" b="1" i="1" dirty="0">
                  <a:solidFill>
                    <a:srgbClr val="990000"/>
                  </a:solidFill>
                  <a:latin typeface="Times New Roman" panose="02020603050405020304" pitchFamily="18" charset="0"/>
                </a:rPr>
                <a:t>G</a:t>
              </a:r>
              <a:r>
                <a:rPr lang="en-US" altLang="zh-CN" sz="2400" b="1" i="1" baseline="-25000" dirty="0">
                  <a:solidFill>
                    <a:srgbClr val="990000"/>
                  </a:solidFill>
                  <a:latin typeface="Times New Roman" panose="02020603050405020304" pitchFamily="18" charset="0"/>
                </a:rPr>
                <a:t>3</a:t>
              </a:r>
              <a:r>
                <a:rPr lang="en-US" altLang="zh-CN" sz="2400" b="1" i="1" dirty="0">
                  <a:solidFill>
                    <a:srgbClr val="990000"/>
                  </a:solidFill>
                  <a:latin typeface="Times New Roman" panose="02020603050405020304" pitchFamily="18" charset="0"/>
                </a:rPr>
                <a:t> = </a:t>
              </a:r>
              <a:r>
                <a:rPr lang="en-US" altLang="zh-CN" sz="2400" b="1" dirty="0">
                  <a:solidFill>
                    <a:srgbClr val="990000"/>
                  </a:solidFill>
                  <a:latin typeface="Times New Roman" panose="02020603050405020304" pitchFamily="18" charset="0"/>
                </a:rPr>
                <a:t>?</a:t>
              </a:r>
            </a:p>
            <a:p>
              <a:pPr marL="0" lvl="0" indent="0" eaLnBrk="1" hangingPunct="1">
                <a:spcBef>
                  <a:spcPct val="0"/>
                </a:spcBef>
                <a:buFontTx/>
                <a:buNone/>
              </a:pPr>
              <a:r>
                <a:rPr lang="en-US" altLang="zh-CN" sz="2400" b="1" i="1" dirty="0">
                  <a:latin typeface="Times New Roman" panose="02020603050405020304" pitchFamily="18" charset="0"/>
                </a:rPr>
                <a:t>h</a:t>
              </a:r>
              <a:r>
                <a:rPr lang="en-US" altLang="zh-CN" sz="2400" b="1" i="1" baseline="-25000" dirty="0">
                  <a:solidFill>
                    <a:srgbClr val="990000"/>
                  </a:solidFill>
                  <a:latin typeface="Times New Roman" panose="02020603050405020304" pitchFamily="18" charset="0"/>
                </a:rPr>
                <a:t>3</a:t>
              </a:r>
              <a:r>
                <a:rPr lang="en-US" altLang="zh-CN" sz="2400" b="1" i="1" dirty="0">
                  <a:latin typeface="Times New Roman" panose="02020603050405020304" pitchFamily="18" charset="0"/>
                </a:rPr>
                <a:t>=</a:t>
              </a:r>
              <a:r>
                <a:rPr lang="en-US" altLang="zh-CN" sz="2400" b="1" dirty="0">
                  <a:latin typeface="Times New Roman" panose="02020603050405020304" pitchFamily="18" charset="0"/>
                </a:rPr>
                <a:t>10 m</a:t>
              </a:r>
            </a:p>
          </p:txBody>
        </p:sp>
        <p:grpSp>
          <p:nvGrpSpPr>
            <p:cNvPr id="17" name="Group 231"/>
            <p:cNvGrpSpPr/>
            <p:nvPr/>
          </p:nvGrpSpPr>
          <p:grpSpPr>
            <a:xfrm>
              <a:off x="3260" y="714"/>
              <a:ext cx="527" cy="2130"/>
              <a:chOff x="3260" y="714"/>
              <a:chExt cx="527" cy="2130"/>
            </a:xfrm>
          </p:grpSpPr>
          <p:sp>
            <p:nvSpPr>
              <p:cNvPr id="17457" name="Line 106"/>
              <p:cNvSpPr/>
              <p:nvPr/>
            </p:nvSpPr>
            <p:spPr>
              <a:xfrm flipH="1">
                <a:off x="3277" y="966"/>
                <a:ext cx="82" cy="769"/>
              </a:xfrm>
              <a:prstGeom prst="line">
                <a:avLst/>
              </a:prstGeom>
              <a:ln w="28575" cap="flat" cmpd="sng">
                <a:solidFill>
                  <a:srgbClr val="FF0000"/>
                </a:solidFill>
                <a:prstDash val="solid"/>
                <a:headEnd type="none" w="med" len="med"/>
                <a:tailEnd type="stealth" w="med" len="lg"/>
              </a:ln>
            </p:spPr>
          </p:sp>
          <p:grpSp>
            <p:nvGrpSpPr>
              <p:cNvPr id="18" name="Group 110"/>
              <p:cNvGrpSpPr/>
              <p:nvPr/>
            </p:nvGrpSpPr>
            <p:grpSpPr>
              <a:xfrm>
                <a:off x="3390" y="2529"/>
                <a:ext cx="209" cy="315"/>
                <a:chOff x="4872" y="5010"/>
                <a:chExt cx="294" cy="460"/>
              </a:xfrm>
            </p:grpSpPr>
            <p:sp>
              <p:nvSpPr>
                <p:cNvPr id="17487" name="Rectangle 111"/>
                <p:cNvSpPr/>
                <p:nvPr/>
              </p:nvSpPr>
              <p:spPr>
                <a:xfrm>
                  <a:off x="4872" y="5102"/>
                  <a:ext cx="294" cy="368"/>
                </a:xfrm>
                <a:prstGeom prst="rect">
                  <a:avLst/>
                </a:prstGeom>
                <a:gradFill rotWithShape="1">
                  <a:gsLst>
                    <a:gs pos="0">
                      <a:srgbClr val="767676"/>
                    </a:gs>
                    <a:gs pos="50000">
                      <a:srgbClr val="FFFFFF"/>
                    </a:gs>
                    <a:gs pos="100000">
                      <a:srgbClr val="767676"/>
                    </a:gs>
                  </a:gsLst>
                  <a:lin ang="0" scaled="1"/>
                  <a:tileRect/>
                </a:gradFill>
                <a:ln w="19050" cap="flat" cmpd="sng">
                  <a:solidFill>
                    <a:srgbClr val="5F5F5F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lvl="0" indent="0" eaLnBrk="1" hangingPunct="1">
                    <a:spcBef>
                      <a:spcPct val="0"/>
                    </a:spcBef>
                    <a:buFontTx/>
                    <a:buNone/>
                  </a:pPr>
                  <a:endParaRPr lang="zh-CN" altLang="en-US" sz="1800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7488" name="Line 112"/>
                <p:cNvSpPr/>
                <p:nvPr/>
              </p:nvSpPr>
              <p:spPr>
                <a:xfrm>
                  <a:off x="5019" y="5010"/>
                  <a:ext cx="0" cy="92"/>
                </a:xfrm>
                <a:prstGeom prst="line">
                  <a:avLst/>
                </a:prstGeom>
                <a:ln w="3810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</p:grpSp>
          <p:sp>
            <p:nvSpPr>
              <p:cNvPr id="17459" name="Line 105"/>
              <p:cNvSpPr/>
              <p:nvPr/>
            </p:nvSpPr>
            <p:spPr>
              <a:xfrm flipV="1">
                <a:off x="3674" y="966"/>
                <a:ext cx="14" cy="1307"/>
              </a:xfrm>
              <a:prstGeom prst="line">
                <a:avLst/>
              </a:prstGeom>
              <a:ln w="28575" cap="flat" cmpd="sng">
                <a:solidFill>
                  <a:srgbClr val="CC00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7460" name="Line 107"/>
              <p:cNvSpPr/>
              <p:nvPr/>
            </p:nvSpPr>
            <p:spPr>
              <a:xfrm flipH="1">
                <a:off x="3532" y="1281"/>
                <a:ext cx="85" cy="737"/>
              </a:xfrm>
              <a:prstGeom prst="line">
                <a:avLst/>
              </a:prstGeom>
              <a:ln w="28575" cap="flat" cmpd="sng">
                <a:solidFill>
                  <a:srgbClr val="CC00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7461" name="Line 109"/>
              <p:cNvSpPr/>
              <p:nvPr/>
            </p:nvSpPr>
            <p:spPr>
              <a:xfrm flipH="1">
                <a:off x="3334" y="1249"/>
                <a:ext cx="91" cy="1053"/>
              </a:xfrm>
              <a:prstGeom prst="line">
                <a:avLst/>
              </a:prstGeom>
              <a:ln w="28575" cap="flat" cmpd="sng">
                <a:solidFill>
                  <a:srgbClr val="CC0000"/>
                </a:solidFill>
                <a:prstDash val="solid"/>
                <a:headEnd type="none" w="med" len="med"/>
                <a:tailEnd type="none" w="med" len="med"/>
              </a:ln>
            </p:spPr>
          </p:sp>
          <p:grpSp>
            <p:nvGrpSpPr>
              <p:cNvPr id="19" name="Group 230"/>
              <p:cNvGrpSpPr/>
              <p:nvPr/>
            </p:nvGrpSpPr>
            <p:grpSpPr>
              <a:xfrm>
                <a:off x="3345" y="2018"/>
                <a:ext cx="329" cy="529"/>
                <a:chOff x="3359" y="2085"/>
                <a:chExt cx="329" cy="529"/>
              </a:xfrm>
            </p:grpSpPr>
            <p:sp>
              <p:nvSpPr>
                <p:cNvPr id="17477" name="Oval 115"/>
                <p:cNvSpPr/>
                <p:nvPr/>
              </p:nvSpPr>
              <p:spPr>
                <a:xfrm>
                  <a:off x="3359" y="2193"/>
                  <a:ext cx="329" cy="314"/>
                </a:xfrm>
                <a:prstGeom prst="ellipse">
                  <a:avLst/>
                </a:prstGeom>
                <a:solidFill>
                  <a:srgbClr val="C0C0C0"/>
                </a:solidFill>
                <a:ln w="3810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lvl="0" indent="0" eaLnBrk="1" hangingPunct="1">
                    <a:spcBef>
                      <a:spcPct val="0"/>
                    </a:spcBef>
                    <a:buFontTx/>
                    <a:buNone/>
                  </a:pPr>
                  <a:endParaRPr lang="zh-CN" altLang="en-US" sz="1800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7478" name="Rectangle 116"/>
                <p:cNvSpPr/>
                <p:nvPr/>
              </p:nvSpPr>
              <p:spPr>
                <a:xfrm>
                  <a:off x="3497" y="2160"/>
                  <a:ext cx="35" cy="379"/>
                </a:xfrm>
                <a:prstGeom prst="rect">
                  <a:avLst/>
                </a:prstGeom>
                <a:solidFill>
                  <a:srgbClr val="FFFFFF"/>
                </a:solidFill>
                <a:ln w="38100" cap="flat" cmpd="sng">
                  <a:solidFill>
                    <a:srgbClr val="000000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lvl="0" indent="0" eaLnBrk="1" hangingPunct="1">
                    <a:spcBef>
                      <a:spcPct val="0"/>
                    </a:spcBef>
                    <a:buFontTx/>
                    <a:buNone/>
                  </a:pPr>
                  <a:endParaRPr lang="zh-CN" altLang="en-US" sz="1800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7479" name="Oval 117"/>
                <p:cNvSpPr/>
                <p:nvPr/>
              </p:nvSpPr>
              <p:spPr>
                <a:xfrm rot="10800000">
                  <a:off x="3491" y="2573"/>
                  <a:ext cx="46" cy="41"/>
                </a:xfrm>
                <a:prstGeom prst="ellipse">
                  <a:avLst/>
                </a:prstGeom>
                <a:solidFill>
                  <a:srgbClr val="FFFFFF"/>
                </a:solidFill>
                <a:ln w="3810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 rot="10800000"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lvl="0" indent="0" eaLnBrk="1" hangingPunct="1">
                    <a:spcBef>
                      <a:spcPct val="0"/>
                    </a:spcBef>
                    <a:buFontTx/>
                    <a:buNone/>
                  </a:pPr>
                  <a:endParaRPr lang="zh-CN" altLang="en-US" sz="1800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7480" name="Rectangle 118"/>
                <p:cNvSpPr/>
                <p:nvPr/>
              </p:nvSpPr>
              <p:spPr>
                <a:xfrm rot="10800000">
                  <a:off x="3517" y="2566"/>
                  <a:ext cx="39" cy="34"/>
                </a:xfrm>
                <a:prstGeom prst="rect">
                  <a:avLst/>
                </a:prstGeom>
                <a:solidFill>
                  <a:srgbClr val="FFFFFF"/>
                </a:solidFill>
                <a:ln w="38100">
                  <a:noFill/>
                </a:ln>
              </p:spPr>
              <p:txBody>
                <a:bodyPr rot="10800000"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lvl="0" indent="0" eaLnBrk="1" hangingPunct="1">
                    <a:spcBef>
                      <a:spcPct val="0"/>
                    </a:spcBef>
                    <a:buFontTx/>
                    <a:buNone/>
                  </a:pPr>
                  <a:endParaRPr lang="zh-CN" altLang="en-US" sz="1800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7481" name="Line 119"/>
                <p:cNvSpPr/>
                <p:nvPr/>
              </p:nvSpPr>
              <p:spPr>
                <a:xfrm rot="10800000">
                  <a:off x="3517" y="2539"/>
                  <a:ext cx="0" cy="34"/>
                </a:xfrm>
                <a:prstGeom prst="line">
                  <a:avLst/>
                </a:prstGeom>
                <a:ln w="3810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grpSp>
              <p:nvGrpSpPr>
                <p:cNvPr id="20" name="Group 188"/>
                <p:cNvGrpSpPr/>
                <p:nvPr/>
              </p:nvGrpSpPr>
              <p:grpSpPr>
                <a:xfrm>
                  <a:off x="3475" y="2085"/>
                  <a:ext cx="65" cy="75"/>
                  <a:chOff x="3945" y="1878"/>
                  <a:chExt cx="65" cy="75"/>
                </a:xfrm>
              </p:grpSpPr>
              <p:sp>
                <p:nvSpPr>
                  <p:cNvPr id="17484" name="Oval 120"/>
                  <p:cNvSpPr/>
                  <p:nvPr/>
                </p:nvSpPr>
                <p:spPr>
                  <a:xfrm>
                    <a:off x="3964" y="1878"/>
                    <a:ext cx="46" cy="41"/>
                  </a:xfrm>
                  <a:prstGeom prst="ellipse">
                    <a:avLst/>
                  </a:prstGeom>
                  <a:solidFill>
                    <a:srgbClr val="FFFFFF"/>
                  </a:solidFill>
                  <a:ln w="38100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/>
                  <a:lstStyle>
                    <a:lvl1pPr marL="342900" indent="-3429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 sz="32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742950" indent="-28575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–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–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</a:lstStyle>
                  <a:p>
                    <a:pPr marL="0" lvl="0" indent="0"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zh-CN" altLang="en-US" sz="1800" dirty="0"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17485" name="Rectangle 121"/>
                  <p:cNvSpPr/>
                  <p:nvPr/>
                </p:nvSpPr>
                <p:spPr>
                  <a:xfrm>
                    <a:off x="3945" y="1892"/>
                    <a:ext cx="39" cy="34"/>
                  </a:xfrm>
                  <a:prstGeom prst="rect">
                    <a:avLst/>
                  </a:prstGeom>
                  <a:solidFill>
                    <a:srgbClr val="FFFFFF"/>
                  </a:solidFill>
                  <a:ln w="38100">
                    <a:noFill/>
                  </a:ln>
                </p:spPr>
                <p:txBody>
                  <a:bodyPr/>
                  <a:lstStyle>
                    <a:lvl1pPr marL="342900" indent="-3429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 sz="32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742950" indent="-28575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–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–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</a:lstStyle>
                  <a:p>
                    <a:pPr marL="0" lvl="0" indent="0"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zh-CN" altLang="en-US" sz="1800" dirty="0"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17486" name="Line 122"/>
                  <p:cNvSpPr/>
                  <p:nvPr/>
                </p:nvSpPr>
                <p:spPr>
                  <a:xfrm>
                    <a:off x="3984" y="1919"/>
                    <a:ext cx="0" cy="34"/>
                  </a:xfrm>
                  <a:prstGeom prst="line">
                    <a:avLst/>
                  </a:prstGeom>
                  <a:ln w="38100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</p:sp>
            </p:grpSp>
            <p:sp>
              <p:nvSpPr>
                <p:cNvPr id="17483" name="Oval 123"/>
                <p:cNvSpPr/>
                <p:nvPr/>
              </p:nvSpPr>
              <p:spPr>
                <a:xfrm>
                  <a:off x="3510" y="2333"/>
                  <a:ext cx="27" cy="12"/>
                </a:xfrm>
                <a:prstGeom prst="ellipse">
                  <a:avLst/>
                </a:prstGeom>
                <a:solidFill>
                  <a:srgbClr val="000000"/>
                </a:solidFill>
                <a:ln w="3810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lvl="0" indent="0" eaLnBrk="1" hangingPunct="1">
                    <a:spcBef>
                      <a:spcPct val="0"/>
                    </a:spcBef>
                    <a:buFontTx/>
                    <a:buNone/>
                  </a:pPr>
                  <a:endParaRPr lang="zh-CN" altLang="en-US" sz="1800" dirty="0"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17463" name="Line 125"/>
              <p:cNvSpPr/>
              <p:nvPr/>
            </p:nvSpPr>
            <p:spPr>
              <a:xfrm>
                <a:off x="3260" y="714"/>
                <a:ext cx="527" cy="0"/>
              </a:xfrm>
              <a:prstGeom prst="line">
                <a:avLst/>
              </a:prstGeom>
              <a:ln w="381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grpSp>
            <p:nvGrpSpPr>
              <p:cNvPr id="21" name="Group 126"/>
              <p:cNvGrpSpPr/>
              <p:nvPr/>
            </p:nvGrpSpPr>
            <p:grpSpPr>
              <a:xfrm>
                <a:off x="3359" y="714"/>
                <a:ext cx="329" cy="779"/>
                <a:chOff x="3216" y="528"/>
                <a:chExt cx="480" cy="1188"/>
              </a:xfrm>
            </p:grpSpPr>
            <p:sp>
              <p:nvSpPr>
                <p:cNvPr id="17465" name="Line 127"/>
                <p:cNvSpPr/>
                <p:nvPr/>
              </p:nvSpPr>
              <p:spPr>
                <a:xfrm>
                  <a:off x="3465" y="1716"/>
                  <a:ext cx="0" cy="0"/>
                </a:xfrm>
                <a:prstGeom prst="line">
                  <a:avLst/>
                </a:prstGeom>
                <a:ln w="3810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7466" name="Oval 128"/>
                <p:cNvSpPr/>
                <p:nvPr/>
              </p:nvSpPr>
              <p:spPr>
                <a:xfrm flipV="1">
                  <a:off x="3312" y="1219"/>
                  <a:ext cx="288" cy="288"/>
                </a:xfrm>
                <a:prstGeom prst="ellipse">
                  <a:avLst/>
                </a:prstGeom>
                <a:solidFill>
                  <a:srgbClr val="C0C0C0"/>
                </a:solidFill>
                <a:ln w="3810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 rot="10800000"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lvl="0" indent="0" eaLnBrk="1" hangingPunct="1">
                    <a:spcBef>
                      <a:spcPct val="0"/>
                    </a:spcBef>
                    <a:buFontTx/>
                    <a:buNone/>
                  </a:pPr>
                  <a:endParaRPr lang="zh-CN" altLang="en-US" sz="1800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7467" name="Oval 129"/>
                <p:cNvSpPr/>
                <p:nvPr/>
              </p:nvSpPr>
              <p:spPr>
                <a:xfrm flipV="1">
                  <a:off x="3216" y="691"/>
                  <a:ext cx="480" cy="480"/>
                </a:xfrm>
                <a:prstGeom prst="ellipse">
                  <a:avLst/>
                </a:prstGeom>
                <a:solidFill>
                  <a:srgbClr val="C0C0C0"/>
                </a:solidFill>
                <a:ln w="3810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 rot="10800000"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lvl="0" indent="0" eaLnBrk="1" hangingPunct="1">
                    <a:spcBef>
                      <a:spcPct val="0"/>
                    </a:spcBef>
                    <a:buFontTx/>
                    <a:buNone/>
                  </a:pPr>
                  <a:endParaRPr lang="zh-CN" altLang="en-US" sz="1800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7468" name="Rectangle 130"/>
                <p:cNvSpPr/>
                <p:nvPr/>
              </p:nvSpPr>
              <p:spPr>
                <a:xfrm flipV="1">
                  <a:off x="3418" y="643"/>
                  <a:ext cx="57" cy="912"/>
                </a:xfrm>
                <a:prstGeom prst="rect">
                  <a:avLst/>
                </a:prstGeom>
                <a:solidFill>
                  <a:srgbClr val="FFFFFF"/>
                </a:solidFill>
                <a:ln w="38100" cap="flat" cmpd="sng">
                  <a:solidFill>
                    <a:srgbClr val="000000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rot="10800000"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lvl="0" indent="0" eaLnBrk="1" hangingPunct="1">
                    <a:spcBef>
                      <a:spcPct val="0"/>
                    </a:spcBef>
                    <a:buFontTx/>
                    <a:buNone/>
                  </a:pPr>
                  <a:endParaRPr lang="zh-CN" altLang="en-US" sz="1800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7469" name="Oval 131"/>
                <p:cNvSpPr/>
                <p:nvPr/>
              </p:nvSpPr>
              <p:spPr>
                <a:xfrm rot="-10800000" flipV="1">
                  <a:off x="3408" y="528"/>
                  <a:ext cx="67" cy="62"/>
                </a:xfrm>
                <a:prstGeom prst="ellipse">
                  <a:avLst/>
                </a:prstGeom>
                <a:solidFill>
                  <a:srgbClr val="FFFFFF"/>
                </a:solidFill>
                <a:ln w="3810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lvl="0" indent="0" eaLnBrk="1" hangingPunct="1">
                    <a:spcBef>
                      <a:spcPct val="0"/>
                    </a:spcBef>
                    <a:buFontTx/>
                    <a:buNone/>
                  </a:pPr>
                  <a:endParaRPr lang="zh-CN" altLang="en-US" sz="1800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7470" name="Rectangle 132"/>
                <p:cNvSpPr/>
                <p:nvPr/>
              </p:nvSpPr>
              <p:spPr>
                <a:xfrm rot="-10800000" flipV="1">
                  <a:off x="3446" y="549"/>
                  <a:ext cx="58" cy="52"/>
                </a:xfrm>
                <a:prstGeom prst="rect">
                  <a:avLst/>
                </a:prstGeom>
                <a:solidFill>
                  <a:srgbClr val="FFFFFF"/>
                </a:solidFill>
                <a:ln w="38100">
                  <a:noFill/>
                </a:ln>
              </p:spPr>
              <p:txBody>
                <a:bodyPr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lvl="0" indent="0" eaLnBrk="1" hangingPunct="1">
                    <a:spcBef>
                      <a:spcPct val="0"/>
                    </a:spcBef>
                    <a:buFontTx/>
                    <a:buNone/>
                  </a:pPr>
                  <a:endParaRPr lang="zh-CN" altLang="en-US" sz="1800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7471" name="Line 133"/>
                <p:cNvSpPr/>
                <p:nvPr/>
              </p:nvSpPr>
              <p:spPr>
                <a:xfrm rot="-10800000" flipV="1">
                  <a:off x="3447" y="590"/>
                  <a:ext cx="0" cy="53"/>
                </a:xfrm>
                <a:prstGeom prst="line">
                  <a:avLst/>
                </a:prstGeom>
                <a:ln w="3810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7472" name="Oval 134"/>
                <p:cNvSpPr/>
                <p:nvPr/>
              </p:nvSpPr>
              <p:spPr>
                <a:xfrm flipV="1">
                  <a:off x="3437" y="1588"/>
                  <a:ext cx="67" cy="63"/>
                </a:xfrm>
                <a:prstGeom prst="ellipse">
                  <a:avLst/>
                </a:prstGeom>
                <a:solidFill>
                  <a:srgbClr val="FFFFFF"/>
                </a:solidFill>
                <a:ln w="3810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 rot="10800000"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lvl="0" indent="0" eaLnBrk="1" hangingPunct="1">
                    <a:spcBef>
                      <a:spcPct val="0"/>
                    </a:spcBef>
                    <a:buFontTx/>
                    <a:buNone/>
                  </a:pPr>
                  <a:endParaRPr lang="zh-CN" altLang="en-US" sz="1800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7473" name="Rectangle 135"/>
                <p:cNvSpPr/>
                <p:nvPr/>
              </p:nvSpPr>
              <p:spPr>
                <a:xfrm flipV="1">
                  <a:off x="3408" y="1578"/>
                  <a:ext cx="58" cy="52"/>
                </a:xfrm>
                <a:prstGeom prst="rect">
                  <a:avLst/>
                </a:prstGeom>
                <a:solidFill>
                  <a:srgbClr val="FFFFFF"/>
                </a:solidFill>
                <a:ln w="38100">
                  <a:noFill/>
                </a:ln>
              </p:spPr>
              <p:txBody>
                <a:bodyPr rot="10800000"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lvl="0" indent="0" eaLnBrk="1" hangingPunct="1">
                    <a:spcBef>
                      <a:spcPct val="0"/>
                    </a:spcBef>
                    <a:buFontTx/>
                    <a:buNone/>
                  </a:pPr>
                  <a:endParaRPr lang="zh-CN" altLang="en-US" sz="1800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7474" name="Line 136"/>
                <p:cNvSpPr/>
                <p:nvPr/>
              </p:nvSpPr>
              <p:spPr>
                <a:xfrm flipV="1">
                  <a:off x="3466" y="1536"/>
                  <a:ext cx="0" cy="52"/>
                </a:xfrm>
                <a:prstGeom prst="line">
                  <a:avLst/>
                </a:prstGeom>
                <a:ln w="3810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7475" name="Oval 137"/>
                <p:cNvSpPr/>
                <p:nvPr/>
              </p:nvSpPr>
              <p:spPr>
                <a:xfrm flipV="1">
                  <a:off x="3437" y="939"/>
                  <a:ext cx="38" cy="18"/>
                </a:xfrm>
                <a:prstGeom prst="ellipse">
                  <a:avLst/>
                </a:prstGeom>
                <a:solidFill>
                  <a:srgbClr val="000000"/>
                </a:solidFill>
                <a:ln w="3810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 rot="10800000"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lvl="0" indent="0" eaLnBrk="1" hangingPunct="1">
                    <a:spcBef>
                      <a:spcPct val="0"/>
                    </a:spcBef>
                    <a:buFontTx/>
                    <a:buNone/>
                  </a:pPr>
                  <a:endParaRPr lang="zh-CN" altLang="en-US" sz="1800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7476" name="Oval 138"/>
                <p:cNvSpPr/>
                <p:nvPr/>
              </p:nvSpPr>
              <p:spPr>
                <a:xfrm flipV="1">
                  <a:off x="3408" y="1344"/>
                  <a:ext cx="38" cy="18"/>
                </a:xfrm>
                <a:prstGeom prst="ellipse">
                  <a:avLst/>
                </a:prstGeom>
                <a:solidFill>
                  <a:srgbClr val="000000"/>
                </a:solidFill>
                <a:ln w="3810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 rot="10800000"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lvl="0" indent="0" eaLnBrk="1" hangingPunct="1">
                    <a:spcBef>
                      <a:spcPct val="0"/>
                    </a:spcBef>
                    <a:buFontTx/>
                    <a:buNone/>
                  </a:pPr>
                  <a:endParaRPr lang="zh-CN" altLang="en-US" sz="1800" dirty="0">
                    <a:latin typeface="Arial" panose="020B0604020202020204" pitchFamily="34" charset="0"/>
                  </a:endParaRPr>
                </a:p>
              </p:txBody>
            </p:sp>
          </p:grpSp>
        </p:grpSp>
      </p:grpSp>
      <p:grpSp>
        <p:nvGrpSpPr>
          <p:cNvPr id="22" name="Group 241"/>
          <p:cNvGrpSpPr/>
          <p:nvPr/>
        </p:nvGrpSpPr>
        <p:grpSpPr>
          <a:xfrm>
            <a:off x="6958013" y="1117600"/>
            <a:ext cx="2087562" cy="4741863"/>
            <a:chOff x="4145" y="686"/>
            <a:chExt cx="1315" cy="2987"/>
          </a:xfrm>
        </p:grpSpPr>
        <p:sp>
          <p:nvSpPr>
            <p:cNvPr id="17419" name="Text Box 92"/>
            <p:cNvSpPr txBox="1"/>
            <p:nvPr/>
          </p:nvSpPr>
          <p:spPr>
            <a:xfrm>
              <a:off x="4741" y="1168"/>
              <a:ext cx="607" cy="523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FontTx/>
                <a:buNone/>
              </a:pPr>
              <a:r>
                <a:rPr lang="en-US" altLang="zh-CN" sz="2400" b="1" i="1" dirty="0">
                  <a:latin typeface="Times New Roman" panose="02020603050405020304" pitchFamily="18" charset="0"/>
                </a:rPr>
                <a:t>F</a:t>
              </a:r>
              <a:r>
                <a:rPr lang="en-US" altLang="zh-CN" sz="2400" b="1" i="1" baseline="-25000" dirty="0">
                  <a:solidFill>
                    <a:srgbClr val="990000"/>
                  </a:solidFill>
                  <a:latin typeface="Times New Roman" panose="02020603050405020304" pitchFamily="18" charset="0"/>
                </a:rPr>
                <a:t>4</a:t>
              </a:r>
              <a:endParaRPr lang="en-US" altLang="zh-CN" sz="2400" b="1" i="1" dirty="0">
                <a:latin typeface="Times New Roman" panose="02020603050405020304" pitchFamily="18" charset="0"/>
              </a:endParaRPr>
            </a:p>
            <a:p>
              <a:pPr marL="0" lvl="0" indent="0" eaLnBrk="1" hangingPunct="1">
                <a:spcBef>
                  <a:spcPct val="0"/>
                </a:spcBef>
                <a:buFontTx/>
                <a:buNone/>
              </a:pPr>
              <a:r>
                <a:rPr lang="en-US" altLang="zh-CN" sz="2400" b="1" i="1" dirty="0">
                  <a:solidFill>
                    <a:srgbClr val="990000"/>
                  </a:solidFill>
                  <a:latin typeface="Times New Roman" panose="02020603050405020304" pitchFamily="18" charset="0"/>
                </a:rPr>
                <a:t>s</a:t>
              </a:r>
              <a:r>
                <a:rPr lang="en-US" altLang="zh-CN" sz="2400" b="1" i="1" baseline="-25000" dirty="0">
                  <a:solidFill>
                    <a:srgbClr val="990000"/>
                  </a:solidFill>
                  <a:latin typeface="Times New Roman" panose="02020603050405020304" pitchFamily="18" charset="0"/>
                </a:rPr>
                <a:t>4</a:t>
              </a:r>
              <a:r>
                <a:rPr lang="en-US" altLang="zh-CN" sz="2400" b="1" i="1" dirty="0">
                  <a:solidFill>
                    <a:srgbClr val="990000"/>
                  </a:solidFill>
                  <a:latin typeface="Times New Roman" panose="02020603050405020304" pitchFamily="18" charset="0"/>
                </a:rPr>
                <a:t>= </a:t>
              </a:r>
              <a:r>
                <a:rPr lang="en-US" altLang="zh-CN" sz="2400" b="1" dirty="0">
                  <a:solidFill>
                    <a:srgbClr val="990000"/>
                  </a:solidFill>
                  <a:latin typeface="Times New Roman" panose="02020603050405020304" pitchFamily="18" charset="0"/>
                </a:rPr>
                <a:t>?</a:t>
              </a:r>
            </a:p>
          </p:txBody>
        </p:sp>
        <p:sp>
          <p:nvSpPr>
            <p:cNvPr id="17420" name="Text Box 95"/>
            <p:cNvSpPr txBox="1"/>
            <p:nvPr/>
          </p:nvSpPr>
          <p:spPr>
            <a:xfrm>
              <a:off x="4145" y="2925"/>
              <a:ext cx="1315" cy="74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FontTx/>
                <a:buNone/>
              </a:pPr>
              <a:r>
                <a:rPr lang="zh-CN" altLang="en-US" sz="2400" b="1" dirty="0">
                  <a:latin typeface="Times New Roman" panose="02020603050405020304" pitchFamily="18" charset="0"/>
                </a:rPr>
                <a:t>物体以</a:t>
              </a:r>
              <a:r>
                <a:rPr lang="en-US" altLang="zh-CN" sz="2400" b="1" dirty="0">
                  <a:latin typeface="Times New Roman" panose="02020603050405020304" pitchFamily="18" charset="0"/>
                </a:rPr>
                <a:t>0.2 m/s</a:t>
              </a:r>
              <a:r>
                <a:rPr lang="zh-CN" altLang="en-US" sz="2400" b="1" dirty="0">
                  <a:latin typeface="Times New Roman" panose="02020603050405020304" pitchFamily="18" charset="0"/>
                </a:rPr>
                <a:t>的速度匀速上升</a:t>
              </a:r>
              <a:r>
                <a:rPr lang="en-US" altLang="zh-CN" sz="2400" b="1" dirty="0">
                  <a:latin typeface="Times New Roman" panose="02020603050405020304" pitchFamily="18" charset="0"/>
                </a:rPr>
                <a:t>10 s </a:t>
              </a:r>
              <a:r>
                <a:rPr lang="zh-CN" altLang="en-US" sz="2400" b="1" dirty="0">
                  <a:latin typeface="Times New Roman" panose="02020603050405020304" pitchFamily="18" charset="0"/>
                </a:rPr>
                <a:t>的时间</a:t>
              </a:r>
              <a:endParaRPr lang="en-US" altLang="zh-CN" sz="2400" b="1" dirty="0">
                <a:latin typeface="Times New Roman" panose="02020603050405020304" pitchFamily="18" charset="0"/>
              </a:endParaRPr>
            </a:p>
          </p:txBody>
        </p:sp>
        <p:grpSp>
          <p:nvGrpSpPr>
            <p:cNvPr id="23" name="Group 240"/>
            <p:cNvGrpSpPr/>
            <p:nvPr/>
          </p:nvGrpSpPr>
          <p:grpSpPr>
            <a:xfrm>
              <a:off x="4315" y="686"/>
              <a:ext cx="475" cy="2182"/>
              <a:chOff x="4315" y="686"/>
              <a:chExt cx="475" cy="2182"/>
            </a:xfrm>
          </p:grpSpPr>
          <p:grpSp>
            <p:nvGrpSpPr>
              <p:cNvPr id="24" name="Group 188"/>
              <p:cNvGrpSpPr/>
              <p:nvPr/>
            </p:nvGrpSpPr>
            <p:grpSpPr>
              <a:xfrm>
                <a:off x="4429" y="2557"/>
                <a:ext cx="209" cy="311"/>
                <a:chOff x="4872" y="5010"/>
                <a:chExt cx="294" cy="460"/>
              </a:xfrm>
            </p:grpSpPr>
            <p:sp>
              <p:nvSpPr>
                <p:cNvPr id="17452" name="Rectangle 189"/>
                <p:cNvSpPr/>
                <p:nvPr/>
              </p:nvSpPr>
              <p:spPr>
                <a:xfrm>
                  <a:off x="4872" y="5102"/>
                  <a:ext cx="294" cy="368"/>
                </a:xfrm>
                <a:prstGeom prst="rect">
                  <a:avLst/>
                </a:prstGeom>
                <a:gradFill rotWithShape="1">
                  <a:gsLst>
                    <a:gs pos="0">
                      <a:srgbClr val="767676"/>
                    </a:gs>
                    <a:gs pos="50000">
                      <a:srgbClr val="FFFFFF"/>
                    </a:gs>
                    <a:gs pos="100000">
                      <a:srgbClr val="767676"/>
                    </a:gs>
                  </a:gsLst>
                  <a:lin ang="0" scaled="1"/>
                  <a:tileRect/>
                </a:gradFill>
                <a:ln w="19050" cap="flat" cmpd="sng">
                  <a:solidFill>
                    <a:srgbClr val="5F5F5F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lvl="0" indent="0" eaLnBrk="1" hangingPunct="1">
                    <a:spcBef>
                      <a:spcPct val="0"/>
                    </a:spcBef>
                    <a:buFontTx/>
                    <a:buNone/>
                  </a:pPr>
                  <a:endParaRPr lang="zh-CN" altLang="en-US" sz="1800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7453" name="Line 190"/>
                <p:cNvSpPr/>
                <p:nvPr/>
              </p:nvSpPr>
              <p:spPr>
                <a:xfrm>
                  <a:off x="5019" y="5010"/>
                  <a:ext cx="0" cy="92"/>
                </a:xfrm>
                <a:prstGeom prst="line">
                  <a:avLst/>
                </a:prstGeom>
                <a:ln w="3810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</p:grpSp>
          <p:sp>
            <p:nvSpPr>
              <p:cNvPr id="17423" name="Line 183"/>
              <p:cNvSpPr/>
              <p:nvPr/>
            </p:nvSpPr>
            <p:spPr>
              <a:xfrm flipH="1" flipV="1">
                <a:off x="4344" y="949"/>
                <a:ext cx="30" cy="1374"/>
              </a:xfrm>
              <a:prstGeom prst="line">
                <a:avLst/>
              </a:prstGeom>
              <a:ln w="28575" cap="flat" cmpd="sng">
                <a:solidFill>
                  <a:srgbClr val="CC00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7424" name="Line 184"/>
              <p:cNvSpPr/>
              <p:nvPr/>
            </p:nvSpPr>
            <p:spPr>
              <a:xfrm flipV="1">
                <a:off x="4712" y="1253"/>
                <a:ext cx="11" cy="1070"/>
              </a:xfrm>
              <a:prstGeom prst="line">
                <a:avLst/>
              </a:prstGeom>
              <a:ln w="28575" cap="flat" cmpd="sng">
                <a:solidFill>
                  <a:srgbClr val="CC0000"/>
                </a:solidFill>
                <a:prstDash val="solid"/>
                <a:headEnd type="none" w="med" len="med"/>
                <a:tailEnd type="stealth" w="med" len="lg"/>
              </a:ln>
            </p:spPr>
          </p:sp>
          <p:sp>
            <p:nvSpPr>
              <p:cNvPr id="17425" name="Line 186"/>
              <p:cNvSpPr/>
              <p:nvPr/>
            </p:nvSpPr>
            <p:spPr>
              <a:xfrm flipH="1">
                <a:off x="4436" y="1196"/>
                <a:ext cx="78" cy="835"/>
              </a:xfrm>
              <a:prstGeom prst="line">
                <a:avLst/>
              </a:prstGeom>
              <a:ln w="28575" cap="flat" cmpd="sng">
                <a:solidFill>
                  <a:srgbClr val="CC00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7426" name="Line 187"/>
              <p:cNvSpPr/>
              <p:nvPr/>
            </p:nvSpPr>
            <p:spPr>
              <a:xfrm flipH="1">
                <a:off x="4651" y="978"/>
                <a:ext cx="31" cy="1023"/>
              </a:xfrm>
              <a:prstGeom prst="line">
                <a:avLst/>
              </a:prstGeom>
              <a:ln w="28575" cap="flat" cmpd="sng">
                <a:solidFill>
                  <a:srgbClr val="CC0000"/>
                </a:solidFill>
                <a:prstDash val="solid"/>
                <a:headEnd type="none" w="med" len="med"/>
                <a:tailEnd type="none" w="med" len="med"/>
              </a:ln>
            </p:spPr>
          </p:sp>
          <p:grpSp>
            <p:nvGrpSpPr>
              <p:cNvPr id="25" name="Group 191"/>
              <p:cNvGrpSpPr/>
              <p:nvPr/>
            </p:nvGrpSpPr>
            <p:grpSpPr>
              <a:xfrm>
                <a:off x="4374" y="1826"/>
                <a:ext cx="338" cy="731"/>
                <a:chOff x="3840" y="2352"/>
                <a:chExt cx="480" cy="1123"/>
              </a:xfrm>
            </p:grpSpPr>
            <p:sp>
              <p:nvSpPr>
                <p:cNvPr id="17441" name="Oval 192"/>
                <p:cNvSpPr/>
                <p:nvPr/>
              </p:nvSpPr>
              <p:spPr>
                <a:xfrm>
                  <a:off x="3936" y="2496"/>
                  <a:ext cx="288" cy="288"/>
                </a:xfrm>
                <a:prstGeom prst="ellipse">
                  <a:avLst/>
                </a:prstGeom>
                <a:solidFill>
                  <a:srgbClr val="C0C0C0"/>
                </a:solidFill>
                <a:ln w="3810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lvl="0" indent="0" eaLnBrk="1" hangingPunct="1">
                    <a:spcBef>
                      <a:spcPct val="0"/>
                    </a:spcBef>
                    <a:buFontTx/>
                    <a:buNone/>
                  </a:pPr>
                  <a:endParaRPr lang="zh-CN" altLang="en-US" sz="1800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7442" name="Oval 193"/>
                <p:cNvSpPr/>
                <p:nvPr/>
              </p:nvSpPr>
              <p:spPr>
                <a:xfrm>
                  <a:off x="3840" y="2832"/>
                  <a:ext cx="480" cy="480"/>
                </a:xfrm>
                <a:prstGeom prst="ellipse">
                  <a:avLst/>
                </a:prstGeom>
                <a:solidFill>
                  <a:srgbClr val="C0C0C0"/>
                </a:solidFill>
                <a:ln w="3810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lvl="0" indent="0" eaLnBrk="1" hangingPunct="1">
                    <a:spcBef>
                      <a:spcPct val="0"/>
                    </a:spcBef>
                    <a:buFontTx/>
                    <a:buNone/>
                  </a:pPr>
                  <a:endParaRPr lang="zh-CN" altLang="en-US" sz="1800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7443" name="Rectangle 194"/>
                <p:cNvSpPr/>
                <p:nvPr/>
              </p:nvSpPr>
              <p:spPr>
                <a:xfrm>
                  <a:off x="4042" y="2448"/>
                  <a:ext cx="57" cy="912"/>
                </a:xfrm>
                <a:prstGeom prst="rect">
                  <a:avLst/>
                </a:prstGeom>
                <a:solidFill>
                  <a:srgbClr val="FFFFFF"/>
                </a:solidFill>
                <a:ln w="38100" cap="flat" cmpd="sng">
                  <a:solidFill>
                    <a:srgbClr val="000000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lvl="0" indent="0" eaLnBrk="1" hangingPunct="1">
                    <a:spcBef>
                      <a:spcPct val="0"/>
                    </a:spcBef>
                    <a:buFontTx/>
                    <a:buNone/>
                  </a:pPr>
                  <a:endParaRPr lang="zh-CN" altLang="en-US" sz="1800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7444" name="Oval 195"/>
                <p:cNvSpPr/>
                <p:nvPr/>
              </p:nvSpPr>
              <p:spPr>
                <a:xfrm rot="10800000">
                  <a:off x="4032" y="3413"/>
                  <a:ext cx="67" cy="62"/>
                </a:xfrm>
                <a:prstGeom prst="ellipse">
                  <a:avLst/>
                </a:prstGeom>
                <a:solidFill>
                  <a:srgbClr val="FFFFFF"/>
                </a:solidFill>
                <a:ln w="3810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 rot="10800000"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lvl="0" indent="0" eaLnBrk="1" hangingPunct="1">
                    <a:spcBef>
                      <a:spcPct val="0"/>
                    </a:spcBef>
                    <a:buFontTx/>
                    <a:buNone/>
                  </a:pPr>
                  <a:endParaRPr lang="zh-CN" altLang="en-US" sz="1800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7445" name="Rectangle 196"/>
                <p:cNvSpPr/>
                <p:nvPr/>
              </p:nvSpPr>
              <p:spPr>
                <a:xfrm rot="10800000">
                  <a:off x="4070" y="3402"/>
                  <a:ext cx="58" cy="52"/>
                </a:xfrm>
                <a:prstGeom prst="rect">
                  <a:avLst/>
                </a:prstGeom>
                <a:solidFill>
                  <a:srgbClr val="FFFFFF"/>
                </a:solidFill>
                <a:ln w="38100">
                  <a:noFill/>
                </a:ln>
              </p:spPr>
              <p:txBody>
                <a:bodyPr rot="10800000"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lvl="0" indent="0" eaLnBrk="1" hangingPunct="1">
                    <a:spcBef>
                      <a:spcPct val="0"/>
                    </a:spcBef>
                    <a:buFontTx/>
                    <a:buNone/>
                  </a:pPr>
                  <a:endParaRPr lang="zh-CN" altLang="en-US" sz="1800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7446" name="Line 197"/>
                <p:cNvSpPr/>
                <p:nvPr/>
              </p:nvSpPr>
              <p:spPr>
                <a:xfrm rot="10800000">
                  <a:off x="4071" y="3360"/>
                  <a:ext cx="0" cy="53"/>
                </a:xfrm>
                <a:prstGeom prst="line">
                  <a:avLst/>
                </a:prstGeom>
                <a:ln w="3810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7447" name="Oval 198"/>
                <p:cNvSpPr/>
                <p:nvPr/>
              </p:nvSpPr>
              <p:spPr>
                <a:xfrm>
                  <a:off x="4061" y="2352"/>
                  <a:ext cx="67" cy="63"/>
                </a:xfrm>
                <a:prstGeom prst="ellipse">
                  <a:avLst/>
                </a:prstGeom>
                <a:solidFill>
                  <a:srgbClr val="FFFFFF"/>
                </a:solidFill>
                <a:ln w="3810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lvl="0" indent="0" eaLnBrk="1" hangingPunct="1">
                    <a:spcBef>
                      <a:spcPct val="0"/>
                    </a:spcBef>
                    <a:buFontTx/>
                    <a:buNone/>
                  </a:pPr>
                  <a:endParaRPr lang="zh-CN" altLang="en-US" sz="1800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7448" name="Rectangle 199"/>
                <p:cNvSpPr/>
                <p:nvPr/>
              </p:nvSpPr>
              <p:spPr>
                <a:xfrm>
                  <a:off x="4032" y="2373"/>
                  <a:ext cx="58" cy="52"/>
                </a:xfrm>
                <a:prstGeom prst="rect">
                  <a:avLst/>
                </a:prstGeom>
                <a:solidFill>
                  <a:srgbClr val="FFFFFF"/>
                </a:solidFill>
                <a:ln w="38100">
                  <a:noFill/>
                </a:ln>
              </p:spPr>
              <p:txBody>
                <a:bodyPr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lvl="0" indent="0" eaLnBrk="1" hangingPunct="1">
                    <a:spcBef>
                      <a:spcPct val="0"/>
                    </a:spcBef>
                    <a:buFontTx/>
                    <a:buNone/>
                  </a:pPr>
                  <a:endParaRPr lang="zh-CN" altLang="en-US" sz="1800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7449" name="Line 200"/>
                <p:cNvSpPr/>
                <p:nvPr/>
              </p:nvSpPr>
              <p:spPr>
                <a:xfrm>
                  <a:off x="4090" y="2415"/>
                  <a:ext cx="0" cy="52"/>
                </a:xfrm>
                <a:prstGeom prst="line">
                  <a:avLst/>
                </a:prstGeom>
                <a:ln w="3810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7450" name="Oval 201"/>
                <p:cNvSpPr/>
                <p:nvPr/>
              </p:nvSpPr>
              <p:spPr>
                <a:xfrm>
                  <a:off x="4061" y="3046"/>
                  <a:ext cx="38" cy="18"/>
                </a:xfrm>
                <a:prstGeom prst="ellipse">
                  <a:avLst/>
                </a:prstGeom>
                <a:solidFill>
                  <a:srgbClr val="000000"/>
                </a:solidFill>
                <a:ln w="3810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lvl="0" indent="0" eaLnBrk="1" hangingPunct="1">
                    <a:spcBef>
                      <a:spcPct val="0"/>
                    </a:spcBef>
                    <a:buFontTx/>
                    <a:buNone/>
                  </a:pPr>
                  <a:endParaRPr lang="zh-CN" altLang="en-US" sz="1800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7451" name="Oval 202"/>
                <p:cNvSpPr/>
                <p:nvPr/>
              </p:nvSpPr>
              <p:spPr>
                <a:xfrm>
                  <a:off x="4061" y="2683"/>
                  <a:ext cx="38" cy="18"/>
                </a:xfrm>
                <a:prstGeom prst="ellipse">
                  <a:avLst/>
                </a:prstGeom>
                <a:solidFill>
                  <a:srgbClr val="000000"/>
                </a:solidFill>
                <a:ln w="3810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lvl="0" indent="0" eaLnBrk="1" hangingPunct="1">
                    <a:spcBef>
                      <a:spcPct val="0"/>
                    </a:spcBef>
                    <a:buFontTx/>
                    <a:buNone/>
                  </a:pPr>
                  <a:endParaRPr lang="zh-CN" altLang="en-US" sz="1800" dirty="0">
                    <a:latin typeface="Arial" panose="020B0604020202020204" pitchFamily="34" charset="0"/>
                  </a:endParaRPr>
                </a:p>
              </p:txBody>
            </p:sp>
          </p:grpSp>
          <p:grpSp>
            <p:nvGrpSpPr>
              <p:cNvPr id="26" name="Group 228"/>
              <p:cNvGrpSpPr/>
              <p:nvPr/>
            </p:nvGrpSpPr>
            <p:grpSpPr>
              <a:xfrm>
                <a:off x="4344" y="686"/>
                <a:ext cx="334" cy="572"/>
                <a:chOff x="4241" y="686"/>
                <a:chExt cx="334" cy="572"/>
              </a:xfrm>
            </p:grpSpPr>
            <p:sp>
              <p:nvSpPr>
                <p:cNvPr id="17430" name="Oval 207"/>
                <p:cNvSpPr/>
                <p:nvPr/>
              </p:nvSpPr>
              <p:spPr>
                <a:xfrm flipV="1">
                  <a:off x="4241" y="793"/>
                  <a:ext cx="334" cy="317"/>
                </a:xfrm>
                <a:prstGeom prst="ellipse">
                  <a:avLst/>
                </a:prstGeom>
                <a:solidFill>
                  <a:srgbClr val="C0C0C0"/>
                </a:solidFill>
                <a:ln w="3810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 rot="10800000"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lvl="0" indent="0" eaLnBrk="1" hangingPunct="1">
                    <a:spcBef>
                      <a:spcPct val="0"/>
                    </a:spcBef>
                    <a:buFontTx/>
                    <a:buNone/>
                  </a:pPr>
                  <a:endParaRPr lang="zh-CN" altLang="en-US" sz="1800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7431" name="Rectangle 208"/>
                <p:cNvSpPr/>
                <p:nvPr/>
              </p:nvSpPr>
              <p:spPr>
                <a:xfrm flipV="1">
                  <a:off x="4383" y="762"/>
                  <a:ext cx="56" cy="377"/>
                </a:xfrm>
                <a:prstGeom prst="rect">
                  <a:avLst/>
                </a:prstGeom>
                <a:solidFill>
                  <a:srgbClr val="FFFFFF"/>
                </a:solidFill>
                <a:ln w="38100" cap="flat" cmpd="sng">
                  <a:solidFill>
                    <a:srgbClr val="000000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rot="10800000"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lvl="0" indent="0" eaLnBrk="1" hangingPunct="1">
                    <a:spcBef>
                      <a:spcPct val="0"/>
                    </a:spcBef>
                    <a:buFontTx/>
                    <a:buNone/>
                  </a:pPr>
                  <a:endParaRPr lang="zh-CN" altLang="en-US" sz="1800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7432" name="Oval 209"/>
                <p:cNvSpPr/>
                <p:nvPr/>
              </p:nvSpPr>
              <p:spPr>
                <a:xfrm rot="-10800000" flipV="1">
                  <a:off x="4375" y="686"/>
                  <a:ext cx="46" cy="41"/>
                </a:xfrm>
                <a:prstGeom prst="ellipse">
                  <a:avLst/>
                </a:prstGeom>
                <a:solidFill>
                  <a:srgbClr val="FFFFCC"/>
                </a:solidFill>
                <a:ln w="3810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lvl="0" indent="0" eaLnBrk="1" hangingPunct="1">
                    <a:spcBef>
                      <a:spcPct val="0"/>
                    </a:spcBef>
                    <a:buFontTx/>
                    <a:buNone/>
                  </a:pPr>
                  <a:endParaRPr lang="zh-CN" altLang="en-US" sz="1800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7433" name="Rectangle 210"/>
                <p:cNvSpPr/>
                <p:nvPr/>
              </p:nvSpPr>
              <p:spPr>
                <a:xfrm rot="-10800000" flipV="1">
                  <a:off x="4401" y="700"/>
                  <a:ext cx="40" cy="34"/>
                </a:xfrm>
                <a:prstGeom prst="rect">
                  <a:avLst/>
                </a:prstGeom>
                <a:solidFill>
                  <a:srgbClr val="FFFFFF"/>
                </a:solidFill>
                <a:ln w="38100">
                  <a:noFill/>
                </a:ln>
              </p:spPr>
              <p:txBody>
                <a:bodyPr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lvl="0" indent="0" eaLnBrk="1" hangingPunct="1">
                    <a:spcBef>
                      <a:spcPct val="0"/>
                    </a:spcBef>
                    <a:buFontTx/>
                    <a:buNone/>
                  </a:pPr>
                  <a:endParaRPr lang="zh-CN" altLang="en-US" sz="1800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7434" name="Line 211"/>
                <p:cNvSpPr/>
                <p:nvPr/>
              </p:nvSpPr>
              <p:spPr>
                <a:xfrm rot="-10800000" flipV="1">
                  <a:off x="4402" y="727"/>
                  <a:ext cx="0" cy="35"/>
                </a:xfrm>
                <a:prstGeom prst="line">
                  <a:avLst/>
                </a:prstGeom>
                <a:ln w="3810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grpSp>
              <p:nvGrpSpPr>
                <p:cNvPr id="27" name="Group 227"/>
                <p:cNvGrpSpPr/>
                <p:nvPr/>
              </p:nvGrpSpPr>
              <p:grpSpPr>
                <a:xfrm>
                  <a:off x="4375" y="1139"/>
                  <a:ext cx="66" cy="119"/>
                  <a:chOff x="4375" y="1350"/>
                  <a:chExt cx="66" cy="119"/>
                </a:xfrm>
              </p:grpSpPr>
              <p:sp>
                <p:nvSpPr>
                  <p:cNvPr id="17437" name="Line 205"/>
                  <p:cNvSpPr/>
                  <p:nvPr/>
                </p:nvSpPr>
                <p:spPr>
                  <a:xfrm>
                    <a:off x="4414" y="1469"/>
                    <a:ext cx="0" cy="0"/>
                  </a:xfrm>
                  <a:prstGeom prst="line">
                    <a:avLst/>
                  </a:prstGeom>
                  <a:ln w="38100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17438" name="Oval 212"/>
                  <p:cNvSpPr/>
                  <p:nvPr/>
                </p:nvSpPr>
                <p:spPr>
                  <a:xfrm flipV="1">
                    <a:off x="4395" y="1385"/>
                    <a:ext cx="46" cy="41"/>
                  </a:xfrm>
                  <a:prstGeom prst="ellipse">
                    <a:avLst/>
                  </a:prstGeom>
                  <a:solidFill>
                    <a:srgbClr val="FFFFFF"/>
                  </a:solidFill>
                  <a:ln w="38100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 rot="10800000"/>
                  <a:lstStyle>
                    <a:lvl1pPr marL="342900" indent="-3429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 sz="32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742950" indent="-28575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–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–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</a:lstStyle>
                  <a:p>
                    <a:pPr marL="0" lvl="0" indent="0"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zh-CN" altLang="en-US" sz="1800" dirty="0"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17439" name="Rectangle 213"/>
                  <p:cNvSpPr/>
                  <p:nvPr/>
                </p:nvSpPr>
                <p:spPr>
                  <a:xfrm flipV="1">
                    <a:off x="4375" y="1378"/>
                    <a:ext cx="40" cy="34"/>
                  </a:xfrm>
                  <a:prstGeom prst="rect">
                    <a:avLst/>
                  </a:prstGeom>
                  <a:solidFill>
                    <a:srgbClr val="FFFFFF"/>
                  </a:solidFill>
                  <a:ln w="38100">
                    <a:noFill/>
                  </a:ln>
                </p:spPr>
                <p:txBody>
                  <a:bodyPr rot="10800000"/>
                  <a:lstStyle>
                    <a:lvl1pPr marL="342900" indent="-3429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 sz="32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742950" indent="-28575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–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–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</a:lstStyle>
                  <a:p>
                    <a:pPr marL="0" lvl="0" indent="0"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zh-CN" altLang="en-US" sz="1800" dirty="0"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17440" name="Line 214"/>
                  <p:cNvSpPr/>
                  <p:nvPr/>
                </p:nvSpPr>
                <p:spPr>
                  <a:xfrm flipV="1">
                    <a:off x="4415" y="1350"/>
                    <a:ext cx="0" cy="35"/>
                  </a:xfrm>
                  <a:prstGeom prst="line">
                    <a:avLst/>
                  </a:prstGeom>
                  <a:ln w="38100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</p:sp>
            </p:grpSp>
            <p:sp>
              <p:nvSpPr>
                <p:cNvPr id="17436" name="Oval 215"/>
                <p:cNvSpPr/>
                <p:nvPr/>
              </p:nvSpPr>
              <p:spPr>
                <a:xfrm flipV="1">
                  <a:off x="4395" y="957"/>
                  <a:ext cx="26" cy="12"/>
                </a:xfrm>
                <a:prstGeom prst="ellipse">
                  <a:avLst/>
                </a:prstGeom>
                <a:solidFill>
                  <a:srgbClr val="000000"/>
                </a:solidFill>
                <a:ln w="3810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 rot="10800000"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lvl="0" indent="0" eaLnBrk="1" hangingPunct="1">
                    <a:spcBef>
                      <a:spcPct val="0"/>
                    </a:spcBef>
                    <a:buFontTx/>
                    <a:buNone/>
                  </a:pPr>
                  <a:endParaRPr lang="zh-CN" altLang="en-US" sz="1800" dirty="0"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17429" name="Line 203"/>
              <p:cNvSpPr/>
              <p:nvPr/>
            </p:nvSpPr>
            <p:spPr>
              <a:xfrm>
                <a:off x="4315" y="714"/>
                <a:ext cx="475" cy="0"/>
              </a:xfrm>
              <a:prstGeom prst="line">
                <a:avLst/>
              </a:prstGeom>
              <a:ln w="381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</p:grpSp>
      <p:grpSp>
        <p:nvGrpSpPr>
          <p:cNvPr id="28" name="Group 237"/>
          <p:cNvGrpSpPr/>
          <p:nvPr/>
        </p:nvGrpSpPr>
        <p:grpSpPr>
          <a:xfrm>
            <a:off x="522288" y="368300"/>
            <a:ext cx="2116137" cy="712788"/>
            <a:chOff x="300" y="1281"/>
            <a:chExt cx="1333" cy="449"/>
          </a:xfrm>
        </p:grpSpPr>
        <p:pic>
          <p:nvPicPr>
            <p:cNvPr id="17417" name="TextBox 1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300" y="1281"/>
              <a:ext cx="1333" cy="449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7418" name="Text Box 239"/>
            <p:cNvSpPr txBox="1"/>
            <p:nvPr/>
          </p:nvSpPr>
          <p:spPr>
            <a:xfrm>
              <a:off x="396" y="1354"/>
              <a:ext cx="1038" cy="365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FontTx/>
                <a:buNone/>
              </a:pPr>
              <a:r>
                <a:rPr lang="zh-CN" altLang="en-US" sz="2800" b="1" dirty="0">
                  <a:solidFill>
                    <a:srgbClr val="FFFFFF"/>
                  </a:solidFill>
                </a:rPr>
                <a:t>  </a:t>
              </a:r>
              <a:r>
                <a:rPr lang="zh-CN" altLang="en-US" b="1" dirty="0">
                  <a:solidFill>
                    <a:srgbClr val="FFFFFF"/>
                  </a:solidFill>
                </a:rPr>
                <a:t>练一练</a:t>
              </a:r>
            </a:p>
          </p:txBody>
        </p:sp>
      </p:grpSp>
      <p:sp>
        <p:nvSpPr>
          <p:cNvPr id="13" name="流程图: 过程 12"/>
          <p:cNvSpPr/>
          <p:nvPr/>
        </p:nvSpPr>
        <p:spPr>
          <a:xfrm>
            <a:off x="184150" y="177800"/>
            <a:ext cx="8711565" cy="6492875"/>
          </a:xfrm>
          <a:prstGeom prst="flowChartProcess">
            <a:avLst/>
          </a:prstGeom>
          <a:noFill/>
          <a:ln w="6350">
            <a:solidFill>
              <a:schemeClr val="accent2">
                <a:lumMod val="40000"/>
                <a:lumOff val="60000"/>
              </a:schemeClr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  <a:innerShdw blurRad="63500" dist="50800" dir="13500000">
              <a:prstClr val="black">
                <a:alpha val="50000"/>
              </a:prstClr>
            </a:inn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" grpId="0" bldLvl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Text Box 90"/>
          <p:cNvSpPr txBox="1"/>
          <p:nvPr/>
        </p:nvSpPr>
        <p:spPr>
          <a:xfrm>
            <a:off x="1062038" y="4373563"/>
            <a:ext cx="7075487" cy="16303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CN" altLang="en-US" sz="2800" b="1" dirty="0">
                <a:latin typeface="Times New Roman" panose="02020603050405020304" pitchFamily="18" charset="0"/>
              </a:rPr>
              <a:t>汽车重</a:t>
            </a:r>
            <a:r>
              <a:rPr lang="en-US" altLang="zh-CN" sz="2800" b="1" dirty="0">
                <a:latin typeface="Times New Roman" panose="02020603050405020304" pitchFamily="18" charset="0"/>
              </a:rPr>
              <a:t>2×10</a:t>
            </a:r>
            <a:r>
              <a:rPr lang="en-US" altLang="zh-CN" sz="2800" b="1" baseline="30000" dirty="0">
                <a:latin typeface="Times New Roman" panose="02020603050405020304" pitchFamily="18" charset="0"/>
              </a:rPr>
              <a:t>4 </a:t>
            </a:r>
            <a:r>
              <a:rPr lang="en-US" altLang="zh-CN" sz="2800" b="1" dirty="0">
                <a:latin typeface="Times New Roman" panose="02020603050405020304" pitchFamily="18" charset="0"/>
              </a:rPr>
              <a:t>N</a:t>
            </a:r>
            <a:r>
              <a:rPr lang="zh-CN" altLang="en-US" sz="2800" b="1" dirty="0">
                <a:latin typeface="Times New Roman" panose="02020603050405020304" pitchFamily="18" charset="0"/>
              </a:rPr>
              <a:t>，陷入泥中，受到的阻力为</a:t>
            </a:r>
            <a:r>
              <a:rPr lang="en-US" altLang="zh-CN" sz="2800" b="1" dirty="0">
                <a:latin typeface="Times New Roman" panose="02020603050405020304" pitchFamily="18" charset="0"/>
              </a:rPr>
              <a:t>3×10</a:t>
            </a:r>
            <a:r>
              <a:rPr lang="en-US" altLang="zh-CN" sz="2800" b="1" baseline="30000" dirty="0">
                <a:latin typeface="Times New Roman" panose="02020603050405020304" pitchFamily="18" charset="0"/>
              </a:rPr>
              <a:t>3 </a:t>
            </a:r>
            <a:r>
              <a:rPr lang="en-US" altLang="zh-CN" sz="2800" b="1" dirty="0">
                <a:latin typeface="Times New Roman" panose="02020603050405020304" pitchFamily="18" charset="0"/>
              </a:rPr>
              <a:t>N</a:t>
            </a:r>
            <a:r>
              <a:rPr lang="zh-CN" altLang="en-US" sz="2800" b="1" dirty="0">
                <a:latin typeface="Times New Roman" panose="02020603050405020304" pitchFamily="18" charset="0"/>
              </a:rPr>
              <a:t>。用如图所示装置，则至少要用多大的力才能将汽车拉出？</a:t>
            </a:r>
          </a:p>
        </p:txBody>
      </p:sp>
      <p:grpSp>
        <p:nvGrpSpPr>
          <p:cNvPr id="2" name="Group 148"/>
          <p:cNvGrpSpPr/>
          <p:nvPr/>
        </p:nvGrpSpPr>
        <p:grpSpPr>
          <a:xfrm>
            <a:off x="971550" y="549275"/>
            <a:ext cx="7027863" cy="3746500"/>
            <a:chOff x="497" y="431"/>
            <a:chExt cx="4427" cy="2360"/>
          </a:xfrm>
        </p:grpSpPr>
        <p:pic>
          <p:nvPicPr>
            <p:cNvPr id="18440" name="Picture 62" descr="1keshu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560" y="431"/>
              <a:ext cx="1364" cy="2360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8441" name="Text Box 91"/>
            <p:cNvSpPr txBox="1"/>
            <p:nvPr/>
          </p:nvSpPr>
          <p:spPr>
            <a:xfrm>
              <a:off x="3135" y="1650"/>
              <a:ext cx="312" cy="327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FontTx/>
                <a:buNone/>
              </a:pPr>
              <a:r>
                <a:rPr lang="en-US" altLang="zh-CN" sz="2800" b="1" i="1" dirty="0">
                  <a:latin typeface="宋体" panose="02010600030101010101" pitchFamily="2" charset="-122"/>
                </a:rPr>
                <a:t>F</a:t>
              </a:r>
            </a:p>
          </p:txBody>
        </p:sp>
        <p:grpSp>
          <p:nvGrpSpPr>
            <p:cNvPr id="3" name="Group 147"/>
            <p:cNvGrpSpPr/>
            <p:nvPr/>
          </p:nvGrpSpPr>
          <p:grpSpPr>
            <a:xfrm>
              <a:off x="497" y="1791"/>
              <a:ext cx="3687" cy="766"/>
              <a:chOff x="497" y="1791"/>
              <a:chExt cx="3687" cy="766"/>
            </a:xfrm>
          </p:grpSpPr>
          <p:grpSp>
            <p:nvGrpSpPr>
              <p:cNvPr id="4" name="Group 59"/>
              <p:cNvGrpSpPr/>
              <p:nvPr/>
            </p:nvGrpSpPr>
            <p:grpSpPr>
              <a:xfrm>
                <a:off x="2653" y="2018"/>
                <a:ext cx="1531" cy="255"/>
                <a:chOff x="2880" y="515"/>
                <a:chExt cx="1928" cy="315"/>
              </a:xfrm>
            </p:grpSpPr>
            <p:sp>
              <p:nvSpPr>
                <p:cNvPr id="18474" name="Line 223"/>
                <p:cNvSpPr/>
                <p:nvPr/>
              </p:nvSpPr>
              <p:spPr>
                <a:xfrm rot="5400000" flipH="1">
                  <a:off x="3589" y="204"/>
                  <a:ext cx="0" cy="624"/>
                </a:xfrm>
                <a:prstGeom prst="line">
                  <a:avLst/>
                </a:prstGeom>
                <a:ln w="28575" cap="flat" cmpd="sng">
                  <a:solidFill>
                    <a:srgbClr val="FF0000"/>
                  </a:solidFill>
                  <a:prstDash val="solid"/>
                  <a:headEnd type="stealth" w="med" len="lg"/>
                  <a:tailEnd type="none" w="med" len="med"/>
                </a:ln>
              </p:spPr>
            </p:sp>
            <p:sp>
              <p:nvSpPr>
                <p:cNvPr id="18475" name="Line 222"/>
                <p:cNvSpPr/>
                <p:nvPr/>
              </p:nvSpPr>
              <p:spPr>
                <a:xfrm rot="5400000" flipH="1">
                  <a:off x="3907" y="205"/>
                  <a:ext cx="0" cy="1243"/>
                </a:xfrm>
                <a:prstGeom prst="line">
                  <a:avLst/>
                </a:prstGeom>
                <a:ln w="28575" cap="flat" cmpd="sng">
                  <a:solidFill>
                    <a:srgbClr val="CC0000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8476" name="Line 236"/>
                <p:cNvSpPr/>
                <p:nvPr/>
              </p:nvSpPr>
              <p:spPr>
                <a:xfrm rot="-5400000" flipH="1" flipV="1">
                  <a:off x="3958" y="147"/>
                  <a:ext cx="141" cy="879"/>
                </a:xfrm>
                <a:prstGeom prst="line">
                  <a:avLst/>
                </a:prstGeom>
                <a:ln w="28575" cap="flat" cmpd="sng">
                  <a:solidFill>
                    <a:srgbClr val="CC0000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grpSp>
              <p:nvGrpSpPr>
                <p:cNvPr id="5" name="Group 256"/>
                <p:cNvGrpSpPr/>
                <p:nvPr/>
              </p:nvGrpSpPr>
              <p:grpSpPr>
                <a:xfrm rot="5400000">
                  <a:off x="3080" y="315"/>
                  <a:ext cx="315" cy="715"/>
                  <a:chOff x="1669" y="2585"/>
                  <a:chExt cx="304" cy="634"/>
                </a:xfrm>
              </p:grpSpPr>
              <p:sp>
                <p:nvSpPr>
                  <p:cNvPr id="18490" name="Oval 224"/>
                  <p:cNvSpPr/>
                  <p:nvPr/>
                </p:nvSpPr>
                <p:spPr>
                  <a:xfrm>
                    <a:off x="1669" y="2725"/>
                    <a:ext cx="304" cy="297"/>
                  </a:xfrm>
                  <a:prstGeom prst="ellipse">
                    <a:avLst/>
                  </a:prstGeom>
                  <a:solidFill>
                    <a:srgbClr val="C0C0C0"/>
                  </a:solidFill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 rot="10800000" vert="eaVert"/>
                  <a:lstStyle>
                    <a:lvl1pPr marL="342900" indent="-3429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 sz="32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742950" indent="-28575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–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–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</a:lstStyle>
                  <a:p>
                    <a:pPr marL="0" lvl="0" indent="0"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zh-CN" altLang="en-US" sz="1800" dirty="0"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18491" name="Rectangle 225"/>
                  <p:cNvSpPr/>
                  <p:nvPr/>
                </p:nvSpPr>
                <p:spPr>
                  <a:xfrm>
                    <a:off x="1794" y="2669"/>
                    <a:ext cx="41" cy="395"/>
                  </a:xfrm>
                  <a:prstGeom prst="rect">
                    <a:avLst/>
                  </a:prstGeom>
                  <a:solidFill>
                    <a:srgbClr val="FFFFFF"/>
                  </a:solidFill>
                  <a:ln w="28575" cap="flat" cmpd="sng">
                    <a:solidFill>
                      <a:srgbClr val="000000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 rot="10800000" vert="eaVert"/>
                  <a:lstStyle>
                    <a:lvl1pPr marL="342900" indent="-3429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 sz="32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742950" indent="-28575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–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–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</a:lstStyle>
                  <a:p>
                    <a:pPr marL="0" lvl="0" indent="0"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zh-CN" altLang="en-US" sz="1800" dirty="0">
                      <a:latin typeface="Arial" panose="020B0604020202020204" pitchFamily="34" charset="0"/>
                    </a:endParaRPr>
                  </a:p>
                </p:txBody>
              </p:sp>
              <p:grpSp>
                <p:nvGrpSpPr>
                  <p:cNvPr id="6" name="Group 226"/>
                  <p:cNvGrpSpPr/>
                  <p:nvPr/>
                </p:nvGrpSpPr>
                <p:grpSpPr>
                  <a:xfrm>
                    <a:off x="1779" y="2585"/>
                    <a:ext cx="69" cy="84"/>
                    <a:chOff x="990" y="2466"/>
                    <a:chExt cx="109" cy="131"/>
                  </a:xfrm>
                </p:grpSpPr>
                <p:sp>
                  <p:nvSpPr>
                    <p:cNvPr id="18499" name="Oval 227"/>
                    <p:cNvSpPr/>
                    <p:nvPr/>
                  </p:nvSpPr>
                  <p:spPr>
                    <a:xfrm>
                      <a:off x="1023" y="2466"/>
                      <a:ext cx="76" cy="71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 w="285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 rot="10800000" vert="eaVert"/>
                    <a:lstStyle>
                      <a:lvl1pPr marL="342900" indent="-3429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742950" indent="-28575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2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1143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4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600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20574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»"/>
                        <a:defRPr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0"/>
                        </a:spcBef>
                        <a:buFontTx/>
                        <a:buNone/>
                      </a:pPr>
                      <a:endParaRPr lang="zh-CN" altLang="en-US" sz="1800" dirty="0">
                        <a:latin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18500" name="Rectangle 228"/>
                    <p:cNvSpPr/>
                    <p:nvPr/>
                  </p:nvSpPr>
                  <p:spPr>
                    <a:xfrm>
                      <a:off x="990" y="2490"/>
                      <a:ext cx="65" cy="6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9525">
                      <a:noFill/>
                    </a:ln>
                  </p:spPr>
                  <p:txBody>
                    <a:bodyPr rot="10800000" vert="eaVert"/>
                    <a:lstStyle>
                      <a:lvl1pPr marL="342900" indent="-3429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742950" indent="-28575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2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1143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4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600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20574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»"/>
                        <a:defRPr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0"/>
                        </a:spcBef>
                        <a:buFontTx/>
                        <a:buNone/>
                      </a:pPr>
                      <a:endParaRPr lang="zh-CN" altLang="en-US" sz="1800" dirty="0">
                        <a:latin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18501" name="Line 229"/>
                    <p:cNvSpPr/>
                    <p:nvPr/>
                  </p:nvSpPr>
                  <p:spPr>
                    <a:xfrm>
                      <a:off x="1055" y="2537"/>
                      <a:ext cx="0" cy="60"/>
                    </a:xfrm>
                    <a:prstGeom prst="line">
                      <a:avLst/>
                    </a:prstGeom>
                    <a:ln w="285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</p:grpSp>
              <p:sp>
                <p:nvSpPr>
                  <p:cNvPr id="18493" name="Oval 230"/>
                  <p:cNvSpPr/>
                  <p:nvPr/>
                </p:nvSpPr>
                <p:spPr>
                  <a:xfrm>
                    <a:off x="1807" y="2867"/>
                    <a:ext cx="28" cy="13"/>
                  </a:xfrm>
                  <a:prstGeom prst="ellipse">
                    <a:avLst/>
                  </a:prstGeom>
                  <a:solidFill>
                    <a:srgbClr val="000000"/>
                  </a:solidFill>
                  <a:ln w="952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 rot="10800000" vert="eaVert"/>
                  <a:lstStyle>
                    <a:lvl1pPr marL="342900" indent="-3429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 sz="32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742950" indent="-28575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–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–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</a:lstStyle>
                  <a:p>
                    <a:pPr marL="0" lvl="0" indent="0"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zh-CN" altLang="en-US" sz="1800" dirty="0"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18494" name="Line 232"/>
                  <p:cNvSpPr/>
                  <p:nvPr/>
                </p:nvSpPr>
                <p:spPr>
                  <a:xfrm>
                    <a:off x="1807" y="3163"/>
                    <a:ext cx="0" cy="56"/>
                  </a:xfrm>
                  <a:prstGeom prst="line">
                    <a:avLst/>
                  </a:prstGeom>
                  <a:ln w="952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</p:sp>
              <p:grpSp>
                <p:nvGrpSpPr>
                  <p:cNvPr id="7" name="Group 237"/>
                  <p:cNvGrpSpPr/>
                  <p:nvPr/>
                </p:nvGrpSpPr>
                <p:grpSpPr>
                  <a:xfrm flipH="1" flipV="1">
                    <a:off x="1790" y="3071"/>
                    <a:ext cx="70" cy="85"/>
                    <a:chOff x="990" y="2466"/>
                    <a:chExt cx="109" cy="131"/>
                  </a:xfrm>
                </p:grpSpPr>
                <p:sp>
                  <p:nvSpPr>
                    <p:cNvPr id="18496" name="Oval 238"/>
                    <p:cNvSpPr/>
                    <p:nvPr/>
                  </p:nvSpPr>
                  <p:spPr>
                    <a:xfrm>
                      <a:off x="1023" y="2466"/>
                      <a:ext cx="76" cy="71"/>
                    </a:xfrm>
                    <a:prstGeom prst="ellipse">
                      <a:avLst/>
                    </a:prstGeom>
                    <a:solidFill>
                      <a:srgbClr val="FFF9F9"/>
                    </a:solidFill>
                    <a:ln w="285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 vert="eaVert"/>
                    <a:lstStyle>
                      <a:lvl1pPr marL="342900" indent="-3429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742950" indent="-28575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2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1143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4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600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20574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»"/>
                        <a:defRPr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0"/>
                        </a:spcBef>
                        <a:buFontTx/>
                        <a:buNone/>
                      </a:pPr>
                      <a:endParaRPr lang="zh-CN" altLang="en-US" sz="1800" dirty="0">
                        <a:latin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18497" name="Rectangle 239"/>
                    <p:cNvSpPr/>
                    <p:nvPr/>
                  </p:nvSpPr>
                  <p:spPr>
                    <a:xfrm>
                      <a:off x="990" y="2490"/>
                      <a:ext cx="65" cy="60"/>
                    </a:xfrm>
                    <a:prstGeom prst="rect">
                      <a:avLst/>
                    </a:prstGeom>
                    <a:solidFill>
                      <a:srgbClr val="FFF9F9"/>
                    </a:solidFill>
                    <a:ln w="9525">
                      <a:noFill/>
                    </a:ln>
                  </p:spPr>
                  <p:txBody>
                    <a:bodyPr vert="eaVert"/>
                    <a:lstStyle>
                      <a:lvl1pPr marL="342900" indent="-3429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742950" indent="-28575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2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1143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4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600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20574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»"/>
                        <a:defRPr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0"/>
                        </a:spcBef>
                        <a:buFontTx/>
                        <a:buNone/>
                      </a:pPr>
                      <a:endParaRPr lang="zh-CN" altLang="en-US" sz="1800" dirty="0">
                        <a:latin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18498" name="Line 240"/>
                    <p:cNvSpPr/>
                    <p:nvPr/>
                  </p:nvSpPr>
                  <p:spPr>
                    <a:xfrm>
                      <a:off x="1055" y="2537"/>
                      <a:ext cx="0" cy="60"/>
                    </a:xfrm>
                    <a:prstGeom prst="line">
                      <a:avLst/>
                    </a:prstGeom>
                    <a:ln w="285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</p:grpSp>
            </p:grpSp>
            <p:grpSp>
              <p:nvGrpSpPr>
                <p:cNvPr id="8" name="Group 255"/>
                <p:cNvGrpSpPr/>
                <p:nvPr/>
              </p:nvGrpSpPr>
              <p:grpSpPr>
                <a:xfrm rot="5400000">
                  <a:off x="4341" y="363"/>
                  <a:ext cx="315" cy="618"/>
                  <a:chOff x="1669" y="1394"/>
                  <a:chExt cx="304" cy="552"/>
                </a:xfrm>
              </p:grpSpPr>
              <p:sp>
                <p:nvSpPr>
                  <p:cNvPr id="18479" name="Oval 233"/>
                  <p:cNvSpPr/>
                  <p:nvPr/>
                </p:nvSpPr>
                <p:spPr>
                  <a:xfrm flipV="1">
                    <a:off x="1669" y="1522"/>
                    <a:ext cx="304" cy="295"/>
                  </a:xfrm>
                  <a:prstGeom prst="ellipse">
                    <a:avLst/>
                  </a:prstGeom>
                  <a:solidFill>
                    <a:srgbClr val="C0C0C0"/>
                  </a:solidFill>
                  <a:ln w="2857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 vert="eaVert"/>
                  <a:lstStyle>
                    <a:lvl1pPr marL="342900" indent="-3429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 sz="32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742950" indent="-28575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–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–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</a:lstStyle>
                  <a:p>
                    <a:pPr marL="0" lvl="0" indent="0"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zh-CN" altLang="en-US" sz="1800" dirty="0"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18480" name="Rectangle 234"/>
                  <p:cNvSpPr/>
                  <p:nvPr/>
                </p:nvSpPr>
                <p:spPr>
                  <a:xfrm flipV="1">
                    <a:off x="1794" y="1479"/>
                    <a:ext cx="46" cy="391"/>
                  </a:xfrm>
                  <a:prstGeom prst="rect">
                    <a:avLst/>
                  </a:prstGeom>
                  <a:solidFill>
                    <a:srgbClr val="FFFFFF"/>
                  </a:solidFill>
                  <a:ln w="28575" cap="flat" cmpd="sng">
                    <a:solidFill>
                      <a:srgbClr val="000000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 vert="eaVert"/>
                  <a:lstStyle>
                    <a:lvl1pPr marL="342900" indent="-3429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 sz="32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742950" indent="-28575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–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–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</a:lstStyle>
                  <a:p>
                    <a:pPr marL="0" lvl="0" indent="0"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zh-CN" altLang="en-US" sz="1800" dirty="0"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18481" name="Oval 235"/>
                  <p:cNvSpPr/>
                  <p:nvPr/>
                </p:nvSpPr>
                <p:spPr>
                  <a:xfrm>
                    <a:off x="1794" y="1661"/>
                    <a:ext cx="28" cy="14"/>
                  </a:xfrm>
                  <a:prstGeom prst="ellipse">
                    <a:avLst/>
                  </a:prstGeom>
                  <a:solidFill>
                    <a:srgbClr val="000000"/>
                  </a:solidFill>
                  <a:ln w="9525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 rot="10800000" vert="eaVert"/>
                  <a:lstStyle>
                    <a:lvl1pPr marL="342900" indent="-3429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 sz="32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742950" indent="-28575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–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–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</a:lstStyle>
                  <a:p>
                    <a:pPr marL="0" lvl="0" indent="0"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zh-CN" altLang="en-US" sz="1800" dirty="0">
                      <a:latin typeface="Arial" panose="020B0604020202020204" pitchFamily="34" charset="0"/>
                    </a:endParaRPr>
                  </a:p>
                </p:txBody>
              </p:sp>
              <p:grpSp>
                <p:nvGrpSpPr>
                  <p:cNvPr id="9" name="Group 241"/>
                  <p:cNvGrpSpPr/>
                  <p:nvPr/>
                </p:nvGrpSpPr>
                <p:grpSpPr>
                  <a:xfrm flipH="1">
                    <a:off x="1790" y="1394"/>
                    <a:ext cx="70" cy="85"/>
                    <a:chOff x="990" y="2466"/>
                    <a:chExt cx="109" cy="131"/>
                  </a:xfrm>
                </p:grpSpPr>
                <p:sp>
                  <p:nvSpPr>
                    <p:cNvPr id="18487" name="Oval 242"/>
                    <p:cNvSpPr/>
                    <p:nvPr/>
                  </p:nvSpPr>
                  <p:spPr>
                    <a:xfrm>
                      <a:off x="1023" y="2466"/>
                      <a:ext cx="76" cy="71"/>
                    </a:xfrm>
                    <a:prstGeom prst="ellipse">
                      <a:avLst/>
                    </a:prstGeom>
                    <a:solidFill>
                      <a:srgbClr val="FFFFCC"/>
                    </a:solidFill>
                    <a:ln w="285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 rot="10800000" vert="eaVert"/>
                    <a:lstStyle>
                      <a:lvl1pPr marL="342900" indent="-3429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742950" indent="-28575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2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1143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4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600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20574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»"/>
                        <a:defRPr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0"/>
                        </a:spcBef>
                        <a:buFontTx/>
                        <a:buNone/>
                      </a:pPr>
                      <a:endParaRPr lang="zh-CN" altLang="en-US" sz="1800" dirty="0">
                        <a:latin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18488" name="Rectangle 243"/>
                    <p:cNvSpPr/>
                    <p:nvPr/>
                  </p:nvSpPr>
                  <p:spPr>
                    <a:xfrm>
                      <a:off x="990" y="2490"/>
                      <a:ext cx="65" cy="6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9525">
                      <a:noFill/>
                    </a:ln>
                  </p:spPr>
                  <p:txBody>
                    <a:bodyPr rot="10800000" vert="eaVert"/>
                    <a:lstStyle>
                      <a:lvl1pPr marL="342900" indent="-3429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742950" indent="-28575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2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1143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4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600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20574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»"/>
                        <a:defRPr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0"/>
                        </a:spcBef>
                        <a:buFontTx/>
                        <a:buNone/>
                      </a:pPr>
                      <a:endParaRPr lang="zh-CN" altLang="en-US" sz="1800" dirty="0">
                        <a:latin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18489" name="Line 244"/>
                    <p:cNvSpPr/>
                    <p:nvPr/>
                  </p:nvSpPr>
                  <p:spPr>
                    <a:xfrm>
                      <a:off x="1055" y="2537"/>
                      <a:ext cx="0" cy="60"/>
                    </a:xfrm>
                    <a:prstGeom prst="line">
                      <a:avLst/>
                    </a:prstGeom>
                    <a:ln w="285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</p:grpSp>
              <p:grpSp>
                <p:nvGrpSpPr>
                  <p:cNvPr id="10" name="Group 245"/>
                  <p:cNvGrpSpPr/>
                  <p:nvPr/>
                </p:nvGrpSpPr>
                <p:grpSpPr>
                  <a:xfrm flipV="1">
                    <a:off x="1760" y="1861"/>
                    <a:ext cx="69" cy="85"/>
                    <a:chOff x="990" y="2466"/>
                    <a:chExt cx="109" cy="131"/>
                  </a:xfrm>
                </p:grpSpPr>
                <p:sp>
                  <p:nvSpPr>
                    <p:cNvPr id="18484" name="Oval 246"/>
                    <p:cNvSpPr/>
                    <p:nvPr/>
                  </p:nvSpPr>
                  <p:spPr>
                    <a:xfrm>
                      <a:off x="1023" y="2466"/>
                      <a:ext cx="76" cy="71"/>
                    </a:xfrm>
                    <a:prstGeom prst="ellipse">
                      <a:avLst/>
                    </a:prstGeom>
                    <a:solidFill>
                      <a:schemeClr val="bg1"/>
                    </a:solidFill>
                    <a:ln w="285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 vert="eaVert"/>
                    <a:lstStyle>
                      <a:lvl1pPr marL="342900" indent="-3429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742950" indent="-28575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2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1143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4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600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20574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»"/>
                        <a:defRPr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0"/>
                        </a:spcBef>
                        <a:buFontTx/>
                        <a:buNone/>
                      </a:pPr>
                      <a:endParaRPr lang="zh-CN" altLang="en-US" sz="1800" dirty="0">
                        <a:latin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18485" name="Rectangle 247"/>
                    <p:cNvSpPr/>
                    <p:nvPr/>
                  </p:nvSpPr>
                  <p:spPr>
                    <a:xfrm>
                      <a:off x="990" y="2490"/>
                      <a:ext cx="65" cy="6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9525">
                      <a:noFill/>
                    </a:ln>
                  </p:spPr>
                  <p:txBody>
                    <a:bodyPr vert="eaVert"/>
                    <a:lstStyle>
                      <a:lvl1pPr marL="342900" indent="-3429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742950" indent="-28575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2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1143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4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600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20574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»"/>
                        <a:defRPr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0"/>
                        </a:spcBef>
                        <a:buFontTx/>
                        <a:buNone/>
                      </a:pPr>
                      <a:endParaRPr lang="zh-CN" altLang="en-US" sz="1800" dirty="0">
                        <a:latin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18486" name="Line 248"/>
                    <p:cNvSpPr/>
                    <p:nvPr/>
                  </p:nvSpPr>
                  <p:spPr>
                    <a:xfrm>
                      <a:off x="1055" y="2537"/>
                      <a:ext cx="0" cy="60"/>
                    </a:xfrm>
                    <a:prstGeom prst="line">
                      <a:avLst/>
                    </a:prstGeom>
                    <a:ln w="2857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</p:grpSp>
            </p:grpSp>
          </p:grpSp>
          <p:grpSp>
            <p:nvGrpSpPr>
              <p:cNvPr id="11" name="Group 146"/>
              <p:cNvGrpSpPr/>
              <p:nvPr/>
            </p:nvGrpSpPr>
            <p:grpSpPr>
              <a:xfrm>
                <a:off x="497" y="1791"/>
                <a:ext cx="1816" cy="766"/>
                <a:chOff x="470" y="1791"/>
                <a:chExt cx="1816" cy="766"/>
              </a:xfrm>
            </p:grpSpPr>
            <p:sp>
              <p:nvSpPr>
                <p:cNvPr id="18446" name="Freeform 64"/>
                <p:cNvSpPr/>
                <p:nvPr/>
              </p:nvSpPr>
              <p:spPr>
                <a:xfrm>
                  <a:off x="499" y="2273"/>
                  <a:ext cx="1787" cy="284"/>
                </a:xfrm>
                <a:custGeom>
                  <a:avLst/>
                  <a:gdLst/>
                  <a:ahLst/>
                  <a:cxnLst>
                    <a:cxn ang="0">
                      <a:pos x="18" y="1"/>
                    </a:cxn>
                    <a:cxn ang="0">
                      <a:pos x="64" y="0"/>
                    </a:cxn>
                    <a:cxn ang="0">
                      <a:pos x="89" y="2"/>
                    </a:cxn>
                    <a:cxn ang="0">
                      <a:pos x="122" y="2"/>
                    </a:cxn>
                    <a:cxn ang="0">
                      <a:pos x="176" y="7"/>
                    </a:cxn>
                    <a:cxn ang="0">
                      <a:pos x="96" y="15"/>
                    </a:cxn>
                    <a:cxn ang="0">
                      <a:pos x="47" y="12"/>
                    </a:cxn>
                    <a:cxn ang="0">
                      <a:pos x="23" y="12"/>
                    </a:cxn>
                    <a:cxn ang="0">
                      <a:pos x="6" y="11"/>
                    </a:cxn>
                    <a:cxn ang="0">
                      <a:pos x="1" y="7"/>
                    </a:cxn>
                    <a:cxn ang="0">
                      <a:pos x="8" y="2"/>
                    </a:cxn>
                    <a:cxn ang="0">
                      <a:pos x="17" y="1"/>
                    </a:cxn>
                  </a:cxnLst>
                  <a:rect l="0" t="0" r="0" b="0"/>
                  <a:pathLst>
                    <a:path w="3171" h="581">
                      <a:moveTo>
                        <a:pt x="318" y="35"/>
                      </a:moveTo>
                      <a:cubicBezTo>
                        <a:pt x="451" y="29"/>
                        <a:pt x="916" y="0"/>
                        <a:pt x="1124" y="10"/>
                      </a:cubicBezTo>
                      <a:cubicBezTo>
                        <a:pt x="1332" y="20"/>
                        <a:pt x="1396" y="85"/>
                        <a:pt x="1566" y="95"/>
                      </a:cubicBezTo>
                      <a:cubicBezTo>
                        <a:pt x="1736" y="105"/>
                        <a:pt x="1887" y="48"/>
                        <a:pt x="2142" y="72"/>
                      </a:cubicBezTo>
                      <a:cubicBezTo>
                        <a:pt x="2397" y="96"/>
                        <a:pt x="3171" y="163"/>
                        <a:pt x="3095" y="242"/>
                      </a:cubicBezTo>
                      <a:cubicBezTo>
                        <a:pt x="3019" y="321"/>
                        <a:pt x="2061" y="517"/>
                        <a:pt x="1683" y="549"/>
                      </a:cubicBezTo>
                      <a:cubicBezTo>
                        <a:pt x="1305" y="581"/>
                        <a:pt x="1039" y="455"/>
                        <a:pt x="824" y="436"/>
                      </a:cubicBezTo>
                      <a:cubicBezTo>
                        <a:pt x="609" y="417"/>
                        <a:pt x="516" y="441"/>
                        <a:pt x="395" y="436"/>
                      </a:cubicBezTo>
                      <a:cubicBezTo>
                        <a:pt x="274" y="431"/>
                        <a:pt x="158" y="440"/>
                        <a:pt x="94" y="407"/>
                      </a:cubicBezTo>
                      <a:cubicBezTo>
                        <a:pt x="30" y="374"/>
                        <a:pt x="0" y="289"/>
                        <a:pt x="8" y="237"/>
                      </a:cubicBezTo>
                      <a:cubicBezTo>
                        <a:pt x="15" y="185"/>
                        <a:pt x="86" y="128"/>
                        <a:pt x="136" y="95"/>
                      </a:cubicBezTo>
                      <a:cubicBezTo>
                        <a:pt x="186" y="62"/>
                        <a:pt x="247" y="50"/>
                        <a:pt x="309" y="39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8AAB47">
                        <a:alpha val="100000"/>
                      </a:srgbClr>
                    </a:gs>
                    <a:gs pos="100000">
                      <a:srgbClr val="CCFFCC">
                        <a:alpha val="100000"/>
                      </a:srgbClr>
                    </a:gs>
                  </a:gsLst>
                  <a:path path="rect">
                    <a:fillToRect l="50000" t="50000" r="50000" b="50000"/>
                  </a:path>
                  <a:tileRect/>
                </a:gradFill>
                <a:ln w="9525">
                  <a:noFill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grpSp>
              <p:nvGrpSpPr>
                <p:cNvPr id="12" name="Group 144"/>
                <p:cNvGrpSpPr/>
                <p:nvPr/>
              </p:nvGrpSpPr>
              <p:grpSpPr>
                <a:xfrm>
                  <a:off x="470" y="1791"/>
                  <a:ext cx="1673" cy="596"/>
                  <a:chOff x="867" y="1905"/>
                  <a:chExt cx="1446" cy="482"/>
                </a:xfrm>
              </p:grpSpPr>
              <p:sp>
                <p:nvSpPr>
                  <p:cNvPr id="18448" name="Rectangle 118"/>
                  <p:cNvSpPr>
                    <a:spLocks noChangeAspect="1"/>
                  </p:cNvSpPr>
                  <p:nvPr/>
                </p:nvSpPr>
                <p:spPr>
                  <a:xfrm flipH="1">
                    <a:off x="867" y="1905"/>
                    <a:ext cx="943" cy="359"/>
                  </a:xfrm>
                  <a:prstGeom prst="rect">
                    <a:avLst/>
                  </a:prstGeom>
                  <a:solidFill>
                    <a:srgbClr val="588400"/>
                  </a:solidFill>
                  <a:ln w="9525" cap="flat" cmpd="sng">
                    <a:solidFill>
                      <a:srgbClr val="000000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/>
                  <a:lstStyle>
                    <a:lvl1pPr marL="342900" indent="-3429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 sz="32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742950" indent="-28575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–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–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</a:lstStyle>
                  <a:p>
                    <a:pPr marL="0" lvl="0" indent="0"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zh-CN" altLang="en-US" sz="1800" dirty="0"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18449" name="Rectangle 119"/>
                  <p:cNvSpPr>
                    <a:spLocks noChangeAspect="1"/>
                  </p:cNvSpPr>
                  <p:nvPr/>
                </p:nvSpPr>
                <p:spPr>
                  <a:xfrm flipH="1">
                    <a:off x="1761" y="2174"/>
                    <a:ext cx="67" cy="100"/>
                  </a:xfrm>
                  <a:prstGeom prst="rect">
                    <a:avLst/>
                  </a:prstGeom>
                  <a:solidFill>
                    <a:srgbClr val="588400"/>
                  </a:solidFill>
                  <a:ln w="9525" cap="flat" cmpd="sng">
                    <a:solidFill>
                      <a:srgbClr val="333333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/>
                  <a:lstStyle>
                    <a:lvl1pPr marL="342900" indent="-3429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 sz="32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742950" indent="-28575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–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–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</a:lstStyle>
                  <a:p>
                    <a:pPr marL="0" lvl="0" indent="0"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zh-CN" altLang="en-US" sz="1800" dirty="0"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18450" name="Freeform 120"/>
                  <p:cNvSpPr>
                    <a:spLocks noChangeAspect="1"/>
                  </p:cNvSpPr>
                  <p:nvPr/>
                </p:nvSpPr>
                <p:spPr>
                  <a:xfrm flipH="1">
                    <a:off x="1829" y="1940"/>
                    <a:ext cx="313" cy="183"/>
                  </a:xfrm>
                  <a:custGeom>
                    <a:avLst/>
                    <a:gdLst/>
                    <a:ahLst/>
                    <a:cxnLst>
                      <a:cxn ang="0">
                        <a:pos x="2" y="0"/>
                      </a:cxn>
                      <a:cxn ang="0">
                        <a:pos x="4" y="0"/>
                      </a:cxn>
                      <a:cxn ang="0">
                        <a:pos x="4" y="0"/>
                      </a:cxn>
                      <a:cxn ang="0">
                        <a:pos x="0" y="0"/>
                      </a:cxn>
                      <a:cxn ang="0">
                        <a:pos x="2" y="0"/>
                      </a:cxn>
                    </a:cxnLst>
                    <a:rect l="0" t="0" r="0" b="0"/>
                    <a:pathLst>
                      <a:path w="967" h="874">
                        <a:moveTo>
                          <a:pt x="464" y="0"/>
                        </a:moveTo>
                        <a:lnTo>
                          <a:pt x="967" y="6"/>
                        </a:lnTo>
                        <a:lnTo>
                          <a:pt x="967" y="874"/>
                        </a:lnTo>
                        <a:lnTo>
                          <a:pt x="0" y="874"/>
                        </a:lnTo>
                        <a:lnTo>
                          <a:pt x="464" y="0"/>
                        </a:lnTo>
                        <a:close/>
                      </a:path>
                    </a:pathLst>
                  </a:custGeom>
                  <a:solidFill>
                    <a:srgbClr val="588400">
                      <a:alpha val="100000"/>
                    </a:srgbClr>
                  </a:solidFill>
                  <a:ln w="9525">
                    <a:noFill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18451" name="Freeform 121"/>
                  <p:cNvSpPr>
                    <a:spLocks noChangeAspect="1"/>
                  </p:cNvSpPr>
                  <p:nvPr/>
                </p:nvSpPr>
                <p:spPr>
                  <a:xfrm flipH="1">
                    <a:off x="1829" y="2116"/>
                    <a:ext cx="484" cy="165"/>
                  </a:xfrm>
                  <a:custGeom>
                    <a:avLst/>
                    <a:gdLst/>
                    <a:ahLst/>
                    <a:cxnLst>
                      <a:cxn ang="0">
                        <a:pos x="1" y="0"/>
                      </a:cxn>
                      <a:cxn ang="0">
                        <a:pos x="5" y="0"/>
                      </a:cxn>
                      <a:cxn ang="0">
                        <a:pos x="5" y="3"/>
                      </a:cxn>
                      <a:cxn ang="0">
                        <a:pos x="0" y="3"/>
                      </a:cxn>
                      <a:cxn ang="0">
                        <a:pos x="1" y="0"/>
                      </a:cxn>
                    </a:cxnLst>
                    <a:rect l="0" t="0" r="0" b="0"/>
                    <a:pathLst>
                      <a:path w="1497" h="455">
                        <a:moveTo>
                          <a:pt x="152" y="0"/>
                        </a:moveTo>
                        <a:lnTo>
                          <a:pt x="1497" y="3"/>
                        </a:lnTo>
                        <a:lnTo>
                          <a:pt x="1497" y="455"/>
                        </a:lnTo>
                        <a:lnTo>
                          <a:pt x="0" y="440"/>
                        </a:lnTo>
                        <a:lnTo>
                          <a:pt x="152" y="0"/>
                        </a:lnTo>
                        <a:close/>
                      </a:path>
                    </a:pathLst>
                  </a:custGeom>
                  <a:solidFill>
                    <a:srgbClr val="588400">
                      <a:alpha val="100000"/>
                    </a:srgbClr>
                  </a:solidFill>
                  <a:ln w="9525">
                    <a:noFill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18452" name="Freeform 122"/>
                  <p:cNvSpPr>
                    <a:spLocks noChangeAspect="1"/>
                  </p:cNvSpPr>
                  <p:nvPr/>
                </p:nvSpPr>
                <p:spPr>
                  <a:xfrm flipH="1">
                    <a:off x="1875" y="2004"/>
                    <a:ext cx="166" cy="98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</a:cxnLst>
                    <a:rect l="0" t="0" r="0" b="0"/>
                    <a:pathLst>
                      <a:path w="967" h="874">
                        <a:moveTo>
                          <a:pt x="464" y="0"/>
                        </a:moveTo>
                        <a:lnTo>
                          <a:pt x="967" y="6"/>
                        </a:lnTo>
                        <a:lnTo>
                          <a:pt x="967" y="874"/>
                        </a:lnTo>
                        <a:lnTo>
                          <a:pt x="0" y="874"/>
                        </a:lnTo>
                        <a:lnTo>
                          <a:pt x="464" y="0"/>
                        </a:lnTo>
                        <a:close/>
                      </a:path>
                    </a:pathLst>
                  </a:custGeom>
                  <a:solidFill>
                    <a:srgbClr val="FFFFFF">
                      <a:alpha val="100000"/>
                    </a:srgbClr>
                  </a:solidFill>
                  <a:ln w="9525">
                    <a:noFill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grpSp>
                <p:nvGrpSpPr>
                  <p:cNvPr id="14" name="Group 123"/>
                  <p:cNvGrpSpPr>
                    <a:grpSpLocks noChangeAspect="1"/>
                  </p:cNvGrpSpPr>
                  <p:nvPr/>
                </p:nvGrpSpPr>
                <p:grpSpPr>
                  <a:xfrm flipH="1">
                    <a:off x="1990" y="2182"/>
                    <a:ext cx="208" cy="205"/>
                    <a:chOff x="2757" y="3484"/>
                    <a:chExt cx="1612" cy="1627"/>
                  </a:xfrm>
                </p:grpSpPr>
                <p:sp>
                  <p:nvSpPr>
                    <p:cNvPr id="18465" name="Oval 124"/>
                    <p:cNvSpPr>
                      <a:spLocks noChangeAspect="1"/>
                    </p:cNvSpPr>
                    <p:nvPr/>
                  </p:nvSpPr>
                  <p:spPr>
                    <a:xfrm>
                      <a:off x="2757" y="3484"/>
                      <a:ext cx="1612" cy="1627"/>
                    </a:xfrm>
                    <a:prstGeom prst="ellipse">
                      <a:avLst/>
                    </a:prstGeom>
                    <a:solidFill>
                      <a:srgbClr val="000000"/>
                    </a:solidFill>
                    <a:ln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>
                      <a:lvl1pPr marL="342900" indent="-3429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742950" indent="-28575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2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1143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4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600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20574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»"/>
                        <a:defRPr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0"/>
                        </a:spcBef>
                        <a:buFontTx/>
                        <a:buNone/>
                      </a:pPr>
                      <a:endParaRPr lang="zh-CN" altLang="en-US" sz="1800" dirty="0">
                        <a:latin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18466" name="Freeform 125"/>
                    <p:cNvSpPr>
                      <a:spLocks noChangeAspect="1"/>
                    </p:cNvSpPr>
                    <p:nvPr/>
                  </p:nvSpPr>
                  <p:spPr>
                    <a:xfrm>
                      <a:off x="3437" y="4541"/>
                      <a:ext cx="280" cy="348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323"/>
                        </a:cxn>
                        <a:cxn ang="0">
                          <a:pos x="107" y="0"/>
                        </a:cxn>
                        <a:cxn ang="0">
                          <a:pos x="175" y="0"/>
                        </a:cxn>
                        <a:cxn ang="0">
                          <a:pos x="280" y="335"/>
                        </a:cxn>
                        <a:cxn ang="0">
                          <a:pos x="145" y="348"/>
                        </a:cxn>
                        <a:cxn ang="0">
                          <a:pos x="0" y="323"/>
                        </a:cxn>
                      </a:cxnLst>
                      <a:rect l="0" t="0" r="0" b="0"/>
                      <a:pathLst>
                        <a:path w="280" h="348">
                          <a:moveTo>
                            <a:pt x="0" y="323"/>
                          </a:moveTo>
                          <a:lnTo>
                            <a:pt x="107" y="0"/>
                          </a:lnTo>
                          <a:lnTo>
                            <a:pt x="175" y="0"/>
                          </a:lnTo>
                          <a:lnTo>
                            <a:pt x="280" y="335"/>
                          </a:lnTo>
                          <a:lnTo>
                            <a:pt x="145" y="348"/>
                          </a:lnTo>
                          <a:lnTo>
                            <a:pt x="0" y="323"/>
                          </a:lnTo>
                          <a:close/>
                        </a:path>
                      </a:pathLst>
                    </a:custGeom>
                    <a:solidFill>
                      <a:srgbClr val="969696">
                        <a:alpha val="100000"/>
                      </a:srgbClr>
                    </a:solidFill>
                    <a:ln w="9525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8467" name="Freeform 126"/>
                    <p:cNvSpPr>
                      <a:spLocks noChangeAspect="1"/>
                    </p:cNvSpPr>
                    <p:nvPr/>
                  </p:nvSpPr>
                  <p:spPr>
                    <a:xfrm>
                      <a:off x="3419" y="3701"/>
                      <a:ext cx="290" cy="348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25"/>
                        </a:cxn>
                        <a:cxn ang="0">
                          <a:pos x="115" y="348"/>
                        </a:cxn>
                        <a:cxn ang="0">
                          <a:pos x="185" y="348"/>
                        </a:cxn>
                        <a:cxn ang="0">
                          <a:pos x="290" y="15"/>
                        </a:cxn>
                        <a:cxn ang="0">
                          <a:pos x="150" y="0"/>
                        </a:cxn>
                        <a:cxn ang="0">
                          <a:pos x="0" y="25"/>
                        </a:cxn>
                      </a:cxnLst>
                      <a:rect l="0" t="0" r="0" b="0"/>
                      <a:pathLst>
                        <a:path w="290" h="348">
                          <a:moveTo>
                            <a:pt x="0" y="25"/>
                          </a:moveTo>
                          <a:lnTo>
                            <a:pt x="115" y="348"/>
                          </a:lnTo>
                          <a:lnTo>
                            <a:pt x="185" y="348"/>
                          </a:lnTo>
                          <a:lnTo>
                            <a:pt x="290" y="15"/>
                          </a:lnTo>
                          <a:lnTo>
                            <a:pt x="150" y="0"/>
                          </a:lnTo>
                          <a:lnTo>
                            <a:pt x="0" y="25"/>
                          </a:lnTo>
                          <a:close/>
                        </a:path>
                      </a:pathLst>
                    </a:custGeom>
                    <a:solidFill>
                      <a:srgbClr val="969696">
                        <a:alpha val="100000"/>
                      </a:srgbClr>
                    </a:solidFill>
                    <a:ln w="9525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8468" name="Freeform 127"/>
                    <p:cNvSpPr>
                      <a:spLocks noChangeAspect="1"/>
                    </p:cNvSpPr>
                    <p:nvPr/>
                  </p:nvSpPr>
                  <p:spPr>
                    <a:xfrm>
                      <a:off x="3804" y="4146"/>
                      <a:ext cx="348" cy="283"/>
                    </a:xfrm>
                    <a:custGeom>
                      <a:avLst/>
                      <a:gdLst/>
                      <a:ahLst/>
                      <a:cxnLst>
                        <a:cxn ang="0">
                          <a:pos x="323" y="0"/>
                        </a:cxn>
                        <a:cxn ang="0">
                          <a:pos x="0" y="113"/>
                        </a:cxn>
                        <a:cxn ang="0">
                          <a:pos x="0" y="180"/>
                        </a:cxn>
                        <a:cxn ang="0">
                          <a:pos x="333" y="283"/>
                        </a:cxn>
                        <a:cxn ang="0">
                          <a:pos x="348" y="148"/>
                        </a:cxn>
                        <a:cxn ang="0">
                          <a:pos x="323" y="0"/>
                        </a:cxn>
                      </a:cxnLst>
                      <a:rect l="0" t="0" r="0" b="0"/>
                      <a:pathLst>
                        <a:path w="348" h="283">
                          <a:moveTo>
                            <a:pt x="323" y="0"/>
                          </a:moveTo>
                          <a:lnTo>
                            <a:pt x="0" y="113"/>
                          </a:lnTo>
                          <a:lnTo>
                            <a:pt x="0" y="180"/>
                          </a:lnTo>
                          <a:lnTo>
                            <a:pt x="333" y="283"/>
                          </a:lnTo>
                          <a:lnTo>
                            <a:pt x="348" y="148"/>
                          </a:lnTo>
                          <a:lnTo>
                            <a:pt x="323" y="0"/>
                          </a:lnTo>
                          <a:close/>
                        </a:path>
                      </a:pathLst>
                    </a:custGeom>
                    <a:solidFill>
                      <a:srgbClr val="969696">
                        <a:alpha val="100000"/>
                      </a:srgbClr>
                    </a:solidFill>
                    <a:ln w="9525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8469" name="Freeform 128"/>
                    <p:cNvSpPr>
                      <a:spLocks noChangeAspect="1"/>
                    </p:cNvSpPr>
                    <p:nvPr/>
                  </p:nvSpPr>
                  <p:spPr>
                    <a:xfrm>
                      <a:off x="2977" y="4146"/>
                      <a:ext cx="347" cy="283"/>
                    </a:xfrm>
                    <a:custGeom>
                      <a:avLst/>
                      <a:gdLst/>
                      <a:ahLst/>
                      <a:cxnLst>
                        <a:cxn ang="0">
                          <a:pos x="25" y="0"/>
                        </a:cxn>
                        <a:cxn ang="0">
                          <a:pos x="347" y="113"/>
                        </a:cxn>
                        <a:cxn ang="0">
                          <a:pos x="347" y="180"/>
                        </a:cxn>
                        <a:cxn ang="0">
                          <a:pos x="15" y="283"/>
                        </a:cxn>
                        <a:cxn ang="0">
                          <a:pos x="0" y="148"/>
                        </a:cxn>
                        <a:cxn ang="0">
                          <a:pos x="25" y="0"/>
                        </a:cxn>
                      </a:cxnLst>
                      <a:rect l="0" t="0" r="0" b="0"/>
                      <a:pathLst>
                        <a:path w="347" h="283">
                          <a:moveTo>
                            <a:pt x="25" y="0"/>
                          </a:moveTo>
                          <a:lnTo>
                            <a:pt x="347" y="113"/>
                          </a:lnTo>
                          <a:lnTo>
                            <a:pt x="347" y="180"/>
                          </a:lnTo>
                          <a:lnTo>
                            <a:pt x="15" y="283"/>
                          </a:lnTo>
                          <a:lnTo>
                            <a:pt x="0" y="148"/>
                          </a:lnTo>
                          <a:lnTo>
                            <a:pt x="25" y="0"/>
                          </a:lnTo>
                          <a:close/>
                        </a:path>
                      </a:pathLst>
                    </a:custGeom>
                    <a:solidFill>
                      <a:srgbClr val="969696">
                        <a:alpha val="100000"/>
                      </a:srgbClr>
                    </a:solidFill>
                    <a:ln w="9525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8470" name="Oval 129"/>
                    <p:cNvSpPr>
                      <a:spLocks noChangeAspect="1"/>
                    </p:cNvSpPr>
                    <p:nvPr/>
                  </p:nvSpPr>
                  <p:spPr>
                    <a:xfrm>
                      <a:off x="2974" y="3696"/>
                      <a:ext cx="1165" cy="1180"/>
                    </a:xfrm>
                    <a:prstGeom prst="ellipse">
                      <a:avLst/>
                    </a:prstGeom>
                    <a:noFill/>
                    <a:ln w="9525" cap="flat" cmpd="sng">
                      <a:solidFill>
                        <a:srgbClr val="C0C0C0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>
                      <a:lvl1pPr marL="342900" indent="-3429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742950" indent="-28575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2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1143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4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600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20574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»"/>
                        <a:defRPr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0"/>
                        </a:spcBef>
                        <a:buFontTx/>
                        <a:buNone/>
                      </a:pPr>
                      <a:endParaRPr lang="zh-CN" altLang="en-US" sz="1800" dirty="0">
                        <a:latin typeface="Arial" panose="020B0604020202020204" pitchFamily="34" charset="0"/>
                      </a:endParaRPr>
                    </a:p>
                  </p:txBody>
                </p:sp>
                <p:grpSp>
                  <p:nvGrpSpPr>
                    <p:cNvPr id="15" name="Group 130"/>
                    <p:cNvGrpSpPr>
                      <a:grpSpLocks noChangeAspect="1"/>
                    </p:cNvGrpSpPr>
                    <p:nvPr/>
                  </p:nvGrpSpPr>
                  <p:grpSpPr>
                    <a:xfrm>
                      <a:off x="3339" y="4061"/>
                      <a:ext cx="443" cy="450"/>
                      <a:chOff x="3081" y="3057"/>
                      <a:chExt cx="443" cy="450"/>
                    </a:xfrm>
                  </p:grpSpPr>
                  <p:sp>
                    <p:nvSpPr>
                      <p:cNvPr id="18472" name="Oval 131"/>
                      <p:cNvSpPr>
                        <a:spLocks noChangeAspect="1"/>
                      </p:cNvSpPr>
                      <p:nvPr/>
                    </p:nvSpPr>
                    <p:spPr>
                      <a:xfrm>
                        <a:off x="3081" y="3057"/>
                        <a:ext cx="443" cy="450"/>
                      </a:xfrm>
                      <a:prstGeom prst="ellipse">
                        <a:avLst/>
                      </a:prstGeom>
                      <a:solidFill>
                        <a:srgbClr val="000000"/>
                      </a:solidFill>
                      <a:ln w="9525" cap="flat" cmpd="sng">
                        <a:solidFill>
                          <a:srgbClr val="C0C0C0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>
                        <a:lvl1pPr marL="342900" indent="-342900" algn="l" rtl="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buChar char="•"/>
                          <a:defRPr sz="32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1pPr>
                        <a:lvl2pPr marL="742950" indent="-285750" algn="l" rtl="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buChar char="–"/>
                          <a:defRPr sz="2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2pPr>
                        <a:lvl3pPr marL="1143000" indent="-228600" algn="l" rtl="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buChar char="•"/>
                          <a:defRPr sz="24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3pPr>
                        <a:lvl4pPr marL="1600200" indent="-228600" algn="l" rtl="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buChar char="–"/>
                          <a:defRPr sz="20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4pPr>
                        <a:lvl5pPr marL="2057400" indent="-228600" algn="l" rtl="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buChar char="»"/>
                          <a:defRPr sz="20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5pPr>
                      </a:lstStyle>
                      <a:p>
                        <a:pPr marL="0" lvl="0" indent="0" eaLnBrk="1" hangingPunct="1">
                          <a:spcBef>
                            <a:spcPct val="0"/>
                          </a:spcBef>
                          <a:buFontTx/>
                          <a:buNone/>
                        </a:pPr>
                        <a:endParaRPr lang="zh-CN" altLang="en-US" sz="1800" dirty="0">
                          <a:latin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18473" name="Oval 132"/>
                      <p:cNvSpPr>
                        <a:spLocks noChangeAspect="1"/>
                      </p:cNvSpPr>
                      <p:nvPr/>
                    </p:nvSpPr>
                    <p:spPr>
                      <a:xfrm>
                        <a:off x="3174" y="3152"/>
                        <a:ext cx="250" cy="263"/>
                      </a:xfrm>
                      <a:prstGeom prst="ellipse">
                        <a:avLst/>
                      </a:prstGeom>
                      <a:solidFill>
                        <a:srgbClr val="000000"/>
                      </a:solidFill>
                      <a:ln w="9525" cap="flat" cmpd="sng">
                        <a:solidFill>
                          <a:srgbClr val="C0C0C0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>
                        <a:lvl1pPr marL="342900" indent="-342900" algn="l" rtl="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buChar char="•"/>
                          <a:defRPr sz="32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1pPr>
                        <a:lvl2pPr marL="742950" indent="-285750" algn="l" rtl="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buChar char="–"/>
                          <a:defRPr sz="2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2pPr>
                        <a:lvl3pPr marL="1143000" indent="-228600" algn="l" rtl="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buChar char="•"/>
                          <a:defRPr sz="24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3pPr>
                        <a:lvl4pPr marL="1600200" indent="-228600" algn="l" rtl="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buChar char="–"/>
                          <a:defRPr sz="20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4pPr>
                        <a:lvl5pPr marL="2057400" indent="-228600" algn="l" rtl="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buChar char="»"/>
                          <a:defRPr sz="20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5pPr>
                      </a:lstStyle>
                      <a:p>
                        <a:pPr marL="0" lvl="0" indent="0" eaLnBrk="1" hangingPunct="1">
                          <a:spcBef>
                            <a:spcPct val="0"/>
                          </a:spcBef>
                          <a:buFontTx/>
                          <a:buNone/>
                        </a:pPr>
                        <a:endParaRPr lang="zh-CN" altLang="en-US" sz="1800" dirty="0">
                          <a:latin typeface="Arial" panose="020B0604020202020204" pitchFamily="34" charset="0"/>
                        </a:endParaRPr>
                      </a:p>
                    </p:txBody>
                  </p:sp>
                </p:grpSp>
              </p:grpSp>
              <p:sp>
                <p:nvSpPr>
                  <p:cNvPr id="18454" name="Freeform 133"/>
                  <p:cNvSpPr>
                    <a:spLocks noChangeAspect="1"/>
                  </p:cNvSpPr>
                  <p:nvPr/>
                </p:nvSpPr>
                <p:spPr>
                  <a:xfrm flipH="1">
                    <a:off x="1914" y="2022"/>
                    <a:ext cx="56" cy="8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</a:cxnLst>
                    <a:rect l="0" t="0" r="0" b="0"/>
                    <a:pathLst>
                      <a:path w="623" h="776">
                        <a:moveTo>
                          <a:pt x="137" y="508"/>
                        </a:moveTo>
                        <a:lnTo>
                          <a:pt x="110" y="426"/>
                        </a:lnTo>
                        <a:lnTo>
                          <a:pt x="82" y="291"/>
                        </a:lnTo>
                        <a:lnTo>
                          <a:pt x="82" y="162"/>
                        </a:lnTo>
                        <a:lnTo>
                          <a:pt x="101" y="83"/>
                        </a:lnTo>
                        <a:lnTo>
                          <a:pt x="152" y="28"/>
                        </a:lnTo>
                        <a:lnTo>
                          <a:pt x="249" y="0"/>
                        </a:lnTo>
                        <a:lnTo>
                          <a:pt x="345" y="14"/>
                        </a:lnTo>
                        <a:lnTo>
                          <a:pt x="418" y="55"/>
                        </a:lnTo>
                        <a:lnTo>
                          <a:pt x="488" y="152"/>
                        </a:lnTo>
                        <a:lnTo>
                          <a:pt x="558" y="272"/>
                        </a:lnTo>
                        <a:lnTo>
                          <a:pt x="613" y="439"/>
                        </a:lnTo>
                        <a:lnTo>
                          <a:pt x="623" y="578"/>
                        </a:lnTo>
                        <a:lnTo>
                          <a:pt x="608" y="694"/>
                        </a:lnTo>
                        <a:lnTo>
                          <a:pt x="558" y="749"/>
                        </a:lnTo>
                        <a:lnTo>
                          <a:pt x="469" y="776"/>
                        </a:lnTo>
                        <a:lnTo>
                          <a:pt x="363" y="772"/>
                        </a:lnTo>
                        <a:lnTo>
                          <a:pt x="277" y="703"/>
                        </a:lnTo>
                        <a:lnTo>
                          <a:pt x="207" y="624"/>
                        </a:lnTo>
                        <a:lnTo>
                          <a:pt x="192" y="597"/>
                        </a:lnTo>
                        <a:lnTo>
                          <a:pt x="40" y="694"/>
                        </a:lnTo>
                        <a:lnTo>
                          <a:pt x="4" y="694"/>
                        </a:lnTo>
                        <a:lnTo>
                          <a:pt x="0" y="665"/>
                        </a:lnTo>
                        <a:lnTo>
                          <a:pt x="152" y="536"/>
                        </a:lnTo>
                        <a:lnTo>
                          <a:pt x="137" y="508"/>
                        </a:lnTo>
                        <a:close/>
                      </a:path>
                    </a:pathLst>
                  </a:custGeom>
                  <a:solidFill>
                    <a:srgbClr val="000000">
                      <a:alpha val="100000"/>
                    </a:srgbClr>
                  </a:solidFill>
                  <a:ln w="9525">
                    <a:noFill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grpSp>
                <p:nvGrpSpPr>
                  <p:cNvPr id="16" name="Group 134"/>
                  <p:cNvGrpSpPr>
                    <a:grpSpLocks noChangeAspect="1"/>
                  </p:cNvGrpSpPr>
                  <p:nvPr/>
                </p:nvGrpSpPr>
                <p:grpSpPr>
                  <a:xfrm flipH="1">
                    <a:off x="1072" y="2188"/>
                    <a:ext cx="220" cy="199"/>
                    <a:chOff x="2757" y="3484"/>
                    <a:chExt cx="1612" cy="1627"/>
                  </a:xfrm>
                </p:grpSpPr>
                <p:sp>
                  <p:nvSpPr>
                    <p:cNvPr id="18456" name="Oval 135"/>
                    <p:cNvSpPr>
                      <a:spLocks noChangeAspect="1"/>
                    </p:cNvSpPr>
                    <p:nvPr/>
                  </p:nvSpPr>
                  <p:spPr>
                    <a:xfrm>
                      <a:off x="2757" y="3484"/>
                      <a:ext cx="1612" cy="1627"/>
                    </a:xfrm>
                    <a:prstGeom prst="ellipse">
                      <a:avLst/>
                    </a:prstGeom>
                    <a:solidFill>
                      <a:srgbClr val="000000"/>
                    </a:solidFill>
                    <a:ln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>
                      <a:lvl1pPr marL="342900" indent="-3429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742950" indent="-28575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2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1143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4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600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20574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»"/>
                        <a:defRPr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0"/>
                        </a:spcBef>
                        <a:buFontTx/>
                        <a:buNone/>
                      </a:pPr>
                      <a:endParaRPr lang="zh-CN" altLang="en-US" sz="1800" dirty="0">
                        <a:latin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18457" name="Freeform 136"/>
                    <p:cNvSpPr>
                      <a:spLocks noChangeAspect="1"/>
                    </p:cNvSpPr>
                    <p:nvPr/>
                  </p:nvSpPr>
                  <p:spPr>
                    <a:xfrm>
                      <a:off x="3437" y="4541"/>
                      <a:ext cx="280" cy="348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323"/>
                        </a:cxn>
                        <a:cxn ang="0">
                          <a:pos x="107" y="0"/>
                        </a:cxn>
                        <a:cxn ang="0">
                          <a:pos x="175" y="0"/>
                        </a:cxn>
                        <a:cxn ang="0">
                          <a:pos x="280" y="335"/>
                        </a:cxn>
                        <a:cxn ang="0">
                          <a:pos x="145" y="348"/>
                        </a:cxn>
                        <a:cxn ang="0">
                          <a:pos x="0" y="323"/>
                        </a:cxn>
                      </a:cxnLst>
                      <a:rect l="0" t="0" r="0" b="0"/>
                      <a:pathLst>
                        <a:path w="280" h="348">
                          <a:moveTo>
                            <a:pt x="0" y="323"/>
                          </a:moveTo>
                          <a:lnTo>
                            <a:pt x="107" y="0"/>
                          </a:lnTo>
                          <a:lnTo>
                            <a:pt x="175" y="0"/>
                          </a:lnTo>
                          <a:lnTo>
                            <a:pt x="280" y="335"/>
                          </a:lnTo>
                          <a:lnTo>
                            <a:pt x="145" y="348"/>
                          </a:lnTo>
                          <a:lnTo>
                            <a:pt x="0" y="323"/>
                          </a:lnTo>
                          <a:close/>
                        </a:path>
                      </a:pathLst>
                    </a:custGeom>
                    <a:solidFill>
                      <a:srgbClr val="969696">
                        <a:alpha val="100000"/>
                      </a:srgbClr>
                    </a:solidFill>
                    <a:ln w="9525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8458" name="Freeform 137"/>
                    <p:cNvSpPr>
                      <a:spLocks noChangeAspect="1"/>
                    </p:cNvSpPr>
                    <p:nvPr/>
                  </p:nvSpPr>
                  <p:spPr>
                    <a:xfrm>
                      <a:off x="3419" y="3701"/>
                      <a:ext cx="290" cy="348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25"/>
                        </a:cxn>
                        <a:cxn ang="0">
                          <a:pos x="115" y="348"/>
                        </a:cxn>
                        <a:cxn ang="0">
                          <a:pos x="185" y="348"/>
                        </a:cxn>
                        <a:cxn ang="0">
                          <a:pos x="290" y="15"/>
                        </a:cxn>
                        <a:cxn ang="0">
                          <a:pos x="150" y="0"/>
                        </a:cxn>
                        <a:cxn ang="0">
                          <a:pos x="0" y="25"/>
                        </a:cxn>
                      </a:cxnLst>
                      <a:rect l="0" t="0" r="0" b="0"/>
                      <a:pathLst>
                        <a:path w="290" h="348">
                          <a:moveTo>
                            <a:pt x="0" y="25"/>
                          </a:moveTo>
                          <a:lnTo>
                            <a:pt x="115" y="348"/>
                          </a:lnTo>
                          <a:lnTo>
                            <a:pt x="185" y="348"/>
                          </a:lnTo>
                          <a:lnTo>
                            <a:pt x="290" y="15"/>
                          </a:lnTo>
                          <a:lnTo>
                            <a:pt x="150" y="0"/>
                          </a:lnTo>
                          <a:lnTo>
                            <a:pt x="0" y="25"/>
                          </a:lnTo>
                          <a:close/>
                        </a:path>
                      </a:pathLst>
                    </a:custGeom>
                    <a:solidFill>
                      <a:srgbClr val="969696">
                        <a:alpha val="100000"/>
                      </a:srgbClr>
                    </a:solidFill>
                    <a:ln w="9525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8459" name="Freeform 138"/>
                    <p:cNvSpPr>
                      <a:spLocks noChangeAspect="1"/>
                    </p:cNvSpPr>
                    <p:nvPr/>
                  </p:nvSpPr>
                  <p:spPr>
                    <a:xfrm>
                      <a:off x="3804" y="4146"/>
                      <a:ext cx="348" cy="283"/>
                    </a:xfrm>
                    <a:custGeom>
                      <a:avLst/>
                      <a:gdLst/>
                      <a:ahLst/>
                      <a:cxnLst>
                        <a:cxn ang="0">
                          <a:pos x="323" y="0"/>
                        </a:cxn>
                        <a:cxn ang="0">
                          <a:pos x="0" y="113"/>
                        </a:cxn>
                        <a:cxn ang="0">
                          <a:pos x="0" y="180"/>
                        </a:cxn>
                        <a:cxn ang="0">
                          <a:pos x="333" y="283"/>
                        </a:cxn>
                        <a:cxn ang="0">
                          <a:pos x="348" y="148"/>
                        </a:cxn>
                        <a:cxn ang="0">
                          <a:pos x="323" y="0"/>
                        </a:cxn>
                      </a:cxnLst>
                      <a:rect l="0" t="0" r="0" b="0"/>
                      <a:pathLst>
                        <a:path w="348" h="283">
                          <a:moveTo>
                            <a:pt x="323" y="0"/>
                          </a:moveTo>
                          <a:lnTo>
                            <a:pt x="0" y="113"/>
                          </a:lnTo>
                          <a:lnTo>
                            <a:pt x="0" y="180"/>
                          </a:lnTo>
                          <a:lnTo>
                            <a:pt x="333" y="283"/>
                          </a:lnTo>
                          <a:lnTo>
                            <a:pt x="348" y="148"/>
                          </a:lnTo>
                          <a:lnTo>
                            <a:pt x="323" y="0"/>
                          </a:lnTo>
                          <a:close/>
                        </a:path>
                      </a:pathLst>
                    </a:custGeom>
                    <a:solidFill>
                      <a:srgbClr val="969696">
                        <a:alpha val="100000"/>
                      </a:srgbClr>
                    </a:solidFill>
                    <a:ln w="9525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8460" name="Freeform 139"/>
                    <p:cNvSpPr>
                      <a:spLocks noChangeAspect="1"/>
                    </p:cNvSpPr>
                    <p:nvPr/>
                  </p:nvSpPr>
                  <p:spPr>
                    <a:xfrm>
                      <a:off x="2977" y="4146"/>
                      <a:ext cx="347" cy="283"/>
                    </a:xfrm>
                    <a:custGeom>
                      <a:avLst/>
                      <a:gdLst/>
                      <a:ahLst/>
                      <a:cxnLst>
                        <a:cxn ang="0">
                          <a:pos x="25" y="0"/>
                        </a:cxn>
                        <a:cxn ang="0">
                          <a:pos x="347" y="113"/>
                        </a:cxn>
                        <a:cxn ang="0">
                          <a:pos x="347" y="180"/>
                        </a:cxn>
                        <a:cxn ang="0">
                          <a:pos x="15" y="283"/>
                        </a:cxn>
                        <a:cxn ang="0">
                          <a:pos x="0" y="148"/>
                        </a:cxn>
                        <a:cxn ang="0">
                          <a:pos x="25" y="0"/>
                        </a:cxn>
                      </a:cxnLst>
                      <a:rect l="0" t="0" r="0" b="0"/>
                      <a:pathLst>
                        <a:path w="347" h="283">
                          <a:moveTo>
                            <a:pt x="25" y="0"/>
                          </a:moveTo>
                          <a:lnTo>
                            <a:pt x="347" y="113"/>
                          </a:lnTo>
                          <a:lnTo>
                            <a:pt x="347" y="180"/>
                          </a:lnTo>
                          <a:lnTo>
                            <a:pt x="15" y="283"/>
                          </a:lnTo>
                          <a:lnTo>
                            <a:pt x="0" y="148"/>
                          </a:lnTo>
                          <a:lnTo>
                            <a:pt x="25" y="0"/>
                          </a:lnTo>
                          <a:close/>
                        </a:path>
                      </a:pathLst>
                    </a:custGeom>
                    <a:solidFill>
                      <a:srgbClr val="969696">
                        <a:alpha val="100000"/>
                      </a:srgbClr>
                    </a:solidFill>
                    <a:ln w="9525" cap="flat" cmpd="sng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8461" name="Oval 140"/>
                    <p:cNvSpPr>
                      <a:spLocks noChangeAspect="1"/>
                    </p:cNvSpPr>
                    <p:nvPr/>
                  </p:nvSpPr>
                  <p:spPr>
                    <a:xfrm>
                      <a:off x="2974" y="3696"/>
                      <a:ext cx="1165" cy="1180"/>
                    </a:xfrm>
                    <a:prstGeom prst="ellipse">
                      <a:avLst/>
                    </a:prstGeom>
                    <a:noFill/>
                    <a:ln w="9525" cap="flat" cmpd="sng">
                      <a:solidFill>
                        <a:srgbClr val="C0C0C0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>
                      <a:lvl1pPr marL="342900" indent="-3429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742950" indent="-28575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2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1143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4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600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20574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»"/>
                        <a:defRPr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0"/>
                        </a:spcBef>
                        <a:buFontTx/>
                        <a:buNone/>
                      </a:pPr>
                      <a:endParaRPr lang="zh-CN" altLang="en-US" sz="1800" dirty="0">
                        <a:latin typeface="Arial" panose="020B0604020202020204" pitchFamily="34" charset="0"/>
                      </a:endParaRPr>
                    </a:p>
                  </p:txBody>
                </p:sp>
                <p:grpSp>
                  <p:nvGrpSpPr>
                    <p:cNvPr id="17" name="Group 141"/>
                    <p:cNvGrpSpPr>
                      <a:grpSpLocks noChangeAspect="1"/>
                    </p:cNvGrpSpPr>
                    <p:nvPr/>
                  </p:nvGrpSpPr>
                  <p:grpSpPr>
                    <a:xfrm>
                      <a:off x="3339" y="4061"/>
                      <a:ext cx="443" cy="450"/>
                      <a:chOff x="3081" y="3057"/>
                      <a:chExt cx="443" cy="450"/>
                    </a:xfrm>
                  </p:grpSpPr>
                  <p:sp>
                    <p:nvSpPr>
                      <p:cNvPr id="18463" name="Oval 142"/>
                      <p:cNvSpPr>
                        <a:spLocks noChangeAspect="1"/>
                      </p:cNvSpPr>
                      <p:nvPr/>
                    </p:nvSpPr>
                    <p:spPr>
                      <a:xfrm>
                        <a:off x="3081" y="3057"/>
                        <a:ext cx="443" cy="450"/>
                      </a:xfrm>
                      <a:prstGeom prst="ellipse">
                        <a:avLst/>
                      </a:prstGeom>
                      <a:solidFill>
                        <a:srgbClr val="000000"/>
                      </a:solidFill>
                      <a:ln w="9525" cap="flat" cmpd="sng">
                        <a:solidFill>
                          <a:srgbClr val="C0C0C0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>
                        <a:lvl1pPr marL="342900" indent="-342900" algn="l" rtl="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buChar char="•"/>
                          <a:defRPr sz="32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1pPr>
                        <a:lvl2pPr marL="742950" indent="-285750" algn="l" rtl="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buChar char="–"/>
                          <a:defRPr sz="2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2pPr>
                        <a:lvl3pPr marL="1143000" indent="-228600" algn="l" rtl="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buChar char="•"/>
                          <a:defRPr sz="24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3pPr>
                        <a:lvl4pPr marL="1600200" indent="-228600" algn="l" rtl="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buChar char="–"/>
                          <a:defRPr sz="20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4pPr>
                        <a:lvl5pPr marL="2057400" indent="-228600" algn="l" rtl="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buChar char="»"/>
                          <a:defRPr sz="20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5pPr>
                      </a:lstStyle>
                      <a:p>
                        <a:pPr marL="0" lvl="0" indent="0" eaLnBrk="1" hangingPunct="1">
                          <a:spcBef>
                            <a:spcPct val="0"/>
                          </a:spcBef>
                          <a:buFontTx/>
                          <a:buNone/>
                        </a:pPr>
                        <a:endParaRPr lang="zh-CN" altLang="en-US" sz="1800" dirty="0">
                          <a:latin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18464" name="Oval 143"/>
                      <p:cNvSpPr>
                        <a:spLocks noChangeAspect="1"/>
                      </p:cNvSpPr>
                      <p:nvPr/>
                    </p:nvSpPr>
                    <p:spPr>
                      <a:xfrm>
                        <a:off x="3174" y="3152"/>
                        <a:ext cx="250" cy="263"/>
                      </a:xfrm>
                      <a:prstGeom prst="ellipse">
                        <a:avLst/>
                      </a:prstGeom>
                      <a:solidFill>
                        <a:srgbClr val="000000"/>
                      </a:solidFill>
                      <a:ln w="9525" cap="flat" cmpd="sng">
                        <a:solidFill>
                          <a:srgbClr val="C0C0C0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/>
                      <a:lstStyle>
                        <a:lvl1pPr marL="342900" indent="-342900" algn="l" rtl="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buChar char="•"/>
                          <a:defRPr sz="32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1pPr>
                        <a:lvl2pPr marL="742950" indent="-285750" algn="l" rtl="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buChar char="–"/>
                          <a:defRPr sz="2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2pPr>
                        <a:lvl3pPr marL="1143000" indent="-228600" algn="l" rtl="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buChar char="•"/>
                          <a:defRPr sz="24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3pPr>
                        <a:lvl4pPr marL="1600200" indent="-228600" algn="l" rtl="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buChar char="–"/>
                          <a:defRPr sz="20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4pPr>
                        <a:lvl5pPr marL="2057400" indent="-228600" algn="l" rtl="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Font typeface="Arial" panose="020B0604020202020204" pitchFamily="34" charset="0"/>
                          <a:buChar char="»"/>
                          <a:defRPr sz="20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5pPr>
                      </a:lstStyle>
                      <a:p>
                        <a:pPr marL="0" lvl="0" indent="0" eaLnBrk="1" hangingPunct="1">
                          <a:spcBef>
                            <a:spcPct val="0"/>
                          </a:spcBef>
                          <a:buFontTx/>
                          <a:buNone/>
                        </a:pPr>
                        <a:endParaRPr lang="zh-CN" altLang="en-US" sz="1800" dirty="0">
                          <a:latin typeface="Arial" panose="020B0604020202020204" pitchFamily="34" charset="0"/>
                        </a:endParaRPr>
                      </a:p>
                    </p:txBody>
                  </p:sp>
                </p:grpSp>
              </p:grpSp>
            </p:grpSp>
          </p:grpSp>
          <p:sp>
            <p:nvSpPr>
              <p:cNvPr id="18445" name="Line 145"/>
              <p:cNvSpPr/>
              <p:nvPr/>
            </p:nvSpPr>
            <p:spPr>
              <a:xfrm>
                <a:off x="2114" y="2132"/>
                <a:ext cx="596" cy="0"/>
              </a:xfrm>
              <a:prstGeom prst="line">
                <a:avLst/>
              </a:prstGeom>
              <a:ln w="381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</p:grpSp>
      <p:grpSp>
        <p:nvGrpSpPr>
          <p:cNvPr id="18" name="Group 149"/>
          <p:cNvGrpSpPr/>
          <p:nvPr/>
        </p:nvGrpSpPr>
        <p:grpSpPr>
          <a:xfrm>
            <a:off x="522288" y="368300"/>
            <a:ext cx="2116137" cy="712788"/>
            <a:chOff x="300" y="1281"/>
            <a:chExt cx="1333" cy="449"/>
          </a:xfrm>
        </p:grpSpPr>
        <p:pic>
          <p:nvPicPr>
            <p:cNvPr id="18438" name="TextBox 1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300" y="1281"/>
              <a:ext cx="1333" cy="449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8439" name="Text Box 151"/>
            <p:cNvSpPr txBox="1"/>
            <p:nvPr/>
          </p:nvSpPr>
          <p:spPr>
            <a:xfrm>
              <a:off x="396" y="1354"/>
              <a:ext cx="1038" cy="365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FontTx/>
                <a:buNone/>
              </a:pPr>
              <a:r>
                <a:rPr lang="zh-CN" altLang="en-US" sz="2800" b="1" dirty="0">
                  <a:solidFill>
                    <a:srgbClr val="FFFFFF"/>
                  </a:solidFill>
                </a:rPr>
                <a:t>  </a:t>
              </a:r>
              <a:r>
                <a:rPr lang="zh-CN" altLang="en-US" b="1" dirty="0">
                  <a:solidFill>
                    <a:srgbClr val="FFFFFF"/>
                  </a:solidFill>
                </a:rPr>
                <a:t>练一练</a:t>
              </a:r>
            </a:p>
          </p:txBody>
        </p:sp>
      </p:grpSp>
      <p:sp>
        <p:nvSpPr>
          <p:cNvPr id="13" name="流程图: 过程 12"/>
          <p:cNvSpPr/>
          <p:nvPr/>
        </p:nvSpPr>
        <p:spPr>
          <a:xfrm>
            <a:off x="184150" y="177800"/>
            <a:ext cx="8711565" cy="6492875"/>
          </a:xfrm>
          <a:prstGeom prst="flowChartProcess">
            <a:avLst/>
          </a:prstGeom>
          <a:noFill/>
          <a:ln w="6350">
            <a:solidFill>
              <a:schemeClr val="accent2">
                <a:lumMod val="40000"/>
                <a:lumOff val="60000"/>
              </a:schemeClr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  <a:innerShdw blurRad="63500" dist="50800" dir="13500000">
              <a:prstClr val="black">
                <a:alpha val="50000"/>
              </a:prstClr>
            </a:inn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圆角矩形 1"/>
          <p:cNvSpPr/>
          <p:nvPr/>
        </p:nvSpPr>
        <p:spPr>
          <a:xfrm>
            <a:off x="737356" y="479409"/>
            <a:ext cx="3112404" cy="714380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课堂小结</a:t>
            </a:r>
          </a:p>
        </p:txBody>
      </p:sp>
      <p:sp>
        <p:nvSpPr>
          <p:cNvPr id="3" name="单圆角矩形 2"/>
          <p:cNvSpPr/>
          <p:nvPr/>
        </p:nvSpPr>
        <p:spPr>
          <a:xfrm>
            <a:off x="928662" y="2714620"/>
            <a:ext cx="1714512" cy="2357454"/>
          </a:xfrm>
          <a:prstGeom prst="snipRound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楷体_GB2312"/>
                <a:ea typeface="楷体_GB2312"/>
                <a:cs typeface="楷体_GB2312"/>
              </a:rPr>
              <a:t>定滑轮</a:t>
            </a:r>
          </a:p>
        </p:txBody>
      </p:sp>
      <p:sp>
        <p:nvSpPr>
          <p:cNvPr id="4" name="单圆角矩形 3"/>
          <p:cNvSpPr/>
          <p:nvPr/>
        </p:nvSpPr>
        <p:spPr>
          <a:xfrm>
            <a:off x="3786182" y="2714620"/>
            <a:ext cx="1714512" cy="2357454"/>
          </a:xfrm>
          <a:prstGeom prst="snip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楷体_GB2312"/>
                <a:ea typeface="楷体_GB2312"/>
                <a:cs typeface="楷体_GB2312"/>
              </a:rPr>
              <a:t>动滑轮</a:t>
            </a:r>
          </a:p>
        </p:txBody>
      </p:sp>
      <p:sp>
        <p:nvSpPr>
          <p:cNvPr id="5" name="单圆角矩形 4"/>
          <p:cNvSpPr/>
          <p:nvPr/>
        </p:nvSpPr>
        <p:spPr>
          <a:xfrm>
            <a:off x="6429388" y="2786058"/>
            <a:ext cx="1714512" cy="2357454"/>
          </a:xfrm>
          <a:prstGeom prst="snipRoundRect">
            <a:avLst/>
          </a:prstGeom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楷体_GB2312"/>
                <a:ea typeface="楷体_GB2312"/>
                <a:cs typeface="楷体_GB2312"/>
              </a:rPr>
              <a:t>滑轮组</a:t>
            </a:r>
          </a:p>
        </p:txBody>
      </p:sp>
      <p:sp>
        <p:nvSpPr>
          <p:cNvPr id="6" name="燕尾形 5"/>
          <p:cNvSpPr/>
          <p:nvPr/>
        </p:nvSpPr>
        <p:spPr>
          <a:xfrm>
            <a:off x="3000364" y="3286124"/>
            <a:ext cx="500066" cy="1214446"/>
          </a:xfrm>
          <a:prstGeom prst="chevron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华文新魏" panose="02010800040101010101" pitchFamily="2" charset="-122"/>
              <a:ea typeface="华文新魏" panose="02010800040101010101" pitchFamily="2" charset="-122"/>
              <a:cs typeface="+mn-cs"/>
            </a:endParaRPr>
          </a:p>
        </p:txBody>
      </p:sp>
      <p:sp>
        <p:nvSpPr>
          <p:cNvPr id="7" name="燕尾形 6"/>
          <p:cNvSpPr/>
          <p:nvPr/>
        </p:nvSpPr>
        <p:spPr>
          <a:xfrm>
            <a:off x="5715008" y="3214686"/>
            <a:ext cx="500066" cy="1214446"/>
          </a:xfrm>
          <a:prstGeom prst="chevron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华文新魏" panose="02010800040101010101" pitchFamily="2" charset="-122"/>
              <a:ea typeface="华文新魏" panose="02010800040101010101" pitchFamily="2" charset="-122"/>
              <a:cs typeface="+mn-cs"/>
            </a:endParaRPr>
          </a:p>
        </p:txBody>
      </p:sp>
      <p:sp>
        <p:nvSpPr>
          <p:cNvPr id="13" name="流程图: 过程 12"/>
          <p:cNvSpPr/>
          <p:nvPr/>
        </p:nvSpPr>
        <p:spPr>
          <a:xfrm>
            <a:off x="184150" y="177800"/>
            <a:ext cx="8711565" cy="6492875"/>
          </a:xfrm>
          <a:prstGeom prst="flowChartProcess">
            <a:avLst/>
          </a:prstGeom>
          <a:noFill/>
          <a:ln w="6350">
            <a:solidFill>
              <a:schemeClr val="accent2">
                <a:lumMod val="40000"/>
                <a:lumOff val="60000"/>
              </a:schemeClr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  <a:innerShdw blurRad="63500" dist="50800" dir="13500000">
              <a:prstClr val="black">
                <a:alpha val="50000"/>
              </a:prstClr>
            </a:inn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7"/>
          <p:cNvGrpSpPr/>
          <p:nvPr/>
        </p:nvGrpSpPr>
        <p:grpSpPr>
          <a:xfrm>
            <a:off x="3086100" y="1358900"/>
            <a:ext cx="2914650" cy="1987550"/>
            <a:chOff x="1973" y="969"/>
            <a:chExt cx="1836" cy="1252"/>
          </a:xfrm>
        </p:grpSpPr>
        <p:pic>
          <p:nvPicPr>
            <p:cNvPr id="3087" name="Picture 14" descr="滑轮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973" y="969"/>
              <a:ext cx="1836" cy="1252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3088" name="Rectangle 15"/>
            <p:cNvSpPr/>
            <p:nvPr/>
          </p:nvSpPr>
          <p:spPr>
            <a:xfrm>
              <a:off x="2001" y="986"/>
              <a:ext cx="1786" cy="1207"/>
            </a:xfrm>
            <a:prstGeom prst="rect">
              <a:avLst/>
            </a:prstGeom>
            <a:noFill/>
            <a:ln w="19050" cap="flat" cmpd="sng">
              <a:solidFill>
                <a:schemeClr val="bg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FontTx/>
                <a:buNone/>
              </a:pPr>
              <a:endParaRPr lang="zh-CN" altLang="en-US" sz="1800" dirty="0">
                <a:latin typeface="Arial" panose="020B0604020202020204" pitchFamily="34" charset="0"/>
              </a:endParaRPr>
            </a:p>
          </p:txBody>
        </p:sp>
      </p:grp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061610" y="4851401"/>
            <a:ext cx="7217559" cy="523221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楷体_GB2312"/>
                <a:ea typeface="楷体_GB2312"/>
                <a:cs typeface="楷体_GB2312"/>
              </a:rPr>
              <a:t>　</a:t>
            </a: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滑轮：边缘有凹槽，能绕轴转动的小轮。</a:t>
            </a:r>
          </a:p>
        </p:txBody>
      </p:sp>
      <p:pic>
        <p:nvPicPr>
          <p:cNvPr id="3079" name="图片 9" descr="zt_20100714135802473.jpg"/>
          <p:cNvPicPr>
            <a:picLocks noChangeAspect="1"/>
          </p:cNvPicPr>
          <p:nvPr/>
        </p:nvPicPr>
        <p:blipFill>
          <a:blip r:embed="rId3"/>
          <a:srcRect l="5930" t="10451"/>
          <a:stretch>
            <a:fillRect/>
          </a:stretch>
        </p:blipFill>
        <p:spPr>
          <a:xfrm>
            <a:off x="468313" y="1341438"/>
            <a:ext cx="2519362" cy="20415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80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35675" y="1196975"/>
            <a:ext cx="2352675" cy="2257425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4" name="Group 18"/>
          <p:cNvGrpSpPr/>
          <p:nvPr/>
        </p:nvGrpSpPr>
        <p:grpSpPr>
          <a:xfrm>
            <a:off x="2322513" y="323850"/>
            <a:ext cx="4545012" cy="3509963"/>
            <a:chOff x="1973" y="969"/>
            <a:chExt cx="1836" cy="1252"/>
          </a:xfrm>
        </p:grpSpPr>
        <p:pic>
          <p:nvPicPr>
            <p:cNvPr id="3085" name="Picture 19" descr="滑轮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973" y="969"/>
              <a:ext cx="1836" cy="1252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3086" name="Rectangle 20"/>
            <p:cNvSpPr/>
            <p:nvPr/>
          </p:nvSpPr>
          <p:spPr>
            <a:xfrm>
              <a:off x="2001" y="986"/>
              <a:ext cx="1786" cy="1207"/>
            </a:xfrm>
            <a:prstGeom prst="rect">
              <a:avLst/>
            </a:prstGeom>
            <a:noFill/>
            <a:ln w="19050" cap="flat" cmpd="sng">
              <a:solidFill>
                <a:schemeClr val="bg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FontTx/>
                <a:buNone/>
              </a:pPr>
              <a:endParaRPr lang="zh-CN" altLang="en-US" sz="1800" dirty="0">
                <a:latin typeface="Arial" panose="020B0604020202020204" pitchFamily="34" charset="0"/>
              </a:endParaRPr>
            </a:p>
          </p:txBody>
        </p:sp>
      </p:grpSp>
      <p:sp>
        <p:nvSpPr>
          <p:cNvPr id="12" name="圆角矩形标注 11"/>
          <p:cNvSpPr/>
          <p:nvPr/>
        </p:nvSpPr>
        <p:spPr>
          <a:xfrm>
            <a:off x="6958013" y="458788"/>
            <a:ext cx="914400" cy="469900"/>
          </a:xfrm>
          <a:prstGeom prst="wedgeRoundRectCallout">
            <a:avLst>
              <a:gd name="adj1" fmla="val -170486"/>
              <a:gd name="adj2" fmla="val 214866"/>
              <a:gd name="adj3" fmla="val 16667"/>
            </a:avLst>
          </a:prstGeom>
          <a:solidFill>
            <a:schemeClr val="accent1"/>
          </a:solidFill>
          <a:ln w="25400" cap="flat" cmpd="sng">
            <a:solidFill>
              <a:srgbClr val="385D8A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FontTx/>
              <a:buNone/>
            </a:pPr>
            <a:r>
              <a:rPr lang="zh-CN" altLang="en-US" sz="2400" b="1" dirty="0">
                <a:solidFill>
                  <a:srgbClr val="FFFFFF"/>
                </a:solidFill>
              </a:rPr>
              <a:t>凹槽</a:t>
            </a:r>
          </a:p>
        </p:txBody>
      </p:sp>
      <p:sp>
        <p:nvSpPr>
          <p:cNvPr id="13" name="圆角矩形标注 12"/>
          <p:cNvSpPr/>
          <p:nvPr/>
        </p:nvSpPr>
        <p:spPr>
          <a:xfrm>
            <a:off x="4527550" y="3068638"/>
            <a:ext cx="625475" cy="360362"/>
          </a:xfrm>
          <a:prstGeom prst="wedgeRoundRectCallout">
            <a:avLst>
              <a:gd name="adj1" fmla="val -16245"/>
              <a:gd name="adj2" fmla="val -396255"/>
              <a:gd name="adj3" fmla="val 16667"/>
            </a:avLst>
          </a:prstGeom>
          <a:solidFill>
            <a:schemeClr val="accent1"/>
          </a:solidFill>
          <a:ln w="25400" cap="flat" cmpd="sng">
            <a:solidFill>
              <a:srgbClr val="385D8A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FontTx/>
              <a:buNone/>
            </a:pPr>
            <a:r>
              <a:rPr lang="zh-CN" altLang="en-US" sz="2400" b="1" dirty="0">
                <a:solidFill>
                  <a:srgbClr val="FFFFFF"/>
                </a:solidFill>
              </a:rPr>
              <a:t>轴</a:t>
            </a:r>
          </a:p>
        </p:txBody>
      </p:sp>
      <p:sp>
        <p:nvSpPr>
          <p:cNvPr id="14" name="圆角矩形标注 13"/>
          <p:cNvSpPr/>
          <p:nvPr/>
        </p:nvSpPr>
        <p:spPr>
          <a:xfrm>
            <a:off x="5298123" y="323850"/>
            <a:ext cx="914400" cy="469900"/>
          </a:xfrm>
          <a:prstGeom prst="wedgeRoundRectCallout">
            <a:avLst>
              <a:gd name="adj1" fmla="val -42708"/>
              <a:gd name="adj2" fmla="val 195269"/>
              <a:gd name="adj3" fmla="val 16667"/>
            </a:avLst>
          </a:prstGeom>
          <a:solidFill>
            <a:schemeClr val="accent1"/>
          </a:solidFill>
          <a:ln w="25400" cap="flat" cmpd="sng">
            <a:solidFill>
              <a:srgbClr val="385D8A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FontTx/>
              <a:buNone/>
            </a:pPr>
            <a:r>
              <a:rPr lang="zh-CN" altLang="en-US" sz="2400" b="1" dirty="0">
                <a:solidFill>
                  <a:srgbClr val="FFFFFF"/>
                </a:solidFill>
              </a:rPr>
              <a:t>小轮</a:t>
            </a:r>
          </a:p>
        </p:txBody>
      </p:sp>
      <p:sp>
        <p:nvSpPr>
          <p:cNvPr id="2" name="流程图: 过程 1"/>
          <p:cNvSpPr/>
          <p:nvPr/>
        </p:nvSpPr>
        <p:spPr>
          <a:xfrm>
            <a:off x="184150" y="177800"/>
            <a:ext cx="8711565" cy="6492875"/>
          </a:xfrm>
          <a:prstGeom prst="flowChartProcess">
            <a:avLst/>
          </a:prstGeom>
          <a:noFill/>
          <a:ln w="6350">
            <a:solidFill>
              <a:schemeClr val="accent2">
                <a:lumMod val="40000"/>
                <a:lumOff val="60000"/>
              </a:schemeClr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  <a:innerShdw blurRad="63500" dist="50800" dir="13500000">
              <a:prstClr val="black">
                <a:alpha val="50000"/>
              </a:prstClr>
            </a:inn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ldLvl="0" animBg="1"/>
      <p:bldP spid="13" grpId="0" bldLvl="0" animBg="1"/>
      <p:bldP spid="14" grpId="0" bldLvl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Box 4"/>
          <p:cNvSpPr txBox="1"/>
          <p:nvPr/>
        </p:nvSpPr>
        <p:spPr>
          <a:xfrm>
            <a:off x="327025" y="1527175"/>
            <a:ext cx="7607300" cy="6413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FontTx/>
              <a:buNone/>
            </a:pPr>
            <a:r>
              <a:rPr lang="zh-CN" altLang="en-US" sz="3600" b="1" dirty="0">
                <a:solidFill>
                  <a:srgbClr val="0066CC"/>
                </a:solidFill>
                <a:latin typeface="宋体" panose="02010600030101010101" pitchFamily="2" charset="-122"/>
              </a:rPr>
              <a:t>   </a:t>
            </a:r>
            <a:r>
              <a:rPr lang="zh-CN" altLang="en-US" b="1" dirty="0">
                <a:solidFill>
                  <a:srgbClr val="0066CC"/>
                </a:solidFill>
                <a:latin typeface="宋体" panose="02010600030101010101" pitchFamily="2" charset="-122"/>
              </a:rPr>
              <a:t>下面两个滑轮在使用上有什么不同呢</a:t>
            </a:r>
            <a:r>
              <a:rPr lang="en-US" altLang="zh-CN" b="1" dirty="0">
                <a:solidFill>
                  <a:srgbClr val="0066CC"/>
                </a:solidFill>
                <a:latin typeface="宋体" panose="02010600030101010101" pitchFamily="2" charset="-122"/>
              </a:rPr>
              <a:t>?</a:t>
            </a:r>
          </a:p>
        </p:txBody>
      </p:sp>
      <p:sp>
        <p:nvSpPr>
          <p:cNvPr id="4099" name="TextBox 7"/>
          <p:cNvSpPr txBox="1"/>
          <p:nvPr/>
        </p:nvSpPr>
        <p:spPr>
          <a:xfrm>
            <a:off x="1420813" y="5094288"/>
            <a:ext cx="2879725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FontTx/>
              <a:buNone/>
            </a:pPr>
            <a:r>
              <a:rPr lang="zh-CN" altLang="en-US" sz="2800" b="1" dirty="0">
                <a:latin typeface="宋体" panose="02010600030101010101" pitchFamily="2" charset="-122"/>
              </a:rPr>
              <a:t>旗杆顶端的滑轮</a:t>
            </a:r>
          </a:p>
        </p:txBody>
      </p:sp>
      <p:pic>
        <p:nvPicPr>
          <p:cNvPr id="4101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7025" y="2214563"/>
            <a:ext cx="1712913" cy="29241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102" name="TextBox 7"/>
          <p:cNvSpPr txBox="1"/>
          <p:nvPr/>
        </p:nvSpPr>
        <p:spPr>
          <a:xfrm>
            <a:off x="4525963" y="5114925"/>
            <a:ext cx="3313112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FontTx/>
              <a:buNone/>
            </a:pPr>
            <a:r>
              <a:rPr lang="zh-CN" altLang="en-US" sz="2800" b="1" dirty="0">
                <a:latin typeface="宋体" panose="02010600030101010101" pitchFamily="2" charset="-122"/>
              </a:rPr>
              <a:t>电动机下面的滑轮</a:t>
            </a:r>
          </a:p>
        </p:txBody>
      </p:sp>
      <p:pic>
        <p:nvPicPr>
          <p:cNvPr id="4103" name="Picture 2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35138" y="2259013"/>
            <a:ext cx="2052637" cy="2835275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</p:pic>
      <p:sp>
        <p:nvSpPr>
          <p:cNvPr id="4104" name="Text Box 4"/>
          <p:cNvSpPr txBox="1"/>
          <p:nvPr/>
        </p:nvSpPr>
        <p:spPr>
          <a:xfrm>
            <a:off x="684213" y="188913"/>
            <a:ext cx="4824412" cy="6238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lang="zh-CN" altLang="en-US" b="1" dirty="0">
                <a:solidFill>
                  <a:srgbClr val="0066CC"/>
                </a:solidFill>
                <a:latin typeface="宋体" panose="02010600030101010101" pitchFamily="2" charset="-122"/>
              </a:rPr>
              <a:t>一、定滑轮和动滑轮</a:t>
            </a:r>
            <a:endParaRPr lang="en-US" altLang="zh-CN" b="1" dirty="0">
              <a:solidFill>
                <a:srgbClr val="0066CC"/>
              </a:solidFill>
              <a:latin typeface="宋体" panose="02010600030101010101" pitchFamily="2" charset="-122"/>
            </a:endParaRPr>
          </a:p>
        </p:txBody>
      </p:sp>
      <p:sp>
        <p:nvSpPr>
          <p:cNvPr id="13" name="流程图: 过程 12"/>
          <p:cNvSpPr/>
          <p:nvPr/>
        </p:nvSpPr>
        <p:spPr>
          <a:xfrm>
            <a:off x="184150" y="177800"/>
            <a:ext cx="8711565" cy="6492875"/>
          </a:xfrm>
          <a:prstGeom prst="flowChartProcess">
            <a:avLst/>
          </a:prstGeom>
          <a:noFill/>
          <a:ln w="6350">
            <a:solidFill>
              <a:schemeClr val="accent2">
                <a:lumMod val="40000"/>
                <a:lumOff val="60000"/>
              </a:schemeClr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  <a:innerShdw blurRad="63500" dist="50800" dir="13500000">
              <a:prstClr val="black">
                <a:alpha val="50000"/>
              </a:prstClr>
            </a:inn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4"/>
          <p:cNvSpPr txBox="1"/>
          <p:nvPr/>
        </p:nvSpPr>
        <p:spPr>
          <a:xfrm>
            <a:off x="1436688" y="908050"/>
            <a:ext cx="7239000" cy="6254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lang="zh-CN" altLang="en-US" sz="2800" b="1" dirty="0">
                <a:latin typeface="宋体" panose="02010600030101010101" pitchFamily="2" charset="-122"/>
              </a:rPr>
              <a:t>工作时，轴不随物体移动的滑轮叫定滑轮。</a:t>
            </a:r>
            <a:endParaRPr lang="en-US" altLang="zh-CN" sz="2800" b="1" dirty="0">
              <a:latin typeface="宋体" panose="02010600030101010101" pitchFamily="2" charset="-122"/>
            </a:endParaRPr>
          </a:p>
        </p:txBody>
      </p:sp>
      <p:sp>
        <p:nvSpPr>
          <p:cNvPr id="5124" name="Text Box 4"/>
          <p:cNvSpPr txBox="1"/>
          <p:nvPr/>
        </p:nvSpPr>
        <p:spPr>
          <a:xfrm>
            <a:off x="684213" y="188913"/>
            <a:ext cx="4824412" cy="6238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lang="en-US" altLang="zh-CN" b="1" dirty="0">
                <a:solidFill>
                  <a:srgbClr val="0066CC"/>
                </a:solidFill>
                <a:latin typeface="宋体" panose="02010600030101010101" pitchFamily="2" charset="-122"/>
              </a:rPr>
              <a:t>1</a:t>
            </a:r>
            <a:r>
              <a:rPr lang="zh-CN" altLang="en-US" b="1" dirty="0">
                <a:solidFill>
                  <a:srgbClr val="0066CC"/>
                </a:solidFill>
                <a:latin typeface="宋体" panose="02010600030101010101" pitchFamily="2" charset="-122"/>
              </a:rPr>
              <a:t>、定滑轮</a:t>
            </a:r>
            <a:endParaRPr lang="en-US" altLang="zh-CN" b="1" dirty="0">
              <a:solidFill>
                <a:srgbClr val="0066CC"/>
              </a:solidFill>
              <a:latin typeface="宋体" panose="02010600030101010101" pitchFamily="2" charset="-122"/>
            </a:endParaRPr>
          </a:p>
        </p:txBody>
      </p:sp>
      <p:pic>
        <p:nvPicPr>
          <p:cNvPr id="5125" name="Picture 30" descr="滑轮实验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863" y="1674813"/>
            <a:ext cx="3241675" cy="4275137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2" name="组合 1"/>
          <p:cNvGrpSpPr/>
          <p:nvPr/>
        </p:nvGrpSpPr>
        <p:grpSpPr>
          <a:xfrm>
            <a:off x="741363" y="3251200"/>
            <a:ext cx="1065212" cy="1273175"/>
            <a:chOff x="1781690" y="3654025"/>
            <a:chExt cx="1065144" cy="1272517"/>
          </a:xfrm>
        </p:grpSpPr>
        <p:sp>
          <p:nvSpPr>
            <p:cNvPr id="9" name="Line 24"/>
            <p:cNvSpPr>
              <a:spLocks noChangeShapeType="1"/>
            </p:cNvSpPr>
            <p:nvPr/>
          </p:nvSpPr>
          <p:spPr bwMode="auto">
            <a:xfrm flipV="1">
              <a:off x="1961066" y="3654025"/>
              <a:ext cx="1588" cy="1272517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tailEnd type="triangle" w="lg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solidFill>
                    <a:srgbClr val="FF0000"/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141" name="Text Box 25"/>
            <p:cNvSpPr txBox="1"/>
            <p:nvPr/>
          </p:nvSpPr>
          <p:spPr>
            <a:xfrm>
              <a:off x="1781690" y="3727902"/>
              <a:ext cx="1065144" cy="58457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CN" b="1" i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F</a:t>
              </a:r>
              <a:endParaRPr lang="en-US" altLang="zh-CN" b="1" i="1" baseline="-25000" dirty="0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4" name="组合 11"/>
          <p:cNvGrpSpPr/>
          <p:nvPr/>
        </p:nvGrpSpPr>
        <p:grpSpPr>
          <a:xfrm rot="10800000">
            <a:off x="2541588" y="4989513"/>
            <a:ext cx="1065212" cy="1273175"/>
            <a:chOff x="1109580" y="3654025"/>
            <a:chExt cx="1065144" cy="1272517"/>
          </a:xfrm>
        </p:grpSpPr>
        <p:sp>
          <p:nvSpPr>
            <p:cNvPr id="13" name="Line 24"/>
            <p:cNvSpPr>
              <a:spLocks noChangeShapeType="1"/>
            </p:cNvSpPr>
            <p:nvPr/>
          </p:nvSpPr>
          <p:spPr bwMode="auto">
            <a:xfrm flipV="1">
              <a:off x="1957251" y="3654025"/>
              <a:ext cx="0" cy="1272517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tailEnd type="triangle" w="lg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solidFill>
                    <a:srgbClr val="FF0000"/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139" name="Text Box 25"/>
            <p:cNvSpPr txBox="1"/>
            <p:nvPr/>
          </p:nvSpPr>
          <p:spPr>
            <a:xfrm rot="10800000">
              <a:off x="1109580" y="3684234"/>
              <a:ext cx="1065144" cy="58457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CN" b="1" i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F</a:t>
              </a:r>
              <a:endParaRPr lang="en-US" altLang="zh-CN" b="1" i="1" baseline="-25000" dirty="0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5" name="组合 14"/>
          <p:cNvGrpSpPr/>
          <p:nvPr/>
        </p:nvGrpSpPr>
        <p:grpSpPr>
          <a:xfrm rot="10800000">
            <a:off x="693738" y="4524375"/>
            <a:ext cx="1065212" cy="1271588"/>
            <a:chOff x="1109580" y="3654025"/>
            <a:chExt cx="1065144" cy="1272517"/>
          </a:xfrm>
        </p:grpSpPr>
        <p:sp>
          <p:nvSpPr>
            <p:cNvPr id="16" name="Line 24"/>
            <p:cNvSpPr>
              <a:spLocks noChangeShapeType="1"/>
            </p:cNvSpPr>
            <p:nvPr/>
          </p:nvSpPr>
          <p:spPr bwMode="auto">
            <a:xfrm flipV="1">
              <a:off x="1957251" y="3654025"/>
              <a:ext cx="0" cy="127251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tailEnd type="triangle" w="lg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solidFill>
                    <a:srgbClr val="FF0000"/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137" name="Text Box 25"/>
            <p:cNvSpPr txBox="1"/>
            <p:nvPr/>
          </p:nvSpPr>
          <p:spPr>
            <a:xfrm rot="10800000">
              <a:off x="1109580" y="3684234"/>
              <a:ext cx="1065144" cy="58457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CN" b="1" i="1" dirty="0">
                  <a:latin typeface="Times New Roman" panose="02020603050405020304" pitchFamily="18" charset="0"/>
                </a:rPr>
                <a:t>G</a:t>
              </a:r>
              <a:endParaRPr lang="en-US" altLang="zh-CN" b="1" i="1" baseline="-25000" dirty="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6" name="组合 17"/>
          <p:cNvGrpSpPr/>
          <p:nvPr/>
        </p:nvGrpSpPr>
        <p:grpSpPr>
          <a:xfrm rot="10800000">
            <a:off x="2090738" y="4383088"/>
            <a:ext cx="1065212" cy="1271587"/>
            <a:chOff x="1109580" y="3654025"/>
            <a:chExt cx="1065144" cy="1272517"/>
          </a:xfrm>
        </p:grpSpPr>
        <p:sp>
          <p:nvSpPr>
            <p:cNvPr id="19" name="Line 24"/>
            <p:cNvSpPr>
              <a:spLocks noChangeShapeType="1"/>
            </p:cNvSpPr>
            <p:nvPr/>
          </p:nvSpPr>
          <p:spPr bwMode="auto">
            <a:xfrm flipV="1">
              <a:off x="1957251" y="3654025"/>
              <a:ext cx="0" cy="127251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tailEnd type="triangle" w="lg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solidFill>
                    <a:srgbClr val="FF0000"/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135" name="Text Box 25"/>
            <p:cNvSpPr txBox="1"/>
            <p:nvPr/>
          </p:nvSpPr>
          <p:spPr>
            <a:xfrm rot="10800000">
              <a:off x="1109580" y="3684234"/>
              <a:ext cx="1065144" cy="58457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CN" b="1" i="1" dirty="0">
                  <a:latin typeface="Times New Roman" panose="02020603050405020304" pitchFamily="18" charset="0"/>
                </a:rPr>
                <a:t>G</a:t>
              </a:r>
              <a:endParaRPr lang="en-US" altLang="zh-CN" b="1" i="1" baseline="-25000" dirty="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7" name="组合 20"/>
          <p:cNvGrpSpPr/>
          <p:nvPr/>
        </p:nvGrpSpPr>
        <p:grpSpPr>
          <a:xfrm>
            <a:off x="1974850" y="3124200"/>
            <a:ext cx="1065213" cy="1271588"/>
            <a:chOff x="1620422" y="3654025"/>
            <a:chExt cx="1065144" cy="1272517"/>
          </a:xfrm>
        </p:grpSpPr>
        <p:sp>
          <p:nvSpPr>
            <p:cNvPr id="22" name="Line 24"/>
            <p:cNvSpPr>
              <a:spLocks noChangeShapeType="1"/>
            </p:cNvSpPr>
            <p:nvPr/>
          </p:nvSpPr>
          <p:spPr bwMode="auto">
            <a:xfrm flipV="1">
              <a:off x="1961713" y="3654025"/>
              <a:ext cx="1587" cy="1272517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tailEnd type="triangle" w="lg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solidFill>
                    <a:srgbClr val="FF0000"/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5133" name="Text Box 25"/>
            <p:cNvSpPr txBox="1"/>
            <p:nvPr/>
          </p:nvSpPr>
          <p:spPr>
            <a:xfrm>
              <a:off x="1620422" y="3746155"/>
              <a:ext cx="1065144" cy="58457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CN" b="1" i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F</a:t>
              </a:r>
              <a:endParaRPr lang="en-US" altLang="zh-CN" b="1" i="1" baseline="-25000" dirty="0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24" name="Rectangle 6"/>
          <p:cNvSpPr>
            <a:spLocks noChangeArrowheads="1"/>
          </p:cNvSpPr>
          <p:nvPr/>
        </p:nvSpPr>
        <p:spPr bwMode="auto">
          <a:xfrm>
            <a:off x="3606800" y="1636713"/>
            <a:ext cx="5237163" cy="43275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结论：①使用定滑轮不省力，不省距离；但可以改变力的方向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;</a:t>
            </a:r>
          </a:p>
          <a:p>
            <a:pPr marL="0" marR="0" lvl="0" indent="0" algn="just" defTabSz="914400" rtl="0" eaLnBrk="1" fontAlgn="base" latinLnBrk="0" hangingPunct="1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②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绳自由端移动的距离与物体上升高度相等，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S</a:t>
            </a:r>
            <a:r>
              <a:rPr kumimoji="0" lang="zh-CN" altLang="en-US" sz="2800" b="1" i="0" u="none" strike="noStrike" kern="1200" cap="none" spc="0" normalizeH="0" baseline="-25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绳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=h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;</a:t>
            </a:r>
          </a:p>
          <a:p>
            <a:pPr marL="0" marR="0" lvl="0" indent="0" algn="just" defTabSz="914400" rtl="0" eaLnBrk="1" fontAlgn="base" latinLnBrk="0" hangingPunct="1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③绳自由端移动的速度与物体上升速度相等，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V</a:t>
            </a:r>
            <a:r>
              <a:rPr kumimoji="0" lang="zh-CN" altLang="en-US" sz="2800" b="1" i="0" u="none" strike="noStrike" kern="1200" cap="none" spc="0" normalizeH="0" baseline="-25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绳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=V</a:t>
            </a:r>
            <a:r>
              <a:rPr kumimoji="0" lang="zh-CN" altLang="en-US" sz="2800" b="1" i="0" u="none" strike="noStrike" kern="1200" cap="none" spc="0" normalizeH="0" baseline="-25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物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;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  <a:p>
            <a:pPr marL="0" marR="0" lvl="0" indent="0" algn="just" defTabSz="914400" rtl="0" eaLnBrk="1" fontAlgn="base" latinLnBrk="0" hangingPunct="1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④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忽略绳重和摩擦，绳自由端的拉力和物体重力关系，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 F=G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流程图: 过程 2"/>
          <p:cNvSpPr/>
          <p:nvPr/>
        </p:nvSpPr>
        <p:spPr>
          <a:xfrm>
            <a:off x="184150" y="177800"/>
            <a:ext cx="8711565" cy="6492875"/>
          </a:xfrm>
          <a:prstGeom prst="flowChartProcess">
            <a:avLst/>
          </a:prstGeom>
          <a:noFill/>
          <a:ln w="6350">
            <a:solidFill>
              <a:schemeClr val="accent2">
                <a:lumMod val="40000"/>
                <a:lumOff val="60000"/>
              </a:schemeClr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  <a:innerShdw blurRad="63500" dist="50800" dir="13500000">
              <a:prstClr val="black">
                <a:alpha val="50000"/>
              </a:prstClr>
            </a:inn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4"/>
          <p:cNvSpPr txBox="1"/>
          <p:nvPr/>
        </p:nvSpPr>
        <p:spPr>
          <a:xfrm>
            <a:off x="1436688" y="908050"/>
            <a:ext cx="7239000" cy="6254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lang="zh-CN" altLang="en-US" sz="2800" b="1" dirty="0">
                <a:latin typeface="宋体" panose="02010600030101010101" pitchFamily="2" charset="-122"/>
              </a:rPr>
              <a:t>工作时，轴随着物体移动的滑轮叫动滑轮。</a:t>
            </a:r>
            <a:endParaRPr lang="en-US" altLang="zh-CN" sz="2800" b="1" dirty="0">
              <a:latin typeface="宋体" panose="02010600030101010101" pitchFamily="2" charset="-122"/>
            </a:endParaRPr>
          </a:p>
        </p:txBody>
      </p:sp>
      <p:sp>
        <p:nvSpPr>
          <p:cNvPr id="6148" name="Text Box 4"/>
          <p:cNvSpPr txBox="1"/>
          <p:nvPr/>
        </p:nvSpPr>
        <p:spPr>
          <a:xfrm>
            <a:off x="684213" y="188913"/>
            <a:ext cx="4824412" cy="6238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lang="en-US" altLang="zh-CN" b="1" dirty="0">
                <a:solidFill>
                  <a:srgbClr val="0066CC"/>
                </a:solidFill>
                <a:latin typeface="宋体" panose="02010600030101010101" pitchFamily="2" charset="-122"/>
              </a:rPr>
              <a:t>2</a:t>
            </a:r>
            <a:r>
              <a:rPr lang="zh-CN" altLang="en-US" b="1" dirty="0">
                <a:solidFill>
                  <a:srgbClr val="0066CC"/>
                </a:solidFill>
                <a:latin typeface="宋体" panose="02010600030101010101" pitchFamily="2" charset="-122"/>
              </a:rPr>
              <a:t>、动滑轮</a:t>
            </a:r>
            <a:endParaRPr lang="en-US" altLang="zh-CN" b="1" dirty="0">
              <a:solidFill>
                <a:srgbClr val="0066CC"/>
              </a:solidFill>
              <a:latin typeface="宋体" panose="02010600030101010101" pitchFamily="2" charset="-122"/>
            </a:endParaRPr>
          </a:p>
        </p:txBody>
      </p:sp>
      <p:pic>
        <p:nvPicPr>
          <p:cNvPr id="6149" name="Picture 41" descr="滑轮实验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313" y="1566863"/>
            <a:ext cx="2744787" cy="4637087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2" name="组合 8"/>
          <p:cNvGrpSpPr/>
          <p:nvPr/>
        </p:nvGrpSpPr>
        <p:grpSpPr>
          <a:xfrm>
            <a:off x="687388" y="3097213"/>
            <a:ext cx="1065212" cy="1271587"/>
            <a:chOff x="1820323" y="3654025"/>
            <a:chExt cx="1065144" cy="1272517"/>
          </a:xfrm>
        </p:grpSpPr>
        <p:sp>
          <p:nvSpPr>
            <p:cNvPr id="10" name="Line 24"/>
            <p:cNvSpPr>
              <a:spLocks noChangeShapeType="1"/>
            </p:cNvSpPr>
            <p:nvPr/>
          </p:nvSpPr>
          <p:spPr bwMode="auto">
            <a:xfrm flipV="1">
              <a:off x="1961601" y="3654025"/>
              <a:ext cx="1588" cy="1272517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tailEnd type="triangle" w="lg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solidFill>
                    <a:srgbClr val="FF0000"/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6173" name="Text Box 25"/>
            <p:cNvSpPr txBox="1"/>
            <p:nvPr/>
          </p:nvSpPr>
          <p:spPr>
            <a:xfrm>
              <a:off x="1820323" y="3711278"/>
              <a:ext cx="1065144" cy="58457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CN" b="1" i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F</a:t>
              </a:r>
              <a:r>
                <a:rPr lang="en-US" altLang="zh-CN" b="1" i="1" baseline="-25000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0</a:t>
              </a:r>
            </a:p>
          </p:txBody>
        </p:sp>
      </p:grpSp>
      <p:grpSp>
        <p:nvGrpSpPr>
          <p:cNvPr id="4" name="组合 11"/>
          <p:cNvGrpSpPr/>
          <p:nvPr/>
        </p:nvGrpSpPr>
        <p:grpSpPr>
          <a:xfrm>
            <a:off x="2022475" y="3367088"/>
            <a:ext cx="1063625" cy="1273175"/>
            <a:chOff x="1620422" y="3654025"/>
            <a:chExt cx="1065144" cy="1272517"/>
          </a:xfrm>
        </p:grpSpPr>
        <p:sp>
          <p:nvSpPr>
            <p:cNvPr id="13" name="Line 24"/>
            <p:cNvSpPr>
              <a:spLocks noChangeShapeType="1"/>
            </p:cNvSpPr>
            <p:nvPr/>
          </p:nvSpPr>
          <p:spPr bwMode="auto">
            <a:xfrm flipV="1">
              <a:off x="1962222" y="3654025"/>
              <a:ext cx="0" cy="1272517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tailEnd type="triangle" w="lg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solidFill>
                    <a:srgbClr val="FF0000"/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6171" name="Text Box 25"/>
            <p:cNvSpPr txBox="1"/>
            <p:nvPr/>
          </p:nvSpPr>
          <p:spPr>
            <a:xfrm>
              <a:off x="1620422" y="3746155"/>
              <a:ext cx="1065144" cy="58457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CN" b="1" i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F</a:t>
              </a:r>
              <a:endParaRPr lang="en-US" altLang="zh-CN" b="1" i="1" baseline="-25000" dirty="0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5" name="组合 14"/>
          <p:cNvGrpSpPr/>
          <p:nvPr/>
        </p:nvGrpSpPr>
        <p:grpSpPr>
          <a:xfrm rot="10800000">
            <a:off x="595313" y="4368800"/>
            <a:ext cx="1065212" cy="1273175"/>
            <a:chOff x="1109580" y="3654025"/>
            <a:chExt cx="1065144" cy="1272517"/>
          </a:xfrm>
        </p:grpSpPr>
        <p:sp>
          <p:nvSpPr>
            <p:cNvPr id="16" name="Line 24"/>
            <p:cNvSpPr>
              <a:spLocks noChangeShapeType="1"/>
            </p:cNvSpPr>
            <p:nvPr/>
          </p:nvSpPr>
          <p:spPr bwMode="auto">
            <a:xfrm flipV="1">
              <a:off x="1957251" y="3654025"/>
              <a:ext cx="0" cy="127251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tailEnd type="triangle" w="lg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solidFill>
                    <a:srgbClr val="FF0000"/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6169" name="Text Box 25"/>
            <p:cNvSpPr txBox="1"/>
            <p:nvPr/>
          </p:nvSpPr>
          <p:spPr>
            <a:xfrm rot="10800000">
              <a:off x="1109580" y="3684234"/>
              <a:ext cx="1065144" cy="58457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CN" b="1" i="1" dirty="0">
                  <a:latin typeface="Times New Roman" panose="02020603050405020304" pitchFamily="18" charset="0"/>
                </a:rPr>
                <a:t>G</a:t>
              </a:r>
              <a:endParaRPr lang="en-US" altLang="zh-CN" b="1" i="1" baseline="-25000" dirty="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6" name="组合 20"/>
          <p:cNvGrpSpPr/>
          <p:nvPr/>
        </p:nvGrpSpPr>
        <p:grpSpPr>
          <a:xfrm>
            <a:off x="1566863" y="3376613"/>
            <a:ext cx="1065212" cy="1273175"/>
            <a:chOff x="1620422" y="3654025"/>
            <a:chExt cx="1065144" cy="1272517"/>
          </a:xfrm>
        </p:grpSpPr>
        <p:sp>
          <p:nvSpPr>
            <p:cNvPr id="22" name="Line 24"/>
            <p:cNvSpPr>
              <a:spLocks noChangeShapeType="1"/>
            </p:cNvSpPr>
            <p:nvPr/>
          </p:nvSpPr>
          <p:spPr bwMode="auto">
            <a:xfrm flipV="1">
              <a:off x="1961712" y="3654025"/>
              <a:ext cx="1588" cy="1272517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tailEnd type="triangle" w="lg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solidFill>
                    <a:srgbClr val="FF0000"/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6167" name="Text Box 25"/>
            <p:cNvSpPr txBox="1"/>
            <p:nvPr/>
          </p:nvSpPr>
          <p:spPr>
            <a:xfrm>
              <a:off x="1620422" y="3746155"/>
              <a:ext cx="1065144" cy="58457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CN" b="1" i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F</a:t>
              </a:r>
              <a:endParaRPr lang="en-US" altLang="zh-CN" b="1" i="1" baseline="-25000" dirty="0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7" name="组合 23"/>
          <p:cNvGrpSpPr/>
          <p:nvPr/>
        </p:nvGrpSpPr>
        <p:grpSpPr>
          <a:xfrm rot="10800000">
            <a:off x="1922463" y="4791075"/>
            <a:ext cx="1065212" cy="1271588"/>
            <a:chOff x="1109580" y="3654025"/>
            <a:chExt cx="1065144" cy="1272517"/>
          </a:xfrm>
        </p:grpSpPr>
        <p:sp>
          <p:nvSpPr>
            <p:cNvPr id="25" name="Line 24"/>
            <p:cNvSpPr>
              <a:spLocks noChangeShapeType="1"/>
            </p:cNvSpPr>
            <p:nvPr/>
          </p:nvSpPr>
          <p:spPr bwMode="auto">
            <a:xfrm flipV="1">
              <a:off x="1957251" y="3654025"/>
              <a:ext cx="0" cy="127251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tailEnd type="triangle" w="lg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solidFill>
                    <a:srgbClr val="FF0000"/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6165" name="Text Box 25"/>
            <p:cNvSpPr txBox="1"/>
            <p:nvPr/>
          </p:nvSpPr>
          <p:spPr>
            <a:xfrm rot="10800000">
              <a:off x="1109580" y="3684234"/>
              <a:ext cx="1065144" cy="58457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CN" b="1" i="1" dirty="0">
                  <a:latin typeface="Times New Roman" panose="02020603050405020304" pitchFamily="18" charset="0"/>
                </a:rPr>
                <a:t>G</a:t>
              </a:r>
              <a:endParaRPr lang="en-US" altLang="zh-CN" b="1" i="1" baseline="-25000" dirty="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8" name="组合 26"/>
          <p:cNvGrpSpPr/>
          <p:nvPr/>
        </p:nvGrpSpPr>
        <p:grpSpPr>
          <a:xfrm rot="10800000">
            <a:off x="1900238" y="4808538"/>
            <a:ext cx="1065212" cy="693737"/>
            <a:chOff x="1170971" y="3684234"/>
            <a:chExt cx="1065144" cy="878285"/>
          </a:xfrm>
        </p:grpSpPr>
        <p:sp>
          <p:nvSpPr>
            <p:cNvPr id="28" name="Line 24"/>
            <p:cNvSpPr>
              <a:spLocks noChangeShapeType="1"/>
            </p:cNvSpPr>
            <p:nvPr/>
          </p:nvSpPr>
          <p:spPr bwMode="auto">
            <a:xfrm flipV="1">
              <a:off x="1978956" y="3684234"/>
              <a:ext cx="0" cy="87828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tailEnd type="triangle" w="lg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solidFill>
                    <a:srgbClr val="FF0000"/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6163" name="Text Box 25"/>
            <p:cNvSpPr txBox="1"/>
            <p:nvPr/>
          </p:nvSpPr>
          <p:spPr>
            <a:xfrm rot="10800000">
              <a:off x="1170971" y="3731630"/>
              <a:ext cx="1065144" cy="740175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CN" b="1" i="1" dirty="0">
                  <a:latin typeface="Times New Roman" panose="02020603050405020304" pitchFamily="18" charset="0"/>
                </a:rPr>
                <a:t>G</a:t>
              </a:r>
              <a:r>
                <a:rPr lang="zh-CN" altLang="en-US" b="1" i="1" baseline="-25000" dirty="0">
                  <a:latin typeface="Times New Roman" panose="02020603050405020304" pitchFamily="18" charset="0"/>
                </a:rPr>
                <a:t>动</a:t>
              </a:r>
              <a:endParaRPr lang="en-US" altLang="zh-CN" b="1" i="1" baseline="-25000" dirty="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9" name="组合 1"/>
          <p:cNvGrpSpPr/>
          <p:nvPr/>
        </p:nvGrpSpPr>
        <p:grpSpPr>
          <a:xfrm>
            <a:off x="2022475" y="3910013"/>
            <a:ext cx="1779588" cy="917575"/>
            <a:chOff x="3578225" y="3937000"/>
            <a:chExt cx="1779172" cy="917575"/>
          </a:xfrm>
        </p:grpSpPr>
        <p:sp>
          <p:nvSpPr>
            <p:cNvPr id="6158" name="Line 5"/>
            <p:cNvSpPr/>
            <p:nvPr/>
          </p:nvSpPr>
          <p:spPr>
            <a:xfrm>
              <a:off x="3625850" y="4829175"/>
              <a:ext cx="1338263" cy="25400"/>
            </a:xfrm>
            <a:prstGeom prst="line">
              <a:avLst/>
            </a:prstGeom>
            <a:ln w="28575" cap="flat" cmpd="sng">
              <a:solidFill>
                <a:srgbClr val="FF0000"/>
              </a:solidFill>
              <a:prstDash val="dash"/>
              <a:headEnd type="none" w="med" len="med"/>
              <a:tailEnd type="none" w="med" len="med"/>
            </a:ln>
          </p:spPr>
        </p:sp>
        <p:sp>
          <p:nvSpPr>
            <p:cNvPr id="6159" name="Line 5"/>
            <p:cNvSpPr/>
            <p:nvPr/>
          </p:nvSpPr>
          <p:spPr>
            <a:xfrm>
              <a:off x="3578225" y="3937000"/>
              <a:ext cx="1338263" cy="25400"/>
            </a:xfrm>
            <a:prstGeom prst="line">
              <a:avLst/>
            </a:prstGeom>
            <a:ln w="28575" cap="flat" cmpd="sng">
              <a:solidFill>
                <a:srgbClr val="FF0000"/>
              </a:solidFill>
              <a:prstDash val="dash"/>
              <a:headEnd type="none" w="med" len="med"/>
              <a:tailEnd type="none" w="med" len="med"/>
            </a:ln>
          </p:spPr>
        </p:sp>
        <p:sp>
          <p:nvSpPr>
            <p:cNvPr id="6160" name="Line 5"/>
            <p:cNvSpPr/>
            <p:nvPr/>
          </p:nvSpPr>
          <p:spPr>
            <a:xfrm flipH="1">
              <a:off x="4554538" y="3937000"/>
              <a:ext cx="15875" cy="892175"/>
            </a:xfrm>
            <a:prstGeom prst="line">
              <a:avLst/>
            </a:prstGeom>
            <a:ln w="28575" cap="flat" cmpd="sng">
              <a:solidFill>
                <a:srgbClr val="FF0000"/>
              </a:solidFill>
              <a:prstDash val="solid"/>
              <a:headEnd type="triangle" w="med" len="med"/>
              <a:tailEnd type="triangle" w="med" len="med"/>
            </a:ln>
          </p:spPr>
        </p:sp>
        <p:sp>
          <p:nvSpPr>
            <p:cNvPr id="6161" name="Text Box 25"/>
            <p:cNvSpPr txBox="1"/>
            <p:nvPr/>
          </p:nvSpPr>
          <p:spPr>
            <a:xfrm>
              <a:off x="4293772" y="4044146"/>
              <a:ext cx="1063625" cy="58578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CN" b="1" i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h</a:t>
              </a:r>
              <a:endParaRPr lang="en-US" altLang="zh-CN" b="1" i="1" baseline="-25000" dirty="0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31" name="Rectangle 6"/>
          <p:cNvSpPr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3438080" y="1754035"/>
            <a:ext cx="5547388" cy="4599272"/>
          </a:xfrm>
          <a:prstGeom prst="rect">
            <a:avLst/>
          </a:prstGeom>
          <a:blipFill>
            <a:blip r:embed="rId3"/>
            <a:stretch>
              <a:fillRect l="-2308" t="-133" r="-8571" b="-663"/>
            </a:stretch>
          </a:blipFill>
          <a:ln>
            <a:noFill/>
          </a:ln>
        </p:spPr>
        <p:txBody>
          <a:bodyPr/>
          <a:lstStyle/>
          <a:p>
            <a:r>
              <a:rPr lang="zh-CN" altLang="en-US">
                <a:noFill/>
              </a:rPr>
              <a:t> </a:t>
            </a:r>
          </a:p>
        </p:txBody>
      </p:sp>
      <p:sp>
        <p:nvSpPr>
          <p:cNvPr id="3" name="流程图: 过程 2"/>
          <p:cNvSpPr/>
          <p:nvPr/>
        </p:nvSpPr>
        <p:spPr>
          <a:xfrm>
            <a:off x="184150" y="177800"/>
            <a:ext cx="8711565" cy="6492875"/>
          </a:xfrm>
          <a:prstGeom prst="flowChartProcess">
            <a:avLst/>
          </a:prstGeom>
          <a:noFill/>
          <a:ln w="6350">
            <a:solidFill>
              <a:schemeClr val="accent2">
                <a:lumMod val="40000"/>
                <a:lumOff val="60000"/>
              </a:schemeClr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  <a:innerShdw blurRad="63500" dist="50800" dir="13500000">
              <a:prstClr val="black">
                <a:alpha val="50000"/>
              </a:prstClr>
            </a:inn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char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1">
                                            <p:txEl>
                                              <p:char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char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1">
                                            <p:txEl>
                                              <p:char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char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1">
                                            <p:txEl>
                                              <p:char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1"/>
          <p:cNvSpPr txBox="1"/>
          <p:nvPr/>
        </p:nvSpPr>
        <p:spPr>
          <a:xfrm>
            <a:off x="836613" y="1449388"/>
            <a:ext cx="7561262" cy="41941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zh-CN" sz="2800" b="1" dirty="0">
                <a:latin typeface="Times New Roman" panose="02020603050405020304" pitchFamily="18" charset="0"/>
              </a:rPr>
              <a:t>1</a:t>
            </a:r>
            <a:r>
              <a:rPr lang="zh-CN" altLang="en-US" sz="2800" b="1" dirty="0">
                <a:latin typeface="Times New Roman" panose="02020603050405020304" pitchFamily="18" charset="0"/>
              </a:rPr>
              <a:t>．定滑轮左端绳子下端挂着相同的重物，若在定滑轮右端的绳子自由端分别沿三个方向用力（如图所示），力的大小分别为：</a:t>
            </a:r>
            <a:r>
              <a:rPr lang="en-US" altLang="zh-CN" sz="2800" b="1" i="1" dirty="0">
                <a:latin typeface="Times New Roman" panose="02020603050405020304" pitchFamily="18" charset="0"/>
              </a:rPr>
              <a:t>F</a:t>
            </a:r>
            <a:r>
              <a:rPr lang="en-US" altLang="zh-CN" sz="2800" b="1" baseline="-25000" dirty="0">
                <a:latin typeface="Times New Roman" panose="02020603050405020304" pitchFamily="18" charset="0"/>
              </a:rPr>
              <a:t>1</a:t>
            </a:r>
            <a:r>
              <a:rPr lang="zh-CN" altLang="en-US" sz="2800" b="1" dirty="0">
                <a:latin typeface="Times New Roman" panose="02020603050405020304" pitchFamily="18" charset="0"/>
              </a:rPr>
              <a:t>、</a:t>
            </a:r>
            <a:r>
              <a:rPr lang="en-US" altLang="zh-CN" sz="2800" b="1" i="1" dirty="0">
                <a:latin typeface="Times New Roman" panose="02020603050405020304" pitchFamily="18" charset="0"/>
              </a:rPr>
              <a:t>F</a:t>
            </a:r>
            <a:r>
              <a:rPr lang="en-US" altLang="zh-CN" sz="2800" b="1" baseline="-25000" dirty="0">
                <a:latin typeface="Times New Roman" panose="02020603050405020304" pitchFamily="18" charset="0"/>
              </a:rPr>
              <a:t>2</a:t>
            </a:r>
            <a:r>
              <a:rPr lang="zh-CN" altLang="en-US" sz="2800" b="1" dirty="0">
                <a:latin typeface="Times New Roman" panose="02020603050405020304" pitchFamily="18" charset="0"/>
              </a:rPr>
              <a:t>、</a:t>
            </a:r>
            <a:r>
              <a:rPr lang="en-US" altLang="zh-CN" sz="2800" b="1" i="1" dirty="0">
                <a:latin typeface="Times New Roman" panose="02020603050405020304" pitchFamily="18" charset="0"/>
              </a:rPr>
              <a:t>F</a:t>
            </a:r>
            <a:r>
              <a:rPr lang="en-US" altLang="zh-CN" sz="2800" b="1" baseline="-25000" dirty="0">
                <a:latin typeface="Times New Roman" panose="02020603050405020304" pitchFamily="18" charset="0"/>
              </a:rPr>
              <a:t>3</a:t>
            </a:r>
            <a:r>
              <a:rPr lang="zh-CN" altLang="en-US" sz="2800" b="1" dirty="0">
                <a:latin typeface="Times New Roman" panose="02020603050405020304" pitchFamily="18" charset="0"/>
              </a:rPr>
              <a:t>，则   （       ）。                               </a:t>
            </a:r>
          </a:p>
          <a:p>
            <a:pPr marL="0" lvl="0" indent="0" algn="just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CN" altLang="en-US" sz="2800" b="1" dirty="0">
                <a:latin typeface="Times New Roman" panose="02020603050405020304" pitchFamily="18" charset="0"/>
              </a:rPr>
              <a:t>   	</a:t>
            </a:r>
            <a:r>
              <a:rPr lang="en-US" altLang="zh-CN" sz="2800" b="1" dirty="0">
                <a:latin typeface="Times New Roman" panose="02020603050405020304" pitchFamily="18" charset="0"/>
              </a:rPr>
              <a:t>A</a:t>
            </a:r>
            <a:r>
              <a:rPr lang="zh-CN" altLang="en-US" sz="2800" b="1" dirty="0">
                <a:latin typeface="Times New Roman" panose="02020603050405020304" pitchFamily="18" charset="0"/>
              </a:rPr>
              <a:t>．</a:t>
            </a:r>
            <a:r>
              <a:rPr lang="en-US" altLang="zh-CN" sz="2800" b="1" i="1" dirty="0">
                <a:latin typeface="Times New Roman" panose="02020603050405020304" pitchFamily="18" charset="0"/>
              </a:rPr>
              <a:t>F</a:t>
            </a:r>
            <a:r>
              <a:rPr lang="en-US" altLang="zh-CN" sz="2800" b="1" baseline="-25000" dirty="0">
                <a:latin typeface="Times New Roman" panose="02020603050405020304" pitchFamily="18" charset="0"/>
              </a:rPr>
              <a:t>1</a:t>
            </a:r>
            <a:r>
              <a:rPr lang="zh-CN" altLang="en-US" sz="2800" b="1" dirty="0">
                <a:latin typeface="Times New Roman" panose="02020603050405020304" pitchFamily="18" charset="0"/>
              </a:rPr>
              <a:t>最大</a:t>
            </a:r>
          </a:p>
          <a:p>
            <a:pPr marL="0" lvl="0" indent="0" algn="just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zh-CN" sz="2800" b="1" dirty="0">
                <a:latin typeface="Times New Roman" panose="02020603050405020304" pitchFamily="18" charset="0"/>
              </a:rPr>
              <a:t>  	B</a:t>
            </a:r>
            <a:r>
              <a:rPr lang="zh-CN" altLang="en-US" sz="2800" b="1" dirty="0">
                <a:latin typeface="Times New Roman" panose="02020603050405020304" pitchFamily="18" charset="0"/>
              </a:rPr>
              <a:t>．</a:t>
            </a:r>
            <a:r>
              <a:rPr lang="en-US" altLang="zh-CN" sz="2800" b="1" i="1" dirty="0">
                <a:latin typeface="Times New Roman" panose="02020603050405020304" pitchFamily="18" charset="0"/>
              </a:rPr>
              <a:t>F</a:t>
            </a:r>
            <a:r>
              <a:rPr lang="en-US" altLang="zh-CN" sz="2800" b="1" baseline="-25000" dirty="0">
                <a:latin typeface="Times New Roman" panose="02020603050405020304" pitchFamily="18" charset="0"/>
              </a:rPr>
              <a:t>2</a:t>
            </a:r>
            <a:r>
              <a:rPr lang="zh-CN" altLang="en-US" sz="2800" b="1" dirty="0">
                <a:latin typeface="Times New Roman" panose="02020603050405020304" pitchFamily="18" charset="0"/>
              </a:rPr>
              <a:t>最大</a:t>
            </a:r>
          </a:p>
          <a:p>
            <a:pPr marL="0" lvl="0" indent="0" algn="just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CN" altLang="en-US" sz="2800" b="1" dirty="0">
                <a:latin typeface="Times New Roman" panose="02020603050405020304" pitchFamily="18" charset="0"/>
              </a:rPr>
              <a:t>  	</a:t>
            </a:r>
            <a:r>
              <a:rPr lang="en-US" altLang="zh-CN" sz="2800" b="1" dirty="0">
                <a:latin typeface="Times New Roman" panose="02020603050405020304" pitchFamily="18" charset="0"/>
              </a:rPr>
              <a:t>C</a:t>
            </a:r>
            <a:r>
              <a:rPr lang="zh-CN" altLang="en-US" sz="2800" b="1" dirty="0">
                <a:latin typeface="Times New Roman" panose="02020603050405020304" pitchFamily="18" charset="0"/>
              </a:rPr>
              <a:t>．</a:t>
            </a:r>
            <a:r>
              <a:rPr lang="en-US" altLang="zh-CN" sz="2800" b="1" i="1" dirty="0">
                <a:latin typeface="Times New Roman" panose="02020603050405020304" pitchFamily="18" charset="0"/>
              </a:rPr>
              <a:t>F</a:t>
            </a:r>
            <a:r>
              <a:rPr lang="en-US" altLang="zh-CN" sz="2800" b="1" baseline="-25000" dirty="0">
                <a:latin typeface="Times New Roman" panose="02020603050405020304" pitchFamily="18" charset="0"/>
              </a:rPr>
              <a:t>3</a:t>
            </a:r>
            <a:r>
              <a:rPr lang="zh-CN" altLang="en-US" sz="2800" b="1" dirty="0">
                <a:latin typeface="Times New Roman" panose="02020603050405020304" pitchFamily="18" charset="0"/>
              </a:rPr>
              <a:t>最大</a:t>
            </a:r>
          </a:p>
          <a:p>
            <a:pPr marL="0" lvl="0" indent="0" algn="just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zh-CN" sz="2800" b="1" dirty="0">
                <a:latin typeface="Times New Roman" panose="02020603050405020304" pitchFamily="18" charset="0"/>
              </a:rPr>
              <a:t>  	D</a:t>
            </a:r>
            <a:r>
              <a:rPr lang="zh-CN" altLang="en-US" sz="2800" b="1" dirty="0">
                <a:latin typeface="Times New Roman" panose="02020603050405020304" pitchFamily="18" charset="0"/>
              </a:rPr>
              <a:t>．三个力一样大 </a:t>
            </a:r>
          </a:p>
        </p:txBody>
      </p:sp>
      <p:grpSp>
        <p:nvGrpSpPr>
          <p:cNvPr id="2" name="Group 43"/>
          <p:cNvGrpSpPr/>
          <p:nvPr/>
        </p:nvGrpSpPr>
        <p:grpSpPr>
          <a:xfrm>
            <a:off x="5832475" y="3384550"/>
            <a:ext cx="2338388" cy="2501900"/>
            <a:chOff x="3878" y="2478"/>
            <a:chExt cx="1252" cy="1315"/>
          </a:xfrm>
        </p:grpSpPr>
        <p:sp>
          <p:nvSpPr>
            <p:cNvPr id="7177" name="Text Box 39"/>
            <p:cNvSpPr txBox="1"/>
            <p:nvPr/>
          </p:nvSpPr>
          <p:spPr>
            <a:xfrm>
              <a:off x="4620" y="3049"/>
              <a:ext cx="382" cy="317"/>
            </a:xfrm>
            <a:prstGeom prst="rect">
              <a:avLst/>
            </a:prstGeom>
            <a:solidFill>
              <a:srgbClr val="FFFFFF"/>
            </a:solidFill>
            <a:ln w="9525">
              <a:noFill/>
            </a:ln>
          </p:spPr>
          <p:txBody>
            <a:bodyPr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just" eaLnBrk="1" hangingPunct="1">
                <a:spcBef>
                  <a:spcPct val="0"/>
                </a:spcBef>
                <a:buFontTx/>
                <a:buNone/>
              </a:pPr>
              <a:r>
                <a:rPr lang="en-US" altLang="zh-CN" sz="2400" b="1" i="1" dirty="0">
                  <a:latin typeface="Times New Roman" panose="02020603050405020304" pitchFamily="18" charset="0"/>
                </a:rPr>
                <a:t>F</a:t>
              </a:r>
              <a:r>
                <a:rPr lang="en-US" altLang="zh-CN" sz="2400" b="1" baseline="-25000" dirty="0">
                  <a:latin typeface="Times New Roman" panose="02020603050405020304" pitchFamily="18" charset="0"/>
                </a:rPr>
                <a:t>2</a:t>
              </a:r>
              <a:endParaRPr lang="en-US" altLang="zh-CN" sz="2400" b="1" dirty="0">
                <a:latin typeface="Arial" panose="020B0604020202020204" pitchFamily="34" charset="0"/>
              </a:endParaRPr>
            </a:p>
          </p:txBody>
        </p:sp>
        <p:grpSp>
          <p:nvGrpSpPr>
            <p:cNvPr id="3" name="Group 16"/>
            <p:cNvGrpSpPr/>
            <p:nvPr/>
          </p:nvGrpSpPr>
          <p:grpSpPr>
            <a:xfrm>
              <a:off x="4058" y="2508"/>
              <a:ext cx="370" cy="676"/>
              <a:chOff x="4140" y="5850"/>
              <a:chExt cx="540" cy="1056"/>
            </a:xfrm>
          </p:grpSpPr>
          <p:sp>
            <p:nvSpPr>
              <p:cNvPr id="7196" name="Oval 17"/>
              <p:cNvSpPr/>
              <p:nvPr/>
            </p:nvSpPr>
            <p:spPr>
              <a:xfrm>
                <a:off x="4140" y="6120"/>
                <a:ext cx="540" cy="528"/>
              </a:xfrm>
              <a:prstGeom prst="ellipse">
                <a:avLst/>
              </a:prstGeom>
              <a:solidFill>
                <a:srgbClr val="FFFFFF"/>
              </a:solidFill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eaLnBrk="1" hangingPunct="1">
                  <a:spcBef>
                    <a:spcPct val="0"/>
                  </a:spcBef>
                  <a:buFontTx/>
                  <a:buNone/>
                </a:pPr>
                <a:endParaRPr lang="zh-CN" altLang="en-US" sz="1800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7197" name="Rectangle 18"/>
              <p:cNvSpPr/>
              <p:nvPr/>
            </p:nvSpPr>
            <p:spPr>
              <a:xfrm>
                <a:off x="4350" y="6015"/>
                <a:ext cx="120" cy="720"/>
              </a:xfrm>
              <a:prstGeom prst="rect">
                <a:avLst/>
              </a:prstGeom>
              <a:solidFill>
                <a:srgbClr val="FFFFFF"/>
              </a:solidFill>
              <a:ln w="9525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eaLnBrk="1" hangingPunct="1">
                  <a:spcBef>
                    <a:spcPct val="0"/>
                  </a:spcBef>
                  <a:buFontTx/>
                  <a:buNone/>
                </a:pPr>
                <a:endParaRPr lang="zh-CN" altLang="en-US" sz="1800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7198" name="Oval 19"/>
              <p:cNvSpPr/>
              <p:nvPr/>
            </p:nvSpPr>
            <p:spPr>
              <a:xfrm>
                <a:off x="4396" y="6360"/>
                <a:ext cx="44" cy="45"/>
              </a:xfrm>
              <a:prstGeom prst="ellipse">
                <a:avLst/>
              </a:prstGeom>
              <a:solidFill>
                <a:srgbClr val="000000"/>
              </a:solidFill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eaLnBrk="1" hangingPunct="1">
                  <a:spcBef>
                    <a:spcPct val="0"/>
                  </a:spcBef>
                  <a:buFontTx/>
                  <a:buNone/>
                </a:pPr>
                <a:endParaRPr lang="zh-CN" altLang="en-US" sz="1800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7199" name="Freeform 20"/>
              <p:cNvSpPr/>
              <p:nvPr/>
            </p:nvSpPr>
            <p:spPr>
              <a:xfrm flipH="1">
                <a:off x="4360" y="6735"/>
                <a:ext cx="94" cy="171"/>
              </a:xfrm>
              <a:custGeom>
                <a:avLst/>
                <a:gdLst>
                  <a:gd name="txL" fmla="*/ 0 w 125"/>
                  <a:gd name="txT" fmla="*/ 0 h 290"/>
                  <a:gd name="txR" fmla="*/ 125 w 125"/>
                  <a:gd name="txB" fmla="*/ 290 h 290"/>
                </a:gdLst>
                <a:ahLst/>
                <a:cxnLst>
                  <a:cxn ang="0">
                    <a:pos x="13" y="0"/>
                  </a:cxn>
                  <a:cxn ang="0">
                    <a:pos x="13" y="10"/>
                  </a:cxn>
                  <a:cxn ang="0">
                    <a:pos x="2" y="16"/>
                  </a:cxn>
                  <a:cxn ang="0">
                    <a:pos x="20" y="20"/>
                  </a:cxn>
                  <a:cxn ang="0">
                    <a:pos x="30" y="14"/>
                  </a:cxn>
                </a:cxnLst>
                <a:rect l="txL" t="txT" r="txR" b="txB"/>
                <a:pathLst>
                  <a:path w="125" h="290">
                    <a:moveTo>
                      <a:pt x="51" y="0"/>
                    </a:moveTo>
                    <a:cubicBezTo>
                      <a:pt x="55" y="49"/>
                      <a:pt x="59" y="98"/>
                      <a:pt x="51" y="135"/>
                    </a:cubicBezTo>
                    <a:cubicBezTo>
                      <a:pt x="43" y="172"/>
                      <a:pt x="0" y="200"/>
                      <a:pt x="5" y="225"/>
                    </a:cubicBezTo>
                    <a:cubicBezTo>
                      <a:pt x="10" y="250"/>
                      <a:pt x="61" y="290"/>
                      <a:pt x="81" y="285"/>
                    </a:cubicBezTo>
                    <a:cubicBezTo>
                      <a:pt x="101" y="280"/>
                      <a:pt x="118" y="215"/>
                      <a:pt x="125" y="195"/>
                    </a:cubicBezTo>
                  </a:path>
                </a:pathLst>
              </a:custGeom>
              <a:noFill/>
              <a:ln w="19050" cap="flat" cmpd="sng">
                <a:solidFill>
                  <a:srgbClr val="000000">
                    <a:alpha val="100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7200" name="Freeform 21"/>
              <p:cNvSpPr/>
              <p:nvPr/>
            </p:nvSpPr>
            <p:spPr>
              <a:xfrm flipV="1">
                <a:off x="4374" y="5850"/>
                <a:ext cx="94" cy="171"/>
              </a:xfrm>
              <a:custGeom>
                <a:avLst/>
                <a:gdLst>
                  <a:gd name="txL" fmla="*/ 0 w 125"/>
                  <a:gd name="txT" fmla="*/ 0 h 290"/>
                  <a:gd name="txR" fmla="*/ 125 w 125"/>
                  <a:gd name="txB" fmla="*/ 290 h 290"/>
                </a:gdLst>
                <a:ahLst/>
                <a:cxnLst>
                  <a:cxn ang="0">
                    <a:pos x="13" y="0"/>
                  </a:cxn>
                  <a:cxn ang="0">
                    <a:pos x="13" y="10"/>
                  </a:cxn>
                  <a:cxn ang="0">
                    <a:pos x="2" y="16"/>
                  </a:cxn>
                  <a:cxn ang="0">
                    <a:pos x="20" y="20"/>
                  </a:cxn>
                  <a:cxn ang="0">
                    <a:pos x="30" y="14"/>
                  </a:cxn>
                </a:cxnLst>
                <a:rect l="txL" t="txT" r="txR" b="txB"/>
                <a:pathLst>
                  <a:path w="125" h="290">
                    <a:moveTo>
                      <a:pt x="51" y="0"/>
                    </a:moveTo>
                    <a:cubicBezTo>
                      <a:pt x="55" y="49"/>
                      <a:pt x="59" y="98"/>
                      <a:pt x="51" y="135"/>
                    </a:cubicBezTo>
                    <a:cubicBezTo>
                      <a:pt x="43" y="172"/>
                      <a:pt x="0" y="200"/>
                      <a:pt x="5" y="225"/>
                    </a:cubicBezTo>
                    <a:cubicBezTo>
                      <a:pt x="10" y="250"/>
                      <a:pt x="61" y="290"/>
                      <a:pt x="81" y="285"/>
                    </a:cubicBezTo>
                    <a:cubicBezTo>
                      <a:pt x="101" y="280"/>
                      <a:pt x="118" y="215"/>
                      <a:pt x="125" y="195"/>
                    </a:cubicBezTo>
                  </a:path>
                </a:pathLst>
              </a:custGeom>
              <a:noFill/>
              <a:ln w="19050" cap="flat" cmpd="sng">
                <a:solidFill>
                  <a:srgbClr val="000000">
                    <a:alpha val="100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sp>
          <p:nvSpPr>
            <p:cNvPr id="7179" name="Line 23"/>
            <p:cNvSpPr/>
            <p:nvPr/>
          </p:nvSpPr>
          <p:spPr>
            <a:xfrm flipV="1">
              <a:off x="3878" y="2535"/>
              <a:ext cx="670" cy="0"/>
            </a:xfrm>
            <a:prstGeom prst="line">
              <a:avLst/>
            </a:prstGeom>
            <a:ln w="2857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180" name="Line 24"/>
            <p:cNvSpPr/>
            <p:nvPr/>
          </p:nvSpPr>
          <p:spPr>
            <a:xfrm flipH="1" flipV="1">
              <a:off x="3961" y="2478"/>
              <a:ext cx="91" cy="49"/>
            </a:xfrm>
            <a:prstGeom prst="line">
              <a:avLst/>
            </a:prstGeom>
            <a:ln w="2857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181" name="Line 25"/>
            <p:cNvSpPr/>
            <p:nvPr/>
          </p:nvSpPr>
          <p:spPr>
            <a:xfrm flipH="1" flipV="1">
              <a:off x="4040" y="2479"/>
              <a:ext cx="91" cy="49"/>
            </a:xfrm>
            <a:prstGeom prst="line">
              <a:avLst/>
            </a:prstGeom>
            <a:ln w="2857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182" name="Line 26"/>
            <p:cNvSpPr/>
            <p:nvPr/>
          </p:nvSpPr>
          <p:spPr>
            <a:xfrm flipH="1" flipV="1">
              <a:off x="4120" y="2480"/>
              <a:ext cx="91" cy="49"/>
            </a:xfrm>
            <a:prstGeom prst="line">
              <a:avLst/>
            </a:prstGeom>
            <a:ln w="2857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183" name="Line 27"/>
            <p:cNvSpPr/>
            <p:nvPr/>
          </p:nvSpPr>
          <p:spPr>
            <a:xfrm flipH="1" flipV="1">
              <a:off x="4200" y="2484"/>
              <a:ext cx="91" cy="49"/>
            </a:xfrm>
            <a:prstGeom prst="line">
              <a:avLst/>
            </a:prstGeom>
            <a:ln w="2857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184" name="Line 28"/>
            <p:cNvSpPr/>
            <p:nvPr/>
          </p:nvSpPr>
          <p:spPr>
            <a:xfrm flipH="1" flipV="1">
              <a:off x="4279" y="2484"/>
              <a:ext cx="91" cy="49"/>
            </a:xfrm>
            <a:prstGeom prst="line">
              <a:avLst/>
            </a:prstGeom>
            <a:ln w="2857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185" name="Line 29"/>
            <p:cNvSpPr/>
            <p:nvPr/>
          </p:nvSpPr>
          <p:spPr>
            <a:xfrm flipH="1" flipV="1">
              <a:off x="3881" y="2483"/>
              <a:ext cx="91" cy="48"/>
            </a:xfrm>
            <a:prstGeom prst="line">
              <a:avLst/>
            </a:prstGeom>
            <a:ln w="2857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186" name="Line 30"/>
            <p:cNvSpPr/>
            <p:nvPr/>
          </p:nvSpPr>
          <p:spPr>
            <a:xfrm flipH="1" flipV="1">
              <a:off x="4438" y="2484"/>
              <a:ext cx="91" cy="49"/>
            </a:xfrm>
            <a:prstGeom prst="line">
              <a:avLst/>
            </a:prstGeom>
            <a:ln w="2857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187" name="Line 31"/>
            <p:cNvSpPr/>
            <p:nvPr/>
          </p:nvSpPr>
          <p:spPr>
            <a:xfrm flipH="1" flipV="1">
              <a:off x="4359" y="2484"/>
              <a:ext cx="91" cy="49"/>
            </a:xfrm>
            <a:prstGeom prst="line">
              <a:avLst/>
            </a:prstGeom>
            <a:ln w="2857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188" name="Line 32"/>
            <p:cNvSpPr/>
            <p:nvPr/>
          </p:nvSpPr>
          <p:spPr>
            <a:xfrm>
              <a:off x="4248" y="2519"/>
              <a:ext cx="0" cy="23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189" name="Rectangle 33"/>
            <p:cNvSpPr/>
            <p:nvPr/>
          </p:nvSpPr>
          <p:spPr>
            <a:xfrm>
              <a:off x="3937" y="3515"/>
              <a:ext cx="242" cy="278"/>
            </a:xfrm>
            <a:prstGeom prst="rect">
              <a:avLst/>
            </a:prstGeom>
            <a:solidFill>
              <a:srgbClr val="FFFFFF"/>
            </a:solidFill>
            <a:ln w="9525" cap="flat" cmpd="sng">
              <a:solidFill>
                <a:srgbClr val="00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FontTx/>
                <a:buNone/>
              </a:pPr>
              <a:endParaRPr lang="zh-CN" altLang="en-US" sz="1800" dirty="0">
                <a:latin typeface="Arial" panose="020B0604020202020204" pitchFamily="34" charset="0"/>
              </a:endParaRPr>
            </a:p>
          </p:txBody>
        </p:sp>
        <p:sp>
          <p:nvSpPr>
            <p:cNvPr id="7190" name="Line 34"/>
            <p:cNvSpPr/>
            <p:nvPr/>
          </p:nvSpPr>
          <p:spPr>
            <a:xfrm>
              <a:off x="4056" y="2843"/>
              <a:ext cx="0" cy="672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191" name="Line 35"/>
            <p:cNvSpPr/>
            <p:nvPr/>
          </p:nvSpPr>
          <p:spPr>
            <a:xfrm>
              <a:off x="4394" y="2748"/>
              <a:ext cx="292" cy="371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headEnd type="none" w="med" len="med"/>
              <a:tailEnd type="triangle" w="sm" len="lg"/>
            </a:ln>
          </p:spPr>
        </p:sp>
        <p:sp>
          <p:nvSpPr>
            <p:cNvPr id="7192" name="Line 36"/>
            <p:cNvSpPr/>
            <p:nvPr/>
          </p:nvSpPr>
          <p:spPr>
            <a:xfrm>
              <a:off x="4431" y="2847"/>
              <a:ext cx="0" cy="388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headEnd type="none" w="med" len="med"/>
              <a:tailEnd type="triangle" w="sm" len="lg"/>
            </a:ln>
          </p:spPr>
        </p:sp>
        <p:sp>
          <p:nvSpPr>
            <p:cNvPr id="7193" name="Line 37"/>
            <p:cNvSpPr/>
            <p:nvPr/>
          </p:nvSpPr>
          <p:spPr>
            <a:xfrm>
              <a:off x="4311" y="2687"/>
              <a:ext cx="426" cy="108"/>
            </a:xfrm>
            <a:prstGeom prst="line">
              <a:avLst/>
            </a:prstGeom>
            <a:ln w="9525" cap="flat" cmpd="sng">
              <a:solidFill>
                <a:srgbClr val="000000"/>
              </a:solidFill>
              <a:prstDash val="solid"/>
              <a:headEnd type="none" w="med" len="med"/>
              <a:tailEnd type="triangle" w="sm" len="lg"/>
            </a:ln>
          </p:spPr>
        </p:sp>
        <p:sp>
          <p:nvSpPr>
            <p:cNvPr id="7194" name="Text Box 38"/>
            <p:cNvSpPr txBox="1"/>
            <p:nvPr/>
          </p:nvSpPr>
          <p:spPr>
            <a:xfrm>
              <a:off x="4747" y="2732"/>
              <a:ext cx="383" cy="317"/>
            </a:xfrm>
            <a:prstGeom prst="rect">
              <a:avLst/>
            </a:prstGeom>
            <a:solidFill>
              <a:srgbClr val="FFFFFF"/>
            </a:solidFill>
            <a:ln w="9525">
              <a:noFill/>
            </a:ln>
          </p:spPr>
          <p:txBody>
            <a:bodyPr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just" eaLnBrk="1" hangingPunct="1">
                <a:spcBef>
                  <a:spcPct val="0"/>
                </a:spcBef>
                <a:buFontTx/>
                <a:buNone/>
              </a:pPr>
              <a:r>
                <a:rPr lang="en-US" altLang="zh-CN" sz="2400" b="1" i="1" dirty="0">
                  <a:latin typeface="Times New Roman" panose="02020603050405020304" pitchFamily="18" charset="0"/>
                </a:rPr>
                <a:t>F</a:t>
              </a:r>
              <a:r>
                <a:rPr lang="en-US" altLang="zh-CN" sz="2400" b="1" baseline="-25000" dirty="0">
                  <a:latin typeface="Times New Roman" panose="02020603050405020304" pitchFamily="18" charset="0"/>
                </a:rPr>
                <a:t>1</a:t>
              </a:r>
              <a:endParaRPr lang="en-US" altLang="zh-CN" sz="2400" b="1" dirty="0">
                <a:latin typeface="Arial" panose="020B0604020202020204" pitchFamily="34" charset="0"/>
              </a:endParaRPr>
            </a:p>
          </p:txBody>
        </p:sp>
        <p:sp>
          <p:nvSpPr>
            <p:cNvPr id="7195" name="Text Box 40"/>
            <p:cNvSpPr txBox="1"/>
            <p:nvPr/>
          </p:nvSpPr>
          <p:spPr>
            <a:xfrm>
              <a:off x="4364" y="3260"/>
              <a:ext cx="383" cy="318"/>
            </a:xfrm>
            <a:prstGeom prst="rect">
              <a:avLst/>
            </a:prstGeom>
            <a:solidFill>
              <a:srgbClr val="FFFFFF"/>
            </a:solidFill>
            <a:ln w="9525">
              <a:noFill/>
            </a:ln>
          </p:spPr>
          <p:txBody>
            <a:bodyPr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just" eaLnBrk="1" hangingPunct="1">
                <a:spcBef>
                  <a:spcPct val="0"/>
                </a:spcBef>
                <a:buFontTx/>
                <a:buNone/>
              </a:pPr>
              <a:r>
                <a:rPr lang="en-US" altLang="zh-CN" sz="2400" b="1" i="1" dirty="0">
                  <a:latin typeface="Times New Roman" panose="02020603050405020304" pitchFamily="18" charset="0"/>
                </a:rPr>
                <a:t>F</a:t>
              </a:r>
              <a:r>
                <a:rPr lang="en-US" altLang="zh-CN" sz="2400" b="1" baseline="-25000" dirty="0">
                  <a:latin typeface="Times New Roman" panose="02020603050405020304" pitchFamily="18" charset="0"/>
                </a:rPr>
                <a:t>3</a:t>
              </a:r>
              <a:endParaRPr lang="en-US" altLang="zh-CN" sz="2400" b="1" dirty="0">
                <a:latin typeface="Arial" panose="020B0604020202020204" pitchFamily="34" charset="0"/>
              </a:endParaRP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2005013" y="2882900"/>
            <a:ext cx="477837" cy="579438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FontTx/>
              <a:buNone/>
            </a:pP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ea typeface="楷体_GB2312" pitchFamily="49" charset="-122"/>
              </a:rPr>
              <a:t>D</a:t>
            </a:r>
            <a:endParaRPr lang="zh-CN" altLang="en-US" b="1" dirty="0">
              <a:solidFill>
                <a:srgbClr val="FF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grpSp>
        <p:nvGrpSpPr>
          <p:cNvPr id="4" name="Group 34"/>
          <p:cNvGrpSpPr/>
          <p:nvPr/>
        </p:nvGrpSpPr>
        <p:grpSpPr>
          <a:xfrm>
            <a:off x="341313" y="188913"/>
            <a:ext cx="2339975" cy="803275"/>
            <a:chOff x="215" y="119"/>
            <a:chExt cx="1474" cy="506"/>
          </a:xfrm>
        </p:grpSpPr>
        <p:pic>
          <p:nvPicPr>
            <p:cNvPr id="7175" name="TextBox 1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215" y="119"/>
              <a:ext cx="1474" cy="506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7176" name="Text Box 33"/>
            <p:cNvSpPr txBox="1"/>
            <p:nvPr/>
          </p:nvSpPr>
          <p:spPr>
            <a:xfrm>
              <a:off x="325" y="207"/>
              <a:ext cx="1251" cy="365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FontTx/>
                <a:buNone/>
              </a:pPr>
              <a:r>
                <a:rPr lang="zh-CN" altLang="en-US" b="1" dirty="0">
                  <a:solidFill>
                    <a:schemeClr val="bg1"/>
                  </a:solidFill>
                </a:rPr>
                <a:t>   练一练</a:t>
              </a:r>
              <a:endParaRPr lang="en-US" altLang="zh-CN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13" name="流程图: 过程 12"/>
          <p:cNvSpPr/>
          <p:nvPr/>
        </p:nvSpPr>
        <p:spPr>
          <a:xfrm>
            <a:off x="184150" y="177800"/>
            <a:ext cx="8711565" cy="6492875"/>
          </a:xfrm>
          <a:prstGeom prst="flowChartProcess">
            <a:avLst/>
          </a:prstGeom>
          <a:noFill/>
          <a:ln w="6350">
            <a:solidFill>
              <a:schemeClr val="accent2">
                <a:lumMod val="40000"/>
                <a:lumOff val="60000"/>
              </a:schemeClr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  <a:innerShdw blurRad="63500" dist="50800" dir="13500000">
              <a:prstClr val="black">
                <a:alpha val="50000"/>
              </a:prstClr>
            </a:inn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Box 1"/>
          <p:cNvSpPr txBox="1"/>
          <p:nvPr/>
        </p:nvSpPr>
        <p:spPr>
          <a:xfrm>
            <a:off x="776288" y="974725"/>
            <a:ext cx="7874000" cy="36671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zh-CN" sz="2800" b="1" dirty="0">
                <a:latin typeface="Times New Roman" panose="02020603050405020304" pitchFamily="18" charset="0"/>
              </a:rPr>
              <a:t>2</a:t>
            </a:r>
            <a:r>
              <a:rPr lang="zh-CN" altLang="en-US" sz="2800" b="1" dirty="0">
                <a:latin typeface="Times New Roman" panose="02020603050405020304" pitchFamily="18" charset="0"/>
              </a:rPr>
              <a:t>．</a:t>
            </a:r>
            <a:r>
              <a:rPr lang="zh-CN" altLang="en-US" sz="2800" dirty="0">
                <a:latin typeface="Times New Roman" panose="02020603050405020304" pitchFamily="18" charset="0"/>
              </a:rPr>
              <a:t> </a:t>
            </a:r>
            <a:r>
              <a:rPr lang="zh-CN" altLang="en-US" sz="2800" b="1" dirty="0">
                <a:latin typeface="Times New Roman" panose="02020603050405020304" pitchFamily="18" charset="0"/>
              </a:rPr>
              <a:t>用滑轮按图甲、乙、丙所示三种不同方式，拉着同一物体在水平面上做匀速直线运动，拉力分别是</a:t>
            </a:r>
            <a:r>
              <a:rPr lang="en-US" altLang="zh-CN" sz="2800" b="1" i="1" dirty="0">
                <a:latin typeface="Times New Roman" panose="02020603050405020304" pitchFamily="18" charset="0"/>
              </a:rPr>
              <a:t>F</a:t>
            </a:r>
            <a:r>
              <a:rPr lang="en-US" altLang="zh-CN" sz="2800" b="1" baseline="-25000" dirty="0">
                <a:latin typeface="Times New Roman" panose="02020603050405020304" pitchFamily="18" charset="0"/>
              </a:rPr>
              <a:t>1</a:t>
            </a:r>
            <a:r>
              <a:rPr lang="zh-CN" altLang="en-US" sz="2800" b="1" dirty="0">
                <a:latin typeface="Times New Roman" panose="02020603050405020304" pitchFamily="18" charset="0"/>
              </a:rPr>
              <a:t>、</a:t>
            </a:r>
            <a:r>
              <a:rPr lang="en-US" altLang="zh-CN" sz="2800" b="1" i="1" dirty="0">
                <a:latin typeface="Times New Roman" panose="02020603050405020304" pitchFamily="18" charset="0"/>
              </a:rPr>
              <a:t>F</a:t>
            </a:r>
            <a:r>
              <a:rPr lang="en-US" altLang="zh-CN" sz="2800" b="1" baseline="-25000" dirty="0">
                <a:latin typeface="Times New Roman" panose="02020603050405020304" pitchFamily="18" charset="0"/>
              </a:rPr>
              <a:t>2</a:t>
            </a:r>
            <a:r>
              <a:rPr lang="zh-CN" altLang="en-US" sz="2800" b="1" dirty="0">
                <a:latin typeface="Times New Roman" panose="02020603050405020304" pitchFamily="18" charset="0"/>
              </a:rPr>
              <a:t>、</a:t>
            </a:r>
            <a:r>
              <a:rPr lang="en-US" altLang="zh-CN" sz="2800" b="1" i="1" dirty="0">
                <a:latin typeface="Times New Roman" panose="02020603050405020304" pitchFamily="18" charset="0"/>
              </a:rPr>
              <a:t>F</a:t>
            </a:r>
            <a:r>
              <a:rPr lang="en-US" altLang="zh-CN" sz="2800" b="1" baseline="-25000" dirty="0">
                <a:latin typeface="Times New Roman" panose="02020603050405020304" pitchFamily="18" charset="0"/>
              </a:rPr>
              <a:t>3</a:t>
            </a:r>
            <a:r>
              <a:rPr lang="zh-CN" altLang="en-US" sz="2800" b="1" dirty="0">
                <a:latin typeface="Times New Roman" panose="02020603050405020304" pitchFamily="18" charset="0"/>
              </a:rPr>
              <a:t>，则（       ）（不计轮重和摩擦）。</a:t>
            </a:r>
          </a:p>
          <a:p>
            <a:pPr marL="0" lvl="0" indent="0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zh-CN" sz="2800" b="1" dirty="0">
                <a:latin typeface="Times New Roman" panose="02020603050405020304" pitchFamily="18" charset="0"/>
              </a:rPr>
              <a:t>       A</a:t>
            </a:r>
            <a:r>
              <a:rPr lang="zh-CN" altLang="en-US" sz="2800" b="1" dirty="0">
                <a:latin typeface="Times New Roman" panose="02020603050405020304" pitchFamily="18" charset="0"/>
              </a:rPr>
              <a:t>． </a:t>
            </a:r>
            <a:r>
              <a:rPr lang="en-US" altLang="zh-CN" sz="2800" b="1" i="1" dirty="0">
                <a:latin typeface="Times New Roman" panose="02020603050405020304" pitchFamily="18" charset="0"/>
              </a:rPr>
              <a:t>F</a:t>
            </a:r>
            <a:r>
              <a:rPr lang="en-US" altLang="zh-CN" sz="2800" b="1" baseline="-25000" dirty="0">
                <a:latin typeface="Times New Roman" panose="02020603050405020304" pitchFamily="18" charset="0"/>
              </a:rPr>
              <a:t>1</a:t>
            </a:r>
            <a:r>
              <a:rPr lang="en-US" altLang="zh-CN" sz="2800" b="1" i="1" dirty="0">
                <a:latin typeface="Times New Roman" panose="02020603050405020304" pitchFamily="18" charset="0"/>
              </a:rPr>
              <a:t>&gt;F</a:t>
            </a:r>
            <a:r>
              <a:rPr lang="en-US" altLang="zh-CN" sz="2800" b="1" baseline="-25000" dirty="0">
                <a:latin typeface="Times New Roman" panose="02020603050405020304" pitchFamily="18" charset="0"/>
              </a:rPr>
              <a:t>2</a:t>
            </a:r>
            <a:r>
              <a:rPr lang="en-US" altLang="zh-CN" sz="2800" b="1" i="1" dirty="0">
                <a:latin typeface="Times New Roman" panose="02020603050405020304" pitchFamily="18" charset="0"/>
              </a:rPr>
              <a:t>&gt;F</a:t>
            </a:r>
            <a:r>
              <a:rPr lang="en-US" altLang="zh-CN" sz="2800" b="1" i="1" baseline="-25000" dirty="0">
                <a:latin typeface="Times New Roman" panose="02020603050405020304" pitchFamily="18" charset="0"/>
              </a:rPr>
              <a:t>3</a:t>
            </a:r>
            <a:r>
              <a:rPr lang="zh-CN" altLang="en-US" sz="2800" b="1" baseline="-25000" dirty="0">
                <a:latin typeface="Times New Roman" panose="02020603050405020304" pitchFamily="18" charset="0"/>
              </a:rPr>
              <a:t> </a:t>
            </a:r>
            <a:r>
              <a:rPr lang="zh-CN" altLang="en-US" sz="2800" b="1" dirty="0">
                <a:latin typeface="Times New Roman" panose="02020603050405020304" pitchFamily="18" charset="0"/>
              </a:rPr>
              <a:t>　 	           </a:t>
            </a:r>
            <a:r>
              <a:rPr lang="en-US" altLang="zh-CN" sz="2800" b="1" dirty="0">
                <a:latin typeface="Times New Roman" panose="02020603050405020304" pitchFamily="18" charset="0"/>
              </a:rPr>
              <a:t>B</a:t>
            </a:r>
            <a:r>
              <a:rPr lang="zh-CN" altLang="en-US" sz="2800" b="1" dirty="0">
                <a:latin typeface="Times New Roman" panose="02020603050405020304" pitchFamily="18" charset="0"/>
              </a:rPr>
              <a:t>． </a:t>
            </a:r>
            <a:r>
              <a:rPr lang="en-US" altLang="zh-CN" sz="2800" b="1" i="1" dirty="0">
                <a:latin typeface="Times New Roman" panose="02020603050405020304" pitchFamily="18" charset="0"/>
              </a:rPr>
              <a:t>F</a:t>
            </a:r>
            <a:r>
              <a:rPr lang="en-US" altLang="zh-CN" sz="2800" b="1" baseline="-25000" dirty="0">
                <a:latin typeface="Times New Roman" panose="02020603050405020304" pitchFamily="18" charset="0"/>
              </a:rPr>
              <a:t>2</a:t>
            </a:r>
            <a:r>
              <a:rPr lang="en-US" altLang="zh-CN" sz="2800" b="1" i="1" dirty="0">
                <a:latin typeface="Times New Roman" panose="02020603050405020304" pitchFamily="18" charset="0"/>
              </a:rPr>
              <a:t>&gt;F</a:t>
            </a:r>
            <a:r>
              <a:rPr lang="en-US" altLang="zh-CN" sz="2800" b="1" baseline="-25000" dirty="0">
                <a:latin typeface="Times New Roman" panose="02020603050405020304" pitchFamily="18" charset="0"/>
              </a:rPr>
              <a:t>3</a:t>
            </a:r>
            <a:r>
              <a:rPr lang="en-US" altLang="zh-CN" sz="2800" b="1" i="1" dirty="0">
                <a:latin typeface="Times New Roman" panose="02020603050405020304" pitchFamily="18" charset="0"/>
              </a:rPr>
              <a:t>&gt;F</a:t>
            </a:r>
            <a:r>
              <a:rPr lang="en-US" altLang="zh-CN" sz="2800" b="1" i="1" baseline="-25000" dirty="0">
                <a:latin typeface="Times New Roman" panose="02020603050405020304" pitchFamily="18" charset="0"/>
              </a:rPr>
              <a:t>1</a:t>
            </a:r>
            <a:r>
              <a:rPr lang="zh-CN" altLang="en-US" sz="2800" b="1" baseline="-25000" dirty="0">
                <a:latin typeface="Times New Roman" panose="02020603050405020304" pitchFamily="18" charset="0"/>
              </a:rPr>
              <a:t> </a:t>
            </a:r>
            <a:r>
              <a:rPr lang="zh-CN" altLang="en-US" sz="2800" b="1" dirty="0">
                <a:latin typeface="Times New Roman" panose="02020603050405020304" pitchFamily="18" charset="0"/>
              </a:rPr>
              <a:t>　    </a:t>
            </a:r>
          </a:p>
          <a:p>
            <a:pPr marL="0" lvl="0" indent="0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zh-CN" sz="2800" b="1" dirty="0">
                <a:latin typeface="Times New Roman" panose="02020603050405020304" pitchFamily="18" charset="0"/>
              </a:rPr>
              <a:t>       C</a:t>
            </a:r>
            <a:r>
              <a:rPr lang="zh-CN" altLang="en-US" sz="2800" b="1" dirty="0">
                <a:latin typeface="Times New Roman" panose="02020603050405020304" pitchFamily="18" charset="0"/>
              </a:rPr>
              <a:t>． </a:t>
            </a:r>
            <a:r>
              <a:rPr lang="en-US" altLang="zh-CN" sz="2800" b="1" i="1" dirty="0">
                <a:latin typeface="Times New Roman" panose="02020603050405020304" pitchFamily="18" charset="0"/>
              </a:rPr>
              <a:t>F</a:t>
            </a:r>
            <a:r>
              <a:rPr lang="en-US" altLang="zh-CN" sz="2800" b="1" baseline="-25000" dirty="0">
                <a:latin typeface="Times New Roman" panose="02020603050405020304" pitchFamily="18" charset="0"/>
              </a:rPr>
              <a:t>2</a:t>
            </a:r>
            <a:r>
              <a:rPr lang="en-US" altLang="zh-CN" sz="2800" b="1" i="1" dirty="0">
                <a:latin typeface="Times New Roman" panose="02020603050405020304" pitchFamily="18" charset="0"/>
              </a:rPr>
              <a:t>&gt;F</a:t>
            </a:r>
            <a:r>
              <a:rPr lang="en-US" altLang="zh-CN" sz="2800" b="1" baseline="-25000" dirty="0">
                <a:latin typeface="Times New Roman" panose="02020603050405020304" pitchFamily="18" charset="0"/>
              </a:rPr>
              <a:t>1</a:t>
            </a:r>
            <a:r>
              <a:rPr lang="en-US" altLang="zh-CN" sz="2800" b="1" i="1" dirty="0">
                <a:latin typeface="Times New Roman" panose="02020603050405020304" pitchFamily="18" charset="0"/>
              </a:rPr>
              <a:t>&gt;F</a:t>
            </a:r>
            <a:r>
              <a:rPr lang="en-US" altLang="zh-CN" sz="2800" b="1" i="1" baseline="-25000" dirty="0">
                <a:latin typeface="Times New Roman" panose="02020603050405020304" pitchFamily="18" charset="0"/>
              </a:rPr>
              <a:t>3</a:t>
            </a:r>
            <a:r>
              <a:rPr lang="zh-CN" altLang="en-US" sz="2800" b="1" baseline="-25000" dirty="0">
                <a:latin typeface="Times New Roman" panose="02020603050405020304" pitchFamily="18" charset="0"/>
              </a:rPr>
              <a:t> </a:t>
            </a:r>
            <a:r>
              <a:rPr lang="zh-CN" altLang="en-US" sz="2800" b="1" dirty="0">
                <a:latin typeface="Times New Roman" panose="02020603050405020304" pitchFamily="18" charset="0"/>
              </a:rPr>
              <a:t>　	           </a:t>
            </a:r>
            <a:r>
              <a:rPr lang="en-US" altLang="zh-CN" sz="2800" b="1" dirty="0">
                <a:latin typeface="Times New Roman" panose="02020603050405020304" pitchFamily="18" charset="0"/>
              </a:rPr>
              <a:t>D</a:t>
            </a:r>
            <a:r>
              <a:rPr lang="zh-CN" altLang="en-US" sz="2800" b="1" dirty="0">
                <a:latin typeface="Times New Roman" panose="02020603050405020304" pitchFamily="18" charset="0"/>
              </a:rPr>
              <a:t>． </a:t>
            </a:r>
            <a:r>
              <a:rPr lang="en-US" altLang="zh-CN" sz="2800" b="1" i="1" dirty="0">
                <a:latin typeface="Times New Roman" panose="02020603050405020304" pitchFamily="18" charset="0"/>
              </a:rPr>
              <a:t>F</a:t>
            </a:r>
            <a:r>
              <a:rPr lang="en-US" altLang="zh-CN" sz="2800" b="1" baseline="-25000" dirty="0">
                <a:latin typeface="Times New Roman" panose="02020603050405020304" pitchFamily="18" charset="0"/>
              </a:rPr>
              <a:t>3</a:t>
            </a:r>
            <a:r>
              <a:rPr lang="en-US" altLang="zh-CN" sz="2800" b="1" i="1" dirty="0">
                <a:latin typeface="Times New Roman" panose="02020603050405020304" pitchFamily="18" charset="0"/>
              </a:rPr>
              <a:t>&gt;F</a:t>
            </a:r>
            <a:r>
              <a:rPr lang="en-US" altLang="zh-CN" sz="2800" b="1" baseline="-25000" dirty="0">
                <a:latin typeface="Times New Roman" panose="02020603050405020304" pitchFamily="18" charset="0"/>
              </a:rPr>
              <a:t>1</a:t>
            </a:r>
            <a:r>
              <a:rPr lang="en-US" altLang="zh-CN" sz="2800" b="1" i="1" dirty="0">
                <a:latin typeface="Times New Roman" panose="02020603050405020304" pitchFamily="18" charset="0"/>
              </a:rPr>
              <a:t>&gt;F</a:t>
            </a:r>
            <a:r>
              <a:rPr lang="en-US" altLang="zh-CN" sz="2800" b="1" i="1" baseline="-25000" dirty="0">
                <a:latin typeface="Times New Roman" panose="02020603050405020304" pitchFamily="18" charset="0"/>
              </a:rPr>
              <a:t>2</a:t>
            </a:r>
            <a:r>
              <a:rPr lang="zh-CN" altLang="en-US" sz="2800" b="1" baseline="-25000" dirty="0">
                <a:latin typeface="Times New Roman" panose="02020603050405020304" pitchFamily="18" charset="0"/>
              </a:rPr>
              <a:t> </a:t>
            </a:r>
            <a:endParaRPr lang="zh-CN" altLang="en-US" sz="2800" b="1" dirty="0">
              <a:latin typeface="Times New Roman" panose="02020603050405020304" pitchFamily="18" charset="0"/>
            </a:endParaRPr>
          </a:p>
          <a:p>
            <a:pPr marL="0" lvl="0" indent="0" algn="just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CN" altLang="en-US" sz="2800" b="1" dirty="0">
                <a:latin typeface="Times New Roman" panose="02020603050405020304" pitchFamily="18" charset="0"/>
              </a:rPr>
              <a:t>   	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848225" y="2019300"/>
            <a:ext cx="477838" cy="579438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FontTx/>
              <a:buNone/>
            </a:pPr>
            <a:r>
              <a:rPr lang="en-US" altLang="zh-CN" b="1" dirty="0">
                <a:solidFill>
                  <a:srgbClr val="FF0000"/>
                </a:solidFill>
                <a:latin typeface="Times New Roman" panose="02020603050405020304" pitchFamily="18" charset="0"/>
                <a:ea typeface="楷体_GB2312" pitchFamily="49" charset="-122"/>
              </a:rPr>
              <a:t>D</a:t>
            </a:r>
            <a:endParaRPr lang="zh-CN" altLang="en-US" b="1" dirty="0">
              <a:solidFill>
                <a:srgbClr val="FF0000"/>
              </a:solidFill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8197" name="Rectangle 89"/>
          <p:cNvSpPr/>
          <p:nvPr/>
        </p:nvSpPr>
        <p:spPr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FontTx/>
              <a:buNone/>
            </a:pPr>
            <a:endParaRPr lang="zh-CN" altLang="en-US" sz="1800" dirty="0">
              <a:latin typeface="Arial" panose="020B0604020202020204" pitchFamily="34" charset="0"/>
            </a:endParaRPr>
          </a:p>
        </p:txBody>
      </p:sp>
      <p:grpSp>
        <p:nvGrpSpPr>
          <p:cNvPr id="2" name="Group 82"/>
          <p:cNvGrpSpPr/>
          <p:nvPr/>
        </p:nvGrpSpPr>
        <p:grpSpPr>
          <a:xfrm>
            <a:off x="5784850" y="4338638"/>
            <a:ext cx="2790825" cy="1349375"/>
            <a:chOff x="3702" y="3067"/>
            <a:chExt cx="1758" cy="850"/>
          </a:xfrm>
        </p:grpSpPr>
        <p:sp>
          <p:nvSpPr>
            <p:cNvPr id="8248" name="Rectangle 83"/>
            <p:cNvSpPr/>
            <p:nvPr/>
          </p:nvSpPr>
          <p:spPr>
            <a:xfrm flipH="1">
              <a:off x="4581" y="3719"/>
              <a:ext cx="160" cy="198"/>
            </a:xfrm>
            <a:prstGeom prst="rect">
              <a:avLst/>
            </a:prstGeom>
            <a:noFill/>
            <a:ln w="9525" cap="flat" cmpd="sng">
              <a:solidFill>
                <a:srgbClr val="FFFF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0" tIns="0" rIns="0" bIns="0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just" eaLnBrk="1" hangingPunct="1">
                <a:spcBef>
                  <a:spcPct val="0"/>
                </a:spcBef>
                <a:buFontTx/>
                <a:buNone/>
              </a:pPr>
              <a:r>
                <a:rPr lang="zh-CN" altLang="en-US" sz="2400" b="1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丙</a:t>
              </a:r>
              <a:endParaRPr lang="zh-CN" altLang="en-US" sz="2400" b="1" dirty="0">
                <a:latin typeface="Arial" panose="020B0604020202020204" pitchFamily="34" charset="0"/>
              </a:endParaRPr>
            </a:p>
          </p:txBody>
        </p:sp>
        <p:grpSp>
          <p:nvGrpSpPr>
            <p:cNvPr id="3" name="Group 79"/>
            <p:cNvGrpSpPr/>
            <p:nvPr/>
          </p:nvGrpSpPr>
          <p:grpSpPr>
            <a:xfrm>
              <a:off x="3702" y="3067"/>
              <a:ext cx="1758" cy="580"/>
              <a:chOff x="3702" y="3067"/>
              <a:chExt cx="1758" cy="580"/>
            </a:xfrm>
          </p:grpSpPr>
          <p:grpSp>
            <p:nvGrpSpPr>
              <p:cNvPr id="4" name="Group 66"/>
              <p:cNvGrpSpPr/>
              <p:nvPr/>
            </p:nvGrpSpPr>
            <p:grpSpPr>
              <a:xfrm flipH="1">
                <a:off x="3959" y="3093"/>
                <a:ext cx="1501" cy="554"/>
                <a:chOff x="5640" y="4890"/>
                <a:chExt cx="2296" cy="900"/>
              </a:xfrm>
            </p:grpSpPr>
            <p:grpSp>
              <p:nvGrpSpPr>
                <p:cNvPr id="5" name="Group 67"/>
                <p:cNvGrpSpPr/>
                <p:nvPr/>
              </p:nvGrpSpPr>
              <p:grpSpPr>
                <a:xfrm>
                  <a:off x="5640" y="4890"/>
                  <a:ext cx="2296" cy="855"/>
                  <a:chOff x="4034" y="10740"/>
                  <a:chExt cx="2296" cy="855"/>
                </a:xfrm>
              </p:grpSpPr>
              <p:grpSp>
                <p:nvGrpSpPr>
                  <p:cNvPr id="6" name="Group 68"/>
                  <p:cNvGrpSpPr/>
                  <p:nvPr/>
                </p:nvGrpSpPr>
                <p:grpSpPr>
                  <a:xfrm>
                    <a:off x="4034" y="10770"/>
                    <a:ext cx="2264" cy="825"/>
                    <a:chOff x="4034" y="10770"/>
                    <a:chExt cx="2264" cy="825"/>
                  </a:xfrm>
                </p:grpSpPr>
                <p:sp>
                  <p:nvSpPr>
                    <p:cNvPr id="8265" name="Rectangle 69" descr="浅色上对角线"/>
                    <p:cNvSpPr/>
                    <p:nvPr/>
                  </p:nvSpPr>
                  <p:spPr>
                    <a:xfrm>
                      <a:off x="4034" y="10815"/>
                      <a:ext cx="2264" cy="780"/>
                    </a:xfrm>
                    <a:prstGeom prst="rect">
                      <a:avLst/>
                    </a:prstGeom>
                    <a:blipFill rotWithShape="0">
                      <a:blip r:embed="rId2"/>
                    </a:blipFill>
                    <a:ln w="9525">
                      <a:noFill/>
                    </a:ln>
                  </p:spPr>
                  <p:txBody>
                    <a:bodyPr/>
                    <a:lstStyle>
                      <a:lvl1pPr marL="342900" indent="-3429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742950" indent="-28575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2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1143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4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600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20574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»"/>
                        <a:defRPr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0"/>
                        </a:spcBef>
                        <a:buFontTx/>
                        <a:buNone/>
                      </a:pPr>
                      <a:endParaRPr lang="zh-CN" altLang="en-US" sz="1800" dirty="0">
                        <a:latin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8266" name="Rectangle 70"/>
                    <p:cNvSpPr/>
                    <p:nvPr/>
                  </p:nvSpPr>
                  <p:spPr>
                    <a:xfrm>
                      <a:off x="4124" y="10770"/>
                      <a:ext cx="2160" cy="735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19050" cap="flat" cmpd="sng">
                      <a:solidFill>
                        <a:srgbClr val="000000"/>
                      </a:solidFill>
                      <a:prstDash val="solid"/>
                      <a:miter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>
                      <a:lvl1pPr marL="342900" indent="-3429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742950" indent="-28575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2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1143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•"/>
                        <a:defRPr sz="24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600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–"/>
                        <a:defRPr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20574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buChar char="»"/>
                        <a:defRPr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0"/>
                        </a:spcBef>
                        <a:buFontTx/>
                        <a:buNone/>
                      </a:pPr>
                      <a:endParaRPr lang="zh-CN" altLang="en-US" sz="1800" dirty="0">
                        <a:latin typeface="Arial" panose="020B0604020202020204" pitchFamily="34" charset="0"/>
                      </a:endParaRPr>
                    </a:p>
                  </p:txBody>
                </p:sp>
              </p:grpSp>
              <p:sp>
                <p:nvSpPr>
                  <p:cNvPr id="8264" name="Rectangle 71"/>
                  <p:cNvSpPr/>
                  <p:nvPr/>
                </p:nvSpPr>
                <p:spPr>
                  <a:xfrm>
                    <a:off x="4094" y="10740"/>
                    <a:ext cx="2236" cy="75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noFill/>
                  </a:ln>
                </p:spPr>
                <p:txBody>
                  <a:bodyPr/>
                  <a:lstStyle>
                    <a:lvl1pPr marL="342900" indent="-3429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 sz="32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742950" indent="-28575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–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–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</a:lstStyle>
                  <a:p>
                    <a:pPr marL="0" lvl="0" indent="0"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zh-CN" altLang="en-US" sz="1800" dirty="0">
                      <a:latin typeface="Arial" panose="020B0604020202020204" pitchFamily="34" charset="0"/>
                    </a:endParaRPr>
                  </a:p>
                </p:txBody>
              </p:sp>
            </p:grpSp>
            <p:sp>
              <p:nvSpPr>
                <p:cNvPr id="8262" name="Rectangle 72"/>
                <p:cNvSpPr/>
                <p:nvPr/>
              </p:nvSpPr>
              <p:spPr>
                <a:xfrm>
                  <a:off x="7860" y="4950"/>
                  <a:ext cx="60" cy="840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noFill/>
                </a:ln>
              </p:spPr>
              <p:txBody>
                <a:bodyPr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lvl="0" indent="0" eaLnBrk="1" hangingPunct="1">
                    <a:spcBef>
                      <a:spcPct val="0"/>
                    </a:spcBef>
                    <a:buFontTx/>
                    <a:buNone/>
                  </a:pPr>
                  <a:endParaRPr lang="zh-CN" altLang="en-US" sz="1800" dirty="0"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8251" name="Line 73"/>
              <p:cNvSpPr/>
              <p:nvPr/>
            </p:nvSpPr>
            <p:spPr>
              <a:xfrm rot="5400000" flipH="1">
                <a:off x="4928" y="2708"/>
                <a:ext cx="0" cy="954"/>
              </a:xfrm>
              <a:prstGeom prst="line">
                <a:avLst/>
              </a:prstGeom>
              <a:ln w="1905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8252" name="Line 74"/>
              <p:cNvSpPr/>
              <p:nvPr/>
            </p:nvSpPr>
            <p:spPr>
              <a:xfrm rot="-5400000" flipV="1">
                <a:off x="4036" y="3129"/>
                <a:ext cx="0" cy="385"/>
              </a:xfrm>
              <a:prstGeom prst="line">
                <a:avLst/>
              </a:prstGeom>
              <a:ln w="28575" cap="flat" cmpd="sng">
                <a:solidFill>
                  <a:srgbClr val="000000"/>
                </a:solidFill>
                <a:prstDash val="solid"/>
                <a:headEnd type="none" w="med" len="med"/>
                <a:tailEnd type="triangle" w="sm" len="lg"/>
              </a:ln>
            </p:spPr>
          </p:sp>
          <p:grpSp>
            <p:nvGrpSpPr>
              <p:cNvPr id="7" name="Group 75"/>
              <p:cNvGrpSpPr/>
              <p:nvPr/>
            </p:nvGrpSpPr>
            <p:grpSpPr>
              <a:xfrm>
                <a:off x="4241" y="3182"/>
                <a:ext cx="380" cy="282"/>
                <a:chOff x="4241" y="3182"/>
                <a:chExt cx="380" cy="282"/>
              </a:xfrm>
            </p:grpSpPr>
            <p:grpSp>
              <p:nvGrpSpPr>
                <p:cNvPr id="9" name="Group 72"/>
                <p:cNvGrpSpPr/>
                <p:nvPr/>
              </p:nvGrpSpPr>
              <p:grpSpPr>
                <a:xfrm>
                  <a:off x="4241" y="3182"/>
                  <a:ext cx="380" cy="282"/>
                  <a:chOff x="4241" y="3182"/>
                  <a:chExt cx="380" cy="282"/>
                </a:xfrm>
              </p:grpSpPr>
              <p:sp>
                <p:nvSpPr>
                  <p:cNvPr id="8259" name="Oval 77"/>
                  <p:cNvSpPr/>
                  <p:nvPr/>
                </p:nvSpPr>
                <p:spPr>
                  <a:xfrm rot="5400000" flipH="1" flipV="1">
                    <a:off x="4296" y="3174"/>
                    <a:ext cx="282" cy="297"/>
                  </a:xfrm>
                  <a:prstGeom prst="ellipse">
                    <a:avLst/>
                  </a:prstGeom>
                  <a:solidFill>
                    <a:srgbClr val="C0C0C0"/>
                  </a:solidFill>
                  <a:ln w="19050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 vert="eaVert"/>
                  <a:lstStyle>
                    <a:lvl1pPr marL="342900" indent="-3429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 sz="32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742950" indent="-28575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–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–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</a:lstStyle>
                  <a:p>
                    <a:pPr marL="0" lvl="0" indent="0"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zh-CN" altLang="en-US" sz="1800" dirty="0"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8260" name="Rectangle 78"/>
                  <p:cNvSpPr/>
                  <p:nvPr/>
                </p:nvSpPr>
                <p:spPr>
                  <a:xfrm rot="5400000" flipH="1" flipV="1">
                    <a:off x="4404" y="3134"/>
                    <a:ext cx="53" cy="380"/>
                  </a:xfrm>
                  <a:prstGeom prst="rect">
                    <a:avLst/>
                  </a:prstGeom>
                  <a:solidFill>
                    <a:srgbClr val="FFFFFF"/>
                  </a:solidFill>
                  <a:ln w="19050" cap="flat" cmpd="sng">
                    <a:solidFill>
                      <a:srgbClr val="000000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 vert="eaVert"/>
                  <a:lstStyle>
                    <a:lvl1pPr marL="342900" indent="-3429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 sz="32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742950" indent="-28575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–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–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</a:lstStyle>
                  <a:p>
                    <a:pPr marL="0" lvl="0" indent="0"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zh-CN" altLang="en-US" sz="1800" dirty="0">
                      <a:latin typeface="Arial" panose="020B0604020202020204" pitchFamily="34" charset="0"/>
                    </a:endParaRPr>
                  </a:p>
                </p:txBody>
              </p:sp>
            </p:grpSp>
            <p:sp>
              <p:nvSpPr>
                <p:cNvPr id="8258" name="Oval 79"/>
                <p:cNvSpPr/>
                <p:nvPr/>
              </p:nvSpPr>
              <p:spPr>
                <a:xfrm rot="5400000" flipH="1" flipV="1">
                  <a:off x="4416" y="3313"/>
                  <a:ext cx="25" cy="26"/>
                </a:xfrm>
                <a:prstGeom prst="ellipse">
                  <a:avLst/>
                </a:prstGeom>
                <a:solidFill>
                  <a:srgbClr val="000000"/>
                </a:solidFill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 vert="eaVert"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lvl="0" indent="0" eaLnBrk="1" hangingPunct="1">
                    <a:spcBef>
                      <a:spcPct val="0"/>
                    </a:spcBef>
                    <a:buFontTx/>
                    <a:buNone/>
                  </a:pPr>
                  <a:endParaRPr lang="zh-CN" altLang="en-US" sz="1800" dirty="0"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8254" name="Line 80"/>
              <p:cNvSpPr/>
              <p:nvPr/>
            </p:nvSpPr>
            <p:spPr>
              <a:xfrm flipH="1">
                <a:off x="4410" y="3463"/>
                <a:ext cx="490" cy="0"/>
              </a:xfrm>
              <a:prstGeom prst="line">
                <a:avLst/>
              </a:prstGeom>
              <a:ln w="1905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8255" name="Rectangle 86"/>
              <p:cNvSpPr/>
              <p:nvPr/>
            </p:nvSpPr>
            <p:spPr>
              <a:xfrm flipH="1">
                <a:off x="3702" y="3067"/>
                <a:ext cx="310" cy="255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lIns="0" tIns="0" rIns="0" bIns="0"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algn="just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zh-CN" sz="2400" b="1" i="1" dirty="0">
                    <a:latin typeface="Times New Roman" panose="02020603050405020304" pitchFamily="18" charset="0"/>
                  </a:rPr>
                  <a:t>F</a:t>
                </a:r>
                <a:r>
                  <a:rPr lang="en-US" altLang="zh-CN" sz="2400" b="1" baseline="-25000" dirty="0">
                    <a:latin typeface="Times New Roman" panose="02020603050405020304" pitchFamily="18" charset="0"/>
                  </a:rPr>
                  <a:t>3</a:t>
                </a:r>
                <a:endParaRPr lang="en-US" altLang="zh-CN" sz="2400" b="1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8256" name="Rectangle 90"/>
              <p:cNvSpPr/>
              <p:nvPr/>
            </p:nvSpPr>
            <p:spPr>
              <a:xfrm>
                <a:off x="4905" y="3353"/>
                <a:ext cx="196" cy="213"/>
              </a:xfrm>
              <a:prstGeom prst="rect">
                <a:avLst/>
              </a:prstGeom>
              <a:solidFill>
                <a:srgbClr val="FFFFFF"/>
              </a:solidFill>
              <a:ln w="19050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eaLnBrk="1" hangingPunct="1">
                  <a:spcBef>
                    <a:spcPct val="0"/>
                  </a:spcBef>
                  <a:buFontTx/>
                  <a:buNone/>
                </a:pPr>
                <a:endParaRPr lang="zh-CN" altLang="en-US" sz="1800" dirty="0">
                  <a:latin typeface="Arial" panose="020B0604020202020204" pitchFamily="34" charset="0"/>
                </a:endParaRPr>
              </a:p>
            </p:txBody>
          </p:sp>
        </p:grpSp>
      </p:grpSp>
      <p:grpSp>
        <p:nvGrpSpPr>
          <p:cNvPr id="10" name="Group 56"/>
          <p:cNvGrpSpPr/>
          <p:nvPr/>
        </p:nvGrpSpPr>
        <p:grpSpPr>
          <a:xfrm>
            <a:off x="341313" y="188913"/>
            <a:ext cx="2339975" cy="803275"/>
            <a:chOff x="215" y="119"/>
            <a:chExt cx="1474" cy="506"/>
          </a:xfrm>
        </p:grpSpPr>
        <p:pic>
          <p:nvPicPr>
            <p:cNvPr id="8246" name="TextBox 1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215" y="119"/>
              <a:ext cx="1474" cy="506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8247" name="Text Box 58"/>
            <p:cNvSpPr txBox="1"/>
            <p:nvPr/>
          </p:nvSpPr>
          <p:spPr>
            <a:xfrm>
              <a:off x="325" y="207"/>
              <a:ext cx="1251" cy="365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FontTx/>
                <a:buNone/>
              </a:pPr>
              <a:r>
                <a:rPr lang="zh-CN" altLang="en-US" b="1" dirty="0">
                  <a:solidFill>
                    <a:schemeClr val="bg1"/>
                  </a:solidFill>
                </a:rPr>
                <a:t>   练一练</a:t>
              </a:r>
              <a:endParaRPr lang="en-US" altLang="zh-CN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1" name="Group 81"/>
          <p:cNvGrpSpPr/>
          <p:nvPr/>
        </p:nvGrpSpPr>
        <p:grpSpPr>
          <a:xfrm>
            <a:off x="3408363" y="4211638"/>
            <a:ext cx="2295525" cy="1393825"/>
            <a:chOff x="2171" y="3067"/>
            <a:chExt cx="1446" cy="878"/>
          </a:xfrm>
        </p:grpSpPr>
        <p:sp>
          <p:nvSpPr>
            <p:cNvPr id="8228" name="Rectangle 62"/>
            <p:cNvSpPr/>
            <p:nvPr/>
          </p:nvSpPr>
          <p:spPr>
            <a:xfrm flipH="1">
              <a:off x="2767" y="3748"/>
              <a:ext cx="162" cy="197"/>
            </a:xfrm>
            <a:prstGeom prst="rect">
              <a:avLst/>
            </a:prstGeom>
            <a:noFill/>
            <a:ln w="9525" cap="flat" cmpd="sng">
              <a:solidFill>
                <a:srgbClr val="FFFF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0" tIns="0" rIns="0" bIns="0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just" eaLnBrk="1" hangingPunct="1">
                <a:spcBef>
                  <a:spcPct val="0"/>
                </a:spcBef>
                <a:buFontTx/>
                <a:buNone/>
              </a:pPr>
              <a:r>
                <a:rPr lang="zh-CN" altLang="en-US" sz="2400" b="1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乙</a:t>
              </a:r>
              <a:endParaRPr lang="zh-CN" altLang="en-US" sz="2400" b="1" dirty="0">
                <a:latin typeface="Arial" panose="020B0604020202020204" pitchFamily="34" charset="0"/>
              </a:endParaRPr>
            </a:p>
          </p:txBody>
        </p:sp>
        <p:grpSp>
          <p:nvGrpSpPr>
            <p:cNvPr id="12" name="Group 78"/>
            <p:cNvGrpSpPr/>
            <p:nvPr/>
          </p:nvGrpSpPr>
          <p:grpSpPr>
            <a:xfrm>
              <a:off x="2171" y="3067"/>
              <a:ext cx="1446" cy="596"/>
              <a:chOff x="2171" y="3067"/>
              <a:chExt cx="1446" cy="596"/>
            </a:xfrm>
          </p:grpSpPr>
          <p:sp>
            <p:nvSpPr>
              <p:cNvPr id="8230" name="Line 73"/>
              <p:cNvSpPr/>
              <p:nvPr/>
            </p:nvSpPr>
            <p:spPr>
              <a:xfrm>
                <a:off x="2993" y="3464"/>
                <a:ext cx="170" cy="0"/>
              </a:xfrm>
              <a:prstGeom prst="line">
                <a:avLst/>
              </a:prstGeom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grpSp>
            <p:nvGrpSpPr>
              <p:cNvPr id="14" name="Group 48"/>
              <p:cNvGrpSpPr/>
              <p:nvPr/>
            </p:nvGrpSpPr>
            <p:grpSpPr>
              <a:xfrm rot="-5400000" flipH="1" flipV="1">
                <a:off x="2040" y="3472"/>
                <a:ext cx="321" cy="60"/>
                <a:chOff x="7369" y="3110"/>
                <a:chExt cx="2053" cy="211"/>
              </a:xfrm>
            </p:grpSpPr>
            <p:sp>
              <p:nvSpPr>
                <p:cNvPr id="8244" name="Rectangle 49" descr="浅色下对角线"/>
                <p:cNvSpPr/>
                <p:nvPr/>
              </p:nvSpPr>
              <p:spPr>
                <a:xfrm>
                  <a:off x="7369" y="3110"/>
                  <a:ext cx="2021" cy="211"/>
                </a:xfrm>
                <a:prstGeom prst="rect">
                  <a:avLst/>
                </a:prstGeom>
                <a:blipFill rotWithShape="0">
                  <a:blip r:embed="rId4"/>
                </a:blipFill>
                <a:ln w="9525" cap="flat" cmpd="sng">
                  <a:solidFill>
                    <a:srgbClr val="FFFFFF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rot="10800000" vert="eaVert"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lvl="0" indent="0" eaLnBrk="1" hangingPunct="1">
                    <a:spcBef>
                      <a:spcPct val="0"/>
                    </a:spcBef>
                    <a:buFontTx/>
                    <a:buNone/>
                  </a:pPr>
                  <a:endParaRPr lang="zh-CN" altLang="en-US" sz="1800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245" name="Line 50" descr="浅色下对角线"/>
                <p:cNvSpPr/>
                <p:nvPr/>
              </p:nvSpPr>
              <p:spPr>
                <a:xfrm flipV="1">
                  <a:off x="7386" y="3114"/>
                  <a:ext cx="2036" cy="1"/>
                </a:xfrm>
                <a:prstGeom prst="line">
                  <a:avLst/>
                </a:prstGeom>
                <a:ln w="1905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</p:grpSp>
          <p:sp>
            <p:nvSpPr>
              <p:cNvPr id="8232" name="Line 54"/>
              <p:cNvSpPr/>
              <p:nvPr/>
            </p:nvSpPr>
            <p:spPr>
              <a:xfrm rot="5400000" flipH="1" flipV="1">
                <a:off x="2539" y="3294"/>
                <a:ext cx="0" cy="623"/>
              </a:xfrm>
              <a:prstGeom prst="line">
                <a:avLst/>
              </a:prstGeom>
              <a:ln w="1905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8233" name="Line 56"/>
              <p:cNvSpPr/>
              <p:nvPr/>
            </p:nvSpPr>
            <p:spPr>
              <a:xfrm flipH="1">
                <a:off x="2483" y="3322"/>
                <a:ext cx="362" cy="0"/>
              </a:xfrm>
              <a:prstGeom prst="line">
                <a:avLst/>
              </a:prstGeom>
              <a:ln w="19050" cap="flat" cmpd="sng">
                <a:solidFill>
                  <a:srgbClr val="000000"/>
                </a:solidFill>
                <a:prstDash val="solid"/>
                <a:headEnd type="none" w="med" len="med"/>
                <a:tailEnd type="triangle" w="sm" len="lg"/>
              </a:ln>
            </p:spPr>
          </p:sp>
          <p:grpSp>
            <p:nvGrpSpPr>
              <p:cNvPr id="15" name="Group 57"/>
              <p:cNvGrpSpPr/>
              <p:nvPr/>
            </p:nvGrpSpPr>
            <p:grpSpPr>
              <a:xfrm rot="10800000" flipH="1" flipV="1">
                <a:off x="3023" y="3575"/>
                <a:ext cx="594" cy="59"/>
                <a:chOff x="7369" y="3110"/>
                <a:chExt cx="2053" cy="211"/>
              </a:xfrm>
            </p:grpSpPr>
            <p:sp>
              <p:nvSpPr>
                <p:cNvPr id="8242" name="Rectangle 58" descr="浅色下对角线"/>
                <p:cNvSpPr/>
                <p:nvPr/>
              </p:nvSpPr>
              <p:spPr>
                <a:xfrm>
                  <a:off x="7369" y="3110"/>
                  <a:ext cx="2021" cy="211"/>
                </a:xfrm>
                <a:prstGeom prst="rect">
                  <a:avLst/>
                </a:prstGeom>
                <a:blipFill rotWithShape="0">
                  <a:blip r:embed="rId4"/>
                </a:blipFill>
                <a:ln w="9525" cap="flat" cmpd="sng">
                  <a:solidFill>
                    <a:srgbClr val="FFFFFF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lvl="0" indent="0" eaLnBrk="1" hangingPunct="1">
                    <a:spcBef>
                      <a:spcPct val="0"/>
                    </a:spcBef>
                    <a:buFontTx/>
                    <a:buNone/>
                  </a:pPr>
                  <a:endParaRPr lang="zh-CN" altLang="en-US" sz="1800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243" name="Line 59" descr="浅色下对角线"/>
                <p:cNvSpPr/>
                <p:nvPr/>
              </p:nvSpPr>
              <p:spPr>
                <a:xfrm flipV="1">
                  <a:off x="7386" y="3114"/>
                  <a:ext cx="2036" cy="1"/>
                </a:xfrm>
                <a:prstGeom prst="line">
                  <a:avLst/>
                </a:prstGeom>
                <a:ln w="1905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</p:grpSp>
          <p:sp>
            <p:nvSpPr>
              <p:cNvPr id="8235" name="Rectangle 60"/>
              <p:cNvSpPr/>
              <p:nvPr/>
            </p:nvSpPr>
            <p:spPr>
              <a:xfrm>
                <a:off x="3166" y="3361"/>
                <a:ext cx="196" cy="213"/>
              </a:xfrm>
              <a:prstGeom prst="rect">
                <a:avLst/>
              </a:prstGeom>
              <a:solidFill>
                <a:srgbClr val="FFFFFF"/>
              </a:solidFill>
              <a:ln w="19050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eaLnBrk="1" hangingPunct="1">
                  <a:spcBef>
                    <a:spcPct val="0"/>
                  </a:spcBef>
                  <a:buFontTx/>
                  <a:buNone/>
                </a:pPr>
                <a:endParaRPr lang="zh-CN" altLang="en-US" sz="1800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8236" name="Rectangle 61"/>
              <p:cNvSpPr/>
              <p:nvPr/>
            </p:nvSpPr>
            <p:spPr>
              <a:xfrm flipH="1">
                <a:off x="2341" y="3067"/>
                <a:ext cx="240" cy="255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lIns="0" tIns="0" rIns="0" bIns="0"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algn="just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zh-CN" sz="2400" b="1" i="1" dirty="0">
                    <a:latin typeface="Times New Roman" panose="02020603050405020304" pitchFamily="18" charset="0"/>
                  </a:rPr>
                  <a:t>F</a:t>
                </a:r>
                <a:r>
                  <a:rPr lang="en-US" altLang="zh-CN" sz="2400" b="1" baseline="-25000" dirty="0">
                    <a:latin typeface="Times New Roman" panose="02020603050405020304" pitchFamily="18" charset="0"/>
                  </a:rPr>
                  <a:t>2</a:t>
                </a:r>
                <a:endParaRPr lang="en-US" altLang="zh-CN" sz="2400" b="1" dirty="0">
                  <a:latin typeface="Arial" panose="020B0604020202020204" pitchFamily="34" charset="0"/>
                </a:endParaRPr>
              </a:p>
            </p:txBody>
          </p:sp>
          <p:grpSp>
            <p:nvGrpSpPr>
              <p:cNvPr id="16" name="Group 71"/>
              <p:cNvGrpSpPr/>
              <p:nvPr/>
            </p:nvGrpSpPr>
            <p:grpSpPr>
              <a:xfrm>
                <a:off x="2653" y="3322"/>
                <a:ext cx="369" cy="282"/>
                <a:chOff x="2568" y="3322"/>
                <a:chExt cx="369" cy="282"/>
              </a:xfrm>
            </p:grpSpPr>
            <p:grpSp>
              <p:nvGrpSpPr>
                <p:cNvPr id="17" name="Group 70"/>
                <p:cNvGrpSpPr/>
                <p:nvPr/>
              </p:nvGrpSpPr>
              <p:grpSpPr>
                <a:xfrm>
                  <a:off x="2568" y="3322"/>
                  <a:ext cx="369" cy="282"/>
                  <a:chOff x="2568" y="3322"/>
                  <a:chExt cx="369" cy="282"/>
                </a:xfrm>
              </p:grpSpPr>
              <p:sp>
                <p:nvSpPr>
                  <p:cNvPr id="8240" name="Oval 77"/>
                  <p:cNvSpPr/>
                  <p:nvPr/>
                </p:nvSpPr>
                <p:spPr>
                  <a:xfrm rot="-5400000" flipV="1">
                    <a:off x="2610" y="3314"/>
                    <a:ext cx="282" cy="297"/>
                  </a:xfrm>
                  <a:prstGeom prst="ellipse">
                    <a:avLst/>
                  </a:prstGeom>
                  <a:solidFill>
                    <a:srgbClr val="C0C0C0"/>
                  </a:solidFill>
                  <a:ln w="19050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 rot="10800000" vert="eaVert"/>
                  <a:lstStyle>
                    <a:lvl1pPr marL="342900" indent="-3429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 sz="32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742950" indent="-28575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–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–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</a:lstStyle>
                  <a:p>
                    <a:pPr marL="0" lvl="0" indent="0"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zh-CN" altLang="en-US" sz="1800" dirty="0"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8241" name="Rectangle 78"/>
                  <p:cNvSpPr/>
                  <p:nvPr/>
                </p:nvSpPr>
                <p:spPr>
                  <a:xfrm rot="-5400000" flipV="1">
                    <a:off x="2725" y="3280"/>
                    <a:ext cx="54" cy="369"/>
                  </a:xfrm>
                  <a:prstGeom prst="rect">
                    <a:avLst/>
                  </a:prstGeom>
                  <a:solidFill>
                    <a:srgbClr val="FFFFFF"/>
                  </a:solidFill>
                  <a:ln w="19050" cap="flat" cmpd="sng">
                    <a:solidFill>
                      <a:srgbClr val="000000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 rot="10800000" vert="eaVert"/>
                  <a:lstStyle>
                    <a:lvl1pPr marL="342900" indent="-3429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 sz="32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742950" indent="-28575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–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–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</a:lstStyle>
                  <a:p>
                    <a:pPr marL="0" lvl="0" indent="0"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zh-CN" altLang="en-US" sz="1800" dirty="0">
                      <a:latin typeface="Arial" panose="020B0604020202020204" pitchFamily="34" charset="0"/>
                    </a:endParaRPr>
                  </a:p>
                </p:txBody>
              </p:sp>
            </p:grpSp>
            <p:sp>
              <p:nvSpPr>
                <p:cNvPr id="8239" name="Oval 79"/>
                <p:cNvSpPr/>
                <p:nvPr/>
              </p:nvSpPr>
              <p:spPr>
                <a:xfrm rot="-5400000" flipV="1">
                  <a:off x="2747" y="3453"/>
                  <a:ext cx="25" cy="26"/>
                </a:xfrm>
                <a:prstGeom prst="ellipse">
                  <a:avLst/>
                </a:prstGeom>
                <a:solidFill>
                  <a:srgbClr val="000000"/>
                </a:solidFill>
                <a:ln w="1905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 rot="10800000" vert="eaVert"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lvl="0" indent="0" eaLnBrk="1" hangingPunct="1">
                    <a:spcBef>
                      <a:spcPct val="0"/>
                    </a:spcBef>
                    <a:buFontTx/>
                    <a:buNone/>
                  </a:pPr>
                  <a:endParaRPr lang="zh-CN" altLang="en-US" sz="1800" dirty="0">
                    <a:latin typeface="Arial" panose="020B0604020202020204" pitchFamily="34" charset="0"/>
                  </a:endParaRPr>
                </a:p>
              </p:txBody>
            </p:sp>
          </p:grpSp>
        </p:grpSp>
      </p:grpSp>
      <p:grpSp>
        <p:nvGrpSpPr>
          <p:cNvPr id="18" name="Group 80"/>
          <p:cNvGrpSpPr/>
          <p:nvPr/>
        </p:nvGrpSpPr>
        <p:grpSpPr>
          <a:xfrm>
            <a:off x="809625" y="4273550"/>
            <a:ext cx="2160588" cy="1395413"/>
            <a:chOff x="414" y="3067"/>
            <a:chExt cx="1361" cy="879"/>
          </a:xfrm>
        </p:grpSpPr>
        <p:sp>
          <p:nvSpPr>
            <p:cNvPr id="8211" name="Rectangle 47"/>
            <p:cNvSpPr/>
            <p:nvPr/>
          </p:nvSpPr>
          <p:spPr>
            <a:xfrm flipH="1">
              <a:off x="1094" y="3748"/>
              <a:ext cx="161" cy="198"/>
            </a:xfrm>
            <a:prstGeom prst="rect">
              <a:avLst/>
            </a:prstGeom>
            <a:noFill/>
            <a:ln w="9525" cap="flat" cmpd="sng">
              <a:solidFill>
                <a:srgbClr val="FFFF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0" tIns="0" rIns="0" bIns="0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just" eaLnBrk="1" hangingPunct="1">
                <a:spcBef>
                  <a:spcPct val="0"/>
                </a:spcBef>
                <a:buFontTx/>
                <a:buNone/>
              </a:pPr>
              <a:r>
                <a:rPr lang="zh-CN" altLang="en-US" sz="2400" b="1" dirty="0">
                  <a:solidFill>
                    <a:srgbClr val="000000"/>
                  </a:solidFill>
                  <a:latin typeface="Times New Roman" panose="02020603050405020304" pitchFamily="18" charset="0"/>
                </a:rPr>
                <a:t>甲</a:t>
              </a:r>
              <a:endParaRPr lang="zh-CN" altLang="en-US" sz="2400" b="1" dirty="0">
                <a:latin typeface="Arial" panose="020B0604020202020204" pitchFamily="34" charset="0"/>
              </a:endParaRPr>
            </a:p>
          </p:txBody>
        </p:sp>
        <p:grpSp>
          <p:nvGrpSpPr>
            <p:cNvPr id="19" name="Group 77"/>
            <p:cNvGrpSpPr/>
            <p:nvPr/>
          </p:nvGrpSpPr>
          <p:grpSpPr>
            <a:xfrm>
              <a:off x="414" y="3067"/>
              <a:ext cx="1361" cy="595"/>
              <a:chOff x="612" y="3039"/>
              <a:chExt cx="1361" cy="595"/>
            </a:xfrm>
          </p:grpSpPr>
          <p:grpSp>
            <p:nvGrpSpPr>
              <p:cNvPr id="20" name="Group 34"/>
              <p:cNvGrpSpPr/>
              <p:nvPr/>
            </p:nvGrpSpPr>
            <p:grpSpPr>
              <a:xfrm>
                <a:off x="612" y="3181"/>
                <a:ext cx="60" cy="320"/>
                <a:chOff x="1494" y="10746"/>
                <a:chExt cx="135" cy="520"/>
              </a:xfrm>
            </p:grpSpPr>
            <p:sp>
              <p:nvSpPr>
                <p:cNvPr id="8226" name="Rectangle 35" descr="浅色下对角线"/>
                <p:cNvSpPr/>
                <p:nvPr/>
              </p:nvSpPr>
              <p:spPr>
                <a:xfrm rot="-5400000" flipH="1" flipV="1">
                  <a:off x="1305" y="10935"/>
                  <a:ext cx="513" cy="135"/>
                </a:xfrm>
                <a:prstGeom prst="rect">
                  <a:avLst/>
                </a:prstGeom>
                <a:blipFill rotWithShape="0">
                  <a:blip r:embed="rId4"/>
                </a:blipFill>
                <a:ln w="9525" cap="flat" cmpd="sng">
                  <a:solidFill>
                    <a:srgbClr val="FFFFFF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rot="10800000" vert="eaVert"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lvl="0" indent="0" eaLnBrk="1" hangingPunct="1">
                    <a:spcBef>
                      <a:spcPct val="0"/>
                    </a:spcBef>
                    <a:buFontTx/>
                    <a:buNone/>
                  </a:pPr>
                  <a:endParaRPr lang="zh-CN" altLang="en-US" sz="1800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8227" name="Line 36" descr="浅色下对角线"/>
                <p:cNvSpPr/>
                <p:nvPr/>
              </p:nvSpPr>
              <p:spPr>
                <a:xfrm rot="-5400000" flipH="1">
                  <a:off x="1365" y="11007"/>
                  <a:ext cx="517" cy="0"/>
                </a:xfrm>
                <a:prstGeom prst="line">
                  <a:avLst/>
                </a:prstGeom>
                <a:ln w="1905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</p:grpSp>
          <p:sp>
            <p:nvSpPr>
              <p:cNvPr id="8214" name="Line 37"/>
              <p:cNvSpPr/>
              <p:nvPr/>
            </p:nvSpPr>
            <p:spPr>
              <a:xfrm rot="-5400000" flipH="1">
                <a:off x="1281" y="3169"/>
                <a:ext cx="0" cy="589"/>
              </a:xfrm>
              <a:prstGeom prst="line">
                <a:avLst/>
              </a:prstGeom>
              <a:ln w="1905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8215" name="Line 43"/>
              <p:cNvSpPr/>
              <p:nvPr/>
            </p:nvSpPr>
            <p:spPr>
              <a:xfrm>
                <a:off x="995" y="3179"/>
                <a:ext cx="304" cy="0"/>
              </a:xfrm>
              <a:prstGeom prst="line">
                <a:avLst/>
              </a:prstGeom>
              <a:ln w="19050" cap="flat" cmpd="sng">
                <a:solidFill>
                  <a:srgbClr val="000000"/>
                </a:solidFill>
                <a:prstDash val="solid"/>
                <a:headEnd type="none" w="med" len="med"/>
                <a:tailEnd type="triangle" w="sm" len="lg"/>
              </a:ln>
            </p:spPr>
          </p:sp>
          <p:sp>
            <p:nvSpPr>
              <p:cNvPr id="8216" name="Rectangle 44" descr="浅色下对角线"/>
              <p:cNvSpPr/>
              <p:nvPr/>
            </p:nvSpPr>
            <p:spPr>
              <a:xfrm rot="10800000" flipH="1" flipV="1">
                <a:off x="1357" y="3569"/>
                <a:ext cx="616" cy="65"/>
              </a:xfrm>
              <a:prstGeom prst="rect">
                <a:avLst/>
              </a:prstGeom>
              <a:blipFill rotWithShape="0">
                <a:blip r:embed="rId4"/>
              </a:blipFill>
              <a:ln w="9525" cap="flat" cmpd="sng">
                <a:solidFill>
                  <a:srgbClr val="FFFFFF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eaLnBrk="1" hangingPunct="1">
                  <a:spcBef>
                    <a:spcPct val="0"/>
                  </a:spcBef>
                  <a:buFontTx/>
                  <a:buNone/>
                </a:pPr>
                <a:endParaRPr lang="zh-CN" altLang="en-US" sz="1800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8217" name="Line 45" descr="浅色下对角线"/>
              <p:cNvSpPr/>
              <p:nvPr/>
            </p:nvSpPr>
            <p:spPr>
              <a:xfrm rot="10800000" flipH="1" flipV="1">
                <a:off x="1361" y="3571"/>
                <a:ext cx="555" cy="6"/>
              </a:xfrm>
              <a:prstGeom prst="line">
                <a:avLst/>
              </a:prstGeom>
              <a:ln w="19050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8218" name="Rectangle 46"/>
              <p:cNvSpPr/>
              <p:nvPr/>
            </p:nvSpPr>
            <p:spPr>
              <a:xfrm>
                <a:off x="1578" y="3351"/>
                <a:ext cx="196" cy="213"/>
              </a:xfrm>
              <a:prstGeom prst="rect">
                <a:avLst/>
              </a:prstGeom>
              <a:solidFill>
                <a:srgbClr val="FFFFFF"/>
              </a:solidFill>
              <a:ln w="19050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eaLnBrk="1" hangingPunct="1">
                  <a:spcBef>
                    <a:spcPct val="0"/>
                  </a:spcBef>
                  <a:buFontTx/>
                  <a:buNone/>
                </a:pPr>
                <a:endParaRPr lang="zh-CN" altLang="en-US" sz="1800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8219" name="Rectangle 85"/>
              <p:cNvSpPr/>
              <p:nvPr/>
            </p:nvSpPr>
            <p:spPr>
              <a:xfrm flipH="1">
                <a:off x="1321" y="3039"/>
                <a:ext cx="342" cy="198"/>
              </a:xfrm>
              <a:prstGeom prst="rect">
                <a:avLst/>
              </a:prstGeom>
              <a:noFill/>
              <a:ln w="9525" cap="flat" cmpd="sng">
                <a:solidFill>
                  <a:srgbClr val="FFFFFF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lIns="0" tIns="0" rIns="0" bIns="0"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algn="just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zh-CN" sz="2400" b="1" i="1" dirty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F</a:t>
                </a:r>
                <a:r>
                  <a:rPr lang="en-US" altLang="zh-CN" sz="2400" b="1" baseline="-25000" dirty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1</a:t>
                </a:r>
                <a:endParaRPr lang="en-US" altLang="zh-CN" sz="2400" b="1" dirty="0">
                  <a:latin typeface="Arial" panose="020B0604020202020204" pitchFamily="34" charset="0"/>
                </a:endParaRPr>
              </a:p>
            </p:txBody>
          </p:sp>
          <p:grpSp>
            <p:nvGrpSpPr>
              <p:cNvPr id="21" name="Group 76"/>
              <p:cNvGrpSpPr/>
              <p:nvPr/>
            </p:nvGrpSpPr>
            <p:grpSpPr>
              <a:xfrm>
                <a:off x="782" y="3181"/>
                <a:ext cx="375" cy="282"/>
                <a:chOff x="782" y="3181"/>
                <a:chExt cx="375" cy="282"/>
              </a:xfrm>
            </p:grpSpPr>
            <p:grpSp>
              <p:nvGrpSpPr>
                <p:cNvPr id="22" name="Group 69"/>
                <p:cNvGrpSpPr/>
                <p:nvPr/>
              </p:nvGrpSpPr>
              <p:grpSpPr>
                <a:xfrm>
                  <a:off x="782" y="3181"/>
                  <a:ext cx="375" cy="282"/>
                  <a:chOff x="782" y="3181"/>
                  <a:chExt cx="375" cy="282"/>
                </a:xfrm>
              </p:grpSpPr>
              <p:sp>
                <p:nvSpPr>
                  <p:cNvPr id="8224" name="Oval 77"/>
                  <p:cNvSpPr/>
                  <p:nvPr/>
                </p:nvSpPr>
                <p:spPr>
                  <a:xfrm rot="5400000" flipH="1" flipV="1">
                    <a:off x="832" y="3173"/>
                    <a:ext cx="282" cy="297"/>
                  </a:xfrm>
                  <a:prstGeom prst="ellipse">
                    <a:avLst/>
                  </a:prstGeom>
                  <a:solidFill>
                    <a:srgbClr val="C0C0C0"/>
                  </a:solidFill>
                  <a:ln w="19050" cap="flat" cmpd="sng">
                    <a:solidFill>
                      <a:srgbClr val="00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 vert="eaVert"/>
                  <a:lstStyle>
                    <a:lvl1pPr marL="342900" indent="-3429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 sz="32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742950" indent="-28575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–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–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</a:lstStyle>
                  <a:p>
                    <a:pPr marL="0" lvl="0" indent="0"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zh-CN" altLang="en-US" sz="1800" dirty="0"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8225" name="Rectangle 78"/>
                  <p:cNvSpPr/>
                  <p:nvPr/>
                </p:nvSpPr>
                <p:spPr>
                  <a:xfrm rot="5400000" flipH="1" flipV="1">
                    <a:off x="942" y="3136"/>
                    <a:ext cx="54" cy="375"/>
                  </a:xfrm>
                  <a:prstGeom prst="rect">
                    <a:avLst/>
                  </a:prstGeom>
                  <a:solidFill>
                    <a:srgbClr val="FFFFFF"/>
                  </a:solidFill>
                  <a:ln w="19050" cap="flat" cmpd="sng">
                    <a:solidFill>
                      <a:srgbClr val="000000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 vert="eaVert"/>
                  <a:lstStyle>
                    <a:lvl1pPr marL="342900" indent="-3429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 sz="32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742950" indent="-28575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–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–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Font typeface="Arial" panose="020B0604020202020204" pitchFamily="34" charset="0"/>
                      <a:buChar char="»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</a:lstStyle>
                  <a:p>
                    <a:pPr marL="0" lvl="0" indent="0" eaLnBrk="1" hangingPunct="1">
                      <a:spcBef>
                        <a:spcPct val="0"/>
                      </a:spcBef>
                      <a:buFontTx/>
                      <a:buNone/>
                    </a:pPr>
                    <a:endParaRPr lang="zh-CN" altLang="en-US" sz="1800" dirty="0">
                      <a:latin typeface="Arial" panose="020B0604020202020204" pitchFamily="34" charset="0"/>
                    </a:endParaRPr>
                  </a:p>
                </p:txBody>
              </p:sp>
            </p:grpSp>
            <p:sp>
              <p:nvSpPr>
                <p:cNvPr id="8223" name="Oval 79"/>
                <p:cNvSpPr/>
                <p:nvPr/>
              </p:nvSpPr>
              <p:spPr>
                <a:xfrm rot="5400000" flipH="1" flipV="1">
                  <a:off x="952" y="3312"/>
                  <a:ext cx="25" cy="26"/>
                </a:xfrm>
                <a:prstGeom prst="ellipse">
                  <a:avLst/>
                </a:prstGeom>
                <a:solidFill>
                  <a:srgbClr val="000000"/>
                </a:solidFill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 vert="eaVert"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lvl="0" indent="0" eaLnBrk="1" hangingPunct="1">
                    <a:spcBef>
                      <a:spcPct val="0"/>
                    </a:spcBef>
                    <a:buFontTx/>
                    <a:buNone/>
                  </a:pPr>
                  <a:endParaRPr lang="zh-CN" altLang="en-US" sz="1800" dirty="0"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8221" name="Line 74"/>
              <p:cNvSpPr/>
              <p:nvPr/>
            </p:nvSpPr>
            <p:spPr>
              <a:xfrm>
                <a:off x="669" y="3322"/>
                <a:ext cx="113" cy="0"/>
              </a:xfrm>
              <a:prstGeom prst="line">
                <a:avLst/>
              </a:prstGeom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</p:grpSp>
      <p:grpSp>
        <p:nvGrpSpPr>
          <p:cNvPr id="23" name="组合 65"/>
          <p:cNvGrpSpPr/>
          <p:nvPr/>
        </p:nvGrpSpPr>
        <p:grpSpPr>
          <a:xfrm rot="5400000">
            <a:off x="2724150" y="4121150"/>
            <a:ext cx="623888" cy="1022350"/>
            <a:chOff x="1349863" y="3443951"/>
            <a:chExt cx="612673" cy="1482591"/>
          </a:xfrm>
        </p:grpSpPr>
        <p:sp>
          <p:nvSpPr>
            <p:cNvPr id="67" name="Line 24"/>
            <p:cNvSpPr>
              <a:spLocks noChangeShapeType="1"/>
            </p:cNvSpPr>
            <p:nvPr/>
          </p:nvSpPr>
          <p:spPr bwMode="auto">
            <a:xfrm flipV="1">
              <a:off x="1960977" y="3660354"/>
              <a:ext cx="1559" cy="1273095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tailEnd type="triangle" w="lg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solidFill>
                    <a:srgbClr val="FF0000"/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8210" name="Text Box 25"/>
            <p:cNvSpPr txBox="1"/>
            <p:nvPr/>
          </p:nvSpPr>
          <p:spPr>
            <a:xfrm rot="-5400000">
              <a:off x="1109580" y="3684234"/>
              <a:ext cx="1065144" cy="58457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CN" b="1" i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f</a:t>
              </a:r>
              <a:endParaRPr lang="en-US" altLang="zh-CN" b="1" i="1" baseline="-25000" dirty="0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24" name="组合 68"/>
          <p:cNvGrpSpPr/>
          <p:nvPr/>
        </p:nvGrpSpPr>
        <p:grpSpPr>
          <a:xfrm rot="5400000">
            <a:off x="5353050" y="4051300"/>
            <a:ext cx="623888" cy="1022350"/>
            <a:chOff x="1349863" y="3443951"/>
            <a:chExt cx="612673" cy="1482591"/>
          </a:xfrm>
        </p:grpSpPr>
        <p:sp>
          <p:nvSpPr>
            <p:cNvPr id="70" name="Line 24"/>
            <p:cNvSpPr>
              <a:spLocks noChangeShapeType="1"/>
            </p:cNvSpPr>
            <p:nvPr/>
          </p:nvSpPr>
          <p:spPr bwMode="auto">
            <a:xfrm flipV="1">
              <a:off x="1960977" y="3660354"/>
              <a:ext cx="1559" cy="1273095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tailEnd type="triangle" w="lg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solidFill>
                    <a:srgbClr val="FF0000"/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8208" name="Text Box 25"/>
            <p:cNvSpPr txBox="1"/>
            <p:nvPr/>
          </p:nvSpPr>
          <p:spPr>
            <a:xfrm rot="-5400000">
              <a:off x="1109580" y="3684234"/>
              <a:ext cx="1065144" cy="58457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CN" b="1" i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f</a:t>
              </a:r>
              <a:endParaRPr lang="en-US" altLang="zh-CN" b="1" i="1" baseline="-25000" dirty="0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25" name="组合 71"/>
          <p:cNvGrpSpPr/>
          <p:nvPr/>
        </p:nvGrpSpPr>
        <p:grpSpPr>
          <a:xfrm rot="5400000">
            <a:off x="8053388" y="4141788"/>
            <a:ext cx="623887" cy="1022350"/>
            <a:chOff x="1349863" y="3443951"/>
            <a:chExt cx="612673" cy="1482591"/>
          </a:xfrm>
        </p:grpSpPr>
        <p:sp>
          <p:nvSpPr>
            <p:cNvPr id="73" name="Line 24"/>
            <p:cNvSpPr>
              <a:spLocks noChangeShapeType="1"/>
            </p:cNvSpPr>
            <p:nvPr/>
          </p:nvSpPr>
          <p:spPr bwMode="auto">
            <a:xfrm flipV="1">
              <a:off x="1960977" y="3660353"/>
              <a:ext cx="1558" cy="127309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tailEnd type="triangle" w="lg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solidFill>
                    <a:srgbClr val="FF0000"/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8206" name="Text Box 25"/>
            <p:cNvSpPr txBox="1"/>
            <p:nvPr/>
          </p:nvSpPr>
          <p:spPr>
            <a:xfrm rot="-5400000">
              <a:off x="1109580" y="3684234"/>
              <a:ext cx="1065144" cy="58457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zh-CN" b="1" i="1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f</a:t>
              </a:r>
              <a:endParaRPr lang="en-US" altLang="zh-CN" b="1" i="1" baseline="-25000" dirty="0">
                <a:solidFill>
                  <a:srgbClr val="FF0000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13" name="流程图: 过程 12"/>
          <p:cNvSpPr/>
          <p:nvPr/>
        </p:nvSpPr>
        <p:spPr>
          <a:xfrm>
            <a:off x="184150" y="177800"/>
            <a:ext cx="8711565" cy="6492875"/>
          </a:xfrm>
          <a:prstGeom prst="flowChartProcess">
            <a:avLst/>
          </a:prstGeom>
          <a:noFill/>
          <a:ln w="6350">
            <a:solidFill>
              <a:schemeClr val="accent2">
                <a:lumMod val="40000"/>
                <a:lumOff val="60000"/>
              </a:schemeClr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  <a:innerShdw blurRad="63500" dist="50800" dir="13500000">
              <a:prstClr val="black">
                <a:alpha val="50000"/>
              </a:prstClr>
            </a:inn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526</Words>
  <PresentationFormat>全屏显示(4:3)</PresentationFormat>
  <Paragraphs>122</Paragraphs>
  <Slides>19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19</vt:i4>
      </vt:variant>
    </vt:vector>
  </HeadingPairs>
  <TitlesOfParts>
    <vt:vector size="20" baseType="lpstr">
      <vt:lpstr>Office 主题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  <vt:lpstr>幻灯片 16</vt:lpstr>
      <vt:lpstr>幻灯片 17</vt:lpstr>
      <vt:lpstr>幻灯片 18</vt:lpstr>
      <vt:lpstr>幻灯片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User</cp:lastModifiedBy>
  <cp:revision>9</cp:revision>
  <dcterms:created xsi:type="dcterms:W3CDTF">2020-02-09T01:43:08Z</dcterms:created>
  <dcterms:modified xsi:type="dcterms:W3CDTF">2020-02-09T02:10:35Z</dcterms:modified>
</cp:coreProperties>
</file>