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750" r:id="rId2"/>
    <p:sldId id="751" r:id="rId3"/>
    <p:sldId id="1094" r:id="rId4"/>
    <p:sldId id="1209" r:id="rId5"/>
    <p:sldId id="1301" r:id="rId6"/>
    <p:sldId id="1302" r:id="rId7"/>
    <p:sldId id="1303" r:id="rId8"/>
    <p:sldId id="1304" r:id="rId9"/>
    <p:sldId id="1143" r:id="rId10"/>
    <p:sldId id="1305" r:id="rId11"/>
    <p:sldId id="1306" r:id="rId12"/>
    <p:sldId id="1144" r:id="rId13"/>
    <p:sldId id="1307" r:id="rId14"/>
    <p:sldId id="1308" r:id="rId15"/>
    <p:sldId id="1309" r:id="rId16"/>
    <p:sldId id="1310" r:id="rId17"/>
    <p:sldId id="1311" r:id="rId18"/>
    <p:sldId id="1312" r:id="rId19"/>
    <p:sldId id="1313" r:id="rId20"/>
    <p:sldId id="1314" r:id="rId21"/>
    <p:sldId id="1315" r:id="rId22"/>
    <p:sldId id="1262" r:id="rId23"/>
    <p:sldId id="1316" r:id="rId24"/>
    <p:sldId id="1265" r:id="rId25"/>
    <p:sldId id="1317" r:id="rId26"/>
    <p:sldId id="1318" r:id="rId27"/>
    <p:sldId id="1319" r:id="rId28"/>
    <p:sldId id="1273" r:id="rId29"/>
    <p:sldId id="1320" r:id="rId30"/>
    <p:sldId id="1100" r:id="rId31"/>
    <p:sldId id="1118" r:id="rId32"/>
    <p:sldId id="1321" r:id="rId33"/>
    <p:sldId id="1322" r:id="rId34"/>
    <p:sldId id="1164" r:id="rId35"/>
    <p:sldId id="1323" r:id="rId36"/>
    <p:sldId id="1324" r:id="rId37"/>
    <p:sldId id="1325" r:id="rId38"/>
    <p:sldId id="1326" r:id="rId39"/>
    <p:sldId id="1327" r:id="rId40"/>
    <p:sldId id="1227" r:id="rId41"/>
    <p:sldId id="1328" r:id="rId42"/>
    <p:sldId id="1329" r:id="rId43"/>
    <p:sldId id="1330" r:id="rId44"/>
    <p:sldId id="1331" r:id="rId45"/>
    <p:sldId id="1332" r:id="rId46"/>
    <p:sldId id="1333" r:id="rId47"/>
    <p:sldId id="1130" r:id="rId48"/>
    <p:sldId id="1131" r:id="rId49"/>
    <p:sldId id="1171" r:id="rId50"/>
    <p:sldId id="1334" r:id="rId51"/>
    <p:sldId id="1335" r:id="rId52"/>
    <p:sldId id="1336" r:id="rId53"/>
    <p:sldId id="1337" r:id="rId54"/>
    <p:sldId id="1338" r:id="rId55"/>
    <p:sldId id="1184" r:id="rId56"/>
    <p:sldId id="1339" r:id="rId57"/>
    <p:sldId id="1186" r:id="rId58"/>
    <p:sldId id="1340" r:id="rId59"/>
    <p:sldId id="1341" r:id="rId60"/>
    <p:sldId id="1342" r:id="rId61"/>
    <p:sldId id="1343" r:id="rId62"/>
    <p:sldId id="1344" r:id="rId63"/>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Lst>
        </p14:section>
        <p14:section name="考点帮" id="{978995A4-9037-4E87-967E-4A5438635121}">
          <p14:sldIdLst>
            <p14:sldId id="1094"/>
            <p14:sldId id="1209"/>
            <p14:sldId id="1301"/>
            <p14:sldId id="1302"/>
            <p14:sldId id="1303"/>
            <p14:sldId id="1304"/>
            <p14:sldId id="1143"/>
            <p14:sldId id="1305"/>
            <p14:sldId id="1306"/>
            <p14:sldId id="1144"/>
            <p14:sldId id="1307"/>
            <p14:sldId id="1308"/>
            <p14:sldId id="1309"/>
            <p14:sldId id="1310"/>
            <p14:sldId id="1311"/>
            <p14:sldId id="1312"/>
            <p14:sldId id="1313"/>
            <p14:sldId id="1314"/>
            <p14:sldId id="1315"/>
            <p14:sldId id="1262"/>
            <p14:sldId id="1316"/>
            <p14:sldId id="1265"/>
            <p14:sldId id="1317"/>
            <p14:sldId id="1318"/>
            <p14:sldId id="1319"/>
            <p14:sldId id="1273"/>
            <p14:sldId id="1320"/>
          </p14:sldIdLst>
        </p14:section>
        <p14:section name="方法帮" id="{4648BAD8-85C3-4DAE-941B-012047793868}">
          <p14:sldIdLst>
            <p14:sldId id="1100"/>
            <p14:sldId id="1118"/>
            <p14:sldId id="1321"/>
            <p14:sldId id="1322"/>
            <p14:sldId id="1164"/>
            <p14:sldId id="1323"/>
            <p14:sldId id="1324"/>
            <p14:sldId id="1325"/>
            <p14:sldId id="1326"/>
            <p14:sldId id="1327"/>
            <p14:sldId id="1227"/>
            <p14:sldId id="1328"/>
            <p14:sldId id="1329"/>
            <p14:sldId id="1330"/>
            <p14:sldId id="1331"/>
            <p14:sldId id="1332"/>
            <p14:sldId id="1333"/>
          </p14:sldIdLst>
        </p14:section>
        <p14:section name="实验帮" id="{F398CBF7-8BEC-40DE-AA10-9D0847B8683C}">
          <p14:sldIdLst>
            <p14:sldId id="1130"/>
            <p14:sldId id="1131"/>
            <p14:sldId id="1171"/>
            <p14:sldId id="1334"/>
            <p14:sldId id="1335"/>
            <p14:sldId id="1336"/>
            <p14:sldId id="1337"/>
            <p14:sldId id="1338"/>
            <p14:sldId id="1184"/>
            <p14:sldId id="1339"/>
            <p14:sldId id="1186"/>
            <p14:sldId id="1340"/>
            <p14:sldId id="1341"/>
            <p14:sldId id="1342"/>
            <p14:sldId id="1343"/>
            <p14:sldId id="1344"/>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60122"/>
    <a:srgbClr val="EE3028"/>
    <a:srgbClr val="F1F1F5"/>
    <a:srgbClr val="DCDCE8"/>
    <a:srgbClr val="FF00FF"/>
    <a:srgbClr val="FFFFFF"/>
    <a:srgbClr val="006834"/>
    <a:srgbClr val="00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94660"/>
  </p:normalViewPr>
  <p:slideViewPr>
    <p:cSldViewPr snapToGrid="0">
      <p:cViewPr varScale="1">
        <p:scale>
          <a:sx n="114" d="100"/>
          <a:sy n="114" d="100"/>
        </p:scale>
        <p:origin x="-414" y="-108"/>
      </p:cViewPr>
      <p:guideLst>
        <p:guide orient="horz" pos="2096"/>
        <p:guide pos="3840"/>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340892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第十讲　内能及其利用</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2775760"/>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分子动理论认为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分子的热运动是</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随机</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但大量分子的热运动是</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rPr>
              <a:t>有规律</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对于大量分子组成的系统</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在任一时刻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其中的每个分子都在做随机运动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由于分子的数量非常巨大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因此可以认为向任何方向运动的分子都有、以任意大小的速度运动的分子都有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在某一温度下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尽管单个分子的运动不可预测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但有多少分子在以某个速度运动是可以预测的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则大量分子的平均动能是确定的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15446657"/>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2221762"/>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温度升高时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分子运动速度变大”的表述是</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错误</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这是因为单个分子的热运动是无规则的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速度可能任意变化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温度升高时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有的分子运动变快</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有的分子运动变慢</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但总体来看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温度升高时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分子热运动的平均动能是变大的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即分子热运动变得剧烈了</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66835098"/>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3883755"/>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内能</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物体内所有分子做无规则运动的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和</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的总和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叫物体的内能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单位是焦耳</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分子动能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热运动的分子具有动能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一种物质温度</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时分子热运动的平均动能增加</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分子势能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分子之间存在作用力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因此分子组成的系统具有势能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分子势能跟分子间的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有关</a:t>
            </a:r>
            <a:r>
              <a:rPr lang="en-US" altLang="zh-CN" sz="2400" dirty="0">
                <a:latin typeface="宋体" panose="02010600030101010101" pitchFamily="2" charset="-122"/>
                <a:ea typeface="宋体" panose="02010600030101010101" pitchFamily="2" charset="-122"/>
              </a:rPr>
              <a:t>. </a:t>
            </a:r>
          </a:p>
        </p:txBody>
      </p:sp>
      <p:sp>
        <p:nvSpPr>
          <p:cNvPr id="5" name="矩形 4">
            <a:extLst>
              <a:ext uri="{FF2B5EF4-FFF2-40B4-BE49-F238E27FC236}">
                <a16:creationId xmlns:a16="http://schemas.microsoft.com/office/drawing/2014/main" xmlns="" id="{D68B4643-1932-4879-899F-C0B09467963E}"/>
              </a:ext>
            </a:extLst>
          </p:cNvPr>
          <p:cNvSpPr/>
          <p:nvPr/>
        </p:nvSpPr>
        <p:spPr>
          <a:xfrm>
            <a:off x="6689551" y="193867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动能</a:t>
            </a:r>
          </a:p>
        </p:txBody>
      </p:sp>
      <p:sp>
        <p:nvSpPr>
          <p:cNvPr id="11" name="矩形 10">
            <a:extLst>
              <a:ext uri="{FF2B5EF4-FFF2-40B4-BE49-F238E27FC236}">
                <a16:creationId xmlns:a16="http://schemas.microsoft.com/office/drawing/2014/main" xmlns="" id="{7DCA8399-DA11-4815-9C1C-29C3E0249AFE}"/>
              </a:ext>
            </a:extLst>
          </p:cNvPr>
          <p:cNvSpPr/>
          <p:nvPr/>
        </p:nvSpPr>
        <p:spPr>
          <a:xfrm>
            <a:off x="8124949" y="1938672"/>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分子势能</a:t>
            </a:r>
          </a:p>
        </p:txBody>
      </p:sp>
      <p:sp>
        <p:nvSpPr>
          <p:cNvPr id="12" name="矩形 11">
            <a:extLst>
              <a:ext uri="{FF2B5EF4-FFF2-40B4-BE49-F238E27FC236}">
                <a16:creationId xmlns:a16="http://schemas.microsoft.com/office/drawing/2014/main" xmlns="" id="{E5FE5964-082C-418C-A489-2A4E54AE3400}"/>
              </a:ext>
            </a:extLst>
          </p:cNvPr>
          <p:cNvSpPr/>
          <p:nvPr/>
        </p:nvSpPr>
        <p:spPr>
          <a:xfrm>
            <a:off x="8124949" y="305875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a:t>
            </a:r>
          </a:p>
        </p:txBody>
      </p:sp>
      <p:sp>
        <p:nvSpPr>
          <p:cNvPr id="13" name="矩形 12">
            <a:extLst>
              <a:ext uri="{FF2B5EF4-FFF2-40B4-BE49-F238E27FC236}">
                <a16:creationId xmlns:a16="http://schemas.microsoft.com/office/drawing/2014/main" xmlns="" id="{79BF4BE0-8BBC-40C8-A1CD-61794770C8C6}"/>
              </a:ext>
            </a:extLst>
          </p:cNvPr>
          <p:cNvSpPr/>
          <p:nvPr/>
        </p:nvSpPr>
        <p:spPr>
          <a:xfrm>
            <a:off x="2287673" y="470600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距离</a:t>
            </a:r>
          </a:p>
        </p:txBody>
      </p:sp>
    </p:spTree>
    <p:extLst>
      <p:ext uri="{BB962C8B-B14F-4D97-AF65-F5344CB8AC3E}">
        <p14:creationId xmlns:p14="http://schemas.microsoft.com/office/powerpoint/2010/main" val="18125922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2221762"/>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内能的特点</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一切物体在任何情况下都具有内能</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质量一定的物体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体积变化不显著时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温度越高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内能就越</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内能还与物体的质量、状态、化学组成等有关</a:t>
            </a:r>
            <a:r>
              <a:rPr lang="en-US" altLang="zh-CN" sz="2400" dirty="0">
                <a:latin typeface="宋体" panose="02010600030101010101" pitchFamily="2" charset="-122"/>
                <a:ea typeface="宋体" panose="02010600030101010101" pitchFamily="2" charset="-122"/>
              </a:rPr>
              <a:t>.</a:t>
            </a:r>
          </a:p>
        </p:txBody>
      </p:sp>
      <p:sp>
        <p:nvSpPr>
          <p:cNvPr id="5" name="矩形 4">
            <a:extLst>
              <a:ext uri="{FF2B5EF4-FFF2-40B4-BE49-F238E27FC236}">
                <a16:creationId xmlns:a16="http://schemas.microsoft.com/office/drawing/2014/main" xmlns="" id="{D68B4643-1932-4879-899F-C0B09467963E}"/>
              </a:ext>
            </a:extLst>
          </p:cNvPr>
          <p:cNvSpPr/>
          <p:nvPr/>
        </p:nvSpPr>
        <p:spPr>
          <a:xfrm>
            <a:off x="9071245" y="251282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Tree>
    <p:extLst>
      <p:ext uri="{BB962C8B-B14F-4D97-AF65-F5344CB8AC3E}">
        <p14:creationId xmlns:p14="http://schemas.microsoft.com/office/powerpoint/2010/main" val="23081161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2775760"/>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热量</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物体在热传递过程中吸收或放出能量的多少叫热量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用符号</a:t>
            </a:r>
            <a:r>
              <a:rPr lang="en-US" altLang="zh-CN" sz="2400" dirty="0">
                <a:latin typeface="宋体" panose="02010600030101010101" pitchFamily="2" charset="-122"/>
                <a:ea typeface="宋体" panose="02010600030101010101" pitchFamily="2" charset="-122"/>
              </a:rPr>
              <a:t>_________</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单位</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物理意义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热量是热传递中内能改变多少的量度</a:t>
            </a:r>
            <a:r>
              <a:rPr lang="en-US" altLang="zh-CN" sz="2400" dirty="0">
                <a:latin typeface="宋体" panose="02010600030101010101" pitchFamily="2" charset="-122"/>
                <a:ea typeface="宋体" panose="02010600030101010101" pitchFamily="2" charset="-122"/>
              </a:rPr>
              <a:t>.</a:t>
            </a:r>
          </a:p>
        </p:txBody>
      </p:sp>
      <p:sp>
        <p:nvSpPr>
          <p:cNvPr id="5" name="矩形 4">
            <a:extLst>
              <a:ext uri="{FF2B5EF4-FFF2-40B4-BE49-F238E27FC236}">
                <a16:creationId xmlns:a16="http://schemas.microsoft.com/office/drawing/2014/main" xmlns="" id="{D68B4643-1932-4879-899F-C0B09467963E}"/>
              </a:ext>
            </a:extLst>
          </p:cNvPr>
          <p:cNvSpPr/>
          <p:nvPr/>
        </p:nvSpPr>
        <p:spPr>
          <a:xfrm>
            <a:off x="10432213" y="1928039"/>
            <a:ext cx="407484"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09E28D9E-FC84-45DB-A68D-83F163F121C4}"/>
              </a:ext>
            </a:extLst>
          </p:cNvPr>
          <p:cNvSpPr/>
          <p:nvPr/>
        </p:nvSpPr>
        <p:spPr>
          <a:xfrm>
            <a:off x="2298307" y="305508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焦耳</a:t>
            </a:r>
          </a:p>
        </p:txBody>
      </p:sp>
    </p:spTree>
    <p:extLst>
      <p:ext uri="{BB962C8B-B14F-4D97-AF65-F5344CB8AC3E}">
        <p14:creationId xmlns:p14="http://schemas.microsoft.com/office/powerpoint/2010/main" val="136815788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5222584"/>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改变物体内能的方式</a:t>
            </a:r>
          </a:p>
          <a:p>
            <a:pPr algn="just">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热传递</a:t>
            </a:r>
          </a:p>
          <a:p>
            <a:pPr algn="just">
              <a:lnSpc>
                <a:spcPct val="14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实质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内能的</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条件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不同物体或同一物体的不同部分之间存在</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方向</a:t>
            </a:r>
            <a:r>
              <a:rPr lang="en-US" altLang="zh-CN" sz="240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热量总是从高温物体传向低温物体</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或从物体的高温部分传向低温部分</a:t>
            </a:r>
            <a:r>
              <a:rPr lang="en-US" altLang="zh-CN" sz="2400" spc="-5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方式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传导、对流、辐射</a:t>
            </a:r>
            <a:r>
              <a:rPr lang="en-US" altLang="zh-CN" sz="240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ⅴ.</a:t>
            </a:r>
            <a:r>
              <a:rPr lang="zh-CN" altLang="en-US" sz="2400" dirty="0">
                <a:latin typeface="宋体" panose="02010600030101010101" pitchFamily="2" charset="-122"/>
                <a:ea typeface="宋体" panose="02010600030101010101" pitchFamily="2" charset="-122"/>
              </a:rPr>
              <a:t>结果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使不同物体或同一物体的不同部分</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相同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即达到热平衡</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ⅵ.</a:t>
            </a:r>
            <a:r>
              <a:rPr lang="zh-CN" altLang="en-US" sz="2400" dirty="0">
                <a:latin typeface="宋体" panose="02010600030101010101" pitchFamily="2" charset="-122"/>
                <a:ea typeface="宋体" panose="02010600030101010101" pitchFamily="2" charset="-122"/>
              </a:rPr>
              <a:t>在热传递过程中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若低温物体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部分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吸收的热量为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高温物体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部分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放出的热量为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如果没有热量损失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吸</a:t>
            </a:r>
            <a:r>
              <a:rPr lang="zh-CN" altLang="en-US" sz="2400" u="sng" dirty="0">
                <a:latin typeface="宋体" panose="02010600030101010101" pitchFamily="2" charset="-122"/>
                <a:ea typeface="宋体" panose="02010600030101010101" pitchFamily="2" charset="-122"/>
              </a:rPr>
              <a:t>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放</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ⅶ.</a:t>
            </a:r>
            <a:r>
              <a:rPr lang="zh-CN" altLang="en-US" sz="2400" dirty="0">
                <a:latin typeface="宋体" panose="02010600030101010101" pitchFamily="2" charset="-122"/>
                <a:ea typeface="宋体" panose="02010600030101010101" pitchFamily="2" charset="-122"/>
              </a:rPr>
              <a:t>应用举例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炒菜做饭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用煤气灶烧水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用热水袋取暖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烤火取暖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晒被子等</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09E28D9E-FC84-45DB-A68D-83F163F121C4}"/>
              </a:ext>
            </a:extLst>
          </p:cNvPr>
          <p:cNvSpPr/>
          <p:nvPr/>
        </p:nvSpPr>
        <p:spPr>
          <a:xfrm>
            <a:off x="3202075" y="244595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转移</a:t>
            </a:r>
          </a:p>
        </p:txBody>
      </p:sp>
      <p:sp>
        <p:nvSpPr>
          <p:cNvPr id="10" name="矩形 9">
            <a:extLst>
              <a:ext uri="{FF2B5EF4-FFF2-40B4-BE49-F238E27FC236}">
                <a16:creationId xmlns:a16="http://schemas.microsoft.com/office/drawing/2014/main" xmlns="" id="{A5EA37B4-7F04-4441-B69F-B9F4042CAB98}"/>
              </a:ext>
            </a:extLst>
          </p:cNvPr>
          <p:cNvSpPr/>
          <p:nvPr/>
        </p:nvSpPr>
        <p:spPr>
          <a:xfrm>
            <a:off x="7593322" y="2956702"/>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温度差</a:t>
            </a:r>
          </a:p>
        </p:txBody>
      </p:sp>
      <p:sp>
        <p:nvSpPr>
          <p:cNvPr id="11" name="矩形 10">
            <a:extLst>
              <a:ext uri="{FF2B5EF4-FFF2-40B4-BE49-F238E27FC236}">
                <a16:creationId xmlns:a16="http://schemas.microsoft.com/office/drawing/2014/main" xmlns="" id="{D39A012E-0469-46AB-B64A-B57AF390373C}"/>
              </a:ext>
            </a:extLst>
          </p:cNvPr>
          <p:cNvSpPr/>
          <p:nvPr/>
        </p:nvSpPr>
        <p:spPr>
          <a:xfrm>
            <a:off x="6849043" y="449545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p>
        </p:txBody>
      </p:sp>
      <p:sp>
        <p:nvSpPr>
          <p:cNvPr id="12" name="矩形 11">
            <a:extLst>
              <a:ext uri="{FF2B5EF4-FFF2-40B4-BE49-F238E27FC236}">
                <a16:creationId xmlns:a16="http://schemas.microsoft.com/office/drawing/2014/main" xmlns="" id="{4C94EA60-D619-4CD3-9AD1-FB8F5C325608}"/>
              </a:ext>
            </a:extLst>
          </p:cNvPr>
          <p:cNvSpPr/>
          <p:nvPr/>
        </p:nvSpPr>
        <p:spPr>
          <a:xfrm>
            <a:off x="6354997" y="555215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09697903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4668586"/>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做功</a:t>
            </a:r>
          </a:p>
          <a:p>
            <a:pPr algn="just">
              <a:lnSpc>
                <a:spcPct val="14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实质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内能与其他形式的能的</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应用举例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钻木取火</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搓手取暖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燃气推动活塞运动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冰箱制冷剂膨胀降温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电热丝通电发热等</a:t>
            </a:r>
            <a:r>
              <a:rPr lang="en-US" altLang="zh-CN" sz="240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做功和热传递对内能的影响</a:t>
            </a:r>
          </a:p>
          <a:p>
            <a:pPr algn="just">
              <a:lnSpc>
                <a:spcPct val="14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不存在热传递时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物体对外做功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物体的内能</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外界对物体做功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物体的内能</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不存在做功时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物体吸热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物体放热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做功和热传递对改变物体的内能是</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a:t>
            </a:r>
            <a:r>
              <a:rPr lang="en-US" altLang="zh-CN" sz="240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09E28D9E-FC84-45DB-A68D-83F163F121C4}"/>
              </a:ext>
            </a:extLst>
          </p:cNvPr>
          <p:cNvSpPr/>
          <p:nvPr/>
        </p:nvSpPr>
        <p:spPr>
          <a:xfrm>
            <a:off x="5292574" y="188242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转化</a:t>
            </a:r>
          </a:p>
        </p:txBody>
      </p:sp>
      <p:sp>
        <p:nvSpPr>
          <p:cNvPr id="13" name="矩形 12">
            <a:extLst>
              <a:ext uri="{FF2B5EF4-FFF2-40B4-BE49-F238E27FC236}">
                <a16:creationId xmlns:a16="http://schemas.microsoft.com/office/drawing/2014/main" xmlns="" id="{888EEF7F-4E09-4499-A96C-564F0CD69AB7}"/>
              </a:ext>
            </a:extLst>
          </p:cNvPr>
          <p:cNvSpPr/>
          <p:nvPr/>
        </p:nvSpPr>
        <p:spPr>
          <a:xfrm>
            <a:off x="7461616" y="393450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p>
        </p:txBody>
      </p:sp>
      <p:sp>
        <p:nvSpPr>
          <p:cNvPr id="14" name="矩形 13">
            <a:extLst>
              <a:ext uri="{FF2B5EF4-FFF2-40B4-BE49-F238E27FC236}">
                <a16:creationId xmlns:a16="http://schemas.microsoft.com/office/drawing/2014/main" xmlns="" id="{00DA7DE7-D19B-47BB-A114-C00AE0FADB53}"/>
              </a:ext>
            </a:extLst>
          </p:cNvPr>
          <p:cNvSpPr/>
          <p:nvPr/>
        </p:nvSpPr>
        <p:spPr>
          <a:xfrm>
            <a:off x="2241030" y="443916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
        <p:nvSpPr>
          <p:cNvPr id="15" name="矩形 14">
            <a:extLst>
              <a:ext uri="{FF2B5EF4-FFF2-40B4-BE49-F238E27FC236}">
                <a16:creationId xmlns:a16="http://schemas.microsoft.com/office/drawing/2014/main" xmlns="" id="{9901EBE5-F282-48BC-B137-C9D263CE8D88}"/>
              </a:ext>
            </a:extLst>
          </p:cNvPr>
          <p:cNvSpPr/>
          <p:nvPr/>
        </p:nvSpPr>
        <p:spPr>
          <a:xfrm>
            <a:off x="5462695" y="494952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
        <p:nvSpPr>
          <p:cNvPr id="16" name="矩形 15">
            <a:extLst>
              <a:ext uri="{FF2B5EF4-FFF2-40B4-BE49-F238E27FC236}">
                <a16:creationId xmlns:a16="http://schemas.microsoft.com/office/drawing/2014/main" xmlns="" id="{6F011FEF-5C6B-46D2-B36E-83A28AB216EA}"/>
              </a:ext>
            </a:extLst>
          </p:cNvPr>
          <p:cNvSpPr/>
          <p:nvPr/>
        </p:nvSpPr>
        <p:spPr>
          <a:xfrm>
            <a:off x="8726890" y="494952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p>
        </p:txBody>
      </p:sp>
      <p:sp>
        <p:nvSpPr>
          <p:cNvPr id="17" name="矩形 16">
            <a:extLst>
              <a:ext uri="{FF2B5EF4-FFF2-40B4-BE49-F238E27FC236}">
                <a16:creationId xmlns:a16="http://schemas.microsoft.com/office/drawing/2014/main" xmlns="" id="{65818FD9-E506-48DA-9BB5-DB974F2C58E7}"/>
              </a:ext>
            </a:extLst>
          </p:cNvPr>
          <p:cNvSpPr/>
          <p:nvPr/>
        </p:nvSpPr>
        <p:spPr>
          <a:xfrm>
            <a:off x="6095999" y="546171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等效</a:t>
            </a:r>
          </a:p>
        </p:txBody>
      </p:sp>
    </p:spTree>
    <p:extLst>
      <p:ext uri="{BB962C8B-B14F-4D97-AF65-F5344CB8AC3E}">
        <p14:creationId xmlns:p14="http://schemas.microsoft.com/office/powerpoint/2010/main" val="32983538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329758"/>
          </a:xfrm>
          <a:prstGeom prst="rect">
            <a:avLst/>
          </a:prstGeom>
        </p:spPr>
        <p:txBody>
          <a:bodyPr wrap="square">
            <a:spAutoFit/>
          </a:bodyPr>
          <a:lstStyle/>
          <a:p>
            <a:pPr algn="just">
              <a:lnSpc>
                <a:spcPct val="150000"/>
              </a:lnSpc>
            </a:pPr>
            <a:r>
              <a:rPr lang="zh-CN" altLang="en-US"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破镜不能重圆</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是因为分子间存在斥力</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温度低于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水分子停止无规则运动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温度足够低时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物体内能可能为零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4.30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的水的内能一定大于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的水的内能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物体内能增大时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温度一定升高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5A9ED88-E6B0-4001-96AF-44F36491BDFF}"/>
              </a:ext>
            </a:extLst>
          </p:cNvPr>
          <p:cNvSpPr/>
          <p:nvPr/>
        </p:nvSpPr>
        <p:spPr>
          <a:xfrm>
            <a:off x="10813520" y="235100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59B8979-C27B-4ECA-98EF-C4DEC32968AA}"/>
              </a:ext>
            </a:extLst>
          </p:cNvPr>
          <p:cNvSpPr/>
          <p:nvPr/>
        </p:nvSpPr>
        <p:spPr>
          <a:xfrm>
            <a:off x="10813520" y="2906131"/>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9E1EF258-9B05-4DCD-AC5E-3603BFB89817}"/>
              </a:ext>
            </a:extLst>
          </p:cNvPr>
          <p:cNvSpPr/>
          <p:nvPr/>
        </p:nvSpPr>
        <p:spPr>
          <a:xfrm>
            <a:off x="10813404" y="3453708"/>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2" name="矩形 21">
            <a:extLst>
              <a:ext uri="{FF2B5EF4-FFF2-40B4-BE49-F238E27FC236}">
                <a16:creationId xmlns:a16="http://schemas.microsoft.com/office/drawing/2014/main" xmlns="" id="{BD567454-38A4-4F71-9768-CCDC07757A47}"/>
              </a:ext>
            </a:extLst>
          </p:cNvPr>
          <p:cNvSpPr/>
          <p:nvPr/>
        </p:nvSpPr>
        <p:spPr>
          <a:xfrm>
            <a:off x="10813404" y="4001285"/>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xmlns="" id="{660ACBD0-D7ED-4FF9-85F2-6A65E99327C6}"/>
              </a:ext>
            </a:extLst>
          </p:cNvPr>
          <p:cNvSpPr/>
          <p:nvPr/>
        </p:nvSpPr>
        <p:spPr>
          <a:xfrm>
            <a:off x="10813404" y="4548862"/>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91819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329758"/>
          </a:xfrm>
          <a:prstGeom prst="rect">
            <a:avLst/>
          </a:prstGeom>
        </p:spPr>
        <p:txBody>
          <a:bodyPr wrap="square">
            <a:spAutoFit/>
          </a:bodyPr>
          <a:lstStyle/>
          <a:p>
            <a:pPr algn="just">
              <a:lnSpc>
                <a:spcPct val="150000"/>
              </a:lnSpc>
            </a:pPr>
            <a:r>
              <a:rPr lang="zh-CN" altLang="en-US"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一定质量的物体温度不变时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内能一定不变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物体运动越快</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分子动能越大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物体内能越大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热传递过程中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传递的是热量而不是温度</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9.</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内能相等的物体间不会发生热传递</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物体含有的热量越多</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温度就越高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5A9ED88-E6B0-4001-96AF-44F36491BDFF}"/>
              </a:ext>
            </a:extLst>
          </p:cNvPr>
          <p:cNvSpPr/>
          <p:nvPr/>
        </p:nvSpPr>
        <p:spPr>
          <a:xfrm>
            <a:off x="10813520" y="235100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859B8979-C27B-4ECA-98EF-C4DEC32968AA}"/>
              </a:ext>
            </a:extLst>
          </p:cNvPr>
          <p:cNvSpPr/>
          <p:nvPr/>
        </p:nvSpPr>
        <p:spPr>
          <a:xfrm>
            <a:off x="10813520" y="2906131"/>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9E1EF258-9B05-4DCD-AC5E-3603BFB89817}"/>
              </a:ext>
            </a:extLst>
          </p:cNvPr>
          <p:cNvSpPr/>
          <p:nvPr/>
        </p:nvSpPr>
        <p:spPr>
          <a:xfrm>
            <a:off x="10813404" y="3453708"/>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2" name="矩形 21">
            <a:extLst>
              <a:ext uri="{FF2B5EF4-FFF2-40B4-BE49-F238E27FC236}">
                <a16:creationId xmlns:a16="http://schemas.microsoft.com/office/drawing/2014/main" xmlns="" id="{BD567454-38A4-4F71-9768-CCDC07757A47}"/>
              </a:ext>
            </a:extLst>
          </p:cNvPr>
          <p:cNvSpPr/>
          <p:nvPr/>
        </p:nvSpPr>
        <p:spPr>
          <a:xfrm>
            <a:off x="10813404" y="4001285"/>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3" name="矩形 22">
            <a:extLst>
              <a:ext uri="{FF2B5EF4-FFF2-40B4-BE49-F238E27FC236}">
                <a16:creationId xmlns:a16="http://schemas.microsoft.com/office/drawing/2014/main" xmlns="" id="{660ACBD0-D7ED-4FF9-85F2-6A65E99327C6}"/>
              </a:ext>
            </a:extLst>
          </p:cNvPr>
          <p:cNvSpPr/>
          <p:nvPr/>
        </p:nvSpPr>
        <p:spPr>
          <a:xfrm>
            <a:off x="10813404" y="4548862"/>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362327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比热容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5268750"/>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比热容</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一定质量的某种物质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在温度升高时吸收的热量与它的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____________</a:t>
            </a:r>
            <a:r>
              <a:rPr lang="zh-CN" altLang="en-US" sz="2400" dirty="0">
                <a:latin typeface="宋体" panose="02010600030101010101" pitchFamily="2" charset="-122"/>
                <a:ea typeface="宋体" panose="02010600030101010101" pitchFamily="2" charset="-122"/>
              </a:rPr>
              <a:t>乘积之比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叫这种物质的比热容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用符号</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定义式</a:t>
            </a:r>
            <a:r>
              <a:rPr lang="en-US" altLang="zh-CN" sz="2400" dirty="0">
                <a:latin typeface="宋体" panose="02010600030101010101" pitchFamily="2" charset="-122"/>
                <a:ea typeface="宋体" panose="02010600030101010101" pitchFamily="2" charset="-122"/>
              </a:rPr>
              <a:t>:</a:t>
            </a:r>
            <a:r>
              <a:rPr lang="zh-CN" altLang="en-US" sz="36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单位</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读作</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物理意义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比热容是描述物质吸放热本领的物理量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数值上等于单位质量的物质温度升高</a:t>
            </a: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吸收的热量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质量和温度改变量相同时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比热容大的物质吸收或放出的热量</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吸放热本领强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质量和吸收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或放出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的热量相同时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比热容大的物质温度的改变量</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温度不易改变</a:t>
            </a:r>
            <a:r>
              <a:rPr lang="en-US" altLang="zh-CN" sz="2400" dirty="0">
                <a:latin typeface="宋体" panose="02010600030101010101" pitchFamily="2" charset="-122"/>
                <a:ea typeface="宋体" panose="02010600030101010101" pitchFamily="2" charset="-122"/>
              </a:rPr>
              <a:t>). </a:t>
            </a:r>
          </a:p>
        </p:txBody>
      </p:sp>
      <p:sp>
        <p:nvSpPr>
          <p:cNvPr id="12" name="矩形 11">
            <a:extLst>
              <a:ext uri="{FF2B5EF4-FFF2-40B4-BE49-F238E27FC236}">
                <a16:creationId xmlns:a16="http://schemas.microsoft.com/office/drawing/2014/main" xmlns="" id="{0F5D96CB-4346-4C71-898F-3AA01A7EBEA3}"/>
              </a:ext>
            </a:extLst>
          </p:cNvPr>
          <p:cNvSpPr/>
          <p:nvPr/>
        </p:nvSpPr>
        <p:spPr>
          <a:xfrm>
            <a:off x="9951435" y="194622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质量</a:t>
            </a:r>
          </a:p>
        </p:txBody>
      </p:sp>
      <p:sp>
        <p:nvSpPr>
          <p:cNvPr id="8" name="矩形 7">
            <a:extLst>
              <a:ext uri="{FF2B5EF4-FFF2-40B4-BE49-F238E27FC236}">
                <a16:creationId xmlns:a16="http://schemas.microsoft.com/office/drawing/2014/main" xmlns="" id="{9586EA08-6905-46CA-AFE7-3D3760953B5B}"/>
              </a:ext>
            </a:extLst>
          </p:cNvPr>
          <p:cNvSpPr/>
          <p:nvPr/>
        </p:nvSpPr>
        <p:spPr>
          <a:xfrm>
            <a:off x="977554" y="2509746"/>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升高的温度</a:t>
            </a:r>
          </a:p>
        </p:txBody>
      </p:sp>
      <p:sp>
        <p:nvSpPr>
          <p:cNvPr id="10" name="矩形 9">
            <a:extLst>
              <a:ext uri="{FF2B5EF4-FFF2-40B4-BE49-F238E27FC236}">
                <a16:creationId xmlns:a16="http://schemas.microsoft.com/office/drawing/2014/main" xmlns="" id="{6D10F548-1518-4C0D-956C-D567101E7E3B}"/>
              </a:ext>
            </a:extLst>
          </p:cNvPr>
          <p:cNvSpPr/>
          <p:nvPr/>
        </p:nvSpPr>
        <p:spPr>
          <a:xfrm>
            <a:off x="8983871" y="2509745"/>
            <a:ext cx="320922"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c</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DB893C6F-82F7-4E5B-A05B-EC715EA08DBE}"/>
                  </a:ext>
                </a:extLst>
              </p:cNvPr>
              <p:cNvSpPr/>
              <p:nvPr/>
            </p:nvSpPr>
            <p:spPr>
              <a:xfrm>
                <a:off x="1547540" y="2911485"/>
                <a:ext cx="1459695"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𝑐</m:t>
                      </m:r>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𝑄</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r>
                            <m:rPr>
                              <m:sty m:val="p"/>
                            </m:rPr>
                            <a:rPr lang="en-US" altLang="zh-CN" sz="2400" b="0" i="0"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Δ</m:t>
                          </m:r>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𝑡</m:t>
                          </m:r>
                        </m:den>
                      </m:f>
                    </m:oMath>
                  </m:oMathPara>
                </a14:m>
                <a:endParaRPr lang="zh-CN" altLang="en-US" sz="2400"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DB893C6F-82F7-4E5B-A05B-EC715EA08DBE}"/>
                  </a:ext>
                </a:extLst>
              </p:cNvPr>
              <p:cNvSpPr>
                <a:spLocks noRot="1" noChangeAspect="1" noMove="1" noResize="1" noEditPoints="1" noAdjustHandles="1" noChangeArrowheads="1" noChangeShapeType="1" noTextEdit="1"/>
              </p:cNvSpPr>
              <p:nvPr/>
            </p:nvSpPr>
            <p:spPr>
              <a:xfrm>
                <a:off x="1547540" y="2911485"/>
                <a:ext cx="1459695" cy="786241"/>
              </a:xfrm>
              <a:prstGeom prst="rect">
                <a:avLst/>
              </a:prstGeom>
              <a:blipFill>
                <a:blip r:embed="rId2"/>
                <a:stretch>
                  <a:fillRect/>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xmlns="" id="{3B6175A3-5A4F-43D4-8B2A-5864BA117017}"/>
              </a:ext>
            </a:extLst>
          </p:cNvPr>
          <p:cNvSpPr/>
          <p:nvPr/>
        </p:nvSpPr>
        <p:spPr>
          <a:xfrm>
            <a:off x="2158520" y="3868631"/>
            <a:ext cx="1620957"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72E2C4CD-E865-4359-BF2B-F4BC56DC5C70}"/>
              </a:ext>
            </a:extLst>
          </p:cNvPr>
          <p:cNvSpPr/>
          <p:nvPr/>
        </p:nvSpPr>
        <p:spPr>
          <a:xfrm>
            <a:off x="4590228" y="3868631"/>
            <a:ext cx="235032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焦每千克摄氏度</a:t>
            </a:r>
          </a:p>
        </p:txBody>
      </p:sp>
      <p:sp>
        <p:nvSpPr>
          <p:cNvPr id="15" name="矩形 14">
            <a:extLst>
              <a:ext uri="{FF2B5EF4-FFF2-40B4-BE49-F238E27FC236}">
                <a16:creationId xmlns:a16="http://schemas.microsoft.com/office/drawing/2014/main" xmlns="" id="{8769C40F-816F-4B2C-B008-12E12F0F3148}"/>
              </a:ext>
            </a:extLst>
          </p:cNvPr>
          <p:cNvSpPr/>
          <p:nvPr/>
        </p:nvSpPr>
        <p:spPr>
          <a:xfrm>
            <a:off x="3082803" y="552091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多</a:t>
            </a:r>
          </a:p>
        </p:txBody>
      </p:sp>
      <p:sp>
        <p:nvSpPr>
          <p:cNvPr id="16" name="矩形 15">
            <a:extLst>
              <a:ext uri="{FF2B5EF4-FFF2-40B4-BE49-F238E27FC236}">
                <a16:creationId xmlns:a16="http://schemas.microsoft.com/office/drawing/2014/main" xmlns="" id="{ECCF674A-A6E2-4849-B8F0-141C94E5983A}"/>
              </a:ext>
            </a:extLst>
          </p:cNvPr>
          <p:cNvSpPr/>
          <p:nvPr/>
        </p:nvSpPr>
        <p:spPr>
          <a:xfrm>
            <a:off x="4879705" y="606973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Tree>
    <p:extLst>
      <p:ext uri="{BB962C8B-B14F-4D97-AF65-F5344CB8AC3E}">
        <p14:creationId xmlns:p14="http://schemas.microsoft.com/office/powerpoint/2010/main" val="30166311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3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3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1"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a:off x="3052257" y="1420358"/>
            <a:ext cx="4" cy="3564453"/>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254111" y="1132279"/>
            <a:ext cx="1596297" cy="576159"/>
            <a:chOff x="5205047" y="3778051"/>
            <a:chExt cx="1596297" cy="576159"/>
          </a:xfrm>
          <a:solidFill>
            <a:srgbClr val="EE3028"/>
          </a:solidFill>
        </p:grpSpPr>
        <p:sp>
          <p:nvSpPr>
            <p:cNvPr id="5" name="圆角矩形 1">
              <a:hlinkClick r:id="rId2"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387938" y="1111330"/>
            <a:ext cx="6524625" cy="271394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分子动理论</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内能</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比热容</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4</a:t>
            </a:r>
            <a:r>
              <a:rPr lang="zh-CN" altLang="en-US" sz="2400" dirty="0">
                <a:solidFill>
                  <a:schemeClr val="tx1">
                    <a:lumMod val="85000"/>
                    <a:lumOff val="15000"/>
                  </a:schemeClr>
                </a:solidFill>
                <a:latin typeface="+mn-ea"/>
              </a:rPr>
              <a:t>　热机</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5</a:t>
            </a:r>
            <a:r>
              <a:rPr lang="zh-CN" altLang="en-US" sz="2400" dirty="0">
                <a:solidFill>
                  <a:schemeClr val="tx1">
                    <a:lumMod val="85000"/>
                    <a:lumOff val="15000"/>
                  </a:schemeClr>
                </a:solidFill>
                <a:latin typeface="+mn-ea"/>
              </a:rPr>
              <a:t>　热机的效率</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6</a:t>
            </a:r>
            <a:r>
              <a:rPr lang="zh-CN" altLang="en-US" sz="2400" dirty="0">
                <a:solidFill>
                  <a:schemeClr val="tx1">
                    <a:lumMod val="85000"/>
                    <a:lumOff val="15000"/>
                  </a:schemeClr>
                </a:solidFill>
                <a:latin typeface="+mn-ea"/>
              </a:rPr>
              <a:t>　能量的转化和守恒</a:t>
            </a:r>
          </a:p>
        </p:txBody>
      </p:sp>
      <p:grpSp>
        <p:nvGrpSpPr>
          <p:cNvPr id="7" name="组合 6"/>
          <p:cNvGrpSpPr/>
          <p:nvPr/>
        </p:nvGrpSpPr>
        <p:grpSpPr>
          <a:xfrm>
            <a:off x="2254110" y="3930859"/>
            <a:ext cx="1596297" cy="576159"/>
            <a:chOff x="5205047" y="3778051"/>
            <a:chExt cx="1596297" cy="576159"/>
          </a:xfrm>
          <a:solidFill>
            <a:srgbClr val="EE3028"/>
          </a:solidFill>
        </p:grpSpPr>
        <p:sp>
          <p:nvSpPr>
            <p:cNvPr id="8" name="圆角矩形 42">
              <a:hlinkClick r:id="rId3"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387938" y="3930859"/>
            <a:ext cx="6524625"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内能、热量和温度的联系</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热量的计算</a:t>
            </a:r>
            <a:endParaRPr lang="en-US" altLang="zh-CN" sz="2400" dirty="0">
              <a:solidFill>
                <a:schemeClr val="tx1">
                  <a:lumMod val="85000"/>
                  <a:lumOff val="15000"/>
                </a:schemeClr>
              </a:solidFill>
              <a:latin typeface="+mn-ea"/>
            </a:endParaRPr>
          </a:p>
        </p:txBody>
      </p:sp>
      <p:grpSp>
        <p:nvGrpSpPr>
          <p:cNvPr id="10" name="组合 9"/>
          <p:cNvGrpSpPr/>
          <p:nvPr/>
        </p:nvGrpSpPr>
        <p:grpSpPr>
          <a:xfrm>
            <a:off x="2254109" y="4977595"/>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387939" y="4977595"/>
            <a:ext cx="5872490"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分子动理论、内能相关小实验</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比较不同物质的吸热能力</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比热容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影响因素</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物质的种类、状态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比热容是物质的一种特性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不同物质的比热容一般不同</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水的比热容</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spc="-100" dirty="0">
                <a:latin typeface="宋体" panose="02010600030101010101" pitchFamily="2" charset="-122"/>
                <a:ea typeface="宋体" panose="02010600030101010101" pitchFamily="2" charset="-122"/>
              </a:rPr>
              <a:t>大小</a:t>
            </a:r>
            <a:r>
              <a:rPr lang="en-US" altLang="zh-CN" sz="2400" spc="-100" dirty="0">
                <a:latin typeface="宋体" panose="02010600030101010101" pitchFamily="2" charset="-122"/>
                <a:ea typeface="宋体" panose="02010600030101010101" pitchFamily="2" charset="-122"/>
              </a:rPr>
              <a:t>:4.2×10</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100" dirty="0">
                <a:latin typeface="宋体" panose="02010600030101010101" pitchFamily="2" charset="-122"/>
                <a:ea typeface="宋体" panose="02010600030101010101" pitchFamily="2"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表示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水比热容大的应用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用水作冷却液</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用热水取暖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水能调节气候等</a:t>
            </a:r>
            <a:r>
              <a:rPr lang="en-US" altLang="zh-CN" sz="2400" dirty="0">
                <a:latin typeface="宋体" panose="02010600030101010101" pitchFamily="2" charset="-122"/>
                <a:ea typeface="宋体" panose="02010600030101010101" pitchFamily="2" charset="-122"/>
              </a:rPr>
              <a:t>.</a:t>
            </a:r>
          </a:p>
        </p:txBody>
      </p:sp>
      <p:sp>
        <p:nvSpPr>
          <p:cNvPr id="12" name="矩形 11">
            <a:extLst>
              <a:ext uri="{FF2B5EF4-FFF2-40B4-BE49-F238E27FC236}">
                <a16:creationId xmlns:a16="http://schemas.microsoft.com/office/drawing/2014/main" xmlns="" id="{0F5D96CB-4346-4C71-898F-3AA01A7EBEA3}"/>
              </a:ext>
            </a:extLst>
          </p:cNvPr>
          <p:cNvSpPr/>
          <p:nvPr/>
        </p:nvSpPr>
        <p:spPr>
          <a:xfrm>
            <a:off x="5315641" y="3073272"/>
            <a:ext cx="6272736"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 </a:t>
            </a:r>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水温度升高</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 </a:t>
            </a:r>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吸收的热量是</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4.2×10</a:t>
            </a:r>
            <a:r>
              <a:rPr lang="en-US" altLang="zh-CN" sz="2400" b="1" kern="100" spc="-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J</a:t>
            </a:r>
            <a:endParaRPr lang="zh-CN" altLang="en-US"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665306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比热容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4827284"/>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吸收或放出热量的计算</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公式</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表示吸收或放出的热量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latin typeface="宋体" panose="02010600030101010101" pitchFamily="2" charset="-122"/>
                <a:ea typeface="宋体" panose="02010600030101010101" pitchFamily="2" charset="-122"/>
              </a:rPr>
              <a:t>表示比热容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dirty="0">
                <a:latin typeface="宋体" panose="02010600030101010101" pitchFamily="2" charset="-122"/>
                <a:ea typeface="宋体" panose="02010600030101010101" pitchFamily="2" charset="-122"/>
              </a:rPr>
              <a:t>表示质量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dirty="0">
                <a:latin typeface="宋体" panose="02010600030101010101" pitchFamily="2" charset="-122"/>
                <a:ea typeface="宋体" panose="02010600030101010101" pitchFamily="2" charset="-122"/>
              </a:rPr>
              <a:t>表示升高或降低的温度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单位是</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吸热时</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吸</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baseline="-25000" dirty="0">
                <a:latin typeface="宋体" panose="02010600030101010101" pitchFamily="2" charset="-122"/>
                <a:ea typeface="宋体" panose="02010600030101010101" pitchFamily="2" charset="-122"/>
              </a:rPr>
              <a:t>末</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baseline="-25000" dirty="0">
                <a:latin typeface="宋体" panose="02010600030101010101" pitchFamily="2" charset="-122"/>
                <a:ea typeface="宋体" panose="02010600030101010101" pitchFamily="2" charset="-122"/>
              </a:rPr>
              <a:t>初</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放热时</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latin typeface="宋体" panose="02010600030101010101" pitchFamily="2" charset="-122"/>
                <a:ea typeface="宋体" panose="02010600030101010101" pitchFamily="2" charset="-122"/>
              </a:rPr>
              <a:t>放</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baseline="-25000" dirty="0">
                <a:latin typeface="宋体" panose="02010600030101010101" pitchFamily="2" charset="-122"/>
                <a:ea typeface="宋体" panose="02010600030101010101" pitchFamily="2" charset="-122"/>
              </a:rPr>
              <a:t>初</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baseline="-25000" dirty="0">
                <a:latin typeface="宋体" panose="02010600030101010101" pitchFamily="2" charset="-122"/>
                <a:ea typeface="宋体" panose="02010600030101010101" pitchFamily="2" charset="-122"/>
              </a:rPr>
              <a:t>末</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变形式</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latin typeface="宋体" panose="02010600030101010101" pitchFamily="2" charset="-122"/>
                <a:ea typeface="宋体" panose="02010600030101010101" pitchFamily="2" charset="-122"/>
              </a:rPr>
              <a:t>=</a:t>
            </a:r>
            <a:r>
              <a:rPr lang="zh-CN" altLang="en-US" sz="4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求质量</a:t>
            </a:r>
            <a:r>
              <a:rPr lang="en-US" altLang="zh-CN" sz="2400" dirty="0">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求温度的变化量</a:t>
            </a:r>
            <a:r>
              <a:rPr lang="en-US" altLang="zh-CN" sz="2400" dirty="0">
                <a:latin typeface="宋体" panose="02010600030101010101" pitchFamily="2" charset="-122"/>
                <a:ea typeface="宋体" panose="02010600030101010101" pitchFamily="2" charset="-122"/>
              </a:rPr>
              <a:t>). </a:t>
            </a:r>
          </a:p>
        </p:txBody>
      </p:sp>
      <p:sp>
        <p:nvSpPr>
          <p:cNvPr id="12" name="矩形 11">
            <a:extLst>
              <a:ext uri="{FF2B5EF4-FFF2-40B4-BE49-F238E27FC236}">
                <a16:creationId xmlns:a16="http://schemas.microsoft.com/office/drawing/2014/main" xmlns="" id="{0F5D96CB-4346-4C71-898F-3AA01A7EBEA3}"/>
              </a:ext>
            </a:extLst>
          </p:cNvPr>
          <p:cNvSpPr/>
          <p:nvPr/>
        </p:nvSpPr>
        <p:spPr>
          <a:xfrm>
            <a:off x="2636236" y="1978311"/>
            <a:ext cx="829978" cy="461665"/>
          </a:xfrm>
          <a:prstGeom prst="rect">
            <a:avLst/>
          </a:prstGeom>
        </p:spPr>
        <p:txBody>
          <a:bodyPr wrap="square">
            <a:spAutoFit/>
          </a:bodyPr>
          <a:lstStyle/>
          <a:p>
            <a:r>
              <a:rPr lang="en-US" altLang="zh-CN"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cm</a:t>
            </a:r>
            <a:r>
              <a:rPr lang="el-GR" altLang="zh-CN" sz="2400"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t</a:t>
            </a:r>
            <a:endParaRPr lang="zh-CN" altLang="en-US"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39D19F4E-42A5-48A4-B1BF-0845CE0A0146}"/>
                  </a:ext>
                </a:extLst>
              </p:cNvPr>
              <p:cNvSpPr/>
              <p:nvPr/>
            </p:nvSpPr>
            <p:spPr>
              <a:xfrm>
                <a:off x="2976481" y="5242506"/>
                <a:ext cx="829978" cy="7863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spc="-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𝑄</m:t>
                          </m:r>
                        </m:num>
                        <m:den>
                          <m:r>
                            <a:rPr lang="en-US" altLang="zh-CN" sz="2400" b="0" i="1"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𝑐</m:t>
                          </m:r>
                          <m:r>
                            <m:rPr>
                              <m:sty m:val="p"/>
                            </m:rPr>
                            <a:rPr lang="en-US" altLang="zh-CN" sz="2400" b="0" i="0"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Δ</m:t>
                          </m:r>
                          <m:r>
                            <a:rPr lang="en-US" altLang="zh-CN" sz="2400" b="0" i="1"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𝑡</m:t>
                          </m:r>
                        </m:den>
                      </m:f>
                    </m:oMath>
                  </m:oMathPara>
                </a14:m>
                <a:endParaRPr lang="zh-CN" altLang="en-US"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39D19F4E-42A5-48A4-B1BF-0845CE0A0146}"/>
                  </a:ext>
                </a:extLst>
              </p:cNvPr>
              <p:cNvSpPr>
                <a:spLocks noRot="1" noChangeAspect="1" noMove="1" noResize="1" noEditPoints="1" noAdjustHandles="1" noChangeArrowheads="1" noChangeShapeType="1" noTextEdit="1"/>
              </p:cNvSpPr>
              <p:nvPr/>
            </p:nvSpPr>
            <p:spPr>
              <a:xfrm>
                <a:off x="2976481" y="5242506"/>
                <a:ext cx="829978" cy="78636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BD0C82C5-8B4F-4EBC-82D4-57CB91F4AAA6}"/>
                  </a:ext>
                </a:extLst>
              </p:cNvPr>
              <p:cNvSpPr/>
              <p:nvPr/>
            </p:nvSpPr>
            <p:spPr>
              <a:xfrm>
                <a:off x="6230044" y="5242505"/>
                <a:ext cx="829978" cy="7863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400" b="0" i="1" kern="100" spc="-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𝑄</m:t>
                          </m:r>
                        </m:num>
                        <m:den>
                          <m:r>
                            <a:rPr lang="en-US" altLang="zh-CN" sz="2400" b="0" i="1" kern="100" spc="-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𝑐𝑚</m:t>
                          </m:r>
                        </m:den>
                      </m:f>
                    </m:oMath>
                  </m:oMathPara>
                </a14:m>
                <a:endParaRPr lang="zh-CN" altLang="en-US"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BD0C82C5-8B4F-4EBC-82D4-57CB91F4AAA6}"/>
                  </a:ext>
                </a:extLst>
              </p:cNvPr>
              <p:cNvSpPr>
                <a:spLocks noRot="1" noChangeAspect="1" noMove="1" noResize="1" noEditPoints="1" noAdjustHandles="1" noChangeArrowheads="1" noChangeShapeType="1" noTextEdit="1"/>
              </p:cNvSpPr>
              <p:nvPr/>
            </p:nvSpPr>
            <p:spPr>
              <a:xfrm>
                <a:off x="6230044" y="5242505"/>
                <a:ext cx="829978" cy="78636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091576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4437753"/>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定义</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热机是利用燃料燃烧时释放的内能</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的机器</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能量转化</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将</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能转化成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热机的种类</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蒸汽机、内燃机、汽轮机、喷气发动机等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内燃机</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工作特点</a:t>
            </a:r>
            <a:r>
              <a:rPr lang="en-US" altLang="zh-CN" sz="240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燃料直接在发动机汽缸内燃烧</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生成高温高压的燃气</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推动活塞做功</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种类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常见的内燃机有汽油机和柴油机</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冲程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活塞在汽缸内往复运动时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从汽缸的一端运动到另一端的过程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叫作一个冲程</a:t>
            </a:r>
            <a:r>
              <a:rPr lang="en-US" altLang="zh-CN" sz="2400" dirty="0">
                <a:latin typeface="宋体" panose="02010600030101010101" pitchFamily="2" charset="-122"/>
                <a:ea typeface="宋体" panose="02010600030101010101" pitchFamily="2" charset="-122"/>
              </a:rPr>
              <a:t>.</a:t>
            </a:r>
          </a:p>
        </p:txBody>
      </p:sp>
      <p:sp>
        <p:nvSpPr>
          <p:cNvPr id="12" name="矩形 11">
            <a:extLst>
              <a:ext uri="{FF2B5EF4-FFF2-40B4-BE49-F238E27FC236}">
                <a16:creationId xmlns:a16="http://schemas.microsoft.com/office/drawing/2014/main" xmlns="" id="{0F5D96CB-4346-4C71-898F-3AA01A7EBEA3}"/>
              </a:ext>
            </a:extLst>
          </p:cNvPr>
          <p:cNvSpPr/>
          <p:nvPr/>
        </p:nvSpPr>
        <p:spPr>
          <a:xfrm>
            <a:off x="6709594" y="140704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做功</a:t>
            </a:r>
          </a:p>
        </p:txBody>
      </p:sp>
      <p:sp>
        <p:nvSpPr>
          <p:cNvPr id="10" name="矩形 9">
            <a:extLst>
              <a:ext uri="{FF2B5EF4-FFF2-40B4-BE49-F238E27FC236}">
                <a16:creationId xmlns:a16="http://schemas.microsoft.com/office/drawing/2014/main" xmlns="" id="{637FEA0A-5A1C-47A8-A4C0-CD1969742C9D}"/>
              </a:ext>
            </a:extLst>
          </p:cNvPr>
          <p:cNvSpPr/>
          <p:nvPr/>
        </p:nvSpPr>
        <p:spPr>
          <a:xfrm>
            <a:off x="3200852" y="194930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a:t>
            </a:r>
          </a:p>
        </p:txBody>
      </p:sp>
      <p:sp>
        <p:nvSpPr>
          <p:cNvPr id="13" name="矩形 12">
            <a:extLst>
              <a:ext uri="{FF2B5EF4-FFF2-40B4-BE49-F238E27FC236}">
                <a16:creationId xmlns:a16="http://schemas.microsoft.com/office/drawing/2014/main" xmlns="" id="{C7C96CC0-8D23-4B2E-9CE7-B6D16F017EF0}"/>
              </a:ext>
            </a:extLst>
          </p:cNvPr>
          <p:cNvSpPr/>
          <p:nvPr/>
        </p:nvSpPr>
        <p:spPr>
          <a:xfrm>
            <a:off x="5486851" y="194930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p>
        </p:txBody>
      </p:sp>
    </p:spTree>
    <p:extLst>
      <p:ext uri="{BB962C8B-B14F-4D97-AF65-F5344CB8AC3E}">
        <p14:creationId xmlns:p14="http://schemas.microsoft.com/office/powerpoint/2010/main" val="236607778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7759565" cy="4668586"/>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四冲程内燃机的工作过程</a:t>
            </a:r>
          </a:p>
          <a:p>
            <a:pPr algn="just">
              <a:lnSpc>
                <a:spcPct val="14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吸气冲程、压缩冲程、</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冲程、排气冲程组成一个工作循环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如图是汽油机的工作循环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注意观察气门、活塞、火花塞的状态</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ⅱ.</a:t>
            </a:r>
            <a:r>
              <a:rPr lang="zh-CN" altLang="en-US" sz="2400" spc="-40" dirty="0">
                <a:latin typeface="宋体" panose="02010600030101010101" pitchFamily="2" charset="-122"/>
                <a:ea typeface="宋体" panose="02010600030101010101" pitchFamily="2" charset="-122"/>
              </a:rPr>
              <a:t>在</a:t>
            </a:r>
            <a:r>
              <a:rPr lang="en-US" altLang="zh-CN" sz="2400" spc="-40" dirty="0">
                <a:latin typeface="宋体" panose="02010600030101010101" pitchFamily="2" charset="-122"/>
                <a:ea typeface="宋体" panose="02010600030101010101" pitchFamily="2" charset="-122"/>
              </a:rPr>
              <a:t>1</a:t>
            </a:r>
            <a:r>
              <a:rPr lang="zh-CN" altLang="en-US" sz="2400" spc="-40" dirty="0">
                <a:latin typeface="宋体" panose="02010600030101010101" pitchFamily="2" charset="-122"/>
                <a:ea typeface="宋体" panose="02010600030101010101" pitchFamily="2" charset="-122"/>
              </a:rPr>
              <a:t>个工作循环中</a:t>
            </a:r>
            <a:r>
              <a:rPr lang="en-US" altLang="zh-CN" sz="2400" spc="-40" dirty="0">
                <a:latin typeface="宋体" panose="02010600030101010101" pitchFamily="2" charset="-122"/>
                <a:ea typeface="宋体" panose="02010600030101010101" pitchFamily="2" charset="-122"/>
              </a:rPr>
              <a:t>,</a:t>
            </a:r>
            <a:r>
              <a:rPr lang="zh-CN" altLang="en-US" sz="2400" spc="-40" dirty="0">
                <a:latin typeface="宋体" panose="02010600030101010101" pitchFamily="2" charset="-122"/>
                <a:ea typeface="宋体" panose="02010600030101010101" pitchFamily="2" charset="-122"/>
              </a:rPr>
              <a:t>经历</a:t>
            </a:r>
            <a:r>
              <a:rPr lang="zh-CN" altLang="en-US" sz="2400" u="sng" spc="-40" dirty="0">
                <a:latin typeface="宋体" panose="02010600030101010101" pitchFamily="2" charset="-122"/>
                <a:ea typeface="宋体" panose="02010600030101010101" pitchFamily="2" charset="-122"/>
              </a:rPr>
              <a:t>　　      </a:t>
            </a:r>
            <a:r>
              <a:rPr lang="zh-CN" altLang="en-US" sz="2400" spc="-40" dirty="0">
                <a:latin typeface="宋体" panose="02010600030101010101" pitchFamily="2" charset="-122"/>
                <a:ea typeface="宋体" panose="02010600030101010101" pitchFamily="2" charset="-122"/>
              </a:rPr>
              <a:t>个冲程</a:t>
            </a:r>
            <a:r>
              <a:rPr lang="en-US" altLang="zh-CN" sz="2400" spc="-40" dirty="0">
                <a:latin typeface="宋体" panose="02010600030101010101" pitchFamily="2" charset="-122"/>
                <a:ea typeface="宋体" panose="02010600030101010101" pitchFamily="2" charset="-122"/>
              </a:rPr>
              <a:t>,</a:t>
            </a:r>
            <a:r>
              <a:rPr lang="zh-CN" altLang="en-US" sz="2400" spc="-40" dirty="0">
                <a:latin typeface="宋体" panose="02010600030101010101" pitchFamily="2" charset="-122"/>
                <a:ea typeface="宋体" panose="02010600030101010101" pitchFamily="2" charset="-122"/>
              </a:rPr>
              <a:t>活塞往复运动</a:t>
            </a:r>
            <a:r>
              <a:rPr lang="zh-CN" altLang="en-US" sz="2400" u="sng" spc="-40" dirty="0">
                <a:latin typeface="宋体" panose="02010600030101010101" pitchFamily="2" charset="-122"/>
                <a:ea typeface="宋体" panose="02010600030101010101" pitchFamily="2" charset="-122"/>
              </a:rPr>
              <a:t>　　       </a:t>
            </a:r>
            <a:r>
              <a:rPr lang="zh-CN" altLang="en-US" sz="2400" spc="-40" dirty="0">
                <a:latin typeface="宋体" panose="02010600030101010101" pitchFamily="2" charset="-122"/>
                <a:ea typeface="宋体" panose="02010600030101010101" pitchFamily="2" charset="-122"/>
              </a:rPr>
              <a:t>次</a:t>
            </a:r>
            <a:r>
              <a:rPr lang="en-US" altLang="zh-CN" sz="2400" spc="-40" dirty="0">
                <a:latin typeface="宋体" panose="02010600030101010101" pitchFamily="2" charset="-122"/>
                <a:ea typeface="宋体" panose="02010600030101010101" pitchFamily="2" charset="-122"/>
              </a:rPr>
              <a:t>,</a:t>
            </a:r>
            <a:r>
              <a:rPr lang="zh-CN" altLang="en-US" sz="2400" spc="-40" dirty="0">
                <a:latin typeface="宋体" panose="02010600030101010101" pitchFamily="2" charset="-122"/>
                <a:ea typeface="宋体" panose="02010600030101010101" pitchFamily="2" charset="-122"/>
              </a:rPr>
              <a:t>曲轴转动</a:t>
            </a:r>
            <a:r>
              <a:rPr lang="zh-CN" altLang="en-US" sz="2400" u="sng" spc="-40" dirty="0">
                <a:latin typeface="宋体" panose="02010600030101010101" pitchFamily="2" charset="-122"/>
                <a:ea typeface="宋体" panose="02010600030101010101" pitchFamily="2" charset="-122"/>
              </a:rPr>
              <a:t>　　       </a:t>
            </a:r>
            <a:r>
              <a:rPr lang="zh-CN" altLang="en-US" sz="2400" spc="-40" dirty="0">
                <a:latin typeface="宋体" panose="02010600030101010101" pitchFamily="2" charset="-122"/>
                <a:ea typeface="宋体" panose="02010600030101010101" pitchFamily="2" charset="-122"/>
              </a:rPr>
              <a:t>周</a:t>
            </a:r>
            <a:r>
              <a:rPr lang="en-US" altLang="zh-CN" sz="2400" spc="-4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ⅲ.</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冲程中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内能转化为机械能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排气、吸气、压缩冲程利用了飞轮的惯性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其中</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冲程中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机械能转化为内能</a:t>
            </a:r>
            <a:r>
              <a:rPr lang="en-US" altLang="zh-CN" sz="2400" dirty="0">
                <a:latin typeface="宋体" panose="02010600030101010101" pitchFamily="2" charset="-122"/>
                <a:ea typeface="宋体" panose="02010600030101010101" pitchFamily="2" charset="-122"/>
              </a:rPr>
              <a:t>. </a:t>
            </a:r>
          </a:p>
        </p:txBody>
      </p:sp>
      <p:sp>
        <p:nvSpPr>
          <p:cNvPr id="12" name="矩形 11">
            <a:extLst>
              <a:ext uri="{FF2B5EF4-FFF2-40B4-BE49-F238E27FC236}">
                <a16:creationId xmlns:a16="http://schemas.microsoft.com/office/drawing/2014/main" xmlns="" id="{0F5D96CB-4346-4C71-898F-3AA01A7EBEA3}"/>
              </a:ext>
            </a:extLst>
          </p:cNvPr>
          <p:cNvSpPr/>
          <p:nvPr/>
        </p:nvSpPr>
        <p:spPr>
          <a:xfrm>
            <a:off x="4607435" y="1869733"/>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做功</a:t>
            </a:r>
          </a:p>
        </p:txBody>
      </p:sp>
      <p:pic>
        <p:nvPicPr>
          <p:cNvPr id="8" name="19WJJANZKBWLZYY40-1.jpg" descr="id:2147487163;FounderCES">
            <a:extLst>
              <a:ext uri="{FF2B5EF4-FFF2-40B4-BE49-F238E27FC236}">
                <a16:creationId xmlns:a16="http://schemas.microsoft.com/office/drawing/2014/main" xmlns="" id="{987D2656-BAAA-40C2-9546-15931A207F6E}"/>
              </a:ext>
            </a:extLst>
          </p:cNvPr>
          <p:cNvPicPr>
            <a:picLocks noChangeAspect="1"/>
          </p:cNvPicPr>
          <p:nvPr/>
        </p:nvPicPr>
        <p:blipFill rotWithShape="1">
          <a:blip r:embed="rId2"/>
          <a:srcRect l="1552" r="51634"/>
          <a:stretch/>
        </p:blipFill>
        <p:spPr>
          <a:xfrm>
            <a:off x="8599559" y="1386023"/>
            <a:ext cx="3186817" cy="2321966"/>
          </a:xfrm>
          <a:prstGeom prst="rect">
            <a:avLst/>
          </a:prstGeom>
        </p:spPr>
      </p:pic>
      <p:sp>
        <p:nvSpPr>
          <p:cNvPr id="11" name="矩形 10">
            <a:extLst>
              <a:ext uri="{FF2B5EF4-FFF2-40B4-BE49-F238E27FC236}">
                <a16:creationId xmlns:a16="http://schemas.microsoft.com/office/drawing/2014/main" xmlns="" id="{53CDF0E0-73B8-4A0B-AE34-E0BAF918D53B}"/>
              </a:ext>
            </a:extLst>
          </p:cNvPr>
          <p:cNvSpPr/>
          <p:nvPr/>
        </p:nvSpPr>
        <p:spPr>
          <a:xfrm>
            <a:off x="5009147" y="3442218"/>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684D0502-D310-4AF2-8F7A-87DFA7509496}"/>
              </a:ext>
            </a:extLst>
          </p:cNvPr>
          <p:cNvSpPr/>
          <p:nvPr/>
        </p:nvSpPr>
        <p:spPr>
          <a:xfrm>
            <a:off x="1763353" y="3944975"/>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ED2746D8-7A02-40C5-8A1F-1D88A8A1DF1A}"/>
              </a:ext>
            </a:extLst>
          </p:cNvPr>
          <p:cNvSpPr/>
          <p:nvPr/>
        </p:nvSpPr>
        <p:spPr>
          <a:xfrm>
            <a:off x="5070702" y="3944975"/>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06225820-4C0B-431F-A1FB-9D9D684FBFD9}"/>
              </a:ext>
            </a:extLst>
          </p:cNvPr>
          <p:cNvSpPr/>
          <p:nvPr/>
        </p:nvSpPr>
        <p:spPr>
          <a:xfrm>
            <a:off x="1531719" y="445353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做功</a:t>
            </a:r>
          </a:p>
        </p:txBody>
      </p:sp>
      <p:sp>
        <p:nvSpPr>
          <p:cNvPr id="19" name="矩形 18">
            <a:extLst>
              <a:ext uri="{FF2B5EF4-FFF2-40B4-BE49-F238E27FC236}">
                <a16:creationId xmlns:a16="http://schemas.microsoft.com/office/drawing/2014/main" xmlns="" id="{A4D216D3-B4C9-4CC4-A103-AD132A2D7100}"/>
              </a:ext>
            </a:extLst>
          </p:cNvPr>
          <p:cNvSpPr/>
          <p:nvPr/>
        </p:nvSpPr>
        <p:spPr>
          <a:xfrm>
            <a:off x="5229058" y="497381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压缩</a:t>
            </a:r>
          </a:p>
        </p:txBody>
      </p:sp>
      <p:pic>
        <p:nvPicPr>
          <p:cNvPr id="20" name="19WJJANZKBWLZYY40-1.jpg" descr="id:2147487163;FounderCES">
            <a:extLst>
              <a:ext uri="{FF2B5EF4-FFF2-40B4-BE49-F238E27FC236}">
                <a16:creationId xmlns:a16="http://schemas.microsoft.com/office/drawing/2014/main" xmlns="" id="{A9568F3A-524C-49A0-897B-0EE110DFCAA2}"/>
              </a:ext>
            </a:extLst>
          </p:cNvPr>
          <p:cNvPicPr>
            <a:picLocks noChangeAspect="1"/>
          </p:cNvPicPr>
          <p:nvPr/>
        </p:nvPicPr>
        <p:blipFill rotWithShape="1">
          <a:blip r:embed="rId2"/>
          <a:srcRect l="53186"/>
          <a:stretch/>
        </p:blipFill>
        <p:spPr>
          <a:xfrm>
            <a:off x="8612222" y="3792100"/>
            <a:ext cx="3186817" cy="2321966"/>
          </a:xfrm>
          <a:prstGeom prst="rect">
            <a:avLst/>
          </a:prstGeom>
        </p:spPr>
      </p:pic>
    </p:spTree>
    <p:extLst>
      <p:ext uri="{BB962C8B-B14F-4D97-AF65-F5344CB8AC3E}">
        <p14:creationId xmlns:p14="http://schemas.microsoft.com/office/powerpoint/2010/main" val="7460032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3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热机的效率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5185650"/>
              </a:xfrm>
              <a:prstGeom prst="rect">
                <a:avLst/>
              </a:prstGeom>
            </p:spPr>
            <p:txBody>
              <a:bodyPr wrap="square">
                <a:spAutoFit/>
              </a:bodyPr>
              <a:lstStyle/>
              <a:p>
                <a:pPr algn="just">
                  <a:lnSpc>
                    <a:spcPct val="14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燃料的热值</a:t>
                </a:r>
              </a:p>
              <a:p>
                <a:pPr algn="just">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某种燃料</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放出的热量与燃料的质量或体积之比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叫作这种燃料的热值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热值常用符号</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定义式</a:t>
                </a:r>
                <a:r>
                  <a:rPr lang="en-US" altLang="zh-CN" sz="2400" dirty="0">
                    <a:latin typeface="宋体" panose="02010600030101010101" pitchFamily="2" charset="-122"/>
                    <a:ea typeface="宋体" panose="02010600030101010101" pitchFamily="2" charset="-122"/>
                  </a:rPr>
                  <a:t>:</a:t>
                </a:r>
                <a:r>
                  <a:rPr lang="zh-CN" altLang="en-US" sz="3600" u="sng" dirty="0">
                    <a:latin typeface="宋体" panose="02010600030101010101" pitchFamily="2" charset="-122"/>
                    <a:ea typeface="宋体" panose="02010600030101010101" pitchFamily="2" charset="-122"/>
                  </a:rPr>
                  <a:t>　</a:t>
                </a:r>
                <a14:m>
                  <m:oMath xmlns:m="http://schemas.openxmlformats.org/officeDocument/2006/math">
                    <m:r>
                      <a:rPr lang="zh-CN" altLang="en-US" sz="2400" i="1" u="sng" dirty="0" smtClean="0">
                        <a:latin typeface="Cambria Math" panose="02040503050406030204" pitchFamily="18" charset="0"/>
                        <a:ea typeface="宋体" panose="02010600030101010101" pitchFamily="2" charset="-122"/>
                      </a:rPr>
                      <m:t>　</m:t>
                    </m:r>
                  </m:oMath>
                </a14:m>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多用于固体、液体燃料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a:t>
                </a:r>
                <a:r>
                  <a:rPr lang="zh-CN" altLang="en-US" sz="36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多用于气体燃料</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单位</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或</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物理意义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热值是反映燃料完全燃烧时释放能量本领大小的物理量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数值上等于单位质量或单位体积的燃料完全燃烧时放出的热量</a:t>
                </a:r>
                <a:r>
                  <a:rPr lang="en-US" altLang="zh-CN" sz="240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特点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燃料的热值是燃料的特性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只与燃料的种类有关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与燃料的质量、体积、是否完全燃烧无关</a:t>
                </a:r>
                <a:r>
                  <a:rPr lang="en-US" altLang="zh-CN" sz="24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5185650"/>
              </a:xfrm>
              <a:prstGeom prst="rect">
                <a:avLst/>
              </a:prstGeom>
              <a:blipFill>
                <a:blip r:embed="rId2"/>
                <a:stretch>
                  <a:fillRect l="-857" r="-3714" b="-1645"/>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EF19410E-EC2C-408C-9B23-B82E67F5FD15}"/>
              </a:ext>
            </a:extLst>
          </p:cNvPr>
          <p:cNvSpPr/>
          <p:nvPr/>
        </p:nvSpPr>
        <p:spPr>
          <a:xfrm>
            <a:off x="3458574" y="1879972"/>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完全燃烧</a:t>
            </a:r>
          </a:p>
        </p:txBody>
      </p:sp>
      <p:sp>
        <p:nvSpPr>
          <p:cNvPr id="8" name="矩形 7">
            <a:extLst>
              <a:ext uri="{FF2B5EF4-FFF2-40B4-BE49-F238E27FC236}">
                <a16:creationId xmlns:a16="http://schemas.microsoft.com/office/drawing/2014/main" xmlns="" id="{28972D38-C3C9-40B8-8B4C-2B86EEB7E54E}"/>
              </a:ext>
            </a:extLst>
          </p:cNvPr>
          <p:cNvSpPr/>
          <p:nvPr/>
        </p:nvSpPr>
        <p:spPr>
          <a:xfrm>
            <a:off x="4945329" y="2564077"/>
            <a:ext cx="34015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B3C18F6-793A-4517-93CD-2A4490E32459}"/>
                  </a:ext>
                </a:extLst>
              </p:cNvPr>
              <p:cNvSpPr/>
              <p:nvPr/>
            </p:nvSpPr>
            <p:spPr>
              <a:xfrm>
                <a:off x="7739966" y="2259576"/>
                <a:ext cx="1099532"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𝑞</m:t>
                      </m:r>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𝑄</m:t>
                          </m:r>
                        </m:num>
                        <m:den>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den>
                      </m:f>
                    </m:oMath>
                  </m:oMathPara>
                </a14:m>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CB3C18F6-793A-4517-93CD-2A4490E32459}"/>
                  </a:ext>
                </a:extLst>
              </p:cNvPr>
              <p:cNvSpPr>
                <a:spLocks noRot="1" noChangeAspect="1" noMove="1" noResize="1" noEditPoints="1" noAdjustHandles="1" noChangeArrowheads="1" noChangeShapeType="1" noTextEdit="1"/>
              </p:cNvSpPr>
              <p:nvPr/>
            </p:nvSpPr>
            <p:spPr>
              <a:xfrm>
                <a:off x="7739966" y="2259576"/>
                <a:ext cx="1099532" cy="78624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48D2068A-4CD6-495A-9F8B-2B678960B08A}"/>
                  </a:ext>
                </a:extLst>
              </p:cNvPr>
              <p:cNvSpPr/>
              <p:nvPr/>
            </p:nvSpPr>
            <p:spPr>
              <a:xfrm>
                <a:off x="2359042" y="3019392"/>
                <a:ext cx="1053622"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𝑞</m:t>
                      </m:r>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𝑄</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den>
                      </m:f>
                    </m:oMath>
                  </m:oMathPara>
                </a14:m>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48D2068A-4CD6-495A-9F8B-2B678960B08A}"/>
                  </a:ext>
                </a:extLst>
              </p:cNvPr>
              <p:cNvSpPr>
                <a:spLocks noRot="1" noChangeAspect="1" noMove="1" noResize="1" noEditPoints="1" noAdjustHandles="1" noChangeArrowheads="1" noChangeShapeType="1" noTextEdit="1"/>
              </p:cNvSpPr>
              <p:nvPr/>
            </p:nvSpPr>
            <p:spPr>
              <a:xfrm>
                <a:off x="2359042" y="3019392"/>
                <a:ext cx="1053622" cy="786241"/>
              </a:xfrm>
              <a:prstGeom prst="rect">
                <a:avLst/>
              </a:prstGeom>
              <a:blipFill>
                <a:blip r:embed="rId4"/>
                <a:stretch>
                  <a:fillRect/>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xmlns="" id="{9B9D4D7B-572F-4E35-A485-88765B6779B7}"/>
              </a:ext>
            </a:extLst>
          </p:cNvPr>
          <p:cNvSpPr/>
          <p:nvPr/>
        </p:nvSpPr>
        <p:spPr>
          <a:xfrm>
            <a:off x="2359042" y="3939004"/>
            <a:ext cx="744704" cy="461665"/>
          </a:xfrm>
          <a:prstGeom prst="rect">
            <a:avLst/>
          </a:prstGeom>
        </p:spPr>
        <p:txBody>
          <a:bodyPr wrap="squar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J/kg</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2CD465B2-2E11-4659-888B-35D06E7953CF}"/>
              </a:ext>
            </a:extLst>
          </p:cNvPr>
          <p:cNvSpPr/>
          <p:nvPr/>
        </p:nvSpPr>
        <p:spPr>
          <a:xfrm>
            <a:off x="3797314" y="3939004"/>
            <a:ext cx="744704" cy="461665"/>
          </a:xfrm>
          <a:prstGeom prst="rect">
            <a:avLst/>
          </a:prstGeom>
        </p:spPr>
        <p:txBody>
          <a:bodyPr wrap="squar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J/m</a:t>
            </a:r>
            <a:r>
              <a:rPr lang="en-US" altLang="zh-CN" sz="2400" kern="100" baseline="300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3</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418366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热机的效率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4151521"/>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燃料完全燃烧时能量的计算</a:t>
            </a:r>
          </a:p>
          <a:p>
            <a:pPr algn="just">
              <a:lnSpc>
                <a:spcPct val="14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能量转化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燃料的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能转化为</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能</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燃料完全燃烧时放出的热量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与燃料的质量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体积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比</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公式</a:t>
            </a:r>
          </a:p>
          <a:p>
            <a:pPr algn="just">
              <a:lnSpc>
                <a:spcPct val="14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固体、液体</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的单位是</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err="1">
                <a:latin typeface="宋体" panose="02010600030101010101" pitchFamily="2" charset="-122"/>
                <a:ea typeface="宋体" panose="02010600030101010101" pitchFamily="2" charset="-122"/>
              </a:rPr>
              <a:t>,</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dirty="0">
                <a:latin typeface="宋体" panose="02010600030101010101" pitchFamily="2" charset="-122"/>
                <a:ea typeface="宋体" panose="02010600030101010101" pitchFamily="2" charset="-122"/>
              </a:rPr>
              <a:t>的单位是</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err="1">
                <a:latin typeface="宋体" panose="02010600030101010101" pitchFamily="2" charset="-122"/>
                <a:ea typeface="宋体" panose="02010600030101010101" pitchFamily="2" charset="-122"/>
              </a:rPr>
              <a:t>,</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J/kg</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气体</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dirty="0">
                <a:latin typeface="宋体" panose="02010600030101010101" pitchFamily="2" charset="-122"/>
                <a:ea typeface="宋体" panose="02010600030101010101" pitchFamily="2" charset="-122"/>
              </a:rPr>
              <a:t>的单位是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燃料的利用率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燃料完全燃烧放出的能量中被有效利用的能量与燃料完全燃烧放出的能量之比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叫作燃料的利用率</a:t>
            </a:r>
            <a:r>
              <a:rPr lang="en-US" altLang="zh-CN" sz="2400" dirty="0">
                <a:latin typeface="宋体" panose="02010600030101010101" pitchFamily="2" charset="-122"/>
                <a:ea typeface="宋体" panose="02010600030101010101" pitchFamily="2" charset="-122"/>
              </a:rPr>
              <a:t>.</a:t>
            </a:r>
          </a:p>
        </p:txBody>
      </p:sp>
      <p:sp>
        <p:nvSpPr>
          <p:cNvPr id="5" name="矩形 4">
            <a:extLst>
              <a:ext uri="{FF2B5EF4-FFF2-40B4-BE49-F238E27FC236}">
                <a16:creationId xmlns:a16="http://schemas.microsoft.com/office/drawing/2014/main" xmlns="" id="{EF19410E-EC2C-408C-9B23-B82E67F5FD15}"/>
              </a:ext>
            </a:extLst>
          </p:cNvPr>
          <p:cNvSpPr/>
          <p:nvPr/>
        </p:nvSpPr>
        <p:spPr>
          <a:xfrm>
            <a:off x="3981041" y="1887253"/>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化学</a:t>
            </a:r>
          </a:p>
        </p:txBody>
      </p:sp>
      <p:sp>
        <p:nvSpPr>
          <p:cNvPr id="14" name="矩形 13">
            <a:extLst>
              <a:ext uri="{FF2B5EF4-FFF2-40B4-BE49-F238E27FC236}">
                <a16:creationId xmlns:a16="http://schemas.microsoft.com/office/drawing/2014/main" xmlns="" id="{DE6C7140-F684-424B-8D6D-7ED59225D2BF}"/>
              </a:ext>
            </a:extLst>
          </p:cNvPr>
          <p:cNvSpPr/>
          <p:nvPr/>
        </p:nvSpPr>
        <p:spPr>
          <a:xfrm>
            <a:off x="6771133" y="1887253"/>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a:t>
            </a:r>
          </a:p>
        </p:txBody>
      </p:sp>
      <p:sp>
        <p:nvSpPr>
          <p:cNvPr id="15" name="矩形 14">
            <a:extLst>
              <a:ext uri="{FF2B5EF4-FFF2-40B4-BE49-F238E27FC236}">
                <a16:creationId xmlns:a16="http://schemas.microsoft.com/office/drawing/2014/main" xmlns="" id="{D37A969D-3E29-42E4-98F1-1288C0A66958}"/>
              </a:ext>
            </a:extLst>
          </p:cNvPr>
          <p:cNvSpPr/>
          <p:nvPr/>
        </p:nvSpPr>
        <p:spPr>
          <a:xfrm>
            <a:off x="8588210" y="2395648"/>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16" name="矩形 15">
            <a:extLst>
              <a:ext uri="{FF2B5EF4-FFF2-40B4-BE49-F238E27FC236}">
                <a16:creationId xmlns:a16="http://schemas.microsoft.com/office/drawing/2014/main" xmlns="" id="{618980B1-0014-462F-BFFB-3C7EC9883339}"/>
              </a:ext>
            </a:extLst>
          </p:cNvPr>
          <p:cNvSpPr/>
          <p:nvPr/>
        </p:nvSpPr>
        <p:spPr>
          <a:xfrm>
            <a:off x="3545610" y="3412841"/>
            <a:ext cx="561372" cy="461665"/>
          </a:xfrm>
          <a:prstGeom prst="rect">
            <a:avLst/>
          </a:prstGeom>
        </p:spPr>
        <p:txBody>
          <a:bodyPr wrap="none">
            <a:spAutoFit/>
          </a:bodyPr>
          <a:lstStyle/>
          <a:p>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qm</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772AB5F5-5719-457B-B28D-F4A1470D4606}"/>
              </a:ext>
            </a:extLst>
          </p:cNvPr>
          <p:cNvSpPr/>
          <p:nvPr/>
        </p:nvSpPr>
        <p:spPr>
          <a:xfrm>
            <a:off x="2642933" y="3921398"/>
            <a:ext cx="526106" cy="461665"/>
          </a:xfrm>
          <a:prstGeom prst="rect">
            <a:avLst/>
          </a:prstGeom>
        </p:spPr>
        <p:txBody>
          <a:bodyPr wrap="none">
            <a:spAutoFit/>
          </a:bodyPr>
          <a:lstStyle/>
          <a:p>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qV</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1453208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热机的效率</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4630498"/>
              </a:xfrm>
              <a:prstGeom prst="rect">
                <a:avLst/>
              </a:prstGeom>
            </p:spPr>
            <p:txBody>
              <a:bodyPr wrap="square">
                <a:spAutoFit/>
              </a:bodyPr>
              <a:lstStyle/>
              <a:p>
                <a:pPr algn="just">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热机的效率</a:t>
                </a:r>
              </a:p>
              <a:p>
                <a:pPr algn="just">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热机工作时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用来</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的那部分能量与燃料</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放出的能量之比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叫作热机的效率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常用符号</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η</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 </a:t>
                </a:r>
              </a:p>
              <a:p>
                <a:pPr algn="just">
                  <a:lnSpc>
                    <a:spcPct val="14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公式</a:t>
                </a:r>
                <a:r>
                  <a:rPr lang="en-US" altLang="zh-CN" sz="2400" dirty="0">
                    <a:latin typeface="宋体" panose="02010600030101010101" pitchFamily="2" charset="-122"/>
                    <a:ea typeface="宋体" panose="02010600030101010101" pitchFamily="2" charset="-122"/>
                  </a:rPr>
                  <a:t>:</a:t>
                </a:r>
                <a14:m>
                  <m:oMath xmlns:m="http://schemas.openxmlformats.org/officeDocument/2006/math">
                    <m:r>
                      <a:rPr lang="en-US" altLang="zh-CN" sz="2400" i="1" dirty="0" smtClean="0">
                        <a:latin typeface="Cambria Math" panose="02040503050406030204" pitchFamily="18" charset="0"/>
                        <a:ea typeface="宋体" panose="02010600030101010101" pitchFamily="2" charset="-122"/>
                      </a:rPr>
                      <m:t>𝜂</m:t>
                    </m:r>
                    <m:r>
                      <a:rPr lang="en-US" altLang="zh-CN" sz="2400" i="1" dirty="0" smtClean="0">
                        <a:latin typeface="Cambria Math" panose="02040503050406030204" pitchFamily="18" charset="0"/>
                        <a:ea typeface="宋体" panose="02010600030101010101" pitchFamily="2" charset="-122"/>
                      </a:rPr>
                      <m:t>=</m:t>
                    </m:r>
                    <m:f>
                      <m:fPr>
                        <m:ctrlPr>
                          <a:rPr lang="en-US" altLang="zh-CN" sz="2400" i="1" dirty="0" smtClean="0">
                            <a:latin typeface="Cambria Math"/>
                            <a:ea typeface="宋体" panose="02010600030101010101" pitchFamily="2" charset="-122"/>
                          </a:rPr>
                        </m:ctrlPr>
                      </m:fPr>
                      <m:num>
                        <m:r>
                          <a:rPr lang="en-US" altLang="zh-CN" sz="2400" i="1" dirty="0" smtClean="0">
                            <a:latin typeface="Cambria Math" panose="02040503050406030204" pitchFamily="18" charset="0"/>
                            <a:ea typeface="宋体" panose="02010600030101010101" pitchFamily="2" charset="-122"/>
                          </a:rPr>
                          <m:t>𝑊</m:t>
                        </m:r>
                        <m:r>
                          <a:rPr lang="zh-CN" altLang="en-US" sz="2400" i="1" baseline="-25000" dirty="0">
                            <a:latin typeface="Cambria Math" panose="02040503050406030204" pitchFamily="18" charset="0"/>
                            <a:ea typeface="宋体" panose="02010600030101010101" pitchFamily="2" charset="-122"/>
                          </a:rPr>
                          <m:t>有用</m:t>
                        </m:r>
                      </m:num>
                      <m:den>
                        <m:r>
                          <a:rPr lang="en-US" altLang="zh-CN" sz="2400" i="1" dirty="0">
                            <a:latin typeface="Cambria Math" panose="02040503050406030204" pitchFamily="18" charset="0"/>
                            <a:ea typeface="宋体" panose="02010600030101010101" pitchFamily="2" charset="-122"/>
                          </a:rPr>
                          <m:t>𝑄</m:t>
                        </m:r>
                        <m:r>
                          <a:rPr lang="zh-CN" altLang="en-US" sz="2400" i="1" baseline="-25000" dirty="0">
                            <a:latin typeface="Cambria Math" panose="02040503050406030204" pitchFamily="18" charset="0"/>
                            <a:ea typeface="宋体" panose="02010600030101010101" pitchFamily="2" charset="-122"/>
                          </a:rPr>
                          <m:t>总</m:t>
                        </m:r>
                      </m:den>
                    </m:f>
                    <m:r>
                      <a:rPr lang="en-US" altLang="zh-CN" sz="2400" i="1" dirty="0">
                        <a:latin typeface="Cambria Math" panose="02040503050406030204" pitchFamily="18" charset="0"/>
                        <a:ea typeface="宋体" panose="02010600030101010101" pitchFamily="2" charset="-122"/>
                      </a:rPr>
                      <m:t>×100%</m:t>
                    </m:r>
                  </m:oMath>
                </a14:m>
                <a:r>
                  <a:rPr lang="en-US" altLang="zh-CN" sz="2400" dirty="0">
                    <a:latin typeface="宋体" panose="02010600030101010101" pitchFamily="2" charset="-122"/>
                    <a:ea typeface="宋体" panose="02010600030101010101" pitchFamily="2" charset="-122"/>
                  </a:rPr>
                  <a:t>.</a:t>
                </a:r>
              </a:p>
              <a:p>
                <a:pPr algn="just">
                  <a:lnSpc>
                    <a:spcPct val="14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热机的能量损失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燃料不完全燃烧、排出废气带走热量、机械传热、克服摩擦做功等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都是能量损失的原因</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热机的效率</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达到</a:t>
                </a:r>
                <a:r>
                  <a:rPr lang="en-US" altLang="zh-CN" sz="2400" dirty="0">
                    <a:latin typeface="宋体" panose="02010600030101010101" pitchFamily="2" charset="-122"/>
                    <a:ea typeface="宋体" panose="02010600030101010101" pitchFamily="2" charset="-122"/>
                  </a:rPr>
                  <a:t>100%. </a:t>
                </a:r>
              </a:p>
              <a:p>
                <a:pPr algn="just">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提高热机效率的途径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使燃料充分燃烧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尽量减少热量散失</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减小摩擦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保持良好的润滑等</a:t>
                </a:r>
                <a:r>
                  <a:rPr lang="en-US" altLang="zh-CN" sz="2400" dirty="0">
                    <a:latin typeface="宋体" panose="02010600030101010101" pitchFamily="2" charset="-122"/>
                    <a:ea typeface="宋体" panose="02010600030101010101" pitchFamily="2" charset="-122"/>
                  </a:rPr>
                  <a:t>.</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4630498"/>
              </a:xfrm>
              <a:prstGeom prst="rect">
                <a:avLst/>
              </a:prstGeom>
              <a:blipFill>
                <a:blip r:embed="rId2"/>
                <a:stretch>
                  <a:fillRect l="-857" r="-914"/>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EF19410E-EC2C-408C-9B23-B82E67F5FD15}"/>
              </a:ext>
            </a:extLst>
          </p:cNvPr>
          <p:cNvSpPr/>
          <p:nvPr/>
        </p:nvSpPr>
        <p:spPr>
          <a:xfrm>
            <a:off x="4379626" y="1890744"/>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做有用功</a:t>
            </a:r>
          </a:p>
        </p:txBody>
      </p:sp>
      <p:sp>
        <p:nvSpPr>
          <p:cNvPr id="10" name="矩形 9">
            <a:extLst>
              <a:ext uri="{FF2B5EF4-FFF2-40B4-BE49-F238E27FC236}">
                <a16:creationId xmlns:a16="http://schemas.microsoft.com/office/drawing/2014/main" xmlns="" id="{FF0E06E2-A5A1-4F0C-A738-0F6989F2F324}"/>
              </a:ext>
            </a:extLst>
          </p:cNvPr>
          <p:cNvSpPr/>
          <p:nvPr/>
        </p:nvSpPr>
        <p:spPr>
          <a:xfrm>
            <a:off x="8424087" y="1890744"/>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完全燃烧</a:t>
            </a:r>
          </a:p>
        </p:txBody>
      </p:sp>
      <p:sp>
        <p:nvSpPr>
          <p:cNvPr id="11" name="矩形 10">
            <a:extLst>
              <a:ext uri="{FF2B5EF4-FFF2-40B4-BE49-F238E27FC236}">
                <a16:creationId xmlns:a16="http://schemas.microsoft.com/office/drawing/2014/main" xmlns="" id="{990D52E8-61B6-4A58-8698-2A0AAA56021D}"/>
              </a:ext>
            </a:extLst>
          </p:cNvPr>
          <p:cNvSpPr/>
          <p:nvPr/>
        </p:nvSpPr>
        <p:spPr>
          <a:xfrm>
            <a:off x="6700795" y="4247083"/>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不可能</a:t>
            </a:r>
          </a:p>
        </p:txBody>
      </p:sp>
    </p:spTree>
    <p:extLst>
      <p:ext uri="{BB962C8B-B14F-4D97-AF65-F5344CB8AC3E}">
        <p14:creationId xmlns:p14="http://schemas.microsoft.com/office/powerpoint/2010/main" val="18981660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能量的转化和守恒</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383502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能量的转化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在一定条件下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各种形式的能量是可以</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通过做功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一种形式的能量可以转化成另一种形式的能量</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能量转换装置的效率</a:t>
                </a:r>
                <a:r>
                  <a:rPr lang="en-US" altLang="zh-CN" sz="2400" dirty="0">
                    <a:latin typeface="宋体" panose="02010600030101010101" pitchFamily="2" charset="-122"/>
                    <a:ea typeface="宋体" panose="02010600030101010101" pitchFamily="2" charset="-122"/>
                  </a:rPr>
                  <a:t>:</a:t>
                </a:r>
                <a14:m>
                  <m:oMath xmlns:m="http://schemas.openxmlformats.org/officeDocument/2006/math">
                    <m:r>
                      <a:rPr lang="zh-CN" altLang="en-US" sz="2400" i="1" dirty="0" smtClean="0">
                        <a:latin typeface="Cambria Math" panose="02040503050406030204" pitchFamily="18" charset="0"/>
                        <a:ea typeface="宋体" panose="02010600030101010101" pitchFamily="2" charset="-122"/>
                      </a:rPr>
                      <m:t>效率</m:t>
                    </m:r>
                    <m:r>
                      <a:rPr lang="en-US" altLang="zh-CN" sz="2400" i="1" dirty="0">
                        <a:latin typeface="Cambria Math" panose="02040503050406030204" pitchFamily="18" charset="0"/>
                        <a:ea typeface="宋体" panose="02010600030101010101" pitchFamily="2" charset="-122"/>
                      </a:rPr>
                      <m:t>=</m:t>
                    </m:r>
                    <m:f>
                      <m:fPr>
                        <m:ctrlPr>
                          <a:rPr lang="en-US" altLang="zh-CN" sz="2400" i="1" dirty="0">
                            <a:latin typeface="Cambria Math"/>
                            <a:ea typeface="宋体" panose="02010600030101010101" pitchFamily="2" charset="-122"/>
                          </a:rPr>
                        </m:ctrlPr>
                      </m:fPr>
                      <m:num>
                        <m:r>
                          <a:rPr lang="zh-CN" altLang="en-US" sz="2400" i="1" dirty="0">
                            <a:latin typeface="Cambria Math" panose="02040503050406030204" pitchFamily="18" charset="0"/>
                            <a:ea typeface="宋体" panose="02010600030101010101" pitchFamily="2" charset="-122"/>
                          </a:rPr>
                          <m:t>输出的有用能量</m:t>
                        </m:r>
                      </m:num>
                      <m:den>
                        <m:r>
                          <a:rPr lang="zh-CN" altLang="en-US" sz="2400" i="1" dirty="0">
                            <a:latin typeface="Cambria Math" panose="02040503050406030204" pitchFamily="18" charset="0"/>
                            <a:ea typeface="宋体" panose="02010600030101010101" pitchFamily="2" charset="-122"/>
                          </a:rPr>
                          <m:t>输入的总能量</m:t>
                        </m:r>
                      </m:den>
                    </m:f>
                    <m:r>
                      <a:rPr lang="en-US" altLang="zh-CN" sz="2400" i="1" dirty="0">
                        <a:latin typeface="Cambria Math" panose="02040503050406030204" pitchFamily="18" charset="0"/>
                        <a:ea typeface="宋体" panose="02010600030101010101" pitchFamily="2" charset="-122"/>
                      </a:rPr>
                      <m:t>×100%</m:t>
                    </m:r>
                  </m:oMath>
                </a14:m>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能量守恒定律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能量既不会凭空消灭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也不会凭空产生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它只会从一种形式</a:t>
                </a:r>
                <a:r>
                  <a:rPr lang="en-US" altLang="zh-CN" sz="2400" dirty="0">
                    <a:latin typeface="宋体" panose="02010600030101010101" pitchFamily="2" charset="-122"/>
                    <a:ea typeface="宋体" panose="02010600030101010101" pitchFamily="2" charset="-122"/>
                  </a:rPr>
                  <a:t>_________</a:t>
                </a:r>
                <a:r>
                  <a:rPr lang="zh-CN" altLang="en-US" sz="2400" dirty="0">
                    <a:latin typeface="宋体" panose="02010600030101010101" pitchFamily="2" charset="-122"/>
                    <a:ea typeface="宋体" panose="02010600030101010101" pitchFamily="2" charset="-122"/>
                  </a:rPr>
                  <a:t>为其他形式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或者从一个物体</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到其他物体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而在转化和转移的过程中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能量的总量</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3835024"/>
              </a:xfrm>
              <a:prstGeom prst="rect">
                <a:avLst/>
              </a:prstGeom>
              <a:blipFill>
                <a:blip r:embed="rId2"/>
                <a:stretch>
                  <a:fillRect l="-857" r="-914" b="-2703"/>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xmlns="" id="{990D52E8-61B6-4A58-8698-2A0AAA56021D}"/>
              </a:ext>
            </a:extLst>
          </p:cNvPr>
          <p:cNvSpPr/>
          <p:nvPr/>
        </p:nvSpPr>
        <p:spPr>
          <a:xfrm>
            <a:off x="8024413" y="1412530"/>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相互转化</a:t>
            </a:r>
          </a:p>
        </p:txBody>
      </p:sp>
      <p:sp>
        <p:nvSpPr>
          <p:cNvPr id="8" name="矩形 7">
            <a:extLst>
              <a:ext uri="{FF2B5EF4-FFF2-40B4-BE49-F238E27FC236}">
                <a16:creationId xmlns:a16="http://schemas.microsoft.com/office/drawing/2014/main" xmlns="" id="{1A401150-6B8F-4A38-9DE8-AB98F9745EAF}"/>
              </a:ext>
            </a:extLst>
          </p:cNvPr>
          <p:cNvSpPr/>
          <p:nvPr/>
        </p:nvSpPr>
        <p:spPr>
          <a:xfrm>
            <a:off x="1134515" y="410256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转化</a:t>
            </a:r>
          </a:p>
        </p:txBody>
      </p:sp>
      <p:sp>
        <p:nvSpPr>
          <p:cNvPr id="10" name="矩形 9">
            <a:extLst>
              <a:ext uri="{FF2B5EF4-FFF2-40B4-BE49-F238E27FC236}">
                <a16:creationId xmlns:a16="http://schemas.microsoft.com/office/drawing/2014/main" xmlns="" id="{1954169D-242B-4AFA-9072-8F4898F4ACAC}"/>
              </a:ext>
            </a:extLst>
          </p:cNvPr>
          <p:cNvSpPr/>
          <p:nvPr/>
        </p:nvSpPr>
        <p:spPr>
          <a:xfrm>
            <a:off x="6418897" y="409193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转移</a:t>
            </a:r>
          </a:p>
        </p:txBody>
      </p:sp>
      <p:sp>
        <p:nvSpPr>
          <p:cNvPr id="12" name="矩形 11">
            <a:extLst>
              <a:ext uri="{FF2B5EF4-FFF2-40B4-BE49-F238E27FC236}">
                <a16:creationId xmlns:a16="http://schemas.microsoft.com/office/drawing/2014/main" xmlns="" id="{26DE15F2-7054-4195-80F2-C2531DF1C57F}"/>
              </a:ext>
            </a:extLst>
          </p:cNvPr>
          <p:cNvSpPr/>
          <p:nvPr/>
        </p:nvSpPr>
        <p:spPr>
          <a:xfrm>
            <a:off x="3696963" y="4655886"/>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保持不变</a:t>
            </a:r>
          </a:p>
        </p:txBody>
      </p:sp>
    </p:spTree>
    <p:extLst>
      <p:ext uri="{BB962C8B-B14F-4D97-AF65-F5344CB8AC3E}">
        <p14:creationId xmlns:p14="http://schemas.microsoft.com/office/powerpoint/2010/main" val="33628465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能量的转化和守恒</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3883755"/>
          </a:xfrm>
          <a:prstGeom prst="rect">
            <a:avLst/>
          </a:prstGeom>
        </p:spPr>
        <p:txBody>
          <a:bodyPr wrap="square">
            <a:spAutoFit/>
          </a:bodyPr>
          <a:lstStyle/>
          <a:p>
            <a:pPr algn="just">
              <a:lnSpc>
                <a:spcPct val="150000"/>
              </a:lnSpc>
            </a:pP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冰和水属于同一种物质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因此比热容相同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沿海地区昼夜温差较小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是因为水的比热容大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比热容大的物质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升温时吸收的热量一定多</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热值大的燃料</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燃烧时放出的热量一定多</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燃料没有充分燃烧时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热值将减小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热电厂将废热用来供暖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提高了燃料的利用率</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7C22A844-1F31-4965-B57C-CFA224E2583B}"/>
              </a:ext>
            </a:extLst>
          </p:cNvPr>
          <p:cNvSpPr/>
          <p:nvPr/>
        </p:nvSpPr>
        <p:spPr>
          <a:xfrm>
            <a:off x="10813404" y="228439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D33FDFA8-0A7E-4D03-B82A-51474733AC4F}"/>
              </a:ext>
            </a:extLst>
          </p:cNvPr>
          <p:cNvSpPr/>
          <p:nvPr/>
        </p:nvSpPr>
        <p:spPr>
          <a:xfrm>
            <a:off x="10813404" y="283952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3" name="矩形 12">
            <a:extLst>
              <a:ext uri="{FF2B5EF4-FFF2-40B4-BE49-F238E27FC236}">
                <a16:creationId xmlns:a16="http://schemas.microsoft.com/office/drawing/2014/main" xmlns="" id="{D70C36C3-BC87-4ED7-ADC9-BB32D2E9816A}"/>
              </a:ext>
            </a:extLst>
          </p:cNvPr>
          <p:cNvSpPr/>
          <p:nvPr/>
        </p:nvSpPr>
        <p:spPr>
          <a:xfrm>
            <a:off x="10813404" y="3953221"/>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B11633CB-6482-4E79-B941-77BDE10F5F16}"/>
              </a:ext>
            </a:extLst>
          </p:cNvPr>
          <p:cNvSpPr/>
          <p:nvPr/>
        </p:nvSpPr>
        <p:spPr>
          <a:xfrm>
            <a:off x="10813404" y="4508348"/>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347CDDED-CD3E-4E2D-A11F-DD97FC5B23FA}"/>
              </a:ext>
            </a:extLst>
          </p:cNvPr>
          <p:cNvSpPr/>
          <p:nvPr/>
        </p:nvSpPr>
        <p:spPr>
          <a:xfrm>
            <a:off x="10813404" y="506113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0988296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能量的转化和守恒</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2775760"/>
          </a:xfrm>
          <a:prstGeom prst="rect">
            <a:avLst/>
          </a:prstGeom>
        </p:spPr>
        <p:txBody>
          <a:bodyPr wrap="square">
            <a:spAutoFit/>
          </a:bodyPr>
          <a:lstStyle/>
          <a:p>
            <a:pPr algn="just">
              <a:lnSpc>
                <a:spcPct val="150000"/>
              </a:lnSpc>
            </a:pP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燃料的热值越大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热机的效率越高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水的温度从</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升高了</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30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则末温是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30 ℃.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不计热量损失</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标准大气压下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水吸收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4.2×10</a:t>
            </a:r>
            <a:r>
              <a:rPr lang="en-US" altLang="zh-CN" sz="2400" baseline="30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的热量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温度一定升高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100 ℃.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7C22A844-1F31-4965-B57C-CFA224E2583B}"/>
              </a:ext>
            </a:extLst>
          </p:cNvPr>
          <p:cNvSpPr/>
          <p:nvPr/>
        </p:nvSpPr>
        <p:spPr>
          <a:xfrm>
            <a:off x="10813404" y="228439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A0843459-4492-4C58-AD6B-031AFE1C2741}"/>
              </a:ext>
            </a:extLst>
          </p:cNvPr>
          <p:cNvSpPr/>
          <p:nvPr/>
        </p:nvSpPr>
        <p:spPr>
          <a:xfrm>
            <a:off x="10813404" y="2890828"/>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588D3538-CF49-42B6-8A22-FADAF5F64895}"/>
              </a:ext>
            </a:extLst>
          </p:cNvPr>
          <p:cNvSpPr/>
          <p:nvPr/>
        </p:nvSpPr>
        <p:spPr>
          <a:xfrm>
            <a:off x="10813404" y="3948074"/>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8940515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3652923"/>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山东临沂</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关于温度、热量和内能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下列说法正确的是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A.0 ℃</a:t>
            </a:r>
            <a:r>
              <a:rPr lang="zh-CN" altLang="en-US" sz="2400" dirty="0">
                <a:latin typeface="宋体" panose="02010600030101010101" pitchFamily="2" charset="-122"/>
                <a:ea typeface="宋体" panose="02010600030101010101" pitchFamily="2" charset="-122"/>
              </a:rPr>
              <a:t>的冰块没有内能</a:t>
            </a:r>
          </a:p>
          <a:p>
            <a:pPr algn="just">
              <a:lnSpc>
                <a:spcPct val="20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温度高的物体含有的热量多</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热传递的方向由内能大小决定</a:t>
            </a: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物体吸收热量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温度不一定升高</a:t>
            </a:r>
          </a:p>
        </p:txBody>
      </p:sp>
      <p:sp>
        <p:nvSpPr>
          <p:cNvPr id="11" name="矩形 10">
            <a:extLst>
              <a:ext uri="{FF2B5EF4-FFF2-40B4-BE49-F238E27FC236}">
                <a16:creationId xmlns:a16="http://schemas.microsoft.com/office/drawing/2014/main" xmlns="" id="{B79CACED-2139-414C-8A1C-6D1E1F32955B}"/>
              </a:ext>
            </a:extLst>
          </p:cNvPr>
          <p:cNvSpPr/>
          <p:nvPr/>
        </p:nvSpPr>
        <p:spPr>
          <a:xfrm>
            <a:off x="10945550" y="147293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135021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4391587"/>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将</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 80 ℃</a:t>
            </a:r>
            <a:r>
              <a:rPr lang="zh-CN" altLang="en-US" sz="2400" dirty="0">
                <a:latin typeface="宋体" panose="02010600030101010101" pitchFamily="2" charset="-122"/>
                <a:ea typeface="宋体" panose="02010600030101010101" pitchFamily="2" charset="-122"/>
              </a:rPr>
              <a:t>的铁块投入</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 40 ℃</a:t>
            </a:r>
            <a:r>
              <a:rPr lang="zh-CN" altLang="en-US" sz="2400" dirty="0">
                <a:latin typeface="宋体" panose="02010600030101010101" pitchFamily="2" charset="-122"/>
                <a:ea typeface="宋体" panose="02010600030101010101" pitchFamily="2" charset="-122"/>
              </a:rPr>
              <a:t>的水中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假设只有铁块与水之间发生能量交换且忽略水的蒸发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则下列说法正确的是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热量从水传递到铁块</a:t>
            </a:r>
          </a:p>
          <a:p>
            <a:pPr algn="just">
              <a:lnSpc>
                <a:spcPct val="20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最终铁块和水的温度相同且高于</a:t>
            </a:r>
            <a:r>
              <a:rPr lang="en-US" altLang="zh-CN" sz="2400" dirty="0">
                <a:latin typeface="宋体" panose="02010600030101010101" pitchFamily="2" charset="-122"/>
                <a:ea typeface="宋体" panose="02010600030101010101" pitchFamily="2" charset="-122"/>
              </a:rPr>
              <a:t>60 ℃</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铁块的温度降低是通过做功改变了内能</a:t>
            </a: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铁块与水的总内能不变</a:t>
            </a:r>
          </a:p>
        </p:txBody>
      </p:sp>
      <p:sp>
        <p:nvSpPr>
          <p:cNvPr id="11" name="矩形 10">
            <a:extLst>
              <a:ext uri="{FF2B5EF4-FFF2-40B4-BE49-F238E27FC236}">
                <a16:creationId xmlns:a16="http://schemas.microsoft.com/office/drawing/2014/main" xmlns="" id="{B79CACED-2139-414C-8A1C-6D1E1F32955B}"/>
              </a:ext>
            </a:extLst>
          </p:cNvPr>
          <p:cNvSpPr/>
          <p:nvPr/>
        </p:nvSpPr>
        <p:spPr>
          <a:xfrm>
            <a:off x="10945550" y="2195948"/>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321163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8DA4697-B0BA-4E52-8AB5-76AF9FD6C146}"/>
              </a:ext>
            </a:extLst>
          </p:cNvPr>
          <p:cNvSpPr/>
          <p:nvPr/>
        </p:nvSpPr>
        <p:spPr>
          <a:xfrm>
            <a:off x="763113" y="3425204"/>
            <a:ext cx="10665774" cy="2175596"/>
          </a:xfrm>
          <a:prstGeom prst="rect">
            <a:avLst/>
          </a:prstGeom>
        </p:spPr>
        <p:txBody>
          <a:bodyPr wrap="square">
            <a:spAutoFit/>
          </a:bodyPr>
          <a:lstStyle/>
          <a:p>
            <a:pPr algn="just">
              <a:lnSpc>
                <a:spcPct val="200000"/>
              </a:lnSpc>
            </a:pPr>
            <a:r>
              <a:rPr lang="zh-CN" altLang="en-US" sz="2400" dirty="0">
                <a:latin typeface="宋体" panose="02010600030101010101" pitchFamily="2" charset="-122"/>
                <a:ea typeface="宋体" panose="02010600030101010101" pitchFamily="2" charset="-122"/>
              </a:rPr>
              <a:t>在此过程中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容器内空气的温度将不断</a:t>
            </a:r>
            <a:r>
              <a:rPr lang="en-US" altLang="zh-CN" sz="2400" dirty="0">
                <a:latin typeface="宋体" panose="02010600030101010101" pitchFamily="2" charset="-122"/>
                <a:ea typeface="宋体" panose="02010600030101010101" pitchFamily="2" charset="-122"/>
              </a:rPr>
              <a:t>__________(</a:t>
            </a:r>
            <a:r>
              <a:rPr lang="zh-CN" altLang="en-US" sz="2400" dirty="0">
                <a:latin typeface="宋体" panose="02010600030101010101" pitchFamily="2" charset="-122"/>
                <a:ea typeface="宋体" panose="02010600030101010101" pitchFamily="2" charset="-122"/>
              </a:rPr>
              <a:t>选填“升高”或“降低”</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绝热”指的是容器与外界之间不存在热传递</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当不存在热传递时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内能的变化只受做功的影响</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3" y="1257200"/>
            <a:ext cx="8721130" cy="2175596"/>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合肥包河区二模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一定质量的空气被密封在一个绝热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与外界环境无热量交换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的容器中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已知活塞与容器壁之间无摩擦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dirty="0">
                <a:latin typeface="宋体" panose="02010600030101010101" pitchFamily="2" charset="-122"/>
                <a:ea typeface="宋体" panose="02010600030101010101" pitchFamily="2" charset="-122"/>
              </a:rPr>
              <a:t>快速向右推动活塞</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使活塞向右移动一段距离</a:t>
            </a:r>
            <a:r>
              <a:rPr lang="en-US" altLang="zh-CN" sz="2400" dirty="0">
                <a:latin typeface="宋体" panose="02010600030101010101" pitchFamily="2" charset="-122"/>
                <a:ea typeface="宋体" panose="02010600030101010101" pitchFamily="2" charset="-122"/>
              </a:rPr>
              <a:t>,</a:t>
            </a:r>
            <a:endParaRPr lang="zh-CN" altLang="en-US" sz="2400" dirty="0">
              <a:latin typeface="楷体" panose="02010609060101010101" pitchFamily="49" charset="-122"/>
              <a:ea typeface="楷体" panose="02010609060101010101" pitchFamily="49" charset="-122"/>
            </a:endParaRPr>
          </a:p>
        </p:txBody>
      </p:sp>
      <p:sp>
        <p:nvSpPr>
          <p:cNvPr id="11" name="矩形 10">
            <a:extLst>
              <a:ext uri="{FF2B5EF4-FFF2-40B4-BE49-F238E27FC236}">
                <a16:creationId xmlns:a16="http://schemas.microsoft.com/office/drawing/2014/main" xmlns="" id="{B79CACED-2139-414C-8A1C-6D1E1F32955B}"/>
              </a:ext>
            </a:extLst>
          </p:cNvPr>
          <p:cNvSpPr/>
          <p:nvPr/>
        </p:nvSpPr>
        <p:spPr>
          <a:xfrm>
            <a:off x="6238844" y="361868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a:t>
            </a:r>
          </a:p>
        </p:txBody>
      </p:sp>
      <p:pic>
        <p:nvPicPr>
          <p:cNvPr id="8" name="19包2-1_2.eps" descr="id:2147487282;FounderCES">
            <a:extLst>
              <a:ext uri="{FF2B5EF4-FFF2-40B4-BE49-F238E27FC236}">
                <a16:creationId xmlns:a16="http://schemas.microsoft.com/office/drawing/2014/main" xmlns="" id="{1E0B3BBB-1343-4BD7-B5DD-A41530C574A0}"/>
              </a:ext>
            </a:extLst>
          </p:cNvPr>
          <p:cNvPicPr/>
          <p:nvPr/>
        </p:nvPicPr>
        <p:blipFill>
          <a:blip r:embed="rId2"/>
          <a:stretch>
            <a:fillRect/>
          </a:stretch>
        </p:blipFill>
        <p:spPr>
          <a:xfrm>
            <a:off x="9484243" y="1660492"/>
            <a:ext cx="1890535" cy="1423169"/>
          </a:xfrm>
          <a:prstGeom prst="rect">
            <a:avLst/>
          </a:prstGeom>
        </p:spPr>
      </p:pic>
    </p:spTree>
    <p:extLst>
      <p:ext uri="{BB962C8B-B14F-4D97-AF65-F5344CB8AC3E}">
        <p14:creationId xmlns:p14="http://schemas.microsoft.com/office/powerpoint/2010/main" val="144161512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3329758"/>
          </a:xfrm>
          <a:prstGeom prst="rect">
            <a:avLst/>
          </a:prstGeom>
        </p:spPr>
        <p:txBody>
          <a:bodyPr wrap="square">
            <a:spAutoFit/>
          </a:bodyPr>
          <a:lstStyle/>
          <a:p>
            <a:pPr algn="ctr">
              <a:lnSpc>
                <a:spcPct val="15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温度、内能、热量的辨析</a:t>
            </a:r>
            <a:endPar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温度表示物体的冷热程度</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温度是不能传递的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内能是物体所具有的一种能量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内能变化时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可以用“增加”“减少”“转移”“转化”等描述</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热量是热传递过程中转移内能的多少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物体吸收或放出热量时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对应的是一个物理过程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热量并不属于任何一个物体</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所以不能说物体“含有”热量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55829270"/>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4437753"/>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温度、内能、热量的关系</a:t>
            </a:r>
          </a:p>
          <a:p>
            <a:pPr algn="just">
              <a:lnSpc>
                <a:spcPct val="150000"/>
              </a:lnSpc>
            </a:pP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①温度和内能的关系</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内能包括分子热运动的动能和分子势能两部分</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而温度只与分子动能有关</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所以只有在分子势能变化不显著时</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温度和内能之间才有确定的关系</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发生物态变化时</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分子势能显著变化</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常常作为说明温度与内能的关系的反例</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②</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热量与温度、热量与内能的关系</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温度差是热传递的必要条件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热量通过影响内能来影响温度</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由于改变内能的方式有做功和热传递两种</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而热量只与热传递有关</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因此在不对做功情况进行限定时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热量与内能、热量与温度间一般是没有确定的关系的</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41521815"/>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18ZHONGKAOWULIBANG2.EPS" descr="id:2147487359;FounderCES">
            <a:extLst>
              <a:ext uri="{FF2B5EF4-FFF2-40B4-BE49-F238E27FC236}">
                <a16:creationId xmlns:a16="http://schemas.microsoft.com/office/drawing/2014/main" xmlns="" id="{1FFBDB19-E8FD-4B34-BCE5-E2D530D0006E}"/>
              </a:ext>
            </a:extLst>
          </p:cNvPr>
          <p:cNvPicPr>
            <a:picLocks noChangeAspect="1"/>
          </p:cNvPicPr>
          <p:nvPr/>
        </p:nvPicPr>
        <p:blipFill>
          <a:blip r:embed="rId2"/>
          <a:stretch>
            <a:fillRect/>
          </a:stretch>
        </p:blipFill>
        <p:spPr>
          <a:xfrm>
            <a:off x="2438876" y="1822963"/>
            <a:ext cx="7314248" cy="3913822"/>
          </a:xfrm>
          <a:prstGeom prst="rect">
            <a:avLst/>
          </a:prstGeom>
        </p:spPr>
      </p:pic>
    </p:spTree>
    <p:extLst>
      <p:ext uri="{BB962C8B-B14F-4D97-AF65-F5344CB8AC3E}">
        <p14:creationId xmlns:p14="http://schemas.microsoft.com/office/powerpoint/2010/main" val="217124997"/>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0" name="18ZHONGKAOWULIBANG3.EPS" descr="id:2147487366;FounderCES">
            <a:extLst>
              <a:ext uri="{FF2B5EF4-FFF2-40B4-BE49-F238E27FC236}">
                <a16:creationId xmlns:a16="http://schemas.microsoft.com/office/drawing/2014/main" xmlns="" id="{F484DABF-489F-4A3A-B8B0-91BB3806F16B}"/>
              </a:ext>
            </a:extLst>
          </p:cNvPr>
          <p:cNvPicPr>
            <a:picLocks noChangeAspect="1"/>
          </p:cNvPicPr>
          <p:nvPr/>
        </p:nvPicPr>
        <p:blipFill>
          <a:blip r:embed="rId2"/>
          <a:stretch>
            <a:fillRect/>
          </a:stretch>
        </p:blipFill>
        <p:spPr>
          <a:xfrm>
            <a:off x="3164004" y="1839631"/>
            <a:ext cx="5880735" cy="3880485"/>
          </a:xfrm>
          <a:prstGeom prst="rect">
            <a:avLst/>
          </a:prstGeom>
        </p:spPr>
      </p:pic>
    </p:spTree>
    <p:extLst>
      <p:ext uri="{BB962C8B-B14F-4D97-AF65-F5344CB8AC3E}">
        <p14:creationId xmlns:p14="http://schemas.microsoft.com/office/powerpoint/2010/main" val="334492223"/>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3652923"/>
          </a:xfrm>
          <a:prstGeom prst="rect">
            <a:avLst/>
          </a:prstGeom>
        </p:spPr>
        <p:txBody>
          <a:bodyPr wrap="square">
            <a:spAutoFit/>
          </a:bodyPr>
          <a:lstStyle/>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下列有关热学知识的说法正确的是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物体的温度升高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一定是从外界吸收了热量</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B.0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的冰块</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内部分子间相互作用力消失</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钻木取火”是通过做功的方式改变物体内能的</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晶体熔化时吸热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内能不变</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89779F21-5B08-4092-A11D-B0FC7A1D58EB}"/>
              </a:ext>
            </a:extLst>
          </p:cNvPr>
          <p:cNvSpPr/>
          <p:nvPr/>
        </p:nvSpPr>
        <p:spPr>
          <a:xfrm>
            <a:off x="10898658" y="175047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809272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内能、热量和温度的联系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3652923"/>
          </a:xfrm>
          <a:prstGeom prst="rect">
            <a:avLst/>
          </a:prstGeom>
        </p:spPr>
        <p:txBody>
          <a:bodyPr wrap="square">
            <a:spAutoFit/>
          </a:bodyPr>
          <a:lstStyle/>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小亮测得甲、乙两杯水的温度分别是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45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75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下列判断正确的是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甲杯中水的分子运动一定比乙杯中水的分子运动剧烈</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甲杯中水的内能一定比乙杯中水的内能小</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乙杯中水的热量一定比甲杯中水的热量多</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乙杯中水的温度降低</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水的内能一定减少</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xmlns="" id="{89779F21-5B08-4092-A11D-B0FC7A1D58EB}"/>
              </a:ext>
            </a:extLst>
          </p:cNvPr>
          <p:cNvSpPr/>
          <p:nvPr/>
        </p:nvSpPr>
        <p:spPr>
          <a:xfrm>
            <a:off x="10898658" y="1750474"/>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782244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2221762"/>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物质的构成</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常见的物质是由大量</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构成的</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分子直径的数量级一般为</a:t>
            </a:r>
            <a:r>
              <a:rPr lang="en-US" altLang="zh-CN" sz="2400" dirty="0">
                <a:latin typeface="宋体" panose="02010600030101010101" pitchFamily="2" charset="-122"/>
                <a:ea typeface="宋体" panose="02010600030101010101" pitchFamily="2" charset="-122"/>
              </a:rPr>
              <a:t>10</a:t>
            </a:r>
            <a:r>
              <a:rPr lang="en-US" altLang="zh-CN" sz="2400" baseline="30000" dirty="0">
                <a:latin typeface="宋体" panose="02010600030101010101" pitchFamily="2" charset="-122"/>
                <a:ea typeface="宋体" panose="02010600030101010101" pitchFamily="2" charset="-122"/>
              </a:rPr>
              <a:t>-10</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分子之间存在</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4205105" y="194376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分子</a:t>
            </a:r>
          </a:p>
        </p:txBody>
      </p:sp>
      <p:sp>
        <p:nvSpPr>
          <p:cNvPr id="12" name="矩形 11">
            <a:extLst>
              <a:ext uri="{FF2B5EF4-FFF2-40B4-BE49-F238E27FC236}">
                <a16:creationId xmlns:a16="http://schemas.microsoft.com/office/drawing/2014/main" xmlns="" id="{983A08FD-A67A-4D39-8A56-B70CA9077568}"/>
              </a:ext>
            </a:extLst>
          </p:cNvPr>
          <p:cNvSpPr/>
          <p:nvPr/>
        </p:nvSpPr>
        <p:spPr>
          <a:xfrm>
            <a:off x="3311970" y="305464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间隙</a:t>
            </a:r>
          </a:p>
        </p:txBody>
      </p:sp>
    </p:spTree>
    <p:extLst>
      <p:ext uri="{BB962C8B-B14F-4D97-AF65-F5344CB8AC3E}">
        <p14:creationId xmlns:p14="http://schemas.microsoft.com/office/powerpoint/2010/main" val="1464587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192075"/>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比热容和热值的计算</a:t>
            </a:r>
            <a:endParaRPr lang="en-US" altLang="zh-CN" sz="2400" dirty="0">
              <a:latin typeface="黑体" panose="02010609060101010101" pitchFamily="49" charset="-122"/>
              <a:ea typeface="黑体" panose="02010609060101010101" pitchFamily="49" charset="-122"/>
            </a:endParaRPr>
          </a:p>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45</a:t>
            </a:r>
            <a:r>
              <a:rPr lang="zh-CN" altLang="en-US" sz="2400" dirty="0">
                <a:latin typeface="仿宋" panose="02010609060101010101" pitchFamily="49" charset="-122"/>
                <a:ea typeface="仿宋" panose="02010609060101010101" pitchFamily="49" charset="-122"/>
              </a:rPr>
              <a:t>中三模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北方楼房中的“暖气”常用水作为介质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质量为</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400" dirty="0">
                <a:latin typeface="宋体" panose="02010600030101010101" pitchFamily="2" charset="-122"/>
                <a:ea typeface="宋体" panose="02010600030101010101" pitchFamily="2" charset="-122"/>
              </a:rPr>
              <a:t>的热水放出</a:t>
            </a:r>
            <a:r>
              <a:rPr lang="en-US" altLang="zh-CN" sz="2400" dirty="0">
                <a:latin typeface="宋体" panose="02010600030101010101" pitchFamily="2" charset="-122"/>
                <a:ea typeface="宋体" panose="02010600030101010101" pitchFamily="2" charset="-122"/>
              </a:rPr>
              <a:t>2.1×10</a:t>
            </a:r>
            <a:r>
              <a:rPr lang="en-US" altLang="zh-CN" sz="2400" baseline="30000" dirty="0">
                <a:latin typeface="宋体" panose="02010600030101010101" pitchFamily="2" charset="-122"/>
                <a:ea typeface="宋体" panose="02010600030101010101" pitchFamily="2" charset="-122"/>
              </a:rPr>
              <a:t>8</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latin typeface="宋体" panose="02010600030101010101" pitchFamily="2" charset="-122"/>
                <a:ea typeface="宋体" panose="02010600030101010101" pitchFamily="2" charset="-122"/>
              </a:rPr>
              <a:t>的热量后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温度会降低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a:t>
            </a:r>
            <a:r>
              <a:rPr lang="en-US" altLang="zh-CN" sz="2400" spc="-100" dirty="0">
                <a:latin typeface="宋体" panose="02010600030101010101" pitchFamily="2" charset="-122"/>
                <a:ea typeface="宋体" panose="02010600030101010101" pitchFamily="2" charset="-122"/>
              </a:rPr>
              <a:t>.[</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100" baseline="-25000" dirty="0">
                <a:latin typeface="宋体" panose="02010600030101010101" pitchFamily="2" charset="-122"/>
                <a:ea typeface="宋体" panose="02010600030101010101" pitchFamily="2" charset="-122"/>
              </a:rPr>
              <a:t>水</a:t>
            </a:r>
            <a:r>
              <a:rPr lang="en-US" altLang="zh-CN" sz="2400" spc="-100" dirty="0">
                <a:latin typeface="宋体" panose="02010600030101010101" pitchFamily="2" charset="-122"/>
                <a:ea typeface="宋体" panose="02010600030101010101" pitchFamily="2" charset="-122"/>
              </a:rPr>
              <a:t>=4.2×10</a:t>
            </a:r>
            <a:r>
              <a:rPr lang="en-US" altLang="zh-CN" sz="2400" spc="-100" baseline="30000" dirty="0">
                <a:latin typeface="宋体" panose="02010600030101010101" pitchFamily="2" charset="-122"/>
                <a:ea typeface="宋体" panose="02010600030101010101" pitchFamily="2" charset="-122"/>
              </a:rPr>
              <a:t>3</a:t>
            </a:r>
            <a:r>
              <a:rPr lang="en-US" altLang="zh-CN" sz="2400"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100" dirty="0">
                <a:latin typeface="宋体" panose="02010600030101010101" pitchFamily="2" charset="-122"/>
                <a:ea typeface="宋体" panose="02010600030101010101" pitchFamily="2" charset="-122"/>
              </a:rPr>
              <a:t>·℃)]</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6692726" y="2952441"/>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06455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2914259"/>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38</a:t>
            </a:r>
            <a:r>
              <a:rPr lang="zh-CN" altLang="en-US" sz="2400" dirty="0">
                <a:latin typeface="仿宋" panose="02010609060101010101" pitchFamily="49" charset="-122"/>
                <a:ea typeface="仿宋" panose="02010609060101010101" pitchFamily="49" charset="-122"/>
              </a:rPr>
              <a:t>中三模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“低碳生活”是当今社会所倡导的绿色生活方式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个标准大气压下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利用太阳能将</a:t>
            </a:r>
            <a:r>
              <a:rPr lang="en-US" altLang="zh-CN" sz="2400" dirty="0">
                <a:latin typeface="宋体" panose="02010600030101010101" pitchFamily="2" charset="-122"/>
                <a:ea typeface="宋体" panose="02010600030101010101" pitchFamily="2" charset="-122"/>
              </a:rPr>
              <a:t>2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的水从</a:t>
            </a:r>
            <a:r>
              <a:rPr lang="en-US" altLang="zh-CN" sz="2400" dirty="0">
                <a:latin typeface="宋体" panose="02010600030101010101" pitchFamily="2" charset="-122"/>
                <a:ea typeface="宋体" panose="02010600030101010101" pitchFamily="2" charset="-122"/>
              </a:rPr>
              <a:t>40 ℃</a:t>
            </a:r>
            <a:r>
              <a:rPr lang="zh-CN" altLang="en-US" sz="2400" dirty="0">
                <a:latin typeface="宋体" panose="02010600030101010101" pitchFamily="2" charset="-122"/>
                <a:ea typeface="宋体" panose="02010600030101010101" pitchFamily="2" charset="-122"/>
              </a:rPr>
              <a:t>加热到沸腾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水需要吸收</a:t>
            </a:r>
            <a:r>
              <a:rPr lang="en-US" altLang="zh-CN" sz="2400" dirty="0">
                <a:latin typeface="宋体" panose="02010600030101010101" pitchFamily="2" charset="-122"/>
                <a:ea typeface="宋体" panose="02010600030101010101" pitchFamily="2" charset="-122"/>
              </a:rPr>
              <a:t>__________</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zh-CN" altLang="en-US" sz="2400" dirty="0">
                <a:latin typeface="宋体" panose="02010600030101010101" pitchFamily="2" charset="-122"/>
                <a:ea typeface="宋体" panose="02010600030101010101" pitchFamily="2" charset="-122"/>
              </a:rPr>
              <a:t>的热量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至少可以节约</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无烟煤</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无烟煤的热值为</a:t>
            </a:r>
            <a:r>
              <a:rPr lang="en-US" altLang="zh-CN" sz="2400" dirty="0">
                <a:latin typeface="宋体" panose="02010600030101010101" pitchFamily="2" charset="-122"/>
                <a:ea typeface="宋体" panose="02010600030101010101" pitchFamily="2" charset="-122"/>
              </a:rPr>
              <a:t>3×10</a:t>
            </a:r>
            <a:r>
              <a:rPr lang="en-US" altLang="zh-CN" sz="2400" baseline="30000" dirty="0">
                <a:latin typeface="宋体" panose="02010600030101010101" pitchFamily="2" charset="-122"/>
                <a:ea typeface="宋体" panose="02010600030101010101" pitchFamily="2" charset="-122"/>
              </a:rPr>
              <a:t>7</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水的比热容为</a:t>
            </a:r>
            <a:r>
              <a:rPr lang="en-US" altLang="zh-CN" sz="2400" dirty="0">
                <a:latin typeface="宋体" panose="02010600030101010101" pitchFamily="2" charset="-122"/>
                <a:ea typeface="宋体" panose="02010600030101010101" pitchFamily="2" charset="-122"/>
              </a:rPr>
              <a:t>4.2×10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endParaRPr lang="zh-CN" altLang="en-US" sz="2400" spc="-1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845174" y="2955612"/>
            <a:ext cx="153118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5.04×10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7EB80100-7B21-43D8-BDFB-9DCA7D455164}"/>
              </a:ext>
            </a:extLst>
          </p:cNvPr>
          <p:cNvSpPr/>
          <p:nvPr/>
        </p:nvSpPr>
        <p:spPr>
          <a:xfrm>
            <a:off x="5440621" y="2955611"/>
            <a:ext cx="1117614"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0.0168</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060562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4622419"/>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类型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热效率的相关计算</a:t>
            </a:r>
            <a:endParaRPr lang="en-US" altLang="zh-CN" sz="2400" dirty="0">
              <a:latin typeface="黑体" panose="02010609060101010101" pitchFamily="49" charset="-122"/>
              <a:ea typeface="黑体" panose="02010609060101010101" pitchFamily="49" charset="-122"/>
            </a:endParaRPr>
          </a:p>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山东聊城</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小华家使用的是天然气热水器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他尝试估测该热水器的效率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以核对铭牌上的数值是否准确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当只有该热水器使用天然气时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把</a:t>
            </a:r>
            <a:r>
              <a:rPr lang="en-US" altLang="zh-CN" sz="2400" dirty="0">
                <a:latin typeface="宋体" panose="02010600030101010101" pitchFamily="2" charset="-122"/>
                <a:ea typeface="宋体" panose="02010600030101010101" pitchFamily="2" charset="-122"/>
              </a:rPr>
              <a:t>50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的水从</a:t>
            </a:r>
            <a:r>
              <a:rPr lang="en-US" altLang="zh-CN" sz="2400" dirty="0">
                <a:latin typeface="宋体" panose="02010600030101010101" pitchFamily="2" charset="-122"/>
                <a:ea typeface="宋体" panose="02010600030101010101" pitchFamily="2" charset="-122"/>
              </a:rPr>
              <a:t>20 ℃</a:t>
            </a:r>
            <a:r>
              <a:rPr lang="zh-CN" altLang="en-US" sz="2400" dirty="0">
                <a:latin typeface="宋体" panose="02010600030101010101" pitchFamily="2" charset="-122"/>
                <a:ea typeface="宋体" panose="02010600030101010101" pitchFamily="2" charset="-122"/>
              </a:rPr>
              <a:t>加热到</a:t>
            </a:r>
            <a:r>
              <a:rPr lang="en-US" altLang="zh-CN" sz="2400" dirty="0">
                <a:latin typeface="宋体" panose="02010600030101010101" pitchFamily="2" charset="-122"/>
                <a:ea typeface="宋体" panose="02010600030101010101" pitchFamily="2" charset="-122"/>
              </a:rPr>
              <a:t>54 ℃,</a:t>
            </a:r>
            <a:r>
              <a:rPr lang="zh-CN" altLang="en-US" sz="2400" dirty="0">
                <a:latin typeface="宋体" panose="02010600030101010101" pitchFamily="2" charset="-122"/>
                <a:ea typeface="宋体" panose="02010600030101010101" pitchFamily="2" charset="-122"/>
              </a:rPr>
              <a:t>天然气表的示数由</a:t>
            </a:r>
            <a:r>
              <a:rPr lang="en-US" altLang="zh-CN" sz="2400" dirty="0">
                <a:latin typeface="宋体" panose="02010600030101010101" pitchFamily="2" charset="-122"/>
                <a:ea typeface="宋体" panose="02010600030101010101" pitchFamily="2" charset="-122"/>
              </a:rPr>
              <a:t>1 365.05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变为</a:t>
            </a:r>
            <a:r>
              <a:rPr lang="en-US" altLang="zh-CN" sz="2400" dirty="0">
                <a:latin typeface="宋体" panose="02010600030101010101" pitchFamily="2" charset="-122"/>
                <a:ea typeface="宋体" panose="02010600030101010101" pitchFamily="2" charset="-122"/>
              </a:rPr>
              <a:t>1 365.17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已知水的比热容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dirty="0">
                <a:latin typeface="宋体" panose="02010600030101010101" pitchFamily="2" charset="-122"/>
                <a:ea typeface="宋体" panose="02010600030101010101" pitchFamily="2" charset="-122"/>
              </a:rPr>
              <a:t>=4.2×10</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天然气的热值</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latin typeface="宋体" panose="02010600030101010101" pitchFamily="2" charset="-122"/>
                <a:ea typeface="宋体" panose="02010600030101010101" pitchFamily="2" charset="-122"/>
              </a:rPr>
              <a:t>=7.0×10</a:t>
            </a:r>
            <a:r>
              <a:rPr lang="en-US" altLang="zh-CN" sz="2400" baseline="30000" dirty="0">
                <a:latin typeface="宋体" panose="02010600030101010101" pitchFamily="2" charset="-122"/>
                <a:ea typeface="宋体" panose="02010600030101010101" pitchFamily="2" charset="-122"/>
              </a:rPr>
              <a:t>7</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水吸收的热量</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消耗的天然气完全燃烧放出的热量</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该热水器的效率</a:t>
            </a:r>
            <a:r>
              <a:rPr lang="en-US" altLang="zh-CN"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426003601"/>
      </p:ext>
    </p:extLst>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3" y="1257200"/>
                <a:ext cx="10665774" cy="3156442"/>
              </a:xfrm>
              <a:prstGeom prst="rect">
                <a:avLst/>
              </a:prstGeom>
            </p:spPr>
            <p:txBody>
              <a:bodyPr wrap="square">
                <a:spAutoFit/>
              </a:bodyPr>
              <a:lstStyle/>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水吸收的热量</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solidFill>
                      <a:srgbClr val="FF0000"/>
                    </a:solidFill>
                    <a:latin typeface="宋体" panose="02010600030101010101" pitchFamily="2" charset="-122"/>
                    <a:ea typeface="宋体" panose="02010600030101010101" pitchFamily="2" charset="-122"/>
                  </a:rPr>
                  <a:t>吸</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baseline="-25000" dirty="0">
                    <a:solidFill>
                      <a:srgbClr val="FF0000"/>
                    </a:solidFill>
                    <a:latin typeface="宋体" panose="02010600030101010101" pitchFamily="2" charset="-122"/>
                    <a:ea typeface="宋体" panose="02010600030101010101" pitchFamily="2" charset="-122"/>
                  </a:rPr>
                  <a:t>水</a:t>
                </a:r>
                <a:r>
                  <a:rPr lang="en-US" altLang="zh-CN" sz="24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a:solidFill>
                      <a:srgbClr val="FF0000"/>
                    </a:solidFill>
                    <a:latin typeface="宋体" panose="02010600030101010101" pitchFamily="2" charset="-122"/>
                    <a:ea typeface="宋体" panose="02010600030101010101" pitchFamily="2" charset="-122"/>
                  </a:rPr>
                  <a:t>=4.2×10</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宋体" panose="02010600030101010101" pitchFamily="2" charset="-122"/>
                    <a:ea typeface="宋体" panose="02010600030101010101" pitchFamily="2" charset="-122"/>
                  </a:rPr>
                  <a:t>)×50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rPr>
                  <a:t>×(54 ℃-20 ℃)= 7.14×10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rPr>
                  <a:t>(2)</a:t>
                </a:r>
                <a:r>
                  <a:rPr lang="zh-CN" altLang="en-US" sz="2400" dirty="0">
                    <a:solidFill>
                      <a:srgbClr val="FF0000"/>
                    </a:solidFill>
                    <a:latin typeface="宋体" panose="02010600030101010101" pitchFamily="2" charset="-122"/>
                    <a:ea typeface="宋体" panose="02010600030101010101" pitchFamily="2" charset="-122"/>
                  </a:rPr>
                  <a:t>消耗的天然气的体积</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solidFill>
                      <a:srgbClr val="FF0000"/>
                    </a:solidFill>
                    <a:latin typeface="宋体" panose="02010600030101010101" pitchFamily="2" charset="-122"/>
                    <a:ea typeface="宋体" panose="02010600030101010101" pitchFamily="2" charset="-122"/>
                  </a:rPr>
                  <a:t>=1 365.17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-1 365.05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=0.12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天然气完全燃烧放出的热量</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400" baseline="-25000" dirty="0">
                    <a:solidFill>
                      <a:srgbClr val="FF0000"/>
                    </a:solidFill>
                    <a:latin typeface="宋体" panose="02010600030101010101" pitchFamily="2" charset="-122"/>
                    <a:ea typeface="宋体" panose="02010600030101010101" pitchFamily="2" charset="-122"/>
                  </a:rPr>
                  <a:t>放</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qV</a:t>
                </a:r>
                <a:r>
                  <a:rPr lang="en-US" altLang="zh-CN" sz="2400" dirty="0">
                    <a:solidFill>
                      <a:srgbClr val="FF0000"/>
                    </a:solidFill>
                    <a:latin typeface="宋体" panose="02010600030101010101" pitchFamily="2" charset="-122"/>
                    <a:ea typeface="宋体" panose="02010600030101010101" pitchFamily="2" charset="-122"/>
                  </a:rPr>
                  <a:t>=7.0×10</a:t>
                </a:r>
                <a:r>
                  <a:rPr lang="en-US" altLang="zh-CN" sz="2400" baseline="30000" dirty="0">
                    <a:solidFill>
                      <a:srgbClr val="FF0000"/>
                    </a:solidFill>
                    <a:latin typeface="宋体" panose="02010600030101010101" pitchFamily="2" charset="-122"/>
                    <a:ea typeface="宋体" panose="02010600030101010101" pitchFamily="2" charset="-122"/>
                  </a:rPr>
                  <a:t>7</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×0.12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solidFill>
                      <a:srgbClr val="FF0000"/>
                    </a:solidFill>
                    <a:latin typeface="宋体" panose="02010600030101010101" pitchFamily="2" charset="-122"/>
                    <a:ea typeface="宋体" panose="02010600030101010101" pitchFamily="2" charset="-122"/>
                  </a:rPr>
                  <a:t>3</a:t>
                </a:r>
                <a:r>
                  <a:rPr lang="en-US" altLang="zh-CN" sz="2400" dirty="0">
                    <a:solidFill>
                      <a:srgbClr val="FF0000"/>
                    </a:solidFill>
                    <a:latin typeface="宋体" panose="02010600030101010101" pitchFamily="2" charset="-122"/>
                    <a:ea typeface="宋体" panose="02010600030101010101" pitchFamily="2" charset="-122"/>
                  </a:rPr>
                  <a:t>=8.4×10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rPr>
                  <a:t>(3)</a:t>
                </a:r>
                <a:r>
                  <a:rPr lang="zh-CN" altLang="en-US" sz="2400" dirty="0">
                    <a:solidFill>
                      <a:srgbClr val="FF0000"/>
                    </a:solidFill>
                    <a:latin typeface="宋体" panose="02010600030101010101" pitchFamily="2" charset="-122"/>
                    <a:ea typeface="宋体" panose="02010600030101010101" pitchFamily="2" charset="-122"/>
                  </a:rPr>
                  <a:t>该热水器的效率</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η</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𝑄</m:t>
                        </m:r>
                        <m:r>
                          <a:rPr lang="zh-CN" altLang="en-US" sz="2400" i="1" baseline="-25000" dirty="0" smtClean="0">
                            <a:solidFill>
                              <a:srgbClr val="FF0000"/>
                            </a:solidFill>
                            <a:latin typeface="Cambria Math" panose="02040503050406030204" pitchFamily="18" charset="0"/>
                            <a:ea typeface="宋体" panose="02010600030101010101" pitchFamily="2" charset="-122"/>
                          </a:rPr>
                          <m:t>吸</m:t>
                        </m:r>
                      </m:num>
                      <m:den>
                        <m:r>
                          <a:rPr lang="en-US" altLang="zh-CN" sz="2400" i="1" dirty="0" smtClean="0">
                            <a:solidFill>
                              <a:srgbClr val="FF0000"/>
                            </a:solidFill>
                            <a:latin typeface="Cambria Math" panose="02040503050406030204" pitchFamily="18" charset="0"/>
                            <a:ea typeface="宋体" panose="02010600030101010101" pitchFamily="2" charset="-122"/>
                          </a:rPr>
                          <m:t>𝑄</m:t>
                        </m:r>
                        <m:r>
                          <a:rPr lang="zh-CN" altLang="en-US" sz="2400" i="1" baseline="-25000" dirty="0" smtClean="0">
                            <a:solidFill>
                              <a:srgbClr val="FF0000"/>
                            </a:solidFill>
                            <a:latin typeface="Cambria Math" panose="02040503050406030204" pitchFamily="18" charset="0"/>
                            <a:ea typeface="宋体" panose="02010600030101010101" pitchFamily="2" charset="-122"/>
                          </a:rPr>
                          <m:t>放</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rPr>
                          <m:t>7.14×</m:t>
                        </m:r>
                        <m:sSup>
                          <m:sSupPr>
                            <m:ctrlPr>
                              <a:rPr lang="en-US" altLang="zh-CN" sz="2400" b="0" i="1" dirty="0" smtClean="0">
                                <a:solidFill>
                                  <a:srgbClr val="FF0000"/>
                                </a:solidFill>
                                <a:latin typeface="Cambria Math"/>
                                <a:ea typeface="宋体" panose="02010600030101010101" pitchFamily="2" charset="-122"/>
                              </a:rPr>
                            </m:ctrlPr>
                          </m:sSupPr>
                          <m:e>
                            <m:r>
                              <a:rPr lang="en-US" altLang="zh-CN" sz="2400" i="0" dirty="0" smtClean="0">
                                <a:solidFill>
                                  <a:srgbClr val="FF0000"/>
                                </a:solidFill>
                                <a:latin typeface="Cambria Math" panose="02040503050406030204" pitchFamily="18" charset="0"/>
                                <a:ea typeface="宋体" panose="02010600030101010101" pitchFamily="2" charset="-122"/>
                              </a:rPr>
                              <m:t>10</m:t>
                            </m:r>
                          </m:e>
                          <m:sup>
                            <m:r>
                              <a:rPr lang="en-US" altLang="zh-CN" sz="2400" i="0" dirty="0" smtClean="0">
                                <a:solidFill>
                                  <a:srgbClr val="FF0000"/>
                                </a:solidFill>
                                <a:latin typeface="Cambria Math" panose="02040503050406030204" pitchFamily="18" charset="0"/>
                                <a:ea typeface="宋体" panose="02010600030101010101" pitchFamily="2" charset="-122"/>
                              </a:rPr>
                              <m:t>6</m:t>
                            </m:r>
                          </m:sup>
                        </m:sSup>
                        <m:r>
                          <a:rPr lang="en-US" altLang="zh-CN" sz="2400" i="0" dirty="0" smtClean="0">
                            <a:solidFill>
                              <a:srgbClr val="FF0000"/>
                            </a:solidFill>
                            <a:latin typeface="Cambria Math" panose="02040503050406030204" pitchFamily="18" charset="0"/>
                            <a:ea typeface="宋体" panose="02010600030101010101" pitchFamily="2" charset="-122"/>
                          </a:rPr>
                          <m:t> </m:t>
                        </m:r>
                        <m:r>
                          <m:rPr>
                            <m:sty m:val="p"/>
                          </m:rPr>
                          <a:rPr lang="en-US" altLang="zh-CN" sz="2400" i="0" dirty="0" smtClean="0">
                            <a:solidFill>
                              <a:srgbClr val="FF0000"/>
                            </a:solidFill>
                            <a:latin typeface="Cambria Math" panose="02040503050406030204" pitchFamily="18" charset="0"/>
                            <a:ea typeface="宋体" panose="02010600030101010101" pitchFamily="2" charset="-122"/>
                          </a:rPr>
                          <m:t>J</m:t>
                        </m:r>
                      </m:num>
                      <m:den>
                        <m:r>
                          <a:rPr lang="en-US" altLang="zh-CN" sz="2400" i="0" dirty="0" smtClean="0">
                            <a:solidFill>
                              <a:srgbClr val="FF0000"/>
                            </a:solidFill>
                            <a:latin typeface="Cambria Math" panose="02040503050406030204" pitchFamily="18" charset="0"/>
                            <a:ea typeface="宋体" panose="02010600030101010101" pitchFamily="2" charset="-122"/>
                          </a:rPr>
                          <m:t>8.4×</m:t>
                        </m:r>
                        <m:sSup>
                          <m:sSupPr>
                            <m:ctrlPr>
                              <a:rPr lang="en-US" altLang="zh-CN" sz="2400" b="0" i="1" dirty="0" smtClean="0">
                                <a:solidFill>
                                  <a:srgbClr val="FF0000"/>
                                </a:solidFill>
                                <a:latin typeface="Cambria Math"/>
                                <a:ea typeface="宋体" panose="02010600030101010101" pitchFamily="2" charset="-122"/>
                              </a:rPr>
                            </m:ctrlPr>
                          </m:sSupPr>
                          <m:e>
                            <m:r>
                              <a:rPr lang="en-US" altLang="zh-CN" sz="2400" i="0" dirty="0" smtClean="0">
                                <a:solidFill>
                                  <a:srgbClr val="FF0000"/>
                                </a:solidFill>
                                <a:latin typeface="Cambria Math" panose="02040503050406030204" pitchFamily="18" charset="0"/>
                                <a:ea typeface="宋体" panose="02010600030101010101" pitchFamily="2" charset="-122"/>
                              </a:rPr>
                              <m:t>10</m:t>
                            </m:r>
                          </m:e>
                          <m:sup>
                            <m:r>
                              <a:rPr lang="en-US" altLang="zh-CN" sz="2400" i="0" dirty="0" smtClean="0">
                                <a:solidFill>
                                  <a:srgbClr val="FF0000"/>
                                </a:solidFill>
                                <a:latin typeface="Cambria Math" panose="02040503050406030204" pitchFamily="18" charset="0"/>
                                <a:ea typeface="宋体" panose="02010600030101010101" pitchFamily="2" charset="-122"/>
                              </a:rPr>
                              <m:t>6</m:t>
                            </m:r>
                          </m:sup>
                        </m:sSup>
                        <m:r>
                          <a:rPr lang="en-US" altLang="zh-CN" sz="2400" i="0" dirty="0" smtClean="0">
                            <a:solidFill>
                              <a:srgbClr val="FF0000"/>
                            </a:solidFill>
                            <a:latin typeface="Cambria Math" panose="02040503050406030204" pitchFamily="18" charset="0"/>
                            <a:ea typeface="宋体" panose="02010600030101010101" pitchFamily="2" charset="-122"/>
                          </a:rPr>
                          <m:t> </m:t>
                        </m:r>
                        <m:r>
                          <m:rPr>
                            <m:sty m:val="p"/>
                          </m:rPr>
                          <a:rPr lang="en-US" altLang="zh-CN" sz="2400" i="0" dirty="0">
                            <a:solidFill>
                              <a:srgbClr val="FF0000"/>
                            </a:solidFill>
                            <a:latin typeface="Cambria Math" panose="02040503050406030204" pitchFamily="18" charset="0"/>
                            <a:ea typeface="宋体" panose="02010600030101010101" pitchFamily="2" charset="-122"/>
                          </a:rPr>
                          <m:t>J</m:t>
                        </m:r>
                      </m:den>
                    </m:f>
                  </m:oMath>
                </a14:m>
                <a:r>
                  <a:rPr lang="en-US" altLang="zh-CN" sz="2400" dirty="0">
                    <a:solidFill>
                      <a:srgbClr val="FF0000"/>
                    </a:solidFill>
                    <a:latin typeface="宋体" panose="02010600030101010101" pitchFamily="2" charset="-122"/>
                    <a:ea typeface="宋体" panose="02010600030101010101" pitchFamily="2" charset="-122"/>
                  </a:rPr>
                  <a:t>=85%</a:t>
                </a:r>
              </a:p>
            </p:txBody>
          </p:sp>
        </mc:Choice>
        <mc:Fallback xmlns="">
          <p:sp>
            <p:nvSpPr>
              <p:cNvPr id="6" name="矩形 5"/>
              <p:cNvSpPr>
                <a:spLocks noRot="1" noChangeAspect="1" noMove="1" noResize="1" noEditPoints="1" noAdjustHandles="1" noChangeArrowheads="1" noChangeShapeType="1" noTextEdit="1"/>
              </p:cNvSpPr>
              <p:nvPr/>
            </p:nvSpPr>
            <p:spPr>
              <a:xfrm>
                <a:off x="763113" y="1257200"/>
                <a:ext cx="10665774" cy="3156442"/>
              </a:xfrm>
              <a:prstGeom prst="rect">
                <a:avLst/>
              </a:prstGeom>
              <a:blipFill>
                <a:blip r:embed="rId2"/>
                <a:stretch>
                  <a:fillRect l="-857" r="-9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17830567"/>
      </p:ext>
    </p:extLst>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4437753"/>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　</a:t>
            </a:r>
            <a:r>
              <a:rPr lang="zh-CN" altLang="en-US" sz="2400" spc="-50" dirty="0">
                <a:latin typeface="宋体" panose="02010600030101010101" pitchFamily="2" charset="-122"/>
                <a:ea typeface="宋体" panose="02010600030101010101" pitchFamily="2" charset="-122"/>
              </a:rPr>
              <a:t>某新型节能汽车在水平路面上行驶时所受阻力的大小与速度的关系如下表</a:t>
            </a:r>
            <a:r>
              <a:rPr lang="en-US" altLang="zh-CN" sz="2400" spc="-5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zh-CN" altLang="en-US" sz="2400" dirty="0">
                <a:latin typeface="宋体" panose="02010600030101010101" pitchFamily="2" charset="-122"/>
                <a:ea typeface="宋体" panose="02010600030101010101" pitchFamily="2" charset="-122"/>
              </a:rPr>
              <a:t>已知该车的油箱最多可加</a:t>
            </a:r>
            <a:r>
              <a:rPr lang="en-US" altLang="zh-CN" sz="2400" dirty="0">
                <a:latin typeface="宋体" panose="02010600030101010101" pitchFamily="2" charset="-122"/>
                <a:ea typeface="宋体" panose="02010600030101010101" pitchFamily="2" charset="-122"/>
              </a:rPr>
              <a:t>45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燃油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发动机的效率是</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汽车使用的燃油的热值为</a:t>
            </a:r>
            <a:r>
              <a:rPr lang="en-US" altLang="zh-CN" sz="2400" dirty="0">
                <a:latin typeface="宋体" panose="02010600030101010101" pitchFamily="2" charset="-122"/>
                <a:ea typeface="宋体" panose="02010600030101010101" pitchFamily="2" charset="-122"/>
              </a:rPr>
              <a:t>4.5×10</a:t>
            </a:r>
            <a:r>
              <a:rPr lang="en-US" altLang="zh-CN" sz="2400" baseline="30000" dirty="0">
                <a:latin typeface="宋体" panose="02010600030101010101" pitchFamily="2" charset="-122"/>
                <a:ea typeface="宋体" panose="02010600030101010101" pitchFamily="2" charset="-122"/>
              </a:rPr>
              <a:t>7</a:t>
            </a:r>
            <a:r>
              <a:rPr lang="en-US" altLang="zh-CN" sz="2400"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求</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汽车油箱加满燃油时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这些燃油完全燃烧释放的能量</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汽车油箱加满燃油后汽车以</a:t>
            </a:r>
            <a:r>
              <a:rPr lang="en-US" altLang="zh-CN" sz="2400" dirty="0">
                <a:latin typeface="宋体" panose="02010600030101010101" pitchFamily="2" charset="-122"/>
                <a:ea typeface="宋体" panose="02010600030101010101" pitchFamily="2" charset="-122"/>
              </a:rPr>
              <a:t>30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的速度在水平路面上沿直线匀速行驶时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汽车的最大行驶里程</a:t>
            </a:r>
            <a:r>
              <a:rPr lang="en-US" altLang="zh-CN" sz="2400" dirty="0">
                <a:latin typeface="宋体" panose="02010600030101010101" pitchFamily="2" charset="-122"/>
                <a:ea typeface="宋体" panose="02010600030101010101" pitchFamily="2" charset="-122"/>
              </a:rPr>
              <a:t>.</a:t>
            </a:r>
          </a:p>
        </p:txBody>
      </p:sp>
      <p:graphicFrame>
        <p:nvGraphicFramePr>
          <p:cNvPr id="2" name="表格 1">
            <a:extLst>
              <a:ext uri="{FF2B5EF4-FFF2-40B4-BE49-F238E27FC236}">
                <a16:creationId xmlns:a16="http://schemas.microsoft.com/office/drawing/2014/main" xmlns="" id="{69796C12-6390-41EF-A88A-61B5DE6C3F0C}"/>
              </a:ext>
            </a:extLst>
          </p:cNvPr>
          <p:cNvGraphicFramePr>
            <a:graphicFrameLocks noGrp="1"/>
          </p:cNvGraphicFramePr>
          <p:nvPr>
            <p:extLst>
              <p:ext uri="{D42A27DB-BD31-4B8C-83A1-F6EECF244321}">
                <p14:modId xmlns:p14="http://schemas.microsoft.com/office/powerpoint/2010/main" val="2030830813"/>
              </p:ext>
            </p:extLst>
          </p:nvPr>
        </p:nvGraphicFramePr>
        <p:xfrm>
          <a:off x="2226000" y="1963616"/>
          <a:ext cx="7740000" cy="936000"/>
        </p:xfrm>
        <a:graphic>
          <a:graphicData uri="http://schemas.openxmlformats.org/drawingml/2006/table">
            <a:tbl>
              <a:tblPr firstRow="1" firstCol="1" bandRow="1">
                <a:tableStyleId>{5C22544A-7EE6-4342-B048-85BDC9FD1C3A}</a:tableStyleId>
              </a:tblPr>
              <a:tblGrid>
                <a:gridCol w="2124000">
                  <a:extLst>
                    <a:ext uri="{9D8B030D-6E8A-4147-A177-3AD203B41FA5}">
                      <a16:colId xmlns:a16="http://schemas.microsoft.com/office/drawing/2014/main" xmlns="" val="3133586415"/>
                    </a:ext>
                  </a:extLst>
                </a:gridCol>
                <a:gridCol w="1404000">
                  <a:extLst>
                    <a:ext uri="{9D8B030D-6E8A-4147-A177-3AD203B41FA5}">
                      <a16:colId xmlns:a16="http://schemas.microsoft.com/office/drawing/2014/main" xmlns="" val="4058654905"/>
                    </a:ext>
                  </a:extLst>
                </a:gridCol>
                <a:gridCol w="1404000">
                  <a:extLst>
                    <a:ext uri="{9D8B030D-6E8A-4147-A177-3AD203B41FA5}">
                      <a16:colId xmlns:a16="http://schemas.microsoft.com/office/drawing/2014/main" xmlns="" val="3936554485"/>
                    </a:ext>
                  </a:extLst>
                </a:gridCol>
                <a:gridCol w="1404000">
                  <a:extLst>
                    <a:ext uri="{9D8B030D-6E8A-4147-A177-3AD203B41FA5}">
                      <a16:colId xmlns:a16="http://schemas.microsoft.com/office/drawing/2014/main" xmlns="" val="2215729020"/>
                    </a:ext>
                  </a:extLst>
                </a:gridCol>
                <a:gridCol w="1404000">
                  <a:extLst>
                    <a:ext uri="{9D8B030D-6E8A-4147-A177-3AD203B41FA5}">
                      <a16:colId xmlns:a16="http://schemas.microsoft.com/office/drawing/2014/main" xmlns="" val="2367403627"/>
                    </a:ext>
                  </a:extLst>
                </a:gridCol>
              </a:tblGrid>
              <a:tr h="468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速度</a:t>
                      </a:r>
                      <a:r>
                        <a:rPr lang="en-US" sz="2000" b="0" i="1" dirty="0">
                          <a:effectLst/>
                          <a:latin typeface="Times New Roman" panose="02020603050405020304" pitchFamily="18" charset="0"/>
                          <a:ea typeface="宋体" panose="02010600030101010101" pitchFamily="2" charset="-122"/>
                          <a:cs typeface="Times New Roman" panose="02020603050405020304" pitchFamily="18" charset="0"/>
                        </a:rPr>
                        <a:t>v</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2000" baseline="30000" dirty="0">
                          <a:effectLst/>
                          <a:latin typeface="宋体" panose="02010600030101010101" pitchFamily="2" charset="-122"/>
                          <a:ea typeface="宋体" panose="02010600030101010101" pitchFamily="2" charset="-122"/>
                        </a:rPr>
                        <a:t>-1</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10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20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30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40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2773720613"/>
                  </a:ext>
                </a:extLst>
              </a:tr>
              <a:tr h="468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阻力</a:t>
                      </a:r>
                      <a:r>
                        <a:rPr lang="en-US" sz="2000" b="0" i="1"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f</a:t>
                      </a:r>
                      <a:r>
                        <a:rPr lang="en-US" sz="2000" dirty="0">
                          <a:effectLst/>
                          <a:latin typeface="宋体" panose="02010600030101010101" pitchFamily="2" charset="-122"/>
                          <a:ea typeface="宋体" panose="02010600030101010101" pitchFamily="2" charset="-122"/>
                        </a:rPr>
                        <a:t>/</a:t>
                      </a:r>
                      <a:r>
                        <a:rPr 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N</a:t>
                      </a:r>
                      <a:endParaRPr lang="zh-CN" altLang="en-US" sz="2000" b="0" i="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0.6×10</a:t>
                      </a:r>
                      <a:r>
                        <a:rPr lang="en-US" sz="2000" baseline="30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2.4×10</a:t>
                      </a:r>
                      <a:r>
                        <a:rPr lang="en-US" sz="2000" baseline="30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5.4×10</a:t>
                      </a:r>
                      <a:r>
                        <a:rPr lang="en-US" sz="2000" baseline="30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7.2×10</a:t>
                      </a:r>
                      <a:r>
                        <a:rPr lang="en-US" sz="2000" baseline="30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068287191"/>
                  </a:ext>
                </a:extLst>
              </a:tr>
            </a:tbl>
          </a:graphicData>
        </a:graphic>
      </p:graphicFrame>
    </p:spTree>
    <p:extLst>
      <p:ext uri="{BB962C8B-B14F-4D97-AF65-F5344CB8AC3E}">
        <p14:creationId xmlns:p14="http://schemas.microsoft.com/office/powerpoint/2010/main" val="3355988471"/>
      </p:ext>
    </p:extLst>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3" y="1257200"/>
                <a:ext cx="10665774" cy="3100913"/>
              </a:xfrm>
              <a:prstGeom prst="rect">
                <a:avLst/>
              </a:prstGeom>
            </p:spPr>
            <p:txBody>
              <a:bodyPr wrap="square">
                <a:spAutoFit/>
              </a:bodyPr>
              <a:lstStyle/>
              <a:p>
                <a:pPr algn="just">
                  <a:lnSpc>
                    <a:spcPct val="150000"/>
                  </a:lnSpc>
                </a:pPr>
                <a:r>
                  <a:rPr lang="en-US" altLang="zh-CN" sz="2400" dirty="0">
                    <a:solidFill>
                      <a:srgbClr val="FF0000"/>
                    </a:solidFill>
                    <a:latin typeface="宋体" panose="02010600030101010101" pitchFamily="2" charset="-122"/>
                    <a:ea typeface="宋体" panose="02010600030101010101" pitchFamily="2" charset="-122"/>
                  </a:rPr>
                  <a:t>(1)</a:t>
                </a:r>
                <a:r>
                  <a:rPr lang="zh-CN" altLang="en-US" sz="2400" dirty="0">
                    <a:solidFill>
                      <a:srgbClr val="FF0000"/>
                    </a:solidFill>
                    <a:latin typeface="宋体" panose="02010600030101010101" pitchFamily="2" charset="-122"/>
                    <a:ea typeface="宋体" panose="02010600030101010101" pitchFamily="2" charset="-122"/>
                  </a:rPr>
                  <a:t>燃油完全燃烧释放的能量</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mq</a:t>
                </a:r>
                <a:r>
                  <a:rPr lang="en-US" altLang="zh-CN" sz="2400" dirty="0">
                    <a:solidFill>
                      <a:srgbClr val="FF0000"/>
                    </a:solidFill>
                    <a:latin typeface="宋体" panose="02010600030101010101" pitchFamily="2" charset="-122"/>
                    <a:ea typeface="宋体" panose="02010600030101010101" pitchFamily="2" charset="-122"/>
                  </a:rPr>
                  <a:t>=45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rPr>
                  <a:t>×4.5×10</a:t>
                </a:r>
                <a:r>
                  <a:rPr lang="en-US" altLang="zh-CN" sz="2400" baseline="30000" dirty="0">
                    <a:solidFill>
                      <a:srgbClr val="FF0000"/>
                    </a:solidFill>
                    <a:latin typeface="宋体" panose="02010600030101010101" pitchFamily="2" charset="-122"/>
                    <a:ea typeface="宋体" panose="02010600030101010101" pitchFamily="2" charset="-122"/>
                  </a:rPr>
                  <a:t>7</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solidFill>
                      <a:srgbClr val="FF0000"/>
                    </a:solidFill>
                    <a:latin typeface="宋体" panose="02010600030101010101" pitchFamily="2" charset="-122"/>
                    <a:ea typeface="宋体" panose="02010600030101010101" pitchFamily="2" charset="-122"/>
                  </a:rPr>
                  <a:t>=2.025×10</a:t>
                </a:r>
                <a:r>
                  <a:rPr lang="en-US" altLang="zh-CN" sz="2400" baseline="30000" dirty="0">
                    <a:solidFill>
                      <a:srgbClr val="FF0000"/>
                    </a:solidFill>
                    <a:latin typeface="宋体" panose="02010600030101010101" pitchFamily="2" charset="-122"/>
                    <a:ea typeface="宋体" panose="02010600030101010101" pitchFamily="2" charset="-122"/>
                  </a:rPr>
                  <a:t>9</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en-US" altLang="zh-CN" sz="2400" spc="-100" dirty="0">
                    <a:solidFill>
                      <a:srgbClr val="FF0000"/>
                    </a:solidFill>
                    <a:latin typeface="宋体" panose="02010600030101010101" pitchFamily="2" charset="-122"/>
                    <a:ea typeface="宋体" panose="02010600030101010101" pitchFamily="2" charset="-122"/>
                  </a:rPr>
                  <a:t>(2)</a:t>
                </a:r>
                <a:r>
                  <a:rPr lang="zh-CN" altLang="en-US" sz="2400" spc="-100" dirty="0">
                    <a:solidFill>
                      <a:srgbClr val="FF0000"/>
                    </a:solidFill>
                    <a:latin typeface="宋体" panose="02010600030101010101" pitchFamily="2" charset="-122"/>
                    <a:ea typeface="宋体" panose="02010600030101010101" pitchFamily="2" charset="-122"/>
                  </a:rPr>
                  <a:t>满箱燃油完全燃烧时</a:t>
                </a:r>
                <a:r>
                  <a:rPr lang="en-US" altLang="zh-CN" sz="2400" spc="-100" dirty="0">
                    <a:solidFill>
                      <a:srgbClr val="FF0000"/>
                    </a:solidFill>
                    <a:latin typeface="宋体" panose="02010600030101010101" pitchFamily="2" charset="-122"/>
                    <a:ea typeface="宋体" panose="02010600030101010101" pitchFamily="2" charset="-122"/>
                  </a:rPr>
                  <a:t>,</a:t>
                </a:r>
                <a:r>
                  <a:rPr lang="zh-CN" altLang="en-US" sz="2400" spc="-100" dirty="0">
                    <a:solidFill>
                      <a:srgbClr val="FF0000"/>
                    </a:solidFill>
                    <a:latin typeface="宋体" panose="02010600030101010101" pitchFamily="2" charset="-122"/>
                    <a:ea typeface="宋体" panose="02010600030101010101" pitchFamily="2" charset="-122"/>
                  </a:rPr>
                  <a:t>发动机做的有用功</a:t>
                </a:r>
                <a:r>
                  <a:rPr lang="en-US" altLang="zh-CN" sz="2400" i="1"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2400" spc="-100" dirty="0">
                    <a:solidFill>
                      <a:srgbClr val="FF0000"/>
                    </a:solidFill>
                    <a:latin typeface="宋体" panose="02010600030101010101" pitchFamily="2" charset="-122"/>
                    <a:ea typeface="宋体" panose="02010600030101010101" pitchFamily="2" charset="-122"/>
                  </a:rPr>
                  <a:t>=</a:t>
                </a:r>
                <a:r>
                  <a:rPr lang="en-US" altLang="zh-CN" sz="2400" i="1" spc="-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ηQ</a:t>
                </a:r>
                <a:r>
                  <a:rPr lang="en-US" altLang="zh-CN" sz="2400" spc="-100" dirty="0">
                    <a:solidFill>
                      <a:srgbClr val="FF0000"/>
                    </a:solidFill>
                    <a:latin typeface="宋体" panose="02010600030101010101" pitchFamily="2" charset="-122"/>
                    <a:ea typeface="宋体" panose="02010600030101010101" pitchFamily="2" charset="-122"/>
                  </a:rPr>
                  <a:t>=30%×2.025×10</a:t>
                </a:r>
                <a:r>
                  <a:rPr lang="en-US" altLang="zh-CN" sz="2400" spc="-100" baseline="30000" dirty="0">
                    <a:solidFill>
                      <a:srgbClr val="FF0000"/>
                    </a:solidFill>
                    <a:latin typeface="宋体" panose="02010600030101010101" pitchFamily="2" charset="-122"/>
                    <a:ea typeface="宋体" panose="02010600030101010101" pitchFamily="2" charset="-122"/>
                  </a:rPr>
                  <a:t>9</a:t>
                </a:r>
                <a:r>
                  <a:rPr lang="en-US" altLang="zh-CN" sz="2400" spc="-100" dirty="0">
                    <a:solidFill>
                      <a:srgbClr val="FF0000"/>
                    </a:solidFill>
                    <a:latin typeface="宋体" panose="02010600030101010101" pitchFamily="2" charset="-122"/>
                    <a:ea typeface="宋体" panose="02010600030101010101" pitchFamily="2" charset="-122"/>
                  </a:rPr>
                  <a:t> </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solidFill>
                      <a:srgbClr val="FF0000"/>
                    </a:solidFill>
                    <a:latin typeface="宋体" panose="02010600030101010101" pitchFamily="2" charset="-122"/>
                    <a:ea typeface="宋体" panose="02010600030101010101" pitchFamily="2" charset="-122"/>
                  </a:rPr>
                  <a:t>=6.075×10</a:t>
                </a:r>
                <a:r>
                  <a:rPr lang="en-US" altLang="zh-CN" sz="2400" spc="-100" baseline="30000" dirty="0">
                    <a:solidFill>
                      <a:srgbClr val="FF0000"/>
                    </a:solidFill>
                    <a:latin typeface="宋体" panose="02010600030101010101" pitchFamily="2" charset="-122"/>
                    <a:ea typeface="宋体" panose="02010600030101010101" pitchFamily="2" charset="-122"/>
                  </a:rPr>
                  <a:t>8</a:t>
                </a:r>
                <a:r>
                  <a:rPr lang="en-US" altLang="zh-CN" sz="2400" spc="-100" dirty="0">
                    <a:solidFill>
                      <a:srgbClr val="FF0000"/>
                    </a:solidFill>
                    <a:latin typeface="宋体" panose="02010600030101010101" pitchFamily="2" charset="-122"/>
                    <a:ea typeface="宋体" panose="02010600030101010101" pitchFamily="2" charset="-122"/>
                  </a:rPr>
                  <a:t> </a:t>
                </a:r>
                <a:r>
                  <a:rPr lang="en-US" altLang="zh-CN" sz="2400" spc="-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当汽车的速度为</a:t>
                </a:r>
                <a:r>
                  <a:rPr lang="en-US" altLang="zh-CN" sz="2400" dirty="0">
                    <a:solidFill>
                      <a:srgbClr val="FF0000"/>
                    </a:solidFill>
                    <a:latin typeface="宋体" panose="02010600030101010101" pitchFamily="2" charset="-122"/>
                    <a:ea typeface="宋体" panose="02010600030101010101" pitchFamily="2" charset="-122"/>
                  </a:rPr>
                  <a:t>30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rgbClr val="FF0000"/>
                    </a:solidFill>
                    <a:latin typeface="宋体" panose="02010600030101010101" pitchFamily="2" charset="-122"/>
                    <a:ea typeface="宋体" panose="02010600030101010101" pitchFamily="2" charset="-122"/>
                  </a:rPr>
                  <a:t>时</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汽车受到的阻力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rgbClr val="FF0000"/>
                    </a:solidFill>
                    <a:latin typeface="宋体" panose="02010600030101010101" pitchFamily="2" charset="-122"/>
                    <a:ea typeface="宋体" panose="02010600030101010101" pitchFamily="2" charset="-122"/>
                  </a:rPr>
                  <a:t>=5.4×10</a:t>
                </a:r>
                <a:r>
                  <a:rPr lang="en-US" altLang="zh-CN" sz="2400" baseline="30000" dirty="0">
                    <a:solidFill>
                      <a:srgbClr val="FF0000"/>
                    </a:solidFill>
                    <a:latin typeface="宋体" panose="02010600030101010101" pitchFamily="2" charset="-122"/>
                    <a:ea typeface="宋体" panose="02010600030101010101" pitchFamily="2" charset="-122"/>
                  </a:rPr>
                  <a:t>2</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由于汽车在水平路面上沿直线匀速行驶</a:t>
                </a:r>
                <a:r>
                  <a:rPr lang="en-US" altLang="zh-CN" sz="2400" dirty="0">
                    <a:solidFill>
                      <a:srgbClr val="FF0000"/>
                    </a:solidFill>
                    <a:latin typeface="宋体" panose="02010600030101010101" pitchFamily="2" charset="-122"/>
                    <a:ea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rPr>
                  <a:t>则牵引力</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dirty="0">
                    <a:solidFill>
                      <a:srgbClr val="FF0000"/>
                    </a:solidFill>
                    <a:latin typeface="宋体" panose="02010600030101010101" pitchFamily="2" charset="-122"/>
                    <a:ea typeface="宋体" panose="02010600030101010101" pitchFamily="2" charset="-122"/>
                  </a:rPr>
                  <a:t>=</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a:t>
                </a:r>
              </a:p>
              <a:p>
                <a:pPr algn="just">
                  <a:lnSpc>
                    <a:spcPct val="150000"/>
                  </a:lnSpc>
                </a:pPr>
                <a:r>
                  <a:rPr lang="zh-CN" altLang="en-US" sz="2400" dirty="0">
                    <a:solidFill>
                      <a:srgbClr val="FF0000"/>
                    </a:solidFill>
                    <a:latin typeface="宋体" panose="02010600030101010101" pitchFamily="2" charset="-122"/>
                    <a:ea typeface="宋体" panose="02010600030101010101" pitchFamily="2" charset="-122"/>
                  </a:rPr>
                  <a:t>则最大行驶里程</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1" dirty="0" smtClean="0">
                            <a:solidFill>
                              <a:srgbClr val="FF0000"/>
                            </a:solidFill>
                            <a:latin typeface="Cambria Math" panose="02040503050406030204" pitchFamily="18" charset="0"/>
                            <a:ea typeface="宋体" panose="02010600030101010101" pitchFamily="2" charset="-122"/>
                          </a:rPr>
                          <m:t>𝑊</m:t>
                        </m:r>
                      </m:num>
                      <m:den>
                        <m:r>
                          <a:rPr lang="en-US" altLang="zh-CN" sz="2400" i="1" dirty="0" smtClean="0">
                            <a:solidFill>
                              <a:srgbClr val="FF0000"/>
                            </a:solidFill>
                            <a:latin typeface="Cambria Math" panose="02040503050406030204" pitchFamily="18" charset="0"/>
                            <a:ea typeface="宋体" panose="02010600030101010101" pitchFamily="2" charset="-122"/>
                          </a:rPr>
                          <m:t>𝐹</m:t>
                        </m:r>
                      </m:den>
                    </m:f>
                  </m:oMath>
                </a14:m>
                <a:r>
                  <a:rPr lang="en-US" altLang="zh-CN" sz="2400" dirty="0">
                    <a:solidFill>
                      <a:srgbClr val="FF0000"/>
                    </a:solidFill>
                    <a:latin typeface="宋体" panose="02010600030101010101" pitchFamily="2" charset="-122"/>
                    <a:ea typeface="宋体" panose="02010600030101010101" pitchFamily="2" charset="-122"/>
                  </a:rPr>
                  <a:t>=</a:t>
                </a:r>
                <a14:m>
                  <m:oMath xmlns:m="http://schemas.openxmlformats.org/officeDocument/2006/math">
                    <m:f>
                      <m:fPr>
                        <m:ctrlPr>
                          <a:rPr lang="en-US" altLang="zh-CN" sz="2400" i="1" dirty="0" smtClean="0">
                            <a:solidFill>
                              <a:srgbClr val="FF0000"/>
                            </a:solidFill>
                            <a:latin typeface="Cambria Math"/>
                            <a:ea typeface="宋体" panose="02010600030101010101" pitchFamily="2" charset="-122"/>
                          </a:rPr>
                        </m:ctrlPr>
                      </m:fPr>
                      <m:num>
                        <m:r>
                          <a:rPr lang="en-US" altLang="zh-CN" sz="2400" i="0" dirty="0" smtClean="0">
                            <a:solidFill>
                              <a:srgbClr val="FF0000"/>
                            </a:solidFill>
                            <a:latin typeface="Cambria Math" panose="02040503050406030204" pitchFamily="18" charset="0"/>
                            <a:ea typeface="宋体" panose="02010600030101010101" pitchFamily="2" charset="-122"/>
                          </a:rPr>
                          <m:t>6.075×</m:t>
                        </m:r>
                        <m:sSup>
                          <m:sSupPr>
                            <m:ctrlPr>
                              <a:rPr lang="en-US" altLang="zh-CN" sz="2400" i="1" dirty="0" smtClean="0">
                                <a:solidFill>
                                  <a:srgbClr val="FF0000"/>
                                </a:solidFill>
                                <a:latin typeface="Cambria Math"/>
                                <a:ea typeface="宋体" panose="02010600030101010101" pitchFamily="2" charset="-122"/>
                              </a:rPr>
                            </m:ctrlPr>
                          </m:sSupPr>
                          <m:e>
                            <m:r>
                              <a:rPr lang="en-US" altLang="zh-CN" sz="2400" i="0" dirty="0" smtClean="0">
                                <a:solidFill>
                                  <a:srgbClr val="FF0000"/>
                                </a:solidFill>
                                <a:latin typeface="Cambria Math" panose="02040503050406030204" pitchFamily="18" charset="0"/>
                                <a:ea typeface="宋体" panose="02010600030101010101" pitchFamily="2" charset="-122"/>
                              </a:rPr>
                              <m:t>10</m:t>
                            </m:r>
                          </m:e>
                          <m:sup>
                            <m:r>
                              <a:rPr lang="en-US" altLang="zh-CN" sz="2400" i="0" dirty="0" smtClean="0">
                                <a:solidFill>
                                  <a:srgbClr val="FF0000"/>
                                </a:solidFill>
                                <a:latin typeface="Cambria Math" panose="02040503050406030204" pitchFamily="18" charset="0"/>
                                <a:ea typeface="宋体" panose="02010600030101010101" pitchFamily="2" charset="-122"/>
                              </a:rPr>
                              <m:t>8</m:t>
                            </m:r>
                          </m:sup>
                        </m:sSup>
                        <m:r>
                          <m:rPr>
                            <m:sty m:val="p"/>
                          </m:rPr>
                          <a:rPr lang="en-US" altLang="zh-CN" sz="2400" i="0" dirty="0">
                            <a:solidFill>
                              <a:srgbClr val="FF0000"/>
                            </a:solidFill>
                            <a:latin typeface="Cambria Math" panose="02040503050406030204" pitchFamily="18" charset="0"/>
                            <a:ea typeface="宋体" panose="02010600030101010101" pitchFamily="2" charset="-122"/>
                          </a:rPr>
                          <m:t>J</m:t>
                        </m:r>
                      </m:num>
                      <m:den>
                        <m:r>
                          <a:rPr lang="en-US" altLang="zh-CN" sz="2400" i="0" dirty="0" smtClean="0">
                            <a:solidFill>
                              <a:srgbClr val="FF0000"/>
                            </a:solidFill>
                            <a:latin typeface="Cambria Math" panose="02040503050406030204" pitchFamily="18" charset="0"/>
                            <a:ea typeface="宋体" panose="02010600030101010101" pitchFamily="2" charset="-122"/>
                          </a:rPr>
                          <m:t>5.4×</m:t>
                        </m:r>
                        <m:sSup>
                          <m:sSupPr>
                            <m:ctrlPr>
                              <a:rPr lang="en-US" altLang="zh-CN" sz="2400" i="1" dirty="0" smtClean="0">
                                <a:solidFill>
                                  <a:srgbClr val="FF0000"/>
                                </a:solidFill>
                                <a:latin typeface="Cambria Math"/>
                                <a:ea typeface="宋体" panose="02010600030101010101" pitchFamily="2" charset="-122"/>
                              </a:rPr>
                            </m:ctrlPr>
                          </m:sSupPr>
                          <m:e>
                            <m:r>
                              <a:rPr lang="en-US" altLang="zh-CN" sz="2400" i="0" dirty="0" smtClean="0">
                                <a:solidFill>
                                  <a:srgbClr val="FF0000"/>
                                </a:solidFill>
                                <a:latin typeface="Cambria Math" panose="02040503050406030204" pitchFamily="18" charset="0"/>
                                <a:ea typeface="宋体" panose="02010600030101010101" pitchFamily="2" charset="-122"/>
                              </a:rPr>
                              <m:t>10</m:t>
                            </m:r>
                          </m:e>
                          <m:sup>
                            <m:r>
                              <a:rPr lang="en-US" altLang="zh-CN" sz="2400" i="0" dirty="0" smtClean="0">
                                <a:solidFill>
                                  <a:srgbClr val="FF0000"/>
                                </a:solidFill>
                                <a:latin typeface="Cambria Math" panose="02040503050406030204" pitchFamily="18" charset="0"/>
                                <a:ea typeface="宋体" panose="02010600030101010101" pitchFamily="2" charset="-122"/>
                              </a:rPr>
                              <m:t>2</m:t>
                            </m:r>
                          </m:sup>
                        </m:sSup>
                        <m:r>
                          <m:rPr>
                            <m:sty m:val="p"/>
                          </m:rPr>
                          <a:rPr lang="en-US" altLang="zh-CN" sz="2400" i="0" dirty="0">
                            <a:solidFill>
                              <a:srgbClr val="FF0000"/>
                            </a:solidFill>
                            <a:latin typeface="Cambria Math" panose="02040503050406030204" pitchFamily="18" charset="0"/>
                            <a:ea typeface="宋体" panose="02010600030101010101" pitchFamily="2" charset="-122"/>
                          </a:rPr>
                          <m:t>N</m:t>
                        </m:r>
                      </m:den>
                    </m:f>
                  </m:oMath>
                </a14:m>
                <a:r>
                  <a:rPr lang="en-US" altLang="zh-CN" sz="2400" dirty="0">
                    <a:solidFill>
                      <a:srgbClr val="FF0000"/>
                    </a:solidFill>
                    <a:latin typeface="宋体" panose="02010600030101010101" pitchFamily="2" charset="-122"/>
                    <a:ea typeface="宋体" panose="02010600030101010101" pitchFamily="2" charset="-122"/>
                  </a:rPr>
                  <a:t>=1.125×10</a:t>
                </a:r>
                <a:r>
                  <a:rPr lang="en-US" altLang="zh-CN" sz="2400" baseline="30000" dirty="0">
                    <a:solidFill>
                      <a:srgbClr val="FF0000"/>
                    </a:solidFill>
                    <a:latin typeface="宋体" panose="02010600030101010101" pitchFamily="2" charset="-122"/>
                    <a:ea typeface="宋体" panose="02010600030101010101" pitchFamily="2" charset="-122"/>
                  </a:rPr>
                  <a:t>6</a:t>
                </a:r>
                <a:r>
                  <a:rPr lang="en-US" altLang="zh-CN" sz="2400" dirty="0">
                    <a:solidFill>
                      <a:srgbClr val="FF0000"/>
                    </a:solidFill>
                    <a:latin typeface="宋体" panose="02010600030101010101" pitchFamily="2" charset="-122"/>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rgbClr val="FF0000"/>
                    </a:solidFill>
                    <a:latin typeface="宋体" panose="02010600030101010101" pitchFamily="2" charset="-122"/>
                    <a:ea typeface="宋体" panose="02010600030101010101" pitchFamily="2" charset="-122"/>
                  </a:rPr>
                  <a:t>=1 125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km</a:t>
                </a:r>
                <a:r>
                  <a:rPr lang="zh-CN" altLang="en-US" sz="2400" dirty="0">
                    <a:solidFill>
                      <a:srgbClr val="FF0000"/>
                    </a:solidFill>
                    <a:latin typeface="宋体" panose="02010600030101010101" pitchFamily="2" charset="-122"/>
                    <a:ea typeface="宋体" panose="02010600030101010101" pitchFamily="2" charset="-122"/>
                  </a:rPr>
                  <a:t>　</a:t>
                </a:r>
              </a:p>
            </p:txBody>
          </p:sp>
        </mc:Choice>
        <mc:Fallback xmlns="">
          <p:sp>
            <p:nvSpPr>
              <p:cNvPr id="6" name="矩形 5"/>
              <p:cNvSpPr>
                <a:spLocks noRot="1" noChangeAspect="1" noMove="1" noResize="1" noEditPoints="1" noAdjustHandles="1" noChangeArrowheads="1" noChangeShapeType="1" noTextEdit="1"/>
              </p:cNvSpPr>
              <p:nvPr/>
            </p:nvSpPr>
            <p:spPr>
              <a:xfrm>
                <a:off x="763113" y="1257200"/>
                <a:ext cx="10665774" cy="3100913"/>
              </a:xfrm>
              <a:prstGeom prst="rect">
                <a:avLst/>
              </a:prstGeom>
              <a:blipFill>
                <a:blip r:embed="rId2"/>
                <a:stretch>
                  <a:fillRect l="-857" r="-686" b="-7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54019435"/>
      </p:ext>
    </p:extLst>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热量的计算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698268"/>
          </a:xfrm>
          <a:prstGeom prst="rect">
            <a:avLst/>
          </a:prstGeom>
        </p:spPr>
        <p:txBody>
          <a:bodyPr wrap="square">
            <a:spAutoFit/>
          </a:bodyPr>
          <a:lstStyle/>
          <a:p>
            <a:pPr algn="ctr">
              <a:lnSpc>
                <a:spcPct val="20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热效率计算总结</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F31AD15A-F7B9-4E2C-AB19-F1AEA78EECBB}"/>
                  </a:ext>
                </a:extLst>
              </p:cNvPr>
              <p:cNvGraphicFramePr>
                <a:graphicFrameLocks noGrp="1"/>
              </p:cNvGraphicFramePr>
              <p:nvPr>
                <p:extLst>
                  <p:ext uri="{D42A27DB-BD31-4B8C-83A1-F6EECF244321}">
                    <p14:modId xmlns:p14="http://schemas.microsoft.com/office/powerpoint/2010/main" val="841027038"/>
                  </p:ext>
                </p:extLst>
              </p:nvPr>
            </p:nvGraphicFramePr>
            <p:xfrm>
              <a:off x="966000" y="2256751"/>
              <a:ext cx="10260000" cy="3384000"/>
            </p:xfrm>
            <a:graphic>
              <a:graphicData uri="http://schemas.openxmlformats.org/drawingml/2006/table">
                <a:tbl>
                  <a:tblPr firstRow="1" firstCol="1" bandRow="1">
                    <a:tableStyleId>{5C22544A-7EE6-4342-B048-85BDC9FD1C3A}</a:tableStyleId>
                  </a:tblPr>
                  <a:tblGrid>
                    <a:gridCol w="2700000">
                      <a:extLst>
                        <a:ext uri="{9D8B030D-6E8A-4147-A177-3AD203B41FA5}">
                          <a16:colId xmlns:a16="http://schemas.microsoft.com/office/drawing/2014/main" xmlns="" val="637972078"/>
                        </a:ext>
                      </a:extLst>
                    </a:gridCol>
                    <a:gridCol w="4608000">
                      <a:extLst>
                        <a:ext uri="{9D8B030D-6E8A-4147-A177-3AD203B41FA5}">
                          <a16:colId xmlns:a16="http://schemas.microsoft.com/office/drawing/2014/main" xmlns="" val="4009198273"/>
                        </a:ext>
                      </a:extLst>
                    </a:gridCol>
                    <a:gridCol w="2952000">
                      <a:extLst>
                        <a:ext uri="{9D8B030D-6E8A-4147-A177-3AD203B41FA5}">
                          <a16:colId xmlns:a16="http://schemas.microsoft.com/office/drawing/2014/main" xmlns="" val="811777202"/>
                        </a:ext>
                      </a:extLst>
                    </a:gridCol>
                  </a:tblGrid>
                  <a:tr h="504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情景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能量转化、转移过程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058163625"/>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燃气灶加热水的效率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5CBCC"/>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化学能转化成内能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再传递给水</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en-US" sz="2400" i="1" dirty="0">
                              <a:effectLst/>
                              <a:latin typeface="Times New Roman" panose="02020603050405020304" pitchFamily="18" charset="0"/>
                              <a:ea typeface="宋体" panose="02010600030101010101" pitchFamily="2" charset="-122"/>
                              <a:cs typeface="Times New Roman" panose="02020603050405020304" pitchFamily="18" charset="0"/>
                            </a:rPr>
                            <a:t>η</a:t>
                          </a:r>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smtClean="0">
                                      <a:effectLst/>
                                      <a:latin typeface="Cambria Math" panose="02040503050406030204" pitchFamily="18" charset="0"/>
                                    </a:rPr>
                                    <m:t>𝑄</m:t>
                                  </m:r>
                                  <m:r>
                                    <a:rPr lang="zh-CN" sz="2400" baseline="-25000">
                                      <a:effectLst/>
                                      <a:latin typeface="Cambria Math" panose="02040503050406030204" pitchFamily="18" charset="0"/>
                                      <a:ea typeface="宋体" panose="02010600030101010101" pitchFamily="2" charset="-122"/>
                                    </a:rPr>
                                    <m:t>吸</m:t>
                                  </m:r>
                                  <m:r>
                                    <a:rPr lang="zh-CN" altLang="en-US" sz="2400" i="1">
                                      <a:effectLst/>
                                      <a:latin typeface="Cambria Math" panose="02040503050406030204" pitchFamily="18" charset="0"/>
                                      <a:ea typeface="宋体" panose="02010600030101010101" pitchFamily="2" charset="-122"/>
                                    </a:rPr>
                                    <m:t> </m:t>
                                  </m:r>
                                </m:num>
                                <m:den>
                                  <m:r>
                                    <a:rPr lang="en-US" sz="2400" smtClean="0">
                                      <a:effectLst/>
                                      <a:latin typeface="Cambria Math" panose="02040503050406030204" pitchFamily="18" charset="0"/>
                                    </a:rPr>
                                    <m:t>𝑄</m:t>
                                  </m:r>
                                  <m:r>
                                    <a:rPr lang="zh-CN" sz="2400" baseline="-25000">
                                      <a:effectLst/>
                                      <a:latin typeface="Cambria Math" panose="02040503050406030204" pitchFamily="18" charset="0"/>
                                      <a:ea typeface="宋体" panose="02010600030101010101" pitchFamily="2" charset="-122"/>
                                    </a:rPr>
                                    <m:t>放</m:t>
                                  </m:r>
                                  <m:r>
                                    <a:rPr lang="zh-CN" altLang="en-US" sz="2400" i="1">
                                      <a:effectLst/>
                                      <a:latin typeface="Cambria Math" panose="02040503050406030204" pitchFamily="18" charset="0"/>
                                      <a:ea typeface="宋体" panose="02010600030101010101" pitchFamily="2" charset="-122"/>
                                    </a:rPr>
                                    <m:t> </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smtClean="0">
                                      <a:effectLst/>
                                      <a:latin typeface="Cambria Math" panose="02040503050406030204" pitchFamily="18" charset="0"/>
                                    </a:rPr>
                                    <m:t>𝑐𝑚</m:t>
                                  </m:r>
                                  <m:r>
                                    <a:rPr lang="zh-CN" sz="2400" baseline="-25000">
                                      <a:effectLst/>
                                      <a:latin typeface="Cambria Math" panose="02040503050406030204" pitchFamily="18" charset="0"/>
                                      <a:ea typeface="宋体" panose="02010600030101010101" pitchFamily="2" charset="-122"/>
                                    </a:rPr>
                                    <m:t>水</m:t>
                                  </m:r>
                                  <m:r>
                                    <m:rPr>
                                      <m:sty m:val="p"/>
                                    </m:rPr>
                                    <a:rPr lang="en-US" sz="2400" i="0">
                                      <a:effectLst/>
                                      <a:latin typeface="Cambria Math" panose="02040503050406030204" pitchFamily="18" charset="0"/>
                                    </a:rPr>
                                    <m:t>Δ</m:t>
                                  </m:r>
                                  <m:r>
                                    <a:rPr lang="en-US" sz="2400">
                                      <a:effectLst/>
                                      <a:latin typeface="Cambria Math" panose="02040503050406030204" pitchFamily="18" charset="0"/>
                                    </a:rPr>
                                    <m:t>𝑡</m:t>
                                  </m:r>
                                </m:num>
                                <m:den>
                                  <m:r>
                                    <a:rPr lang="en-US" sz="2400" smtClean="0">
                                      <a:effectLst/>
                                      <a:latin typeface="Cambria Math" panose="02040503050406030204" pitchFamily="18" charset="0"/>
                                    </a:rPr>
                                    <m:t>𝑚</m:t>
                                  </m:r>
                                  <m:r>
                                    <a:rPr lang="zh-CN" sz="2400" baseline="-25000">
                                      <a:effectLst/>
                                      <a:latin typeface="Cambria Math" panose="02040503050406030204" pitchFamily="18" charset="0"/>
                                      <a:ea typeface="宋体" panose="02010600030101010101" pitchFamily="2" charset="-122"/>
                                    </a:rPr>
                                    <m:t>燃气</m:t>
                                  </m:r>
                                  <m:r>
                                    <a:rPr lang="en-US" sz="2400">
                                      <a:effectLst/>
                                      <a:latin typeface="Cambria Math" panose="02040503050406030204" pitchFamily="18" charset="0"/>
                                    </a:rPr>
                                    <m:t>𝑞</m:t>
                                  </m:r>
                                </m:den>
                              </m:f>
                            </m:oMath>
                          </a14:m>
                          <a:endParaRPr lang="zh-CN" sz="24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610082891"/>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热机的效率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AE7E8"/>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化学能转化成内能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再转化成机械能</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en-US" sz="24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η</a:t>
                          </a:r>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a:effectLst/>
                                      <a:latin typeface="Cambria Math" panose="02040503050406030204" pitchFamily="18" charset="0"/>
                                    </a:rPr>
                                    <m:t>𝑊</m:t>
                                  </m:r>
                                </m:num>
                                <m:den>
                                  <m:r>
                                    <a:rPr lang="en-US" sz="2400" smtClean="0">
                                      <a:effectLst/>
                                      <a:latin typeface="Cambria Math" panose="02040503050406030204" pitchFamily="18" charset="0"/>
                                    </a:rPr>
                                    <m:t>𝑄</m:t>
                                  </m:r>
                                  <m:r>
                                    <a:rPr lang="zh-CN" sz="2400" baseline="-25000" smtClean="0">
                                      <a:effectLst/>
                                      <a:latin typeface="Cambria Math" panose="02040503050406030204" pitchFamily="18" charset="0"/>
                                      <a:ea typeface="宋体" panose="02010600030101010101" pitchFamily="2" charset="-122"/>
                                    </a:rPr>
                                    <m:t>放</m:t>
                                  </m:r>
                                  <m:r>
                                    <a:rPr lang="zh-CN" altLang="en-US" sz="2400" i="1">
                                      <a:effectLst/>
                                      <a:latin typeface="Cambria Math" panose="02040503050406030204" pitchFamily="18" charset="0"/>
                                      <a:ea typeface="宋体" panose="02010600030101010101" pitchFamily="2" charset="-122"/>
                                    </a:rPr>
                                    <m:t> </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a:effectLst/>
                                      <a:latin typeface="Cambria Math" panose="02040503050406030204" pitchFamily="18" charset="0"/>
                                    </a:rPr>
                                    <m:t>𝐹𝑠</m:t>
                                  </m:r>
                                </m:num>
                                <m:den>
                                  <m:r>
                                    <a:rPr lang="en-US" sz="2400">
                                      <a:effectLst/>
                                      <a:latin typeface="Cambria Math" panose="02040503050406030204" pitchFamily="18" charset="0"/>
                                    </a:rPr>
                                    <m:t>𝑚𝑞</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a:effectLst/>
                                      <a:latin typeface="Cambria Math" panose="02040503050406030204" pitchFamily="18" charset="0"/>
                                    </a:rPr>
                                    <m:t>𝑃𝑡</m:t>
                                  </m:r>
                                </m:num>
                                <m:den>
                                  <m:r>
                                    <a:rPr lang="en-US" sz="2400">
                                      <a:effectLst/>
                                      <a:latin typeface="Cambria Math" panose="02040503050406030204" pitchFamily="18" charset="0"/>
                                    </a:rPr>
                                    <m:t>𝑚𝑞</m:t>
                                  </m:r>
                                </m:den>
                              </m:f>
                            </m:oMath>
                          </a14:m>
                          <a:endParaRPr lang="zh-CN" sz="24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326122324"/>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电热水器的效率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5CBCC"/>
                        </a:solidFill>
                      </a:tcP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电能转化为内能</a:t>
                          </a:r>
                          <a:r>
                            <a:rPr lang="en-US" sz="2000">
                              <a:effectLst/>
                              <a:latin typeface="宋体" panose="02010600030101010101" pitchFamily="2" charset="-122"/>
                              <a:ea typeface="宋体" panose="02010600030101010101" pitchFamily="2" charset="-122"/>
                            </a:rPr>
                            <a:t>,</a:t>
                          </a:r>
                          <a:r>
                            <a:rPr lang="zh-CN" sz="2000">
                              <a:effectLst/>
                              <a:latin typeface="宋体" panose="02010600030101010101" pitchFamily="2" charset="-122"/>
                              <a:ea typeface="宋体" panose="02010600030101010101" pitchFamily="2" charset="-122"/>
                            </a:rPr>
                            <a:t>再传递给水</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en-US" sz="24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η</a:t>
                          </a:r>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smtClean="0">
                                      <a:effectLst/>
                                      <a:latin typeface="Cambria Math" panose="02040503050406030204" pitchFamily="18" charset="0"/>
                                    </a:rPr>
                                    <m:t>𝑄</m:t>
                                  </m:r>
                                  <m:r>
                                    <a:rPr lang="zh-CN" sz="2400" baseline="-25000">
                                      <a:effectLst/>
                                      <a:latin typeface="Cambria Math" panose="02040503050406030204" pitchFamily="18" charset="0"/>
                                      <a:ea typeface="宋体" panose="02010600030101010101" pitchFamily="2" charset="-122"/>
                                    </a:rPr>
                                    <m:t>吸</m:t>
                                  </m:r>
                                </m:num>
                                <m:den>
                                  <m:r>
                                    <a:rPr lang="en-US" sz="2400">
                                      <a:effectLst/>
                                      <a:latin typeface="Cambria Math" panose="02040503050406030204" pitchFamily="18" charset="0"/>
                                    </a:rPr>
                                    <m:t>𝑄</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a:effectLst/>
                                      <a:latin typeface="Cambria Math" panose="02040503050406030204" pitchFamily="18" charset="0"/>
                                    </a:rPr>
                                    <m:t>𝑐</m:t>
                                  </m:r>
                                  <m:r>
                                    <a:rPr lang="en-US" sz="2400" smtClean="0">
                                      <a:effectLst/>
                                      <a:latin typeface="Cambria Math" panose="02040503050406030204" pitchFamily="18" charset="0"/>
                                    </a:rPr>
                                    <m:t>𝑚</m:t>
                                  </m:r>
                                  <m:r>
                                    <a:rPr lang="zh-CN" sz="2400" baseline="-25000">
                                      <a:effectLst/>
                                      <a:latin typeface="Cambria Math" panose="02040503050406030204" pitchFamily="18" charset="0"/>
                                      <a:ea typeface="宋体" panose="02010600030101010101" pitchFamily="2" charset="-122"/>
                                    </a:rPr>
                                    <m:t>水</m:t>
                                  </m:r>
                                  <m:r>
                                    <m:rPr>
                                      <m:sty m:val="p"/>
                                    </m:rPr>
                                    <a:rPr lang="en-US" sz="2400">
                                      <a:effectLst/>
                                      <a:latin typeface="Cambria Math" panose="02040503050406030204" pitchFamily="18" charset="0"/>
                                    </a:rPr>
                                    <m:t>Δ</m:t>
                                  </m:r>
                                  <m:r>
                                    <a:rPr lang="en-US" sz="2400">
                                      <a:effectLst/>
                                      <a:latin typeface="Cambria Math" panose="02040503050406030204" pitchFamily="18" charset="0"/>
                                    </a:rPr>
                                    <m:t>𝑡</m:t>
                                  </m:r>
                                </m:num>
                                <m:den>
                                  <m:r>
                                    <a:rPr lang="en-US" sz="2400">
                                      <a:effectLst/>
                                      <a:latin typeface="Cambria Math" panose="02040503050406030204" pitchFamily="18" charset="0"/>
                                    </a:rPr>
                                    <m:t>𝑃𝑡</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smtClean="0">
                                      <a:effectLst/>
                                      <a:latin typeface="Cambria Math"/>
                                    </a:rPr>
                                  </m:ctrlPr>
                                </m:fPr>
                                <m:num>
                                  <m:r>
                                    <a:rPr lang="en-US" sz="2400">
                                      <a:effectLst/>
                                      <a:latin typeface="Cambria Math" panose="02040503050406030204" pitchFamily="18" charset="0"/>
                                    </a:rPr>
                                    <m:t>𝑐</m:t>
                                  </m:r>
                                  <m:r>
                                    <a:rPr lang="en-US" sz="2400" smtClean="0">
                                      <a:effectLst/>
                                      <a:latin typeface="Cambria Math" panose="02040503050406030204" pitchFamily="18" charset="0"/>
                                    </a:rPr>
                                    <m:t>𝑚</m:t>
                                  </m:r>
                                  <m:r>
                                    <a:rPr lang="zh-CN" sz="2400" baseline="-25000">
                                      <a:effectLst/>
                                      <a:latin typeface="Cambria Math" panose="02040503050406030204" pitchFamily="18" charset="0"/>
                                      <a:ea typeface="宋体" panose="02010600030101010101" pitchFamily="2" charset="-122"/>
                                    </a:rPr>
                                    <m:t>水</m:t>
                                  </m:r>
                                  <m:r>
                                    <m:rPr>
                                      <m:sty m:val="p"/>
                                    </m:rPr>
                                    <a:rPr lang="en-US" sz="2400">
                                      <a:effectLst/>
                                      <a:latin typeface="Cambria Math" panose="02040503050406030204" pitchFamily="18" charset="0"/>
                                    </a:rPr>
                                    <m:t>Δ</m:t>
                                  </m:r>
                                  <m:r>
                                    <a:rPr lang="en-US" sz="2400">
                                      <a:effectLst/>
                                      <a:latin typeface="Cambria Math" panose="02040503050406030204" pitchFamily="18" charset="0"/>
                                    </a:rPr>
                                    <m:t>𝑡</m:t>
                                  </m:r>
                                </m:num>
                                <m:den>
                                  <m:sSup>
                                    <m:sSupPr>
                                      <m:ctrlPr>
                                        <a:rPr lang="zh-CN" sz="2400" i="1">
                                          <a:effectLst/>
                                          <a:latin typeface="Cambria Math"/>
                                        </a:rPr>
                                      </m:ctrlPr>
                                    </m:sSupPr>
                                    <m:e>
                                      <m:r>
                                        <a:rPr lang="en-US" sz="2400">
                                          <a:effectLst/>
                                          <a:latin typeface="Cambria Math" panose="02040503050406030204" pitchFamily="18" charset="0"/>
                                        </a:rPr>
                                        <m:t>𝐼</m:t>
                                      </m:r>
                                    </m:e>
                                    <m:sup>
                                      <m:r>
                                        <a:rPr lang="en-US" sz="2400">
                                          <a:effectLst/>
                                          <a:latin typeface="Cambria Math" panose="02040503050406030204" pitchFamily="18" charset="0"/>
                                        </a:rPr>
                                        <m:t>2</m:t>
                                      </m:r>
                                    </m:sup>
                                  </m:sSup>
                                  <m:r>
                                    <a:rPr lang="en-US" sz="2400">
                                      <a:effectLst/>
                                      <a:latin typeface="Cambria Math" panose="02040503050406030204" pitchFamily="18" charset="0"/>
                                    </a:rPr>
                                    <m:t>𝑅𝑡</m:t>
                                  </m:r>
                                </m:den>
                              </m:f>
                            </m:oMath>
                          </a14:m>
                          <a:endParaRPr lang="zh-CN" sz="24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914343100"/>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太阳能热水器的效率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AE7E8"/>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太阳能转化成内能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再传递给水</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en-US" sz="24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η</a:t>
                          </a:r>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smtClean="0">
                                      <a:effectLst/>
                                      <a:latin typeface="Cambria Math" panose="02040503050406030204" pitchFamily="18" charset="0"/>
                                    </a:rPr>
                                    <m:t>𝑄</m:t>
                                  </m:r>
                                  <m:r>
                                    <a:rPr lang="zh-CN" sz="2400" baseline="-25000">
                                      <a:effectLst/>
                                      <a:latin typeface="Cambria Math" panose="02040503050406030204" pitchFamily="18" charset="0"/>
                                      <a:ea typeface="宋体" panose="02010600030101010101" pitchFamily="2" charset="-122"/>
                                    </a:rPr>
                                    <m:t>吸</m:t>
                                  </m:r>
                                </m:num>
                                <m:den>
                                  <m:r>
                                    <a:rPr lang="en-US" sz="2400" smtClean="0">
                                      <a:effectLst/>
                                      <a:latin typeface="Cambria Math" panose="02040503050406030204" pitchFamily="18" charset="0"/>
                                    </a:rPr>
                                    <m:t>𝑈</m:t>
                                  </m:r>
                                  <m:r>
                                    <a:rPr lang="zh-CN" sz="2400" baseline="-25000">
                                      <a:effectLst/>
                                      <a:latin typeface="Cambria Math" panose="02040503050406030204" pitchFamily="18" charset="0"/>
                                      <a:ea typeface="宋体" panose="02010600030101010101" pitchFamily="2" charset="-122"/>
                                    </a:rPr>
                                    <m:t>太阳</m:t>
                                  </m:r>
                                </m:den>
                              </m:f>
                            </m:oMath>
                          </a14:m>
                          <a:r>
                            <a:rPr lang="en-US" sz="2400" dirty="0">
                              <a:effectLst/>
                              <a:latin typeface="宋体" panose="02010600030101010101" pitchFamily="2" charset="-122"/>
                              <a:ea typeface="宋体" panose="02010600030101010101" pitchFamily="2" charset="-122"/>
                            </a:rPr>
                            <a:t>=</a:t>
                          </a:r>
                          <a14:m>
                            <m:oMath xmlns:m="http://schemas.openxmlformats.org/officeDocument/2006/math">
                              <m:f>
                                <m:fPr>
                                  <m:ctrlPr>
                                    <a:rPr lang="zh-CN" sz="2400" i="1">
                                      <a:effectLst/>
                                      <a:latin typeface="Cambria Math"/>
                                    </a:rPr>
                                  </m:ctrlPr>
                                </m:fPr>
                                <m:num>
                                  <m:r>
                                    <a:rPr lang="en-US" sz="2400">
                                      <a:effectLst/>
                                      <a:latin typeface="Cambria Math" panose="02040503050406030204" pitchFamily="18" charset="0"/>
                                    </a:rPr>
                                    <m:t>𝑐</m:t>
                                  </m:r>
                                  <m:r>
                                    <a:rPr lang="en-US" sz="2400" smtClean="0">
                                      <a:effectLst/>
                                      <a:latin typeface="Cambria Math" panose="02040503050406030204" pitchFamily="18" charset="0"/>
                                    </a:rPr>
                                    <m:t>𝑚</m:t>
                                  </m:r>
                                  <m:r>
                                    <a:rPr lang="zh-CN" sz="2400" baseline="-25000">
                                      <a:effectLst/>
                                      <a:latin typeface="Cambria Math" panose="02040503050406030204" pitchFamily="18" charset="0"/>
                                      <a:ea typeface="宋体" panose="02010600030101010101" pitchFamily="2" charset="-122"/>
                                    </a:rPr>
                                    <m:t>水</m:t>
                                  </m:r>
                                  <m:r>
                                    <m:rPr>
                                      <m:sty m:val="p"/>
                                    </m:rPr>
                                    <a:rPr lang="en-US" sz="2400">
                                      <a:effectLst/>
                                      <a:latin typeface="Cambria Math" panose="02040503050406030204" pitchFamily="18" charset="0"/>
                                    </a:rPr>
                                    <m:t>Δ</m:t>
                                  </m:r>
                                  <m:r>
                                    <a:rPr lang="en-US" sz="2400">
                                      <a:effectLst/>
                                      <a:latin typeface="Cambria Math" panose="02040503050406030204" pitchFamily="18" charset="0"/>
                                    </a:rPr>
                                    <m:t>𝑡</m:t>
                                  </m:r>
                                </m:num>
                                <m:den>
                                  <m:r>
                                    <a:rPr lang="en-US" sz="2400" smtClean="0">
                                      <a:effectLst/>
                                      <a:latin typeface="Cambria Math" panose="02040503050406030204" pitchFamily="18" charset="0"/>
                                    </a:rPr>
                                    <m:t>𝐸</m:t>
                                  </m:r>
                                  <m:r>
                                    <a:rPr lang="zh-CN" sz="2400" baseline="-25000">
                                      <a:effectLst/>
                                      <a:latin typeface="Cambria Math" panose="02040503050406030204" pitchFamily="18" charset="0"/>
                                      <a:ea typeface="宋体" panose="02010600030101010101" pitchFamily="2" charset="-122"/>
                                    </a:rPr>
                                    <m:t>太阳</m:t>
                                  </m:r>
                                  <m:r>
                                    <a:rPr lang="en-US" sz="2400">
                                      <a:effectLst/>
                                      <a:latin typeface="Cambria Math" panose="02040503050406030204" pitchFamily="18" charset="0"/>
                                    </a:rPr>
                                    <m:t>𝑆𝑡</m:t>
                                  </m:r>
                                </m:den>
                              </m:f>
                            </m:oMath>
                          </a14:m>
                          <a:endParaRPr lang="zh-CN" sz="24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526221363"/>
                      </a:ext>
                    </a:extLst>
                  </a:tr>
                </a:tbl>
              </a:graphicData>
            </a:graphic>
          </p:graphicFrame>
        </mc:Choice>
        <mc:Fallback xmlns="">
          <p:graphicFrame>
            <p:nvGraphicFramePr>
              <p:cNvPr id="2" name="表格 1">
                <a:extLst>
                  <a:ext uri="{FF2B5EF4-FFF2-40B4-BE49-F238E27FC236}">
                    <a16:creationId xmlns:a16="http://schemas.microsoft.com/office/drawing/2014/main" id="{F31AD15A-F7B9-4E2C-AB19-F1AEA78EECBB}"/>
                  </a:ext>
                </a:extLst>
              </p:cNvPr>
              <p:cNvGraphicFramePr>
                <a:graphicFrameLocks noGrp="1"/>
              </p:cNvGraphicFramePr>
              <p:nvPr>
                <p:extLst>
                  <p:ext uri="{D42A27DB-BD31-4B8C-83A1-F6EECF244321}">
                    <p14:modId xmlns:p14="http://schemas.microsoft.com/office/powerpoint/2010/main" val="841027038"/>
                  </p:ext>
                </p:extLst>
              </p:nvPr>
            </p:nvGraphicFramePr>
            <p:xfrm>
              <a:off x="966000" y="2256751"/>
              <a:ext cx="10260000" cy="3384000"/>
            </p:xfrm>
            <a:graphic>
              <a:graphicData uri="http://schemas.openxmlformats.org/drawingml/2006/table">
                <a:tbl>
                  <a:tblPr firstRow="1" firstCol="1" bandRow="1">
                    <a:tableStyleId>{5C22544A-7EE6-4342-B048-85BDC9FD1C3A}</a:tableStyleId>
                  </a:tblPr>
                  <a:tblGrid>
                    <a:gridCol w="2700000">
                      <a:extLst>
                        <a:ext uri="{9D8B030D-6E8A-4147-A177-3AD203B41FA5}">
                          <a16:colId xmlns:a16="http://schemas.microsoft.com/office/drawing/2014/main" val="637972078"/>
                        </a:ext>
                      </a:extLst>
                    </a:gridCol>
                    <a:gridCol w="4608000">
                      <a:extLst>
                        <a:ext uri="{9D8B030D-6E8A-4147-A177-3AD203B41FA5}">
                          <a16:colId xmlns:a16="http://schemas.microsoft.com/office/drawing/2014/main" val="4009198273"/>
                        </a:ext>
                      </a:extLst>
                    </a:gridCol>
                    <a:gridCol w="2952000">
                      <a:extLst>
                        <a:ext uri="{9D8B030D-6E8A-4147-A177-3AD203B41FA5}">
                          <a16:colId xmlns:a16="http://schemas.microsoft.com/office/drawing/2014/main" val="811777202"/>
                        </a:ext>
                      </a:extLst>
                    </a:gridCol>
                  </a:tblGrid>
                  <a:tr h="504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情景</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能量转化、转移过程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公式</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058163625"/>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燃气灶加热水的效率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5CBCC"/>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化学能转化成内能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再传递给水</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endParaRPr lang="zh-CN"/>
                        </a:p>
                      </a:txBody>
                      <a:tcPr marL="0" marR="0" marT="0" marB="0" anchor="ctr">
                        <a:blipFill>
                          <a:blip r:embed="rId2"/>
                          <a:stretch>
                            <a:fillRect l="-247423" t="-71186" r="-825" b="-302542"/>
                          </a:stretch>
                        </a:blipFill>
                      </a:tcPr>
                    </a:tc>
                    <a:extLst>
                      <a:ext uri="{0D108BD9-81ED-4DB2-BD59-A6C34878D82A}">
                        <a16:rowId xmlns:a16="http://schemas.microsoft.com/office/drawing/2014/main" val="2610082891"/>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热机的效率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AE7E8"/>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化学能转化成内能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再转化成机械能</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endParaRPr lang="zh-CN"/>
                        </a:p>
                      </a:txBody>
                      <a:tcPr marL="0" marR="0" marT="0" marB="0" anchor="ctr">
                        <a:blipFill>
                          <a:blip r:embed="rId2"/>
                          <a:stretch>
                            <a:fillRect l="-247423" t="-171186" r="-825" b="-202542"/>
                          </a:stretch>
                        </a:blipFill>
                      </a:tcPr>
                    </a:tc>
                    <a:extLst>
                      <a:ext uri="{0D108BD9-81ED-4DB2-BD59-A6C34878D82A}">
                        <a16:rowId xmlns:a16="http://schemas.microsoft.com/office/drawing/2014/main" val="2326122324"/>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电热水器的效率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5CBCC"/>
                        </a:solidFill>
                      </a:tcP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电能转化为内能</a:t>
                          </a:r>
                          <a:r>
                            <a:rPr lang="en-US" sz="2000">
                              <a:effectLst/>
                              <a:latin typeface="宋体" panose="02010600030101010101" pitchFamily="2" charset="-122"/>
                              <a:ea typeface="宋体" panose="02010600030101010101" pitchFamily="2" charset="-122"/>
                            </a:rPr>
                            <a:t>,</a:t>
                          </a:r>
                          <a:r>
                            <a:rPr lang="zh-CN" sz="2000">
                              <a:effectLst/>
                              <a:latin typeface="宋体" panose="02010600030101010101" pitchFamily="2" charset="-122"/>
                              <a:ea typeface="宋体" panose="02010600030101010101" pitchFamily="2" charset="-122"/>
                            </a:rPr>
                            <a:t>再传递给水</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endParaRPr lang="zh-CN"/>
                        </a:p>
                      </a:txBody>
                      <a:tcPr marL="0" marR="0" marT="0" marB="0" anchor="ctr">
                        <a:blipFill>
                          <a:blip r:embed="rId2"/>
                          <a:stretch>
                            <a:fillRect l="-247423" t="-268908" r="-825" b="-100840"/>
                          </a:stretch>
                        </a:blipFill>
                      </a:tcPr>
                    </a:tc>
                    <a:extLst>
                      <a:ext uri="{0D108BD9-81ED-4DB2-BD59-A6C34878D82A}">
                        <a16:rowId xmlns:a16="http://schemas.microsoft.com/office/drawing/2014/main" val="2914343100"/>
                      </a:ext>
                    </a:extLst>
                  </a:tr>
                  <a:tr h="720000">
                    <a:tc>
                      <a:txBody>
                        <a:bodyPr/>
                        <a:lstStyle/>
                        <a:p>
                          <a:pPr algn="ctr">
                            <a:lnSpc>
                              <a:spcPct val="100000"/>
                            </a:lnSpc>
                            <a:spcAft>
                              <a:spcPts val="0"/>
                            </a:spcAft>
                          </a:pPr>
                          <a:r>
                            <a:rPr lang="zh-CN" sz="2000" b="0" dirty="0">
                              <a:solidFill>
                                <a:schemeClr val="tx1"/>
                              </a:solidFill>
                              <a:effectLst/>
                              <a:latin typeface="宋体" panose="02010600030101010101" pitchFamily="2" charset="-122"/>
                              <a:ea typeface="宋体" panose="02010600030101010101" pitchFamily="2" charset="-122"/>
                            </a:rPr>
                            <a:t>太阳能热水器的效率</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solidFill>
                          <a:srgbClr val="FAE7E8"/>
                        </a:solidFill>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太阳能转化成内能</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再传递给水</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1750" marR="31750" marT="0" marB="0" anchor="ctr"/>
                    </a:tc>
                    <a:tc>
                      <a:txBody>
                        <a:bodyPr/>
                        <a:lstStyle/>
                        <a:p>
                          <a:endParaRPr lang="zh-CN"/>
                        </a:p>
                      </a:txBody>
                      <a:tcPr marL="0" marR="0" marT="0" marB="0" anchor="ctr">
                        <a:blipFill>
                          <a:blip r:embed="rId2"/>
                          <a:stretch>
                            <a:fillRect l="-247423" t="-372034" r="-825" b="-1695"/>
                          </a:stretch>
                        </a:blipFill>
                      </a:tcPr>
                    </a:tc>
                    <a:extLst>
                      <a:ext uri="{0D108BD9-81ED-4DB2-BD59-A6C34878D82A}">
                        <a16:rowId xmlns:a16="http://schemas.microsoft.com/office/drawing/2014/main" val="526221363"/>
                      </a:ext>
                    </a:extLst>
                  </a:tr>
                </a:tbl>
              </a:graphicData>
            </a:graphic>
          </p:graphicFrame>
        </mc:Fallback>
      </mc:AlternateContent>
      <p:sp>
        <p:nvSpPr>
          <p:cNvPr id="12" name="矩形 11">
            <a:extLst>
              <a:ext uri="{FF2B5EF4-FFF2-40B4-BE49-F238E27FC236}">
                <a16:creationId xmlns:a16="http://schemas.microsoft.com/office/drawing/2014/main" xmlns="" id="{FBDBD4C8-6263-426D-B6F4-02F9276263EB}"/>
              </a:ext>
            </a:extLst>
          </p:cNvPr>
          <p:cNvSpPr/>
          <p:nvPr/>
        </p:nvSpPr>
        <p:spPr>
          <a:xfrm>
            <a:off x="966000" y="5795262"/>
            <a:ext cx="10260000" cy="369332"/>
          </a:xfrm>
          <a:prstGeom prst="rect">
            <a:avLst/>
          </a:prstGeom>
        </p:spPr>
        <p:txBody>
          <a:bodyPr wrap="square">
            <a:spAutoFit/>
          </a:bodyPr>
          <a:lstStyle/>
          <a:p>
            <a:pPr algn="just"/>
            <a:r>
              <a:rPr lang="zh-CN" altLang="en-US" spc="-100" dirty="0">
                <a:solidFill>
                  <a:schemeClr val="tx1">
                    <a:lumMod val="85000"/>
                    <a:lumOff val="15000"/>
                  </a:schemeClr>
                </a:solidFill>
                <a:latin typeface="黑体" panose="02010609060101010101" pitchFamily="49" charset="-122"/>
                <a:ea typeface="黑体" panose="02010609060101010101" pitchFamily="49" charset="-122"/>
                <a:cs typeface="Times New Roman" panose="02020603050405020304" pitchFamily="18" charset="0"/>
              </a:rPr>
              <a:t>注：</a:t>
            </a:r>
            <a:r>
              <a:rPr lang="en-US" altLang="zh-CN" i="1" spc="-1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U</a:t>
            </a:r>
            <a:r>
              <a:rPr lang="zh-CN" altLang="en-US" spc="-100" baseline="-250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太阳</a:t>
            </a:r>
            <a:r>
              <a:rPr lang="zh-CN" altLang="en-US" spc="-1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表示辐射到热水器上的太阳能；</a:t>
            </a:r>
            <a:r>
              <a:rPr lang="en-US" altLang="zh-CN" i="1" spc="-1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E</a:t>
            </a:r>
            <a:r>
              <a:rPr lang="zh-CN" altLang="en-US" spc="-100" baseline="-250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太阳</a:t>
            </a:r>
            <a:r>
              <a:rPr lang="zh-CN" altLang="en-US" spc="-1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表示单位时间内辐射到单位面积上的太阳能，单位为</a:t>
            </a:r>
            <a:r>
              <a:rPr lang="en-US" altLang="zh-CN" spc="-1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W</a:t>
            </a:r>
            <a:r>
              <a:rPr lang="en-US" altLang="zh-CN" spc="-1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a:t>
            </a:r>
            <a:r>
              <a:rPr lang="en-US" altLang="zh-CN" spc="-1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m</a:t>
            </a:r>
            <a:r>
              <a:rPr lang="en-US" altLang="zh-CN" spc="-100" baseline="300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2</a:t>
            </a:r>
            <a:r>
              <a:rPr lang="en-US" altLang="zh-CN" spc="-1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a:t>
            </a:r>
            <a:endParaRPr lang="zh-CN" altLang="en-US" spc="-100" dirty="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1585752241"/>
      </p:ext>
    </p:extLst>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193402"/>
            <a:ext cx="10628787" cy="5185650"/>
          </a:xfrm>
          <a:prstGeom prst="rect">
            <a:avLst/>
          </a:prstGeom>
        </p:spPr>
        <p:txBody>
          <a:bodyPr wrap="square">
            <a:spAutoFit/>
          </a:bodyPr>
          <a:lstStyle/>
          <a:p>
            <a:pPr algn="just">
              <a:lnSpc>
                <a:spcPct val="14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山东淄博</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关于下面四个实验的说法正确的是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40000"/>
              </a:lnSpc>
            </a:pPr>
            <a:endParaRPr lang="en-US" altLang="zh-CN" sz="2400" dirty="0">
              <a:latin typeface="宋体" panose="02010600030101010101" pitchFamily="2" charset="-122"/>
              <a:ea typeface="宋体" panose="02010600030101010101" pitchFamily="2" charset="-122"/>
            </a:endParaRPr>
          </a:p>
          <a:p>
            <a:pPr algn="just">
              <a:lnSpc>
                <a:spcPct val="140000"/>
              </a:lnSpc>
            </a:pPr>
            <a:endParaRPr lang="en-US" altLang="zh-CN" sz="2400" dirty="0">
              <a:latin typeface="宋体" panose="02010600030101010101" pitchFamily="2" charset="-122"/>
              <a:ea typeface="宋体" panose="02010600030101010101" pitchFamily="2" charset="-122"/>
            </a:endParaRPr>
          </a:p>
          <a:p>
            <a:pPr algn="just">
              <a:lnSpc>
                <a:spcPct val="140000"/>
              </a:lnSpc>
            </a:pPr>
            <a:endParaRPr lang="en-US" altLang="zh-CN" sz="2400" dirty="0">
              <a:latin typeface="宋体" panose="02010600030101010101" pitchFamily="2" charset="-122"/>
              <a:ea typeface="宋体" panose="02010600030101010101" pitchFamily="2" charset="-122"/>
            </a:endParaRPr>
          </a:p>
          <a:p>
            <a:pPr algn="just">
              <a:lnSpc>
                <a:spcPct val="140000"/>
              </a:lnSpc>
            </a:pPr>
            <a:endParaRPr lang="en-US" altLang="zh-CN" sz="2400" dirty="0">
              <a:latin typeface="宋体" panose="02010600030101010101" pitchFamily="2" charset="-122"/>
              <a:ea typeface="宋体" panose="02010600030101010101" pitchFamily="2" charset="-122"/>
            </a:endParaRPr>
          </a:p>
          <a:p>
            <a:pPr algn="just">
              <a:lnSpc>
                <a:spcPct val="14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甲</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活塞压缩空气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硝化棉燃烧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此过程与热机的压缩冲程原理相同</a:t>
            </a:r>
          </a:p>
          <a:p>
            <a:pPr algn="just">
              <a:lnSpc>
                <a:spcPct val="14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瓶内空气推开瓶塞</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内能减少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瓶口出现白雾是汽化现象</a:t>
            </a:r>
          </a:p>
          <a:p>
            <a:pPr algn="just">
              <a:lnSpc>
                <a:spcPct val="14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抽出玻璃板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下瓶中出现红棕色二氧化氮气体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有力地证明了气体间可以发生扩散现象</a:t>
            </a:r>
          </a:p>
          <a:p>
            <a:pPr algn="just">
              <a:lnSpc>
                <a:spcPct val="14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悬挂重物不能把两块铅块分开</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说明分子间存在引力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没有斥力</a:t>
            </a:r>
          </a:p>
        </p:txBody>
      </p:sp>
      <p:sp>
        <p:nvSpPr>
          <p:cNvPr id="10" name="矩形 9">
            <a:extLst>
              <a:ext uri="{FF2B5EF4-FFF2-40B4-BE49-F238E27FC236}">
                <a16:creationId xmlns:a16="http://schemas.microsoft.com/office/drawing/2014/main" xmlns="" id="{8FCDB407-73DE-4BBB-8AEF-614C1B916EF3}"/>
              </a:ext>
            </a:extLst>
          </p:cNvPr>
          <p:cNvSpPr/>
          <p:nvPr/>
        </p:nvSpPr>
        <p:spPr>
          <a:xfrm>
            <a:off x="10722047" y="1264052"/>
            <a:ext cx="539261"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19WJJANZKBWLZYY40-2.jpg" descr="id:2147487501;FounderCES">
            <a:extLst>
              <a:ext uri="{FF2B5EF4-FFF2-40B4-BE49-F238E27FC236}">
                <a16:creationId xmlns:a16="http://schemas.microsoft.com/office/drawing/2014/main" xmlns="" id="{ED23ECC6-B73A-4B74-B129-A11C56567BCF}"/>
              </a:ext>
            </a:extLst>
          </p:cNvPr>
          <p:cNvPicPr/>
          <p:nvPr/>
        </p:nvPicPr>
        <p:blipFill>
          <a:blip r:embed="rId2"/>
          <a:stretch>
            <a:fillRect/>
          </a:stretch>
        </p:blipFill>
        <p:spPr>
          <a:xfrm>
            <a:off x="3503831" y="1796902"/>
            <a:ext cx="5184337" cy="2002706"/>
          </a:xfrm>
          <a:prstGeom prst="rect">
            <a:avLst/>
          </a:prstGeom>
        </p:spPr>
      </p:pic>
    </p:spTree>
    <p:extLst>
      <p:ext uri="{BB962C8B-B14F-4D97-AF65-F5344CB8AC3E}">
        <p14:creationId xmlns:p14="http://schemas.microsoft.com/office/powerpoint/2010/main" val="1704783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565418382"/>
              </p:ext>
            </p:extLst>
          </p:nvPr>
        </p:nvGraphicFramePr>
        <p:xfrm>
          <a:off x="854074" y="1886079"/>
          <a:ext cx="10515600" cy="40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往装有</a:t>
                      </a:r>
                      <a:r>
                        <a:rPr lang="en-US" sz="2000" dirty="0">
                          <a:effectLst/>
                          <a:latin typeface="宋体" panose="02010600030101010101" pitchFamily="2" charset="-122"/>
                          <a:ea typeface="宋体" panose="02010600030101010101" pitchFamily="2" charset="-122"/>
                        </a:rPr>
                        <a:t>50 </a:t>
                      </a:r>
                      <a:r>
                        <a:rPr lang="en-US" sz="2000" dirty="0">
                          <a:effectLst/>
                          <a:latin typeface="Times New Roman" panose="02020603050405020304" pitchFamily="18" charset="0"/>
                          <a:ea typeface="宋体" panose="02010600030101010101" pitchFamily="2" charset="-122"/>
                          <a:cs typeface="Times New Roman" panose="02020603050405020304" pitchFamily="18" charset="0"/>
                        </a:rPr>
                        <a:t>mL</a:t>
                      </a:r>
                      <a:r>
                        <a:rPr lang="zh-CN" sz="2000" dirty="0">
                          <a:effectLst/>
                          <a:latin typeface="宋体" panose="02010600030101010101" pitchFamily="2" charset="-122"/>
                          <a:ea typeface="宋体" panose="02010600030101010101" pitchFamily="2" charset="-122"/>
                        </a:rPr>
                        <a:t>水的量筒中注入</a:t>
                      </a:r>
                      <a:r>
                        <a:rPr lang="en-US" sz="2000" dirty="0">
                          <a:effectLst/>
                          <a:latin typeface="宋体" panose="02010600030101010101" pitchFamily="2" charset="-122"/>
                          <a:ea typeface="宋体" panose="02010600030101010101" pitchFamily="2" charset="-122"/>
                        </a:rPr>
                        <a:t>50 </a:t>
                      </a:r>
                      <a:r>
                        <a:rPr lang="en-US" sz="200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mL</a:t>
                      </a:r>
                      <a:r>
                        <a:rPr lang="zh-CN" sz="2000" dirty="0">
                          <a:effectLst/>
                          <a:latin typeface="宋体" panose="02010600030101010101" pitchFamily="2" charset="-122"/>
                          <a:ea typeface="宋体" panose="02010600030101010101" pitchFamily="2" charset="-122"/>
                        </a:rPr>
                        <a:t>酒精</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充分混合后总体积</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小于</a:t>
                      </a:r>
                      <a:r>
                        <a:rPr lang="en-US" sz="2000" dirty="0">
                          <a:effectLst/>
                          <a:latin typeface="宋体" panose="02010600030101010101" pitchFamily="2" charset="-122"/>
                          <a:ea typeface="宋体" panose="02010600030101010101" pitchFamily="2" charset="-122"/>
                        </a:rPr>
                        <a:t>100 </a:t>
                      </a:r>
                      <a:r>
                        <a:rPr lang="en-US" sz="200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mL</a:t>
                      </a:r>
                      <a:endParaRPr lang="zh-CN" altLang="en-US" sz="2000"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sz="2000" u="wavyHeavy" baseline="0" dirty="0">
                          <a:effectLst/>
                          <a:uFill>
                            <a:solidFill>
                              <a:srgbClr val="FF0000"/>
                            </a:solidFill>
                          </a:uFill>
                          <a:latin typeface="宋体" panose="02010600030101010101" pitchFamily="2" charset="-122"/>
                          <a:ea typeface="宋体" panose="02010600030101010101" pitchFamily="2" charset="-122"/>
                        </a:rPr>
                        <a:t>分子之间存在空隙</a:t>
                      </a:r>
                      <a:endParaRPr lang="zh-CN" sz="2000" u="wavyHeavy" baseline="0" dirty="0">
                        <a:solidFill>
                          <a:srgbClr val="000000"/>
                        </a:solidFill>
                        <a:effectLst/>
                        <a:uFill>
                          <a:solidFill>
                            <a:srgbClr val="FF0000"/>
                          </a:solidFill>
                        </a:uFill>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extLst>
                  <a:ext uri="{0D108BD9-81ED-4DB2-BD59-A6C34878D82A}">
                    <a16:rowId xmlns:a16="http://schemas.microsoft.com/office/drawing/2014/main" xmlns="" val="3797098143"/>
                  </a:ext>
                </a:extLst>
              </a:tr>
              <a:tr h="1800000">
                <a:tc>
                  <a:txBody>
                    <a:bodyPr/>
                    <a:lstStyle/>
                    <a:p>
                      <a:pPr algn="ctr">
                        <a:lnSpc>
                          <a:spcPct val="100000"/>
                        </a:lnSpc>
                        <a:spcAft>
                          <a:spcPts val="0"/>
                        </a:spcAft>
                      </a:pPr>
                      <a:endParaRPr lang="en-US"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在装着红棕色二氧化氮气体的瓶子上面倒扣一个空瓶子</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使两瓶口相对</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之间用玻璃板隔开</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抽掉玻璃板</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两瓶气体混合</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最终颜色变均匀</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气体能发生扩散现象</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说明</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分子在不停地做无规则运动</a:t>
                      </a:r>
                    </a:p>
                  </a:txBody>
                  <a:tcPr marL="38100" marR="38100" marT="0" marB="0" anchor="ctr">
                    <a:solidFill>
                      <a:srgbClr val="FAE7E8"/>
                    </a:solidFill>
                  </a:tcPr>
                </a:tc>
                <a:extLst>
                  <a:ext uri="{0D108BD9-81ED-4DB2-BD59-A6C34878D82A}">
                    <a16:rowId xmlns:a16="http://schemas.microsoft.com/office/drawing/2014/main" xmlns="" val="2809608871"/>
                  </a:ext>
                </a:extLst>
              </a:tr>
            </a:tbl>
          </a:graphicData>
        </a:graphic>
      </p:graphicFrame>
      <p:pic>
        <p:nvPicPr>
          <p:cNvPr id="1025" name="18zhongkgaobang2.jpg">
            <a:extLst>
              <a:ext uri="{FF2B5EF4-FFF2-40B4-BE49-F238E27FC236}">
                <a16:creationId xmlns:a16="http://schemas.microsoft.com/office/drawing/2014/main" xmlns="" id="{3DFB30E4-08FA-4C4C-B675-E8CA0010C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9" y="2464755"/>
            <a:ext cx="1458432" cy="1511789"/>
          </a:xfrm>
          <a:prstGeom prst="rect">
            <a:avLst/>
          </a:prstGeom>
          <a:noFill/>
          <a:extLst>
            <a:ext uri="{909E8E84-426E-40DD-AFC4-6F175D3DCCD1}">
              <a14:hiddenFill xmlns:a14="http://schemas.microsoft.com/office/drawing/2010/main">
                <a:solidFill>
                  <a:srgbClr val="FFFFFF"/>
                </a:solidFill>
              </a14:hiddenFill>
            </a:ext>
          </a:extLst>
        </p:spPr>
      </p:pic>
      <p:pic>
        <p:nvPicPr>
          <p:cNvPr id="14" name="18zhongkgaobang3.jpg">
            <a:extLst>
              <a:ext uri="{FF2B5EF4-FFF2-40B4-BE49-F238E27FC236}">
                <a16:creationId xmlns:a16="http://schemas.microsoft.com/office/drawing/2014/main" xmlns="" id="{DF928366-90E5-4A1F-B818-FA932FF584DF}"/>
              </a:ext>
            </a:extLst>
          </p:cNvPr>
          <p:cNvPicPr/>
          <p:nvPr/>
        </p:nvPicPr>
        <p:blipFill>
          <a:blip r:embed="rId3"/>
          <a:stretch>
            <a:fillRect/>
          </a:stretch>
        </p:blipFill>
        <p:spPr>
          <a:xfrm>
            <a:off x="907238" y="4245782"/>
            <a:ext cx="1458431" cy="1522879"/>
          </a:xfrm>
          <a:prstGeom prst="rect">
            <a:avLst/>
          </a:prstGeom>
        </p:spPr>
      </p:pic>
    </p:spTree>
    <p:extLst>
      <p:ext uri="{BB962C8B-B14F-4D97-AF65-F5344CB8AC3E}">
        <p14:creationId xmlns:p14="http://schemas.microsoft.com/office/powerpoint/2010/main" val="392050760"/>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4991751"/>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分子热运动</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扩散现象</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不同的物质在互相接触时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彼此</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对方的现象叫扩散</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气体、固体、液体之间都可以发生扩散现象</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扩散现象说明</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一切物质的分子都在</a:t>
            </a:r>
            <a:r>
              <a:rPr lang="zh-CN" altLang="en-US" sz="2400" u="sng" dirty="0">
                <a:latin typeface="宋体" panose="02010600030101010101" pitchFamily="2" charset="-122"/>
                <a:ea typeface="宋体" panose="02010600030101010101" pitchFamily="2" charset="-122"/>
              </a:rPr>
              <a:t>　</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物质的分子之间存在</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物质发生扩散现象的快慢与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有关</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扩散越快</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举例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闻到气味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墨水在清水中扩散</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堆煤的地面土层发黑等</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5789355" y="250175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进入</a:t>
            </a:r>
          </a:p>
        </p:txBody>
      </p:sp>
      <p:sp>
        <p:nvSpPr>
          <p:cNvPr id="8" name="矩形 7">
            <a:extLst>
              <a:ext uri="{FF2B5EF4-FFF2-40B4-BE49-F238E27FC236}">
                <a16:creationId xmlns:a16="http://schemas.microsoft.com/office/drawing/2014/main" xmlns="" id="{16F82B37-4925-4BDA-B6C4-B3BAB1B56DA9}"/>
              </a:ext>
            </a:extLst>
          </p:cNvPr>
          <p:cNvSpPr/>
          <p:nvPr/>
        </p:nvSpPr>
        <p:spPr>
          <a:xfrm>
            <a:off x="3854228" y="4139166"/>
            <a:ext cx="296908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不停地做无规则运动</a:t>
            </a:r>
          </a:p>
        </p:txBody>
      </p:sp>
      <p:sp>
        <p:nvSpPr>
          <p:cNvPr id="10" name="矩形 9">
            <a:extLst>
              <a:ext uri="{FF2B5EF4-FFF2-40B4-BE49-F238E27FC236}">
                <a16:creationId xmlns:a16="http://schemas.microsoft.com/office/drawing/2014/main" xmlns="" id="{88270716-152C-4C29-86D7-CF6FD7479B4A}"/>
              </a:ext>
            </a:extLst>
          </p:cNvPr>
          <p:cNvSpPr/>
          <p:nvPr/>
        </p:nvSpPr>
        <p:spPr>
          <a:xfrm>
            <a:off x="4045619" y="468103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间隙</a:t>
            </a:r>
          </a:p>
        </p:txBody>
      </p:sp>
      <p:sp>
        <p:nvSpPr>
          <p:cNvPr id="13" name="矩形 12">
            <a:extLst>
              <a:ext uri="{FF2B5EF4-FFF2-40B4-BE49-F238E27FC236}">
                <a16:creationId xmlns:a16="http://schemas.microsoft.com/office/drawing/2014/main" xmlns="" id="{BD2EEE3A-96B7-4EF0-AECA-54E9E10D736A}"/>
              </a:ext>
            </a:extLst>
          </p:cNvPr>
          <p:cNvSpPr/>
          <p:nvPr/>
        </p:nvSpPr>
        <p:spPr>
          <a:xfrm>
            <a:off x="5172670" y="523399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p>
        </p:txBody>
      </p:sp>
      <p:sp>
        <p:nvSpPr>
          <p:cNvPr id="14" name="矩形 13">
            <a:extLst>
              <a:ext uri="{FF2B5EF4-FFF2-40B4-BE49-F238E27FC236}">
                <a16:creationId xmlns:a16="http://schemas.microsoft.com/office/drawing/2014/main" xmlns="" id="{B4E89B06-8D4D-4B88-A3AC-103B91D56D09}"/>
              </a:ext>
            </a:extLst>
          </p:cNvPr>
          <p:cNvSpPr/>
          <p:nvPr/>
        </p:nvSpPr>
        <p:spPr>
          <a:xfrm>
            <a:off x="7107795" y="5233999"/>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温度越高</a:t>
            </a:r>
          </a:p>
        </p:txBody>
      </p:sp>
    </p:spTree>
    <p:extLst>
      <p:ext uri="{BB962C8B-B14F-4D97-AF65-F5344CB8AC3E}">
        <p14:creationId xmlns:p14="http://schemas.microsoft.com/office/powerpoint/2010/main" val="261197793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2058563820"/>
              </p:ext>
            </p:extLst>
          </p:nvPr>
        </p:nvGraphicFramePr>
        <p:xfrm>
          <a:off x="854074" y="1886079"/>
          <a:ext cx="10515600" cy="40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在量筒中装一半清水</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用细管在水的下面注入硫酸铜的水溶液</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静放几天</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发现两种液体的界面逐渐变得模糊不清</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altLang="en-US" sz="2000" kern="1200" dirty="0">
                          <a:solidFill>
                            <a:schemeClr val="dk1"/>
                          </a:solidFill>
                          <a:effectLst/>
                          <a:latin typeface="宋体" panose="02010600030101010101" pitchFamily="2" charset="-122"/>
                          <a:ea typeface="宋体" panose="02010600030101010101" pitchFamily="2" charset="-122"/>
                          <a:cs typeface="+mn-cs"/>
                        </a:rPr>
                        <a:t>液体能发生扩散现象</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en-US" sz="2000" kern="1200" dirty="0">
                          <a:solidFill>
                            <a:schemeClr val="dk1"/>
                          </a:solidFill>
                          <a:effectLst/>
                          <a:latin typeface="宋体" panose="02010600030101010101" pitchFamily="2" charset="-122"/>
                          <a:ea typeface="宋体" panose="02010600030101010101" pitchFamily="2" charset="-122"/>
                          <a:cs typeface="+mn-cs"/>
                        </a:rPr>
                        <a:t>说明</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分子在不停地做无规则运动</a:t>
                      </a:r>
                    </a:p>
                  </a:txBody>
                  <a:tcPr marL="38100" marR="38100" marT="0" marB="0" anchor="ctr">
                    <a:solidFill>
                      <a:srgbClr val="F5CBCC"/>
                    </a:solidFill>
                  </a:tcPr>
                </a:tc>
                <a:extLst>
                  <a:ext uri="{0D108BD9-81ED-4DB2-BD59-A6C34878D82A}">
                    <a16:rowId xmlns:a16="http://schemas.microsoft.com/office/drawing/2014/main" xmlns="" val="3797098143"/>
                  </a:ext>
                </a:extLst>
              </a:tr>
              <a:tr h="1800000">
                <a:tc>
                  <a:txBody>
                    <a:bodyPr/>
                    <a:lstStyle/>
                    <a:p>
                      <a:pPr algn="ctr">
                        <a:lnSpc>
                          <a:spcPct val="100000"/>
                        </a:lnSpc>
                        <a:spcAft>
                          <a:spcPts val="0"/>
                        </a:spcAft>
                      </a:pPr>
                      <a:endParaRPr lang="en-US"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在分别盛有冷水和温水的杯中各滴入一滴墨水</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墨水在温水中扩散得更快</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AE7E8"/>
                    </a:solidFill>
                  </a:tcPr>
                </a:tc>
                <a:tc>
                  <a:txBody>
                    <a:bodyPr/>
                    <a:lstStyle/>
                    <a:p>
                      <a:pPr>
                        <a:lnSpc>
                          <a:spcPct val="100000"/>
                        </a:lnSpc>
                        <a:spcAft>
                          <a:spcPts val="0"/>
                        </a:spcAft>
                      </a:pP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温度越高</a:t>
                      </a:r>
                      <a:r>
                        <a:rPr lang="en-US" altLang="zh-CN"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分子的无规则运动越剧烈</a:t>
                      </a:r>
                    </a:p>
                  </a:txBody>
                  <a:tcPr marL="38100" marR="38100" marT="0" marB="0" anchor="ctr">
                    <a:solidFill>
                      <a:srgbClr val="FAE7E8"/>
                    </a:solidFill>
                  </a:tcPr>
                </a:tc>
                <a:extLst>
                  <a:ext uri="{0D108BD9-81ED-4DB2-BD59-A6C34878D82A}">
                    <a16:rowId xmlns:a16="http://schemas.microsoft.com/office/drawing/2014/main" xmlns="" val="2809608871"/>
                  </a:ext>
                </a:extLst>
              </a:tr>
            </a:tbl>
          </a:graphicData>
        </a:graphic>
      </p:graphicFrame>
      <p:sp>
        <p:nvSpPr>
          <p:cNvPr id="4" name="文本框 3">
            <a:extLst>
              <a:ext uri="{FF2B5EF4-FFF2-40B4-BE49-F238E27FC236}">
                <a16:creationId xmlns:a16="http://schemas.microsoft.com/office/drawing/2014/main" xmlns="" id="{6C065EE5-296F-4F43-8D1E-845FEDEF79DD}"/>
              </a:ext>
            </a:extLst>
          </p:cNvPr>
          <p:cNvSpPr txBox="1"/>
          <p:nvPr/>
        </p:nvSpPr>
        <p:spPr>
          <a:xfrm>
            <a:off x="10400763" y="1541581"/>
            <a:ext cx="697627"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续表</a:t>
            </a:r>
          </a:p>
        </p:txBody>
      </p:sp>
      <p:pic>
        <p:nvPicPr>
          <p:cNvPr id="11" name="18zhongkgaobang4.jpg">
            <a:extLst>
              <a:ext uri="{FF2B5EF4-FFF2-40B4-BE49-F238E27FC236}">
                <a16:creationId xmlns:a16="http://schemas.microsoft.com/office/drawing/2014/main" xmlns="" id="{4E775BD1-62E8-4356-989B-753BAD420B1D}"/>
              </a:ext>
            </a:extLst>
          </p:cNvPr>
          <p:cNvPicPr>
            <a:picLocks noChangeAspect="1"/>
          </p:cNvPicPr>
          <p:nvPr/>
        </p:nvPicPr>
        <p:blipFill>
          <a:blip r:embed="rId2"/>
          <a:stretch>
            <a:fillRect/>
          </a:stretch>
        </p:blipFill>
        <p:spPr>
          <a:xfrm>
            <a:off x="876430" y="2379118"/>
            <a:ext cx="1517294" cy="1702613"/>
          </a:xfrm>
          <a:prstGeom prst="rect">
            <a:avLst/>
          </a:prstGeom>
        </p:spPr>
      </p:pic>
      <p:pic>
        <p:nvPicPr>
          <p:cNvPr id="12" name="18zhongkgaobang5.jpg">
            <a:extLst>
              <a:ext uri="{FF2B5EF4-FFF2-40B4-BE49-F238E27FC236}">
                <a16:creationId xmlns:a16="http://schemas.microsoft.com/office/drawing/2014/main" xmlns="" id="{5C53E590-B928-40B8-8900-9BC4A3D660E1}"/>
              </a:ext>
            </a:extLst>
          </p:cNvPr>
          <p:cNvPicPr/>
          <p:nvPr/>
        </p:nvPicPr>
        <p:blipFill>
          <a:blip r:embed="rId3"/>
          <a:stretch>
            <a:fillRect/>
          </a:stretch>
        </p:blipFill>
        <p:spPr>
          <a:xfrm>
            <a:off x="860863" y="4474997"/>
            <a:ext cx="1532861" cy="1035132"/>
          </a:xfrm>
          <a:prstGeom prst="rect">
            <a:avLst/>
          </a:prstGeom>
        </p:spPr>
      </p:pic>
    </p:spTree>
    <p:extLst>
      <p:ext uri="{BB962C8B-B14F-4D97-AF65-F5344CB8AC3E}">
        <p14:creationId xmlns:p14="http://schemas.microsoft.com/office/powerpoint/2010/main" val="2497346459"/>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458298545"/>
              </p:ext>
            </p:extLst>
          </p:nvPr>
        </p:nvGraphicFramePr>
        <p:xfrm>
          <a:off x="854074" y="1886079"/>
          <a:ext cx="10515600" cy="40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将两个铅柱的底面削平</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然后紧紧地压在一起</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两个铅柱就会结合起来</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甚至下面吊一个重物都不能把它们拉开</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分子之间存在引力</a:t>
                      </a:r>
                    </a:p>
                  </a:txBody>
                  <a:tcPr marL="38100" marR="38100" marT="0" marB="0" anchor="ctr">
                    <a:solidFill>
                      <a:srgbClr val="F5CBCC"/>
                    </a:solidFill>
                  </a:tcPr>
                </a:tc>
                <a:extLst>
                  <a:ext uri="{0D108BD9-81ED-4DB2-BD59-A6C34878D82A}">
                    <a16:rowId xmlns:a16="http://schemas.microsoft.com/office/drawing/2014/main" xmlns="" val="3797098143"/>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把干净的玻璃板吊在弹簧测力计下面</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读出测力计的示数</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使玻璃板水平接触水面</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然后稍稍用力向上拉玻璃板</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发现测力计示数变大</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AE7E8"/>
                    </a:solidFill>
                  </a:tcPr>
                </a:tc>
                <a:tc>
                  <a:txBody>
                    <a:bodyPr/>
                    <a:lstStyle/>
                    <a:p>
                      <a:pPr>
                        <a:lnSpc>
                          <a:spcPct val="100000"/>
                        </a:lnSpc>
                        <a:spcAft>
                          <a:spcPts val="0"/>
                        </a:spcAft>
                      </a:pPr>
                      <a:r>
                        <a:rPr lang="zh-CN" altLang="en-US" sz="2000" kern="1200" dirty="0">
                          <a:solidFill>
                            <a:schemeClr val="dk1"/>
                          </a:solidFill>
                          <a:effectLst/>
                          <a:latin typeface="宋体" panose="02010600030101010101" pitchFamily="2" charset="-122"/>
                          <a:ea typeface="宋体" panose="02010600030101010101" pitchFamily="2" charset="-122"/>
                          <a:cs typeface="+mn-cs"/>
                        </a:rPr>
                        <a:t>分子之间存在引力</a:t>
                      </a:r>
                      <a:endPar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endParaRPr>
                    </a:p>
                  </a:txBody>
                  <a:tcPr marL="38100" marR="38100" marT="0" marB="0" anchor="ctr">
                    <a:solidFill>
                      <a:srgbClr val="FAE7E8"/>
                    </a:solidFill>
                  </a:tcPr>
                </a:tc>
                <a:extLst>
                  <a:ext uri="{0D108BD9-81ED-4DB2-BD59-A6C34878D82A}">
                    <a16:rowId xmlns:a16="http://schemas.microsoft.com/office/drawing/2014/main" xmlns="" val="2809608871"/>
                  </a:ext>
                </a:extLst>
              </a:tr>
            </a:tbl>
          </a:graphicData>
        </a:graphic>
      </p:graphicFrame>
      <p:sp>
        <p:nvSpPr>
          <p:cNvPr id="4" name="文本框 3">
            <a:extLst>
              <a:ext uri="{FF2B5EF4-FFF2-40B4-BE49-F238E27FC236}">
                <a16:creationId xmlns:a16="http://schemas.microsoft.com/office/drawing/2014/main" xmlns="" id="{6C065EE5-296F-4F43-8D1E-845FEDEF79DD}"/>
              </a:ext>
            </a:extLst>
          </p:cNvPr>
          <p:cNvSpPr txBox="1"/>
          <p:nvPr/>
        </p:nvSpPr>
        <p:spPr>
          <a:xfrm>
            <a:off x="10400763" y="1541581"/>
            <a:ext cx="697627"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续表</a:t>
            </a:r>
          </a:p>
        </p:txBody>
      </p:sp>
      <p:pic>
        <p:nvPicPr>
          <p:cNvPr id="10" name="18zhongkgaobang6.jpg">
            <a:extLst>
              <a:ext uri="{FF2B5EF4-FFF2-40B4-BE49-F238E27FC236}">
                <a16:creationId xmlns:a16="http://schemas.microsoft.com/office/drawing/2014/main" xmlns="" id="{A3615EAB-7648-47D9-B3E5-F1C6224953AA}"/>
              </a:ext>
            </a:extLst>
          </p:cNvPr>
          <p:cNvPicPr/>
          <p:nvPr/>
        </p:nvPicPr>
        <p:blipFill>
          <a:blip r:embed="rId2"/>
          <a:stretch>
            <a:fillRect/>
          </a:stretch>
        </p:blipFill>
        <p:spPr>
          <a:xfrm>
            <a:off x="1070818" y="2360105"/>
            <a:ext cx="1151406" cy="1718626"/>
          </a:xfrm>
          <a:prstGeom prst="rect">
            <a:avLst/>
          </a:prstGeom>
        </p:spPr>
      </p:pic>
      <p:pic>
        <p:nvPicPr>
          <p:cNvPr id="14" name="18zhongkgaobang7.jpg">
            <a:extLst>
              <a:ext uri="{FF2B5EF4-FFF2-40B4-BE49-F238E27FC236}">
                <a16:creationId xmlns:a16="http://schemas.microsoft.com/office/drawing/2014/main" xmlns="" id="{7EEA8A3A-BFF3-4E49-B5EB-7822F350E375}"/>
              </a:ext>
            </a:extLst>
          </p:cNvPr>
          <p:cNvPicPr/>
          <p:nvPr/>
        </p:nvPicPr>
        <p:blipFill>
          <a:blip r:embed="rId3"/>
          <a:stretch>
            <a:fillRect/>
          </a:stretch>
        </p:blipFill>
        <p:spPr>
          <a:xfrm>
            <a:off x="986907" y="4149815"/>
            <a:ext cx="1309390" cy="1697180"/>
          </a:xfrm>
          <a:prstGeom prst="rect">
            <a:avLst/>
          </a:prstGeom>
        </p:spPr>
      </p:pic>
    </p:spTree>
    <p:extLst>
      <p:ext uri="{BB962C8B-B14F-4D97-AF65-F5344CB8AC3E}">
        <p14:creationId xmlns:p14="http://schemas.microsoft.com/office/powerpoint/2010/main" val="2487895421"/>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3364284092"/>
              </p:ext>
            </p:extLst>
          </p:nvPr>
        </p:nvGraphicFramePr>
        <p:xfrm>
          <a:off x="854074" y="1886079"/>
          <a:ext cx="10515600" cy="40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在一个配有活塞的厚玻璃筒里放一小团硝化棉</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把活塞迅速压下去</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发现硝化棉燃烧起来</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altLang="en-US" sz="2000" kern="1200" dirty="0">
                          <a:solidFill>
                            <a:schemeClr val="dk1"/>
                          </a:solidFill>
                          <a:effectLst/>
                          <a:latin typeface="宋体" panose="02010600030101010101" pitchFamily="2" charset="-122"/>
                          <a:ea typeface="宋体" panose="02010600030101010101" pitchFamily="2" charset="-122"/>
                          <a:cs typeface="+mn-cs"/>
                        </a:rPr>
                        <a:t>活塞压缩空气做功</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en-US" sz="2000" kern="1200" dirty="0">
                          <a:solidFill>
                            <a:schemeClr val="dk1"/>
                          </a:solidFill>
                          <a:effectLst/>
                          <a:latin typeface="宋体" panose="02010600030101010101" pitchFamily="2" charset="-122"/>
                          <a:ea typeface="宋体" panose="02010600030101010101" pitchFamily="2" charset="-122"/>
                          <a:cs typeface="+mn-cs"/>
                        </a:rPr>
                        <a:t>空气内能增大、温度升高</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en-US" sz="2000" kern="1200" dirty="0">
                          <a:solidFill>
                            <a:schemeClr val="dk1"/>
                          </a:solidFill>
                          <a:effectLst/>
                          <a:latin typeface="宋体" panose="02010600030101010101" pitchFamily="2" charset="-122"/>
                          <a:ea typeface="宋体" panose="02010600030101010101" pitchFamily="2" charset="-122"/>
                          <a:cs typeface="+mn-cs"/>
                        </a:rPr>
                        <a:t>达到硝化棉的着火点</a:t>
                      </a:r>
                    </a:p>
                  </a:txBody>
                  <a:tcPr marL="38100" marR="38100" marT="0" marB="0" anchor="ctr">
                    <a:solidFill>
                      <a:srgbClr val="F5CBCC"/>
                    </a:solidFill>
                  </a:tcPr>
                </a:tc>
                <a:extLst>
                  <a:ext uri="{0D108BD9-81ED-4DB2-BD59-A6C34878D82A}">
                    <a16:rowId xmlns:a16="http://schemas.microsoft.com/office/drawing/2014/main" xmlns="" val="3797098143"/>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烧瓶中盛少量水</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给瓶内打气</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当瓶塞跳出时</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观察到瓶内出现白雾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AE7E8"/>
                    </a:solidFill>
                  </a:tcPr>
                </a:tc>
                <a:tc>
                  <a:txBody>
                    <a:bodyPr/>
                    <a:lstStyle/>
                    <a:p>
                      <a:pPr>
                        <a:lnSpc>
                          <a:spcPct val="100000"/>
                        </a:lnSpc>
                        <a:spcAft>
                          <a:spcPts val="0"/>
                        </a:spcAft>
                      </a:pP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气体膨胀对外做功</a:t>
                      </a:r>
                      <a:r>
                        <a:rPr lang="en-US" altLang="zh-CN"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内能减小、温度降低</a:t>
                      </a:r>
                    </a:p>
                  </a:txBody>
                  <a:tcPr marL="38100" marR="38100" marT="0" marB="0" anchor="ctr">
                    <a:solidFill>
                      <a:srgbClr val="FAE7E8"/>
                    </a:solidFill>
                  </a:tcPr>
                </a:tc>
                <a:extLst>
                  <a:ext uri="{0D108BD9-81ED-4DB2-BD59-A6C34878D82A}">
                    <a16:rowId xmlns:a16="http://schemas.microsoft.com/office/drawing/2014/main" xmlns="" val="2809608871"/>
                  </a:ext>
                </a:extLst>
              </a:tr>
            </a:tbl>
          </a:graphicData>
        </a:graphic>
      </p:graphicFrame>
      <p:sp>
        <p:nvSpPr>
          <p:cNvPr id="4" name="文本框 3">
            <a:extLst>
              <a:ext uri="{FF2B5EF4-FFF2-40B4-BE49-F238E27FC236}">
                <a16:creationId xmlns:a16="http://schemas.microsoft.com/office/drawing/2014/main" xmlns="" id="{6C065EE5-296F-4F43-8D1E-845FEDEF79DD}"/>
              </a:ext>
            </a:extLst>
          </p:cNvPr>
          <p:cNvSpPr txBox="1"/>
          <p:nvPr/>
        </p:nvSpPr>
        <p:spPr>
          <a:xfrm>
            <a:off x="10400763" y="1541581"/>
            <a:ext cx="697627"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续表</a:t>
            </a:r>
          </a:p>
        </p:txBody>
      </p:sp>
      <p:pic>
        <p:nvPicPr>
          <p:cNvPr id="11" name="18zhongkgaobang8.jpg">
            <a:extLst>
              <a:ext uri="{FF2B5EF4-FFF2-40B4-BE49-F238E27FC236}">
                <a16:creationId xmlns:a16="http://schemas.microsoft.com/office/drawing/2014/main" xmlns="" id="{647808D5-C067-4B3D-9B6C-AE84FD43AD67}"/>
              </a:ext>
            </a:extLst>
          </p:cNvPr>
          <p:cNvPicPr/>
          <p:nvPr/>
        </p:nvPicPr>
        <p:blipFill>
          <a:blip r:embed="rId2"/>
          <a:stretch>
            <a:fillRect/>
          </a:stretch>
        </p:blipFill>
        <p:spPr>
          <a:xfrm>
            <a:off x="986845" y="2360106"/>
            <a:ext cx="1326479" cy="1722478"/>
          </a:xfrm>
          <a:prstGeom prst="rect">
            <a:avLst/>
          </a:prstGeom>
        </p:spPr>
      </p:pic>
      <p:pic>
        <p:nvPicPr>
          <p:cNvPr id="12" name="18zhongkgaobang9.jpg">
            <a:extLst>
              <a:ext uri="{FF2B5EF4-FFF2-40B4-BE49-F238E27FC236}">
                <a16:creationId xmlns:a16="http://schemas.microsoft.com/office/drawing/2014/main" xmlns="" id="{175F5795-6180-42A5-BB92-70A14FEFBA1F}"/>
              </a:ext>
            </a:extLst>
          </p:cNvPr>
          <p:cNvPicPr/>
          <p:nvPr/>
        </p:nvPicPr>
        <p:blipFill>
          <a:blip r:embed="rId3"/>
          <a:stretch>
            <a:fillRect/>
          </a:stretch>
        </p:blipFill>
        <p:spPr>
          <a:xfrm>
            <a:off x="891038" y="4396724"/>
            <a:ext cx="1494646" cy="1207214"/>
          </a:xfrm>
          <a:prstGeom prst="rect">
            <a:avLst/>
          </a:prstGeom>
        </p:spPr>
      </p:pic>
    </p:spTree>
    <p:extLst>
      <p:ext uri="{BB962C8B-B14F-4D97-AF65-F5344CB8AC3E}">
        <p14:creationId xmlns:p14="http://schemas.microsoft.com/office/powerpoint/2010/main" val="1206151255"/>
      </p:ext>
    </p:extLst>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2817930739"/>
              </p:ext>
            </p:extLst>
          </p:nvPr>
        </p:nvGraphicFramePr>
        <p:xfrm>
          <a:off x="854074" y="1886079"/>
          <a:ext cx="10515600" cy="40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将一根铁丝快速反复弯折数十次</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铁丝弯折处会发热</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做功可以改变物体的内能</a:t>
                      </a:r>
                    </a:p>
                  </a:txBody>
                  <a:tcPr marL="38100" marR="38100" marT="0" marB="0" anchor="ctr">
                    <a:solidFill>
                      <a:srgbClr val="F5CBCC"/>
                    </a:solidFill>
                  </a:tcPr>
                </a:tc>
                <a:extLst>
                  <a:ext uri="{0D108BD9-81ED-4DB2-BD59-A6C34878D82A}">
                    <a16:rowId xmlns:a16="http://schemas.microsoft.com/office/drawing/2014/main" xmlns="" val="3797098143"/>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nSpc>
                          <a:spcPct val="100000"/>
                        </a:lnSpc>
                        <a:spcAft>
                          <a:spcPts val="0"/>
                        </a:spcAft>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在试管内装一些水</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用橡胶塞塞住管口</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将水加热一段时间</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塞子冲出</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瓶口出现白雾</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AE7E8"/>
                    </a:solidFill>
                  </a:tcPr>
                </a:tc>
                <a:tc>
                  <a:txBody>
                    <a:bodyPr/>
                    <a:lstStyle/>
                    <a:p>
                      <a:pPr>
                        <a:lnSpc>
                          <a:spcPct val="100000"/>
                        </a:lnSpc>
                        <a:spcAft>
                          <a:spcPts val="0"/>
                        </a:spcAft>
                      </a:pPr>
                      <a:r>
                        <a:rPr lang="zh-CN" altLang="en-US" sz="2000" kern="1200" dirty="0">
                          <a:solidFill>
                            <a:schemeClr val="dk1"/>
                          </a:solidFill>
                          <a:effectLst/>
                          <a:latin typeface="宋体" panose="02010600030101010101" pitchFamily="2" charset="-122"/>
                          <a:ea typeface="宋体" panose="02010600030101010101" pitchFamily="2" charset="-122"/>
                          <a:cs typeface="+mn-cs"/>
                        </a:rPr>
                        <a:t>水蒸气对塞子做功</a:t>
                      </a:r>
                      <a:r>
                        <a:rPr lang="en-US"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en-US" sz="2000" kern="1200" dirty="0">
                          <a:solidFill>
                            <a:schemeClr val="dk1"/>
                          </a:solidFill>
                          <a:effectLst/>
                          <a:latin typeface="宋体" panose="02010600030101010101" pitchFamily="2" charset="-122"/>
                          <a:ea typeface="宋体" panose="02010600030101010101" pitchFamily="2" charset="-122"/>
                          <a:cs typeface="+mn-cs"/>
                        </a:rPr>
                        <a:t>水蒸气的</a:t>
                      </a:r>
                      <a:r>
                        <a:rPr lang="zh-CN" altLang="en-US" sz="2000" u="wavyHeavy" kern="1200" baseline="0" dirty="0">
                          <a:solidFill>
                            <a:schemeClr val="dk1"/>
                          </a:solidFill>
                          <a:effectLst/>
                          <a:uFill>
                            <a:solidFill>
                              <a:srgbClr val="FF0000"/>
                            </a:solidFill>
                          </a:uFill>
                          <a:latin typeface="宋体" panose="02010600030101010101" pitchFamily="2" charset="-122"/>
                          <a:ea typeface="宋体" panose="02010600030101010101" pitchFamily="2" charset="-122"/>
                          <a:cs typeface="+mn-cs"/>
                        </a:rPr>
                        <a:t>内能转化为塞子的动能</a:t>
                      </a:r>
                    </a:p>
                  </a:txBody>
                  <a:tcPr marL="38100" marR="38100" marT="0" marB="0" anchor="ctr">
                    <a:solidFill>
                      <a:srgbClr val="FAE7E8"/>
                    </a:solidFill>
                  </a:tcPr>
                </a:tc>
                <a:extLst>
                  <a:ext uri="{0D108BD9-81ED-4DB2-BD59-A6C34878D82A}">
                    <a16:rowId xmlns:a16="http://schemas.microsoft.com/office/drawing/2014/main" xmlns="" val="2809608871"/>
                  </a:ext>
                </a:extLst>
              </a:tr>
            </a:tbl>
          </a:graphicData>
        </a:graphic>
      </p:graphicFrame>
      <p:sp>
        <p:nvSpPr>
          <p:cNvPr id="4" name="文本框 3">
            <a:extLst>
              <a:ext uri="{FF2B5EF4-FFF2-40B4-BE49-F238E27FC236}">
                <a16:creationId xmlns:a16="http://schemas.microsoft.com/office/drawing/2014/main" xmlns="" id="{6C065EE5-296F-4F43-8D1E-845FEDEF79DD}"/>
              </a:ext>
            </a:extLst>
          </p:cNvPr>
          <p:cNvSpPr txBox="1"/>
          <p:nvPr/>
        </p:nvSpPr>
        <p:spPr>
          <a:xfrm>
            <a:off x="10400763" y="1541581"/>
            <a:ext cx="697627"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续表</a:t>
            </a:r>
          </a:p>
        </p:txBody>
      </p:sp>
      <p:pic>
        <p:nvPicPr>
          <p:cNvPr id="10" name="19WJJANZKBWLZYY40-3.jpg">
            <a:extLst>
              <a:ext uri="{FF2B5EF4-FFF2-40B4-BE49-F238E27FC236}">
                <a16:creationId xmlns:a16="http://schemas.microsoft.com/office/drawing/2014/main" xmlns="" id="{E09A4C03-1F4E-406C-8833-A27D17233B70}"/>
              </a:ext>
            </a:extLst>
          </p:cNvPr>
          <p:cNvPicPr/>
          <p:nvPr/>
        </p:nvPicPr>
        <p:blipFill>
          <a:blip r:embed="rId2"/>
          <a:stretch>
            <a:fillRect/>
          </a:stretch>
        </p:blipFill>
        <p:spPr>
          <a:xfrm>
            <a:off x="977216" y="4157026"/>
            <a:ext cx="1335494" cy="1704512"/>
          </a:xfrm>
          <a:prstGeom prst="rect">
            <a:avLst/>
          </a:prstGeom>
        </p:spPr>
      </p:pic>
      <p:pic>
        <p:nvPicPr>
          <p:cNvPr id="14" name="18zhongkgaobang10.jpg">
            <a:extLst>
              <a:ext uri="{FF2B5EF4-FFF2-40B4-BE49-F238E27FC236}">
                <a16:creationId xmlns:a16="http://schemas.microsoft.com/office/drawing/2014/main" xmlns="" id="{C53C098E-AEBB-43F6-800B-5B71B9BD6298}"/>
              </a:ext>
            </a:extLst>
          </p:cNvPr>
          <p:cNvPicPr>
            <a:picLocks noChangeAspect="1"/>
          </p:cNvPicPr>
          <p:nvPr/>
        </p:nvPicPr>
        <p:blipFill>
          <a:blip r:embed="rId3"/>
          <a:stretch>
            <a:fillRect/>
          </a:stretch>
        </p:blipFill>
        <p:spPr>
          <a:xfrm>
            <a:off x="891201" y="2599853"/>
            <a:ext cx="1505468" cy="1203350"/>
          </a:xfrm>
          <a:prstGeom prst="rect">
            <a:avLst/>
          </a:prstGeom>
        </p:spPr>
      </p:pic>
    </p:spTree>
    <p:extLst>
      <p:ext uri="{BB962C8B-B14F-4D97-AF65-F5344CB8AC3E}">
        <p14:creationId xmlns:p14="http://schemas.microsoft.com/office/powerpoint/2010/main" val="1961280732"/>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分子动理论、内能相关小实验</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3" name="表格 2">
            <a:extLst>
              <a:ext uri="{FF2B5EF4-FFF2-40B4-BE49-F238E27FC236}">
                <a16:creationId xmlns:a16="http://schemas.microsoft.com/office/drawing/2014/main" xmlns="" id="{E47D9872-961E-458E-A23C-5388CE25AD7C}"/>
              </a:ext>
            </a:extLst>
          </p:cNvPr>
          <p:cNvGraphicFramePr>
            <a:graphicFrameLocks noGrp="1"/>
          </p:cNvGraphicFramePr>
          <p:nvPr>
            <p:extLst>
              <p:ext uri="{D42A27DB-BD31-4B8C-83A1-F6EECF244321}">
                <p14:modId xmlns:p14="http://schemas.microsoft.com/office/powerpoint/2010/main" val="1066301298"/>
              </p:ext>
            </p:extLst>
          </p:nvPr>
        </p:nvGraphicFramePr>
        <p:xfrm>
          <a:off x="854074" y="1886079"/>
          <a:ext cx="10515600" cy="2232000"/>
        </p:xfrm>
        <a:graphic>
          <a:graphicData uri="http://schemas.openxmlformats.org/drawingml/2006/table">
            <a:tbl>
              <a:tblPr firstRow="1" firstCol="1" bandRow="1">
                <a:tableStyleId>{5C22544A-7EE6-4342-B048-85BDC9FD1C3A}</a:tableStyleId>
              </a:tblPr>
              <a:tblGrid>
                <a:gridCol w="1562342">
                  <a:extLst>
                    <a:ext uri="{9D8B030D-6E8A-4147-A177-3AD203B41FA5}">
                      <a16:colId xmlns:a16="http://schemas.microsoft.com/office/drawing/2014/main" xmlns="" val="1177480846"/>
                    </a:ext>
                  </a:extLst>
                </a:gridCol>
                <a:gridCol w="6084240">
                  <a:extLst>
                    <a:ext uri="{9D8B030D-6E8A-4147-A177-3AD203B41FA5}">
                      <a16:colId xmlns:a16="http://schemas.microsoft.com/office/drawing/2014/main" xmlns="" val="3636243621"/>
                    </a:ext>
                  </a:extLst>
                </a:gridCol>
                <a:gridCol w="2869018">
                  <a:extLst>
                    <a:ext uri="{9D8B030D-6E8A-4147-A177-3AD203B41FA5}">
                      <a16:colId xmlns:a16="http://schemas.microsoft.com/office/drawing/2014/main" xmlns="" val="314830665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实验图片</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操作及现象</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实验结论</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tc>
                <a:extLst>
                  <a:ext uri="{0D108BD9-81ED-4DB2-BD59-A6C34878D82A}">
                    <a16:rowId xmlns:a16="http://schemas.microsoft.com/office/drawing/2014/main" xmlns="" val="3590345836"/>
                  </a:ext>
                </a:extLst>
              </a:tr>
              <a:tr h="1800000">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在一个固定的薄铜管里装适量乙醚</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用软木塞塞紧管口</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将结实的软绳绕在铜管上</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双手快速牵动绳子</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一会儿乙醚沸腾</a:t>
                      </a:r>
                      <a:r>
                        <a:rPr lang="en-US" altLang="zh-CN"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软木塞被冲起</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38100" marR="38100" marT="0" marB="0" anchor="ctr">
                    <a:solidFill>
                      <a:srgbClr val="F5CBCC"/>
                    </a:solidFill>
                  </a:tcPr>
                </a:tc>
                <a:tc>
                  <a:txBody>
                    <a:bodyPr/>
                    <a:lstStyle/>
                    <a:p>
                      <a:pPr>
                        <a:lnSpc>
                          <a:spcPct val="100000"/>
                        </a:lnSpc>
                        <a:spcAft>
                          <a:spcPts val="0"/>
                        </a:spcAft>
                      </a:pPr>
                      <a:r>
                        <a:rPr lang="zh-CN" altLang="en-US" sz="2000" kern="1200" dirty="0">
                          <a:solidFill>
                            <a:schemeClr val="dk1"/>
                          </a:solidFill>
                          <a:effectLst/>
                          <a:latin typeface="宋体" panose="02010600030101010101" pitchFamily="2" charset="-122"/>
                          <a:ea typeface="宋体" panose="02010600030101010101" pitchFamily="2" charset="-122"/>
                          <a:cs typeface="+mn-cs"/>
                        </a:rPr>
                        <a:t>做功可以改变物体的内能</a:t>
                      </a:r>
                    </a:p>
                  </a:txBody>
                  <a:tcPr marL="38100" marR="38100" marT="0" marB="0" anchor="ctr">
                    <a:solidFill>
                      <a:srgbClr val="F5CBCC"/>
                    </a:solidFill>
                  </a:tcPr>
                </a:tc>
                <a:extLst>
                  <a:ext uri="{0D108BD9-81ED-4DB2-BD59-A6C34878D82A}">
                    <a16:rowId xmlns:a16="http://schemas.microsoft.com/office/drawing/2014/main" xmlns="" val="3797098143"/>
                  </a:ext>
                </a:extLst>
              </a:tr>
            </a:tbl>
          </a:graphicData>
        </a:graphic>
      </p:graphicFrame>
      <p:sp>
        <p:nvSpPr>
          <p:cNvPr id="4" name="文本框 3">
            <a:extLst>
              <a:ext uri="{FF2B5EF4-FFF2-40B4-BE49-F238E27FC236}">
                <a16:creationId xmlns:a16="http://schemas.microsoft.com/office/drawing/2014/main" xmlns="" id="{6C065EE5-296F-4F43-8D1E-845FEDEF79DD}"/>
              </a:ext>
            </a:extLst>
          </p:cNvPr>
          <p:cNvSpPr txBox="1"/>
          <p:nvPr/>
        </p:nvSpPr>
        <p:spPr>
          <a:xfrm>
            <a:off x="10400763" y="1541581"/>
            <a:ext cx="697627"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续表</a:t>
            </a:r>
          </a:p>
        </p:txBody>
      </p:sp>
      <p:pic>
        <p:nvPicPr>
          <p:cNvPr id="11" name="18zhongkgaobang11.jpg">
            <a:extLst>
              <a:ext uri="{FF2B5EF4-FFF2-40B4-BE49-F238E27FC236}">
                <a16:creationId xmlns:a16="http://schemas.microsoft.com/office/drawing/2014/main" xmlns="" id="{2CD55C72-C561-40ED-9D05-49986A1F3566}"/>
              </a:ext>
            </a:extLst>
          </p:cNvPr>
          <p:cNvPicPr/>
          <p:nvPr/>
        </p:nvPicPr>
        <p:blipFill>
          <a:blip r:embed="rId2"/>
          <a:stretch>
            <a:fillRect/>
          </a:stretch>
        </p:blipFill>
        <p:spPr>
          <a:xfrm>
            <a:off x="865796" y="2631972"/>
            <a:ext cx="1525711" cy="1145408"/>
          </a:xfrm>
          <a:prstGeom prst="rect">
            <a:avLst/>
          </a:prstGeom>
        </p:spPr>
      </p:pic>
    </p:spTree>
    <p:extLst>
      <p:ext uri="{BB962C8B-B14F-4D97-AF65-F5344CB8AC3E}">
        <p14:creationId xmlns:p14="http://schemas.microsoft.com/office/powerpoint/2010/main" val="3237051770"/>
      </p:ext>
    </p:extLst>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8zhongkgaobang12.jpg" descr="id:2147487561;FounderCES">
            <a:extLst>
              <a:ext uri="{FF2B5EF4-FFF2-40B4-BE49-F238E27FC236}">
                <a16:creationId xmlns:a16="http://schemas.microsoft.com/office/drawing/2014/main" xmlns="" id="{9C2541BB-1E41-4D0C-834F-F9B99A4E4611}"/>
              </a:ext>
            </a:extLst>
          </p:cNvPr>
          <p:cNvPicPr/>
          <p:nvPr/>
        </p:nvPicPr>
        <p:blipFill rotWithShape="1">
          <a:blip r:embed="rId2"/>
          <a:srcRect r="1539"/>
          <a:stretch/>
        </p:blipFill>
        <p:spPr>
          <a:xfrm>
            <a:off x="4663610" y="3757303"/>
            <a:ext cx="6836728" cy="2116968"/>
          </a:xfrm>
          <a:prstGeom prst="rect">
            <a:avLst/>
          </a:prstGeom>
        </p:spPr>
      </p:pic>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2221762"/>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9</a:t>
            </a:r>
            <a:r>
              <a:rPr lang="zh-CN" altLang="en-US" sz="2400" spc="-50" dirty="0">
                <a:latin typeface="黑体" panose="02010609060101010101" pitchFamily="49" charset="-122"/>
                <a:ea typeface="黑体" panose="02010609060101010101" pitchFamily="49" charset="-122"/>
              </a:rPr>
              <a:t>　</a:t>
            </a:r>
            <a:r>
              <a:rPr lang="zh-CN" altLang="en-US" sz="2400" spc="-50" dirty="0">
                <a:latin typeface="宋体" panose="02010600030101010101" pitchFamily="2" charset="-122"/>
                <a:ea typeface="宋体" panose="02010600030101010101" pitchFamily="2" charset="-122"/>
              </a:rPr>
              <a:t>利用如图甲所示的实验装置探究“沙子和水的温度变化与吸热的关系”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操作如下</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在两烧杯中分别装入初温相同且</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相等的沙子和水</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spc="30" dirty="0">
                <a:latin typeface="宋体" panose="02010600030101010101" pitchFamily="2" charset="-122"/>
                <a:ea typeface="宋体" panose="02010600030101010101" pitchFamily="2" charset="-122"/>
              </a:rPr>
              <a:t>用相同的酒精灯加热</a:t>
            </a:r>
            <a:r>
              <a:rPr lang="en-US" altLang="zh-CN" sz="2400" spc="30" dirty="0">
                <a:latin typeface="宋体" panose="02010600030101010101" pitchFamily="2" charset="-122"/>
                <a:ea typeface="宋体" panose="02010600030101010101" pitchFamily="2" charset="-122"/>
              </a:rPr>
              <a:t>,</a:t>
            </a:r>
            <a:r>
              <a:rPr lang="zh-CN" altLang="en-US" sz="2400" spc="30" dirty="0">
                <a:latin typeface="宋体" panose="02010600030101010101" pitchFamily="2" charset="-122"/>
                <a:ea typeface="宋体" panose="02010600030101010101" pitchFamily="2" charset="-122"/>
              </a:rPr>
              <a:t>并用玻璃棒不断搅拌</a:t>
            </a:r>
            <a:r>
              <a:rPr lang="en-US" altLang="zh-CN" sz="2400" spc="30" dirty="0">
                <a:latin typeface="宋体" panose="02010600030101010101" pitchFamily="2" charset="-122"/>
                <a:ea typeface="宋体" panose="02010600030101010101" pitchFamily="2" charset="-122"/>
              </a:rPr>
              <a:t>,</a:t>
            </a:r>
            <a:r>
              <a:rPr lang="zh-CN" altLang="en-US" sz="2400" spc="30" dirty="0">
                <a:latin typeface="宋体" panose="02010600030101010101" pitchFamily="2" charset="-122"/>
                <a:ea typeface="宋体" panose="02010600030101010101" pitchFamily="2" charset="-122"/>
              </a:rPr>
              <a:t>每隔相同的时间记录一次温度</a:t>
            </a:r>
            <a:r>
              <a:rPr lang="en-US" altLang="zh-CN" sz="2400" spc="30" dirty="0">
                <a:latin typeface="宋体" panose="02010600030101010101" pitchFamily="2" charset="-122"/>
                <a:ea typeface="宋体" panose="02010600030101010101" pitchFamily="2" charset="-122"/>
              </a:rPr>
              <a:t>,</a:t>
            </a:r>
          </a:p>
        </p:txBody>
      </p:sp>
      <p:sp>
        <p:nvSpPr>
          <p:cNvPr id="11" name="矩形 10">
            <a:extLst>
              <a:ext uri="{FF2B5EF4-FFF2-40B4-BE49-F238E27FC236}">
                <a16:creationId xmlns:a16="http://schemas.microsoft.com/office/drawing/2014/main" xmlns="" id="{6D9CE916-7FD0-4B6F-AC2E-EF465427B9B4}"/>
              </a:ext>
            </a:extLst>
          </p:cNvPr>
          <p:cNvSpPr/>
          <p:nvPr/>
        </p:nvSpPr>
        <p:spPr>
          <a:xfrm>
            <a:off x="5840258" y="2430168"/>
            <a:ext cx="826834"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质量</a:t>
            </a:r>
          </a:p>
        </p:txBody>
      </p:sp>
      <p:sp>
        <p:nvSpPr>
          <p:cNvPr id="17" name="文本框 16">
            <a:extLst>
              <a:ext uri="{FF2B5EF4-FFF2-40B4-BE49-F238E27FC236}">
                <a16:creationId xmlns:a16="http://schemas.microsoft.com/office/drawing/2014/main" xmlns="" id="{325541F4-F8E0-4A9F-A33B-B6A6CE2BF7C0}"/>
              </a:ext>
            </a:extLst>
          </p:cNvPr>
          <p:cNvSpPr txBox="1"/>
          <p:nvPr/>
        </p:nvSpPr>
        <p:spPr>
          <a:xfrm>
            <a:off x="5840258" y="5810393"/>
            <a:ext cx="5214604"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甲                 乙</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丙</a:t>
            </a:r>
          </a:p>
        </p:txBody>
      </p:sp>
      <p:sp>
        <p:nvSpPr>
          <p:cNvPr id="3" name="矩形 2">
            <a:extLst>
              <a:ext uri="{FF2B5EF4-FFF2-40B4-BE49-F238E27FC236}">
                <a16:creationId xmlns:a16="http://schemas.microsoft.com/office/drawing/2014/main" xmlns="" id="{64A46DC7-C928-4001-8706-3DD6E09CFDBB}"/>
              </a:ext>
            </a:extLst>
          </p:cNvPr>
          <p:cNvSpPr/>
          <p:nvPr/>
        </p:nvSpPr>
        <p:spPr>
          <a:xfrm>
            <a:off x="849743" y="3478962"/>
            <a:ext cx="3839488" cy="2775760"/>
          </a:xfrm>
          <a:prstGeom prst="rect">
            <a:avLst/>
          </a:prstGeom>
        </p:spPr>
        <p:txBody>
          <a:bodyPr wrap="square">
            <a:spAutoFit/>
          </a:bodyPr>
          <a:lstStyle/>
          <a:p>
            <a:pPr algn="just">
              <a:lnSpc>
                <a:spcPct val="150000"/>
              </a:lnSpc>
            </a:pPr>
            <a:r>
              <a:rPr lang="zh-CN" altLang="en-US" sz="2400" spc="-20" dirty="0">
                <a:latin typeface="宋体" panose="02010600030101010101" pitchFamily="2" charset="-122"/>
                <a:ea typeface="宋体" panose="02010600030101010101" pitchFamily="2" charset="-122"/>
              </a:rPr>
              <a:t>其中某时刻的温度计如图乙所示</a:t>
            </a:r>
            <a:r>
              <a:rPr lang="en-US" altLang="zh-CN" sz="2400" spc="-20" dirty="0">
                <a:latin typeface="宋体" panose="02010600030101010101" pitchFamily="2" charset="-122"/>
                <a:ea typeface="宋体" panose="02010600030101010101" pitchFamily="2" charset="-122"/>
              </a:rPr>
              <a:t>,</a:t>
            </a:r>
            <a:r>
              <a:rPr lang="zh-CN" altLang="en-US" sz="2400" spc="-20" dirty="0">
                <a:latin typeface="宋体" panose="02010600030101010101" pitchFamily="2" charset="-122"/>
                <a:ea typeface="宋体" panose="02010600030101010101" pitchFamily="2" charset="-122"/>
              </a:rPr>
              <a:t>其示数为</a:t>
            </a:r>
            <a:r>
              <a:rPr lang="zh-CN" altLang="en-US" sz="2400" u="sng" spc="-20" dirty="0">
                <a:latin typeface="宋体" panose="02010600030101010101" pitchFamily="2" charset="-122"/>
                <a:ea typeface="宋体" panose="02010600030101010101" pitchFamily="2" charset="-122"/>
              </a:rPr>
              <a:t>　　　  </a:t>
            </a:r>
            <a:r>
              <a:rPr lang="zh-CN" altLang="en-US" sz="2400" spc="-20" dirty="0">
                <a:latin typeface="宋体" panose="02010600030101010101" pitchFamily="2" charset="-122"/>
                <a:ea typeface="宋体" panose="02010600030101010101" pitchFamily="2" charset="-122"/>
              </a:rPr>
              <a:t>℃</a:t>
            </a:r>
            <a:r>
              <a:rPr lang="en-US" altLang="zh-CN" sz="2400" spc="-2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根据实验数据绘制成温度与时间的关系图像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如图丙所示</a:t>
            </a:r>
            <a:r>
              <a:rPr lang="en-US" altLang="zh-CN" sz="2400" dirty="0">
                <a:latin typeface="宋体" panose="02010600030101010101" pitchFamily="2" charset="-122"/>
                <a:ea typeface="宋体" panose="02010600030101010101" pitchFamily="2" charset="-122"/>
              </a:rPr>
              <a:t>. </a:t>
            </a:r>
          </a:p>
        </p:txBody>
      </p:sp>
      <p:sp>
        <p:nvSpPr>
          <p:cNvPr id="19" name="矩形 18">
            <a:extLst>
              <a:ext uri="{FF2B5EF4-FFF2-40B4-BE49-F238E27FC236}">
                <a16:creationId xmlns:a16="http://schemas.microsoft.com/office/drawing/2014/main" xmlns="" id="{3F0171CE-EFFB-428B-9779-94C7B748F95D}"/>
              </a:ext>
            </a:extLst>
          </p:cNvPr>
          <p:cNvSpPr/>
          <p:nvPr/>
        </p:nvSpPr>
        <p:spPr>
          <a:xfrm>
            <a:off x="3275012" y="4115748"/>
            <a:ext cx="570157"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39</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618547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8zhongkgaobang12.jpg" descr="id:2147487561;FounderCES">
            <a:extLst>
              <a:ext uri="{FF2B5EF4-FFF2-40B4-BE49-F238E27FC236}">
                <a16:creationId xmlns:a16="http://schemas.microsoft.com/office/drawing/2014/main" xmlns="" id="{9C2541BB-1E41-4D0C-834F-F9B99A4E4611}"/>
              </a:ext>
            </a:extLst>
          </p:cNvPr>
          <p:cNvPicPr/>
          <p:nvPr/>
        </p:nvPicPr>
        <p:blipFill rotWithShape="1">
          <a:blip r:embed="rId2"/>
          <a:srcRect r="1539"/>
          <a:stretch/>
        </p:blipFill>
        <p:spPr>
          <a:xfrm>
            <a:off x="4663610" y="3757303"/>
            <a:ext cx="6836728" cy="2116968"/>
          </a:xfrm>
          <a:prstGeom prst="rect">
            <a:avLst/>
          </a:prstGeom>
        </p:spPr>
      </p:pic>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2175596"/>
          </a:xfrm>
          <a:prstGeom prst="rect">
            <a:avLst/>
          </a:prstGeom>
        </p:spPr>
        <p:txBody>
          <a:bodyPr wrap="square">
            <a:spAutoFit/>
          </a:bodyPr>
          <a:lstStyle/>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(3)</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通过比较</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zh-CN" altLang="en-US" sz="2400" spc="-40" dirty="0">
                <a:latin typeface="宋体" panose="02010600030101010101" pitchFamily="2" charset="-122"/>
                <a:ea typeface="宋体" panose="02010600030101010101" pitchFamily="2" charset="-122"/>
                <a:cs typeface="楷体" panose="02010609060101010101" pitchFamily="49" charset="-122"/>
              </a:rPr>
              <a:t>来间接反映沙子和水所吸收的热量</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a:p>
            <a:pPr algn="just">
              <a:lnSpc>
                <a:spcPct val="20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分析图丙可知</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对于质量相等的沙子和水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升温较快的是</a:t>
            </a:r>
            <a:r>
              <a:rPr lang="zh-CN" altLang="en-US" sz="2400" u="sng" spc="-40" dirty="0">
                <a:latin typeface="宋体" panose="02010600030101010101" pitchFamily="2" charset="-122"/>
                <a:ea typeface="宋体" panose="02010600030101010101" pitchFamily="2"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若使两者升高相同的温度</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则</a:t>
            </a:r>
            <a:r>
              <a:rPr lang="zh-CN" altLang="en-US" sz="2400" u="sng" spc="-40" dirty="0">
                <a:latin typeface="宋体" panose="02010600030101010101" pitchFamily="2" charset="-122"/>
                <a:ea typeface="宋体" panose="02010600030101010101" pitchFamily="2" charset="-122"/>
              </a:rPr>
              <a:t>　　　　</a:t>
            </a:r>
            <a:r>
              <a:rPr lang="zh-CN" altLang="en-US" sz="2400" spc="-40" dirty="0">
                <a:latin typeface="宋体" panose="02010600030101010101" pitchFamily="2" charset="-122"/>
                <a:ea typeface="宋体" panose="02010600030101010101" pitchFamily="2" charset="-122"/>
                <a:cs typeface="楷体" panose="02010609060101010101" pitchFamily="49" charset="-122"/>
              </a:rPr>
              <a:t>吸收的热量较多</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由此可见</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u="sng" spc="-40" dirty="0">
                <a:latin typeface="宋体" panose="02010600030101010101" pitchFamily="2" charset="-122"/>
                <a:ea typeface="宋体" panose="02010600030101010101" pitchFamily="2" charset="-122"/>
              </a:rPr>
              <a:t>　　　　</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的比热容较大</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p:txBody>
      </p:sp>
      <p:sp>
        <p:nvSpPr>
          <p:cNvPr id="17" name="文本框 16">
            <a:extLst>
              <a:ext uri="{FF2B5EF4-FFF2-40B4-BE49-F238E27FC236}">
                <a16:creationId xmlns:a16="http://schemas.microsoft.com/office/drawing/2014/main" xmlns="" id="{325541F4-F8E0-4A9F-A33B-B6A6CE2BF7C0}"/>
              </a:ext>
            </a:extLst>
          </p:cNvPr>
          <p:cNvSpPr txBox="1"/>
          <p:nvPr/>
        </p:nvSpPr>
        <p:spPr>
          <a:xfrm>
            <a:off x="5840258" y="5810393"/>
            <a:ext cx="5214604"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甲                 乙</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丙</a:t>
            </a:r>
          </a:p>
        </p:txBody>
      </p:sp>
      <p:sp>
        <p:nvSpPr>
          <p:cNvPr id="19" name="矩形 18">
            <a:extLst>
              <a:ext uri="{FF2B5EF4-FFF2-40B4-BE49-F238E27FC236}">
                <a16:creationId xmlns:a16="http://schemas.microsoft.com/office/drawing/2014/main" xmlns="" id="{3F0171CE-EFFB-428B-9779-94C7B748F95D}"/>
              </a:ext>
            </a:extLst>
          </p:cNvPr>
          <p:cNvSpPr/>
          <p:nvPr/>
        </p:nvSpPr>
        <p:spPr>
          <a:xfrm>
            <a:off x="3521196" y="1478055"/>
            <a:ext cx="1388598"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加热时间</a:t>
            </a:r>
          </a:p>
        </p:txBody>
      </p:sp>
      <p:sp>
        <p:nvSpPr>
          <p:cNvPr id="10" name="矩形 9">
            <a:extLst>
              <a:ext uri="{FF2B5EF4-FFF2-40B4-BE49-F238E27FC236}">
                <a16:creationId xmlns:a16="http://schemas.microsoft.com/office/drawing/2014/main" xmlns="" id="{9B2893A0-310C-4B5A-9106-F7A09A445978}"/>
              </a:ext>
            </a:extLst>
          </p:cNvPr>
          <p:cNvSpPr/>
          <p:nvPr/>
        </p:nvSpPr>
        <p:spPr>
          <a:xfrm>
            <a:off x="8726243" y="2188317"/>
            <a:ext cx="861060"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沙子</a:t>
            </a:r>
          </a:p>
        </p:txBody>
      </p:sp>
      <p:sp>
        <p:nvSpPr>
          <p:cNvPr id="12" name="矩形 11">
            <a:extLst>
              <a:ext uri="{FF2B5EF4-FFF2-40B4-BE49-F238E27FC236}">
                <a16:creationId xmlns:a16="http://schemas.microsoft.com/office/drawing/2014/main" xmlns="" id="{4E9A3310-AC5D-4651-8BA8-FFF491113E8D}"/>
              </a:ext>
            </a:extLst>
          </p:cNvPr>
          <p:cNvSpPr/>
          <p:nvPr/>
        </p:nvSpPr>
        <p:spPr>
          <a:xfrm>
            <a:off x="3474304" y="2916043"/>
            <a:ext cx="534987"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a:t>
            </a:r>
          </a:p>
        </p:txBody>
      </p:sp>
      <p:sp>
        <p:nvSpPr>
          <p:cNvPr id="13" name="矩形 12">
            <a:extLst>
              <a:ext uri="{FF2B5EF4-FFF2-40B4-BE49-F238E27FC236}">
                <a16:creationId xmlns:a16="http://schemas.microsoft.com/office/drawing/2014/main" xmlns="" id="{048306E5-EFA1-4845-A53A-DCA9FF959113}"/>
              </a:ext>
            </a:extLst>
          </p:cNvPr>
          <p:cNvSpPr/>
          <p:nvPr/>
        </p:nvSpPr>
        <p:spPr>
          <a:xfrm>
            <a:off x="8249871" y="2916043"/>
            <a:ext cx="534987"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a:t>
            </a:r>
          </a:p>
        </p:txBody>
      </p:sp>
    </p:spTree>
    <p:extLst>
      <p:ext uri="{BB962C8B-B14F-4D97-AF65-F5344CB8AC3E}">
        <p14:creationId xmlns:p14="http://schemas.microsoft.com/office/powerpoint/2010/main" val="25999038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2"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951193"/>
          </a:xfrm>
          <a:prstGeom prst="rect">
            <a:avLst/>
          </a:prstGeom>
        </p:spPr>
        <p:txBody>
          <a:bodyPr wrap="square">
            <a:spAutoFit/>
          </a:bodyPr>
          <a:lstStyle/>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除温度计外</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实验中需要的测量仪器还有</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zh-CN" altLang="en-US" sz="2400" spc="-40" dirty="0">
                <a:latin typeface="宋体" panose="02010600030101010101" pitchFamily="2" charset="-122"/>
                <a:ea typeface="宋体" panose="02010600030101010101" pitchFamily="2" charset="-122"/>
                <a:cs typeface="楷体" panose="02010609060101010101" pitchFamily="49" charset="-122"/>
              </a:rPr>
              <a:t>和</a:t>
            </a:r>
            <a:r>
              <a:rPr lang="zh-CN" altLang="en-US" sz="2400" u="sng" spc="-40" dirty="0">
                <a:latin typeface="宋体" panose="02010600030101010101" pitchFamily="2" charset="-122"/>
                <a:ea typeface="宋体" panose="02010600030101010101" pitchFamily="2"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实验中用玻璃棒不断搅拌的目的是</a:t>
            </a:r>
            <a:r>
              <a:rPr lang="zh-CN" altLang="en-US" sz="2400" u="sng" spc="-40" dirty="0">
                <a:latin typeface="宋体" panose="02010600030101010101" pitchFamily="2" charset="-122"/>
                <a:ea typeface="宋体" panose="02010600030101010101" pitchFamily="2"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a:p>
            <a:pPr algn="just">
              <a:lnSpc>
                <a:spcPct val="160000"/>
              </a:lnSpc>
            </a:pPr>
            <a:r>
              <a:rPr lang="en-US" altLang="zh-CN" sz="2400" spc="-80" dirty="0">
                <a:latin typeface="宋体" panose="02010600030101010101" pitchFamily="2" charset="-122"/>
                <a:ea typeface="宋体" panose="02010600030101010101" pitchFamily="2" charset="-122"/>
                <a:cs typeface="楷体" panose="02010609060101010101" pitchFamily="49" charset="-122"/>
              </a:rPr>
              <a:t>(7)</a:t>
            </a:r>
            <a:r>
              <a:rPr lang="zh-CN" altLang="en-US" sz="2400" spc="-100" dirty="0">
                <a:latin typeface="宋体" panose="02010600030101010101" pitchFamily="2" charset="-122"/>
                <a:ea typeface="宋体" panose="02010600030101010101" pitchFamily="2" charset="-122"/>
                <a:cs typeface="楷体" panose="02010609060101010101" pitchFamily="49" charset="-122"/>
              </a:rPr>
              <a:t>已知烧杯中水的质量为</a:t>
            </a:r>
            <a:r>
              <a:rPr lang="en-US" altLang="zh-CN" sz="2400" spc="-100" dirty="0">
                <a:latin typeface="宋体" panose="02010600030101010101" pitchFamily="2" charset="-122"/>
                <a:ea typeface="宋体" panose="02010600030101010101" pitchFamily="2" charset="-122"/>
                <a:cs typeface="楷体" panose="02010609060101010101" pitchFamily="49" charset="-122"/>
              </a:rPr>
              <a:t>0.2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实验中得到的数据如表所示</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根据数据可以计算</a:t>
            </a:r>
            <a:r>
              <a:rPr lang="en-US" altLang="zh-CN" sz="2400" spc="-100" dirty="0">
                <a:latin typeface="宋体" panose="02010600030101010101" pitchFamily="2" charset="-122"/>
                <a:ea typeface="宋体" panose="02010600030101010101" pitchFamily="2" charset="-122"/>
                <a:cs typeface="楷体" panose="02010609060101010101" pitchFamily="49" charset="-122"/>
              </a:rPr>
              <a:t>:0</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latin typeface="宋体" panose="02010600030101010101" pitchFamily="2" charset="-122"/>
                <a:ea typeface="宋体" panose="02010600030101010101" pitchFamily="2" charset="-122"/>
                <a:cs typeface="楷体" panose="02010609060101010101" pitchFamily="49" charset="-122"/>
              </a:rPr>
              <a:t>4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spc="-100" dirty="0">
                <a:latin typeface="宋体" panose="02010600030101010101" pitchFamily="2" charset="-122"/>
                <a:ea typeface="宋体" panose="02010600030101010101" pitchFamily="2" charset="-122"/>
                <a:cs typeface="楷体" panose="02010609060101010101" pitchFamily="49" charset="-122"/>
              </a:rPr>
              <a:t>内水吸收的热量是</a:t>
            </a:r>
            <a:r>
              <a:rPr lang="zh-CN" altLang="en-US" sz="2400" u="sng" spc="-100" dirty="0">
                <a:latin typeface="宋体" panose="02010600030101010101" pitchFamily="2" charset="-122"/>
                <a:ea typeface="宋体" panose="02010600030101010101" pitchFamily="2" charset="-122"/>
                <a:cs typeface="楷体" panose="02010609060101010101" pitchFamily="49"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沙子的比热容约为</a:t>
            </a:r>
            <a:r>
              <a:rPr lang="zh-CN" altLang="en-US" sz="2400" u="sng" spc="-100" dirty="0">
                <a:latin typeface="宋体" panose="02010600030101010101" pitchFamily="2" charset="-122"/>
                <a:ea typeface="宋体" panose="02010600030101010101" pitchFamily="2" charset="-122"/>
              </a:rPr>
              <a:t>　 　　　</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latin typeface="宋体" panose="02010600030101010101" pitchFamily="2" charset="-122"/>
                <a:ea typeface="宋体" panose="02010600030101010101" pitchFamily="2" charset="-122"/>
                <a:cs typeface="楷体" panose="02010609060101010101" pitchFamily="49" charset="-122"/>
              </a:rPr>
              <a:t>). </a:t>
            </a:r>
            <a:r>
              <a:rPr lang="en-US" altLang="zh-CN" sz="2400" spc="-80" dirty="0">
                <a:latin typeface="宋体" panose="02010600030101010101" pitchFamily="2" charset="-122"/>
                <a:ea typeface="宋体" panose="02010600030101010101" pitchFamily="2" charset="-122"/>
                <a:cs typeface="楷体" panose="02010609060101010101" pitchFamily="49" charset="-122"/>
              </a:rPr>
              <a:t>[</a:t>
            </a:r>
            <a:r>
              <a:rPr lang="zh-CN" altLang="en-US" sz="2400" spc="-80" dirty="0">
                <a:latin typeface="宋体" panose="02010600030101010101" pitchFamily="2" charset="-122"/>
                <a:ea typeface="宋体" panose="02010600030101010101" pitchFamily="2" charset="-122"/>
                <a:cs typeface="楷体" panose="02010609060101010101" pitchFamily="49" charset="-122"/>
              </a:rPr>
              <a:t>已知水的比热容为</a:t>
            </a:r>
            <a:r>
              <a:rPr lang="en-US" altLang="zh-CN" sz="2400" spc="-80" dirty="0">
                <a:latin typeface="宋体" panose="02010600030101010101" pitchFamily="2" charset="-122"/>
                <a:ea typeface="宋体" panose="02010600030101010101" pitchFamily="2" charset="-122"/>
                <a:cs typeface="楷体" panose="02010609060101010101" pitchFamily="49" charset="-122"/>
              </a:rPr>
              <a:t>4.2×10</a:t>
            </a:r>
            <a:r>
              <a:rPr lang="en-US" altLang="zh-CN" sz="2400" spc="-80" baseline="30000" dirty="0">
                <a:latin typeface="宋体" panose="02010600030101010101" pitchFamily="2" charset="-122"/>
                <a:ea typeface="宋体" panose="02010600030101010101" pitchFamily="2" charset="-122"/>
                <a:cs typeface="楷体" panose="02010609060101010101" pitchFamily="49" charset="-122"/>
              </a:rPr>
              <a:t>3</a:t>
            </a:r>
            <a:r>
              <a:rPr lang="en-US" altLang="zh-CN" sz="2400" spc="-80" dirty="0">
                <a:latin typeface="宋体" panose="02010600030101010101" pitchFamily="2" charset="-122"/>
                <a:ea typeface="宋体" panose="02010600030101010101" pitchFamily="2" charset="-122"/>
                <a:cs typeface="楷体" panose="02010609060101010101" pitchFamily="49" charset="-122"/>
              </a:rPr>
              <a:t> </a:t>
            </a:r>
            <a:r>
              <a:rPr lang="en-US" altLang="zh-CN" sz="2400" spc="-8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spc="-80" dirty="0">
                <a:latin typeface="宋体" panose="02010600030101010101" pitchFamily="2" charset="-122"/>
                <a:ea typeface="宋体" panose="02010600030101010101" pitchFamily="2" charset="-122"/>
                <a:cs typeface="楷体" panose="02010609060101010101" pitchFamily="49" charset="-122"/>
              </a:rPr>
              <a:t>(</a:t>
            </a:r>
            <a:r>
              <a:rPr lang="en-US" altLang="zh-CN" sz="2400" spc="-8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spc="-8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8" name="矩形 17">
            <a:extLst>
              <a:ext uri="{FF2B5EF4-FFF2-40B4-BE49-F238E27FC236}">
                <a16:creationId xmlns:a16="http://schemas.microsoft.com/office/drawing/2014/main" xmlns="" id="{34E454B0-3A74-48EA-8D72-1C5E07D042EC}"/>
              </a:ext>
            </a:extLst>
          </p:cNvPr>
          <p:cNvSpPr/>
          <p:nvPr/>
        </p:nvSpPr>
        <p:spPr>
          <a:xfrm>
            <a:off x="6717323" y="1576750"/>
            <a:ext cx="937846"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停表</a:t>
            </a:r>
          </a:p>
        </p:txBody>
      </p:sp>
      <p:sp>
        <p:nvSpPr>
          <p:cNvPr id="21" name="矩形 20">
            <a:extLst>
              <a:ext uri="{FF2B5EF4-FFF2-40B4-BE49-F238E27FC236}">
                <a16:creationId xmlns:a16="http://schemas.microsoft.com/office/drawing/2014/main" xmlns="" id="{D1BEE2B6-4EE2-4DAC-A4EE-AFA4F69BB770}"/>
              </a:ext>
            </a:extLst>
          </p:cNvPr>
          <p:cNvSpPr/>
          <p:nvPr/>
        </p:nvSpPr>
        <p:spPr>
          <a:xfrm>
            <a:off x="8217877" y="1582608"/>
            <a:ext cx="937846"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天平</a:t>
            </a:r>
          </a:p>
        </p:txBody>
      </p:sp>
      <p:sp>
        <p:nvSpPr>
          <p:cNvPr id="22" name="矩形 21">
            <a:extLst>
              <a:ext uri="{FF2B5EF4-FFF2-40B4-BE49-F238E27FC236}">
                <a16:creationId xmlns:a16="http://schemas.microsoft.com/office/drawing/2014/main" xmlns="" id="{AC84D276-806D-4C8C-9311-767470892D0A}"/>
              </a:ext>
            </a:extLst>
          </p:cNvPr>
          <p:cNvSpPr/>
          <p:nvPr/>
        </p:nvSpPr>
        <p:spPr>
          <a:xfrm>
            <a:off x="5861537" y="2155323"/>
            <a:ext cx="2954215"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使沙子和水受热均匀</a:t>
            </a:r>
          </a:p>
        </p:txBody>
      </p:sp>
      <p:sp>
        <p:nvSpPr>
          <p:cNvPr id="23" name="矩形 22">
            <a:extLst>
              <a:ext uri="{FF2B5EF4-FFF2-40B4-BE49-F238E27FC236}">
                <a16:creationId xmlns:a16="http://schemas.microsoft.com/office/drawing/2014/main" xmlns="" id="{29727E99-953B-4FBA-BD9B-92F219EABFEE}"/>
              </a:ext>
            </a:extLst>
          </p:cNvPr>
          <p:cNvSpPr/>
          <p:nvPr/>
        </p:nvSpPr>
        <p:spPr>
          <a:xfrm>
            <a:off x="4580372" y="3341655"/>
            <a:ext cx="1632859"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1.344×10</a:t>
            </a:r>
            <a:r>
              <a:rPr lang="en-US" altLang="zh-CN" sz="2400" b="1" kern="100" spc="-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xmlns="" id="{5644C5A2-D48D-4FE1-B3BA-09B20121BF58}"/>
              </a:ext>
            </a:extLst>
          </p:cNvPr>
          <p:cNvSpPr/>
          <p:nvPr/>
        </p:nvSpPr>
        <p:spPr>
          <a:xfrm>
            <a:off x="8639909" y="3325518"/>
            <a:ext cx="1453662"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0.93×10</a:t>
            </a:r>
            <a:r>
              <a:rPr lang="en-US" altLang="zh-CN" sz="2400" b="1" kern="100" spc="-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a:extLst>
              <a:ext uri="{FF2B5EF4-FFF2-40B4-BE49-F238E27FC236}">
                <a16:creationId xmlns:a16="http://schemas.microsoft.com/office/drawing/2014/main" xmlns="" id="{FC9A5738-2C0B-497F-B585-9D33D36A334B}"/>
              </a:ext>
            </a:extLst>
          </p:cNvPr>
          <p:cNvGraphicFramePr>
            <a:graphicFrameLocks noGrp="1"/>
          </p:cNvGraphicFramePr>
          <p:nvPr>
            <p:extLst>
              <p:ext uri="{D42A27DB-BD31-4B8C-83A1-F6EECF244321}">
                <p14:modId xmlns:p14="http://schemas.microsoft.com/office/powerpoint/2010/main" val="643986585"/>
              </p:ext>
            </p:extLst>
          </p:nvPr>
        </p:nvGraphicFramePr>
        <p:xfrm>
          <a:off x="1028372" y="4527943"/>
          <a:ext cx="10152000" cy="1296000"/>
        </p:xfrm>
        <a:graphic>
          <a:graphicData uri="http://schemas.openxmlformats.org/drawingml/2006/table">
            <a:tbl>
              <a:tblPr firstRow="1" firstCol="1" bandRow="1">
                <a:tableStyleId>{5C22544A-7EE6-4342-B048-85BDC9FD1C3A}</a:tableStyleId>
              </a:tblPr>
              <a:tblGrid>
                <a:gridCol w="2052000">
                  <a:extLst>
                    <a:ext uri="{9D8B030D-6E8A-4147-A177-3AD203B41FA5}">
                      <a16:colId xmlns:a16="http://schemas.microsoft.com/office/drawing/2014/main" xmlns="" val="3071142111"/>
                    </a:ext>
                  </a:extLst>
                </a:gridCol>
                <a:gridCol w="900000">
                  <a:extLst>
                    <a:ext uri="{9D8B030D-6E8A-4147-A177-3AD203B41FA5}">
                      <a16:colId xmlns:a16="http://schemas.microsoft.com/office/drawing/2014/main" xmlns="" val="2222526440"/>
                    </a:ext>
                  </a:extLst>
                </a:gridCol>
                <a:gridCol w="900000">
                  <a:extLst>
                    <a:ext uri="{9D8B030D-6E8A-4147-A177-3AD203B41FA5}">
                      <a16:colId xmlns:a16="http://schemas.microsoft.com/office/drawing/2014/main" xmlns="" val="2190234193"/>
                    </a:ext>
                  </a:extLst>
                </a:gridCol>
                <a:gridCol w="900000">
                  <a:extLst>
                    <a:ext uri="{9D8B030D-6E8A-4147-A177-3AD203B41FA5}">
                      <a16:colId xmlns:a16="http://schemas.microsoft.com/office/drawing/2014/main" xmlns="" val="342564082"/>
                    </a:ext>
                  </a:extLst>
                </a:gridCol>
                <a:gridCol w="900000">
                  <a:extLst>
                    <a:ext uri="{9D8B030D-6E8A-4147-A177-3AD203B41FA5}">
                      <a16:colId xmlns:a16="http://schemas.microsoft.com/office/drawing/2014/main" xmlns="" val="1263801921"/>
                    </a:ext>
                  </a:extLst>
                </a:gridCol>
                <a:gridCol w="900000">
                  <a:extLst>
                    <a:ext uri="{9D8B030D-6E8A-4147-A177-3AD203B41FA5}">
                      <a16:colId xmlns:a16="http://schemas.microsoft.com/office/drawing/2014/main" xmlns="" val="3376932949"/>
                    </a:ext>
                  </a:extLst>
                </a:gridCol>
                <a:gridCol w="900000">
                  <a:extLst>
                    <a:ext uri="{9D8B030D-6E8A-4147-A177-3AD203B41FA5}">
                      <a16:colId xmlns:a16="http://schemas.microsoft.com/office/drawing/2014/main" xmlns="" val="2378438521"/>
                    </a:ext>
                  </a:extLst>
                </a:gridCol>
                <a:gridCol w="900000">
                  <a:extLst>
                    <a:ext uri="{9D8B030D-6E8A-4147-A177-3AD203B41FA5}">
                      <a16:colId xmlns:a16="http://schemas.microsoft.com/office/drawing/2014/main" xmlns="" val="1751697892"/>
                    </a:ext>
                  </a:extLst>
                </a:gridCol>
                <a:gridCol w="900000">
                  <a:extLst>
                    <a:ext uri="{9D8B030D-6E8A-4147-A177-3AD203B41FA5}">
                      <a16:colId xmlns:a16="http://schemas.microsoft.com/office/drawing/2014/main" xmlns="" val="2298615272"/>
                    </a:ext>
                  </a:extLst>
                </a:gridCol>
                <a:gridCol w="900000">
                  <a:extLst>
                    <a:ext uri="{9D8B030D-6E8A-4147-A177-3AD203B41FA5}">
                      <a16:colId xmlns:a16="http://schemas.microsoft.com/office/drawing/2014/main" xmlns="" val="537147927"/>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时间</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min</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0.5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1</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1.5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2</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2.5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229996337"/>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水的温度</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27</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29</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37</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529844602"/>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沙子的温度</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30</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39</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57</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66</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75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84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93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2033044679"/>
                  </a:ext>
                </a:extLst>
              </a:tr>
            </a:tbl>
          </a:graphicData>
        </a:graphic>
      </p:graphicFrame>
    </p:spTree>
    <p:extLst>
      <p:ext uri="{BB962C8B-B14F-4D97-AF65-F5344CB8AC3E}">
        <p14:creationId xmlns:p14="http://schemas.microsoft.com/office/powerpoint/2010/main" val="31185932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914259"/>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(8)</a:t>
            </a:r>
            <a:r>
              <a:rPr lang="zh-CN" altLang="en-US" sz="2400" dirty="0">
                <a:latin typeface="宋体" panose="02010600030101010101" pitchFamily="2" charset="-122"/>
                <a:ea typeface="宋体" panose="02010600030101010101" pitchFamily="2" charset="-122"/>
                <a:cs typeface="楷体" panose="02010609060101010101" pitchFamily="49" charset="-122"/>
              </a:rPr>
              <a:t>实验小组的同学觉得该实验的结论可以用来解释“夏天中午海边的沙子热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海水却很凉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傍晚海边的沙子凉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海水却较暖和”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请你简要阐述</a:t>
            </a:r>
            <a:r>
              <a:rPr lang="en-US" altLang="zh-CN" sz="2400" dirty="0">
                <a:latin typeface="宋体" panose="02010600030101010101" pitchFamily="2" charset="-122"/>
                <a:ea typeface="宋体" panose="02010600030101010101" pitchFamily="2" charset="-122"/>
                <a:cs typeface="楷体" panose="02010609060101010101" pitchFamily="49" charset="-122"/>
              </a:rPr>
              <a:t>:____________</a:t>
            </a:r>
          </a:p>
          <a:p>
            <a:pPr algn="just">
              <a:lnSpc>
                <a:spcPct val="20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______________________________________________________________________________. </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2" name="矩形 21">
            <a:extLst>
              <a:ext uri="{FF2B5EF4-FFF2-40B4-BE49-F238E27FC236}">
                <a16:creationId xmlns:a16="http://schemas.microsoft.com/office/drawing/2014/main" xmlns="" id="{AC84D276-806D-4C8C-9311-767470892D0A}"/>
              </a:ext>
            </a:extLst>
          </p:cNvPr>
          <p:cNvSpPr/>
          <p:nvPr/>
        </p:nvSpPr>
        <p:spPr>
          <a:xfrm>
            <a:off x="805721" y="2208738"/>
            <a:ext cx="10575925" cy="2175596"/>
          </a:xfrm>
          <a:prstGeom prst="rect">
            <a:avLst/>
          </a:prstGeom>
        </p:spPr>
        <p:txBody>
          <a:bodyPr wrap="square">
            <a:spAutoFit/>
          </a:bodyPr>
          <a:lstStyle/>
          <a:p>
            <a:pPr>
              <a:lnSpc>
                <a:spcPct val="200000"/>
              </a:lnSpc>
            </a:pP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沙子的比热容比水小</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相同质量的沙子和水比较</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吸收或放出相同的热量</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沙子的温度变化较大</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合理即可</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08992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221762"/>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实验器材</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实验中的测量工具</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温度计、停表、天平</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实验装置的安装顺序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自下而上</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玻璃棒或搅拌器的作用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使物质受热均匀</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21439487"/>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16677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分子的热运动</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分子的无规则运动与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有关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所以这种运动叫分子的热运动</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温度越</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分子热运动越剧烈</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温度是分子热运动的剧烈程度的标志</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4258266" y="194013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p>
        </p:txBody>
      </p:sp>
      <p:sp>
        <p:nvSpPr>
          <p:cNvPr id="11" name="矩形 10">
            <a:extLst>
              <a:ext uri="{FF2B5EF4-FFF2-40B4-BE49-F238E27FC236}">
                <a16:creationId xmlns:a16="http://schemas.microsoft.com/office/drawing/2014/main" xmlns="" id="{6ADF8E73-4380-4E73-8186-8C737BED6A3A}"/>
              </a:ext>
            </a:extLst>
          </p:cNvPr>
          <p:cNvSpPr/>
          <p:nvPr/>
        </p:nvSpPr>
        <p:spPr>
          <a:xfrm>
            <a:off x="2535793" y="251128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高</a:t>
            </a:r>
          </a:p>
        </p:txBody>
      </p:sp>
    </p:spTree>
    <p:extLst>
      <p:ext uri="{BB962C8B-B14F-4D97-AF65-F5344CB8AC3E}">
        <p14:creationId xmlns:p14="http://schemas.microsoft.com/office/powerpoint/2010/main" val="372169674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4437753"/>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实验方法</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控制变量法的应用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控制两种物质的质量、初温、加热条件相同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只有物质的种类不同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比较加热相同时间后的末温</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或比较达到相同末温所需的加热时间</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转换法的应用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①</a:t>
            </a:r>
            <a:r>
              <a:rPr lang="zh-CN" altLang="en-US" sz="2400" dirty="0">
                <a:latin typeface="宋体" panose="02010600030101010101" pitchFamily="2" charset="-122"/>
                <a:ea typeface="宋体" panose="02010600030101010101" pitchFamily="2" charset="-122"/>
                <a:cs typeface="楷体" panose="02010609060101010101" pitchFamily="49" charset="-122"/>
              </a:rPr>
              <a:t>用加热时间反映物质吸收的热量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为保证这一转换的有效性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需要使两种物质的加热条件完全相同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相同的热源、相同的容器、相同的加热部位等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②</a:t>
            </a:r>
            <a:r>
              <a:rPr lang="zh-CN" altLang="en-US" sz="2400" dirty="0">
                <a:latin typeface="宋体" panose="02010600030101010101" pitchFamily="2" charset="-122"/>
                <a:ea typeface="宋体" panose="02010600030101010101" pitchFamily="2" charset="-122"/>
                <a:cs typeface="楷体" panose="02010609060101010101" pitchFamily="49" charset="-122"/>
              </a:rPr>
              <a:t>通过比较加热相同时间后物质的末温或达到相同末温所需的加热时间</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来比较两种物质的吸热能力</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19590799"/>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3883755"/>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实验操作及分析</a:t>
            </a:r>
          </a:p>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6.</a:t>
            </a:r>
            <a:r>
              <a:rPr lang="zh-CN" altLang="en-US" sz="2400" dirty="0">
                <a:latin typeface="宋体" panose="02010600030101010101" pitchFamily="2" charset="-122"/>
                <a:ea typeface="宋体" panose="02010600030101010101" pitchFamily="2" charset="-122"/>
                <a:cs typeface="Times New Roman" panose="02020603050405020304" pitchFamily="18" charset="0"/>
              </a:rPr>
              <a:t>温度计、停表、天平的使用和读数</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7.</a:t>
            </a:r>
            <a:r>
              <a:rPr lang="zh-CN" altLang="en-US" sz="2400" dirty="0">
                <a:latin typeface="宋体" panose="02010600030101010101" pitchFamily="2" charset="-122"/>
                <a:ea typeface="宋体" panose="02010600030101010101" pitchFamily="2" charset="-122"/>
                <a:cs typeface="Times New Roman" panose="02020603050405020304" pitchFamily="18" charset="0"/>
              </a:rPr>
              <a:t>设计表格或绘制温度</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时间图像</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8.</a:t>
            </a:r>
            <a:r>
              <a:rPr lang="zh-CN" altLang="en-US" sz="2400" dirty="0">
                <a:latin typeface="宋体" panose="02010600030101010101" pitchFamily="2" charset="-122"/>
                <a:ea typeface="宋体" panose="02010600030101010101" pitchFamily="2" charset="-122"/>
                <a:cs typeface="Times New Roman" panose="02020603050405020304" pitchFamily="18" charset="0"/>
              </a:rPr>
              <a:t>图表数据的分析</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9.</a:t>
            </a:r>
            <a:r>
              <a:rPr lang="zh-CN" altLang="en-US" sz="2400" dirty="0">
                <a:latin typeface="宋体" panose="02010600030101010101" pitchFamily="2" charset="-122"/>
                <a:ea typeface="宋体" panose="02010600030101010101" pitchFamily="2" charset="-122"/>
                <a:cs typeface="Times New Roman" panose="02020603050405020304" pitchFamily="18" charset="0"/>
              </a:rPr>
              <a:t>热量的相关计算</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u="wavyHeavy" dirty="0">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u="wavyHeavy" dirty="0" err="1">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u="wavyHeavy" dirty="0" err="1">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Δ</a:t>
            </a:r>
            <a:r>
              <a:rPr lang="en-US" altLang="zh-CN" sz="2400" i="1" u="wavyHeavy" dirty="0" err="1">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dirty="0">
                <a:latin typeface="黑体" panose="02010609060101010101" pitchFamily="49" charset="-122"/>
                <a:ea typeface="黑体" panose="02010609060101010101" pitchFamily="49"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不同物质的吸热能力是不同的</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物理学中用比热容表示物质的吸热能力</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质量相同的不同物质</a:t>
            </a:r>
            <a:r>
              <a:rPr lang="en-US" altLang="zh-CN"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升高相同的温度时</a:t>
            </a:r>
            <a:r>
              <a:rPr lang="en-US" altLang="zh-CN"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比热容越大</a:t>
            </a:r>
            <a:r>
              <a:rPr lang="en-US" altLang="zh-CN"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u="wavyHeavy" dirty="0">
                <a:uFill>
                  <a:solidFill>
                    <a:srgbClr val="FF0000"/>
                  </a:solidFill>
                </a:uFill>
                <a:latin typeface="宋体" panose="02010600030101010101" pitchFamily="2" charset="-122"/>
                <a:ea typeface="宋体" panose="02010600030101010101" pitchFamily="2" charset="-122"/>
                <a:cs typeface="Times New Roman" panose="02020603050405020304" pitchFamily="18" charset="0"/>
              </a:rPr>
              <a:t>吸收的热量越多</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074861"/>
      </p:ext>
    </p:extLst>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比较不同物质的吸热能力</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16677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a:t>
            </a:r>
            <a:r>
              <a:rPr lang="zh-CN" altLang="en-US" sz="2400" dirty="0">
                <a:latin typeface="宋体" panose="02010600030101010101" pitchFamily="2" charset="-122"/>
                <a:ea typeface="宋体" panose="02010600030101010101" pitchFamily="2" charset="-122"/>
                <a:cs typeface="Times New Roman" panose="02020603050405020304" pitchFamily="18" charset="0"/>
              </a:rPr>
              <a:t>运用控制变量法</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探究同一种物质吸收的热量与质量、温度变化量的关系</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a:p>
            <a:pPr algn="just">
              <a:lnSpc>
                <a:spcPct val="1500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2.</a:t>
            </a:r>
            <a:r>
              <a:rPr lang="zh-CN" altLang="en-US" sz="2400" dirty="0">
                <a:latin typeface="宋体" panose="02010600030101010101" pitchFamily="2" charset="-122"/>
                <a:ea typeface="宋体" panose="02010600030101010101" pitchFamily="2" charset="-122"/>
                <a:cs typeface="Times New Roman" panose="02020603050405020304" pitchFamily="18" charset="0"/>
              </a:rPr>
              <a:t>实验装置改进</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如图所示</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用同一热源便于控制两种液体在相同时间内吸收的热量相同</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zh-CN" altLang="en-US" sz="2400" dirty="0">
                <a:latin typeface="宋体" panose="02010600030101010101" pitchFamily="2" charset="-122"/>
                <a:ea typeface="宋体" panose="02010600030101010101" pitchFamily="2" charset="-122"/>
                <a:cs typeface="Times New Roman" panose="02020603050405020304" pitchFamily="18" charset="0"/>
              </a:rPr>
              <a:t>用水浴法加热可以减缓液体升温速度</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8" name="19WJJANZKBWLZYY41.jpg" descr="id:2147487660;FounderCES">
            <a:extLst>
              <a:ext uri="{FF2B5EF4-FFF2-40B4-BE49-F238E27FC236}">
                <a16:creationId xmlns:a16="http://schemas.microsoft.com/office/drawing/2014/main" xmlns="" id="{42DE4443-72BB-4C31-93C2-5B8E38F801E2}"/>
              </a:ext>
            </a:extLst>
          </p:cNvPr>
          <p:cNvPicPr/>
          <p:nvPr/>
        </p:nvPicPr>
        <p:blipFill>
          <a:blip r:embed="rId2"/>
          <a:stretch>
            <a:fillRect/>
          </a:stretch>
        </p:blipFill>
        <p:spPr>
          <a:xfrm>
            <a:off x="4834689" y="3332006"/>
            <a:ext cx="2517990" cy="2463603"/>
          </a:xfrm>
          <a:prstGeom prst="rect">
            <a:avLst/>
          </a:prstGeom>
        </p:spPr>
      </p:pic>
    </p:spTree>
    <p:extLst>
      <p:ext uri="{BB962C8B-B14F-4D97-AF65-F5344CB8AC3E}">
        <p14:creationId xmlns:p14="http://schemas.microsoft.com/office/powerpoint/2010/main" val="472180372"/>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4437753"/>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分子间的作用力</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分子之间同时存在</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分子间作用力是这种斥力和引力的</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分子间作用力的特点</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固体、液体被压缩时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作用力一般表现为</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所以固体和液体很难被压缩</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固体被拉伸时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作用力一般表现为</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所以拉伸固体需要用力</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气体中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分子相距很远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作用力常可忽略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所以气体的体积容易改变</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4502815" y="1949304"/>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引力和斥力</a:t>
            </a:r>
          </a:p>
        </p:txBody>
      </p:sp>
      <p:sp>
        <p:nvSpPr>
          <p:cNvPr id="8" name="矩形 7">
            <a:extLst>
              <a:ext uri="{FF2B5EF4-FFF2-40B4-BE49-F238E27FC236}">
                <a16:creationId xmlns:a16="http://schemas.microsoft.com/office/drawing/2014/main" xmlns="" id="{9BCD2C79-A79B-456F-B3B0-11A1F3A9470E}"/>
              </a:ext>
            </a:extLst>
          </p:cNvPr>
          <p:cNvSpPr/>
          <p:nvPr/>
        </p:nvSpPr>
        <p:spPr>
          <a:xfrm>
            <a:off x="1270517" y="251283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合力</a:t>
            </a:r>
          </a:p>
        </p:txBody>
      </p:sp>
      <p:sp>
        <p:nvSpPr>
          <p:cNvPr id="10" name="矩形 9">
            <a:extLst>
              <a:ext uri="{FF2B5EF4-FFF2-40B4-BE49-F238E27FC236}">
                <a16:creationId xmlns:a16="http://schemas.microsoft.com/office/drawing/2014/main" xmlns="" id="{ED7AF929-D457-4373-B1A5-909234D6154D}"/>
              </a:ext>
            </a:extLst>
          </p:cNvPr>
          <p:cNvSpPr/>
          <p:nvPr/>
        </p:nvSpPr>
        <p:spPr>
          <a:xfrm>
            <a:off x="7192850" y="359140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斥</a:t>
            </a:r>
          </a:p>
        </p:txBody>
      </p:sp>
      <p:sp>
        <p:nvSpPr>
          <p:cNvPr id="13" name="矩形 12">
            <a:extLst>
              <a:ext uri="{FF2B5EF4-FFF2-40B4-BE49-F238E27FC236}">
                <a16:creationId xmlns:a16="http://schemas.microsoft.com/office/drawing/2014/main" xmlns="" id="{30DBEB78-5080-48DA-B127-49812217B533}"/>
              </a:ext>
            </a:extLst>
          </p:cNvPr>
          <p:cNvSpPr/>
          <p:nvPr/>
        </p:nvSpPr>
        <p:spPr>
          <a:xfrm>
            <a:off x="6117266" y="468655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引</a:t>
            </a:r>
          </a:p>
        </p:txBody>
      </p:sp>
    </p:spTree>
    <p:extLst>
      <p:ext uri="{BB962C8B-B14F-4D97-AF65-F5344CB8AC3E}">
        <p14:creationId xmlns:p14="http://schemas.microsoft.com/office/powerpoint/2010/main" val="12966263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2221762"/>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分子动理论的基本观点</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物质是由大量</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组成的</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分子在永不停息地做</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运动</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分子间存在着相互作用的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力和</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力</a:t>
            </a:r>
            <a:r>
              <a:rPr lang="en-US" altLang="zh-CN"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2" name="矩形 11">
            <a:extLst>
              <a:ext uri="{FF2B5EF4-FFF2-40B4-BE49-F238E27FC236}">
                <a16:creationId xmlns:a16="http://schemas.microsoft.com/office/drawing/2014/main" xmlns="" id="{983A08FD-A67A-4D39-8A56-B70CA9077568}"/>
              </a:ext>
            </a:extLst>
          </p:cNvPr>
          <p:cNvSpPr/>
          <p:nvPr/>
        </p:nvSpPr>
        <p:spPr>
          <a:xfrm>
            <a:off x="3340166" y="195439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分子</a:t>
            </a:r>
          </a:p>
        </p:txBody>
      </p:sp>
      <p:sp>
        <p:nvSpPr>
          <p:cNvPr id="11" name="矩形 10">
            <a:extLst>
              <a:ext uri="{FF2B5EF4-FFF2-40B4-BE49-F238E27FC236}">
                <a16:creationId xmlns:a16="http://schemas.microsoft.com/office/drawing/2014/main" xmlns="" id="{219672CF-A903-42B3-82C4-4183A0B9E92D}"/>
              </a:ext>
            </a:extLst>
          </p:cNvPr>
          <p:cNvSpPr/>
          <p:nvPr/>
        </p:nvSpPr>
        <p:spPr>
          <a:xfrm>
            <a:off x="4111692" y="2506902"/>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无规则</a:t>
            </a:r>
          </a:p>
        </p:txBody>
      </p:sp>
      <p:sp>
        <p:nvSpPr>
          <p:cNvPr id="14" name="矩形 13">
            <a:extLst>
              <a:ext uri="{FF2B5EF4-FFF2-40B4-BE49-F238E27FC236}">
                <a16:creationId xmlns:a16="http://schemas.microsoft.com/office/drawing/2014/main" xmlns="" id="{C0EB6E3A-BDC5-48FA-815B-FA10AE34E2D3}"/>
              </a:ext>
            </a:extLst>
          </p:cNvPr>
          <p:cNvSpPr/>
          <p:nvPr/>
        </p:nvSpPr>
        <p:spPr>
          <a:xfrm>
            <a:off x="4877237" y="305940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引</a:t>
            </a:r>
          </a:p>
        </p:txBody>
      </p:sp>
      <p:sp>
        <p:nvSpPr>
          <p:cNvPr id="15" name="矩形 14">
            <a:extLst>
              <a:ext uri="{FF2B5EF4-FFF2-40B4-BE49-F238E27FC236}">
                <a16:creationId xmlns:a16="http://schemas.microsoft.com/office/drawing/2014/main" xmlns="" id="{5C71DDB6-B42F-4087-B14D-90A25B74360F}"/>
              </a:ext>
            </a:extLst>
          </p:cNvPr>
          <p:cNvSpPr/>
          <p:nvPr/>
        </p:nvSpPr>
        <p:spPr>
          <a:xfrm>
            <a:off x="6435872" y="305940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斥</a:t>
            </a:r>
          </a:p>
        </p:txBody>
      </p:sp>
    </p:spTree>
    <p:extLst>
      <p:ext uri="{BB962C8B-B14F-4D97-AF65-F5344CB8AC3E}">
        <p14:creationId xmlns:p14="http://schemas.microsoft.com/office/powerpoint/2010/main" val="10823800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分子动理论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3883755"/>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分子动理论中所说的“分子”与化学课上讲的分子并不是完全相同的概念</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分子动理论研究的是组成物质的微粒的运动规律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而不关注这些微粒在化学变化中起什么作用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因此分子动理论中的“分子”其实是描述这些微粒的动力学性质的</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模型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是组成物质的分子、原子、离子等微粒的统称</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分子间作用力的</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实质</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是电荷间的相互作用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分子内部既有带正电的粒子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如原子的原子核</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也有带负电的粒子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如电子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同种电荷相互排斥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异种电荷相互吸引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因此分子间同时存在斥力和引力</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67992753"/>
      </p:ext>
    </p:extLst>
  </p:cSld>
  <p:clrMapOvr>
    <a:masterClrMapping/>
  </p:clrMapOvr>
  <p:transition spd="med">
    <p:wipe dir="d"/>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1782</TotalTime>
  <Words>4645</Words>
  <Application>Microsoft Office PowerPoint</Application>
  <PresentationFormat>自定义</PresentationFormat>
  <Paragraphs>593</Paragraphs>
  <Slides>62</Slides>
  <Notes>0</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