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46B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48680"/>
            <a:ext cx="3793277" cy="5391511"/>
          </a:xfrm>
          <a:prstGeom prst="rect">
            <a:avLst/>
          </a:prstGeom>
        </p:spPr>
      </p:pic>
      <p:sp>
        <p:nvSpPr>
          <p:cNvPr id="6" name="Shape 40"/>
          <p:cNvSpPr/>
          <p:nvPr/>
        </p:nvSpPr>
        <p:spPr>
          <a:xfrm>
            <a:off x="4334348" y="3853878"/>
            <a:ext cx="4668589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 smtClean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  <a:cs typeface="楷体" panose="02010609060101010101" charset="-122"/>
              </a:rPr>
              <a:t>第</a:t>
            </a:r>
            <a:r>
              <a:rPr lang="en-US" altLang="zh-CN" sz="7200" b="1" baseline="-25000" dirty="0" smtClean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  <a:cs typeface="楷体" panose="02010609060101010101" charset="-122"/>
              </a:rPr>
              <a:t>2</a:t>
            </a:r>
            <a:r>
              <a:rPr lang="zh-CN" altLang="en-US" sz="7200" b="1" baseline="-25000" dirty="0" smtClean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  <a:cs typeface="楷体" panose="02010609060101010101" charset="-122"/>
              </a:rPr>
              <a:t>节</a:t>
            </a:r>
            <a:r>
              <a:rPr lang="en-US" altLang="zh-CN" sz="7200" b="1" baseline="-25000" dirty="0" smtClean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  <a:cs typeface="楷体" panose="02010609060101010101" charset="-122"/>
              </a:rPr>
              <a:t>  </a:t>
            </a:r>
            <a:r>
              <a:rPr lang="zh-CN" altLang="en-US" sz="7200" b="1" baseline="-25000" dirty="0" smtClean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  <a:cs typeface="楷体" panose="02010609060101010101" charset="-122"/>
              </a:rPr>
              <a:t>热机效率</a:t>
            </a:r>
            <a:endParaRPr lang="zh-CN" altLang="en-US" sz="7200" b="1" baseline="-25000" dirty="0">
              <a:solidFill>
                <a:srgbClr val="646BF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itchFamily="2" charset="-122"/>
              <a:ea typeface="华文新魏" pitchFamily="2" charset="-122"/>
              <a:cs typeface="楷体" panose="02010609060101010101" charset="-122"/>
            </a:endParaRPr>
          </a:p>
        </p:txBody>
      </p:sp>
      <p:sp>
        <p:nvSpPr>
          <p:cNvPr id="3" name="Shape 40"/>
          <p:cNvSpPr/>
          <p:nvPr/>
        </p:nvSpPr>
        <p:spPr>
          <a:xfrm>
            <a:off x="4580411" y="2379133"/>
            <a:ext cx="4176464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800" b="1" baseline="-25000" dirty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</a:t>
            </a:r>
            <a:r>
              <a:rPr lang="zh-CN" altLang="en-US" sz="4800" b="1" baseline="-25000" dirty="0" smtClean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十四章</a:t>
            </a:r>
            <a:r>
              <a:rPr lang="en-US" altLang="zh-CN" sz="4800" b="1" baseline="-25000" dirty="0" smtClean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zh-CN" altLang="en-US" sz="4800" b="1" baseline="-25000" dirty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内</a:t>
            </a:r>
            <a:r>
              <a:rPr lang="zh-CN" altLang="en-US" sz="4800" b="1" baseline="-25000" dirty="0" smtClean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能的利用</a:t>
            </a:r>
            <a:endParaRPr lang="zh-CN" altLang="en-US" sz="4800" b="1" baseline="-25000" dirty="0">
              <a:solidFill>
                <a:srgbClr val="646BF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29962" y="980728"/>
            <a:ext cx="44644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2020-2021</a:t>
            </a:r>
            <a:r>
              <a:rPr lang="zh-CN" altLang="en-US" sz="2400" dirty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学</a:t>
            </a:r>
            <a:r>
              <a:rPr lang="zh-CN" altLang="en-US" sz="2400" dirty="0" smtClean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年</a:t>
            </a:r>
            <a:endParaRPr lang="en-US" altLang="zh-CN" sz="2400" dirty="0" smtClean="0">
              <a:solidFill>
                <a:srgbClr val="646BF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  <a:p>
            <a:pPr algn="ctr"/>
            <a:r>
              <a:rPr lang="zh-CN" altLang="en-US" sz="2400" dirty="0" smtClean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人</a:t>
            </a:r>
            <a:r>
              <a:rPr lang="zh-CN" altLang="en-US" sz="2400" dirty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教版九年级物理知识点梳理</a:t>
            </a:r>
          </a:p>
        </p:txBody>
      </p:sp>
    </p:spTree>
    <p:extLst>
      <p:ext uri="{BB962C8B-B14F-4D97-AF65-F5344CB8AC3E}">
        <p14:creationId xmlns:p14="http://schemas.microsoft.com/office/powerpoint/2010/main" val="2957569303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6" y="331867"/>
            <a:ext cx="286829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典例精析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383156" y="1146678"/>
            <a:ext cx="428942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400" b="1">
                <a:solidFill>
                  <a:srgbClr val="111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★考点一：热值概念及应用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7026" y="2001382"/>
            <a:ext cx="8623935" cy="24006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 b="1">
                <a:ea typeface="宋体" panose="02010600030101010101" pitchFamily="2" charset="-122"/>
              </a:rPr>
              <a:t>◆典例二：（2020·江西）</a:t>
            </a:r>
            <a:r>
              <a:rPr lang="zh-CN" sz="2000">
                <a:ea typeface="宋体" panose="02010600030101010101" pitchFamily="2" charset="-122"/>
              </a:rPr>
              <a:t>下列说法中正确的是（　　）。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ea typeface="宋体" panose="02010600030101010101" pitchFamily="2" charset="-122"/>
              </a:rPr>
              <a:t>A. 敲碎煤块使煤充分燃烧能提高煤热值；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ea typeface="宋体" panose="02010600030101010101" pitchFamily="2" charset="-122"/>
              </a:rPr>
              <a:t>B. 汽车在减速过程中，惯性减小，动能减小；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ea typeface="宋体" panose="02010600030101010101" pitchFamily="2" charset="-122"/>
              </a:rPr>
              <a:t>C. 当仅有热传递时，物体吸收热量时内能增加，放出热量时内能减小；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ea typeface="宋体" panose="02010600030101010101" pitchFamily="2" charset="-122"/>
              </a:rPr>
              <a:t>D. 与丝绸摩擦过的玻璃棒带正电，是因为丝绸的正电荷转移到玻璃棒上</a:t>
            </a:r>
          </a:p>
        </p:txBody>
      </p:sp>
    </p:spTree>
    <p:extLst>
      <p:ext uri="{BB962C8B-B14F-4D97-AF65-F5344CB8AC3E}">
        <p14:creationId xmlns:p14="http://schemas.microsoft.com/office/powerpoint/2010/main" val="3936408850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6" y="331867"/>
            <a:ext cx="286829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典例精析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383156" y="1161107"/>
            <a:ext cx="403415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400" b="1">
                <a:solidFill>
                  <a:srgbClr val="111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★考点一：热值概念及应用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27026" y="1835874"/>
            <a:ext cx="8623935" cy="38318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800" b="0">
                <a:solidFill>
                  <a:srgbClr val="FF0000"/>
                </a:solidFill>
                <a:ea typeface="宋体" panose="02010600030101010101" pitchFamily="2" charset="-122"/>
              </a:rPr>
              <a:t>【答案】C。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800" b="0">
                <a:solidFill>
                  <a:srgbClr val="FF0000"/>
                </a:solidFill>
                <a:ea typeface="宋体" panose="02010600030101010101" pitchFamily="2" charset="-122"/>
              </a:rPr>
              <a:t>【解析】A．热值是燃料的一种特性，它只与燃料的种类有关，与燃料的质量、燃烧程度等均无关，敲碎煤块使煤充分燃烧不能提高煤的热值，故A错误；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800" b="0">
                <a:solidFill>
                  <a:srgbClr val="FF0000"/>
                </a:solidFill>
                <a:ea typeface="宋体" panose="02010600030101010101" pitchFamily="2" charset="-122"/>
              </a:rPr>
              <a:t>B．惯性与质量有关，汽车在减速过程中，质量不变，惯性不变，速度减小，动能减小，故B错误；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800" b="0">
                <a:solidFill>
                  <a:srgbClr val="FF0000"/>
                </a:solidFill>
                <a:ea typeface="宋体" panose="02010600030101010101" pitchFamily="2" charset="-122"/>
              </a:rPr>
              <a:t>C．当仅有热传递时，高温物体放出热量，内能减小，低温物体吸收热量，内能增加，故C正确；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800" b="0">
                <a:solidFill>
                  <a:srgbClr val="FF0000"/>
                </a:solidFill>
                <a:ea typeface="宋体" panose="02010600030101010101" pitchFamily="2" charset="-122"/>
              </a:rPr>
              <a:t>D．与丝绸摩擦过的玻璃棒带正电，是玻璃棒上的原子核束缚电子的能力弱，使一部分电子从玻璃棒上转移到丝绸上，故D错误。故选C。</a:t>
            </a:r>
          </a:p>
        </p:txBody>
      </p:sp>
    </p:spTree>
    <p:extLst>
      <p:ext uri="{BB962C8B-B14F-4D97-AF65-F5344CB8AC3E}">
        <p14:creationId xmlns:p14="http://schemas.microsoft.com/office/powerpoint/2010/main" val="826079657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6" y="331867"/>
            <a:ext cx="202374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典例精析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383156" y="1088962"/>
            <a:ext cx="403415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400" b="1">
                <a:solidFill>
                  <a:srgbClr val="111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★考点二：热机效率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7026" y="2001382"/>
            <a:ext cx="8623935" cy="28623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 b="1">
                <a:ea typeface="宋体" panose="02010600030101010101" pitchFamily="2" charset="-122"/>
              </a:rPr>
              <a:t>◆典例一：（2020·四川甘孜州）</a:t>
            </a:r>
            <a:r>
              <a:rPr lang="zh-CN" sz="2000">
                <a:ea typeface="宋体" panose="02010600030101010101" pitchFamily="2" charset="-122"/>
              </a:rPr>
              <a:t>下列关于热值和热机效率说法，正确的是（　　）。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ea typeface="宋体" panose="02010600030101010101" pitchFamily="2" charset="-122"/>
              </a:rPr>
              <a:t>A. 使燃料燃烧更充分，可以增大热值；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ea typeface="宋体" panose="02010600030101010101" pitchFamily="2" charset="-122"/>
              </a:rPr>
              <a:t>B. 使燃料燃烧更充分，可以提高热机效率；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ea typeface="宋体" panose="02010600030101010101" pitchFamily="2" charset="-122"/>
              </a:rPr>
              <a:t>C. 柴油机的热机效率通常为100%；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ea typeface="宋体" panose="02010600030101010101" pitchFamily="2" charset="-122"/>
              </a:rPr>
              <a:t>D. 燃料燃烧释放的热量越大，热值越大</a:t>
            </a:r>
          </a:p>
        </p:txBody>
      </p:sp>
    </p:spTree>
    <p:extLst>
      <p:ext uri="{BB962C8B-B14F-4D97-AF65-F5344CB8AC3E}">
        <p14:creationId xmlns:p14="http://schemas.microsoft.com/office/powerpoint/2010/main" val="4165629743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6" y="331867"/>
            <a:ext cx="202374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典例精析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383155" y="1088962"/>
            <a:ext cx="308991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400" b="1">
                <a:solidFill>
                  <a:srgbClr val="111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★考点二：热机效率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7026" y="2001382"/>
            <a:ext cx="8623935" cy="21698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solidFill>
                  <a:srgbClr val="FF0000"/>
                </a:solidFill>
                <a:ea typeface="宋体" panose="02010600030101010101" pitchFamily="2" charset="-122"/>
              </a:rPr>
              <a:t>【答案】B。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solidFill>
                  <a:srgbClr val="FF0000"/>
                </a:solidFill>
                <a:ea typeface="宋体" panose="02010600030101010101" pitchFamily="2" charset="-122"/>
              </a:rPr>
              <a:t>【解析】A．热值是燃料的特性，与燃烧情况无关，故A错误；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solidFill>
                  <a:srgbClr val="FF0000"/>
                </a:solidFill>
                <a:ea typeface="宋体" panose="02010600030101010101" pitchFamily="2" charset="-122"/>
              </a:rPr>
              <a:t>B．使燃料燃烧更充分，可以增大有效利用的能量，提高热机的效率，故B正确；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solidFill>
                  <a:srgbClr val="FF0000"/>
                </a:solidFill>
                <a:ea typeface="宋体" panose="02010600030101010101" pitchFamily="2" charset="-122"/>
              </a:rPr>
              <a:t>C．任何机器的做功时都不可避免的做额外功，效率不可能达到100%，故C错误；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solidFill>
                  <a:srgbClr val="FF0000"/>
                </a:solidFill>
                <a:ea typeface="宋体" panose="02010600030101010101" pitchFamily="2" charset="-122"/>
              </a:rPr>
              <a:t>D．热值是燃料的特性，与放出热量的多少无关，故D错误。故选B。</a:t>
            </a:r>
          </a:p>
        </p:txBody>
      </p:sp>
    </p:spTree>
    <p:extLst>
      <p:ext uri="{BB962C8B-B14F-4D97-AF65-F5344CB8AC3E}">
        <p14:creationId xmlns:p14="http://schemas.microsoft.com/office/powerpoint/2010/main" val="1897314941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6" y="331867"/>
            <a:ext cx="191325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典例精析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383155" y="1088962"/>
            <a:ext cx="305689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400" b="1">
                <a:solidFill>
                  <a:srgbClr val="111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★考点二：热机效率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7026" y="2001382"/>
            <a:ext cx="8623935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 b="1">
                <a:ea typeface="宋体" panose="02010600030101010101" pitchFamily="2" charset="-122"/>
              </a:rPr>
              <a:t>◆典例二：（2018·荆州）</a:t>
            </a:r>
            <a:r>
              <a:rPr lang="zh-CN" sz="2000">
                <a:ea typeface="宋体" panose="02010600030101010101" pitchFamily="2" charset="-122"/>
              </a:rPr>
              <a:t>某家庭用的电热水器将体积为60L，温度为20℃的自来水加热到50℃，则水吸收的热量为</a:t>
            </a:r>
            <a:r>
              <a:rPr lang="zh-CN" sz="2000" u="sng">
                <a:ea typeface="宋体" panose="02010600030101010101" pitchFamily="2" charset="-122"/>
              </a:rPr>
              <a:t>      </a:t>
            </a:r>
            <a:r>
              <a:rPr lang="zh-CN" sz="2000">
                <a:ea typeface="宋体" panose="02010600030101010101" pitchFamily="2" charset="-122"/>
              </a:rPr>
              <a:t>J［水的比热容4.2×10</a:t>
            </a:r>
            <a:r>
              <a:rPr lang="zh-CN" sz="2000" baseline="30000">
                <a:ea typeface="宋体" panose="02010600030101010101" pitchFamily="2" charset="-122"/>
              </a:rPr>
              <a:t>3</a:t>
            </a:r>
            <a:r>
              <a:rPr lang="zh-CN" sz="2000">
                <a:ea typeface="宋体" panose="02010600030101010101" pitchFamily="2" charset="-122"/>
              </a:rPr>
              <a:t>J/（kg·℃）］。若热水器的功率为2000W，用时5000s，则该热水器的效率为</a:t>
            </a:r>
            <a:r>
              <a:rPr lang="zh-CN" sz="2000" u="sng">
                <a:ea typeface="宋体" panose="02010600030101010101" pitchFamily="2" charset="-122"/>
              </a:rPr>
              <a:t>          </a:t>
            </a:r>
            <a:r>
              <a:rPr lang="zh-CN" sz="2000">
                <a:ea typeface="宋体" panose="02010600030101010101" pitchFamily="2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4215892973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335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Tm="2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itchFamily="2" charset="-122"/>
              <a:sym typeface="微软雅黑" panose="020B0502040204020203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6" y="331867"/>
            <a:ext cx="198056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8455" y="1484485"/>
            <a:ext cx="8501380" cy="3416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（2019·泰安）</a:t>
            </a: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某种载重汽车自重12t，车轮与地面的总接触面积为0.5m</a:t>
            </a:r>
            <a:r>
              <a:rPr lang="zh-CN" sz="1800" baseline="30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，汽车以72km/h的速度在平直公路上匀速行驶时，柴油发动机的功率为210kW，每行驶43s消耗柴油700g，柴油的热值为4.3×10</a:t>
            </a:r>
            <a:r>
              <a:rPr lang="zh-CN" sz="1800" baseline="30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</a:t>
            </a: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J/kg。下列说法中正确的是（  ）。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①完全燃烧700g柴油放出的热量为3.01×10</a:t>
            </a:r>
            <a:r>
              <a:rPr lang="zh-CN" sz="1800" baseline="30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</a:t>
            </a: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②该柴油发动机效率为30%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③汽车的牵引力为1.05×10</a:t>
            </a:r>
            <a:r>
              <a:rPr lang="zh-CN" sz="1800" baseline="30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④若公路所能承受的最大压强8×10</a:t>
            </a:r>
            <a:r>
              <a:rPr lang="zh-CN" sz="1800" baseline="30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Pa，汽车最多能装载40t的货物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A.只有①②正确 	B.只有③④正确	 C.只有①③正确	D.只有②③正确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620001" y="2717737"/>
            <a:ext cx="287897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4080162426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331867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8455" y="1484486"/>
            <a:ext cx="8501380" cy="33239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（2019·广州）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(1)完全燃烧1.4g酒精释放的热量是完全燃烧0.7g酒精释放热量的_____倍。0.7g酒精完全燃烧释放的热量是2.1x10</a:t>
            </a:r>
            <a:r>
              <a:rPr lang="zh-CN" sz="2000" baseline="30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J。这些热量全部被100g的液体A吸收，液体的温度升高了50℃；完全燃烧1.4g酒精释放的热量全部被200g的液体A吸收，液体的温度升高了△t=_____℃(不考虑散热)。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(2)现用图所示装置加热200g的液体A，燃烧了1.4g酒精，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液体升高的温度小于△t，有哪些原因会导致这个结果?______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532890" y="2217816"/>
            <a:ext cx="417830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2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826885" y="3439185"/>
            <a:ext cx="417830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50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83845" y="5810628"/>
            <a:ext cx="6960870" cy="83099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酒精没有完全燃烧、酒精燃烧放出的热量没有全部被液体吸收、液体A边吸收热量边蒸发带走了热量等</a:t>
            </a:r>
          </a:p>
        </p:txBody>
      </p:sp>
      <p:pic>
        <p:nvPicPr>
          <p:cNvPr id="11" name="图片 14" descr="学科网(www.zxxk.com)--教育资源门户，提供试卷、教案、课件、论文、素材以及各类教学资源下载，还有大量而丰富的教学相关资讯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7484" y="4209438"/>
            <a:ext cx="904875" cy="21516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87623385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331867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8455" y="1484485"/>
            <a:ext cx="8501380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（2019·盐城）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用天然气灶将一壶质量为2kg、初温为30℃的水加热到80℃，消耗了16g天然气。已知水的比热容为4.2×10</a:t>
            </a:r>
            <a:r>
              <a:rPr lang="zh-CN" sz="2000" baseline="30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J（kg℃），天然气的热值为4.2×10</a:t>
            </a:r>
            <a:r>
              <a:rPr lang="zh-CN" sz="2000" baseline="30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J/kg，则天然气完全燃烧放出的热量为_______J，水吸收的热量为__________J，天然气灶烧水的效率为_______%。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538596" y="2672753"/>
            <a:ext cx="1349375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6.72×10</a:t>
            </a:r>
            <a:r>
              <a:rPr kumimoji="0" lang="en-US" altLang="zh-CN" sz="1800" b="0" i="0" baseline="3000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5</a:t>
            </a: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463676" y="3421361"/>
            <a:ext cx="1349375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4.2×10</a:t>
            </a:r>
            <a:r>
              <a:rPr kumimoji="0" lang="en-US" altLang="zh-CN" sz="1800" b="0" i="0" baseline="3000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5</a:t>
            </a: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499100" y="3421361"/>
            <a:ext cx="704850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62.5</a:t>
            </a:r>
          </a:p>
        </p:txBody>
      </p:sp>
    </p:spTree>
    <p:extLst>
      <p:ext uri="{BB962C8B-B14F-4D97-AF65-F5344CB8AC3E}">
        <p14:creationId xmlns:p14="http://schemas.microsoft.com/office/powerpoint/2010/main" val="2183812339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331867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8455" y="1484485"/>
            <a:ext cx="8501380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</a:t>
            </a:r>
            <a:r>
              <a:rPr 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（2019·无锡）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用煤气灶将质量为4kg的水从25℃加热到50℃，水吸收的热量为________J，若水吸收的热量等于煤气燃烧所放出的热量，则需要完全燃烧________的煤气。[水的比热容为 4.2×10</a:t>
            </a:r>
            <a:r>
              <a:rPr lang="zh-CN" sz="2000" baseline="30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J/（kg·℃），煤气的热值为4.2×10</a:t>
            </a:r>
            <a:r>
              <a:rPr lang="zh-CN" sz="2000" baseline="30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J/kg]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431291" y="2817891"/>
            <a:ext cx="1049655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0.01kg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386205" y="2233094"/>
            <a:ext cx="1094740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4.2×10</a:t>
            </a:r>
            <a:r>
              <a:rPr kumimoji="0" lang="en-US" altLang="zh-CN" sz="1800" b="0" i="0" baseline="3000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5</a:t>
            </a: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1985111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itchFamily="2" charset="-122"/>
              <a:sym typeface="微软雅黑" panose="020B0502040204020203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" name="文本框 2"/>
          <p:cNvSpPr txBox="1"/>
          <p:nvPr/>
        </p:nvSpPr>
        <p:spPr>
          <a:xfrm>
            <a:off x="417195" y="3129387"/>
            <a:ext cx="542290" cy="156965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热机效率</a:t>
            </a:r>
          </a:p>
        </p:txBody>
      </p:sp>
      <p:sp>
        <p:nvSpPr>
          <p:cNvPr id="4" name="左大括号 3"/>
          <p:cNvSpPr/>
          <p:nvPr/>
        </p:nvSpPr>
        <p:spPr>
          <a:xfrm>
            <a:off x="1051561" y="2911256"/>
            <a:ext cx="544195" cy="2550531"/>
          </a:xfrm>
          <a:prstGeom prst="leftBrace">
            <a:avLst/>
          </a:prstGeom>
          <a:noFill/>
          <a:ln w="28575" cap="flat" cmpd="sng">
            <a:solidFill>
              <a:srgbClr val="C00000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91439" tIns="45719" rIns="91439" bIns="45719" numCol="1" spcCol="38100" rtlCol="0" anchor="t" forceAA="0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596391" y="2557322"/>
            <a:ext cx="887095" cy="553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altLang="en-US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热值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093471" y="331867"/>
            <a:ext cx="235775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宋体" panose="02010600030101010101" pitchFamily="2" charset="-122"/>
              </a:rPr>
              <a:t>★考点概览</a:t>
            </a:r>
            <a:endParaRPr lang="zh-CN" altLang="en-US" sz="3200" b="1">
              <a:solidFill>
                <a:srgbClr val="0000FF"/>
              </a:solidFill>
              <a:uFill>
                <a:solidFill>
                  <a:srgbClr val="FF0000"/>
                </a:solidFill>
              </a:uFill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960370" y="2065039"/>
            <a:ext cx="1386840" cy="369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</a:rPr>
              <a:t>热值概念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959735" y="3182859"/>
            <a:ext cx="1196340" cy="369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</a:rPr>
              <a:t>热值计算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451226" y="4398287"/>
            <a:ext cx="2021205" cy="369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</a:rPr>
              <a:t>热机效率计算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451226" y="5364178"/>
            <a:ext cx="2348865" cy="369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</a:rPr>
              <a:t>影响热机效率的因素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27026" y="1334254"/>
            <a:ext cx="2562225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一、知识点与考点</a:t>
            </a:r>
          </a:p>
        </p:txBody>
      </p:sp>
      <p:sp>
        <p:nvSpPr>
          <p:cNvPr id="23" name="左大括号 22"/>
          <p:cNvSpPr/>
          <p:nvPr/>
        </p:nvSpPr>
        <p:spPr>
          <a:xfrm>
            <a:off x="2422526" y="2302693"/>
            <a:ext cx="466725" cy="1295211"/>
          </a:xfrm>
          <a:prstGeom prst="leftBrace">
            <a:avLst/>
          </a:prstGeom>
          <a:noFill/>
          <a:ln w="28575" cap="flat" cmpd="sng">
            <a:solidFill>
              <a:srgbClr val="C00000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91439" tIns="45719" rIns="91439" bIns="45719" numCol="1" spcCol="38100" rtlCol="0" anchor="t" forceAA="0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24" name="左大括号 23"/>
          <p:cNvSpPr/>
          <p:nvPr/>
        </p:nvSpPr>
        <p:spPr>
          <a:xfrm>
            <a:off x="2889251" y="4787869"/>
            <a:ext cx="466725" cy="921756"/>
          </a:xfrm>
          <a:prstGeom prst="leftBrace">
            <a:avLst/>
          </a:prstGeom>
          <a:noFill/>
          <a:ln w="28575" cap="flat" cmpd="sng">
            <a:solidFill>
              <a:srgbClr val="C00000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91439" tIns="45719" rIns="91439" bIns="45719" numCol="1" spcCol="38100" rtlCol="0" anchor="t" forceAA="0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552575" y="4787869"/>
            <a:ext cx="1407160" cy="553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altLang="en-US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热机效率</a:t>
            </a:r>
          </a:p>
        </p:txBody>
      </p:sp>
    </p:spTree>
    <p:extLst>
      <p:ext uri="{BB962C8B-B14F-4D97-AF65-F5344CB8AC3E}">
        <p14:creationId xmlns:p14="http://schemas.microsoft.com/office/powerpoint/2010/main" val="1837892077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100" grpId="0"/>
      <p:bldP spid="13" grpId="0"/>
      <p:bldP spid="17" grpId="0"/>
      <p:bldP spid="18" grpId="0"/>
      <p:bldP spid="20" grpId="0"/>
      <p:bldP spid="22" grpId="0"/>
      <p:bldP spid="23" grpId="0" animBg="1"/>
      <p:bldP spid="24" grpId="0" animBg="1"/>
      <p:bldP spid="2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331867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8455" y="1484485"/>
            <a:ext cx="8501380" cy="378565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</a:t>
            </a:r>
            <a:r>
              <a:rPr 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（2018•遂宁）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国于2017年5月18日在南海海域成功试采“可燃冰”，“可燃冰”作为新型能源，有着巨大的开发使用潜力，在相同条件下，“可燃冰”完全燃烧放出的热量可达到天然气的数十倍。如果“可燃冰”热值是天然气的10倍，设天燃气热值为4.2×10</a:t>
            </a:r>
            <a:r>
              <a:rPr lang="zh-CN" sz="2000" baseline="30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J/kg，完全燃烧0.5kg“可燃冰”放出的热量为</a:t>
            </a:r>
            <a:r>
              <a:rPr lang="zh-CN" sz="2000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   　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J；若在不考虑热量损失的情况下，这些热量能使800kg、45℃的水刚好达到沸点，则此时水的沸点是</a:t>
            </a:r>
            <a:r>
              <a:rPr lang="zh-CN" sz="2000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   　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℃，水面上方的气压</a:t>
            </a:r>
            <a:r>
              <a:rPr lang="zh-CN" sz="2000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   　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1标准大气压。（选填“大于”、“小于”或“等于“）（C=4.2×10</a:t>
            </a:r>
            <a:r>
              <a:rPr lang="zh-CN" sz="2000" baseline="30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J/kg•℃））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551430" y="3850835"/>
            <a:ext cx="1228090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2.1×10</a:t>
            </a:r>
            <a:r>
              <a:rPr kumimoji="0" lang="en-US" altLang="zh-CN" sz="2000" b="0" i="0" baseline="3000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8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546215" y="4638487"/>
            <a:ext cx="850900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107.5</a:t>
            </a:r>
            <a:endParaRPr kumimoji="0" lang="en-US" altLang="zh-CN" sz="2000" b="0" i="0" baseline="3000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18286" y="5283546"/>
            <a:ext cx="640715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大于</a:t>
            </a:r>
          </a:p>
        </p:txBody>
      </p:sp>
    </p:spTree>
    <p:extLst>
      <p:ext uri="{BB962C8B-B14F-4D97-AF65-F5344CB8AC3E}">
        <p14:creationId xmlns:p14="http://schemas.microsoft.com/office/powerpoint/2010/main" val="3631555002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331867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8455" y="1484486"/>
            <a:ext cx="8501380" cy="14773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</a:t>
            </a:r>
            <a:r>
              <a:rPr 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(2018·南充）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某台汽油机飞轮的转速为1800r/min，在1s内，汽油机完成了</a:t>
            </a:r>
            <a:r>
              <a:rPr lang="zh-CN" sz="2000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   　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个工作循环。如果汽油机在一段时间内消耗了500g汽油，若这些汽油完全燃烧，可放出热量</a:t>
            </a:r>
            <a:r>
              <a:rPr lang="zh-CN" sz="2000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   　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J。（q汽油=4.6×107J/kg）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93470" y="2205085"/>
            <a:ext cx="561340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15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455035" y="3340729"/>
            <a:ext cx="1283970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2.3</a:t>
            </a: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Arial" panose="020B0604020202020204" pitchFamily="34" charset="0"/>
                <a:ea typeface="微软雅黑" panose="020B0503020204020204" charset="-122"/>
                <a:cs typeface="Arial"/>
                <a:sym typeface="Arial"/>
              </a:rPr>
              <a:t>×10</a:t>
            </a:r>
            <a:r>
              <a:rPr kumimoji="0" lang="en-US" altLang="zh-CN" sz="2000" b="0" i="0" baseline="3000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Arial" panose="020B0604020202020204" pitchFamily="34" charset="0"/>
                <a:ea typeface="微软雅黑" panose="020B0503020204020204" charset="-122"/>
                <a:cs typeface="Arial"/>
                <a:sym typeface="Arial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494201939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331867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27025" y="1484485"/>
            <a:ext cx="8501380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7.</a:t>
            </a:r>
            <a:r>
              <a:rPr 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（2018·广西）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可燃冰，石油、煤都属于</a:t>
            </a:r>
            <a:r>
              <a:rPr lang="zh-CN" sz="2000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(选填“可“或“不”》再生能源。若可燃冰的热值为4.2× 10</a:t>
            </a:r>
            <a:r>
              <a:rPr lang="zh-CN" sz="2000" baseline="30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J/m</a:t>
            </a:r>
            <a:r>
              <a:rPr lang="zh-CN" sz="2000" baseline="30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,完全燃烧lm</a:t>
            </a:r>
            <a:r>
              <a:rPr lang="zh-CN" sz="2000" baseline="30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的可燃冰可放出的热量是</a:t>
            </a:r>
            <a:r>
              <a:rPr lang="zh-CN" sz="2000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J，这些热量有60%被水吸收，可把 </a:t>
            </a:r>
            <a:r>
              <a:rPr lang="zh-CN" sz="2000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kg的水从20℃加热到80℃。[水的比热容C=4.2x10</a:t>
            </a:r>
            <a:r>
              <a:rPr lang="zh-CN" sz="2000" baseline="30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J/ (kg.℃)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238751" y="1574454"/>
            <a:ext cx="405765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不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66470" y="2634559"/>
            <a:ext cx="1040130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4.2×10</a:t>
            </a:r>
            <a:r>
              <a:rPr kumimoji="0" lang="zh-CN" altLang="en-US" sz="2000" b="0" i="0" baseline="3000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3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644516" y="3323754"/>
            <a:ext cx="751205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0.01</a:t>
            </a:r>
            <a:endParaRPr kumimoji="0" lang="en-US" altLang="zh-CN" sz="2000" b="0" i="0" baseline="3000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61598361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6" y="331867"/>
            <a:ext cx="186880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8455" y="1484486"/>
            <a:ext cx="8501380" cy="38318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8.</a:t>
            </a:r>
            <a:r>
              <a:rPr lang="zh-CN"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（2020·临沂）</a:t>
            </a: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新冠肺炎肆虐，武汉封城，全国各地纷纷伸出援助之手。2020年1月29日，我市兰陵县捐赠的首批200t优质大蒜由10辆货车运往武汉（如图），其中一辆货车装满大蒜后总重为3.0×10</a:t>
            </a:r>
            <a:r>
              <a:rPr lang="zh-CN" sz="1800" baseline="30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N，车轮与地面的总接触面积为0.5m</a:t>
            </a:r>
            <a:r>
              <a:rPr lang="zh-CN" sz="1800" baseline="30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，该货车在某段平直高速公路上以108km/h的速度匀速行驶时，受到的阻力为5.0×10</a:t>
            </a:r>
            <a:r>
              <a:rPr lang="zh-CN" sz="1800" baseline="30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N，30min内消耗柴油24L，已知柴油的密度ρ＝0.85×10</a:t>
            </a:r>
            <a:r>
              <a:rPr lang="zh-CN" sz="1800" baseline="30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kg/m</a:t>
            </a:r>
            <a:r>
              <a:rPr lang="zh-CN" sz="1800" baseline="30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en-US" alt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热值q＝4.3×10</a:t>
            </a:r>
            <a:r>
              <a:rPr lang="zh-CN" sz="1800" baseline="30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J/kg，求：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（1）该货车静止时对水平路面的压强；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（2）24L柴油完全燃烧放出的热量；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（3）30min内该货车牵引力所做的功。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506596" y="4960167"/>
            <a:ext cx="1222375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6×10</a:t>
            </a:r>
            <a:r>
              <a:rPr kumimoji="0" lang="en-US" altLang="zh-CN" sz="2000" b="0" i="0" baseline="3000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5</a:t>
            </a: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Pa</a:t>
            </a:r>
          </a:p>
        </p:txBody>
      </p:sp>
      <p:pic>
        <p:nvPicPr>
          <p:cNvPr id="14" name="图片 31" descr=" 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5291" y="4593502"/>
            <a:ext cx="1983105" cy="126465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4145281" y="5491493"/>
            <a:ext cx="1788795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8.772×10</a:t>
            </a:r>
            <a:r>
              <a:rPr kumimoji="0" lang="en-US" altLang="zh-CN" sz="2000" b="0" i="0" baseline="3000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8</a:t>
            </a:r>
            <a:r>
              <a:rPr kumimoji="0" lang="en-US" altLang="zh-CN" sz="2000" b="0" i="0" u="none" strike="noStrike" cap="none" spc="0" normalizeH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J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300221" y="6022818"/>
            <a:ext cx="1788795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2.7×10</a:t>
            </a:r>
            <a:r>
              <a:rPr kumimoji="0" lang="en-US" altLang="zh-CN" sz="2000" b="0" i="0" baseline="3000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8</a:t>
            </a:r>
            <a:r>
              <a:rPr kumimoji="0" lang="en-US" altLang="zh-CN" sz="2000" b="0" i="0" u="none" strike="noStrike" cap="none" spc="0" normalizeH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J</a:t>
            </a:r>
          </a:p>
        </p:txBody>
      </p:sp>
    </p:spTree>
    <p:extLst>
      <p:ext uri="{BB962C8B-B14F-4D97-AF65-F5344CB8AC3E}">
        <p14:creationId xmlns:p14="http://schemas.microsoft.com/office/powerpoint/2010/main" val="3981893340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331867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8455" y="1484486"/>
            <a:ext cx="8501380" cy="24006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9.</a:t>
            </a:r>
            <a:r>
              <a:rPr 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（2018•广安）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用天然气灶给水加热，在1标准大气压下，把体积为10L，温度为15℃的水加热到沸腾，求：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（1）水吸收了多少热量？[ρ</a:t>
            </a:r>
            <a:r>
              <a:rPr lang="zh-CN" sz="20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水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=1.0×10</a:t>
            </a:r>
            <a:r>
              <a:rPr lang="zh-CN" sz="2000" baseline="30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kg/m</a:t>
            </a:r>
            <a:r>
              <a:rPr lang="zh-CN" sz="2000" baseline="30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C</a:t>
            </a:r>
            <a:r>
              <a:rPr lang="zh-CN" sz="20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水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=4.2×10</a:t>
            </a:r>
            <a:r>
              <a:rPr lang="zh-CN" sz="2000" baseline="30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J/（kg•℃）]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（2）若不计热量损失，需要燃烧多少m3的天然气？（q</a:t>
            </a:r>
            <a:r>
              <a:rPr lang="zh-CN" sz="20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天燃气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=4.2×10</a:t>
            </a:r>
            <a:r>
              <a:rPr lang="zh-CN" sz="2000" baseline="30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J/m</a:t>
            </a:r>
            <a:r>
              <a:rPr lang="zh-CN" sz="2000" baseline="30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528185" y="2494513"/>
            <a:ext cx="1438910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3.57×10</a:t>
            </a:r>
            <a:r>
              <a:rPr kumimoji="0" lang="en-US" altLang="zh-CN" sz="2000" b="0" i="0" baseline="3000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6</a:t>
            </a: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J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278380" y="4160633"/>
            <a:ext cx="1438910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0.085m</a:t>
            </a:r>
            <a:r>
              <a:rPr kumimoji="0" lang="en-US" altLang="zh-CN" sz="2000" b="0" i="0" baseline="3000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000697035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/>
          <p:nvPr/>
        </p:nvSpPr>
        <p:spPr>
          <a:xfrm>
            <a:off x="2791811" y="2240406"/>
            <a:ext cx="3599480" cy="923330"/>
          </a:xfrm>
          <a:prstGeom prst="rect">
            <a:avLst/>
          </a:prstGeom>
          <a:ln w="12700">
            <a:miter lim="4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45719" rIns="45719">
            <a:spAutoFit/>
          </a:bodyPr>
          <a:lstStyle>
            <a:lvl1pPr algn="ctr">
              <a:defRPr sz="54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400">
                <a:solidFill>
                  <a:srgbClr val="B61C22"/>
                </a:solidFill>
              </a:rPr>
              <a:t>THANKS</a:t>
            </a:r>
          </a:p>
        </p:txBody>
      </p:sp>
      <p:sp>
        <p:nvSpPr>
          <p:cNvPr id="207" name="Shape 207"/>
          <p:cNvSpPr/>
          <p:nvPr/>
        </p:nvSpPr>
        <p:spPr>
          <a:xfrm>
            <a:off x="2199627" y="1646064"/>
            <a:ext cx="938716" cy="1107996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>
            <a:lvl1pPr>
              <a:defRPr sz="6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600">
                <a:solidFill>
                  <a:srgbClr val="B61C22"/>
                </a:solidFill>
              </a:rPr>
              <a:t>“</a:t>
            </a:r>
          </a:p>
        </p:txBody>
      </p:sp>
      <p:sp>
        <p:nvSpPr>
          <p:cNvPr id="208" name="Shape 208"/>
          <p:cNvSpPr/>
          <p:nvPr/>
        </p:nvSpPr>
        <p:spPr>
          <a:xfrm>
            <a:off x="6199657" y="3181076"/>
            <a:ext cx="938716" cy="1107996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>
            <a:lvl1pPr>
              <a:defRPr sz="6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600">
                <a:solidFill>
                  <a:srgbClr val="B61C22"/>
                </a:solidFill>
              </a:rPr>
              <a:t>”</a:t>
            </a:r>
          </a:p>
        </p:txBody>
      </p:sp>
      <p:pic>
        <p:nvPicPr>
          <p:cNvPr id="209" name="学科网LOGO源文件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4203134" y="3733378"/>
            <a:ext cx="776835" cy="358662"/>
          </a:xfrm>
          <a:prstGeom prst="rect">
            <a:avLst/>
          </a:prstGeom>
          <a:ln w="12700">
            <a:miter lim="4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0" name="New picture" hidden="1"/>
          <p:cNvPicPr/>
          <p:nvPr/>
        </p:nvPicPr>
        <p:blipFill>
          <a:blip r:embed="rId3"/>
          <a:stretch>
            <a:fillRect/>
          </a:stretch>
        </p:blipFill>
        <p:spPr>
          <a:xfrm>
            <a:off x="11239500" y="14259208"/>
            <a:ext cx="355600" cy="407406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4225173312"/>
      </p:ext>
    </p:extLst>
  </p:cSld>
  <p:clrMapOvr>
    <a:masterClrMapping/>
  </p:clrMapOvr>
  <p:transition spd="med" advTm="2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" name="文本框 2"/>
          <p:cNvSpPr txBox="1"/>
          <p:nvPr/>
        </p:nvSpPr>
        <p:spPr>
          <a:xfrm>
            <a:off x="327025" y="2033635"/>
            <a:ext cx="8675370" cy="216982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1116CC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1.热机效率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1116CC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是本章重点内容，主要涉及到热值的概念及其相关计算，热机效率的计算三个方面。故本节主要内容是应用热值进行有关计算问题，希望在复习中加强学生计算能力的培养。中考试卷中有关效率和热值的计算，虽然分值不一定很高，但在考查学生计算能力和对效率概念的理解上，属于典型考题；考试题型以选择题、填空题为主，有的也作为一个知识点与其他压轴题结合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093471" y="331867"/>
            <a:ext cx="235775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宋体" panose="02010600030101010101" pitchFamily="2" charset="-122"/>
              </a:rPr>
              <a:t>★考点概览</a:t>
            </a:r>
            <a:endParaRPr lang="zh-CN" altLang="en-US" sz="3200" b="1">
              <a:solidFill>
                <a:srgbClr val="0000FF"/>
              </a:solidFill>
              <a:uFill>
                <a:solidFill>
                  <a:srgbClr val="FF0000"/>
                </a:solidFill>
              </a:uFill>
              <a:ea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27026" y="1334254"/>
            <a:ext cx="2562225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二、考点解析</a:t>
            </a:r>
          </a:p>
        </p:txBody>
      </p:sp>
    </p:spTree>
    <p:extLst>
      <p:ext uri="{BB962C8B-B14F-4D97-AF65-F5344CB8AC3E}">
        <p14:creationId xmlns:p14="http://schemas.microsoft.com/office/powerpoint/2010/main" val="1288233340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2" name="文本框 11"/>
          <p:cNvSpPr txBox="1"/>
          <p:nvPr/>
        </p:nvSpPr>
        <p:spPr>
          <a:xfrm>
            <a:off x="1093471" y="331867"/>
            <a:ext cx="235775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宋体" panose="02010600030101010101" pitchFamily="2" charset="-122"/>
              </a:rPr>
              <a:t>★考点概览</a:t>
            </a:r>
            <a:endParaRPr lang="zh-CN" altLang="en-US" sz="3200" b="1">
              <a:solidFill>
                <a:srgbClr val="0000FF"/>
              </a:solidFill>
              <a:uFill>
                <a:solidFill>
                  <a:srgbClr val="FF0000"/>
                </a:solidFill>
              </a:uFill>
              <a:ea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27026" y="1334254"/>
            <a:ext cx="2562225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二、考点解析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37820" y="1737417"/>
            <a:ext cx="3520440" cy="50782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800" b="1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2</a:t>
            </a: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.考点分类：</a:t>
            </a:r>
            <a:r>
              <a:rPr kumimoji="0" lang="zh-CN" altLang="en-US" sz="18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考点分类见下表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27026" y="2783941"/>
          <a:ext cx="8405495" cy="31607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69365"/>
                <a:gridCol w="2760345"/>
                <a:gridCol w="4375785"/>
              </a:tblGrid>
              <a:tr h="79019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考点分类</a:t>
                      </a:r>
                      <a:endParaRPr lang="en-US" altLang="en-US" sz="24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考点内容</a:t>
                      </a:r>
                      <a:endParaRPr lang="en-US" altLang="en-US" sz="24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考点分析与常见题型</a:t>
                      </a:r>
                      <a:endParaRPr lang="en-US" altLang="en-US" sz="24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019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常考热点</a:t>
                      </a:r>
                      <a:endParaRPr lang="en-US" altLang="en-US" sz="24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热机效率计算</a:t>
                      </a:r>
                      <a:endParaRPr lang="en-US" altLang="en-US" sz="24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选择题或填空题，考查对热机效率的理解与计算</a:t>
                      </a:r>
                      <a:endParaRPr lang="en-US" altLang="en-US" sz="24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019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一般考点</a:t>
                      </a:r>
                      <a:endParaRPr lang="en-US" altLang="en-US" sz="24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热值有关计算</a:t>
                      </a:r>
                      <a:endParaRPr lang="en-US" altLang="en-US" sz="24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填空题居多，考查热值概念与应用</a:t>
                      </a:r>
                      <a:endParaRPr lang="en-US" altLang="en-US" sz="24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019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冷门考点</a:t>
                      </a:r>
                      <a:endParaRPr lang="en-US" altLang="en-US" sz="24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热机效率概念的辨析</a:t>
                      </a:r>
                      <a:endParaRPr lang="en-US" altLang="en-US" sz="24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选择题居多，考查对热机效率的理解</a:t>
                      </a:r>
                      <a:endParaRPr lang="en-US" altLang="en-US" sz="2400" b="0">
                        <a:solidFill>
                          <a:srgbClr val="C00000"/>
                        </a:solidFill>
                        <a:latin typeface="微软雅黑" panose="020B0502040204020203" charset="-122"/>
                        <a:ea typeface="微软雅黑" panose="020B0502040204020203" charset="-122"/>
                        <a:cs typeface="宋体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0043393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itchFamily="2" charset="-122"/>
              <a:sym typeface="微软雅黑" panose="020B0502040204020203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93470" y="343749"/>
            <a:ext cx="244602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知识点精析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83845" y="1324919"/>
            <a:ext cx="8846820" cy="42473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1．热值（q）：</a:t>
            </a:r>
            <a:r>
              <a:rPr lang="zh-CN" sz="20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某种燃料完全燃烧放出的热量，叫热值；热值单位是：</a:t>
            </a:r>
            <a:r>
              <a:rPr lang="zh-CN" sz="20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</a:t>
            </a: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（1）燃料燃烧放出热量：Q</a:t>
            </a:r>
            <a:r>
              <a:rPr lang="zh-CN" sz="20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放</a:t>
            </a: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＝qm；（Q放 是燃料放出的热量，单位是J；q是热值，单位是J/kg；m 是质量，单位是kg。）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于热值的概念，要注重理解三个关键词：“1kg”、“某种燃料”、“完全燃烧”。1kg是指燃料的质量，如果燃料的质量不是1kg，那么该燃料完全燃烧放出的热量就不等于热值的数值；某种燃料是指热值与燃料的种类有关；完全燃烧意思是燃料要完全烧尽，否则1kg燃料燃烧过程中，化学能转变成内能就不是该热值所确定的值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167256" y="1457325"/>
            <a:ext cx="540467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1kg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34721" y="2017508"/>
            <a:ext cx="599778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J/kg</a:t>
            </a:r>
          </a:p>
        </p:txBody>
      </p:sp>
    </p:spTree>
    <p:extLst>
      <p:ext uri="{BB962C8B-B14F-4D97-AF65-F5344CB8AC3E}">
        <p14:creationId xmlns:p14="http://schemas.microsoft.com/office/powerpoint/2010/main" val="92361462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565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Tm="2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93471" y="343749"/>
            <a:ext cx="235775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知识点精析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94641" y="1714501"/>
            <a:ext cx="8790305" cy="24006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3.在热机的各种损失中，废气带走的能量最多，设法利用废气的能量，是提高燃料利用率的重要措施。注意：热机能量的损失：</a:t>
            </a:r>
            <a:r>
              <a:rPr lang="en-US" sz="20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</a:t>
            </a:r>
            <a:r>
              <a:rPr lang="zh-CN" sz="2000" b="0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燃料未完全燃烧</a:t>
            </a:r>
            <a:r>
              <a:rPr lang="zh-CN" sz="20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（完全燃烧条件：</a:t>
            </a:r>
            <a:r>
              <a:rPr lang="zh-CN" sz="2000" b="0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充足空气</a:t>
            </a:r>
            <a:r>
              <a:rPr lang="zh-CN" sz="20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sz="2000" b="0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研磨成细颗粒</a:t>
            </a:r>
            <a:r>
              <a:rPr lang="zh-CN" sz="20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）；</a:t>
            </a:r>
            <a:r>
              <a:rPr lang="en-US" sz="20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②</a:t>
            </a:r>
            <a:r>
              <a:rPr lang="zh-CN" sz="2000" b="0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废气排出带走能量</a:t>
            </a:r>
            <a:r>
              <a:rPr lang="zh-CN" sz="20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（废气的利用）；</a:t>
            </a:r>
            <a:r>
              <a:rPr lang="en-US" sz="20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③</a:t>
            </a:r>
            <a:r>
              <a:rPr lang="zh-CN" sz="2000" b="0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克服磨擦</a:t>
            </a:r>
            <a:r>
              <a:rPr lang="zh-CN" sz="20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，消耗能量（使用润滑剂，减小摩擦）。
</a:t>
            </a:r>
            <a:endParaRPr lang="zh-CN" altLang="en-US" sz="2000" b="0">
              <a:solidFill>
                <a:schemeClr val="tx1"/>
              </a:solidFill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4190687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6" y="331867"/>
            <a:ext cx="286829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典例呈现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383156" y="1146678"/>
            <a:ext cx="404558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400" b="1">
                <a:solidFill>
                  <a:srgbClr val="111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★考点一：热值概念及应用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7026" y="2001382"/>
            <a:ext cx="8623935" cy="14773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 b="1">
                <a:ea typeface="宋体" panose="02010600030101010101" pitchFamily="2" charset="-122"/>
              </a:rPr>
              <a:t>◆典例一：</a:t>
            </a:r>
            <a:r>
              <a:rPr lang="zh-CN" sz="2000" b="1">
                <a:solidFill>
                  <a:srgbClr val="000000"/>
                </a:solidFill>
                <a:ea typeface="宋体" panose="02010600030101010101" pitchFamily="2" charset="-122"/>
              </a:rPr>
              <a:t>（2020·南充）</a:t>
            </a:r>
            <a:r>
              <a:rPr lang="zh-CN" sz="2000">
                <a:solidFill>
                  <a:srgbClr val="000000"/>
                </a:solidFill>
                <a:ea typeface="宋体" panose="02010600030101010101" pitchFamily="2" charset="-122"/>
              </a:rPr>
              <a:t>若一辆小汽车一年行驶一万公里，消耗1t汽油，这些汽油完全燃烧放出</a:t>
            </a:r>
            <a:r>
              <a:rPr lang="zh-CN" sz="2000" u="sng">
                <a:solidFill>
                  <a:srgbClr val="000000"/>
                </a:solidFill>
                <a:ea typeface="宋体" panose="02010600030101010101" pitchFamily="2" charset="-122"/>
              </a:rPr>
              <a:t>　  </a:t>
            </a:r>
            <a:r>
              <a:rPr lang="zh-CN" sz="2000">
                <a:solidFill>
                  <a:srgbClr val="000000"/>
                </a:solidFill>
                <a:ea typeface="宋体" panose="02010600030101010101" pitchFamily="2" charset="-122"/>
              </a:rPr>
              <a:t>J的热量；某次行驶过程中，该汽车汽油机曲轴的转速为3600r/min，在1s内汽油机对外做功</a:t>
            </a:r>
            <a:r>
              <a:rPr lang="zh-CN" sz="2000" u="sng">
                <a:solidFill>
                  <a:srgbClr val="000000"/>
                </a:solidFill>
                <a:ea typeface="宋体" panose="02010600030101010101" pitchFamily="2" charset="-122"/>
              </a:rPr>
              <a:t>　  </a:t>
            </a:r>
            <a:r>
              <a:rPr lang="zh-CN" sz="2000">
                <a:solidFill>
                  <a:srgbClr val="000000"/>
                </a:solidFill>
                <a:ea typeface="宋体" panose="02010600030101010101" pitchFamily="2" charset="-122"/>
              </a:rPr>
              <a:t>次（q</a:t>
            </a:r>
            <a:r>
              <a:rPr lang="zh-CN" sz="2000" baseline="-25000">
                <a:solidFill>
                  <a:srgbClr val="000000"/>
                </a:solidFill>
                <a:uFillTx/>
                <a:ea typeface="宋体" panose="02010600030101010101" pitchFamily="2" charset="-122"/>
              </a:rPr>
              <a:t>汽</a:t>
            </a:r>
            <a:r>
              <a:rPr lang="zh-CN" sz="2000">
                <a:solidFill>
                  <a:srgbClr val="000000"/>
                </a:solidFill>
                <a:ea typeface="宋体" panose="02010600030101010101" pitchFamily="2" charset="-122"/>
              </a:rPr>
              <a:t>＝4.6×10</a:t>
            </a:r>
            <a:r>
              <a:rPr lang="zh-CN" sz="2000" baseline="30000">
                <a:solidFill>
                  <a:srgbClr val="000000"/>
                </a:solidFill>
                <a:uFillTx/>
                <a:ea typeface="宋体" panose="02010600030101010101" pitchFamily="2" charset="-122"/>
              </a:rPr>
              <a:t>7</a:t>
            </a:r>
            <a:r>
              <a:rPr lang="zh-CN" sz="2000">
                <a:solidFill>
                  <a:srgbClr val="000000"/>
                </a:solidFill>
                <a:ea typeface="宋体" panose="02010600030101010101" pitchFamily="2" charset="-122"/>
              </a:rPr>
              <a:t>J/kg）。</a:t>
            </a:r>
          </a:p>
        </p:txBody>
      </p:sp>
    </p:spTree>
    <p:extLst>
      <p:ext uri="{BB962C8B-B14F-4D97-AF65-F5344CB8AC3E}">
        <p14:creationId xmlns:p14="http://schemas.microsoft.com/office/powerpoint/2010/main" val="3601872247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331867"/>
            <a:ext cx="20688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典例呈现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383156" y="1146678"/>
            <a:ext cx="404558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400" b="1">
                <a:solidFill>
                  <a:srgbClr val="111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★考点一：热值概念及应用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7026" y="2001382"/>
            <a:ext cx="862393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>
                <a:solidFill>
                  <a:srgbClr val="FF0000"/>
                </a:solidFill>
                <a:ea typeface="宋体" panose="02010600030101010101" pitchFamily="2" charset="-122"/>
              </a:rPr>
              <a:t>【答案】（1）4.6×10</a:t>
            </a:r>
            <a:r>
              <a:rPr lang="zh-CN" sz="1600" baseline="30000">
                <a:solidFill>
                  <a:srgbClr val="FF0000"/>
                </a:solidFill>
                <a:uFillTx/>
                <a:ea typeface="宋体" panose="02010600030101010101" pitchFamily="2" charset="-122"/>
              </a:rPr>
              <a:t>10</a:t>
            </a:r>
            <a:r>
              <a:rPr lang="zh-CN" sz="1600">
                <a:solidFill>
                  <a:srgbClr val="FF0000"/>
                </a:solidFill>
                <a:ea typeface="宋体" panose="02010600030101010101" pitchFamily="2" charset="-122"/>
              </a:rPr>
              <a:t>；（2）30。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>
                <a:solidFill>
                  <a:srgbClr val="FF0000"/>
                </a:solidFill>
                <a:ea typeface="宋体" panose="02010600030101010101" pitchFamily="2" charset="-122"/>
              </a:rPr>
              <a:t>【解析】（1）汽油的质量：m＝1t＝1000kg，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>
                <a:solidFill>
                  <a:srgbClr val="FF0000"/>
                </a:solidFill>
                <a:ea typeface="宋体" panose="02010600030101010101" pitchFamily="2" charset="-122"/>
              </a:rPr>
              <a:t>汽油完全燃烧放出的热量：Q＝mq＝1000kg×4.6×10</a:t>
            </a:r>
            <a:r>
              <a:rPr lang="zh-CN" sz="1600" baseline="30000">
                <a:solidFill>
                  <a:srgbClr val="FF0000"/>
                </a:solidFill>
                <a:uFillTx/>
                <a:ea typeface="宋体" panose="02010600030101010101" pitchFamily="2" charset="-122"/>
              </a:rPr>
              <a:t>7</a:t>
            </a:r>
            <a:r>
              <a:rPr lang="zh-CN" sz="1600">
                <a:solidFill>
                  <a:srgbClr val="FF0000"/>
                </a:solidFill>
                <a:ea typeface="宋体" panose="02010600030101010101" pitchFamily="2" charset="-122"/>
              </a:rPr>
              <a:t>J/kg＝4.6×10</a:t>
            </a:r>
            <a:r>
              <a:rPr lang="zh-CN" sz="1600" baseline="30000">
                <a:solidFill>
                  <a:srgbClr val="FF0000"/>
                </a:solidFill>
                <a:uFillTx/>
                <a:ea typeface="宋体" panose="02010600030101010101" pitchFamily="2" charset="-122"/>
              </a:rPr>
              <a:t>10</a:t>
            </a:r>
            <a:r>
              <a:rPr lang="zh-CN" sz="1600">
                <a:solidFill>
                  <a:srgbClr val="FF0000"/>
                </a:solidFill>
                <a:ea typeface="宋体" panose="02010600030101010101" pitchFamily="2" charset="-122"/>
              </a:rPr>
              <a:t>J。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>
                <a:solidFill>
                  <a:srgbClr val="FF0000"/>
                </a:solidFill>
                <a:ea typeface="宋体" panose="02010600030101010101" pitchFamily="2" charset="-122"/>
              </a:rPr>
              <a:t>（2）四冲程内燃机的曲轴转2圈，完成4个冲程，并对外做功1次；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>
                <a:solidFill>
                  <a:srgbClr val="FF0000"/>
                </a:solidFill>
                <a:ea typeface="宋体" panose="02010600030101010101" pitchFamily="2" charset="-122"/>
              </a:rPr>
              <a:t>因为曲轴的转速为3600r/min，汽油机1s曲轴转60圈，30个工作循环，对外做功30次；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>
                <a:solidFill>
                  <a:srgbClr val="FF0000"/>
                </a:solidFill>
                <a:ea typeface="宋体" panose="02010600030101010101" pitchFamily="2" charset="-122"/>
              </a:rPr>
              <a:t>故答案为：（1）4.6×10</a:t>
            </a:r>
            <a:r>
              <a:rPr lang="zh-CN" sz="1600" baseline="30000">
                <a:solidFill>
                  <a:srgbClr val="FF0000"/>
                </a:solidFill>
                <a:uFillTx/>
                <a:ea typeface="宋体" panose="02010600030101010101" pitchFamily="2" charset="-122"/>
              </a:rPr>
              <a:t>10</a:t>
            </a:r>
            <a:r>
              <a:rPr lang="zh-CN" sz="1600">
                <a:solidFill>
                  <a:srgbClr val="FF0000"/>
                </a:solidFill>
                <a:ea typeface="宋体" panose="02010600030101010101" pitchFamily="2" charset="-122"/>
              </a:rPr>
              <a:t>；（2）30。</a:t>
            </a:r>
          </a:p>
        </p:txBody>
      </p:sp>
    </p:spTree>
    <p:extLst>
      <p:ext uri="{BB962C8B-B14F-4D97-AF65-F5344CB8AC3E}">
        <p14:creationId xmlns:p14="http://schemas.microsoft.com/office/powerpoint/2010/main" val="3624787906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2431</Words>
  <Application>Microsoft Office PowerPoint</Application>
  <PresentationFormat>全屏显示(4:3)</PresentationFormat>
  <Paragraphs>157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3</cp:revision>
  <dcterms:created xsi:type="dcterms:W3CDTF">2020-08-31T00:19:23Z</dcterms:created>
  <dcterms:modified xsi:type="dcterms:W3CDTF">2020-08-31T00:34:45Z</dcterms:modified>
</cp:coreProperties>
</file>