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2" r:id="rId2"/>
    <p:sldMasterId id="2147483655" r:id="rId3"/>
  </p:sldMasterIdLst>
  <p:sldIdLst>
    <p:sldId id="256" r:id="rId4"/>
    <p:sldId id="257" r:id="rId5"/>
    <p:sldId id="258" r:id="rId6"/>
    <p:sldId id="259" r:id="rId7"/>
    <p:sldId id="260" r:id="rId8"/>
    <p:sldId id="261" r:id="rId9"/>
    <p:sldId id="262" r:id="rId10"/>
    <p:sldId id="263" r:id="rId11"/>
    <p:sldId id="264" r:id="rId12"/>
    <p:sldId id="265" r:id="rId13"/>
    <p:sldId id="267" r:id="rId14"/>
    <p:sldId id="273" r:id="rId15"/>
    <p:sldId id="266" r:id="rId16"/>
    <p:sldId id="268" r:id="rId17"/>
    <p:sldId id="277" r:id="rId18"/>
    <p:sldId id="269" r:id="rId19"/>
    <p:sldId id="270" r:id="rId20"/>
    <p:sldId id="272" r:id="rId21"/>
    <p:sldId id="274" r:id="rId22"/>
    <p:sldId id="275" r:id="rId23"/>
    <p:sldId id="279" r:id="rId24"/>
    <p:sldId id="280" r:id="rId25"/>
    <p:sldId id="278" r:id="rId26"/>
    <p:sldId id="281" r:id="rId27"/>
    <p:sldId id="282" r:id="rId28"/>
    <p:sldId id="283" r:id="rId29"/>
  </p:sldIdLst>
  <p:sldSz cx="12192000" cy="6858000"/>
  <p:notesSz cx="6858000" cy="9144000"/>
  <p:embeddedFontLst>
    <p:embeddedFont>
      <p:font typeface="Cambria Math" panose="02040503050406030204" pitchFamily="18" charset="0"/>
      <p:regular r:id="rId30"/>
    </p:embeddedFont>
    <p:embeddedFont>
      <p:font typeface="微软雅黑" panose="020B0503020204020204" pitchFamily="34" charset="-122"/>
      <p:regular r:id="rId31"/>
      <p:bold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3" name="lenovo" initials="l" lastIdx="0" clrIdx="2"/>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86" d="100"/>
          <a:sy n="86" d="100"/>
        </p:scale>
        <p:origin x="614" y="72"/>
      </p:cViewPr>
      <p:guideLst>
        <p:guide orient="horz" pos="2185"/>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木牍原创课件-封面">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木牍原创课件-课堂小结">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课堂小结</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木牍原创课件-课后作业">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altLang="en-US" sz="2935" b="1">
                <a:solidFill>
                  <a:schemeClr val="bg1"/>
                </a:solidFill>
              </a:rPr>
              <a:t>课后作业</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83" y="6356350"/>
            <a:ext cx="2743470" cy="365125"/>
          </a:xfrm>
        </p:spPr>
        <p:txBody>
          <a:bodyPr/>
          <a:lstStyle/>
          <a:p>
            <a:fld id="{AC1B7B3F-A56B-4310-A966-BD55D80449F1}" type="datetimeFigureOut">
              <a:rPr lang="zh-CN" altLang="en-US" smtClean="0"/>
              <a:t>2025/3/12</a:t>
            </a:fld>
            <a:endParaRPr lang="zh-CN" altLang="en-US"/>
          </a:p>
        </p:txBody>
      </p:sp>
      <p:sp>
        <p:nvSpPr>
          <p:cNvPr id="5" name="页脚占位符 4"/>
          <p:cNvSpPr>
            <a:spLocks noGrp="1"/>
          </p:cNvSpPr>
          <p:nvPr>
            <p:ph type="ftr" sz="quarter" idx="11"/>
          </p:nvPr>
        </p:nvSpPr>
        <p:spPr>
          <a:xfrm>
            <a:off x="4038998" y="6356350"/>
            <a:ext cx="4115205" cy="365125"/>
          </a:xfrm>
        </p:spPr>
        <p:txBody>
          <a:bodyPr/>
          <a:lstStyle/>
          <a:p>
            <a:endParaRPr lang="zh-CN" altLang="en-US"/>
          </a:p>
        </p:txBody>
      </p:sp>
      <p:sp>
        <p:nvSpPr>
          <p:cNvPr id="6" name="灯片编号占位符 5"/>
          <p:cNvSpPr>
            <a:spLocks noGrp="1"/>
          </p:cNvSpPr>
          <p:nvPr>
            <p:ph type="sldNum" sz="quarter" idx="12"/>
          </p:nvPr>
        </p:nvSpPr>
        <p:spPr>
          <a:xfrm>
            <a:off x="8611448" y="6356350"/>
            <a:ext cx="2743470" cy="365125"/>
          </a:xfrm>
        </p:spPr>
        <p:txBody>
          <a:bodyPr/>
          <a:lstStyle/>
          <a:p>
            <a:fld id="{73127340-2293-49D2-96F1-6E7BF0C8FD9C}"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3DB197-84B0-484E-9C0F-88358ECCB797}" type="datetimeFigureOut">
              <a:rPr lang="zh-CN" altLang="en-US" smtClean="0"/>
              <a:t>2025/3/12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木牍原创课件-目录">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木牍原创课件-前言">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467982" y="28888"/>
            <a:ext cx="1398117" cy="542925"/>
          </a:xfrm>
          <a:prstGeom prst="rect">
            <a:avLst/>
          </a:prstGeom>
          <a:noFill/>
        </p:spPr>
        <p:txBody>
          <a:bodyPr wrap="square" rtlCol="0">
            <a:spAutoFit/>
          </a:bodyPr>
          <a:lstStyle/>
          <a:p>
            <a:pPr algn="ctr"/>
            <a:r>
              <a:rPr lang="zh-CN" altLang="en-US" sz="2935" b="1">
                <a:solidFill>
                  <a:schemeClr val="bg1"/>
                </a:solidFill>
              </a:rPr>
              <a:t>前</a:t>
            </a:r>
            <a:r>
              <a:rPr lang="en-US" altLang="zh-CN" sz="2935" b="1">
                <a:solidFill>
                  <a:schemeClr val="bg1"/>
                </a:solidFill>
              </a:rPr>
              <a:t>  </a:t>
            </a:r>
            <a:r>
              <a:rPr lang="zh-CN" altLang="en-US" sz="2935" b="1">
                <a:solidFill>
                  <a:schemeClr val="bg1"/>
                </a:solidFill>
              </a:rPr>
              <a:t>言</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木牍原创课件-导入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导入新课</a:t>
            </a:r>
            <a:endParaRPr lang="en-US" altLang="zh-CN" sz="2935" b="1">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木牍原创课件-讲授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讲授新课</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木牍原创课件-习题解析">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习题解析</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sv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jpeg"/><Relationship Id="rId4" Type="http://schemas.openxmlformats.org/officeDocument/2006/relationships/slideLayout" Target="../slideLayouts/slideLayout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0" name="矩形 169"/>
          <p:cNvSpPr/>
          <p:nvPr userDrawn="1"/>
        </p:nvSpPr>
        <p:spPr>
          <a:xfrm>
            <a:off x="0" y="1303655"/>
            <a:ext cx="12192000" cy="4018280"/>
          </a:xfrm>
          <a:prstGeom prst="rect">
            <a:avLst/>
          </a:prstGeom>
          <a:solidFill>
            <a:srgbClr val="008D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cs typeface="+mn-ea"/>
              <a:sym typeface="+mn-lt"/>
            </a:endParaRPr>
          </a:p>
        </p:txBody>
      </p:sp>
      <p:pic>
        <p:nvPicPr>
          <p:cNvPr id="227" name="图片 226" descr="C:/Users/Administrator/Desktop/依据新课标编写-02.png依据新课标编写-02"/>
          <p:cNvPicPr>
            <a:picLocks noChangeAspect="1"/>
          </p:cNvPicPr>
          <p:nvPr userDrawn="1"/>
        </p:nvPicPr>
        <p:blipFill>
          <a:blip r:embed="rId5"/>
          <a:srcRect/>
          <a:stretch>
            <a:fillRect/>
          </a:stretch>
        </p:blipFill>
        <p:spPr>
          <a:xfrm>
            <a:off x="8703310" y="196850"/>
            <a:ext cx="2861310" cy="687705"/>
          </a:xfrm>
          <a:prstGeom prst="rect">
            <a:avLst/>
          </a:prstGeom>
        </p:spPr>
      </p:pic>
      <p:sp>
        <p:nvSpPr>
          <p:cNvPr id="242" name="文本框 241"/>
          <p:cNvSpPr txBox="1"/>
          <p:nvPr userDrawn="1"/>
        </p:nvSpPr>
        <p:spPr>
          <a:xfrm>
            <a:off x="7773670" y="5741035"/>
            <a:ext cx="1131570" cy="542925"/>
          </a:xfrm>
          <a:prstGeom prst="rect">
            <a:avLst/>
          </a:prstGeom>
          <a:noFill/>
        </p:spPr>
        <p:txBody>
          <a:bodyPr wrap="square" rtlCol="0">
            <a:spAutoFit/>
          </a:bodyPr>
          <a:lstStyle/>
          <a:p>
            <a:pPr algn="ctr"/>
            <a:r>
              <a:rPr lang="zh-CN" altLang="en-US" sz="2935" b="1" dirty="0">
                <a:solidFill>
                  <a:schemeClr val="tx1"/>
                </a:solidFill>
                <a:latin typeface="微软雅黑" panose="020B0503020204020204" charset="-122"/>
                <a:ea typeface="微软雅黑" panose="020B0503020204020204" charset="-122"/>
              </a:rPr>
              <a:t>物理</a:t>
            </a:r>
          </a:p>
        </p:txBody>
      </p:sp>
      <p:grpSp>
        <p:nvGrpSpPr>
          <p:cNvPr id="247" name="组合 246"/>
          <p:cNvGrpSpPr/>
          <p:nvPr userDrawn="1"/>
        </p:nvGrpSpPr>
        <p:grpSpPr>
          <a:xfrm>
            <a:off x="8887411" y="5773420"/>
            <a:ext cx="636061" cy="514985"/>
            <a:chOff x="3561" y="9087"/>
            <a:chExt cx="1042" cy="815"/>
          </a:xfrm>
        </p:grpSpPr>
        <p:sp>
          <p:nvSpPr>
            <p:cNvPr id="245" name="椭圆 244"/>
            <p:cNvSpPr/>
            <p:nvPr userDrawn="1"/>
          </p:nvSpPr>
          <p:spPr>
            <a:xfrm>
              <a:off x="3590" y="9087"/>
              <a:ext cx="815" cy="815"/>
            </a:xfrm>
            <a:prstGeom prst="ellipse">
              <a:avLst/>
            </a:prstGeom>
            <a:solidFill>
              <a:srgbClr val="00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5"/>
            </a:p>
          </p:txBody>
        </p:sp>
        <p:sp>
          <p:nvSpPr>
            <p:cNvPr id="246" name="文本框 245"/>
            <p:cNvSpPr txBox="1"/>
            <p:nvPr userDrawn="1"/>
          </p:nvSpPr>
          <p:spPr>
            <a:xfrm>
              <a:off x="3561" y="9130"/>
              <a:ext cx="1042" cy="682"/>
            </a:xfrm>
            <a:prstGeom prst="rect">
              <a:avLst/>
            </a:prstGeom>
            <a:noFill/>
          </p:spPr>
          <p:txBody>
            <a:bodyPr wrap="square" rtlCol="0">
              <a:spAutoFit/>
            </a:bodyPr>
            <a:lstStyle/>
            <a:p>
              <a:r>
                <a:rPr lang="en-US" altLang="zh-CN" sz="2205" b="1" dirty="0">
                  <a:solidFill>
                    <a:srgbClr val="FFFF00"/>
                  </a:solidFill>
                  <a:latin typeface="微软雅黑" panose="020B0503020204020204" charset="-122"/>
                  <a:ea typeface="微软雅黑" panose="020B0503020204020204" charset="-122"/>
                  <a:cs typeface="Times New Roman" panose="02020603050405020304" pitchFamily="18" charset="0"/>
                </a:rPr>
                <a:t>BS</a:t>
              </a:r>
            </a:p>
          </p:txBody>
        </p:sp>
      </p:grpSp>
      <p:sp>
        <p:nvSpPr>
          <p:cNvPr id="243" name="文本框 242"/>
          <p:cNvSpPr txBox="1"/>
          <p:nvPr userDrawn="1"/>
        </p:nvSpPr>
        <p:spPr>
          <a:xfrm>
            <a:off x="9469755" y="5741035"/>
            <a:ext cx="2279650" cy="542925"/>
          </a:xfrm>
          <a:prstGeom prst="rect">
            <a:avLst/>
          </a:prstGeom>
          <a:noFill/>
        </p:spPr>
        <p:txBody>
          <a:bodyPr wrap="square" rtlCol="0">
            <a:spAutoFit/>
          </a:bodyPr>
          <a:lstStyle/>
          <a:p>
            <a:r>
              <a:rPr lang="zh-CN" altLang="en-US" sz="2935" b="1" dirty="0">
                <a:solidFill>
                  <a:schemeClr val="tx1"/>
                </a:solidFill>
                <a:uFillTx/>
                <a:latin typeface="微软雅黑" panose="020B0503020204020204" charset="-122"/>
                <a:ea typeface="微软雅黑" panose="020B0503020204020204" charset="-122"/>
              </a:rPr>
              <a:t>八年级下册</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14000"/>
            <a:lum/>
          </a:blip>
          <a:srcRect/>
          <a:tile tx="0" ty="0" sx="100000" sy="100000" flip="none" algn="tl"/>
        </a:blipFill>
        <a:effectLst/>
      </p:bgPr>
    </p:bg>
    <p:spTree>
      <p:nvGrpSpPr>
        <p:cNvPr id="1" name=""/>
        <p:cNvGrpSpPr/>
        <p:nvPr/>
      </p:nvGrpSpPr>
      <p:grpSpPr>
        <a:xfrm>
          <a:off x="0" y="0"/>
          <a:ext cx="0" cy="0"/>
          <a:chOff x="0" y="0"/>
          <a:chExt cx="0" cy="0"/>
        </a:xfrm>
      </p:grpSpPr>
      <p:sp>
        <p:nvSpPr>
          <p:cNvPr id="17" name="矩形 16"/>
          <p:cNvSpPr/>
          <p:nvPr userDrawn="1"/>
        </p:nvSpPr>
        <p:spPr>
          <a:xfrm>
            <a:off x="635" y="0"/>
            <a:ext cx="1428115" cy="685800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75" name="文本框 74"/>
          <p:cNvSpPr txBox="1"/>
          <p:nvPr userDrawn="1"/>
        </p:nvSpPr>
        <p:spPr>
          <a:xfrm>
            <a:off x="156210" y="1054735"/>
            <a:ext cx="111696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目</a:t>
            </a:r>
          </a:p>
        </p:txBody>
      </p:sp>
      <p:sp>
        <p:nvSpPr>
          <p:cNvPr id="76" name="文本框 75"/>
          <p:cNvSpPr txBox="1"/>
          <p:nvPr userDrawn="1"/>
        </p:nvSpPr>
        <p:spPr>
          <a:xfrm>
            <a:off x="185420" y="2625090"/>
            <a:ext cx="105854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录</a:t>
            </a:r>
          </a:p>
        </p:txBody>
      </p:sp>
      <p:pic>
        <p:nvPicPr>
          <p:cNvPr id="227" name="图片 226" descr="C:/Users/Administrator/Desktop/依据新课标编写-02.png依据新课标编写-02"/>
          <p:cNvPicPr>
            <a:picLocks noChangeAspect="1"/>
          </p:cNvPicPr>
          <p:nvPr userDrawn="1"/>
        </p:nvPicPr>
        <p:blipFill>
          <a:blip r:embed="rId5"/>
          <a:srcRect/>
          <a:stretch>
            <a:fillRect/>
          </a:stretch>
        </p:blipFill>
        <p:spPr>
          <a:xfrm>
            <a:off x="8703310" y="196850"/>
            <a:ext cx="2861310" cy="687705"/>
          </a:xfrm>
          <a:prstGeom prst="rect">
            <a:avLst/>
          </a:prstGeom>
        </p:spPr>
      </p:pic>
      <p:grpSp>
        <p:nvGrpSpPr>
          <p:cNvPr id="3" name="组合 2"/>
          <p:cNvGrpSpPr/>
          <p:nvPr userDrawn="1"/>
        </p:nvGrpSpPr>
        <p:grpSpPr>
          <a:xfrm>
            <a:off x="2756021" y="2327928"/>
            <a:ext cx="2936104" cy="607259"/>
            <a:chOff x="4408" y="1365"/>
            <a:chExt cx="5038" cy="1009"/>
          </a:xfrm>
        </p:grpSpPr>
        <p:sp>
          <p:nvSpPr>
            <p:cNvPr id="5" name="文本框 4"/>
            <p:cNvSpPr txBox="1"/>
            <p:nvPr userDrawn="1"/>
          </p:nvSpPr>
          <p:spPr>
            <a:xfrm>
              <a:off x="5966" y="1365"/>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导入新课</a:t>
              </a:r>
              <a:endParaRPr lang="en-US" altLang="zh-CN" sz="3120" b="1" u="none" baseline="0" dirty="0">
                <a:solidFill>
                  <a:srgbClr val="008DFF"/>
                </a:solidFill>
                <a:uFill>
                  <a:solidFill>
                    <a:srgbClr val="FE970E"/>
                  </a:solidFill>
                </a:uFill>
              </a:endParaRPr>
            </a:p>
          </p:txBody>
        </p:sp>
        <p:sp>
          <p:nvSpPr>
            <p:cNvPr id="4" name="文本框 3"/>
            <p:cNvSpPr txBox="1"/>
            <p:nvPr userDrawn="1"/>
          </p:nvSpPr>
          <p:spPr>
            <a:xfrm>
              <a:off x="4408" y="1425"/>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01</a:t>
              </a:r>
            </a:p>
          </p:txBody>
        </p:sp>
        <p:sp>
          <p:nvSpPr>
            <p:cNvPr id="6" name="矩形 5"/>
            <p:cNvSpPr/>
            <p:nvPr userDrawn="1"/>
          </p:nvSpPr>
          <p:spPr>
            <a:xfrm>
              <a:off x="5600" y="1564"/>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8" name="组合 7"/>
          <p:cNvGrpSpPr/>
          <p:nvPr userDrawn="1"/>
        </p:nvGrpSpPr>
        <p:grpSpPr>
          <a:xfrm>
            <a:off x="6464907" y="2345984"/>
            <a:ext cx="2936104" cy="571149"/>
            <a:chOff x="4408" y="2978"/>
            <a:chExt cx="5038" cy="949"/>
          </a:xfrm>
        </p:grpSpPr>
        <p:sp>
          <p:nvSpPr>
            <p:cNvPr id="10" name="文本框 9"/>
            <p:cNvSpPr txBox="1"/>
            <p:nvPr/>
          </p:nvSpPr>
          <p:spPr>
            <a:xfrm>
              <a:off x="5966" y="2978"/>
              <a:ext cx="3480" cy="949"/>
            </a:xfrm>
            <a:prstGeom prst="rect">
              <a:avLst/>
            </a:prstGeom>
            <a:noFill/>
          </p:spPr>
          <p:txBody>
            <a:bodyPr wrap="square" rtlCol="0">
              <a:spAutoFit/>
            </a:bodyPr>
            <a:lstStyle/>
            <a:p>
              <a:r>
                <a:rPr lang="zh-CN" sz="3120" b="1" u="none" baseline="0" dirty="0">
                  <a:solidFill>
                    <a:srgbClr val="008DFF"/>
                  </a:solidFill>
                  <a:uFill>
                    <a:solidFill>
                      <a:srgbClr val="FE970E"/>
                    </a:solidFill>
                  </a:uFill>
                </a:rPr>
                <a:t>讲授新课</a:t>
              </a:r>
            </a:p>
          </p:txBody>
        </p:sp>
        <p:sp>
          <p:nvSpPr>
            <p:cNvPr id="13" name="文本框 12"/>
            <p:cNvSpPr txBox="1"/>
            <p:nvPr userDrawn="1"/>
          </p:nvSpPr>
          <p:spPr>
            <a:xfrm>
              <a:off x="4408" y="2978"/>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02</a:t>
              </a:r>
            </a:p>
          </p:txBody>
        </p:sp>
        <p:sp>
          <p:nvSpPr>
            <p:cNvPr id="46" name="矩形 45"/>
            <p:cNvSpPr/>
            <p:nvPr userDrawn="1"/>
          </p:nvSpPr>
          <p:spPr>
            <a:xfrm>
              <a:off x="5600" y="3120"/>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4" name="组合 13"/>
          <p:cNvGrpSpPr/>
          <p:nvPr userDrawn="1"/>
        </p:nvGrpSpPr>
        <p:grpSpPr>
          <a:xfrm>
            <a:off x="2756021" y="3678464"/>
            <a:ext cx="2936104" cy="571149"/>
            <a:chOff x="4408" y="5262"/>
            <a:chExt cx="5038" cy="949"/>
          </a:xfrm>
        </p:grpSpPr>
        <p:sp>
          <p:nvSpPr>
            <p:cNvPr id="15" name="文本框 14"/>
            <p:cNvSpPr txBox="1"/>
            <p:nvPr/>
          </p:nvSpPr>
          <p:spPr>
            <a:xfrm>
              <a:off x="5966" y="5262"/>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习题解析</a:t>
              </a:r>
            </a:p>
          </p:txBody>
        </p:sp>
        <p:sp>
          <p:nvSpPr>
            <p:cNvPr id="44" name="文本框 43"/>
            <p:cNvSpPr txBox="1"/>
            <p:nvPr userDrawn="1"/>
          </p:nvSpPr>
          <p:spPr>
            <a:xfrm>
              <a:off x="4408" y="5262"/>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03</a:t>
              </a:r>
            </a:p>
          </p:txBody>
        </p:sp>
        <p:sp>
          <p:nvSpPr>
            <p:cNvPr id="51" name="矩形 50"/>
            <p:cNvSpPr/>
            <p:nvPr userDrawn="1"/>
          </p:nvSpPr>
          <p:spPr>
            <a:xfrm>
              <a:off x="5600" y="5429"/>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6" name="组合 15"/>
          <p:cNvGrpSpPr/>
          <p:nvPr userDrawn="1"/>
        </p:nvGrpSpPr>
        <p:grpSpPr>
          <a:xfrm>
            <a:off x="6464907" y="3678464"/>
            <a:ext cx="2936104" cy="571149"/>
            <a:chOff x="4408" y="8000"/>
            <a:chExt cx="5038" cy="949"/>
          </a:xfrm>
        </p:grpSpPr>
        <p:sp>
          <p:nvSpPr>
            <p:cNvPr id="7" name="文本框 6"/>
            <p:cNvSpPr txBox="1"/>
            <p:nvPr userDrawn="1"/>
          </p:nvSpPr>
          <p:spPr>
            <a:xfrm>
              <a:off x="5966" y="8000"/>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课堂小结</a:t>
              </a:r>
            </a:p>
          </p:txBody>
        </p:sp>
        <p:sp>
          <p:nvSpPr>
            <p:cNvPr id="45" name="文本框 44"/>
            <p:cNvSpPr txBox="1"/>
            <p:nvPr userDrawn="1"/>
          </p:nvSpPr>
          <p:spPr>
            <a:xfrm>
              <a:off x="4408" y="8000"/>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04</a:t>
              </a:r>
            </a:p>
          </p:txBody>
        </p:sp>
        <p:sp>
          <p:nvSpPr>
            <p:cNvPr id="53" name="矩形 52"/>
            <p:cNvSpPr/>
            <p:nvPr userDrawn="1"/>
          </p:nvSpPr>
          <p:spPr>
            <a:xfrm>
              <a:off x="5600" y="8142"/>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pic>
        <p:nvPicPr>
          <p:cNvPr id="9" name="图片 8" descr="数学书"/>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68084" y="4436786"/>
            <a:ext cx="839220" cy="866654"/>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a:alphaModFix amt="14000"/>
          </a:blip>
          <a:tile tx="0" ty="0" sx="100000" sy="100000" flip="none" algn="tl"/>
        </a:blipFill>
        <a:effectLst/>
      </p:bgPr>
    </p:bg>
    <p:spTree>
      <p:nvGrpSpPr>
        <p:cNvPr id="1" name=""/>
        <p:cNvGrpSpPr/>
        <p:nvPr/>
      </p:nvGrpSpPr>
      <p:grpSpPr>
        <a:xfrm>
          <a:off x="0" y="0"/>
          <a:ext cx="0" cy="0"/>
          <a:chOff x="0" y="0"/>
          <a:chExt cx="0" cy="0"/>
        </a:xfrm>
      </p:grpSpPr>
      <p:sp>
        <p:nvSpPr>
          <p:cNvPr id="20" name="矩形 19"/>
          <p:cNvSpPr/>
          <p:nvPr userDrawn="1"/>
        </p:nvSpPr>
        <p:spPr>
          <a:xfrm>
            <a:off x="0" y="0"/>
            <a:ext cx="12192000" cy="61087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29" name="同侧圆角矩形 28"/>
          <p:cNvSpPr/>
          <p:nvPr userDrawn="1"/>
        </p:nvSpPr>
        <p:spPr>
          <a:xfrm rot="16200000">
            <a:off x="891272" y="-944880"/>
            <a:ext cx="619125" cy="2493645"/>
          </a:xfrm>
          <a:prstGeom prst="round2SameRect">
            <a:avLst>
              <a:gd name="adj1" fmla="val 0"/>
              <a:gd name="adj2" fmla="val 50000"/>
            </a:avLst>
          </a:prstGeom>
          <a:solidFill>
            <a:srgbClr val="FE970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3.xml"/><Relationship Id="rId5" Type="http://schemas.openxmlformats.org/officeDocument/2006/relationships/image" Target="../media/image24.png"/><Relationship Id="rId4"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9.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8.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p:cNvSpPr txBox="1"/>
          <p:nvPr/>
        </p:nvSpPr>
        <p:spPr>
          <a:xfrm>
            <a:off x="2680970" y="3877310"/>
            <a:ext cx="7108825" cy="627062"/>
          </a:xfrm>
          <a:prstGeom prst="rect">
            <a:avLst/>
          </a:prstGeom>
          <a:noFill/>
        </p:spPr>
        <p:txBody>
          <a:bodyPr wrap="square" lIns="72358" tIns="36179" rIns="72358" bIns="36179" rtlCol="0">
            <a:spAutoFit/>
          </a:bodyPr>
          <a:lstStyle/>
          <a:p>
            <a:pPr algn="ctr"/>
            <a:r>
              <a:rPr lang="zh-CN" altLang="en-US" sz="3600" b="1" dirty="0">
                <a:solidFill>
                  <a:srgbClr val="FFFF00"/>
                </a:solidFill>
                <a:latin typeface="微软雅黑" panose="020B0503020204020204" charset="-122"/>
                <a:ea typeface="微软雅黑" panose="020B0503020204020204" charset="-122"/>
                <a:cs typeface="微软雅黑" panose="020B0503020204020204" charset="-122"/>
                <a:sym typeface="微软雅黑" panose="020B0503020204020204" charset="-122"/>
              </a:rPr>
              <a:t>第一课时</a:t>
            </a:r>
            <a:r>
              <a:rPr lang="en-US" altLang="zh-CN" sz="3600" b="1" dirty="0">
                <a:solidFill>
                  <a:srgbClr val="FFFF00"/>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3600" b="1" dirty="0">
                <a:solidFill>
                  <a:srgbClr val="FFFF00"/>
                </a:solidFill>
                <a:latin typeface="Cambria Math" panose="02040503050406030204" pitchFamily="18" charset="0"/>
                <a:ea typeface="微软雅黑" panose="020B0503020204020204" charset="-122"/>
                <a:cs typeface="Cambria Math" panose="02040503050406030204" pitchFamily="18" charset="0"/>
                <a:sym typeface="微软雅黑" panose="020B0503020204020204" charset="-122"/>
              </a:rPr>
              <a:t>认识摩擦力</a:t>
            </a:r>
          </a:p>
        </p:txBody>
      </p:sp>
      <p:sp>
        <p:nvSpPr>
          <p:cNvPr id="174" name="文本框 173"/>
          <p:cNvSpPr txBox="1"/>
          <p:nvPr userDrawn="1"/>
        </p:nvSpPr>
        <p:spPr>
          <a:xfrm>
            <a:off x="0" y="2121535"/>
            <a:ext cx="12192000" cy="1322070"/>
          </a:xfrm>
          <a:prstGeom prst="rect">
            <a:avLst/>
          </a:prstGeom>
          <a:noFill/>
          <a:effectLst/>
        </p:spPr>
        <p:txBody>
          <a:bodyPr wrap="square" rtlCol="0">
            <a:spAutoFit/>
            <a:scene3d>
              <a:camera prst="orthographicFront"/>
              <a:lightRig rig="threePt" dir="t"/>
            </a:scene3d>
            <a:sp3d contourW="12700"/>
          </a:bodyPr>
          <a:lstStyle/>
          <a:p>
            <a:pPr algn="ctr"/>
            <a:r>
              <a:rPr 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7.6  </a:t>
            </a:r>
            <a:r>
              <a:rPr lang="zh-CN" alt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摩擦力</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99795" y="1025525"/>
            <a:ext cx="909383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实验</a:t>
            </a:r>
            <a:r>
              <a:rPr lang="en-US" altLang="zh-CN" sz="3200" b="1" dirty="0">
                <a:solidFill>
                  <a:srgbClr val="036EB8"/>
                </a:solidFill>
                <a:latin typeface="微软雅黑" panose="020B0503020204020204" charset="-122"/>
                <a:ea typeface="微软雅黑" panose="020B0503020204020204" charset="-122"/>
                <a:sym typeface="+mn-ea"/>
              </a:rPr>
              <a:t>	</a:t>
            </a:r>
            <a:r>
              <a:rPr lang="zh-CN" altLang="en-US" sz="3200" b="1" dirty="0">
                <a:solidFill>
                  <a:srgbClr val="036EB8"/>
                </a:solidFill>
                <a:latin typeface="微软雅黑" panose="020B0503020204020204" charset="-122"/>
                <a:ea typeface="微软雅黑" panose="020B0503020204020204" charset="-122"/>
                <a:sym typeface="+mn-ea"/>
              </a:rPr>
              <a:t>探究滑动摩擦力大小与哪些因素有关</a:t>
            </a:r>
          </a:p>
        </p:txBody>
      </p:sp>
      <p:grpSp>
        <p:nvGrpSpPr>
          <p:cNvPr id="2" name="组合 1"/>
          <p:cNvGrpSpPr/>
          <p:nvPr/>
        </p:nvGrpSpPr>
        <p:grpSpPr>
          <a:xfrm>
            <a:off x="334900" y="188121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929640" y="1716405"/>
            <a:ext cx="2020570" cy="521970"/>
          </a:xfrm>
          <a:prstGeom prst="rect">
            <a:avLst/>
          </a:prstGeom>
          <a:noFill/>
        </p:spPr>
        <p:txBody>
          <a:bodyPr wrap="square" rtlCol="0">
            <a:spAutoFit/>
          </a:bodyPr>
          <a:lstStyle/>
          <a:p>
            <a:r>
              <a:rPr lang="zh-CN" altLang="en-US" sz="2800"/>
              <a:t>制定方案</a:t>
            </a:r>
          </a:p>
        </p:txBody>
      </p:sp>
      <p:sp>
        <p:nvSpPr>
          <p:cNvPr id="5" name="文本框 4"/>
          <p:cNvSpPr txBox="1"/>
          <p:nvPr/>
        </p:nvSpPr>
        <p:spPr>
          <a:xfrm>
            <a:off x="929640" y="2345690"/>
            <a:ext cx="4973955" cy="1814830"/>
          </a:xfrm>
          <a:prstGeom prst="rect">
            <a:avLst/>
          </a:prstGeom>
          <a:noFill/>
        </p:spPr>
        <p:txBody>
          <a:bodyPr wrap="square" rtlCol="0">
            <a:spAutoFit/>
          </a:bodyPr>
          <a:lstStyle/>
          <a:p>
            <a:r>
              <a:rPr lang="zh-CN" altLang="en-US" sz="2800"/>
              <a:t>影响滑动摩擦力大小的因素较多，因此在探究过程中要设法</a:t>
            </a:r>
            <a:r>
              <a:rPr lang="zh-CN" altLang="en-US" sz="2800" b="1"/>
              <a:t>控制实验条件</a:t>
            </a:r>
            <a:r>
              <a:rPr lang="zh-CN" altLang="en-US" sz="2800"/>
              <a:t>，</a:t>
            </a:r>
            <a:r>
              <a:rPr lang="zh-CN" altLang="en-US" sz="2800" b="1"/>
              <a:t>分别探究</a:t>
            </a:r>
            <a:r>
              <a:rPr lang="zh-CN" altLang="en-US" sz="2800"/>
              <a:t>滑动摩擦力与每一个因素的关系。</a:t>
            </a:r>
          </a:p>
        </p:txBody>
      </p:sp>
      <p:sp>
        <p:nvSpPr>
          <p:cNvPr id="9" name="燕尾形箭头 8"/>
          <p:cNvSpPr/>
          <p:nvPr/>
        </p:nvSpPr>
        <p:spPr>
          <a:xfrm>
            <a:off x="5763260" y="2894965"/>
            <a:ext cx="2095500" cy="715645"/>
          </a:xfrm>
          <a:prstGeom prst="notched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nvSpPr>
        <p:spPr>
          <a:xfrm>
            <a:off x="8042910" y="2967355"/>
            <a:ext cx="2030095" cy="571304"/>
          </a:xfrm>
          <a:prstGeom prst="roundRect">
            <a:avLst/>
          </a:prstGeom>
          <a:noFill/>
          <a:ln w="31750" cmpd="sng">
            <a:solidFill>
              <a:srgbClr val="FF0000"/>
            </a:solidFill>
            <a:prstDash val="solid"/>
          </a:ln>
        </p:spPr>
        <p:txBody>
          <a:bodyPr wrap="square" rtlCol="0">
            <a:spAutoFit/>
          </a:bodyPr>
          <a:lstStyle/>
          <a:p>
            <a:pPr algn="ctr"/>
            <a:r>
              <a:rPr lang="zh-CN" altLang="en-US" sz="2800"/>
              <a:t>控制变量法</a:t>
            </a:r>
          </a:p>
        </p:txBody>
      </p:sp>
      <p:sp>
        <p:nvSpPr>
          <p:cNvPr id="13" name="文本框 12"/>
          <p:cNvSpPr txBox="1"/>
          <p:nvPr/>
        </p:nvSpPr>
        <p:spPr>
          <a:xfrm>
            <a:off x="1012190" y="4157980"/>
            <a:ext cx="10099040" cy="1292860"/>
          </a:xfrm>
          <a:prstGeom prst="rect">
            <a:avLst/>
          </a:prstGeom>
          <a:noFill/>
        </p:spPr>
        <p:txBody>
          <a:bodyPr wrap="square" rtlCol="0">
            <a:noAutofit/>
          </a:bodyPr>
          <a:lstStyle/>
          <a:p>
            <a:pPr>
              <a:lnSpc>
                <a:spcPct val="140000"/>
              </a:lnSpc>
            </a:pPr>
            <a:r>
              <a:rPr lang="zh-CN" sz="2400">
                <a:latin typeface="Times New Roman" panose="02020603050405020304" pitchFamily="18" charset="0"/>
                <a:ea typeface="宋体" panose="02010600030101010101" pitchFamily="2" charset="-122"/>
                <a:cs typeface="Times New Roman" panose="02020603050405020304" pitchFamily="18" charset="0"/>
              </a:rPr>
              <a:t>①</a:t>
            </a:r>
            <a:r>
              <a:rPr lang="zh-CN" altLang="en-US" sz="2400">
                <a:latin typeface="Times New Roman" panose="02020603050405020304" pitchFamily="18" charset="0"/>
                <a:ea typeface="宋体" panose="02010600030101010101" pitchFamily="2" charset="-122"/>
                <a:cs typeface="Times New Roman" panose="02020603050405020304" pitchFamily="18" charset="0"/>
              </a:rPr>
              <a:t>要探究滑动摩擦力的大小跟接触面的粗糙程度是否有关，</a:t>
            </a:r>
          </a:p>
          <a:p>
            <a:pPr>
              <a:lnSpc>
                <a:spcPct val="140000"/>
              </a:lnSpc>
            </a:pPr>
            <a:r>
              <a:rPr lang="zh-CN" altLang="en-US" sz="2400">
                <a:latin typeface="Times New Roman" panose="02020603050405020304" pitchFamily="18" charset="0"/>
                <a:ea typeface="宋体" panose="02010600030101010101" pitchFamily="2" charset="-122"/>
                <a:cs typeface="Times New Roman" panose="02020603050405020304" pitchFamily="18" charset="0"/>
              </a:rPr>
              <a:t>应保持其他条件不变，改变接触面的粗糙程度；</a:t>
            </a:r>
            <a:br>
              <a:rPr lang="zh-CN" altLang="en-US" sz="2400">
                <a:latin typeface="Times New Roman" panose="02020603050405020304" pitchFamily="18" charset="0"/>
                <a:ea typeface="宋体" panose="02010600030101010101" pitchFamily="2" charset="-122"/>
                <a:cs typeface="Times New Roman" panose="02020603050405020304" pitchFamily="18" charset="0"/>
              </a:rPr>
            </a:br>
            <a:endParaRPr lang="zh-CN" altLang="en-US" sz="24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1012190" y="5450840"/>
            <a:ext cx="9800590" cy="1248410"/>
          </a:xfrm>
          <a:prstGeom prst="rect">
            <a:avLst/>
          </a:prstGeom>
          <a:noFill/>
        </p:spPr>
        <p:txBody>
          <a:bodyPr wrap="square" rtlCol="0">
            <a:noAutofit/>
          </a:bodyPr>
          <a:lstStyle/>
          <a:p>
            <a:pPr>
              <a:lnSpc>
                <a:spcPct val="140000"/>
              </a:lnSpc>
            </a:pPr>
            <a:r>
              <a:rPr lang="zh-CN" sz="2400">
                <a:latin typeface="Times New Roman" panose="02020603050405020304" pitchFamily="18" charset="0"/>
                <a:ea typeface="宋体" panose="02010600030101010101" pitchFamily="2" charset="-122"/>
                <a:cs typeface="Times New Roman" panose="02020603050405020304" pitchFamily="18" charset="0"/>
              </a:rPr>
              <a:t>②</a:t>
            </a:r>
            <a:r>
              <a:rPr lang="zh-CN" altLang="en-US" sz="2400">
                <a:latin typeface="Times New Roman" panose="02020603050405020304" pitchFamily="18" charset="0"/>
                <a:ea typeface="宋体" panose="02010600030101010101" pitchFamily="2" charset="-122"/>
                <a:cs typeface="Times New Roman" panose="02020603050405020304" pitchFamily="18" charset="0"/>
              </a:rPr>
              <a:t>要探究滑动摩擦力的大小跟接触面间压力大小是否有关，</a:t>
            </a:r>
          </a:p>
          <a:p>
            <a:pPr>
              <a:lnSpc>
                <a:spcPct val="140000"/>
              </a:lnSpc>
            </a:pPr>
            <a:r>
              <a:rPr lang="zh-CN" altLang="en-US" sz="2400">
                <a:latin typeface="Times New Roman" panose="02020603050405020304" pitchFamily="18" charset="0"/>
                <a:ea typeface="宋体" panose="02010600030101010101" pitchFamily="2" charset="-122"/>
                <a:cs typeface="Times New Roman" panose="02020603050405020304" pitchFamily="18" charset="0"/>
              </a:rPr>
              <a:t>应保持其他条件不变，改变压力大小。</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3">
                                            <p:txEl>
                                              <p:pRg st="0" end="0"/>
                                            </p:txEl>
                                          </p:spTgt>
                                        </p:tgtEl>
                                        <p:attrNameLst>
                                          <p:attrName>style.visibility</p:attrName>
                                        </p:attrNameLst>
                                      </p:cBhvr>
                                      <p:to>
                                        <p:strVal val="visible"/>
                                      </p:to>
                                    </p:set>
                                    <p:anim calcmode="discrete" valueType="clr">
                                      <p:cBhvr override="childStyle">
                                        <p:cTn id="21" dur="80"/>
                                        <p:tgtEl>
                                          <p:spTgt spid="1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3">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13">
                                            <p:txEl>
                                              <p:pRg st="0" end="0"/>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3">
                                            <p:txEl>
                                              <p:pRg st="1" end="1"/>
                                            </p:txEl>
                                          </p:spTgt>
                                        </p:tgtEl>
                                        <p:attrNameLst>
                                          <p:attrName>style.visibility</p:attrName>
                                        </p:attrNameLst>
                                      </p:cBhvr>
                                      <p:to>
                                        <p:strVal val="visible"/>
                                      </p:to>
                                    </p:set>
                                    <p:anim calcmode="discrete" valueType="clr">
                                      <p:cBhvr override="childStyle">
                                        <p:cTn id="28" dur="80"/>
                                        <p:tgtEl>
                                          <p:spTgt spid="1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3">
                                            <p:txEl>
                                              <p:pRg st="1" end="1"/>
                                            </p:txEl>
                                          </p:spTgt>
                                        </p:tgtEl>
                                        <p:attrNameLst>
                                          <p:attrName>fillcolor</p:attrName>
                                        </p:attrNameLst>
                                      </p:cBhvr>
                                      <p:tavLst>
                                        <p:tav tm="0">
                                          <p:val>
                                            <p:clrVal>
                                              <a:schemeClr val="accent2"/>
                                            </p:clrVal>
                                          </p:val>
                                        </p:tav>
                                        <p:tav tm="50000">
                                          <p:val>
                                            <p:clrVal>
                                              <a:schemeClr val="hlink"/>
                                            </p:clrVal>
                                          </p:val>
                                        </p:tav>
                                      </p:tavLst>
                                    </p:anim>
                                    <p:set>
                                      <p:cBhvr>
                                        <p:cTn id="30" dur="80"/>
                                        <p:tgtEl>
                                          <p:spTgt spid="13">
                                            <p:txEl>
                                              <p:pRg st="1" end="1"/>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4">
                                            <p:txEl>
                                              <p:pRg st="0" end="0"/>
                                            </p:txEl>
                                          </p:spTgt>
                                        </p:tgtEl>
                                        <p:attrNameLst>
                                          <p:attrName>style.visibility</p:attrName>
                                        </p:attrNameLst>
                                      </p:cBhvr>
                                      <p:to>
                                        <p:strVal val="visible"/>
                                      </p:to>
                                    </p:set>
                                    <p:anim calcmode="discrete" valueType="clr">
                                      <p:cBhvr override="childStyle">
                                        <p:cTn id="35" dur="80"/>
                                        <p:tgtEl>
                                          <p:spTgt spid="1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4">
                                            <p:txEl>
                                              <p:pRg st="0" end="0"/>
                                            </p:txEl>
                                          </p:spTgt>
                                        </p:tgtEl>
                                        <p:attrNameLst>
                                          <p:attrName>fillcolor</p:attrName>
                                        </p:attrNameLst>
                                      </p:cBhvr>
                                      <p:tavLst>
                                        <p:tav tm="0">
                                          <p:val>
                                            <p:clrVal>
                                              <a:schemeClr val="accent2"/>
                                            </p:clrVal>
                                          </p:val>
                                        </p:tav>
                                        <p:tav tm="50000">
                                          <p:val>
                                            <p:clrVal>
                                              <a:schemeClr val="hlink"/>
                                            </p:clrVal>
                                          </p:val>
                                        </p:tav>
                                      </p:tavLst>
                                    </p:anim>
                                    <p:set>
                                      <p:cBhvr>
                                        <p:cTn id="37" dur="80"/>
                                        <p:tgtEl>
                                          <p:spTgt spid="14">
                                            <p:txEl>
                                              <p:pRg st="0" end="0"/>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4">
                                            <p:txEl>
                                              <p:pRg st="1" end="1"/>
                                            </p:txEl>
                                          </p:spTgt>
                                        </p:tgtEl>
                                        <p:attrNameLst>
                                          <p:attrName>style.visibility</p:attrName>
                                        </p:attrNameLst>
                                      </p:cBhvr>
                                      <p:to>
                                        <p:strVal val="visible"/>
                                      </p:to>
                                    </p:set>
                                    <p:anim calcmode="discrete" valueType="clr">
                                      <p:cBhvr override="childStyle">
                                        <p:cTn id="42" dur="80"/>
                                        <p:tgtEl>
                                          <p:spTgt spid="1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4">
                                            <p:txEl>
                                              <p:pRg st="1" end="1"/>
                                            </p:txEl>
                                          </p:spTgt>
                                        </p:tgtEl>
                                        <p:attrNameLst>
                                          <p:attrName>fillcolor</p:attrName>
                                        </p:attrNameLst>
                                      </p:cBhvr>
                                      <p:tavLst>
                                        <p:tav tm="0">
                                          <p:val>
                                            <p:clrVal>
                                              <a:schemeClr val="accent2"/>
                                            </p:clrVal>
                                          </p:val>
                                        </p:tav>
                                        <p:tav tm="50000">
                                          <p:val>
                                            <p:clrVal>
                                              <a:schemeClr val="hlink"/>
                                            </p:clrVal>
                                          </p:val>
                                        </p:tav>
                                      </p:tavLst>
                                    </p:anim>
                                    <p:set>
                                      <p:cBhvr>
                                        <p:cTn id="44" dur="80"/>
                                        <p:tgtEl>
                                          <p:spTgt spid="1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899795" y="2297430"/>
            <a:ext cx="4713605" cy="700405"/>
          </a:xfrm>
          <a:prstGeom prst="rect">
            <a:avLst/>
          </a:prstGeom>
          <a:noFill/>
        </p:spPr>
        <p:txBody>
          <a:bodyPr wrap="square" rtlCol="0">
            <a:noAutofit/>
          </a:bodyPr>
          <a:lstStyle/>
          <a:p>
            <a:pPr defTabSz="914400">
              <a:lnSpc>
                <a:spcPct val="125000"/>
              </a:lnSpc>
              <a:tabLst>
                <a:tab pos="268605" algn="l"/>
                <a:tab pos="716280" algn="l"/>
              </a:tabLst>
            </a:pPr>
            <a:r>
              <a:rPr lang="zh-CN" sz="2800">
                <a:latin typeface="微软雅黑" panose="020B0503020204020204" charset="-122"/>
                <a:ea typeface="微软雅黑" panose="020B0503020204020204" charset="-122"/>
                <a:cs typeface="微软雅黑" panose="020B0503020204020204" charset="-122"/>
                <a:sym typeface="+mn-ea"/>
              </a:rPr>
              <a:t>如何测量滑动摩擦力的大小？</a:t>
            </a:r>
            <a:endParaRPr lang="zh-CN" sz="2800" u="sng">
              <a:latin typeface="微软雅黑" panose="020B0503020204020204" charset="-122"/>
              <a:ea typeface="微软雅黑" panose="020B0503020204020204" charset="-122"/>
              <a:cs typeface="微软雅黑" panose="020B0503020204020204" charset="-122"/>
            </a:endParaRPr>
          </a:p>
          <a:p>
            <a:pPr defTabSz="914400">
              <a:lnSpc>
                <a:spcPct val="125000"/>
              </a:lnSpc>
              <a:tabLst>
                <a:tab pos="268605" algn="l"/>
                <a:tab pos="716280" algn="l"/>
              </a:tabLst>
            </a:pPr>
            <a:endParaRPr lang="zh-CN" altLang="en-US" sz="2800" u="sng">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929640" y="3018155"/>
            <a:ext cx="4565015" cy="3219450"/>
          </a:xfrm>
          <a:prstGeom prst="rect">
            <a:avLst/>
          </a:prstGeom>
          <a:noFill/>
        </p:spPr>
        <p:txBody>
          <a:bodyPr wrap="square" rtlCol="0">
            <a:noAutofit/>
          </a:bodyPr>
          <a:lstStyle/>
          <a:p>
            <a:pPr>
              <a:lnSpc>
                <a:spcPct val="140000"/>
              </a:lnSpc>
            </a:pPr>
            <a:r>
              <a:rPr lang="zh-CN" altLang="en-US" sz="2800"/>
              <a:t>利用</a:t>
            </a:r>
            <a:r>
              <a:rPr lang="zh-CN" altLang="en-US" sz="2800" b="1">
                <a:solidFill>
                  <a:srgbClr val="FF0000"/>
                </a:solidFill>
              </a:rPr>
              <a:t>二力平衡</a:t>
            </a:r>
            <a:r>
              <a:rPr lang="zh-CN" altLang="en-US" sz="2800"/>
              <a:t>原理，用弹簧测力计</a:t>
            </a:r>
            <a:r>
              <a:rPr lang="zh-CN" altLang="en-US" sz="2800">
                <a:latin typeface="宋体" panose="02010600030101010101" pitchFamily="2" charset="-122"/>
                <a:ea typeface="宋体" panose="02010600030101010101" pitchFamily="2" charset="-122"/>
              </a:rPr>
              <a:t>在木板上</a:t>
            </a:r>
            <a:r>
              <a:rPr lang="zh-CN" altLang="en-US" sz="2800" b="1">
                <a:solidFill>
                  <a:srgbClr val="FF0000"/>
                </a:solidFill>
                <a:latin typeface="宋体" panose="02010600030101010101" pitchFamily="2" charset="-122"/>
                <a:ea typeface="宋体" panose="02010600030101010101" pitchFamily="2" charset="-122"/>
              </a:rPr>
              <a:t>水平匀速</a:t>
            </a:r>
            <a:r>
              <a:rPr lang="zh-CN" altLang="en-US" sz="2800">
                <a:latin typeface="宋体" panose="02010600030101010101" pitchFamily="2" charset="-122"/>
                <a:ea typeface="宋体" panose="02010600030101010101" pitchFamily="2" charset="-122"/>
              </a:rPr>
              <a:t>拉动木块，则此时</a:t>
            </a:r>
            <a:r>
              <a:rPr lang="zh-CN" altLang="en-US" sz="2800" b="1">
                <a:solidFill>
                  <a:srgbClr val="FF0000"/>
                </a:solidFill>
                <a:latin typeface="宋体" panose="02010600030101010101" pitchFamily="2" charset="-122"/>
                <a:ea typeface="宋体" panose="02010600030101010101" pitchFamily="2" charset="-122"/>
              </a:rPr>
              <a:t>弹簧测力计的示数</a:t>
            </a:r>
            <a:r>
              <a:rPr lang="zh-CN" altLang="en-US" sz="2800">
                <a:latin typeface="宋体" panose="02010600030101010101" pitchFamily="2" charset="-122"/>
                <a:ea typeface="宋体" panose="02010600030101010101" pitchFamily="2" charset="-122"/>
              </a:rPr>
              <a:t>就等于木块所受滑动摩擦力的大小。</a:t>
            </a:r>
          </a:p>
        </p:txBody>
      </p:sp>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t="4382" b="11347"/>
          <a:stretch>
            <a:fillRect/>
          </a:stretch>
        </p:blipFill>
        <p:spPr>
          <a:xfrm>
            <a:off x="6166485" y="2997835"/>
            <a:ext cx="5174615" cy="2404110"/>
          </a:xfrm>
          <a:prstGeom prst="rect">
            <a:avLst/>
          </a:prstGeom>
        </p:spPr>
      </p:pic>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99795" y="1025525"/>
            <a:ext cx="909383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实验</a:t>
            </a:r>
            <a:r>
              <a:rPr lang="en-US" altLang="zh-CN" sz="3200" b="1" dirty="0">
                <a:solidFill>
                  <a:srgbClr val="036EB8"/>
                </a:solidFill>
                <a:latin typeface="微软雅黑" panose="020B0503020204020204" charset="-122"/>
                <a:ea typeface="微软雅黑" panose="020B0503020204020204" charset="-122"/>
                <a:sym typeface="+mn-ea"/>
              </a:rPr>
              <a:t>	</a:t>
            </a:r>
            <a:r>
              <a:rPr lang="zh-CN" altLang="en-US" sz="3200" b="1" dirty="0">
                <a:solidFill>
                  <a:srgbClr val="036EB8"/>
                </a:solidFill>
                <a:latin typeface="微软雅黑" panose="020B0503020204020204" charset="-122"/>
                <a:ea typeface="微软雅黑" panose="020B0503020204020204" charset="-122"/>
                <a:sym typeface="+mn-ea"/>
              </a:rPr>
              <a:t>探究滑动摩擦力大小与哪些因素有关</a:t>
            </a:r>
          </a:p>
        </p:txBody>
      </p:sp>
      <p:grpSp>
        <p:nvGrpSpPr>
          <p:cNvPr id="2" name="组合 1"/>
          <p:cNvGrpSpPr/>
          <p:nvPr/>
        </p:nvGrpSpPr>
        <p:grpSpPr>
          <a:xfrm>
            <a:off x="334900" y="188121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929640" y="1716405"/>
            <a:ext cx="2020570" cy="521970"/>
          </a:xfrm>
          <a:prstGeom prst="rect">
            <a:avLst/>
          </a:prstGeom>
          <a:noFill/>
        </p:spPr>
        <p:txBody>
          <a:bodyPr wrap="square" rtlCol="0">
            <a:spAutoFit/>
          </a:bodyPr>
          <a:lstStyle/>
          <a:p>
            <a:r>
              <a:rPr lang="zh-CN" altLang="en-US" sz="2800"/>
              <a:t>制定方案</a:t>
            </a:r>
          </a:p>
        </p:txBody>
      </p:sp>
      <p:sp>
        <p:nvSpPr>
          <p:cNvPr id="24" name="圆角矩形 23"/>
          <p:cNvSpPr/>
          <p:nvPr/>
        </p:nvSpPr>
        <p:spPr>
          <a:xfrm>
            <a:off x="3525520" y="3841115"/>
            <a:ext cx="1456055" cy="348615"/>
          </a:xfrm>
          <a:prstGeom prst="roundRect">
            <a:avLst/>
          </a:prstGeom>
          <a:ln w="28575">
            <a:solidFill>
              <a:srgbClr val="FF0000"/>
            </a:solidFill>
            <a:prstDash val="lgDash"/>
          </a:ln>
        </p:spPr>
        <p:style>
          <a:lnRef idx="3">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25" name="圆角矩形标注 24"/>
          <p:cNvSpPr/>
          <p:nvPr/>
        </p:nvSpPr>
        <p:spPr>
          <a:xfrm>
            <a:off x="6398895" y="1716405"/>
            <a:ext cx="5404485" cy="1339215"/>
          </a:xfrm>
          <a:prstGeom prst="wedgeRoundRectCallout">
            <a:avLst>
              <a:gd name="adj1" fmla="val -76213"/>
              <a:gd name="adj2" fmla="val 108131"/>
              <a:gd name="adj3" fmla="val 16667"/>
            </a:avLst>
          </a:prstGeom>
          <a:solidFill>
            <a:schemeClr val="bg1"/>
          </a:solidFill>
          <a:ln w="28575">
            <a:solidFill>
              <a:srgbClr val="FF0000"/>
            </a:solidFill>
            <a:prstDash val="lgDash"/>
          </a:ln>
        </p:spPr>
        <p:style>
          <a:lnRef idx="3">
            <a:schemeClr val="accent1"/>
          </a:lnRef>
          <a:fillRef idx="0">
            <a:srgbClr val="FFFFFF"/>
          </a:fillRef>
          <a:effectRef idx="0">
            <a:srgbClr val="FFFFFF"/>
          </a:effectRef>
          <a:fontRef idx="minor">
            <a:schemeClr val="tx1"/>
          </a:fontRef>
        </p:style>
        <p:txBody>
          <a:bodyPr rtlCol="0" anchor="ctr"/>
          <a:lstStyle/>
          <a:p>
            <a:pPr algn="ctr"/>
            <a:r>
              <a:rPr lang="zh-CN" altLang="en-US" sz="2400"/>
              <a:t>为什么用弹簧测力计拉动木块的时候要使木块做匀速直线运动？</a:t>
            </a:r>
          </a:p>
        </p:txBody>
      </p:sp>
      <p:sp>
        <p:nvSpPr>
          <p:cNvPr id="26" name="文本框 25"/>
          <p:cNvSpPr txBox="1"/>
          <p:nvPr/>
        </p:nvSpPr>
        <p:spPr>
          <a:xfrm>
            <a:off x="6538595" y="1811655"/>
            <a:ext cx="5125085" cy="1198880"/>
          </a:xfrm>
          <a:prstGeom prst="rect">
            <a:avLst/>
          </a:prstGeom>
          <a:solidFill>
            <a:schemeClr val="bg1"/>
          </a:solidFill>
        </p:spPr>
        <p:txBody>
          <a:bodyPr wrap="square" rtlCol="0">
            <a:spAutoFit/>
          </a:bodyPr>
          <a:lstStyle/>
          <a:p>
            <a:r>
              <a:rPr lang="zh-CN" altLang="en-US" sz="2400"/>
              <a:t>当木块做匀速直线运动时，手拉动木块的拉力和木块所受的拉力在水平方向上是一对平衡力，二者数值相等。</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24" grpId="0" bldLvl="0" animBg="1"/>
      <p:bldP spid="25" grpId="0" bldLvl="0" animBg="1"/>
      <p:bldP spid="2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99795" y="1025525"/>
            <a:ext cx="909383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实验</a:t>
            </a:r>
            <a:r>
              <a:rPr lang="en-US" altLang="zh-CN" sz="3200" b="1" dirty="0">
                <a:solidFill>
                  <a:srgbClr val="036EB8"/>
                </a:solidFill>
                <a:latin typeface="微软雅黑" panose="020B0503020204020204" charset="-122"/>
                <a:ea typeface="微软雅黑" panose="020B0503020204020204" charset="-122"/>
                <a:sym typeface="+mn-ea"/>
              </a:rPr>
              <a:t>	</a:t>
            </a:r>
            <a:r>
              <a:rPr lang="zh-CN" altLang="en-US" sz="3200" b="1" dirty="0">
                <a:solidFill>
                  <a:srgbClr val="036EB8"/>
                </a:solidFill>
                <a:latin typeface="微软雅黑" panose="020B0503020204020204" charset="-122"/>
                <a:ea typeface="微软雅黑" panose="020B0503020204020204" charset="-122"/>
                <a:sym typeface="+mn-ea"/>
              </a:rPr>
              <a:t>探究滑动摩擦力大小与哪些因素有关</a:t>
            </a:r>
          </a:p>
        </p:txBody>
      </p:sp>
      <p:grpSp>
        <p:nvGrpSpPr>
          <p:cNvPr id="2" name="组合 1"/>
          <p:cNvGrpSpPr/>
          <p:nvPr/>
        </p:nvGrpSpPr>
        <p:grpSpPr>
          <a:xfrm>
            <a:off x="334900" y="188121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929640" y="1716405"/>
            <a:ext cx="2020570" cy="521970"/>
          </a:xfrm>
          <a:prstGeom prst="rect">
            <a:avLst/>
          </a:prstGeom>
          <a:noFill/>
        </p:spPr>
        <p:txBody>
          <a:bodyPr wrap="square" rtlCol="0">
            <a:spAutoFit/>
          </a:bodyPr>
          <a:lstStyle/>
          <a:p>
            <a:r>
              <a:rPr lang="zh-CN" altLang="en-US" sz="2800"/>
              <a:t>制定方案</a:t>
            </a:r>
          </a:p>
        </p:txBody>
      </p:sp>
      <p:pic>
        <p:nvPicPr>
          <p:cNvPr id="5" name="https://img8.file.cache.docer.com/storage/1634892231164065989/97570cf59e1793ce75986150dce49583.png" descr="思考的男人23.png"/>
          <p:cNvPicPr>
            <a:picLocks noChangeAspect="1"/>
          </p:cNvPicPr>
          <p:nvPr/>
        </p:nvPicPr>
        <p:blipFill>
          <a:blip r:embed="rId2"/>
          <a:stretch>
            <a:fillRect/>
          </a:stretch>
        </p:blipFill>
        <p:spPr>
          <a:xfrm flipH="1">
            <a:off x="79375" y="2593340"/>
            <a:ext cx="3239135" cy="3629025"/>
          </a:xfrm>
          <a:prstGeom prst="rect">
            <a:avLst/>
          </a:prstGeom>
        </p:spPr>
      </p:pic>
      <p:grpSp>
        <p:nvGrpSpPr>
          <p:cNvPr id="9" name="组合 8" descr="7b0a202020202274657874626f78223a2022220a7d0a"/>
          <p:cNvGrpSpPr/>
          <p:nvPr/>
        </p:nvGrpSpPr>
        <p:grpSpPr>
          <a:xfrm rot="10800000">
            <a:off x="1838376" y="2433955"/>
            <a:ext cx="10292029" cy="4145280"/>
            <a:chOff x="6856" y="3403"/>
            <a:chExt cx="6132" cy="3772"/>
          </a:xfrm>
        </p:grpSpPr>
        <p:grpSp>
          <p:nvGrpSpPr>
            <p:cNvPr id="11" name="组合 10"/>
            <p:cNvGrpSpPr/>
            <p:nvPr/>
          </p:nvGrpSpPr>
          <p:grpSpPr>
            <a:xfrm>
              <a:off x="6856" y="3403"/>
              <a:ext cx="6132" cy="3772"/>
              <a:chOff x="6856" y="3403"/>
              <a:chExt cx="6132" cy="3772"/>
            </a:xfrm>
          </p:grpSpPr>
          <p:sp>
            <p:nvSpPr>
              <p:cNvPr id="100" name="任意多边形: 形状 99"/>
              <p:cNvSpPr/>
              <p:nvPr/>
            </p:nvSpPr>
            <p:spPr>
              <a:xfrm>
                <a:off x="7057" y="3403"/>
                <a:ext cx="5750" cy="3772"/>
              </a:xfrm>
              <a:custGeom>
                <a:avLst/>
                <a:gdLst>
                  <a:gd name="connsiteX0" fmla="*/ 5450 w 5450"/>
                  <a:gd name="connsiteY0" fmla="*/ 1286 h 3360"/>
                  <a:gd name="connsiteX1" fmla="*/ 2555 w 5450"/>
                  <a:gd name="connsiteY1" fmla="*/ 0 h 3360"/>
                  <a:gd name="connsiteX2" fmla="*/ 1 w 5450"/>
                  <a:gd name="connsiteY2" fmla="*/ 1289 h 3360"/>
                  <a:gd name="connsiteX3" fmla="*/ 523 w 5450"/>
                  <a:gd name="connsiteY3" fmla="*/ 2369 h 3360"/>
                  <a:gd name="connsiteX4" fmla="*/ 2839 w 5450"/>
                  <a:gd name="connsiteY4" fmla="*/ 3360 h 3360"/>
                  <a:gd name="connsiteX5" fmla="*/ 5119 w 5450"/>
                  <a:gd name="connsiteY5" fmla="*/ 2322 h 3360"/>
                  <a:gd name="connsiteX6" fmla="*/ 4991 w 5450"/>
                  <a:gd name="connsiteY6" fmla="*/ 1980 h 3360"/>
                  <a:gd name="connsiteX7" fmla="*/ 5450 w 5450"/>
                  <a:gd name="connsiteY7" fmla="*/ 1286 h 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 h="3360">
                    <a:moveTo>
                      <a:pt x="5450" y="1286"/>
                    </a:moveTo>
                    <a:cubicBezTo>
                      <a:pt x="5450" y="576"/>
                      <a:pt x="4154" y="0"/>
                      <a:pt x="2555" y="0"/>
                    </a:cubicBezTo>
                    <a:cubicBezTo>
                      <a:pt x="956" y="0"/>
                      <a:pt x="21" y="674"/>
                      <a:pt x="1" y="1289"/>
                    </a:cubicBezTo>
                    <a:cubicBezTo>
                      <a:pt x="-27" y="2149"/>
                      <a:pt x="523" y="2335"/>
                      <a:pt x="523" y="2369"/>
                    </a:cubicBezTo>
                    <a:cubicBezTo>
                      <a:pt x="523" y="2942"/>
                      <a:pt x="1580" y="3360"/>
                      <a:pt x="2839" y="3360"/>
                    </a:cubicBezTo>
                    <a:cubicBezTo>
                      <a:pt x="4099" y="3360"/>
                      <a:pt x="5119" y="2895"/>
                      <a:pt x="5119" y="2322"/>
                    </a:cubicBezTo>
                    <a:cubicBezTo>
                      <a:pt x="5119" y="2202"/>
                      <a:pt x="5074" y="2087"/>
                      <a:pt x="4991" y="1980"/>
                    </a:cubicBezTo>
                    <a:cubicBezTo>
                      <a:pt x="5282" y="1781"/>
                      <a:pt x="5450" y="1542"/>
                      <a:pt x="5450" y="1286"/>
                    </a:cubicBezTo>
                    <a:close/>
                  </a:path>
                </a:pathLst>
              </a:custGeom>
              <a:noFill/>
              <a:ln w="28575" cap="rnd">
                <a:solidFill>
                  <a:srgbClr val="231815"/>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01" name="图形 97"/>
              <p:cNvGrpSpPr/>
              <p:nvPr/>
            </p:nvGrpSpPr>
            <p:grpSpPr>
              <a:xfrm>
                <a:off x="6856" y="3404"/>
                <a:ext cx="2147" cy="2376"/>
                <a:chOff x="4157662" y="2133600"/>
                <a:chExt cx="1832609" cy="1537086"/>
              </a:xfrm>
              <a:noFill/>
            </p:grpSpPr>
            <p:sp>
              <p:nvSpPr>
                <p:cNvPr id="102" name="任意多边形: 形状 101"/>
                <p:cNvSpPr/>
                <p:nvPr/>
              </p:nvSpPr>
              <p:spPr>
                <a:xfrm>
                  <a:off x="5952171" y="2133600"/>
                  <a:ext cx="38100" cy="9525"/>
                </a:xfrm>
                <a:custGeom>
                  <a:avLst/>
                  <a:gdLst>
                    <a:gd name="connsiteX0" fmla="*/ 38100 w 38100"/>
                    <a:gd name="connsiteY0" fmla="*/ 0 h 9525"/>
                    <a:gd name="connsiteX1" fmla="*/ 0 w 38100"/>
                    <a:gd name="connsiteY1" fmla="*/ 0 h 9525"/>
                  </a:gdLst>
                  <a:ahLst/>
                  <a:cxnLst>
                    <a:cxn ang="0">
                      <a:pos x="connsiteX0" y="connsiteY0"/>
                    </a:cxn>
                    <a:cxn ang="0">
                      <a:pos x="connsiteX1" y="connsiteY1"/>
                    </a:cxn>
                  </a:cxnLst>
                  <a:rect l="l" t="t" r="r" b="b"/>
                  <a:pathLst>
                    <a:path w="38100" h="9525">
                      <a:moveTo>
                        <a:pt x="38100" y="0"/>
                      </a:moveTo>
                      <a:cubicBezTo>
                        <a:pt x="25718" y="0"/>
                        <a:pt x="12383" y="0"/>
                        <a:pt x="0" y="0"/>
                      </a:cubicBezTo>
                    </a:path>
                  </a:pathLst>
                </a:custGeom>
                <a:noFill/>
                <a:ln w="19050" cap="flat">
                  <a:solidFill>
                    <a:srgbClr val="231815"/>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 name="任意多边形: 形状 102"/>
                <p:cNvSpPr/>
                <p:nvPr/>
              </p:nvSpPr>
              <p:spPr>
                <a:xfrm>
                  <a:off x="4157662" y="2134552"/>
                  <a:ext cx="1747252" cy="1536134"/>
                </a:xfrm>
                <a:custGeom>
                  <a:avLst/>
                  <a:gdLst>
                    <a:gd name="connsiteX0" fmla="*/ 2047 w 2047"/>
                    <a:gd name="connsiteY0" fmla="*/ 0 h 2375"/>
                    <a:gd name="connsiteX1" fmla="*/ 0 w 2047"/>
                    <a:gd name="connsiteY1" fmla="*/ 1421 h 2375"/>
                    <a:gd name="connsiteX2" fmla="*/ 394 w 2047"/>
                    <a:gd name="connsiteY2" fmla="*/ 2375 h 2375"/>
                  </a:gdLst>
                  <a:ahLst/>
                  <a:cxnLst>
                    <a:cxn ang="0">
                      <a:pos x="connsiteX0" y="connsiteY0"/>
                    </a:cxn>
                    <a:cxn ang="0">
                      <a:pos x="connsiteX1" y="connsiteY1"/>
                    </a:cxn>
                    <a:cxn ang="0">
                      <a:pos x="connsiteX2" y="connsiteY2"/>
                    </a:cxn>
                  </a:cxnLst>
                  <a:rect l="l" t="t" r="r" b="b"/>
                  <a:pathLst>
                    <a:path w="2047" h="2375">
                      <a:moveTo>
                        <a:pt x="2047" y="0"/>
                      </a:moveTo>
                      <a:cubicBezTo>
                        <a:pt x="934" y="95"/>
                        <a:pt x="0" y="633"/>
                        <a:pt x="0" y="1421"/>
                      </a:cubicBezTo>
                      <a:cubicBezTo>
                        <a:pt x="0" y="1779"/>
                        <a:pt x="69" y="2120"/>
                        <a:pt x="394" y="2375"/>
                      </a:cubicBezTo>
                    </a:path>
                  </a:pathLst>
                </a:custGeom>
                <a:noFill/>
                <a:ln w="19050" cap="flat">
                  <a:solidFill>
                    <a:srgbClr val="231815"/>
                  </a:solidFill>
                  <a:custDash>
                    <a:ds d="596100" sp="372563"/>
                  </a:custDash>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05" name="任意多边形: 形状 104"/>
              <p:cNvSpPr/>
              <p:nvPr/>
            </p:nvSpPr>
            <p:spPr>
              <a:xfrm rot="19177597">
                <a:off x="12028" y="6556"/>
                <a:ext cx="960" cy="378"/>
              </a:xfrm>
              <a:custGeom>
                <a:avLst/>
                <a:gdLst>
                  <a:gd name="connsiteX0" fmla="*/ 609610 w 609610"/>
                  <a:gd name="connsiteY0" fmla="*/ 120017 h 240034"/>
                  <a:gd name="connsiteX1" fmla="*/ 304805 w 609610"/>
                  <a:gd name="connsiteY1" fmla="*/ 240034 h 240034"/>
                  <a:gd name="connsiteX2" fmla="*/ 0 w 609610"/>
                  <a:gd name="connsiteY2" fmla="*/ 120017 h 240034"/>
                  <a:gd name="connsiteX3" fmla="*/ 304805 w 609610"/>
                  <a:gd name="connsiteY3" fmla="*/ 0 h 240034"/>
                  <a:gd name="connsiteX4" fmla="*/ 609610 w 609610"/>
                  <a:gd name="connsiteY4" fmla="*/ 120017 h 24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10" h="240034">
                    <a:moveTo>
                      <a:pt x="609610" y="120017"/>
                    </a:moveTo>
                    <a:cubicBezTo>
                      <a:pt x="609610" y="186301"/>
                      <a:pt x="473144" y="240034"/>
                      <a:pt x="304805" y="240034"/>
                    </a:cubicBezTo>
                    <a:cubicBezTo>
                      <a:pt x="136466" y="240034"/>
                      <a:pt x="0" y="186301"/>
                      <a:pt x="0" y="120017"/>
                    </a:cubicBezTo>
                    <a:cubicBezTo>
                      <a:pt x="0" y="53733"/>
                      <a:pt x="136466" y="0"/>
                      <a:pt x="304805" y="0"/>
                    </a:cubicBezTo>
                    <a:cubicBezTo>
                      <a:pt x="473144" y="0"/>
                      <a:pt x="609610" y="53733"/>
                      <a:pt x="609610" y="120017"/>
                    </a:cubicBezTo>
                    <a:close/>
                  </a:path>
                </a:pathLst>
              </a:custGeom>
              <a:noFill/>
              <a:ln w="28575" cap="rnd">
                <a:solidFill>
                  <a:srgbClr val="231815"/>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 name="任意多边形: 形状 105"/>
              <p:cNvSpPr/>
              <p:nvPr/>
            </p:nvSpPr>
            <p:spPr>
              <a:xfrm>
                <a:off x="12070" y="4915"/>
                <a:ext cx="580" cy="1480"/>
              </a:xfrm>
              <a:custGeom>
                <a:avLst/>
                <a:gdLst>
                  <a:gd name="connsiteX0" fmla="*/ 367665 w 368038"/>
                  <a:gd name="connsiteY0" fmla="*/ 0 h 940117"/>
                  <a:gd name="connsiteX1" fmla="*/ 98107 w 368038"/>
                  <a:gd name="connsiteY1" fmla="*/ 406717 h 940117"/>
                  <a:gd name="connsiteX2" fmla="*/ 0 w 368038"/>
                  <a:gd name="connsiteY2" fmla="*/ 940118 h 940117"/>
                </a:gdLst>
                <a:ahLst/>
                <a:cxnLst>
                  <a:cxn ang="0">
                    <a:pos x="connsiteX0" y="connsiteY0"/>
                  </a:cxn>
                  <a:cxn ang="0">
                    <a:pos x="connsiteX1" y="connsiteY1"/>
                  </a:cxn>
                  <a:cxn ang="0">
                    <a:pos x="connsiteX2" y="connsiteY2"/>
                  </a:cxn>
                </a:cxnLst>
                <a:rect l="l" t="t" r="r" b="b"/>
                <a:pathLst>
                  <a:path w="368038" h="940117">
                    <a:moveTo>
                      <a:pt x="367665" y="0"/>
                    </a:moveTo>
                    <a:cubicBezTo>
                      <a:pt x="367665" y="0"/>
                      <a:pt x="389572" y="216218"/>
                      <a:pt x="98107" y="406717"/>
                    </a:cubicBezTo>
                    <a:cubicBezTo>
                      <a:pt x="98107" y="406717"/>
                      <a:pt x="291465" y="613410"/>
                      <a:pt x="0" y="940118"/>
                    </a:cubicBezTo>
                  </a:path>
                </a:pathLst>
              </a:custGeom>
              <a:noFill/>
              <a:ln w="19050" cap="flat">
                <a:solidFill>
                  <a:srgbClr val="231815"/>
                </a:solidFill>
                <a:custDash>
                  <a:ds d="600000" sp="375000"/>
                </a:custDash>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7" name="任意多边形: 形状 106"/>
              <p:cNvSpPr/>
              <p:nvPr/>
            </p:nvSpPr>
            <p:spPr>
              <a:xfrm rot="19980000">
                <a:off x="11921" y="6716"/>
                <a:ext cx="984" cy="362"/>
              </a:xfrm>
              <a:custGeom>
                <a:avLst/>
                <a:gdLst>
                  <a:gd name="connsiteX0" fmla="*/ 27497 w 624714"/>
                  <a:gd name="connsiteY0" fmla="*/ 0 h 229638"/>
                  <a:gd name="connsiteX1" fmla="*/ 114174 w 624714"/>
                  <a:gd name="connsiteY1" fmla="*/ 210503 h 229638"/>
                  <a:gd name="connsiteX2" fmla="*/ 624714 w 624714"/>
                  <a:gd name="connsiteY2" fmla="*/ 144780 h 229638"/>
                </a:gdLst>
                <a:ahLst/>
                <a:cxnLst>
                  <a:cxn ang="0">
                    <a:pos x="connsiteX0" y="connsiteY0"/>
                  </a:cxn>
                  <a:cxn ang="0">
                    <a:pos x="connsiteX1" y="connsiteY1"/>
                  </a:cxn>
                  <a:cxn ang="0">
                    <a:pos x="connsiteX2" y="connsiteY2"/>
                  </a:cxn>
                </a:cxnLst>
                <a:rect l="l" t="t" r="r" b="b"/>
                <a:pathLst>
                  <a:path w="624714" h="229638">
                    <a:moveTo>
                      <a:pt x="27497" y="0"/>
                    </a:moveTo>
                    <a:cubicBezTo>
                      <a:pt x="27497" y="0"/>
                      <a:pt x="-74421" y="133350"/>
                      <a:pt x="114174" y="210503"/>
                    </a:cubicBezTo>
                    <a:cubicBezTo>
                      <a:pt x="278957" y="278130"/>
                      <a:pt x="624714" y="144780"/>
                      <a:pt x="624714" y="144780"/>
                    </a:cubicBezTo>
                  </a:path>
                </a:pathLst>
              </a:custGeom>
              <a:noFill/>
              <a:ln w="19050" cap="flat">
                <a:solidFill>
                  <a:srgbClr val="231815"/>
                </a:solidFill>
                <a:custDash>
                  <a:ds d="600000" sp="375000"/>
                </a:custDash>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5" name="文本框 14"/>
            <p:cNvSpPr txBox="1"/>
            <p:nvPr/>
          </p:nvSpPr>
          <p:spPr>
            <a:xfrm rot="10800000">
              <a:off x="7242" y="4525"/>
              <a:ext cx="4828" cy="2267"/>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00000"/>
                </a:lnSpc>
                <a:spcBef>
                  <a:spcPts val="0"/>
                </a:spcBef>
                <a:spcAft>
                  <a:spcPts val="0"/>
                </a:spcAft>
              </a:pPr>
              <a:r>
                <a:rPr lang="en-US" altLang="zh-CN" sz="2400">
                  <a:latin typeface="Times New Roman" panose="02020603050405020304" pitchFamily="18" charset="0"/>
                  <a:ea typeface="宋体" panose="02010600030101010101" pitchFamily="2" charset="-122"/>
                  <a:cs typeface="Times New Roman" panose="02020603050405020304" pitchFamily="18" charset="0"/>
                  <a:sym typeface="+mn-ea"/>
                </a:rPr>
                <a:t>1. </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如何改变对接触面压力的大小？</a:t>
              </a:r>
              <a:endParaRPr lang="zh-CN" altLang="en-US" sz="240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250000"/>
                </a:lnSpc>
                <a:spcBef>
                  <a:spcPts val="0"/>
                </a:spcBef>
                <a:spcAft>
                  <a:spcPts val="0"/>
                </a:spcAft>
              </a:pPr>
              <a:r>
                <a:rPr lang="en-US" altLang="zh-CN" sz="2400">
                  <a:latin typeface="Times New Roman" panose="02020603050405020304" pitchFamily="18" charset="0"/>
                  <a:ea typeface="宋体" panose="02010600030101010101" pitchFamily="2" charset="-122"/>
                  <a:cs typeface="Times New Roman" panose="02020603050405020304" pitchFamily="18" charset="0"/>
                  <a:sym typeface="+mn-ea"/>
                </a:rPr>
                <a:t>2. </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如何改变接触面的粗糙程度？</a:t>
              </a:r>
            </a:p>
            <a:p>
              <a:pPr indent="0" algn="just" fontAlgn="auto">
                <a:lnSpc>
                  <a:spcPct val="100000"/>
                </a:lnSpc>
                <a:spcBef>
                  <a:spcPts val="0"/>
                </a:spcBef>
                <a:spcAft>
                  <a:spcPts val="0"/>
                </a:spcAft>
              </a:pPr>
              <a:endParaRPr lang="zh-CN" altLang="en-US" sz="240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00000"/>
                </a:lnSpc>
                <a:spcBef>
                  <a:spcPts val="0"/>
                </a:spcBef>
                <a:spcAft>
                  <a:spcPts val="0"/>
                </a:spcAft>
              </a:pPr>
              <a:r>
                <a:rPr lang="en-US" altLang="zh-CN" sz="2400">
                  <a:latin typeface="Times New Roman" panose="02020603050405020304" pitchFamily="18" charset="0"/>
                  <a:ea typeface="宋体" panose="02010600030101010101" pitchFamily="2" charset="-122"/>
                  <a:cs typeface="Times New Roman" panose="02020603050405020304" pitchFamily="18" charset="0"/>
                  <a:sym typeface="+mn-ea"/>
                </a:rPr>
                <a:t>3. </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在实验过程中可以同时改变接触面的粗糙程度与对接触面的压力吗？为什么？</a:t>
              </a:r>
              <a:endParaRPr lang="zh-CN" altLang="en-US" sz="2400" spc="20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sym typeface="+mn-ea"/>
              </a:endParaRPr>
            </a:p>
          </p:txBody>
        </p:sp>
      </p:grpSp>
      <p:sp>
        <p:nvSpPr>
          <p:cNvPr id="17" name="文本框 16"/>
          <p:cNvSpPr txBox="1"/>
          <p:nvPr/>
        </p:nvSpPr>
        <p:spPr>
          <a:xfrm>
            <a:off x="3559175" y="3238500"/>
            <a:ext cx="7211695" cy="460375"/>
          </a:xfrm>
          <a:prstGeom prst="rect">
            <a:avLst/>
          </a:prstGeom>
          <a:noFill/>
        </p:spPr>
        <p:txBody>
          <a:bodyPr wrap="square" rtlCol="0">
            <a:spAutoFit/>
          </a:bodyPr>
          <a:lstStyle/>
          <a:p>
            <a:r>
              <a:rPr lang="zh-CN" altLang="en-US" sz="2400">
                <a:solidFill>
                  <a:schemeClr val="accent5"/>
                </a:solidFill>
              </a:rPr>
              <a:t>可以在木块上增减钩码个数改变对接触面压力的大小。</a:t>
            </a:r>
          </a:p>
        </p:txBody>
      </p:sp>
      <p:sp>
        <p:nvSpPr>
          <p:cNvPr id="18" name="文本框 17"/>
          <p:cNvSpPr txBox="1"/>
          <p:nvPr/>
        </p:nvSpPr>
        <p:spPr>
          <a:xfrm>
            <a:off x="3559175" y="4086225"/>
            <a:ext cx="7211695" cy="460375"/>
          </a:xfrm>
          <a:prstGeom prst="rect">
            <a:avLst/>
          </a:prstGeom>
          <a:noFill/>
        </p:spPr>
        <p:txBody>
          <a:bodyPr wrap="square" rtlCol="0">
            <a:spAutoFit/>
          </a:bodyPr>
          <a:lstStyle/>
          <a:p>
            <a:r>
              <a:rPr lang="zh-CN" altLang="en-US" sz="2400">
                <a:solidFill>
                  <a:schemeClr val="accent5"/>
                </a:solidFill>
              </a:rPr>
              <a:t>可以将木板更换为粗糙木板来改变接触面的粗糙程度。</a:t>
            </a:r>
          </a:p>
        </p:txBody>
      </p:sp>
      <p:sp>
        <p:nvSpPr>
          <p:cNvPr id="19" name="文本框 18"/>
          <p:cNvSpPr txBox="1"/>
          <p:nvPr/>
        </p:nvSpPr>
        <p:spPr>
          <a:xfrm>
            <a:off x="3535680" y="5313680"/>
            <a:ext cx="7211695" cy="829945"/>
          </a:xfrm>
          <a:prstGeom prst="rect">
            <a:avLst/>
          </a:prstGeom>
          <a:noFill/>
        </p:spPr>
        <p:txBody>
          <a:bodyPr wrap="square" rtlCol="0">
            <a:spAutoFit/>
          </a:bodyPr>
          <a:lstStyle/>
          <a:p>
            <a:r>
              <a:rPr lang="zh-CN" altLang="en-US" sz="2400">
                <a:solidFill>
                  <a:schemeClr val="accent5"/>
                </a:solidFill>
              </a:rPr>
              <a:t>不可以，本实验有两个变量，需要通过控制变量以使实验结果科学准确。</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99795" y="1025525"/>
            <a:ext cx="909383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实验</a:t>
            </a:r>
            <a:r>
              <a:rPr lang="en-US" altLang="zh-CN" sz="3200" b="1" dirty="0">
                <a:solidFill>
                  <a:srgbClr val="036EB8"/>
                </a:solidFill>
                <a:latin typeface="微软雅黑" panose="020B0503020204020204" charset="-122"/>
                <a:ea typeface="微软雅黑" panose="020B0503020204020204" charset="-122"/>
                <a:sym typeface="+mn-ea"/>
              </a:rPr>
              <a:t>	</a:t>
            </a:r>
            <a:r>
              <a:rPr lang="zh-CN" altLang="en-US" sz="3200" b="1" dirty="0">
                <a:solidFill>
                  <a:srgbClr val="036EB8"/>
                </a:solidFill>
                <a:latin typeface="微软雅黑" panose="020B0503020204020204" charset="-122"/>
                <a:ea typeface="微软雅黑" panose="020B0503020204020204" charset="-122"/>
                <a:sym typeface="+mn-ea"/>
              </a:rPr>
              <a:t>探究滑动摩擦力大小与哪些因素有关</a:t>
            </a:r>
          </a:p>
        </p:txBody>
      </p:sp>
      <p:grpSp>
        <p:nvGrpSpPr>
          <p:cNvPr id="2" name="组合 1"/>
          <p:cNvGrpSpPr/>
          <p:nvPr/>
        </p:nvGrpSpPr>
        <p:grpSpPr>
          <a:xfrm>
            <a:off x="334900" y="188121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929640" y="1716405"/>
            <a:ext cx="2020570" cy="521970"/>
          </a:xfrm>
          <a:prstGeom prst="rect">
            <a:avLst/>
          </a:prstGeom>
          <a:noFill/>
        </p:spPr>
        <p:txBody>
          <a:bodyPr wrap="square" rtlCol="0">
            <a:spAutoFit/>
          </a:bodyPr>
          <a:lstStyle/>
          <a:p>
            <a:r>
              <a:rPr lang="zh-CN" altLang="en-US" sz="2800"/>
              <a:t>收集证据</a:t>
            </a:r>
          </a:p>
        </p:txBody>
      </p:sp>
      <p:sp>
        <p:nvSpPr>
          <p:cNvPr id="5" name="文本框 4"/>
          <p:cNvSpPr txBox="1"/>
          <p:nvPr/>
        </p:nvSpPr>
        <p:spPr>
          <a:xfrm>
            <a:off x="929640" y="2345690"/>
            <a:ext cx="3695065" cy="2676525"/>
          </a:xfrm>
          <a:prstGeom prst="rect">
            <a:avLst/>
          </a:prstGeom>
          <a:noFill/>
        </p:spPr>
        <p:txBody>
          <a:bodyPr wrap="square" rtlCol="0">
            <a:spAutoFit/>
          </a:bodyPr>
          <a:lstStyle/>
          <a:p>
            <a:pPr indent="711200" fontAlgn="auto">
              <a:lnSpc>
                <a:spcPct val="150000"/>
              </a:lnSpc>
              <a:extLst>
                <a:ext uri="{35155182-B16C-46BC-9424-99874614C6A1}">
                  <wpsdc:indentchars xmlns="" xmlns:wpsdc="http://www.wps.cn/officeDocument/2017/drawingmlCustomData" val="200" checksum="3773799597"/>
                </a:ext>
              </a:extLst>
            </a:pPr>
            <a:r>
              <a:rPr lang="zh-CN" altLang="en-US" sz="2800">
                <a:latin typeface="宋体" panose="02010600030101010101" pitchFamily="2" charset="-122"/>
                <a:ea typeface="宋体" panose="02010600030101010101" pitchFamily="2" charset="-122"/>
              </a:rPr>
              <a:t>按照如图所示的方案进行实验，并将实验条件和弹簧测力计的示数记录下来。</a:t>
            </a:r>
          </a:p>
        </p:txBody>
      </p:sp>
      <p:pic>
        <p:nvPicPr>
          <p:cNvPr id="11" name="https://img8.file.cache.docer.com/storage/1643102298071833300/234a9204707df77f50c66af3f68d1e0b.png" descr="研究影响滑动摩擦力的因素.png"/>
          <p:cNvPicPr>
            <a:picLocks noChangeAspect="1"/>
          </p:cNvPicPr>
          <p:nvPr/>
        </p:nvPicPr>
        <p:blipFill>
          <a:blip r:embed="rId3"/>
          <a:srcRect b="69741"/>
          <a:stretch>
            <a:fillRect/>
          </a:stretch>
        </p:blipFill>
        <p:spPr>
          <a:xfrm>
            <a:off x="4410075" y="2135505"/>
            <a:ext cx="3919855" cy="1186180"/>
          </a:xfrm>
          <a:prstGeom prst="rect">
            <a:avLst/>
          </a:prstGeom>
        </p:spPr>
      </p:pic>
      <p:pic>
        <p:nvPicPr>
          <p:cNvPr id="13" name="https://img8.file.cache.docer.com/storage/1643102298071833300/234a9204707df77f50c66af3f68d1e0b.png" descr="研究影响滑动摩擦力的因素.png"/>
          <p:cNvPicPr>
            <a:picLocks noChangeAspect="1"/>
          </p:cNvPicPr>
          <p:nvPr/>
        </p:nvPicPr>
        <p:blipFill>
          <a:blip r:embed="rId3"/>
          <a:srcRect t="26769" b="48583"/>
          <a:stretch>
            <a:fillRect/>
          </a:stretch>
        </p:blipFill>
        <p:spPr>
          <a:xfrm>
            <a:off x="4410075" y="3748405"/>
            <a:ext cx="3919855" cy="966470"/>
          </a:xfrm>
          <a:prstGeom prst="rect">
            <a:avLst/>
          </a:prstGeom>
        </p:spPr>
      </p:pic>
      <p:sp>
        <p:nvSpPr>
          <p:cNvPr id="14" name="文本框 13"/>
          <p:cNvSpPr txBox="1"/>
          <p:nvPr/>
        </p:nvSpPr>
        <p:spPr>
          <a:xfrm>
            <a:off x="8589010" y="2122805"/>
            <a:ext cx="3086100" cy="1198880"/>
          </a:xfrm>
          <a:prstGeom prst="rect">
            <a:avLst/>
          </a:prstGeom>
          <a:noFill/>
        </p:spPr>
        <p:txBody>
          <a:bodyPr wrap="square" rtlCol="0">
            <a:spAutoFit/>
          </a:bodyPr>
          <a:lstStyle/>
          <a:p>
            <a:pPr algn="ctr"/>
            <a:r>
              <a:rPr lang="zh-CN" altLang="en-US" sz="2400">
                <a:latin typeface="宋体" panose="02010600030101010101" pitchFamily="2" charset="-122"/>
                <a:ea typeface="宋体" panose="02010600030101010101" pitchFamily="2" charset="-122"/>
              </a:rPr>
              <a:t>把木块放在水平木板上，用弹簧测力计水平匀速拉动木块</a:t>
            </a:r>
          </a:p>
        </p:txBody>
      </p:sp>
      <p:pic>
        <p:nvPicPr>
          <p:cNvPr id="15" name="https://img8.file.cache.docer.com/storage/1643102298071833300/234a9204707df77f50c66af3f68d1e0b.png" descr="研究影响滑动摩擦力的因素.png"/>
          <p:cNvPicPr>
            <a:picLocks noChangeAspect="1"/>
          </p:cNvPicPr>
          <p:nvPr/>
        </p:nvPicPr>
        <p:blipFill>
          <a:blip r:embed="rId3"/>
          <a:srcRect l="9" t="51796" r="28" b="21269"/>
          <a:stretch>
            <a:fillRect/>
          </a:stretch>
        </p:blipFill>
        <p:spPr>
          <a:xfrm>
            <a:off x="4410710" y="5363210"/>
            <a:ext cx="3964305" cy="1068070"/>
          </a:xfrm>
          <a:prstGeom prst="rect">
            <a:avLst/>
          </a:prstGeom>
        </p:spPr>
      </p:pic>
      <p:sp>
        <p:nvSpPr>
          <p:cNvPr id="16" name="文本框 15"/>
          <p:cNvSpPr txBox="1"/>
          <p:nvPr/>
        </p:nvSpPr>
        <p:spPr>
          <a:xfrm>
            <a:off x="8589010" y="3453765"/>
            <a:ext cx="3085465" cy="1568450"/>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把木块放在水平木板上，再在木块上加一个重物，用弹簧测力计水平匀速拉动木块</a:t>
            </a:r>
          </a:p>
        </p:txBody>
      </p:sp>
      <p:sp>
        <p:nvSpPr>
          <p:cNvPr id="17" name="文本框 16"/>
          <p:cNvSpPr txBox="1"/>
          <p:nvPr/>
        </p:nvSpPr>
        <p:spPr>
          <a:xfrm>
            <a:off x="8589010" y="5363210"/>
            <a:ext cx="3444240" cy="1198880"/>
          </a:xfrm>
          <a:prstGeom prst="rect">
            <a:avLst/>
          </a:prstGeom>
          <a:noFill/>
        </p:spPr>
        <p:txBody>
          <a:bodyPr wrap="square" rtlCol="0">
            <a:spAutoFit/>
          </a:bodyPr>
          <a:lstStyle/>
          <a:p>
            <a:pPr algn="ctr"/>
            <a:r>
              <a:rPr lang="zh-CN" altLang="en-US" sz="2400">
                <a:latin typeface="宋体" panose="02010600030101010101" pitchFamily="2" charset="-122"/>
                <a:ea typeface="宋体" panose="02010600030101010101" pitchFamily="2" charset="-122"/>
              </a:rPr>
              <a:t>把木块放在较粗糙的水平木板上，用弹簧测力计水平匀速拉动木块</a:t>
            </a:r>
          </a:p>
        </p:txBody>
      </p:sp>
      <p:sp>
        <p:nvSpPr>
          <p:cNvPr id="18" name="文本框 17"/>
          <p:cNvSpPr txBox="1"/>
          <p:nvPr/>
        </p:nvSpPr>
        <p:spPr>
          <a:xfrm>
            <a:off x="7910195" y="2467610"/>
            <a:ext cx="807085" cy="521970"/>
          </a:xfrm>
          <a:prstGeom prst="rect">
            <a:avLst/>
          </a:prstGeom>
          <a:noFill/>
        </p:spPr>
        <p:txBody>
          <a:bodyPr wrap="square" rtlCol="0">
            <a:spAutoFit/>
          </a:bodyPr>
          <a:lstStyle/>
          <a:p>
            <a:pPr algn="ctr"/>
            <a:r>
              <a:rPr lang="zh-CN" altLang="en-US" sz="2800"/>
              <a:t>甲</a:t>
            </a:r>
          </a:p>
        </p:txBody>
      </p:sp>
      <p:sp>
        <p:nvSpPr>
          <p:cNvPr id="19" name="文本框 18"/>
          <p:cNvSpPr txBox="1"/>
          <p:nvPr/>
        </p:nvSpPr>
        <p:spPr>
          <a:xfrm>
            <a:off x="7910195" y="4081145"/>
            <a:ext cx="807085" cy="521970"/>
          </a:xfrm>
          <a:prstGeom prst="rect">
            <a:avLst/>
          </a:prstGeom>
          <a:noFill/>
        </p:spPr>
        <p:txBody>
          <a:bodyPr wrap="square" rtlCol="0">
            <a:spAutoFit/>
          </a:bodyPr>
          <a:lstStyle/>
          <a:p>
            <a:pPr algn="ctr"/>
            <a:r>
              <a:rPr lang="zh-CN" altLang="en-US" sz="2800"/>
              <a:t>乙</a:t>
            </a:r>
          </a:p>
        </p:txBody>
      </p:sp>
      <p:sp>
        <p:nvSpPr>
          <p:cNvPr id="20" name="文本框 19"/>
          <p:cNvSpPr txBox="1"/>
          <p:nvPr/>
        </p:nvSpPr>
        <p:spPr>
          <a:xfrm>
            <a:off x="7910195" y="5636260"/>
            <a:ext cx="807085" cy="521970"/>
          </a:xfrm>
          <a:prstGeom prst="rect">
            <a:avLst/>
          </a:prstGeom>
          <a:noFill/>
        </p:spPr>
        <p:txBody>
          <a:bodyPr wrap="square" rtlCol="0">
            <a:spAutoFit/>
          </a:bodyPr>
          <a:lstStyle/>
          <a:p>
            <a:pPr algn="ctr"/>
            <a:r>
              <a:rPr lang="zh-CN" altLang="en-US" sz="2800"/>
              <a:t>丙</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6" grpId="0"/>
      <p:bldP spid="17"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99795" y="1025525"/>
            <a:ext cx="909383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实验</a:t>
            </a:r>
            <a:r>
              <a:rPr lang="en-US" altLang="zh-CN" sz="3200" b="1" dirty="0">
                <a:solidFill>
                  <a:srgbClr val="036EB8"/>
                </a:solidFill>
                <a:latin typeface="微软雅黑" panose="020B0503020204020204" charset="-122"/>
                <a:ea typeface="微软雅黑" panose="020B0503020204020204" charset="-122"/>
                <a:sym typeface="+mn-ea"/>
              </a:rPr>
              <a:t>	</a:t>
            </a:r>
            <a:r>
              <a:rPr lang="zh-CN" altLang="en-US" sz="3200" b="1" dirty="0">
                <a:solidFill>
                  <a:srgbClr val="036EB8"/>
                </a:solidFill>
                <a:latin typeface="微软雅黑" panose="020B0503020204020204" charset="-122"/>
                <a:ea typeface="微软雅黑" panose="020B0503020204020204" charset="-122"/>
                <a:sym typeface="+mn-ea"/>
              </a:rPr>
              <a:t>探究滑动摩擦力大小与哪些因素有关</a:t>
            </a:r>
          </a:p>
        </p:txBody>
      </p:sp>
      <p:grpSp>
        <p:nvGrpSpPr>
          <p:cNvPr id="2" name="组合 1"/>
          <p:cNvGrpSpPr/>
          <p:nvPr/>
        </p:nvGrpSpPr>
        <p:grpSpPr>
          <a:xfrm>
            <a:off x="334900" y="188121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929640" y="1716405"/>
            <a:ext cx="2020570" cy="521970"/>
          </a:xfrm>
          <a:prstGeom prst="rect">
            <a:avLst/>
          </a:prstGeom>
          <a:noFill/>
        </p:spPr>
        <p:txBody>
          <a:bodyPr wrap="square" rtlCol="0">
            <a:spAutoFit/>
          </a:bodyPr>
          <a:lstStyle/>
          <a:p>
            <a:r>
              <a:rPr lang="zh-CN" altLang="en-US" sz="2800"/>
              <a:t>收集证据</a:t>
            </a:r>
          </a:p>
        </p:txBody>
      </p:sp>
      <p:pic>
        <p:nvPicPr>
          <p:cNvPr id="5" name="实验活动4：研究影响滑动摩擦力大小的因素">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2475230" y="2663190"/>
            <a:ext cx="7047230" cy="378333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fullScrn="1">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nvGraphicFramePr>
        <p:xfrm>
          <a:off x="1056640" y="2553970"/>
          <a:ext cx="9731375" cy="3200400"/>
        </p:xfrm>
        <a:graphic>
          <a:graphicData uri="http://schemas.openxmlformats.org/drawingml/2006/table">
            <a:tbl>
              <a:tblPr firstRow="1" bandRow="1">
                <a:tableStyleId>{5C22544A-7EE6-4342-B048-85BDC9FD1C3A}</a:tableStyleId>
              </a:tblPr>
              <a:tblGrid>
                <a:gridCol w="2132965">
                  <a:extLst>
                    <a:ext uri="{9D8B030D-6E8A-4147-A177-3AD203B41FA5}">
                      <a16:colId xmlns:a16="http://schemas.microsoft.com/office/drawing/2014/main" val="20000"/>
                    </a:ext>
                  </a:extLst>
                </a:gridCol>
                <a:gridCol w="2132965">
                  <a:extLst>
                    <a:ext uri="{9D8B030D-6E8A-4147-A177-3AD203B41FA5}">
                      <a16:colId xmlns:a16="http://schemas.microsoft.com/office/drawing/2014/main" val="20001"/>
                    </a:ext>
                  </a:extLst>
                </a:gridCol>
                <a:gridCol w="2132965">
                  <a:extLst>
                    <a:ext uri="{9D8B030D-6E8A-4147-A177-3AD203B41FA5}">
                      <a16:colId xmlns:a16="http://schemas.microsoft.com/office/drawing/2014/main" val="20002"/>
                    </a:ext>
                  </a:extLst>
                </a:gridCol>
                <a:gridCol w="3332480">
                  <a:extLst>
                    <a:ext uri="{9D8B030D-6E8A-4147-A177-3AD203B41FA5}">
                      <a16:colId xmlns:a16="http://schemas.microsoft.com/office/drawing/2014/main" val="20003"/>
                    </a:ext>
                  </a:extLst>
                </a:gridCol>
              </a:tblGrid>
              <a:tr h="457200">
                <a:tc rowSpan="2">
                  <a:txBody>
                    <a:bodyPr/>
                    <a:lstStyle/>
                    <a:p>
                      <a:pPr algn="ctr">
                        <a:buNone/>
                      </a:pPr>
                      <a:r>
                        <a:rPr lang="zh-CN" altLang="en-US" sz="2400">
                          <a:solidFill>
                            <a:schemeClr val="tx1"/>
                          </a:solidFill>
                        </a:rPr>
                        <a:t>实验次数</a:t>
                      </a:r>
                    </a:p>
                    <a:p>
                      <a:pPr algn="ctr">
                        <a:buNone/>
                      </a:pPr>
                      <a:endParaRPr lang="zh-CN" altLang="en-US" sz="2400">
                        <a:solidFill>
                          <a:schemeClr val="tx1"/>
                        </a:solidFill>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gridSpan="2">
                  <a:txBody>
                    <a:bodyPr/>
                    <a:lstStyle/>
                    <a:p>
                      <a:pPr algn="ctr">
                        <a:buNone/>
                      </a:pPr>
                      <a:r>
                        <a:rPr lang="zh-CN" altLang="en-US" sz="2400">
                          <a:solidFill>
                            <a:schemeClr val="tx1"/>
                          </a:solidFill>
                        </a:rPr>
                        <a:t>实验条件</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hMerge="1">
                  <a:txBody>
                    <a:bodyPr/>
                    <a:lstStyle/>
                    <a:p>
                      <a:endParaRPr lang="zh-CN"/>
                    </a:p>
                  </a:txBody>
                  <a:tcPr>
                    <a:lnR w="12700">
                      <a:solidFill>
                        <a:schemeClr val="tx1"/>
                      </a:solidFill>
                      <a:prstDash val="solid"/>
                    </a:lnR>
                    <a:lnT w="12700">
                      <a:solidFill>
                        <a:schemeClr val="tx1"/>
                      </a:solidFill>
                      <a:prstDash val="solid"/>
                    </a:lnT>
                    <a:lnB w="12700">
                      <a:solidFill>
                        <a:schemeClr val="tx1"/>
                      </a:solidFill>
                      <a:prstDash val="solid"/>
                    </a:lnB>
                  </a:tcPr>
                </a:tc>
                <a:tc rowSpan="2">
                  <a:txBody>
                    <a:bodyPr/>
                    <a:lstStyle/>
                    <a:p>
                      <a:pPr algn="ctr">
                        <a:buNone/>
                      </a:pPr>
                      <a:r>
                        <a:rPr lang="zh-CN" altLang="en-US" sz="2400">
                          <a:solidFill>
                            <a:schemeClr val="tx1"/>
                          </a:solidFill>
                        </a:rPr>
                        <a:t>弹簧测力计的示数</a:t>
                      </a:r>
                      <a:r>
                        <a:rPr lang="en-US" altLang="zh-CN" sz="2400">
                          <a:solidFill>
                            <a:schemeClr val="tx1"/>
                          </a:solidFill>
                        </a:rPr>
                        <a:t>/N</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381000">
                <a:tc vMerge="1">
                  <a:txBody>
                    <a:bodyPr/>
                    <a:lstStyle/>
                    <a:p>
                      <a:endParaRPr lang="zh-CN"/>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algn="ctr">
                        <a:buNone/>
                      </a:pPr>
                      <a:r>
                        <a:rPr lang="zh-CN" altLang="en-US" sz="2400">
                          <a:solidFill>
                            <a:schemeClr val="tx1"/>
                          </a:solidFill>
                        </a:rPr>
                        <a:t>压力情况</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zh-CN" altLang="en-US" sz="2400">
                          <a:solidFill>
                            <a:schemeClr val="tx1"/>
                          </a:solidFill>
                        </a:rPr>
                        <a:t>接触面情况</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vMerge="1">
                  <a:txBody>
                    <a:bodyPr/>
                    <a:lstStyle/>
                    <a:p>
                      <a:endParaRPr lang="zh-CN"/>
                    </a:p>
                  </a:txBody>
                  <a:tcPr>
                    <a:lnL w="12700">
                      <a:solidFill>
                        <a:schemeClr val="tx1"/>
                      </a:solidFill>
                      <a:prstDash val="solid"/>
                    </a:lnL>
                    <a:lnR w="12700">
                      <a:solidFill>
                        <a:schemeClr val="tx1"/>
                      </a:solidFill>
                      <a:prstDash val="solid"/>
                    </a:lnR>
                    <a:lnB w="12700">
                      <a:solidFill>
                        <a:schemeClr val="tx1"/>
                      </a:solidFill>
                      <a:prstDash val="solid"/>
                    </a:lnB>
                  </a:tcPr>
                </a:tc>
                <a:extLst>
                  <a:ext uri="{0D108BD9-81ED-4DB2-BD59-A6C34878D82A}">
                    <a16:rowId xmlns:a16="http://schemas.microsoft.com/office/drawing/2014/main" val="10001"/>
                  </a:ext>
                </a:extLst>
              </a:tr>
              <a:tr h="457200">
                <a:tc>
                  <a:txBody>
                    <a:bodyPr/>
                    <a:lstStyle/>
                    <a:p>
                      <a:pPr algn="ctr">
                        <a:buNone/>
                      </a:pPr>
                      <a:r>
                        <a:rPr lang="en-US" altLang="zh-CN" sz="2400"/>
                        <a:t>1</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zh-CN" altLang="en-US" sz="2400"/>
                        <a:t>木块</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zh-CN" altLang="en-US" sz="2400"/>
                        <a:t>木板</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en-US" altLang="zh-CN" sz="2400"/>
                        <a:t>0.4</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2"/>
                  </a:ext>
                </a:extLst>
              </a:tr>
              <a:tr h="381000">
                <a:tc>
                  <a:txBody>
                    <a:bodyPr/>
                    <a:lstStyle/>
                    <a:p>
                      <a:pPr algn="ctr">
                        <a:buNone/>
                      </a:pPr>
                      <a:r>
                        <a:rPr lang="en-US" altLang="zh-CN" sz="2400"/>
                        <a:t>2</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zh-CN" altLang="en-US" sz="2400"/>
                        <a:t>木块</a:t>
                      </a:r>
                      <a:r>
                        <a:rPr lang="en-US" altLang="zh-CN" sz="2400"/>
                        <a:t>+1</a:t>
                      </a:r>
                      <a:r>
                        <a:rPr lang="zh-CN" altLang="en-US" sz="2400"/>
                        <a:t>钩码</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zh-CN" altLang="en-US" sz="2400">
                          <a:sym typeface="+mn-ea"/>
                        </a:rPr>
                        <a:t>木板</a:t>
                      </a:r>
                      <a:endParaRPr lang="zh-CN" altLang="en-US" sz="2400"/>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en-US" altLang="zh-CN" sz="2400"/>
                        <a:t>0.5</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3"/>
                  </a:ext>
                </a:extLst>
              </a:tr>
              <a:tr h="381000">
                <a:tc>
                  <a:txBody>
                    <a:bodyPr/>
                    <a:lstStyle/>
                    <a:p>
                      <a:pPr algn="ctr">
                        <a:buNone/>
                      </a:pPr>
                      <a:r>
                        <a:rPr lang="en-US" altLang="zh-CN" sz="2400"/>
                        <a:t>3</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zh-CN" altLang="en-US" sz="2400"/>
                        <a:t>木块</a:t>
                      </a:r>
                      <a:r>
                        <a:rPr lang="en-US" altLang="zh-CN" sz="2400"/>
                        <a:t>+2</a:t>
                      </a:r>
                      <a:r>
                        <a:rPr lang="zh-CN" altLang="en-US" sz="2400"/>
                        <a:t>钩码</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zh-CN" altLang="en-US" sz="2400">
                          <a:sym typeface="+mn-ea"/>
                        </a:rPr>
                        <a:t>木板</a:t>
                      </a:r>
                      <a:endParaRPr lang="zh-CN" altLang="en-US" sz="2400"/>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en-US" altLang="zh-CN" sz="2400"/>
                        <a:t>1</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4"/>
                  </a:ext>
                </a:extLst>
              </a:tr>
              <a:tr h="457200">
                <a:tc>
                  <a:txBody>
                    <a:bodyPr/>
                    <a:lstStyle/>
                    <a:p>
                      <a:pPr algn="ctr">
                        <a:buNone/>
                      </a:pPr>
                      <a:r>
                        <a:rPr lang="en-US" altLang="zh-CN" sz="2400"/>
                        <a:t>4</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zh-CN" altLang="en-US" sz="2400">
                          <a:sym typeface="+mn-ea"/>
                        </a:rPr>
                        <a:t>木块</a:t>
                      </a:r>
                      <a:r>
                        <a:rPr lang="en-US" altLang="zh-CN" sz="2400">
                          <a:sym typeface="+mn-ea"/>
                        </a:rPr>
                        <a:t>+2</a:t>
                      </a:r>
                      <a:r>
                        <a:rPr lang="zh-CN" altLang="en-US" sz="2400">
                          <a:sym typeface="+mn-ea"/>
                        </a:rPr>
                        <a:t>钩码</a:t>
                      </a:r>
                      <a:endParaRPr lang="zh-CN" altLang="en-US" sz="2400"/>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zh-CN" altLang="en-US" sz="2400"/>
                        <a:t>棉布</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en-US" altLang="zh-CN" sz="2400"/>
                        <a:t>2.1</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5"/>
                  </a:ext>
                </a:extLst>
              </a:tr>
              <a:tr h="381000">
                <a:tc>
                  <a:txBody>
                    <a:bodyPr/>
                    <a:lstStyle/>
                    <a:p>
                      <a:pPr algn="ctr">
                        <a:buNone/>
                      </a:pPr>
                      <a:r>
                        <a:rPr lang="en-US" altLang="zh-CN" sz="2400"/>
                        <a:t>5</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zh-CN" altLang="en-US" sz="2400">
                          <a:sym typeface="+mn-ea"/>
                        </a:rPr>
                        <a:t>木块</a:t>
                      </a:r>
                      <a:r>
                        <a:rPr lang="en-US" altLang="zh-CN" sz="2400">
                          <a:sym typeface="+mn-ea"/>
                        </a:rPr>
                        <a:t>+2</a:t>
                      </a:r>
                      <a:r>
                        <a:rPr lang="zh-CN" altLang="en-US" sz="2400">
                          <a:sym typeface="+mn-ea"/>
                        </a:rPr>
                        <a:t>钩码</a:t>
                      </a:r>
                      <a:endParaRPr lang="zh-CN" altLang="en-US" sz="2400"/>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zh-CN" altLang="en-US" sz="2400"/>
                        <a:t>玻璃板</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en-US" altLang="zh-CN" sz="2400"/>
                        <a:t>0.9</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8" name="矩形 7"/>
          <p:cNvSpPr/>
          <p:nvPr/>
        </p:nvSpPr>
        <p:spPr>
          <a:xfrm>
            <a:off x="3166110" y="3479165"/>
            <a:ext cx="2180590" cy="1378585"/>
          </a:xfrm>
          <a:prstGeom prst="rect">
            <a:avLst/>
          </a:prstGeom>
          <a:noFill/>
          <a:ln w="38100">
            <a:solidFill>
              <a:schemeClr val="accent2"/>
            </a:solidFill>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矩形 8"/>
          <p:cNvSpPr/>
          <p:nvPr/>
        </p:nvSpPr>
        <p:spPr>
          <a:xfrm>
            <a:off x="7465695" y="3479165"/>
            <a:ext cx="3341370" cy="1378585"/>
          </a:xfrm>
          <a:prstGeom prst="rect">
            <a:avLst/>
          </a:prstGeom>
          <a:noFill/>
          <a:ln w="38100">
            <a:solidFill>
              <a:schemeClr val="accent2"/>
            </a:solidFill>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99795" y="1025525"/>
            <a:ext cx="909383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实验</a:t>
            </a:r>
            <a:r>
              <a:rPr lang="en-US" altLang="zh-CN" sz="3200" b="1" dirty="0">
                <a:solidFill>
                  <a:srgbClr val="036EB8"/>
                </a:solidFill>
                <a:latin typeface="微软雅黑" panose="020B0503020204020204" charset="-122"/>
                <a:ea typeface="微软雅黑" panose="020B0503020204020204" charset="-122"/>
                <a:sym typeface="+mn-ea"/>
              </a:rPr>
              <a:t>	</a:t>
            </a:r>
            <a:r>
              <a:rPr lang="zh-CN" altLang="en-US" sz="3200" b="1" dirty="0">
                <a:solidFill>
                  <a:srgbClr val="036EB8"/>
                </a:solidFill>
                <a:latin typeface="微软雅黑" panose="020B0503020204020204" charset="-122"/>
                <a:ea typeface="微软雅黑" panose="020B0503020204020204" charset="-122"/>
                <a:sym typeface="+mn-ea"/>
              </a:rPr>
              <a:t>探究滑动摩擦力大小与哪些因素有关</a:t>
            </a:r>
          </a:p>
        </p:txBody>
      </p:sp>
      <p:grpSp>
        <p:nvGrpSpPr>
          <p:cNvPr id="3" name="组合 2"/>
          <p:cNvGrpSpPr/>
          <p:nvPr/>
        </p:nvGrpSpPr>
        <p:grpSpPr>
          <a:xfrm>
            <a:off x="334900" y="1881217"/>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929640" y="1716405"/>
            <a:ext cx="2020570" cy="521970"/>
          </a:xfrm>
          <a:prstGeom prst="rect">
            <a:avLst/>
          </a:prstGeom>
          <a:noFill/>
        </p:spPr>
        <p:txBody>
          <a:bodyPr wrap="square" rtlCol="0">
            <a:spAutoFit/>
          </a:bodyPr>
          <a:lstStyle/>
          <a:p>
            <a:r>
              <a:rPr lang="zh-CN" altLang="en-US" sz="2800"/>
              <a:t>收集证据</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99795" y="1025525"/>
            <a:ext cx="909383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实验</a:t>
            </a:r>
            <a:r>
              <a:rPr lang="en-US" altLang="zh-CN" sz="3200" b="1" dirty="0">
                <a:solidFill>
                  <a:srgbClr val="036EB8"/>
                </a:solidFill>
                <a:latin typeface="微软雅黑" panose="020B0503020204020204" charset="-122"/>
                <a:ea typeface="微软雅黑" panose="020B0503020204020204" charset="-122"/>
                <a:sym typeface="+mn-ea"/>
              </a:rPr>
              <a:t>	</a:t>
            </a:r>
            <a:r>
              <a:rPr lang="zh-CN" altLang="en-US" sz="3200" b="1" dirty="0">
                <a:solidFill>
                  <a:srgbClr val="036EB8"/>
                </a:solidFill>
                <a:latin typeface="微软雅黑" panose="020B0503020204020204" charset="-122"/>
                <a:ea typeface="微软雅黑" panose="020B0503020204020204" charset="-122"/>
                <a:sym typeface="+mn-ea"/>
              </a:rPr>
              <a:t>探究滑动摩擦力大小与哪些因素有关</a:t>
            </a:r>
          </a:p>
        </p:txBody>
      </p:sp>
      <p:grpSp>
        <p:nvGrpSpPr>
          <p:cNvPr id="2" name="组合 1"/>
          <p:cNvGrpSpPr/>
          <p:nvPr/>
        </p:nvGrpSpPr>
        <p:grpSpPr>
          <a:xfrm>
            <a:off x="334900" y="188121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929640" y="1716405"/>
            <a:ext cx="2020570" cy="521970"/>
          </a:xfrm>
          <a:prstGeom prst="rect">
            <a:avLst/>
          </a:prstGeom>
          <a:noFill/>
        </p:spPr>
        <p:txBody>
          <a:bodyPr wrap="square" rtlCol="0">
            <a:spAutoFit/>
          </a:bodyPr>
          <a:lstStyle/>
          <a:p>
            <a:r>
              <a:rPr lang="zh-CN" altLang="en-US" sz="2800"/>
              <a:t>分析与论证</a:t>
            </a:r>
          </a:p>
        </p:txBody>
      </p:sp>
      <p:sp>
        <p:nvSpPr>
          <p:cNvPr id="11" name="文本框 10"/>
          <p:cNvSpPr txBox="1"/>
          <p:nvPr/>
        </p:nvSpPr>
        <p:spPr>
          <a:xfrm>
            <a:off x="929640" y="2345690"/>
            <a:ext cx="9781540" cy="2676525"/>
          </a:xfrm>
          <a:prstGeom prst="rect">
            <a:avLst/>
          </a:prstGeom>
          <a:noFill/>
        </p:spPr>
        <p:txBody>
          <a:bodyPr wrap="square" rtlCol="0">
            <a:spAutoFit/>
          </a:bodyPr>
          <a:lstStyle/>
          <a:p>
            <a:pPr>
              <a:lnSpc>
                <a:spcPct val="150000"/>
              </a:lnSpc>
            </a:pPr>
            <a:r>
              <a:rPr lang="zh-CN" altLang="en-US" sz="2800"/>
              <a:t>比较甲、乙两次实验的结果可知，滑动摩擦力的大小与</a:t>
            </a:r>
            <a:r>
              <a:rPr lang="en-US" altLang="zh-CN" sz="2800"/>
              <a:t>____________________</a:t>
            </a:r>
            <a:r>
              <a:rPr lang="zh-CN" altLang="en-US" sz="2800"/>
              <a:t>有关；</a:t>
            </a:r>
          </a:p>
          <a:p>
            <a:pPr>
              <a:lnSpc>
                <a:spcPct val="150000"/>
              </a:lnSpc>
            </a:pPr>
            <a:r>
              <a:rPr lang="zh-CN" altLang="en-US" sz="2800"/>
              <a:t>比较甲、丙两次实验的结果可知，滑动摩擦力的大小与</a:t>
            </a:r>
            <a:r>
              <a:rPr lang="en-US" altLang="zh-CN" sz="2800"/>
              <a:t>____________________</a:t>
            </a:r>
            <a:r>
              <a:rPr lang="zh-CN" altLang="en-US" sz="2800"/>
              <a:t>有关。</a:t>
            </a:r>
          </a:p>
        </p:txBody>
      </p:sp>
      <p:sp>
        <p:nvSpPr>
          <p:cNvPr id="13" name="文本框 12"/>
          <p:cNvSpPr txBox="1"/>
          <p:nvPr/>
        </p:nvSpPr>
        <p:spPr>
          <a:xfrm>
            <a:off x="1145540" y="3070225"/>
            <a:ext cx="3163570" cy="521970"/>
          </a:xfrm>
          <a:prstGeom prst="rect">
            <a:avLst/>
          </a:prstGeom>
          <a:noFill/>
        </p:spPr>
        <p:txBody>
          <a:bodyPr wrap="square" rtlCol="0">
            <a:spAutoFit/>
          </a:bodyPr>
          <a:lstStyle/>
          <a:p>
            <a:pPr algn="ctr"/>
            <a:r>
              <a:rPr lang="zh-CN" altLang="en-US" sz="2800">
                <a:solidFill>
                  <a:srgbClr val="FF0000"/>
                </a:solidFill>
              </a:rPr>
              <a:t>压力的大小</a:t>
            </a:r>
          </a:p>
        </p:txBody>
      </p:sp>
      <p:sp>
        <p:nvSpPr>
          <p:cNvPr id="14" name="文本框 13"/>
          <p:cNvSpPr txBox="1"/>
          <p:nvPr/>
        </p:nvSpPr>
        <p:spPr>
          <a:xfrm>
            <a:off x="1020445" y="4424045"/>
            <a:ext cx="3551555" cy="521970"/>
          </a:xfrm>
          <a:prstGeom prst="rect">
            <a:avLst/>
          </a:prstGeom>
          <a:noFill/>
        </p:spPr>
        <p:txBody>
          <a:bodyPr wrap="square" rtlCol="0">
            <a:spAutoFit/>
          </a:bodyPr>
          <a:lstStyle/>
          <a:p>
            <a:pPr algn="ctr"/>
            <a:r>
              <a:rPr lang="zh-CN" altLang="en-US" sz="2800">
                <a:solidFill>
                  <a:srgbClr val="FF0000"/>
                </a:solidFill>
              </a:rPr>
              <a:t>接触面的粗糙程度</a:t>
            </a:r>
          </a:p>
        </p:txBody>
      </p:sp>
      <p:sp>
        <p:nvSpPr>
          <p:cNvPr id="17" name="文本框 16"/>
          <p:cNvSpPr txBox="1"/>
          <p:nvPr/>
        </p:nvSpPr>
        <p:spPr>
          <a:xfrm>
            <a:off x="2230755" y="5687060"/>
            <a:ext cx="3424555" cy="510187"/>
          </a:xfrm>
          <a:prstGeom prst="wedgeRoundRectCallout">
            <a:avLst>
              <a:gd name="adj1" fmla="val -13471"/>
              <a:gd name="adj2" fmla="val -202079"/>
              <a:gd name="adj3" fmla="val 16667"/>
            </a:avLst>
          </a:prstGeom>
          <a:noFill/>
          <a:ln w="28575" cmpd="sng">
            <a:solidFill>
              <a:srgbClr val="FF0000"/>
            </a:solidFill>
            <a:prstDash val="lgDash"/>
          </a:ln>
        </p:spPr>
        <p:txBody>
          <a:bodyPr wrap="square" rtlCol="0">
            <a:spAutoFit/>
          </a:bodyPr>
          <a:lstStyle/>
          <a:p>
            <a:r>
              <a:rPr lang="zh-CN" altLang="en-US" sz="2400"/>
              <a:t>由此你能得出什么结论？</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99795" y="1025525"/>
            <a:ext cx="909383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实验</a:t>
            </a:r>
            <a:r>
              <a:rPr lang="en-US" altLang="zh-CN" sz="3200" b="1" dirty="0">
                <a:solidFill>
                  <a:srgbClr val="036EB8"/>
                </a:solidFill>
                <a:latin typeface="微软雅黑" panose="020B0503020204020204" charset="-122"/>
                <a:ea typeface="微软雅黑" panose="020B0503020204020204" charset="-122"/>
                <a:sym typeface="+mn-ea"/>
              </a:rPr>
              <a:t>	</a:t>
            </a:r>
            <a:r>
              <a:rPr lang="zh-CN" altLang="en-US" sz="3200" b="1" dirty="0">
                <a:solidFill>
                  <a:srgbClr val="036EB8"/>
                </a:solidFill>
                <a:latin typeface="微软雅黑" panose="020B0503020204020204" charset="-122"/>
                <a:ea typeface="微软雅黑" panose="020B0503020204020204" charset="-122"/>
                <a:sym typeface="+mn-ea"/>
              </a:rPr>
              <a:t>探究滑动摩擦力大小与哪些因素有关</a:t>
            </a:r>
          </a:p>
        </p:txBody>
      </p:sp>
      <p:grpSp>
        <p:nvGrpSpPr>
          <p:cNvPr id="2" name="组合 1"/>
          <p:cNvGrpSpPr/>
          <p:nvPr/>
        </p:nvGrpSpPr>
        <p:grpSpPr>
          <a:xfrm>
            <a:off x="334900" y="188121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929640" y="1716405"/>
            <a:ext cx="2020570" cy="521970"/>
          </a:xfrm>
          <a:prstGeom prst="rect">
            <a:avLst/>
          </a:prstGeom>
          <a:noFill/>
        </p:spPr>
        <p:txBody>
          <a:bodyPr wrap="square" rtlCol="0">
            <a:spAutoFit/>
          </a:bodyPr>
          <a:lstStyle/>
          <a:p>
            <a:r>
              <a:rPr lang="zh-CN" altLang="en-US" sz="2800"/>
              <a:t>实验结论</a:t>
            </a:r>
          </a:p>
        </p:txBody>
      </p:sp>
      <p:sp>
        <p:nvSpPr>
          <p:cNvPr id="5" name="文本框 4"/>
          <p:cNvSpPr txBox="1"/>
          <p:nvPr/>
        </p:nvSpPr>
        <p:spPr>
          <a:xfrm>
            <a:off x="1067435" y="2456815"/>
            <a:ext cx="7397115" cy="3861435"/>
          </a:xfrm>
          <a:prstGeom prst="rect">
            <a:avLst/>
          </a:prstGeom>
          <a:noFill/>
        </p:spPr>
        <p:txBody>
          <a:bodyPr wrap="square" rtlCol="0">
            <a:spAutoFit/>
          </a:bodyPr>
          <a:lstStyle/>
          <a:p>
            <a:pPr fontAlgn="auto">
              <a:lnSpc>
                <a:spcPct val="125000"/>
              </a:lnSpc>
            </a:pPr>
            <a:r>
              <a:rPr lang="zh-CN" altLang="en-US" sz="2800"/>
              <a:t>大量实验表明：</a:t>
            </a:r>
          </a:p>
          <a:p>
            <a:pPr indent="711200" fontAlgn="auto">
              <a:lnSpc>
                <a:spcPct val="125000"/>
              </a:lnSpc>
              <a:extLst>
                <a:ext uri="{35155182-B16C-46BC-9424-99874614C6A1}">
                  <wpsdc:indentchars xmlns="" xmlns:wpsdc="http://www.wps.cn/officeDocument/2017/drawingmlCustomData" val="200" checksum="3773799597"/>
                </a:ext>
              </a:extLst>
            </a:pPr>
            <a:r>
              <a:rPr lang="zh-CN" altLang="en-US" sz="2800"/>
              <a:t>滑动摩擦力的大小与</a:t>
            </a:r>
            <a:r>
              <a:rPr lang="zh-CN" altLang="en-US" sz="2800" b="1">
                <a:solidFill>
                  <a:schemeClr val="accent5"/>
                </a:solidFill>
              </a:rPr>
              <a:t>相互接触的两个物体间的压力大小、接触面的粗糙程度</a:t>
            </a:r>
            <a:r>
              <a:rPr lang="zh-CN" altLang="en-US" sz="2800"/>
              <a:t>有关。</a:t>
            </a:r>
          </a:p>
          <a:p>
            <a:pPr indent="711200" fontAlgn="auto">
              <a:lnSpc>
                <a:spcPct val="125000"/>
              </a:lnSpc>
            </a:pPr>
            <a:r>
              <a:rPr lang="zh-CN" altLang="en-US" sz="2800">
                <a:sym typeface="+mn-ea"/>
              </a:rPr>
              <a:t>在接触面粗糙程度相同的情况下，</a:t>
            </a:r>
            <a:r>
              <a:rPr lang="zh-CN" altLang="en-US" sz="2800" b="1">
                <a:solidFill>
                  <a:schemeClr val="accent5"/>
                </a:solidFill>
                <a:sym typeface="+mn-ea"/>
              </a:rPr>
              <a:t>压力越大，滑动摩擦力越大</a:t>
            </a:r>
            <a:r>
              <a:rPr lang="zh-CN" altLang="en-US" sz="2800">
                <a:sym typeface="+mn-ea"/>
              </a:rPr>
              <a:t>；</a:t>
            </a:r>
            <a:endParaRPr lang="zh-CN" altLang="en-US" sz="2800"/>
          </a:p>
          <a:p>
            <a:pPr indent="711200" fontAlgn="auto">
              <a:lnSpc>
                <a:spcPct val="125000"/>
              </a:lnSpc>
              <a:extLst>
                <a:ext uri="{35155182-B16C-46BC-9424-99874614C6A1}">
                  <wpsdc:indentchars xmlns="" xmlns:wpsdc="http://www.wps.cn/officeDocument/2017/drawingmlCustomData" val="200" checksum="3773799597"/>
                </a:ext>
              </a:extLst>
            </a:pPr>
            <a:r>
              <a:rPr lang="zh-CN" altLang="en-US" sz="2800">
                <a:sym typeface="+mn-ea"/>
              </a:rPr>
              <a:t>在压力一定的情况下，</a:t>
            </a:r>
            <a:r>
              <a:rPr lang="zh-CN" altLang="en-US" sz="2800" b="1">
                <a:solidFill>
                  <a:schemeClr val="accent5"/>
                </a:solidFill>
                <a:sym typeface="+mn-ea"/>
              </a:rPr>
              <a:t>接触面越粗糙，滑动摩擦力越大</a:t>
            </a:r>
            <a:r>
              <a:rPr lang="zh-CN" altLang="en-US" sz="2800">
                <a:sym typeface="+mn-ea"/>
              </a:rPr>
              <a:t>。</a:t>
            </a:r>
          </a:p>
        </p:txBody>
      </p:sp>
      <p:grpSp>
        <p:nvGrpSpPr>
          <p:cNvPr id="14" name="图形 106"/>
          <p:cNvGrpSpPr/>
          <p:nvPr/>
        </p:nvGrpSpPr>
        <p:grpSpPr>
          <a:xfrm>
            <a:off x="899795" y="2372360"/>
            <a:ext cx="7727315" cy="4272915"/>
            <a:chOff x="633181" y="2870058"/>
            <a:chExt cx="5446081" cy="2514081"/>
          </a:xfrm>
          <a:solidFill>
            <a:schemeClr val="accent1"/>
          </a:solidFill>
          <a:effectLst>
            <a:outerShdw blurRad="50800" dist="38100" dir="18900000" algn="bl" rotWithShape="0">
              <a:prstClr val="black">
                <a:alpha val="40000"/>
              </a:prstClr>
            </a:outerShdw>
          </a:effectLst>
        </p:grpSpPr>
        <p:sp>
          <p:nvSpPr>
            <p:cNvPr id="15" name="任意多边形: 形状 108"/>
            <p:cNvSpPr/>
            <p:nvPr/>
          </p:nvSpPr>
          <p:spPr>
            <a:xfrm>
              <a:off x="633181" y="2870058"/>
              <a:ext cx="5446081" cy="2514081"/>
            </a:xfrm>
            <a:custGeom>
              <a:avLst/>
              <a:gdLst>
                <a:gd name="connsiteX0" fmla="*/ 0 w 5446081"/>
                <a:gd name="connsiteY0" fmla="*/ 0 h 2514081"/>
                <a:gd name="connsiteX1" fmla="*/ 0 w 5446081"/>
                <a:gd name="connsiteY1" fmla="*/ 2514081 h 2514081"/>
                <a:gd name="connsiteX2" fmla="*/ 5446082 w 5446081"/>
                <a:gd name="connsiteY2" fmla="*/ 2514081 h 2514081"/>
                <a:gd name="connsiteX3" fmla="*/ 5446082 w 5446081"/>
                <a:gd name="connsiteY3" fmla="*/ 0 h 2514081"/>
                <a:gd name="connsiteX4" fmla="*/ 0 w 5446081"/>
                <a:gd name="connsiteY4" fmla="*/ 0 h 2514081"/>
                <a:gd name="connsiteX5" fmla="*/ 5394355 w 5446081"/>
                <a:gd name="connsiteY5" fmla="*/ 2480442 h 2514081"/>
                <a:gd name="connsiteX6" fmla="*/ 53830 w 5446081"/>
                <a:gd name="connsiteY6" fmla="*/ 2480442 h 2514081"/>
                <a:gd name="connsiteX7" fmla="*/ 53830 w 5446081"/>
                <a:gd name="connsiteY7" fmla="*/ 44262 h 2514081"/>
                <a:gd name="connsiteX8" fmla="*/ 5394776 w 5446081"/>
                <a:gd name="connsiteY8" fmla="*/ 44262 h 2514081"/>
                <a:gd name="connsiteX9" fmla="*/ 5394776 w 5446081"/>
                <a:gd name="connsiteY9" fmla="*/ 2480442 h 251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6081" h="2514081">
                  <a:moveTo>
                    <a:pt x="0" y="0"/>
                  </a:moveTo>
                  <a:lnTo>
                    <a:pt x="0" y="2514081"/>
                  </a:lnTo>
                  <a:lnTo>
                    <a:pt x="5446082" y="2514081"/>
                  </a:lnTo>
                  <a:lnTo>
                    <a:pt x="5446082" y="0"/>
                  </a:lnTo>
                  <a:lnTo>
                    <a:pt x="0" y="0"/>
                  </a:lnTo>
                  <a:close/>
                  <a:moveTo>
                    <a:pt x="5394355" y="2480442"/>
                  </a:moveTo>
                  <a:lnTo>
                    <a:pt x="53830" y="2480442"/>
                  </a:lnTo>
                  <a:lnTo>
                    <a:pt x="53830" y="44262"/>
                  </a:lnTo>
                  <a:lnTo>
                    <a:pt x="5394776" y="44262"/>
                  </a:lnTo>
                  <a:lnTo>
                    <a:pt x="5394776" y="2480442"/>
                  </a:lnTo>
                  <a:close/>
                </a:path>
              </a:pathLst>
            </a:custGeom>
            <a:solidFill>
              <a:srgbClr val="9DC3E6"/>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7" name="图形 106"/>
            <p:cNvGrpSpPr/>
            <p:nvPr/>
          </p:nvGrpSpPr>
          <p:grpSpPr>
            <a:xfrm>
              <a:off x="633181" y="2870058"/>
              <a:ext cx="5446081" cy="2514080"/>
              <a:chOff x="633181" y="2870058"/>
              <a:chExt cx="5446081" cy="2514080"/>
            </a:xfrm>
            <a:solidFill>
              <a:srgbClr val="3A77CF"/>
            </a:solidFill>
          </p:grpSpPr>
          <p:grpSp>
            <p:nvGrpSpPr>
              <p:cNvPr id="19" name="图形 106"/>
              <p:cNvGrpSpPr/>
              <p:nvPr/>
            </p:nvGrpSpPr>
            <p:grpSpPr>
              <a:xfrm>
                <a:off x="633181" y="2871474"/>
                <a:ext cx="550916" cy="239368"/>
                <a:chOff x="633181" y="2871474"/>
                <a:chExt cx="550916" cy="239368"/>
              </a:xfrm>
              <a:solidFill>
                <a:srgbClr val="3A77CF"/>
              </a:solidFill>
            </p:grpSpPr>
            <p:sp>
              <p:nvSpPr>
                <p:cNvPr id="20" name="任意多边形: 形状 111"/>
                <p:cNvSpPr/>
                <p:nvPr/>
              </p:nvSpPr>
              <p:spPr>
                <a:xfrm>
                  <a:off x="633181" y="2871474"/>
                  <a:ext cx="550916" cy="239368"/>
                </a:xfrm>
                <a:custGeom>
                  <a:avLst/>
                  <a:gdLst>
                    <a:gd name="connsiteX0" fmla="*/ 550916 w 550916"/>
                    <a:gd name="connsiteY0" fmla="*/ 1416 h 239368"/>
                    <a:gd name="connsiteX1" fmla="*/ 96726 w 550916"/>
                    <a:gd name="connsiteY1" fmla="*/ 1416 h 239368"/>
                    <a:gd name="connsiteX2" fmla="*/ 96726 w 550916"/>
                    <a:gd name="connsiteY2" fmla="*/ 0 h 239368"/>
                    <a:gd name="connsiteX3" fmla="*/ 1682 w 550916"/>
                    <a:gd name="connsiteY3" fmla="*/ 0 h 239368"/>
                    <a:gd name="connsiteX4" fmla="*/ 1682 w 550916"/>
                    <a:gd name="connsiteY4" fmla="*/ 1416 h 239368"/>
                    <a:gd name="connsiteX5" fmla="*/ 0 w 550916"/>
                    <a:gd name="connsiteY5" fmla="*/ 1416 h 239368"/>
                    <a:gd name="connsiteX6" fmla="*/ 0 w 550916"/>
                    <a:gd name="connsiteY6" fmla="*/ 80026 h 239368"/>
                    <a:gd name="connsiteX7" fmla="*/ 1682 w 550916"/>
                    <a:gd name="connsiteY7" fmla="*/ 80026 h 239368"/>
                    <a:gd name="connsiteX8" fmla="*/ 1682 w 550916"/>
                    <a:gd name="connsiteY8" fmla="*/ 239369 h 239368"/>
                    <a:gd name="connsiteX9" fmla="*/ 96726 w 550916"/>
                    <a:gd name="connsiteY9" fmla="*/ 159697 h 239368"/>
                    <a:gd name="connsiteX10" fmla="*/ 96726 w 550916"/>
                    <a:gd name="connsiteY10" fmla="*/ 80026 h 239368"/>
                    <a:gd name="connsiteX11" fmla="*/ 367137 w 550916"/>
                    <a:gd name="connsiteY11" fmla="*/ 80026 h 23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916" h="239368">
                      <a:moveTo>
                        <a:pt x="550916" y="1416"/>
                      </a:moveTo>
                      <a:lnTo>
                        <a:pt x="96726" y="1416"/>
                      </a:lnTo>
                      <a:lnTo>
                        <a:pt x="96726" y="0"/>
                      </a:lnTo>
                      <a:lnTo>
                        <a:pt x="1682" y="0"/>
                      </a:lnTo>
                      <a:lnTo>
                        <a:pt x="1682" y="1416"/>
                      </a:lnTo>
                      <a:lnTo>
                        <a:pt x="0" y="1416"/>
                      </a:lnTo>
                      <a:lnTo>
                        <a:pt x="0" y="80026"/>
                      </a:lnTo>
                      <a:lnTo>
                        <a:pt x="1682" y="80026"/>
                      </a:lnTo>
                      <a:lnTo>
                        <a:pt x="1682" y="239369"/>
                      </a:lnTo>
                      <a:lnTo>
                        <a:pt x="96726" y="159697"/>
                      </a:lnTo>
                      <a:lnTo>
                        <a:pt x="96726" y="80026"/>
                      </a:lnTo>
                      <a:lnTo>
                        <a:pt x="367137" y="80026"/>
                      </a:lnTo>
                      <a:close/>
                    </a:path>
                  </a:pathLst>
                </a:custGeom>
                <a:solidFill>
                  <a:srgbClr val="036EB8"/>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grpSp>
              <p:nvGrpSpPr>
                <p:cNvPr id="21" name="图形 106"/>
                <p:cNvGrpSpPr/>
                <p:nvPr/>
              </p:nvGrpSpPr>
              <p:grpSpPr>
                <a:xfrm>
                  <a:off x="654208" y="2887762"/>
                  <a:ext cx="340642" cy="162884"/>
                  <a:chOff x="654208" y="2887762"/>
                  <a:chExt cx="340642" cy="162884"/>
                </a:xfrm>
              </p:grpSpPr>
              <p:sp>
                <p:nvSpPr>
                  <p:cNvPr id="22" name="任意多边形: 形状 113"/>
                  <p:cNvSpPr/>
                  <p:nvPr/>
                </p:nvSpPr>
                <p:spPr>
                  <a:xfrm>
                    <a:off x="654208" y="2919631"/>
                    <a:ext cx="340642" cy="3540"/>
                  </a:xfrm>
                  <a:custGeom>
                    <a:avLst/>
                    <a:gdLst>
                      <a:gd name="connsiteX0" fmla="*/ 0 w 340642"/>
                      <a:gd name="connsiteY0" fmla="*/ 0 h 3540"/>
                      <a:gd name="connsiteX1" fmla="*/ 340643 w 340642"/>
                      <a:gd name="connsiteY1" fmla="*/ 0 h 3540"/>
                    </a:gdLst>
                    <a:ahLst/>
                    <a:cxnLst>
                      <a:cxn ang="0">
                        <a:pos x="connsiteX0" y="connsiteY0"/>
                      </a:cxn>
                      <a:cxn ang="0">
                        <a:pos x="connsiteX1" y="connsiteY1"/>
                      </a:cxn>
                    </a:cxnLst>
                    <a:rect l="l" t="t" r="r" b="b"/>
                    <a:pathLst>
                      <a:path w="340642" h="3540">
                        <a:moveTo>
                          <a:pt x="0" y="0"/>
                        </a:moveTo>
                        <a:lnTo>
                          <a:pt x="340643" y="0"/>
                        </a:lnTo>
                      </a:path>
                    </a:pathLst>
                  </a:custGeom>
                  <a:ln w="1050" cap="rnd">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任意多边形: 形状 114"/>
                  <p:cNvSpPr/>
                  <p:nvPr/>
                </p:nvSpPr>
                <p:spPr>
                  <a:xfrm>
                    <a:off x="696263" y="2887762"/>
                    <a:ext cx="4205" cy="162884"/>
                  </a:xfrm>
                  <a:custGeom>
                    <a:avLst/>
                    <a:gdLst>
                      <a:gd name="connsiteX0" fmla="*/ 0 w 4205"/>
                      <a:gd name="connsiteY0" fmla="*/ 0 h 162884"/>
                      <a:gd name="connsiteX1" fmla="*/ 0 w 4205"/>
                      <a:gd name="connsiteY1" fmla="*/ 162884 h 162884"/>
                    </a:gdLst>
                    <a:ahLst/>
                    <a:cxnLst>
                      <a:cxn ang="0">
                        <a:pos x="connsiteX0" y="connsiteY0"/>
                      </a:cxn>
                      <a:cxn ang="0">
                        <a:pos x="connsiteX1" y="connsiteY1"/>
                      </a:cxn>
                    </a:cxnLst>
                    <a:rect l="l" t="t" r="r" b="b"/>
                    <a:pathLst>
                      <a:path w="4205" h="162884">
                        <a:moveTo>
                          <a:pt x="0" y="0"/>
                        </a:moveTo>
                        <a:lnTo>
                          <a:pt x="0" y="162884"/>
                        </a:lnTo>
                      </a:path>
                    </a:pathLst>
                  </a:custGeom>
                  <a:ln w="1050" cap="rnd">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4" name="图形 106"/>
              <p:cNvGrpSpPr/>
              <p:nvPr/>
            </p:nvGrpSpPr>
            <p:grpSpPr>
              <a:xfrm>
                <a:off x="633181" y="5144770"/>
                <a:ext cx="550916" cy="239368"/>
                <a:chOff x="633181" y="5144770"/>
                <a:chExt cx="550916" cy="239368"/>
              </a:xfrm>
              <a:solidFill>
                <a:srgbClr val="3A77CF"/>
              </a:solidFill>
            </p:grpSpPr>
            <p:sp>
              <p:nvSpPr>
                <p:cNvPr id="27" name="任意多边形: 形状 116"/>
                <p:cNvSpPr/>
                <p:nvPr/>
              </p:nvSpPr>
              <p:spPr>
                <a:xfrm>
                  <a:off x="633181" y="5144770"/>
                  <a:ext cx="550916" cy="239368"/>
                </a:xfrm>
                <a:custGeom>
                  <a:avLst/>
                  <a:gdLst>
                    <a:gd name="connsiteX0" fmla="*/ 550916 w 550916"/>
                    <a:gd name="connsiteY0" fmla="*/ 237952 h 239368"/>
                    <a:gd name="connsiteX1" fmla="*/ 96726 w 550916"/>
                    <a:gd name="connsiteY1" fmla="*/ 237952 h 239368"/>
                    <a:gd name="connsiteX2" fmla="*/ 96726 w 550916"/>
                    <a:gd name="connsiteY2" fmla="*/ 239369 h 239368"/>
                    <a:gd name="connsiteX3" fmla="*/ 1682 w 550916"/>
                    <a:gd name="connsiteY3" fmla="*/ 239369 h 239368"/>
                    <a:gd name="connsiteX4" fmla="*/ 1682 w 550916"/>
                    <a:gd name="connsiteY4" fmla="*/ 237952 h 239368"/>
                    <a:gd name="connsiteX5" fmla="*/ 0 w 550916"/>
                    <a:gd name="connsiteY5" fmla="*/ 237952 h 239368"/>
                    <a:gd name="connsiteX6" fmla="*/ 0 w 550916"/>
                    <a:gd name="connsiteY6" fmla="*/ 159343 h 239368"/>
                    <a:gd name="connsiteX7" fmla="*/ 1682 w 550916"/>
                    <a:gd name="connsiteY7" fmla="*/ 159343 h 239368"/>
                    <a:gd name="connsiteX8" fmla="*/ 1682 w 550916"/>
                    <a:gd name="connsiteY8" fmla="*/ 0 h 239368"/>
                    <a:gd name="connsiteX9" fmla="*/ 96726 w 550916"/>
                    <a:gd name="connsiteY9" fmla="*/ 79672 h 239368"/>
                    <a:gd name="connsiteX10" fmla="*/ 96726 w 550916"/>
                    <a:gd name="connsiteY10" fmla="*/ 159343 h 239368"/>
                    <a:gd name="connsiteX11" fmla="*/ 367137 w 550916"/>
                    <a:gd name="connsiteY11" fmla="*/ 159343 h 23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916" h="239368">
                      <a:moveTo>
                        <a:pt x="550916" y="237952"/>
                      </a:moveTo>
                      <a:lnTo>
                        <a:pt x="96726" y="237952"/>
                      </a:lnTo>
                      <a:lnTo>
                        <a:pt x="96726" y="239369"/>
                      </a:lnTo>
                      <a:lnTo>
                        <a:pt x="1682" y="239369"/>
                      </a:lnTo>
                      <a:lnTo>
                        <a:pt x="1682" y="237952"/>
                      </a:lnTo>
                      <a:lnTo>
                        <a:pt x="0" y="237952"/>
                      </a:lnTo>
                      <a:lnTo>
                        <a:pt x="0" y="159343"/>
                      </a:lnTo>
                      <a:lnTo>
                        <a:pt x="1682" y="159343"/>
                      </a:lnTo>
                      <a:lnTo>
                        <a:pt x="1682" y="0"/>
                      </a:lnTo>
                      <a:lnTo>
                        <a:pt x="96726" y="79672"/>
                      </a:lnTo>
                      <a:lnTo>
                        <a:pt x="96726" y="159343"/>
                      </a:lnTo>
                      <a:lnTo>
                        <a:pt x="367137" y="159343"/>
                      </a:lnTo>
                      <a:close/>
                    </a:path>
                  </a:pathLst>
                </a:custGeom>
                <a:solidFill>
                  <a:srgbClr val="036EB8"/>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33" name="图形 106"/>
                <p:cNvGrpSpPr/>
                <p:nvPr/>
              </p:nvGrpSpPr>
              <p:grpSpPr>
                <a:xfrm>
                  <a:off x="654208" y="5204966"/>
                  <a:ext cx="340642" cy="162884"/>
                  <a:chOff x="654208" y="5204966"/>
                  <a:chExt cx="340642" cy="162884"/>
                </a:xfrm>
              </p:grpSpPr>
              <p:sp>
                <p:nvSpPr>
                  <p:cNvPr id="34" name="任意多边形: 形状 118"/>
                  <p:cNvSpPr/>
                  <p:nvPr/>
                </p:nvSpPr>
                <p:spPr>
                  <a:xfrm>
                    <a:off x="654208" y="5335981"/>
                    <a:ext cx="340642" cy="3540"/>
                  </a:xfrm>
                  <a:custGeom>
                    <a:avLst/>
                    <a:gdLst>
                      <a:gd name="connsiteX0" fmla="*/ 0 w 340642"/>
                      <a:gd name="connsiteY0" fmla="*/ 0 h 3540"/>
                      <a:gd name="connsiteX1" fmla="*/ 340643 w 340642"/>
                      <a:gd name="connsiteY1" fmla="*/ 0 h 3540"/>
                    </a:gdLst>
                    <a:ahLst/>
                    <a:cxnLst>
                      <a:cxn ang="0">
                        <a:pos x="connsiteX0" y="connsiteY0"/>
                      </a:cxn>
                      <a:cxn ang="0">
                        <a:pos x="connsiteX1" y="connsiteY1"/>
                      </a:cxn>
                    </a:cxnLst>
                    <a:rect l="l" t="t" r="r" b="b"/>
                    <a:pathLst>
                      <a:path w="340642" h="3540">
                        <a:moveTo>
                          <a:pt x="0" y="0"/>
                        </a:moveTo>
                        <a:lnTo>
                          <a:pt x="340643" y="0"/>
                        </a:lnTo>
                      </a:path>
                    </a:pathLst>
                  </a:custGeom>
                  <a:ln w="1050" cap="rnd">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任意多边形: 形状 119"/>
                  <p:cNvSpPr/>
                  <p:nvPr/>
                </p:nvSpPr>
                <p:spPr>
                  <a:xfrm>
                    <a:off x="696263" y="5204966"/>
                    <a:ext cx="4205" cy="162884"/>
                  </a:xfrm>
                  <a:custGeom>
                    <a:avLst/>
                    <a:gdLst>
                      <a:gd name="connsiteX0" fmla="*/ 0 w 4205"/>
                      <a:gd name="connsiteY0" fmla="*/ 162884 h 162884"/>
                      <a:gd name="connsiteX1" fmla="*/ 0 w 4205"/>
                      <a:gd name="connsiteY1" fmla="*/ 0 h 162884"/>
                    </a:gdLst>
                    <a:ahLst/>
                    <a:cxnLst>
                      <a:cxn ang="0">
                        <a:pos x="connsiteX0" y="connsiteY0"/>
                      </a:cxn>
                      <a:cxn ang="0">
                        <a:pos x="connsiteX1" y="connsiteY1"/>
                      </a:cxn>
                    </a:cxnLst>
                    <a:rect l="l" t="t" r="r" b="b"/>
                    <a:pathLst>
                      <a:path w="4205" h="162884">
                        <a:moveTo>
                          <a:pt x="0" y="162884"/>
                        </a:moveTo>
                        <a:lnTo>
                          <a:pt x="0" y="0"/>
                        </a:lnTo>
                      </a:path>
                    </a:pathLst>
                  </a:custGeom>
                  <a:ln w="1050" cap="rnd">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36" name="图形 106"/>
              <p:cNvGrpSpPr/>
              <p:nvPr/>
            </p:nvGrpSpPr>
            <p:grpSpPr>
              <a:xfrm>
                <a:off x="5528346" y="2871474"/>
                <a:ext cx="550916" cy="239368"/>
                <a:chOff x="5528346" y="2871474"/>
                <a:chExt cx="550916" cy="239368"/>
              </a:xfrm>
              <a:solidFill>
                <a:srgbClr val="3A77CF"/>
              </a:solidFill>
            </p:grpSpPr>
            <p:sp>
              <p:nvSpPr>
                <p:cNvPr id="37" name="任意多边形: 形状 121"/>
                <p:cNvSpPr/>
                <p:nvPr/>
              </p:nvSpPr>
              <p:spPr>
                <a:xfrm>
                  <a:off x="5528346" y="2871474"/>
                  <a:ext cx="550916" cy="239368"/>
                </a:xfrm>
                <a:custGeom>
                  <a:avLst/>
                  <a:gdLst>
                    <a:gd name="connsiteX0" fmla="*/ 0 w 550916"/>
                    <a:gd name="connsiteY0" fmla="*/ 1416 h 239368"/>
                    <a:gd name="connsiteX1" fmla="*/ 454191 w 550916"/>
                    <a:gd name="connsiteY1" fmla="*/ 1416 h 239368"/>
                    <a:gd name="connsiteX2" fmla="*/ 454191 w 550916"/>
                    <a:gd name="connsiteY2" fmla="*/ 0 h 239368"/>
                    <a:gd name="connsiteX3" fmla="*/ 549234 w 550916"/>
                    <a:gd name="connsiteY3" fmla="*/ 0 h 239368"/>
                    <a:gd name="connsiteX4" fmla="*/ 549234 w 550916"/>
                    <a:gd name="connsiteY4" fmla="*/ 1416 h 239368"/>
                    <a:gd name="connsiteX5" fmla="*/ 550916 w 550916"/>
                    <a:gd name="connsiteY5" fmla="*/ 1416 h 239368"/>
                    <a:gd name="connsiteX6" fmla="*/ 550916 w 550916"/>
                    <a:gd name="connsiteY6" fmla="*/ 80026 h 239368"/>
                    <a:gd name="connsiteX7" fmla="*/ 549234 w 550916"/>
                    <a:gd name="connsiteY7" fmla="*/ 80026 h 239368"/>
                    <a:gd name="connsiteX8" fmla="*/ 549234 w 550916"/>
                    <a:gd name="connsiteY8" fmla="*/ 239369 h 239368"/>
                    <a:gd name="connsiteX9" fmla="*/ 454191 w 550916"/>
                    <a:gd name="connsiteY9" fmla="*/ 159697 h 239368"/>
                    <a:gd name="connsiteX10" fmla="*/ 454191 w 550916"/>
                    <a:gd name="connsiteY10" fmla="*/ 80026 h 239368"/>
                    <a:gd name="connsiteX11" fmla="*/ 183779 w 550916"/>
                    <a:gd name="connsiteY11" fmla="*/ 80026 h 23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916" h="239368">
                      <a:moveTo>
                        <a:pt x="0" y="1416"/>
                      </a:moveTo>
                      <a:lnTo>
                        <a:pt x="454191" y="1416"/>
                      </a:lnTo>
                      <a:lnTo>
                        <a:pt x="454191" y="0"/>
                      </a:lnTo>
                      <a:lnTo>
                        <a:pt x="549234" y="0"/>
                      </a:lnTo>
                      <a:lnTo>
                        <a:pt x="549234" y="1416"/>
                      </a:lnTo>
                      <a:lnTo>
                        <a:pt x="550916" y="1416"/>
                      </a:lnTo>
                      <a:lnTo>
                        <a:pt x="550916" y="80026"/>
                      </a:lnTo>
                      <a:lnTo>
                        <a:pt x="549234" y="80026"/>
                      </a:lnTo>
                      <a:lnTo>
                        <a:pt x="549234" y="239369"/>
                      </a:lnTo>
                      <a:lnTo>
                        <a:pt x="454191" y="159697"/>
                      </a:lnTo>
                      <a:lnTo>
                        <a:pt x="454191" y="80026"/>
                      </a:lnTo>
                      <a:lnTo>
                        <a:pt x="183779" y="80026"/>
                      </a:lnTo>
                      <a:close/>
                    </a:path>
                  </a:pathLst>
                </a:custGeom>
                <a:solidFill>
                  <a:srgbClr val="3A77CF"/>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38" name="图形 106"/>
                <p:cNvGrpSpPr/>
                <p:nvPr/>
              </p:nvGrpSpPr>
              <p:grpSpPr>
                <a:xfrm>
                  <a:off x="5717592" y="2887762"/>
                  <a:ext cx="340642" cy="162884"/>
                  <a:chOff x="5717592" y="2887762"/>
                  <a:chExt cx="340642" cy="162884"/>
                </a:xfrm>
              </p:grpSpPr>
              <p:sp>
                <p:nvSpPr>
                  <p:cNvPr id="39" name="任意多边形: 形状 123"/>
                  <p:cNvSpPr/>
                  <p:nvPr/>
                </p:nvSpPr>
                <p:spPr>
                  <a:xfrm>
                    <a:off x="5717592" y="2919631"/>
                    <a:ext cx="340642" cy="3540"/>
                  </a:xfrm>
                  <a:custGeom>
                    <a:avLst/>
                    <a:gdLst>
                      <a:gd name="connsiteX0" fmla="*/ 340643 w 340642"/>
                      <a:gd name="connsiteY0" fmla="*/ 0 h 3540"/>
                      <a:gd name="connsiteX1" fmla="*/ 0 w 340642"/>
                      <a:gd name="connsiteY1" fmla="*/ 0 h 3540"/>
                    </a:gdLst>
                    <a:ahLst/>
                    <a:cxnLst>
                      <a:cxn ang="0">
                        <a:pos x="connsiteX0" y="connsiteY0"/>
                      </a:cxn>
                      <a:cxn ang="0">
                        <a:pos x="connsiteX1" y="connsiteY1"/>
                      </a:cxn>
                    </a:cxnLst>
                    <a:rect l="l" t="t" r="r" b="b"/>
                    <a:pathLst>
                      <a:path w="340642" h="3540">
                        <a:moveTo>
                          <a:pt x="340643" y="0"/>
                        </a:moveTo>
                        <a:lnTo>
                          <a:pt x="0" y="0"/>
                        </a:lnTo>
                      </a:path>
                    </a:pathLst>
                  </a:custGeom>
                  <a:ln w="1050" cap="rnd">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任意多边形: 形状 124"/>
                  <p:cNvSpPr/>
                  <p:nvPr/>
                </p:nvSpPr>
                <p:spPr>
                  <a:xfrm>
                    <a:off x="6016180" y="2887762"/>
                    <a:ext cx="4205" cy="162884"/>
                  </a:xfrm>
                  <a:custGeom>
                    <a:avLst/>
                    <a:gdLst>
                      <a:gd name="connsiteX0" fmla="*/ 0 w 4205"/>
                      <a:gd name="connsiteY0" fmla="*/ 0 h 162884"/>
                      <a:gd name="connsiteX1" fmla="*/ 0 w 4205"/>
                      <a:gd name="connsiteY1" fmla="*/ 162884 h 162884"/>
                    </a:gdLst>
                    <a:ahLst/>
                    <a:cxnLst>
                      <a:cxn ang="0">
                        <a:pos x="connsiteX0" y="connsiteY0"/>
                      </a:cxn>
                      <a:cxn ang="0">
                        <a:pos x="connsiteX1" y="connsiteY1"/>
                      </a:cxn>
                    </a:cxnLst>
                    <a:rect l="l" t="t" r="r" b="b"/>
                    <a:pathLst>
                      <a:path w="4205" h="162884">
                        <a:moveTo>
                          <a:pt x="0" y="0"/>
                        </a:moveTo>
                        <a:lnTo>
                          <a:pt x="0" y="162884"/>
                        </a:lnTo>
                      </a:path>
                    </a:pathLst>
                  </a:custGeom>
                  <a:ln w="1050" cap="rnd">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41" name="图形 106"/>
              <p:cNvGrpSpPr/>
              <p:nvPr/>
            </p:nvGrpSpPr>
            <p:grpSpPr>
              <a:xfrm>
                <a:off x="5528346" y="5144770"/>
                <a:ext cx="550916" cy="239368"/>
                <a:chOff x="5528346" y="5144770"/>
                <a:chExt cx="550916" cy="239368"/>
              </a:xfrm>
              <a:solidFill>
                <a:srgbClr val="3A77CF"/>
              </a:solidFill>
            </p:grpSpPr>
            <p:sp>
              <p:nvSpPr>
                <p:cNvPr id="42" name="任意多边形: 形状 126"/>
                <p:cNvSpPr/>
                <p:nvPr/>
              </p:nvSpPr>
              <p:spPr>
                <a:xfrm>
                  <a:off x="5528346" y="5144770"/>
                  <a:ext cx="550916" cy="239368"/>
                </a:xfrm>
                <a:custGeom>
                  <a:avLst/>
                  <a:gdLst>
                    <a:gd name="connsiteX0" fmla="*/ 0 w 550916"/>
                    <a:gd name="connsiteY0" fmla="*/ 237952 h 239368"/>
                    <a:gd name="connsiteX1" fmla="*/ 454191 w 550916"/>
                    <a:gd name="connsiteY1" fmla="*/ 237952 h 239368"/>
                    <a:gd name="connsiteX2" fmla="*/ 454191 w 550916"/>
                    <a:gd name="connsiteY2" fmla="*/ 239369 h 239368"/>
                    <a:gd name="connsiteX3" fmla="*/ 549234 w 550916"/>
                    <a:gd name="connsiteY3" fmla="*/ 239369 h 239368"/>
                    <a:gd name="connsiteX4" fmla="*/ 549234 w 550916"/>
                    <a:gd name="connsiteY4" fmla="*/ 237952 h 239368"/>
                    <a:gd name="connsiteX5" fmla="*/ 550916 w 550916"/>
                    <a:gd name="connsiteY5" fmla="*/ 237952 h 239368"/>
                    <a:gd name="connsiteX6" fmla="*/ 550916 w 550916"/>
                    <a:gd name="connsiteY6" fmla="*/ 159343 h 239368"/>
                    <a:gd name="connsiteX7" fmla="*/ 549234 w 550916"/>
                    <a:gd name="connsiteY7" fmla="*/ 159343 h 239368"/>
                    <a:gd name="connsiteX8" fmla="*/ 549234 w 550916"/>
                    <a:gd name="connsiteY8" fmla="*/ 0 h 239368"/>
                    <a:gd name="connsiteX9" fmla="*/ 454191 w 550916"/>
                    <a:gd name="connsiteY9" fmla="*/ 79672 h 239368"/>
                    <a:gd name="connsiteX10" fmla="*/ 454191 w 550916"/>
                    <a:gd name="connsiteY10" fmla="*/ 159343 h 239368"/>
                    <a:gd name="connsiteX11" fmla="*/ 183779 w 550916"/>
                    <a:gd name="connsiteY11" fmla="*/ 159343 h 23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916" h="239368">
                      <a:moveTo>
                        <a:pt x="0" y="237952"/>
                      </a:moveTo>
                      <a:lnTo>
                        <a:pt x="454191" y="237952"/>
                      </a:lnTo>
                      <a:lnTo>
                        <a:pt x="454191" y="239369"/>
                      </a:lnTo>
                      <a:lnTo>
                        <a:pt x="549234" y="239369"/>
                      </a:lnTo>
                      <a:lnTo>
                        <a:pt x="549234" y="237952"/>
                      </a:lnTo>
                      <a:lnTo>
                        <a:pt x="550916" y="237952"/>
                      </a:lnTo>
                      <a:lnTo>
                        <a:pt x="550916" y="159343"/>
                      </a:lnTo>
                      <a:lnTo>
                        <a:pt x="549234" y="159343"/>
                      </a:lnTo>
                      <a:lnTo>
                        <a:pt x="549234" y="0"/>
                      </a:lnTo>
                      <a:lnTo>
                        <a:pt x="454191" y="79672"/>
                      </a:lnTo>
                      <a:lnTo>
                        <a:pt x="454191" y="159343"/>
                      </a:lnTo>
                      <a:lnTo>
                        <a:pt x="183779" y="159343"/>
                      </a:lnTo>
                      <a:close/>
                    </a:path>
                  </a:pathLst>
                </a:custGeom>
                <a:solidFill>
                  <a:srgbClr val="036EB8"/>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43" name="图形 106"/>
                <p:cNvGrpSpPr/>
                <p:nvPr/>
              </p:nvGrpSpPr>
              <p:grpSpPr>
                <a:xfrm>
                  <a:off x="5717592" y="5204966"/>
                  <a:ext cx="340642" cy="162884"/>
                  <a:chOff x="5717592" y="5204966"/>
                  <a:chExt cx="340642" cy="162884"/>
                </a:xfrm>
              </p:grpSpPr>
              <p:sp>
                <p:nvSpPr>
                  <p:cNvPr id="44" name="任意多边形: 形状 128"/>
                  <p:cNvSpPr/>
                  <p:nvPr/>
                </p:nvSpPr>
                <p:spPr>
                  <a:xfrm>
                    <a:off x="5717592" y="5335981"/>
                    <a:ext cx="340642" cy="3540"/>
                  </a:xfrm>
                  <a:custGeom>
                    <a:avLst/>
                    <a:gdLst>
                      <a:gd name="connsiteX0" fmla="*/ 340643 w 340642"/>
                      <a:gd name="connsiteY0" fmla="*/ 0 h 3540"/>
                      <a:gd name="connsiteX1" fmla="*/ 0 w 340642"/>
                      <a:gd name="connsiteY1" fmla="*/ 0 h 3540"/>
                    </a:gdLst>
                    <a:ahLst/>
                    <a:cxnLst>
                      <a:cxn ang="0">
                        <a:pos x="connsiteX0" y="connsiteY0"/>
                      </a:cxn>
                      <a:cxn ang="0">
                        <a:pos x="connsiteX1" y="connsiteY1"/>
                      </a:cxn>
                    </a:cxnLst>
                    <a:rect l="l" t="t" r="r" b="b"/>
                    <a:pathLst>
                      <a:path w="340642" h="3540">
                        <a:moveTo>
                          <a:pt x="340643" y="0"/>
                        </a:moveTo>
                        <a:lnTo>
                          <a:pt x="0" y="0"/>
                        </a:lnTo>
                      </a:path>
                    </a:pathLst>
                  </a:custGeom>
                  <a:ln w="1050" cap="rnd">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任意多边形: 形状 129"/>
                  <p:cNvSpPr/>
                  <p:nvPr/>
                </p:nvSpPr>
                <p:spPr>
                  <a:xfrm>
                    <a:off x="6016180" y="5204966"/>
                    <a:ext cx="4205" cy="162884"/>
                  </a:xfrm>
                  <a:custGeom>
                    <a:avLst/>
                    <a:gdLst>
                      <a:gd name="connsiteX0" fmla="*/ 0 w 4205"/>
                      <a:gd name="connsiteY0" fmla="*/ 162884 h 162884"/>
                      <a:gd name="connsiteX1" fmla="*/ 0 w 4205"/>
                      <a:gd name="connsiteY1" fmla="*/ 0 h 162884"/>
                    </a:gdLst>
                    <a:ahLst/>
                    <a:cxnLst>
                      <a:cxn ang="0">
                        <a:pos x="connsiteX0" y="connsiteY0"/>
                      </a:cxn>
                      <a:cxn ang="0">
                        <a:pos x="connsiteX1" y="connsiteY1"/>
                      </a:cxn>
                    </a:cxnLst>
                    <a:rect l="l" t="t" r="r" b="b"/>
                    <a:pathLst>
                      <a:path w="4205" h="162884">
                        <a:moveTo>
                          <a:pt x="0" y="162884"/>
                        </a:moveTo>
                        <a:lnTo>
                          <a:pt x="0" y="0"/>
                        </a:lnTo>
                      </a:path>
                    </a:pathLst>
                  </a:custGeom>
                  <a:ln w="1050" cap="rnd">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46" name="任意多边形: 形状 130"/>
              <p:cNvSpPr/>
              <p:nvPr/>
            </p:nvSpPr>
            <p:spPr>
              <a:xfrm>
                <a:off x="633181" y="3926698"/>
                <a:ext cx="120015" cy="594360"/>
              </a:xfrm>
              <a:custGeom>
                <a:avLst/>
                <a:gdLst>
                  <a:gd name="connsiteX0" fmla="*/ 0 w 96725"/>
                  <a:gd name="connsiteY0" fmla="*/ 354804 h 354804"/>
                  <a:gd name="connsiteX1" fmla="*/ 0 w 96725"/>
                  <a:gd name="connsiteY1" fmla="*/ 0 h 354804"/>
                  <a:gd name="connsiteX2" fmla="*/ 96726 w 96725"/>
                  <a:gd name="connsiteY2" fmla="*/ 54531 h 354804"/>
                  <a:gd name="connsiteX3" fmla="*/ 96726 w 96725"/>
                  <a:gd name="connsiteY3" fmla="*/ 291067 h 354804"/>
                </a:gdLst>
                <a:ahLst/>
                <a:cxnLst>
                  <a:cxn ang="0">
                    <a:pos x="connsiteX0" y="connsiteY0"/>
                  </a:cxn>
                  <a:cxn ang="0">
                    <a:pos x="connsiteX1" y="connsiteY1"/>
                  </a:cxn>
                  <a:cxn ang="0">
                    <a:pos x="connsiteX2" y="connsiteY2"/>
                  </a:cxn>
                  <a:cxn ang="0">
                    <a:pos x="connsiteX3" y="connsiteY3"/>
                  </a:cxn>
                </a:cxnLst>
                <a:rect l="l" t="t" r="r" b="b"/>
                <a:pathLst>
                  <a:path w="96725" h="354804">
                    <a:moveTo>
                      <a:pt x="0" y="354804"/>
                    </a:moveTo>
                    <a:lnTo>
                      <a:pt x="0" y="0"/>
                    </a:lnTo>
                    <a:lnTo>
                      <a:pt x="96726" y="54531"/>
                    </a:lnTo>
                    <a:lnTo>
                      <a:pt x="96726" y="291067"/>
                    </a:lnTo>
                    <a:close/>
                  </a:path>
                </a:pathLst>
              </a:custGeom>
              <a:solidFill>
                <a:srgbClr val="036EB8"/>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任意多边形: 形状 131"/>
              <p:cNvSpPr/>
              <p:nvPr/>
            </p:nvSpPr>
            <p:spPr>
              <a:xfrm>
                <a:off x="5937336" y="3700638"/>
                <a:ext cx="141605" cy="581025"/>
              </a:xfrm>
              <a:custGeom>
                <a:avLst/>
                <a:gdLst>
                  <a:gd name="connsiteX0" fmla="*/ 96726 w 96725"/>
                  <a:gd name="connsiteY0" fmla="*/ 354804 h 354804"/>
                  <a:gd name="connsiteX1" fmla="*/ 96726 w 96725"/>
                  <a:gd name="connsiteY1" fmla="*/ 0 h 354804"/>
                  <a:gd name="connsiteX2" fmla="*/ 0 w 96725"/>
                  <a:gd name="connsiteY2" fmla="*/ 54531 h 354804"/>
                  <a:gd name="connsiteX3" fmla="*/ 0 w 96725"/>
                  <a:gd name="connsiteY3" fmla="*/ 291067 h 354804"/>
                </a:gdLst>
                <a:ahLst/>
                <a:cxnLst>
                  <a:cxn ang="0">
                    <a:pos x="connsiteX0" y="connsiteY0"/>
                  </a:cxn>
                  <a:cxn ang="0">
                    <a:pos x="connsiteX1" y="connsiteY1"/>
                  </a:cxn>
                  <a:cxn ang="0">
                    <a:pos x="connsiteX2" y="connsiteY2"/>
                  </a:cxn>
                  <a:cxn ang="0">
                    <a:pos x="connsiteX3" y="connsiteY3"/>
                  </a:cxn>
                </a:cxnLst>
                <a:rect l="l" t="t" r="r" b="b"/>
                <a:pathLst>
                  <a:path w="96725" h="354804">
                    <a:moveTo>
                      <a:pt x="96726" y="354804"/>
                    </a:moveTo>
                    <a:lnTo>
                      <a:pt x="96726" y="0"/>
                    </a:lnTo>
                    <a:lnTo>
                      <a:pt x="0" y="54531"/>
                    </a:lnTo>
                    <a:lnTo>
                      <a:pt x="0" y="291067"/>
                    </a:lnTo>
                    <a:close/>
                  </a:path>
                </a:pathLst>
              </a:custGeom>
              <a:solidFill>
                <a:srgbClr val="036EB8"/>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任意多边形: 形状 132"/>
              <p:cNvSpPr/>
              <p:nvPr/>
            </p:nvSpPr>
            <p:spPr>
              <a:xfrm>
                <a:off x="2979506" y="2870058"/>
                <a:ext cx="717550" cy="119380"/>
              </a:xfrm>
              <a:custGeom>
                <a:avLst/>
                <a:gdLst>
                  <a:gd name="connsiteX0" fmla="*/ 0 w 717452"/>
                  <a:gd name="connsiteY0" fmla="*/ 0 h 81442"/>
                  <a:gd name="connsiteX1" fmla="*/ 717453 w 717452"/>
                  <a:gd name="connsiteY1" fmla="*/ 0 h 81442"/>
                  <a:gd name="connsiteX2" fmla="*/ 606849 w 717452"/>
                  <a:gd name="connsiteY2" fmla="*/ 81442 h 81442"/>
                  <a:gd name="connsiteX3" fmla="*/ 128687 w 717452"/>
                  <a:gd name="connsiteY3" fmla="*/ 81442 h 81442"/>
                </a:gdLst>
                <a:ahLst/>
                <a:cxnLst>
                  <a:cxn ang="0">
                    <a:pos x="connsiteX0" y="connsiteY0"/>
                  </a:cxn>
                  <a:cxn ang="0">
                    <a:pos x="connsiteX1" y="connsiteY1"/>
                  </a:cxn>
                  <a:cxn ang="0">
                    <a:pos x="connsiteX2" y="connsiteY2"/>
                  </a:cxn>
                  <a:cxn ang="0">
                    <a:pos x="connsiteX3" y="connsiteY3"/>
                  </a:cxn>
                </a:cxnLst>
                <a:rect l="l" t="t" r="r" b="b"/>
                <a:pathLst>
                  <a:path w="717452" h="81442">
                    <a:moveTo>
                      <a:pt x="0" y="0"/>
                    </a:moveTo>
                    <a:lnTo>
                      <a:pt x="717453" y="0"/>
                    </a:lnTo>
                    <a:lnTo>
                      <a:pt x="606849" y="81442"/>
                    </a:lnTo>
                    <a:lnTo>
                      <a:pt x="128687" y="81442"/>
                    </a:lnTo>
                    <a:close/>
                  </a:path>
                </a:pathLst>
              </a:custGeom>
              <a:solidFill>
                <a:srgbClr val="036EB8"/>
              </a:solidFill>
              <a:ln w="4200" cap="flat">
                <a:solidFill>
                  <a:srgbClr val="00A0E9"/>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任意多边形: 形状 133"/>
              <p:cNvSpPr/>
              <p:nvPr/>
            </p:nvSpPr>
            <p:spPr>
              <a:xfrm>
                <a:off x="2979506" y="5264643"/>
                <a:ext cx="717550" cy="119380"/>
              </a:xfrm>
              <a:custGeom>
                <a:avLst/>
                <a:gdLst>
                  <a:gd name="connsiteX0" fmla="*/ 717453 w 717452"/>
                  <a:gd name="connsiteY0" fmla="*/ 81442 h 81442"/>
                  <a:gd name="connsiteX1" fmla="*/ 0 w 717452"/>
                  <a:gd name="connsiteY1" fmla="*/ 81442 h 81442"/>
                  <a:gd name="connsiteX2" fmla="*/ 110183 w 717452"/>
                  <a:gd name="connsiteY2" fmla="*/ 0 h 81442"/>
                  <a:gd name="connsiteX3" fmla="*/ 588766 w 717452"/>
                  <a:gd name="connsiteY3" fmla="*/ 0 h 81442"/>
                </a:gdLst>
                <a:ahLst/>
                <a:cxnLst>
                  <a:cxn ang="0">
                    <a:pos x="connsiteX0" y="connsiteY0"/>
                  </a:cxn>
                  <a:cxn ang="0">
                    <a:pos x="connsiteX1" y="connsiteY1"/>
                  </a:cxn>
                  <a:cxn ang="0">
                    <a:pos x="connsiteX2" y="connsiteY2"/>
                  </a:cxn>
                  <a:cxn ang="0">
                    <a:pos x="connsiteX3" y="connsiteY3"/>
                  </a:cxn>
                </a:cxnLst>
                <a:rect l="l" t="t" r="r" b="b"/>
                <a:pathLst>
                  <a:path w="717452" h="81442">
                    <a:moveTo>
                      <a:pt x="717453" y="81442"/>
                    </a:moveTo>
                    <a:lnTo>
                      <a:pt x="0" y="81442"/>
                    </a:lnTo>
                    <a:lnTo>
                      <a:pt x="110183" y="0"/>
                    </a:lnTo>
                    <a:lnTo>
                      <a:pt x="588766" y="0"/>
                    </a:lnTo>
                    <a:close/>
                  </a:path>
                </a:pathLst>
              </a:custGeom>
              <a:solidFill>
                <a:srgbClr val="036EB8"/>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pic>
        <p:nvPicPr>
          <p:cNvPr id="11" name="图片 10" descr="&amp;pky8370071918&amp;"/>
          <p:cNvPicPr>
            <a:picLocks noChangeAspect="1"/>
          </p:cNvPicPr>
          <p:nvPr/>
        </p:nvPicPr>
        <p:blipFill>
          <a:blip r:embed="rId3">
            <a:clrChange>
              <a:clrFrom>
                <a:srgbClr val="FFFFFF">
                  <a:alpha val="100000"/>
                </a:srgbClr>
              </a:clrFrom>
              <a:clrTo>
                <a:srgbClr val="FFFFFF">
                  <a:alpha val="100000"/>
                  <a:alpha val="0"/>
                </a:srgbClr>
              </a:clrTo>
            </a:clrChange>
          </a:blip>
          <a:srcRect l="56024" t="167" r="-6074" b="7481"/>
          <a:stretch>
            <a:fillRect/>
          </a:stretch>
        </p:blipFill>
        <p:spPr>
          <a:xfrm flipH="1">
            <a:off x="7873365" y="1929765"/>
            <a:ext cx="4160520" cy="5009515"/>
          </a:xfrm>
          <a:prstGeom prst="parallelogram">
            <a:avLst>
              <a:gd name="adj" fmla="val 25702"/>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99795" y="1025525"/>
            <a:ext cx="909383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实验</a:t>
            </a:r>
            <a:r>
              <a:rPr lang="en-US" altLang="zh-CN" sz="3200" b="1" dirty="0">
                <a:solidFill>
                  <a:srgbClr val="036EB8"/>
                </a:solidFill>
                <a:latin typeface="微软雅黑" panose="020B0503020204020204" charset="-122"/>
                <a:ea typeface="微软雅黑" panose="020B0503020204020204" charset="-122"/>
                <a:sym typeface="+mn-ea"/>
              </a:rPr>
              <a:t>	</a:t>
            </a:r>
            <a:r>
              <a:rPr lang="zh-CN" altLang="en-US" sz="3200" b="1" dirty="0">
                <a:solidFill>
                  <a:srgbClr val="036EB8"/>
                </a:solidFill>
                <a:latin typeface="微软雅黑" panose="020B0503020204020204" charset="-122"/>
                <a:ea typeface="微软雅黑" panose="020B0503020204020204" charset="-122"/>
                <a:sym typeface="+mn-ea"/>
              </a:rPr>
              <a:t>探究滑动摩擦力大小与哪些因素有关</a:t>
            </a:r>
          </a:p>
        </p:txBody>
      </p:sp>
      <p:grpSp>
        <p:nvGrpSpPr>
          <p:cNvPr id="2" name="组合 1"/>
          <p:cNvGrpSpPr/>
          <p:nvPr/>
        </p:nvGrpSpPr>
        <p:grpSpPr>
          <a:xfrm>
            <a:off x="334900" y="188121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929640" y="1716405"/>
            <a:ext cx="2020570" cy="521970"/>
          </a:xfrm>
          <a:prstGeom prst="rect">
            <a:avLst/>
          </a:prstGeom>
          <a:noFill/>
        </p:spPr>
        <p:txBody>
          <a:bodyPr wrap="square" rtlCol="0">
            <a:spAutoFit/>
          </a:bodyPr>
          <a:lstStyle/>
          <a:p>
            <a:r>
              <a:rPr lang="zh-CN" altLang="en-US" sz="2800"/>
              <a:t>评估与讨论</a:t>
            </a:r>
          </a:p>
        </p:txBody>
      </p:sp>
      <p:pic>
        <p:nvPicPr>
          <p:cNvPr id="15" name="https://img8.file.cache.docer.com/storage/1643102298071833300/234a9204707df77f50c66af3f68d1e0b.png" descr="研究影响滑动摩擦力的因素.png"/>
          <p:cNvPicPr>
            <a:picLocks noChangeAspect="1"/>
          </p:cNvPicPr>
          <p:nvPr/>
        </p:nvPicPr>
        <p:blipFill>
          <a:blip r:embed="rId2"/>
          <a:srcRect l="3754" t="5949" r="7084" b="25369"/>
          <a:stretch>
            <a:fillRect/>
          </a:stretch>
        </p:blipFill>
        <p:spPr>
          <a:xfrm>
            <a:off x="899795" y="2506345"/>
            <a:ext cx="4667250" cy="3595370"/>
          </a:xfrm>
          <a:prstGeom prst="rect">
            <a:avLst/>
          </a:prstGeom>
        </p:spPr>
      </p:pic>
      <p:grpSp>
        <p:nvGrpSpPr>
          <p:cNvPr id="21" name="组合 20"/>
          <p:cNvGrpSpPr/>
          <p:nvPr/>
        </p:nvGrpSpPr>
        <p:grpSpPr>
          <a:xfrm>
            <a:off x="3106420" y="1716405"/>
            <a:ext cx="3842385" cy="3051810"/>
            <a:chOff x="10630" y="1186"/>
            <a:chExt cx="6051" cy="4806"/>
          </a:xfrm>
        </p:grpSpPr>
        <p:grpSp>
          <p:nvGrpSpPr>
            <p:cNvPr id="89" name="图形 87"/>
            <p:cNvGrpSpPr/>
            <p:nvPr/>
          </p:nvGrpSpPr>
          <p:grpSpPr>
            <a:xfrm>
              <a:off x="10630" y="1186"/>
              <a:ext cx="6051" cy="4806"/>
              <a:chOff x="4443412" y="2171700"/>
              <a:chExt cx="3305175" cy="2514600"/>
            </a:xfrm>
          </p:grpSpPr>
          <p:sp>
            <p:nvSpPr>
              <p:cNvPr id="90" name="任意多边形: 形状 89"/>
              <p:cNvSpPr/>
              <p:nvPr/>
            </p:nvSpPr>
            <p:spPr>
              <a:xfrm>
                <a:off x="4457699" y="2261234"/>
                <a:ext cx="3208019" cy="2202180"/>
              </a:xfrm>
              <a:custGeom>
                <a:avLst/>
                <a:gdLst>
                  <a:gd name="connsiteX0" fmla="*/ 2899410 w 3208019"/>
                  <a:gd name="connsiteY0" fmla="*/ 451485 h 2202180"/>
                  <a:gd name="connsiteX1" fmla="*/ 3208020 w 3208019"/>
                  <a:gd name="connsiteY1" fmla="*/ 1101090 h 2202180"/>
                  <a:gd name="connsiteX2" fmla="*/ 1604010 w 3208019"/>
                  <a:gd name="connsiteY2" fmla="*/ 2202180 h 2202180"/>
                  <a:gd name="connsiteX3" fmla="*/ 704850 w 3208019"/>
                  <a:gd name="connsiteY3" fmla="*/ 2012633 h 2202180"/>
                  <a:gd name="connsiteX4" fmla="*/ 474345 w 3208019"/>
                  <a:gd name="connsiteY4" fmla="*/ 2006918 h 2202180"/>
                  <a:gd name="connsiteX5" fmla="*/ 378143 w 3208019"/>
                  <a:gd name="connsiteY5" fmla="*/ 1810703 h 2202180"/>
                  <a:gd name="connsiteX6" fmla="*/ 0 w 3208019"/>
                  <a:gd name="connsiteY6" fmla="*/ 1100138 h 2202180"/>
                  <a:gd name="connsiteX7" fmla="*/ 1604010 w 3208019"/>
                  <a:gd name="connsiteY7" fmla="*/ 0 h 2202180"/>
                  <a:gd name="connsiteX8" fmla="*/ 2458403 w 3208019"/>
                  <a:gd name="connsiteY8" fmla="*/ 169545 h 2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8019" h="2202180">
                    <a:moveTo>
                      <a:pt x="2899410" y="451485"/>
                    </a:moveTo>
                    <a:cubicBezTo>
                      <a:pt x="3093720" y="633413"/>
                      <a:pt x="3208020" y="858203"/>
                      <a:pt x="3208020" y="1101090"/>
                    </a:cubicBezTo>
                    <a:cubicBezTo>
                      <a:pt x="3208020" y="1709738"/>
                      <a:pt x="2489835" y="2202180"/>
                      <a:pt x="1604010" y="2202180"/>
                    </a:cubicBezTo>
                    <a:cubicBezTo>
                      <a:pt x="1270635" y="2202180"/>
                      <a:pt x="961073" y="2132648"/>
                      <a:pt x="704850" y="2012633"/>
                    </a:cubicBezTo>
                    <a:cubicBezTo>
                      <a:pt x="704850" y="2012633"/>
                      <a:pt x="576263" y="2075498"/>
                      <a:pt x="474345" y="2006918"/>
                    </a:cubicBezTo>
                    <a:cubicBezTo>
                      <a:pt x="351473" y="1924050"/>
                      <a:pt x="378143" y="1810703"/>
                      <a:pt x="378143" y="1810703"/>
                    </a:cubicBezTo>
                    <a:cubicBezTo>
                      <a:pt x="136208" y="1649730"/>
                      <a:pt x="0" y="1403985"/>
                      <a:pt x="0" y="1100138"/>
                    </a:cubicBezTo>
                    <a:cubicBezTo>
                      <a:pt x="0" y="493395"/>
                      <a:pt x="718185" y="0"/>
                      <a:pt x="1604010" y="0"/>
                    </a:cubicBezTo>
                    <a:cubicBezTo>
                      <a:pt x="1918335" y="0"/>
                      <a:pt x="2210753" y="61913"/>
                      <a:pt x="2458403" y="169545"/>
                    </a:cubicBezTo>
                  </a:path>
                </a:pathLst>
              </a:custGeom>
              <a:solidFill>
                <a:srgbClr val="BDD7EE"/>
              </a:solidFill>
              <a:ln w="28575" cap="rnd">
                <a:solidFill>
                  <a:srgbClr val="036EB8"/>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1" name="任意多边形: 形状 90"/>
              <p:cNvSpPr/>
              <p:nvPr/>
            </p:nvSpPr>
            <p:spPr>
              <a:xfrm>
                <a:off x="4525327" y="2185987"/>
                <a:ext cx="3207067" cy="2202179"/>
              </a:xfrm>
              <a:custGeom>
                <a:avLst/>
                <a:gdLst>
                  <a:gd name="connsiteX0" fmla="*/ 2898458 w 3207067"/>
                  <a:gd name="connsiteY0" fmla="*/ 451485 h 2202179"/>
                  <a:gd name="connsiteX1" fmla="*/ 3207068 w 3207067"/>
                  <a:gd name="connsiteY1" fmla="*/ 1101090 h 2202179"/>
                  <a:gd name="connsiteX2" fmla="*/ 1603058 w 3207067"/>
                  <a:gd name="connsiteY2" fmla="*/ 2202180 h 2202179"/>
                  <a:gd name="connsiteX3" fmla="*/ 703898 w 3207067"/>
                  <a:gd name="connsiteY3" fmla="*/ 2012633 h 2202179"/>
                  <a:gd name="connsiteX4" fmla="*/ 473393 w 3207067"/>
                  <a:gd name="connsiteY4" fmla="*/ 2006918 h 2202179"/>
                  <a:gd name="connsiteX5" fmla="*/ 377190 w 3207067"/>
                  <a:gd name="connsiteY5" fmla="*/ 1810703 h 2202179"/>
                  <a:gd name="connsiteX6" fmla="*/ 0 w 3207067"/>
                  <a:gd name="connsiteY6" fmla="*/ 1101090 h 2202179"/>
                  <a:gd name="connsiteX7" fmla="*/ 1604010 w 3207067"/>
                  <a:gd name="connsiteY7" fmla="*/ 0 h 2202179"/>
                  <a:gd name="connsiteX8" fmla="*/ 2458403 w 3207067"/>
                  <a:gd name="connsiteY8" fmla="*/ 169545 h 220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7067" h="2202179">
                    <a:moveTo>
                      <a:pt x="2898458" y="451485"/>
                    </a:moveTo>
                    <a:cubicBezTo>
                      <a:pt x="3092768" y="633413"/>
                      <a:pt x="3207068" y="858203"/>
                      <a:pt x="3207068" y="1101090"/>
                    </a:cubicBezTo>
                    <a:cubicBezTo>
                      <a:pt x="3207068" y="1709738"/>
                      <a:pt x="2488883" y="2202180"/>
                      <a:pt x="1603058" y="2202180"/>
                    </a:cubicBezTo>
                    <a:cubicBezTo>
                      <a:pt x="1269683" y="2202180"/>
                      <a:pt x="960120" y="2132648"/>
                      <a:pt x="703898" y="2012633"/>
                    </a:cubicBezTo>
                    <a:cubicBezTo>
                      <a:pt x="703898" y="2012633"/>
                      <a:pt x="575310" y="2075498"/>
                      <a:pt x="473393" y="2006918"/>
                    </a:cubicBezTo>
                    <a:cubicBezTo>
                      <a:pt x="350520" y="1924050"/>
                      <a:pt x="377190" y="1810703"/>
                      <a:pt x="377190" y="1810703"/>
                    </a:cubicBezTo>
                    <a:cubicBezTo>
                      <a:pt x="136208" y="1650683"/>
                      <a:pt x="0" y="1404938"/>
                      <a:pt x="0" y="1101090"/>
                    </a:cubicBezTo>
                    <a:cubicBezTo>
                      <a:pt x="0" y="493395"/>
                      <a:pt x="718185" y="0"/>
                      <a:pt x="1604010" y="0"/>
                    </a:cubicBezTo>
                    <a:cubicBezTo>
                      <a:pt x="1918335" y="0"/>
                      <a:pt x="2210753" y="61913"/>
                      <a:pt x="2458403" y="169545"/>
                    </a:cubicBezTo>
                  </a:path>
                </a:pathLst>
              </a:custGeom>
              <a:solidFill>
                <a:srgbClr val="FFFFFF"/>
              </a:solidFill>
              <a:ln w="28575" cap="rnd">
                <a:solidFill>
                  <a:srgbClr val="036EB8"/>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2" name="任意多边形: 形状 91"/>
              <p:cNvSpPr/>
              <p:nvPr/>
            </p:nvSpPr>
            <p:spPr>
              <a:xfrm>
                <a:off x="7038974" y="2339340"/>
                <a:ext cx="203834" cy="203835"/>
              </a:xfrm>
              <a:custGeom>
                <a:avLst/>
                <a:gdLst>
                  <a:gd name="connsiteX0" fmla="*/ 203835 w 203834"/>
                  <a:gd name="connsiteY0" fmla="*/ 101917 h 203835"/>
                  <a:gd name="connsiteX1" fmla="*/ 101917 w 203834"/>
                  <a:gd name="connsiteY1" fmla="*/ 203835 h 203835"/>
                  <a:gd name="connsiteX2" fmla="*/ 0 w 203834"/>
                  <a:gd name="connsiteY2" fmla="*/ 101917 h 203835"/>
                  <a:gd name="connsiteX3" fmla="*/ 101917 w 203834"/>
                  <a:gd name="connsiteY3" fmla="*/ 0 h 203835"/>
                  <a:gd name="connsiteX4" fmla="*/ 203835 w 203834"/>
                  <a:gd name="connsiteY4" fmla="*/ 101917 h 20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34" h="203835">
                    <a:moveTo>
                      <a:pt x="203835" y="101917"/>
                    </a:moveTo>
                    <a:cubicBezTo>
                      <a:pt x="203835" y="158205"/>
                      <a:pt x="158205" y="203835"/>
                      <a:pt x="101917" y="203835"/>
                    </a:cubicBezTo>
                    <a:cubicBezTo>
                      <a:pt x="45630" y="203835"/>
                      <a:pt x="0" y="158205"/>
                      <a:pt x="0" y="101917"/>
                    </a:cubicBezTo>
                    <a:cubicBezTo>
                      <a:pt x="0" y="45630"/>
                      <a:pt x="45630" y="0"/>
                      <a:pt x="101917" y="0"/>
                    </a:cubicBezTo>
                    <a:cubicBezTo>
                      <a:pt x="158205" y="0"/>
                      <a:pt x="203835" y="45630"/>
                      <a:pt x="203835" y="101917"/>
                    </a:cubicBezTo>
                    <a:close/>
                  </a:path>
                </a:pathLst>
              </a:custGeom>
              <a:solidFill>
                <a:srgbClr val="BDD7EE"/>
              </a:solidFill>
              <a:ln w="28575" cap="flat">
                <a:solidFill>
                  <a:srgbClr val="036EB8"/>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3" name="任意多边形: 形状 92"/>
              <p:cNvSpPr/>
              <p:nvPr/>
            </p:nvSpPr>
            <p:spPr>
              <a:xfrm>
                <a:off x="7292339" y="2511742"/>
                <a:ext cx="102869" cy="102869"/>
              </a:xfrm>
              <a:custGeom>
                <a:avLst/>
                <a:gdLst>
                  <a:gd name="connsiteX0" fmla="*/ 102870 w 102869"/>
                  <a:gd name="connsiteY0" fmla="*/ 51435 h 102869"/>
                  <a:gd name="connsiteX1" fmla="*/ 51435 w 102869"/>
                  <a:gd name="connsiteY1" fmla="*/ 102870 h 102869"/>
                  <a:gd name="connsiteX2" fmla="*/ 0 w 102869"/>
                  <a:gd name="connsiteY2" fmla="*/ 51435 h 102869"/>
                  <a:gd name="connsiteX3" fmla="*/ 51435 w 102869"/>
                  <a:gd name="connsiteY3" fmla="*/ 0 h 102869"/>
                  <a:gd name="connsiteX4" fmla="*/ 102870 w 102869"/>
                  <a:gd name="connsiteY4" fmla="*/ 51435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69" h="102869">
                    <a:moveTo>
                      <a:pt x="102870" y="51435"/>
                    </a:moveTo>
                    <a:cubicBezTo>
                      <a:pt x="102870" y="79842"/>
                      <a:pt x="79842" y="102870"/>
                      <a:pt x="51435" y="102870"/>
                    </a:cubicBezTo>
                    <a:cubicBezTo>
                      <a:pt x="23028" y="102870"/>
                      <a:pt x="0" y="79842"/>
                      <a:pt x="0" y="51435"/>
                    </a:cubicBezTo>
                    <a:cubicBezTo>
                      <a:pt x="0" y="23028"/>
                      <a:pt x="23028" y="0"/>
                      <a:pt x="51435" y="0"/>
                    </a:cubicBezTo>
                    <a:cubicBezTo>
                      <a:pt x="79842" y="0"/>
                      <a:pt x="102870" y="23028"/>
                      <a:pt x="102870" y="51435"/>
                    </a:cubicBezTo>
                    <a:close/>
                  </a:path>
                </a:pathLst>
              </a:custGeom>
              <a:solidFill>
                <a:srgbClr val="FB9E13"/>
              </a:solidFill>
              <a:ln w="28575" cap="flat">
                <a:solidFill>
                  <a:srgbClr val="036EB8"/>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4" name="任意多边形: 形状 93"/>
              <p:cNvSpPr/>
              <p:nvPr/>
            </p:nvSpPr>
            <p:spPr>
              <a:xfrm>
                <a:off x="4616767" y="4275772"/>
                <a:ext cx="259079" cy="259079"/>
              </a:xfrm>
              <a:custGeom>
                <a:avLst/>
                <a:gdLst>
                  <a:gd name="connsiteX0" fmla="*/ 259080 w 259079"/>
                  <a:gd name="connsiteY0" fmla="*/ 129540 h 259079"/>
                  <a:gd name="connsiteX1" fmla="*/ 129540 w 259079"/>
                  <a:gd name="connsiteY1" fmla="*/ 259080 h 259079"/>
                  <a:gd name="connsiteX2" fmla="*/ 0 w 259079"/>
                  <a:gd name="connsiteY2" fmla="*/ 129540 h 259079"/>
                  <a:gd name="connsiteX3" fmla="*/ 129540 w 259079"/>
                  <a:gd name="connsiteY3" fmla="*/ 0 h 259079"/>
                  <a:gd name="connsiteX4" fmla="*/ 259080 w 259079"/>
                  <a:gd name="connsiteY4" fmla="*/ 129540 h 25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79" h="259079">
                    <a:moveTo>
                      <a:pt x="259080" y="129540"/>
                    </a:moveTo>
                    <a:cubicBezTo>
                      <a:pt x="259080" y="201083"/>
                      <a:pt x="201083" y="259080"/>
                      <a:pt x="129540" y="259080"/>
                    </a:cubicBezTo>
                    <a:cubicBezTo>
                      <a:pt x="57997" y="259080"/>
                      <a:pt x="0" y="201083"/>
                      <a:pt x="0" y="129540"/>
                    </a:cubicBezTo>
                    <a:cubicBezTo>
                      <a:pt x="0" y="57997"/>
                      <a:pt x="57997" y="0"/>
                      <a:pt x="129540" y="0"/>
                    </a:cubicBezTo>
                    <a:cubicBezTo>
                      <a:pt x="201083" y="0"/>
                      <a:pt x="259080" y="57997"/>
                      <a:pt x="259080" y="129540"/>
                    </a:cubicBezTo>
                    <a:close/>
                  </a:path>
                </a:pathLst>
              </a:custGeom>
              <a:solidFill>
                <a:srgbClr val="FB9E13"/>
              </a:solidFill>
              <a:ln w="28575" cap="rnd">
                <a:solidFill>
                  <a:srgbClr val="036EB8"/>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5" name="任意多边形: 形状 94"/>
              <p:cNvSpPr/>
              <p:nvPr/>
            </p:nvSpPr>
            <p:spPr>
              <a:xfrm>
                <a:off x="4460557" y="4536757"/>
                <a:ext cx="129539" cy="129539"/>
              </a:xfrm>
              <a:custGeom>
                <a:avLst/>
                <a:gdLst>
                  <a:gd name="connsiteX0" fmla="*/ 129540 w 129539"/>
                  <a:gd name="connsiteY0" fmla="*/ 64770 h 129539"/>
                  <a:gd name="connsiteX1" fmla="*/ 64770 w 129539"/>
                  <a:gd name="connsiteY1" fmla="*/ 129540 h 129539"/>
                  <a:gd name="connsiteX2" fmla="*/ 0 w 129539"/>
                  <a:gd name="connsiteY2" fmla="*/ 64770 h 129539"/>
                  <a:gd name="connsiteX3" fmla="*/ 64770 w 129539"/>
                  <a:gd name="connsiteY3" fmla="*/ 0 h 129539"/>
                  <a:gd name="connsiteX4" fmla="*/ 129540 w 129539"/>
                  <a:gd name="connsiteY4" fmla="*/ 64770 h 129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39" h="129539">
                    <a:moveTo>
                      <a:pt x="129540" y="64770"/>
                    </a:moveTo>
                    <a:cubicBezTo>
                      <a:pt x="129540" y="100541"/>
                      <a:pt x="100541" y="129540"/>
                      <a:pt x="64770" y="129540"/>
                    </a:cubicBezTo>
                    <a:cubicBezTo>
                      <a:pt x="28999" y="129540"/>
                      <a:pt x="0" y="100541"/>
                      <a:pt x="0" y="64770"/>
                    </a:cubicBezTo>
                    <a:cubicBezTo>
                      <a:pt x="0" y="28998"/>
                      <a:pt x="28999" y="0"/>
                      <a:pt x="64770" y="0"/>
                    </a:cubicBezTo>
                    <a:cubicBezTo>
                      <a:pt x="100541" y="0"/>
                      <a:pt x="129540" y="28998"/>
                      <a:pt x="129540" y="64770"/>
                    </a:cubicBezTo>
                    <a:close/>
                  </a:path>
                </a:pathLst>
              </a:custGeom>
              <a:solidFill>
                <a:srgbClr val="FFFFFF"/>
              </a:solidFill>
              <a:ln w="28575" cap="flat">
                <a:solidFill>
                  <a:srgbClr val="036EB8"/>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6" name="任意多边形: 形状 95"/>
              <p:cNvSpPr/>
              <p:nvPr/>
            </p:nvSpPr>
            <p:spPr>
              <a:xfrm>
                <a:off x="4667249" y="4281487"/>
                <a:ext cx="201930" cy="201929"/>
              </a:xfrm>
              <a:custGeom>
                <a:avLst/>
                <a:gdLst>
                  <a:gd name="connsiteX0" fmla="*/ 201930 w 201930"/>
                  <a:gd name="connsiteY0" fmla="*/ 100965 h 201929"/>
                  <a:gd name="connsiteX1" fmla="*/ 100965 w 201930"/>
                  <a:gd name="connsiteY1" fmla="*/ 201930 h 201929"/>
                  <a:gd name="connsiteX2" fmla="*/ 0 w 201930"/>
                  <a:gd name="connsiteY2" fmla="*/ 100965 h 201929"/>
                  <a:gd name="connsiteX3" fmla="*/ 100965 w 201930"/>
                  <a:gd name="connsiteY3" fmla="*/ 0 h 201929"/>
                  <a:gd name="connsiteX4" fmla="*/ 201930 w 201930"/>
                  <a:gd name="connsiteY4" fmla="*/ 100965 h 201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30" h="201929">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solidFill>
              <a:ln w="28575" cap="rnd">
                <a:solidFill>
                  <a:srgbClr val="036EB8"/>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3" name="文本框 22"/>
            <p:cNvSpPr txBox="1"/>
            <p:nvPr/>
          </p:nvSpPr>
          <p:spPr>
            <a:xfrm>
              <a:off x="11422" y="1850"/>
              <a:ext cx="4671" cy="2935"/>
            </a:xfrm>
            <a:prstGeom prst="rect">
              <a:avLst/>
            </a:prstGeom>
            <a:noFill/>
          </p:spPr>
          <p:txBody>
            <a:bodyPr wrap="square" rtlCol="0">
              <a:spAutoFit/>
            </a:bodyPr>
            <a:lstStyle/>
            <a:p>
              <a:pPr>
                <a:lnSpc>
                  <a:spcPct val="120000"/>
                </a:lnSpc>
              </a:pPr>
              <a:r>
                <a:rPr lang="zh-CN" altLang="en-US" sz="2400">
                  <a:latin typeface="宋体" panose="02010600030101010101" pitchFamily="2" charset="-122"/>
                  <a:ea typeface="宋体" panose="02010600030101010101" pitchFamily="2" charset="-122"/>
                </a:rPr>
                <a:t>实际操作时，很难控制测力计的指针不晃动，你能设计一个更简单的实验方案吗？</a:t>
              </a:r>
            </a:p>
          </p:txBody>
        </p:sp>
      </p:grpSp>
      <p:sp>
        <p:nvSpPr>
          <p:cNvPr id="5" name="燕尾形箭头 4"/>
          <p:cNvSpPr/>
          <p:nvPr/>
        </p:nvSpPr>
        <p:spPr>
          <a:xfrm>
            <a:off x="5677535" y="3800475"/>
            <a:ext cx="1601470" cy="785495"/>
          </a:xfrm>
          <a:prstGeom prst="notched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9" name="https://img8.file.cache.docer.com/storage/1643162815900221100/3efa0a1e954bd9d25a0982e63b600474.gif" descr="摩擦力.gif"/>
          <p:cNvPicPr>
            <a:picLocks noChangeAspect="1"/>
          </p:cNvPicPr>
          <p:nvPr/>
        </p:nvPicPr>
        <p:blipFill>
          <a:blip r:embed="rId3"/>
          <a:stretch>
            <a:fillRect/>
          </a:stretch>
        </p:blipFill>
        <p:spPr>
          <a:xfrm>
            <a:off x="6123940" y="2997200"/>
            <a:ext cx="5931535" cy="3336290"/>
          </a:xfrm>
          <a:prstGeom prst="rect">
            <a:avLst/>
          </a:prstGeom>
        </p:spPr>
      </p:pic>
      <p:grpSp>
        <p:nvGrpSpPr>
          <p:cNvPr id="11" name="生活小妙招" descr="7b0a202020202274657874626f78223a2022220a7d0a"/>
          <p:cNvGrpSpPr/>
          <p:nvPr/>
        </p:nvGrpSpPr>
        <p:grpSpPr>
          <a:xfrm>
            <a:off x="6418887" y="1320642"/>
            <a:ext cx="5634377" cy="2700337"/>
            <a:chOff x="3251200" y="2349500"/>
            <a:chExt cx="4452520" cy="2133919"/>
          </a:xfrm>
        </p:grpSpPr>
        <p:grpSp>
          <p:nvGrpSpPr>
            <p:cNvPr id="19" name="Group 4"/>
            <p:cNvGrpSpPr>
              <a:grpSpLocks noChangeAspect="1"/>
            </p:cNvGrpSpPr>
            <p:nvPr/>
          </p:nvGrpSpPr>
          <p:grpSpPr bwMode="auto">
            <a:xfrm>
              <a:off x="3251200" y="2349500"/>
              <a:ext cx="4452520" cy="2133919"/>
              <a:chOff x="2191" y="1129"/>
              <a:chExt cx="5304" cy="2542"/>
            </a:xfrm>
          </p:grpSpPr>
          <p:sp>
            <p:nvSpPr>
              <p:cNvPr id="13" name="Freeform 5"/>
              <p:cNvSpPr/>
              <p:nvPr/>
            </p:nvSpPr>
            <p:spPr bwMode="auto">
              <a:xfrm>
                <a:off x="2331" y="1559"/>
                <a:ext cx="5164" cy="2100"/>
              </a:xfrm>
              <a:custGeom>
                <a:avLst/>
                <a:gdLst>
                  <a:gd name="T0" fmla="*/ 3988 w 4325"/>
                  <a:gd name="T1" fmla="*/ 141 h 2100"/>
                  <a:gd name="T2" fmla="*/ 72 w 4325"/>
                  <a:gd name="T3" fmla="*/ 0 h 2100"/>
                  <a:gd name="T4" fmla="*/ 0 w 4325"/>
                  <a:gd name="T5" fmla="*/ 2100 h 2100"/>
                  <a:gd name="T6" fmla="*/ 4325 w 4325"/>
                  <a:gd name="T7" fmla="*/ 1936 h 2100"/>
                  <a:gd name="T8" fmla="*/ 3988 w 4325"/>
                  <a:gd name="T9" fmla="*/ 141 h 2100"/>
                </a:gdLst>
                <a:ahLst/>
                <a:cxnLst>
                  <a:cxn ang="0">
                    <a:pos x="T0" y="T1"/>
                  </a:cxn>
                  <a:cxn ang="0">
                    <a:pos x="T2" y="T3"/>
                  </a:cxn>
                  <a:cxn ang="0">
                    <a:pos x="T4" y="T5"/>
                  </a:cxn>
                  <a:cxn ang="0">
                    <a:pos x="T6" y="T7"/>
                  </a:cxn>
                  <a:cxn ang="0">
                    <a:pos x="T8" y="T9"/>
                  </a:cxn>
                </a:cxnLst>
                <a:rect l="0" t="0" r="r" b="b"/>
                <a:pathLst>
                  <a:path w="4325" h="2100">
                    <a:moveTo>
                      <a:pt x="3988" y="141"/>
                    </a:moveTo>
                    <a:lnTo>
                      <a:pt x="72" y="0"/>
                    </a:lnTo>
                    <a:lnTo>
                      <a:pt x="0" y="2100"/>
                    </a:lnTo>
                    <a:lnTo>
                      <a:pt x="4325" y="1936"/>
                    </a:lnTo>
                    <a:lnTo>
                      <a:pt x="3988" y="141"/>
                    </a:lnTo>
                    <a:close/>
                  </a:path>
                </a:pathLst>
              </a:custGeom>
              <a:solidFill>
                <a:srgbClr val="0157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Freeform 6"/>
              <p:cNvSpPr/>
              <p:nvPr/>
            </p:nvSpPr>
            <p:spPr bwMode="auto">
              <a:xfrm>
                <a:off x="2191" y="1633"/>
                <a:ext cx="5304" cy="1952"/>
              </a:xfrm>
              <a:custGeom>
                <a:avLst/>
                <a:gdLst>
                  <a:gd name="T0" fmla="*/ 333 w 4275"/>
                  <a:gd name="T1" fmla="*/ 131 h 1952"/>
                  <a:gd name="T2" fmla="*/ 4204 w 4275"/>
                  <a:gd name="T3" fmla="*/ 0 h 1952"/>
                  <a:gd name="T4" fmla="*/ 4275 w 4275"/>
                  <a:gd name="T5" fmla="*/ 1952 h 1952"/>
                  <a:gd name="T6" fmla="*/ 0 w 4275"/>
                  <a:gd name="T7" fmla="*/ 1800 h 1952"/>
                  <a:gd name="T8" fmla="*/ 333 w 4275"/>
                  <a:gd name="T9" fmla="*/ 131 h 1952"/>
                </a:gdLst>
                <a:ahLst/>
                <a:cxnLst>
                  <a:cxn ang="0">
                    <a:pos x="T0" y="T1"/>
                  </a:cxn>
                  <a:cxn ang="0">
                    <a:pos x="T2" y="T3"/>
                  </a:cxn>
                  <a:cxn ang="0">
                    <a:pos x="T4" y="T5"/>
                  </a:cxn>
                  <a:cxn ang="0">
                    <a:pos x="T6" y="T7"/>
                  </a:cxn>
                  <a:cxn ang="0">
                    <a:pos x="T8" y="T9"/>
                  </a:cxn>
                </a:cxnLst>
                <a:rect l="0" t="0" r="r" b="b"/>
                <a:pathLst>
                  <a:path w="4275" h="1952">
                    <a:moveTo>
                      <a:pt x="333" y="131"/>
                    </a:moveTo>
                    <a:lnTo>
                      <a:pt x="4204" y="0"/>
                    </a:lnTo>
                    <a:lnTo>
                      <a:pt x="4275" y="1952"/>
                    </a:lnTo>
                    <a:lnTo>
                      <a:pt x="0" y="1800"/>
                    </a:lnTo>
                    <a:lnTo>
                      <a:pt x="333" y="131"/>
                    </a:lnTo>
                    <a:close/>
                  </a:path>
                </a:pathLst>
              </a:custGeom>
              <a:solidFill>
                <a:srgbClr val="0288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7"/>
              <p:cNvSpPr/>
              <p:nvPr/>
            </p:nvSpPr>
            <p:spPr bwMode="auto">
              <a:xfrm>
                <a:off x="2298" y="1174"/>
                <a:ext cx="1769" cy="2497"/>
              </a:xfrm>
              <a:custGeom>
                <a:avLst/>
                <a:gdLst>
                  <a:gd name="T0" fmla="*/ 618 w 745"/>
                  <a:gd name="T1" fmla="*/ 1005 h 1050"/>
                  <a:gd name="T2" fmla="*/ 683 w 745"/>
                  <a:gd name="T3" fmla="*/ 938 h 1050"/>
                  <a:gd name="T4" fmla="*/ 693 w 745"/>
                  <a:gd name="T5" fmla="*/ 877 h 1050"/>
                  <a:gd name="T6" fmla="*/ 679 w 745"/>
                  <a:gd name="T7" fmla="*/ 851 h 1050"/>
                  <a:gd name="T8" fmla="*/ 677 w 745"/>
                  <a:gd name="T9" fmla="*/ 821 h 1050"/>
                  <a:gd name="T10" fmla="*/ 666 w 745"/>
                  <a:gd name="T11" fmla="*/ 798 h 1050"/>
                  <a:gd name="T12" fmla="*/ 664 w 745"/>
                  <a:gd name="T13" fmla="*/ 773 h 1050"/>
                  <a:gd name="T14" fmla="*/ 658 w 745"/>
                  <a:gd name="T15" fmla="*/ 759 h 1050"/>
                  <a:gd name="T16" fmla="*/ 659 w 745"/>
                  <a:gd name="T17" fmla="*/ 718 h 1050"/>
                  <a:gd name="T18" fmla="*/ 694 w 745"/>
                  <a:gd name="T19" fmla="*/ 560 h 1050"/>
                  <a:gd name="T20" fmla="*/ 706 w 745"/>
                  <a:gd name="T21" fmla="*/ 534 h 1050"/>
                  <a:gd name="T22" fmla="*/ 713 w 745"/>
                  <a:gd name="T23" fmla="*/ 264 h 1050"/>
                  <a:gd name="T24" fmla="*/ 300 w 745"/>
                  <a:gd name="T25" fmla="*/ 37 h 1050"/>
                  <a:gd name="T26" fmla="*/ 275 w 745"/>
                  <a:gd name="T27" fmla="*/ 43 h 1050"/>
                  <a:gd name="T28" fmla="*/ 65 w 745"/>
                  <a:gd name="T29" fmla="*/ 203 h 1050"/>
                  <a:gd name="T30" fmla="*/ 27 w 745"/>
                  <a:gd name="T31" fmla="*/ 489 h 1050"/>
                  <a:gd name="T32" fmla="*/ 169 w 745"/>
                  <a:gd name="T33" fmla="*/ 687 h 1050"/>
                  <a:gd name="T34" fmla="*/ 190 w 745"/>
                  <a:gd name="T35" fmla="*/ 701 h 1050"/>
                  <a:gd name="T36" fmla="*/ 305 w 745"/>
                  <a:gd name="T37" fmla="*/ 819 h 1050"/>
                  <a:gd name="T38" fmla="*/ 327 w 745"/>
                  <a:gd name="T39" fmla="*/ 853 h 1050"/>
                  <a:gd name="T40" fmla="*/ 330 w 745"/>
                  <a:gd name="T41" fmla="*/ 868 h 1050"/>
                  <a:gd name="T42" fmla="*/ 341 w 745"/>
                  <a:gd name="T43" fmla="*/ 891 h 1050"/>
                  <a:gd name="T44" fmla="*/ 343 w 745"/>
                  <a:gd name="T45" fmla="*/ 915 h 1050"/>
                  <a:gd name="T46" fmla="*/ 357 w 745"/>
                  <a:gd name="T47" fmla="*/ 942 h 1050"/>
                  <a:gd name="T48" fmla="*/ 359 w 745"/>
                  <a:gd name="T49" fmla="*/ 972 h 1050"/>
                  <a:gd name="T50" fmla="*/ 400 w 745"/>
                  <a:gd name="T51" fmla="*/ 1019 h 1050"/>
                  <a:gd name="T52" fmla="*/ 491 w 745"/>
                  <a:gd name="T53" fmla="*/ 1041 h 1050"/>
                  <a:gd name="T54" fmla="*/ 618 w 745"/>
                  <a:gd name="T55" fmla="*/ 1005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5" h="1050">
                    <a:moveTo>
                      <a:pt x="618" y="1005"/>
                    </a:moveTo>
                    <a:cubicBezTo>
                      <a:pt x="650" y="996"/>
                      <a:pt x="674" y="970"/>
                      <a:pt x="683" y="938"/>
                    </a:cubicBezTo>
                    <a:cubicBezTo>
                      <a:pt x="695" y="921"/>
                      <a:pt x="699" y="899"/>
                      <a:pt x="693" y="877"/>
                    </a:cubicBezTo>
                    <a:cubicBezTo>
                      <a:pt x="690" y="867"/>
                      <a:pt x="685" y="858"/>
                      <a:pt x="679" y="851"/>
                    </a:cubicBezTo>
                    <a:cubicBezTo>
                      <a:pt x="680" y="841"/>
                      <a:pt x="680" y="831"/>
                      <a:pt x="677" y="821"/>
                    </a:cubicBezTo>
                    <a:cubicBezTo>
                      <a:pt x="675" y="812"/>
                      <a:pt x="671" y="805"/>
                      <a:pt x="666" y="798"/>
                    </a:cubicBezTo>
                    <a:cubicBezTo>
                      <a:pt x="667" y="790"/>
                      <a:pt x="666" y="782"/>
                      <a:pt x="664" y="773"/>
                    </a:cubicBezTo>
                    <a:cubicBezTo>
                      <a:pt x="662" y="768"/>
                      <a:pt x="660" y="763"/>
                      <a:pt x="658" y="759"/>
                    </a:cubicBezTo>
                    <a:cubicBezTo>
                      <a:pt x="661" y="746"/>
                      <a:pt x="662" y="732"/>
                      <a:pt x="659" y="718"/>
                    </a:cubicBezTo>
                    <a:cubicBezTo>
                      <a:pt x="649" y="663"/>
                      <a:pt x="663" y="631"/>
                      <a:pt x="694" y="560"/>
                    </a:cubicBezTo>
                    <a:cubicBezTo>
                      <a:pt x="698" y="552"/>
                      <a:pt x="702" y="543"/>
                      <a:pt x="706" y="534"/>
                    </a:cubicBezTo>
                    <a:cubicBezTo>
                      <a:pt x="743" y="448"/>
                      <a:pt x="745" y="352"/>
                      <a:pt x="713" y="264"/>
                    </a:cubicBezTo>
                    <a:cubicBezTo>
                      <a:pt x="651" y="98"/>
                      <a:pt x="474" y="0"/>
                      <a:pt x="300" y="37"/>
                    </a:cubicBezTo>
                    <a:cubicBezTo>
                      <a:pt x="292" y="38"/>
                      <a:pt x="284" y="40"/>
                      <a:pt x="275" y="43"/>
                    </a:cubicBezTo>
                    <a:cubicBezTo>
                      <a:pt x="187" y="68"/>
                      <a:pt x="113" y="125"/>
                      <a:pt x="65" y="203"/>
                    </a:cubicBezTo>
                    <a:cubicBezTo>
                      <a:pt x="14" y="289"/>
                      <a:pt x="0" y="393"/>
                      <a:pt x="27" y="489"/>
                    </a:cubicBezTo>
                    <a:cubicBezTo>
                      <a:pt x="50" y="569"/>
                      <a:pt x="100" y="639"/>
                      <a:pt x="169" y="687"/>
                    </a:cubicBezTo>
                    <a:cubicBezTo>
                      <a:pt x="190" y="701"/>
                      <a:pt x="190" y="701"/>
                      <a:pt x="190" y="701"/>
                    </a:cubicBezTo>
                    <a:cubicBezTo>
                      <a:pt x="255" y="745"/>
                      <a:pt x="284" y="766"/>
                      <a:pt x="305" y="819"/>
                    </a:cubicBezTo>
                    <a:cubicBezTo>
                      <a:pt x="310" y="832"/>
                      <a:pt x="318" y="843"/>
                      <a:pt x="327" y="853"/>
                    </a:cubicBezTo>
                    <a:cubicBezTo>
                      <a:pt x="328" y="858"/>
                      <a:pt x="329" y="863"/>
                      <a:pt x="330" y="868"/>
                    </a:cubicBezTo>
                    <a:cubicBezTo>
                      <a:pt x="332" y="876"/>
                      <a:pt x="336" y="884"/>
                      <a:pt x="341" y="891"/>
                    </a:cubicBezTo>
                    <a:cubicBezTo>
                      <a:pt x="340" y="899"/>
                      <a:pt x="341" y="907"/>
                      <a:pt x="343" y="915"/>
                    </a:cubicBezTo>
                    <a:cubicBezTo>
                      <a:pt x="346" y="925"/>
                      <a:pt x="351" y="934"/>
                      <a:pt x="357" y="942"/>
                    </a:cubicBezTo>
                    <a:cubicBezTo>
                      <a:pt x="356" y="952"/>
                      <a:pt x="357" y="962"/>
                      <a:pt x="359" y="972"/>
                    </a:cubicBezTo>
                    <a:cubicBezTo>
                      <a:pt x="366" y="993"/>
                      <a:pt x="381" y="1010"/>
                      <a:pt x="400" y="1019"/>
                    </a:cubicBezTo>
                    <a:cubicBezTo>
                      <a:pt x="424" y="1041"/>
                      <a:pt x="458" y="1050"/>
                      <a:pt x="491" y="1041"/>
                    </a:cubicBezTo>
                    <a:lnTo>
                      <a:pt x="618" y="100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8"/>
              <p:cNvSpPr/>
              <p:nvPr/>
            </p:nvSpPr>
            <p:spPr bwMode="auto">
              <a:xfrm>
                <a:off x="3210" y="2884"/>
                <a:ext cx="579" cy="634"/>
              </a:xfrm>
              <a:custGeom>
                <a:avLst/>
                <a:gdLst>
                  <a:gd name="T0" fmla="*/ 102 w 244"/>
                  <a:gd name="T1" fmla="*/ 260 h 267"/>
                  <a:gd name="T2" fmla="*/ 205 w 244"/>
                  <a:gd name="T3" fmla="*/ 231 h 267"/>
                  <a:gd name="T4" fmla="*/ 237 w 244"/>
                  <a:gd name="T5" fmla="*/ 174 h 267"/>
                  <a:gd name="T6" fmla="*/ 198 w 244"/>
                  <a:gd name="T7" fmla="*/ 38 h 267"/>
                  <a:gd name="T8" fmla="*/ 141 w 244"/>
                  <a:gd name="T9" fmla="*/ 7 h 267"/>
                  <a:gd name="T10" fmla="*/ 38 w 244"/>
                  <a:gd name="T11" fmla="*/ 36 h 267"/>
                  <a:gd name="T12" fmla="*/ 7 w 244"/>
                  <a:gd name="T13" fmla="*/ 92 h 267"/>
                  <a:gd name="T14" fmla="*/ 45 w 244"/>
                  <a:gd name="T15" fmla="*/ 228 h 267"/>
                  <a:gd name="T16" fmla="*/ 102 w 244"/>
                  <a:gd name="T17" fmla="*/ 26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267">
                    <a:moveTo>
                      <a:pt x="102" y="260"/>
                    </a:moveTo>
                    <a:cubicBezTo>
                      <a:pt x="205" y="231"/>
                      <a:pt x="205" y="231"/>
                      <a:pt x="205" y="231"/>
                    </a:cubicBezTo>
                    <a:cubicBezTo>
                      <a:pt x="229" y="224"/>
                      <a:pt x="244" y="199"/>
                      <a:pt x="237" y="174"/>
                    </a:cubicBezTo>
                    <a:cubicBezTo>
                      <a:pt x="198" y="38"/>
                      <a:pt x="198" y="38"/>
                      <a:pt x="198" y="38"/>
                    </a:cubicBezTo>
                    <a:cubicBezTo>
                      <a:pt x="191" y="14"/>
                      <a:pt x="166" y="0"/>
                      <a:pt x="141" y="7"/>
                    </a:cubicBezTo>
                    <a:cubicBezTo>
                      <a:pt x="38" y="36"/>
                      <a:pt x="38" y="36"/>
                      <a:pt x="38" y="36"/>
                    </a:cubicBezTo>
                    <a:cubicBezTo>
                      <a:pt x="14" y="43"/>
                      <a:pt x="0" y="68"/>
                      <a:pt x="7" y="92"/>
                    </a:cubicBezTo>
                    <a:cubicBezTo>
                      <a:pt x="45" y="228"/>
                      <a:pt x="45" y="228"/>
                      <a:pt x="45" y="228"/>
                    </a:cubicBezTo>
                    <a:cubicBezTo>
                      <a:pt x="52" y="253"/>
                      <a:pt x="78" y="267"/>
                      <a:pt x="102" y="260"/>
                    </a:cubicBezTo>
                    <a:close/>
                  </a:path>
                </a:pathLst>
              </a:custGeom>
              <a:solidFill>
                <a:srgbClr val="8D83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Freeform 9"/>
              <p:cNvSpPr/>
              <p:nvPr/>
            </p:nvSpPr>
            <p:spPr bwMode="auto">
              <a:xfrm>
                <a:off x="2448" y="1331"/>
                <a:ext cx="1471" cy="1795"/>
              </a:xfrm>
              <a:custGeom>
                <a:avLst/>
                <a:gdLst>
                  <a:gd name="T0" fmla="*/ 23 w 620"/>
                  <a:gd name="T1" fmla="*/ 406 h 755"/>
                  <a:gd name="T2" fmla="*/ 140 w 620"/>
                  <a:gd name="T3" fmla="*/ 571 h 755"/>
                  <a:gd name="T4" fmla="*/ 162 w 620"/>
                  <a:gd name="T5" fmla="*/ 585 h 755"/>
                  <a:gd name="T6" fmla="*/ 298 w 620"/>
                  <a:gd name="T7" fmla="*/ 731 h 755"/>
                  <a:gd name="T8" fmla="*/ 337 w 620"/>
                  <a:gd name="T9" fmla="*/ 750 h 755"/>
                  <a:gd name="T10" fmla="*/ 513 w 620"/>
                  <a:gd name="T11" fmla="*/ 700 h 755"/>
                  <a:gd name="T12" fmla="*/ 536 w 620"/>
                  <a:gd name="T13" fmla="*/ 663 h 755"/>
                  <a:gd name="T14" fmla="*/ 575 w 620"/>
                  <a:gd name="T15" fmla="*/ 469 h 755"/>
                  <a:gd name="T16" fmla="*/ 587 w 620"/>
                  <a:gd name="T17" fmla="*/ 443 h 755"/>
                  <a:gd name="T18" fmla="*/ 592 w 620"/>
                  <a:gd name="T19" fmla="*/ 219 h 755"/>
                  <a:gd name="T20" fmla="*/ 250 w 620"/>
                  <a:gd name="T21" fmla="*/ 30 h 755"/>
                  <a:gd name="T22" fmla="*/ 55 w 620"/>
                  <a:gd name="T23" fmla="*/ 169 h 755"/>
                  <a:gd name="T24" fmla="*/ 23 w 620"/>
                  <a:gd name="T25" fmla="*/ 406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0" h="755">
                    <a:moveTo>
                      <a:pt x="23" y="406"/>
                    </a:moveTo>
                    <a:cubicBezTo>
                      <a:pt x="42" y="473"/>
                      <a:pt x="83" y="531"/>
                      <a:pt x="140" y="571"/>
                    </a:cubicBezTo>
                    <a:cubicBezTo>
                      <a:pt x="162" y="585"/>
                      <a:pt x="162" y="585"/>
                      <a:pt x="162" y="585"/>
                    </a:cubicBezTo>
                    <a:cubicBezTo>
                      <a:pt x="230" y="632"/>
                      <a:pt x="271" y="660"/>
                      <a:pt x="298" y="731"/>
                    </a:cubicBezTo>
                    <a:cubicBezTo>
                      <a:pt x="305" y="747"/>
                      <a:pt x="321" y="755"/>
                      <a:pt x="337" y="750"/>
                    </a:cubicBezTo>
                    <a:cubicBezTo>
                      <a:pt x="513" y="700"/>
                      <a:pt x="513" y="700"/>
                      <a:pt x="513" y="700"/>
                    </a:cubicBezTo>
                    <a:cubicBezTo>
                      <a:pt x="530" y="696"/>
                      <a:pt x="539" y="680"/>
                      <a:pt x="536" y="663"/>
                    </a:cubicBezTo>
                    <a:cubicBezTo>
                      <a:pt x="522" y="589"/>
                      <a:pt x="542" y="544"/>
                      <a:pt x="575" y="469"/>
                    </a:cubicBezTo>
                    <a:cubicBezTo>
                      <a:pt x="579" y="461"/>
                      <a:pt x="583" y="452"/>
                      <a:pt x="587" y="443"/>
                    </a:cubicBezTo>
                    <a:cubicBezTo>
                      <a:pt x="618" y="372"/>
                      <a:pt x="620" y="292"/>
                      <a:pt x="592" y="219"/>
                    </a:cubicBezTo>
                    <a:cubicBezTo>
                      <a:pt x="541" y="81"/>
                      <a:pt x="394" y="0"/>
                      <a:pt x="250" y="30"/>
                    </a:cubicBezTo>
                    <a:cubicBezTo>
                      <a:pt x="167" y="48"/>
                      <a:pt x="98" y="97"/>
                      <a:pt x="55" y="169"/>
                    </a:cubicBezTo>
                    <a:cubicBezTo>
                      <a:pt x="12" y="240"/>
                      <a:pt x="0" y="326"/>
                      <a:pt x="23" y="406"/>
                    </a:cubicBezTo>
                    <a:close/>
                  </a:path>
                </a:pathLst>
              </a:custGeom>
              <a:solidFill>
                <a:srgbClr val="FFC5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Freeform 10"/>
              <p:cNvSpPr/>
              <p:nvPr/>
            </p:nvSpPr>
            <p:spPr bwMode="auto">
              <a:xfrm>
                <a:off x="3295" y="1545"/>
                <a:ext cx="477" cy="761"/>
              </a:xfrm>
              <a:custGeom>
                <a:avLst/>
                <a:gdLst>
                  <a:gd name="T0" fmla="*/ 15 w 201"/>
                  <a:gd name="T1" fmla="*/ 9 h 320"/>
                  <a:gd name="T2" fmla="*/ 105 w 201"/>
                  <a:gd name="T3" fmla="*/ 42 h 320"/>
                  <a:gd name="T4" fmla="*/ 167 w 201"/>
                  <a:gd name="T5" fmla="*/ 115 h 320"/>
                  <a:gd name="T6" fmla="*/ 170 w 201"/>
                  <a:gd name="T7" fmla="*/ 315 h 320"/>
                  <a:gd name="T8" fmla="*/ 161 w 201"/>
                  <a:gd name="T9" fmla="*/ 311 h 320"/>
                  <a:gd name="T10" fmla="*/ 121 w 201"/>
                  <a:gd name="T11" fmla="*/ 134 h 320"/>
                  <a:gd name="T12" fmla="*/ 68 w 201"/>
                  <a:gd name="T13" fmla="*/ 79 h 320"/>
                  <a:gd name="T14" fmla="*/ 6 w 201"/>
                  <a:gd name="T15" fmla="*/ 32 h 320"/>
                  <a:gd name="T16" fmla="*/ 15 w 201"/>
                  <a:gd name="T17" fmla="*/ 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320">
                    <a:moveTo>
                      <a:pt x="15" y="9"/>
                    </a:moveTo>
                    <a:cubicBezTo>
                      <a:pt x="48" y="0"/>
                      <a:pt x="80" y="22"/>
                      <a:pt x="105" y="42"/>
                    </a:cubicBezTo>
                    <a:cubicBezTo>
                      <a:pt x="130" y="62"/>
                      <a:pt x="151" y="86"/>
                      <a:pt x="167" y="115"/>
                    </a:cubicBezTo>
                    <a:cubicBezTo>
                      <a:pt x="201" y="178"/>
                      <a:pt x="201" y="250"/>
                      <a:pt x="170" y="315"/>
                    </a:cubicBezTo>
                    <a:cubicBezTo>
                      <a:pt x="168" y="320"/>
                      <a:pt x="160" y="316"/>
                      <a:pt x="161" y="311"/>
                    </a:cubicBezTo>
                    <a:cubicBezTo>
                      <a:pt x="170" y="251"/>
                      <a:pt x="155" y="184"/>
                      <a:pt x="121" y="134"/>
                    </a:cubicBezTo>
                    <a:cubicBezTo>
                      <a:pt x="107" y="113"/>
                      <a:pt x="89" y="94"/>
                      <a:pt x="68" y="79"/>
                    </a:cubicBezTo>
                    <a:cubicBezTo>
                      <a:pt x="47" y="64"/>
                      <a:pt x="21" y="54"/>
                      <a:pt x="6" y="32"/>
                    </a:cubicBezTo>
                    <a:cubicBezTo>
                      <a:pt x="0" y="24"/>
                      <a:pt x="6" y="12"/>
                      <a:pt x="15"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11"/>
              <p:cNvSpPr/>
              <p:nvPr/>
            </p:nvSpPr>
            <p:spPr bwMode="auto">
              <a:xfrm>
                <a:off x="3217" y="3026"/>
                <a:ext cx="522" cy="198"/>
              </a:xfrm>
              <a:custGeom>
                <a:avLst/>
                <a:gdLst>
                  <a:gd name="T0" fmla="*/ 12 w 220"/>
                  <a:gd name="T1" fmla="*/ 56 h 83"/>
                  <a:gd name="T2" fmla="*/ 200 w 220"/>
                  <a:gd name="T3" fmla="*/ 3 h 83"/>
                  <a:gd name="T4" fmla="*/ 218 w 220"/>
                  <a:gd name="T5" fmla="*/ 11 h 83"/>
                  <a:gd name="T6" fmla="*/ 218 w 220"/>
                  <a:gd name="T7" fmla="*/ 11 h 83"/>
                  <a:gd name="T8" fmla="*/ 207 w 220"/>
                  <a:gd name="T9" fmla="*/ 28 h 83"/>
                  <a:gd name="T10" fmla="*/ 19 w 220"/>
                  <a:gd name="T11" fmla="*/ 81 h 83"/>
                  <a:gd name="T12" fmla="*/ 2 w 220"/>
                  <a:gd name="T13" fmla="*/ 73 h 83"/>
                  <a:gd name="T14" fmla="*/ 2 w 220"/>
                  <a:gd name="T15" fmla="*/ 73 h 83"/>
                  <a:gd name="T16" fmla="*/ 12 w 220"/>
                  <a:gd name="T17"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83">
                    <a:moveTo>
                      <a:pt x="12" y="56"/>
                    </a:moveTo>
                    <a:cubicBezTo>
                      <a:pt x="200" y="3"/>
                      <a:pt x="200" y="3"/>
                      <a:pt x="200" y="3"/>
                    </a:cubicBezTo>
                    <a:cubicBezTo>
                      <a:pt x="208" y="0"/>
                      <a:pt x="216" y="4"/>
                      <a:pt x="218" y="11"/>
                    </a:cubicBezTo>
                    <a:cubicBezTo>
                      <a:pt x="218" y="11"/>
                      <a:pt x="218" y="11"/>
                      <a:pt x="218" y="11"/>
                    </a:cubicBezTo>
                    <a:cubicBezTo>
                      <a:pt x="220" y="18"/>
                      <a:pt x="215" y="25"/>
                      <a:pt x="207" y="28"/>
                    </a:cubicBezTo>
                    <a:cubicBezTo>
                      <a:pt x="19" y="81"/>
                      <a:pt x="19" y="81"/>
                      <a:pt x="19" y="81"/>
                    </a:cubicBezTo>
                    <a:cubicBezTo>
                      <a:pt x="11" y="83"/>
                      <a:pt x="3" y="79"/>
                      <a:pt x="2" y="73"/>
                    </a:cubicBezTo>
                    <a:cubicBezTo>
                      <a:pt x="2" y="73"/>
                      <a:pt x="2" y="73"/>
                      <a:pt x="2" y="73"/>
                    </a:cubicBezTo>
                    <a:cubicBezTo>
                      <a:pt x="0" y="66"/>
                      <a:pt x="4" y="58"/>
                      <a:pt x="12" y="56"/>
                    </a:cubicBezTo>
                    <a:close/>
                  </a:path>
                </a:pathLst>
              </a:custGeom>
              <a:solidFill>
                <a:srgbClr val="5047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Freeform 12"/>
              <p:cNvSpPr/>
              <p:nvPr/>
            </p:nvSpPr>
            <p:spPr bwMode="auto">
              <a:xfrm>
                <a:off x="3248" y="3140"/>
                <a:ext cx="522" cy="198"/>
              </a:xfrm>
              <a:custGeom>
                <a:avLst/>
                <a:gdLst>
                  <a:gd name="T0" fmla="*/ 13 w 220"/>
                  <a:gd name="T1" fmla="*/ 55 h 83"/>
                  <a:gd name="T2" fmla="*/ 201 w 220"/>
                  <a:gd name="T3" fmla="*/ 2 h 83"/>
                  <a:gd name="T4" fmla="*/ 218 w 220"/>
                  <a:gd name="T5" fmla="*/ 10 h 83"/>
                  <a:gd name="T6" fmla="*/ 218 w 220"/>
                  <a:gd name="T7" fmla="*/ 10 h 83"/>
                  <a:gd name="T8" fmla="*/ 208 w 220"/>
                  <a:gd name="T9" fmla="*/ 27 h 83"/>
                  <a:gd name="T10" fmla="*/ 20 w 220"/>
                  <a:gd name="T11" fmla="*/ 80 h 83"/>
                  <a:gd name="T12" fmla="*/ 2 w 220"/>
                  <a:gd name="T13" fmla="*/ 72 h 83"/>
                  <a:gd name="T14" fmla="*/ 2 w 220"/>
                  <a:gd name="T15" fmla="*/ 72 h 83"/>
                  <a:gd name="T16" fmla="*/ 13 w 220"/>
                  <a:gd name="T17" fmla="*/ 5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83">
                    <a:moveTo>
                      <a:pt x="13" y="55"/>
                    </a:moveTo>
                    <a:cubicBezTo>
                      <a:pt x="201" y="2"/>
                      <a:pt x="201" y="2"/>
                      <a:pt x="201" y="2"/>
                    </a:cubicBezTo>
                    <a:cubicBezTo>
                      <a:pt x="209" y="0"/>
                      <a:pt x="216" y="3"/>
                      <a:pt x="218" y="10"/>
                    </a:cubicBezTo>
                    <a:cubicBezTo>
                      <a:pt x="218" y="10"/>
                      <a:pt x="218" y="10"/>
                      <a:pt x="218" y="10"/>
                    </a:cubicBezTo>
                    <a:cubicBezTo>
                      <a:pt x="220" y="17"/>
                      <a:pt x="216" y="25"/>
                      <a:pt x="208" y="27"/>
                    </a:cubicBezTo>
                    <a:cubicBezTo>
                      <a:pt x="20" y="80"/>
                      <a:pt x="20" y="80"/>
                      <a:pt x="20" y="80"/>
                    </a:cubicBezTo>
                    <a:cubicBezTo>
                      <a:pt x="12" y="83"/>
                      <a:pt x="4" y="79"/>
                      <a:pt x="2" y="72"/>
                    </a:cubicBezTo>
                    <a:cubicBezTo>
                      <a:pt x="2" y="72"/>
                      <a:pt x="2" y="72"/>
                      <a:pt x="2" y="72"/>
                    </a:cubicBezTo>
                    <a:cubicBezTo>
                      <a:pt x="0" y="65"/>
                      <a:pt x="5" y="58"/>
                      <a:pt x="13" y="55"/>
                    </a:cubicBezTo>
                    <a:close/>
                  </a:path>
                </a:pathLst>
              </a:custGeom>
              <a:solidFill>
                <a:srgbClr val="5047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13"/>
              <p:cNvSpPr/>
              <p:nvPr/>
            </p:nvSpPr>
            <p:spPr bwMode="auto">
              <a:xfrm>
                <a:off x="3286" y="3273"/>
                <a:ext cx="522" cy="198"/>
              </a:xfrm>
              <a:custGeom>
                <a:avLst/>
                <a:gdLst>
                  <a:gd name="T0" fmla="*/ 13 w 220"/>
                  <a:gd name="T1" fmla="*/ 56 h 83"/>
                  <a:gd name="T2" fmla="*/ 201 w 220"/>
                  <a:gd name="T3" fmla="*/ 2 h 83"/>
                  <a:gd name="T4" fmla="*/ 219 w 220"/>
                  <a:gd name="T5" fmla="*/ 11 h 83"/>
                  <a:gd name="T6" fmla="*/ 219 w 220"/>
                  <a:gd name="T7" fmla="*/ 11 h 83"/>
                  <a:gd name="T8" fmla="*/ 208 w 220"/>
                  <a:gd name="T9" fmla="*/ 27 h 83"/>
                  <a:gd name="T10" fmla="*/ 20 w 220"/>
                  <a:gd name="T11" fmla="*/ 81 h 83"/>
                  <a:gd name="T12" fmla="*/ 2 w 220"/>
                  <a:gd name="T13" fmla="*/ 72 h 83"/>
                  <a:gd name="T14" fmla="*/ 2 w 220"/>
                  <a:gd name="T15" fmla="*/ 72 h 83"/>
                  <a:gd name="T16" fmla="*/ 13 w 220"/>
                  <a:gd name="T17"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83">
                    <a:moveTo>
                      <a:pt x="13" y="56"/>
                    </a:moveTo>
                    <a:cubicBezTo>
                      <a:pt x="201" y="2"/>
                      <a:pt x="201" y="2"/>
                      <a:pt x="201" y="2"/>
                    </a:cubicBezTo>
                    <a:cubicBezTo>
                      <a:pt x="209" y="0"/>
                      <a:pt x="217" y="4"/>
                      <a:pt x="219" y="11"/>
                    </a:cubicBezTo>
                    <a:cubicBezTo>
                      <a:pt x="219" y="11"/>
                      <a:pt x="219" y="11"/>
                      <a:pt x="219" y="11"/>
                    </a:cubicBezTo>
                    <a:cubicBezTo>
                      <a:pt x="220" y="18"/>
                      <a:pt x="216" y="25"/>
                      <a:pt x="208" y="27"/>
                    </a:cubicBezTo>
                    <a:cubicBezTo>
                      <a:pt x="20" y="81"/>
                      <a:pt x="20" y="81"/>
                      <a:pt x="20" y="81"/>
                    </a:cubicBezTo>
                    <a:cubicBezTo>
                      <a:pt x="12" y="83"/>
                      <a:pt x="4" y="79"/>
                      <a:pt x="2" y="72"/>
                    </a:cubicBezTo>
                    <a:cubicBezTo>
                      <a:pt x="2" y="72"/>
                      <a:pt x="2" y="72"/>
                      <a:pt x="2" y="72"/>
                    </a:cubicBezTo>
                    <a:cubicBezTo>
                      <a:pt x="0" y="65"/>
                      <a:pt x="5" y="58"/>
                      <a:pt x="13" y="56"/>
                    </a:cubicBezTo>
                    <a:close/>
                  </a:path>
                </a:pathLst>
              </a:custGeom>
              <a:solidFill>
                <a:srgbClr val="5047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14"/>
              <p:cNvSpPr/>
              <p:nvPr/>
            </p:nvSpPr>
            <p:spPr bwMode="auto">
              <a:xfrm>
                <a:off x="3946" y="1331"/>
                <a:ext cx="429" cy="162"/>
              </a:xfrm>
              <a:custGeom>
                <a:avLst/>
                <a:gdLst>
                  <a:gd name="T0" fmla="*/ 0 w 429"/>
                  <a:gd name="T1" fmla="*/ 162 h 162"/>
                  <a:gd name="T2" fmla="*/ 429 w 429"/>
                  <a:gd name="T3" fmla="*/ 110 h 162"/>
                  <a:gd name="T4" fmla="*/ 365 w 429"/>
                  <a:gd name="T5" fmla="*/ 0 h 162"/>
                  <a:gd name="T6" fmla="*/ 0 w 429"/>
                  <a:gd name="T7" fmla="*/ 162 h 162"/>
                </a:gdLst>
                <a:ahLst/>
                <a:cxnLst>
                  <a:cxn ang="0">
                    <a:pos x="T0" y="T1"/>
                  </a:cxn>
                  <a:cxn ang="0">
                    <a:pos x="T2" y="T3"/>
                  </a:cxn>
                  <a:cxn ang="0">
                    <a:pos x="T4" y="T5"/>
                  </a:cxn>
                  <a:cxn ang="0">
                    <a:pos x="T6" y="T7"/>
                  </a:cxn>
                </a:cxnLst>
                <a:rect l="0" t="0" r="r" b="b"/>
                <a:pathLst>
                  <a:path w="429" h="162">
                    <a:moveTo>
                      <a:pt x="0" y="162"/>
                    </a:moveTo>
                    <a:lnTo>
                      <a:pt x="429" y="110"/>
                    </a:lnTo>
                    <a:lnTo>
                      <a:pt x="365" y="0"/>
                    </a:lnTo>
                    <a:lnTo>
                      <a:pt x="0" y="162"/>
                    </a:lnTo>
                    <a:close/>
                  </a:path>
                </a:pathLst>
              </a:custGeom>
              <a:solidFill>
                <a:srgbClr val="FFC5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Freeform 15"/>
              <p:cNvSpPr/>
              <p:nvPr/>
            </p:nvSpPr>
            <p:spPr bwMode="auto">
              <a:xfrm>
                <a:off x="3877" y="1238"/>
                <a:ext cx="152" cy="226"/>
              </a:xfrm>
              <a:custGeom>
                <a:avLst/>
                <a:gdLst>
                  <a:gd name="T0" fmla="*/ 0 w 152"/>
                  <a:gd name="T1" fmla="*/ 226 h 226"/>
                  <a:gd name="T2" fmla="*/ 152 w 152"/>
                  <a:gd name="T3" fmla="*/ 62 h 226"/>
                  <a:gd name="T4" fmla="*/ 23 w 152"/>
                  <a:gd name="T5" fmla="*/ 0 h 226"/>
                  <a:gd name="T6" fmla="*/ 0 w 152"/>
                  <a:gd name="T7" fmla="*/ 226 h 226"/>
                </a:gdLst>
                <a:ahLst/>
                <a:cxnLst>
                  <a:cxn ang="0">
                    <a:pos x="T0" y="T1"/>
                  </a:cxn>
                  <a:cxn ang="0">
                    <a:pos x="T2" y="T3"/>
                  </a:cxn>
                  <a:cxn ang="0">
                    <a:pos x="T4" y="T5"/>
                  </a:cxn>
                  <a:cxn ang="0">
                    <a:pos x="T6" y="T7"/>
                  </a:cxn>
                </a:cxnLst>
                <a:rect l="0" t="0" r="r" b="b"/>
                <a:pathLst>
                  <a:path w="152" h="226">
                    <a:moveTo>
                      <a:pt x="0" y="226"/>
                    </a:moveTo>
                    <a:lnTo>
                      <a:pt x="152" y="62"/>
                    </a:lnTo>
                    <a:lnTo>
                      <a:pt x="23" y="0"/>
                    </a:lnTo>
                    <a:lnTo>
                      <a:pt x="0" y="226"/>
                    </a:lnTo>
                    <a:close/>
                  </a:path>
                </a:pathLst>
              </a:custGeom>
              <a:solidFill>
                <a:srgbClr val="FFC5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16"/>
              <p:cNvSpPr/>
              <p:nvPr/>
            </p:nvSpPr>
            <p:spPr bwMode="auto">
              <a:xfrm>
                <a:off x="3635" y="1129"/>
                <a:ext cx="159" cy="300"/>
              </a:xfrm>
              <a:custGeom>
                <a:avLst/>
                <a:gdLst>
                  <a:gd name="T0" fmla="*/ 159 w 159"/>
                  <a:gd name="T1" fmla="*/ 300 h 300"/>
                  <a:gd name="T2" fmla="*/ 111 w 159"/>
                  <a:gd name="T3" fmla="*/ 0 h 300"/>
                  <a:gd name="T4" fmla="*/ 0 w 159"/>
                  <a:gd name="T5" fmla="*/ 45 h 300"/>
                  <a:gd name="T6" fmla="*/ 159 w 159"/>
                  <a:gd name="T7" fmla="*/ 300 h 300"/>
                </a:gdLst>
                <a:ahLst/>
                <a:cxnLst>
                  <a:cxn ang="0">
                    <a:pos x="T0" y="T1"/>
                  </a:cxn>
                  <a:cxn ang="0">
                    <a:pos x="T2" y="T3"/>
                  </a:cxn>
                  <a:cxn ang="0">
                    <a:pos x="T4" y="T5"/>
                  </a:cxn>
                  <a:cxn ang="0">
                    <a:pos x="T6" y="T7"/>
                  </a:cxn>
                </a:cxnLst>
                <a:rect l="0" t="0" r="r" b="b"/>
                <a:pathLst>
                  <a:path w="159" h="300">
                    <a:moveTo>
                      <a:pt x="159" y="300"/>
                    </a:moveTo>
                    <a:lnTo>
                      <a:pt x="111" y="0"/>
                    </a:lnTo>
                    <a:lnTo>
                      <a:pt x="0" y="45"/>
                    </a:lnTo>
                    <a:lnTo>
                      <a:pt x="159" y="300"/>
                    </a:lnTo>
                    <a:close/>
                  </a:path>
                </a:pathLst>
              </a:custGeom>
              <a:solidFill>
                <a:srgbClr val="FFC5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6" name="文本框 25"/>
            <p:cNvSpPr txBox="1"/>
            <p:nvPr/>
          </p:nvSpPr>
          <p:spPr>
            <a:xfrm>
              <a:off x="4826188" y="3055537"/>
              <a:ext cx="2784508" cy="10934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a:solidFill>
                    <a:schemeClr val="bg1"/>
                  </a:solidFill>
                  <a:latin typeface="微软雅黑" panose="020B0503020204020204" charset="-122"/>
                  <a:ea typeface="微软雅黑" panose="020B0503020204020204" charset="-122"/>
                </a:rPr>
                <a:t>使用该装置测量摩擦力需要小木块保持匀速直线状态吗？</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99795" y="1025525"/>
            <a:ext cx="6621780" cy="583565"/>
          </a:xfrm>
          <a:prstGeom prst="rect">
            <a:avLst/>
          </a:prstGeom>
        </p:spPr>
        <p:txBody>
          <a:bodyPr wrap="square">
            <a:spAutoFit/>
          </a:bodyPr>
          <a:lstStyle/>
          <a:p>
            <a:pPr algn="dist"/>
            <a:r>
              <a:rPr lang="zh-CN" sz="3200" b="1" dirty="0">
                <a:solidFill>
                  <a:srgbClr val="036EB8"/>
                </a:solidFill>
                <a:latin typeface="微软雅黑" panose="020B0503020204020204" charset="-122"/>
                <a:ea typeface="微软雅黑" panose="020B0503020204020204" charset="-122"/>
                <a:sym typeface="+mn-ea"/>
              </a:rPr>
              <a:t>科学窗</a:t>
            </a:r>
            <a:r>
              <a:rPr lang="en-US" altLang="zh-CN" sz="3200" b="1" dirty="0">
                <a:solidFill>
                  <a:srgbClr val="036EB8"/>
                </a:solidFill>
                <a:latin typeface="微软雅黑" panose="020B0503020204020204" charset="-122"/>
                <a:ea typeface="微软雅黑" panose="020B0503020204020204" charset="-122"/>
                <a:sym typeface="+mn-ea"/>
              </a:rPr>
              <a:t>	</a:t>
            </a:r>
            <a:r>
              <a:rPr lang="zh-CN" altLang="en-US" sz="3200" b="1" dirty="0">
                <a:solidFill>
                  <a:srgbClr val="036EB8"/>
                </a:solidFill>
                <a:latin typeface="微软雅黑" panose="020B0503020204020204" charset="-122"/>
                <a:ea typeface="微软雅黑" panose="020B0503020204020204" charset="-122"/>
                <a:sym typeface="+mn-ea"/>
              </a:rPr>
              <a:t>静摩擦与滚动摩擦</a:t>
            </a:r>
          </a:p>
        </p:txBody>
      </p:sp>
      <p:grpSp>
        <p:nvGrpSpPr>
          <p:cNvPr id="2" name="组合 1"/>
          <p:cNvGrpSpPr/>
          <p:nvPr/>
        </p:nvGrpSpPr>
        <p:grpSpPr>
          <a:xfrm>
            <a:off x="334900" y="188121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929640" y="1716405"/>
            <a:ext cx="1478280" cy="521970"/>
          </a:xfrm>
          <a:prstGeom prst="rect">
            <a:avLst/>
          </a:prstGeom>
          <a:noFill/>
        </p:spPr>
        <p:txBody>
          <a:bodyPr wrap="square" rtlCol="0">
            <a:spAutoFit/>
          </a:bodyPr>
          <a:lstStyle/>
          <a:p>
            <a:r>
              <a:rPr lang="zh-CN" altLang="en-US" sz="2800"/>
              <a:t>静摩擦</a:t>
            </a:r>
          </a:p>
        </p:txBody>
      </p:sp>
      <p:sp>
        <p:nvSpPr>
          <p:cNvPr id="5" name="文本框 4"/>
          <p:cNvSpPr txBox="1"/>
          <p:nvPr/>
        </p:nvSpPr>
        <p:spPr>
          <a:xfrm>
            <a:off x="899795" y="2135505"/>
            <a:ext cx="4789170" cy="4523105"/>
          </a:xfrm>
          <a:prstGeom prst="rect">
            <a:avLst/>
          </a:prstGeom>
          <a:noFill/>
        </p:spPr>
        <p:txBody>
          <a:bodyPr wrap="square" rtlCol="0">
            <a:spAutoFit/>
          </a:bodyPr>
          <a:lstStyle/>
          <a:p>
            <a:pPr indent="609600" fontAlgn="auto">
              <a:lnSpc>
                <a:spcPct val="150000"/>
              </a:lnSpc>
              <a:extLst>
                <a:ext uri="{35155182-B16C-46BC-9424-99874614C6A1}">
                  <wpsdc:indentchars xmlns="" xmlns:wpsdc="http://www.wps.cn/officeDocument/2017/drawingmlCustomData" val="200" checksum="4158780845"/>
                </a:ext>
              </a:extLst>
            </a:pPr>
            <a:r>
              <a:rPr lang="zh-CN" altLang="en-US" sz="2400" b="1">
                <a:latin typeface="宋体" panose="02010600030101010101" pitchFamily="2" charset="-122"/>
                <a:ea typeface="宋体" panose="02010600030101010101" pitchFamily="2" charset="-122"/>
              </a:rPr>
              <a:t>两个相对静止但有相对运动趋势的物体之间产生的摩擦叫做静摩擦</a:t>
            </a:r>
            <a:r>
              <a:rPr lang="zh-CN" altLang="en-US" sz="2400">
                <a:latin typeface="宋体" panose="02010600030101010101" pitchFamily="2" charset="-122"/>
                <a:ea typeface="宋体" panose="02010600030101010101" pitchFamily="2" charset="-122"/>
              </a:rPr>
              <a:t>。当我们手握瓶子并保持相对静止时，瓶子相对于手有竖直向下运动趋势，手与瓶子之间的摩擦就是静摩擦。当我们推桌子但没有推动时，桌子有相对于地面运动的趋势，桌子与地面之间的摩擦也是静摩擦。</a:t>
            </a:r>
          </a:p>
        </p:txBody>
      </p:sp>
      <p:pic>
        <p:nvPicPr>
          <p:cNvPr id="9" name="图片 8"/>
          <p:cNvPicPr/>
          <p:nvPr/>
        </p:nvPicPr>
        <p:blipFill>
          <a:blip r:embed="rId2"/>
          <a:stretch>
            <a:fillRect/>
          </a:stretch>
        </p:blipFill>
        <p:spPr>
          <a:xfrm>
            <a:off x="5915025" y="2238375"/>
            <a:ext cx="6096000" cy="3429000"/>
          </a:xfrm>
          <a:prstGeom prst="rect">
            <a:avLst/>
          </a:prstGeom>
        </p:spPr>
      </p:pic>
      <p:sp>
        <p:nvSpPr>
          <p:cNvPr id="11" name="文本框 10"/>
          <p:cNvSpPr txBox="1"/>
          <p:nvPr/>
        </p:nvSpPr>
        <p:spPr>
          <a:xfrm>
            <a:off x="7260590" y="5705475"/>
            <a:ext cx="3404870" cy="953135"/>
          </a:xfrm>
          <a:prstGeom prst="rect">
            <a:avLst/>
          </a:prstGeom>
          <a:noFill/>
        </p:spPr>
        <p:txBody>
          <a:bodyPr wrap="square" rtlCol="0">
            <a:spAutoFit/>
          </a:bodyPr>
          <a:lstStyle/>
          <a:p>
            <a:r>
              <a:rPr lang="zh-CN" altLang="en-US" sz="2800">
                <a:latin typeface="宋体" panose="02010600030101010101" pitchFamily="2" charset="-122"/>
                <a:ea typeface="宋体" panose="02010600030101010101" pitchFamily="2" charset="-122"/>
                <a:sym typeface="+mn-ea"/>
              </a:rPr>
              <a:t>使用传送带运输物体就是利用了静摩擦。</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99795" y="1025525"/>
            <a:ext cx="6621780" cy="583565"/>
          </a:xfrm>
          <a:prstGeom prst="rect">
            <a:avLst/>
          </a:prstGeom>
        </p:spPr>
        <p:txBody>
          <a:bodyPr wrap="square">
            <a:spAutoFit/>
          </a:bodyPr>
          <a:lstStyle/>
          <a:p>
            <a:pPr algn="dist"/>
            <a:r>
              <a:rPr lang="zh-CN" sz="3200" b="1" dirty="0">
                <a:solidFill>
                  <a:srgbClr val="036EB8"/>
                </a:solidFill>
                <a:latin typeface="微软雅黑" panose="020B0503020204020204" charset="-122"/>
                <a:ea typeface="微软雅黑" panose="020B0503020204020204" charset="-122"/>
                <a:sym typeface="+mn-ea"/>
              </a:rPr>
              <a:t>科学窗</a:t>
            </a:r>
            <a:r>
              <a:rPr lang="en-US" altLang="zh-CN" sz="3200" b="1" dirty="0">
                <a:solidFill>
                  <a:srgbClr val="036EB8"/>
                </a:solidFill>
                <a:latin typeface="微软雅黑" panose="020B0503020204020204" charset="-122"/>
                <a:ea typeface="微软雅黑" panose="020B0503020204020204" charset="-122"/>
                <a:sym typeface="+mn-ea"/>
              </a:rPr>
              <a:t>	</a:t>
            </a:r>
            <a:r>
              <a:rPr lang="zh-CN" altLang="en-US" sz="3200" b="1" dirty="0">
                <a:solidFill>
                  <a:srgbClr val="036EB8"/>
                </a:solidFill>
                <a:latin typeface="微软雅黑" panose="020B0503020204020204" charset="-122"/>
                <a:ea typeface="微软雅黑" panose="020B0503020204020204" charset="-122"/>
                <a:sym typeface="+mn-ea"/>
              </a:rPr>
              <a:t>静摩擦与滚动摩擦</a:t>
            </a:r>
          </a:p>
        </p:txBody>
      </p:sp>
      <p:grpSp>
        <p:nvGrpSpPr>
          <p:cNvPr id="2" name="组合 1"/>
          <p:cNvGrpSpPr/>
          <p:nvPr/>
        </p:nvGrpSpPr>
        <p:grpSpPr>
          <a:xfrm>
            <a:off x="334900" y="188121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929640" y="1716405"/>
            <a:ext cx="1661795" cy="521970"/>
          </a:xfrm>
          <a:prstGeom prst="rect">
            <a:avLst/>
          </a:prstGeom>
          <a:noFill/>
        </p:spPr>
        <p:txBody>
          <a:bodyPr wrap="square" rtlCol="0">
            <a:spAutoFit/>
          </a:bodyPr>
          <a:lstStyle/>
          <a:p>
            <a:r>
              <a:rPr lang="zh-CN" altLang="en-US" sz="2800"/>
              <a:t>滚动摩擦</a:t>
            </a:r>
          </a:p>
        </p:txBody>
      </p:sp>
      <p:sp>
        <p:nvSpPr>
          <p:cNvPr id="5" name="文本框 4"/>
          <p:cNvSpPr txBox="1"/>
          <p:nvPr/>
        </p:nvSpPr>
        <p:spPr>
          <a:xfrm>
            <a:off x="929640" y="2425700"/>
            <a:ext cx="4925695" cy="3969385"/>
          </a:xfrm>
          <a:prstGeom prst="rect">
            <a:avLst/>
          </a:prstGeom>
          <a:noFill/>
        </p:spPr>
        <p:txBody>
          <a:bodyPr wrap="square" rtlCol="0">
            <a:spAutoFit/>
          </a:bodyPr>
          <a:lstStyle/>
          <a:p>
            <a:pPr indent="609600" fontAlgn="auto">
              <a:lnSpc>
                <a:spcPct val="150000"/>
              </a:lnSpc>
              <a:extLst>
                <a:ext uri="{35155182-B16C-46BC-9424-99874614C6A1}">
                  <wpsdc:indentchars xmlns="" xmlns:wpsdc="http://www.wps.cn/officeDocument/2017/drawingmlCustomData" val="200" checksum="4158780845"/>
                </a:ext>
              </a:extLst>
            </a:pPr>
            <a:r>
              <a:rPr lang="zh-CN" altLang="en-US" sz="2400" b="1">
                <a:latin typeface="宋体" panose="02010600030101010101" pitchFamily="2" charset="-122"/>
                <a:ea typeface="宋体" panose="02010600030101010101" pitchFamily="2" charset="-122"/>
              </a:rPr>
              <a:t>一个物体在另一个物体上滚动时，由于接触面发生不对称形变所引起的一种阻碍滚动的作用叫作滚动摩擦。</a:t>
            </a:r>
            <a:r>
              <a:rPr lang="zh-CN" altLang="en-US" sz="2400">
                <a:latin typeface="宋体" panose="02010600030101010101" pitchFamily="2" charset="-122"/>
                <a:ea typeface="宋体" panose="02010600030101010101" pitchFamily="2" charset="-122"/>
              </a:rPr>
              <a:t>轮滑鞋与地面之间的摩擦就是滚动摩擦。在其他条件相同的情况下，用滚动代替滑动，可以大大减小摩擦。</a:t>
            </a:r>
            <a:endParaRPr lang="en-US" altLang="zh-CN" sz="2400">
              <a:latin typeface="宋体" panose="02010600030101010101" pitchFamily="2" charset="-122"/>
              <a:ea typeface="宋体" panose="02010600030101010101" pitchFamily="2" charset="-122"/>
            </a:endParaRPr>
          </a:p>
        </p:txBody>
      </p:sp>
      <p:pic>
        <p:nvPicPr>
          <p:cNvPr id="9" name="图片 8"/>
          <p:cNvPicPr/>
          <p:nvPr/>
        </p:nvPicPr>
        <p:blipFill>
          <a:blip r:embed="rId2"/>
          <a:stretch>
            <a:fillRect/>
          </a:stretch>
        </p:blipFill>
        <p:spPr>
          <a:xfrm>
            <a:off x="6028690" y="2425700"/>
            <a:ext cx="5972810" cy="33597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p:nvPr/>
        </p:nvSpPr>
        <p:spPr>
          <a:xfrm>
            <a:off x="767080" y="621030"/>
            <a:ext cx="11280775" cy="3799205"/>
          </a:xfrm>
          <a:prstGeom prst="rect">
            <a:avLst/>
          </a:prstGeom>
          <a:noFill/>
          <a:ln w="9525">
            <a:noFill/>
          </a:ln>
        </p:spPr>
        <p:txBody>
          <a:bodyPr wrap="square" anchor="b">
            <a:noAutofit/>
          </a:bodyPr>
          <a:lstStyle>
            <a:defPPr>
              <a:defRPr lang="zh-CN"/>
            </a:defPPr>
            <a:lvl1pPr marL="0" lvl="0"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9pPr>
          </a:lstStyle>
          <a:p>
            <a:pPr>
              <a:lnSpc>
                <a:spcPct val="150000"/>
              </a:lnSpc>
            </a:pPr>
            <a:r>
              <a:rPr lang="en-US" altLang="zh-CN" sz="2800">
                <a:latin typeface="微软雅黑" panose="020B0503020204020204" charset="-122"/>
                <a:ea typeface="微软雅黑" panose="020B0503020204020204" charset="-122"/>
                <a:cs typeface="微软雅黑" panose="020B0503020204020204" charset="-122"/>
              </a:rPr>
              <a:t>1. </a:t>
            </a:r>
            <a:r>
              <a:rPr lang="zh-CN" altLang="en-US" sz="2800">
                <a:latin typeface="微软雅黑" panose="020B0503020204020204" charset="-122"/>
                <a:ea typeface="微软雅黑" panose="020B0503020204020204" charset="-122"/>
                <a:cs typeface="微软雅黑" panose="020B0503020204020204" charset="-122"/>
                <a:sym typeface="+mn-ea"/>
              </a:rPr>
              <a:t>下列关于摩檫力的说法，正确的是（     </a:t>
            </a:r>
            <a:r>
              <a:rPr lang="en-US" altLang="zh-CN" sz="2800">
                <a:latin typeface="微软雅黑" panose="020B0503020204020204" charset="-122"/>
                <a:ea typeface="微软雅黑" panose="020B0503020204020204" charset="-122"/>
                <a:cs typeface="微软雅黑" panose="020B0503020204020204" charset="-122"/>
                <a:sym typeface="+mn-ea"/>
              </a:rPr>
              <a:t>    </a:t>
            </a:r>
            <a:r>
              <a:rPr lang="zh-CN" altLang="en-US" sz="2800">
                <a:latin typeface="微软雅黑" panose="020B0503020204020204" charset="-122"/>
                <a:ea typeface="微软雅黑" panose="020B0503020204020204" charset="-122"/>
                <a:cs typeface="微软雅黑" panose="020B0503020204020204" charset="-122"/>
                <a:sym typeface="+mn-ea"/>
              </a:rPr>
              <a:t>   ）</a:t>
            </a:r>
            <a:endParaRPr lang="en-US" altLang="zh-CN" sz="280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2800">
                <a:latin typeface="微软雅黑" panose="020B0503020204020204" charset="-122"/>
                <a:ea typeface="微软雅黑" panose="020B0503020204020204" charset="-122"/>
                <a:cs typeface="微软雅黑" panose="020B0503020204020204" charset="-122"/>
                <a:sym typeface="+mn-ea"/>
              </a:rPr>
              <a:t>  A.</a:t>
            </a:r>
            <a:r>
              <a:rPr lang="zh-CN" altLang="en-US" sz="2800">
                <a:latin typeface="微软雅黑" panose="020B0503020204020204" charset="-122"/>
                <a:ea typeface="微软雅黑" panose="020B0503020204020204" charset="-122"/>
                <a:cs typeface="微软雅黑" panose="020B0503020204020204" charset="-122"/>
                <a:sym typeface="+mn-ea"/>
              </a:rPr>
              <a:t>发生相对运动的两个物体间一定会产生滑动摩檫力</a:t>
            </a:r>
            <a:endParaRPr lang="en-US" altLang="zh-CN" sz="280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2800">
                <a:latin typeface="微软雅黑" panose="020B0503020204020204" charset="-122"/>
                <a:ea typeface="微软雅黑" panose="020B0503020204020204" charset="-122"/>
                <a:cs typeface="微软雅黑" panose="020B0503020204020204" charset="-122"/>
                <a:sym typeface="+mn-ea"/>
              </a:rPr>
              <a:t>  B.</a:t>
            </a:r>
            <a:r>
              <a:rPr lang="zh-CN" altLang="en-US" sz="2800">
                <a:latin typeface="微软雅黑" panose="020B0503020204020204" charset="-122"/>
                <a:ea typeface="微软雅黑" panose="020B0503020204020204" charset="-122"/>
                <a:cs typeface="微软雅黑" panose="020B0503020204020204" charset="-122"/>
                <a:sym typeface="+mn-ea"/>
              </a:rPr>
              <a:t>滑动摩擦力的方向总是与物体的运动方向相反</a:t>
            </a:r>
            <a:endParaRPr lang="en-US" altLang="zh-CN" sz="280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2800">
                <a:latin typeface="微软雅黑" panose="020B0503020204020204" charset="-122"/>
                <a:ea typeface="微软雅黑" panose="020B0503020204020204" charset="-122"/>
                <a:cs typeface="微软雅黑" panose="020B0503020204020204" charset="-122"/>
                <a:sym typeface="+mn-ea"/>
              </a:rPr>
              <a:t>  C.</a:t>
            </a:r>
            <a:r>
              <a:rPr lang="zh-CN" altLang="en-US" sz="2800">
                <a:latin typeface="微软雅黑" panose="020B0503020204020204" charset="-122"/>
                <a:ea typeface="微软雅黑" panose="020B0503020204020204" charset="-122"/>
                <a:cs typeface="微软雅黑" panose="020B0503020204020204" charset="-122"/>
                <a:sym typeface="+mn-ea"/>
              </a:rPr>
              <a:t>一个物体对另一个物体产生摩檫力的作用，同时自身也受到摩檫力</a:t>
            </a:r>
            <a:endParaRPr lang="en-US" altLang="zh-CN" sz="280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2800">
                <a:latin typeface="微软雅黑" panose="020B0503020204020204" charset="-122"/>
                <a:ea typeface="微软雅黑" panose="020B0503020204020204" charset="-122"/>
                <a:cs typeface="微软雅黑" panose="020B0503020204020204" charset="-122"/>
                <a:sym typeface="+mn-ea"/>
              </a:rPr>
              <a:t>  D.</a:t>
            </a:r>
            <a:r>
              <a:rPr lang="zh-CN" altLang="en-US" sz="2800">
                <a:latin typeface="微软雅黑" panose="020B0503020204020204" charset="-122"/>
                <a:ea typeface="微软雅黑" panose="020B0503020204020204" charset="-122"/>
                <a:cs typeface="微软雅黑" panose="020B0503020204020204" charset="-122"/>
                <a:sym typeface="+mn-ea"/>
              </a:rPr>
              <a:t>只有运动的物体才会受到滑动摩擦力的作用</a:t>
            </a:r>
            <a:endParaRPr lang="zh-CN" altLang="en-US" sz="2800">
              <a:latin typeface="微软雅黑" panose="020B0503020204020204" charset="-122"/>
              <a:ea typeface="微软雅黑" panose="020B0503020204020204" charset="-122"/>
              <a:cs typeface="微软雅黑" panose="020B0503020204020204" charset="-122"/>
            </a:endParaRPr>
          </a:p>
        </p:txBody>
      </p:sp>
      <p:sp>
        <p:nvSpPr>
          <p:cNvPr id="5" name="TextBox 3"/>
          <p:cNvSpPr txBox="1"/>
          <p:nvPr/>
        </p:nvSpPr>
        <p:spPr>
          <a:xfrm>
            <a:off x="7463672" y="1052677"/>
            <a:ext cx="1152128" cy="829945"/>
          </a:xfrm>
          <a:prstGeom prst="rect">
            <a:avLst/>
          </a:prstGeom>
          <a:no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9pPr>
          </a:lstStyle>
          <a:p>
            <a:pPr>
              <a:lnSpc>
                <a:spcPct val="150000"/>
              </a:lnSpc>
            </a:pPr>
            <a:r>
              <a:rPr lang="en-US" altLang="zh-CN" sz="3200" b="1">
                <a:solidFill>
                  <a:srgbClr val="FF0000"/>
                </a:solidFill>
                <a:cs typeface="Times New Roman" panose="02020603050405020304" pitchFamily="18" charset="0"/>
              </a:rPr>
              <a:t>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Text Box 3"/>
          <p:cNvSpPr txBox="1"/>
          <p:nvPr/>
        </p:nvSpPr>
        <p:spPr>
          <a:xfrm>
            <a:off x="774065" y="1124585"/>
            <a:ext cx="10604500" cy="937260"/>
          </a:xfrm>
          <a:prstGeom prst="rect">
            <a:avLst/>
          </a:prstGeom>
          <a:noFill/>
          <a:ln w="9525">
            <a:noFill/>
          </a:ln>
        </p:spPr>
        <p:txBody>
          <a:bodyPr wrap="square" anchor="t" anchorCtr="0">
            <a:noAutofit/>
          </a:bodyPr>
          <a:lstStyle/>
          <a:p>
            <a:pPr>
              <a:lnSpc>
                <a:spcPct val="150000"/>
              </a:lnSpc>
            </a:pPr>
            <a:r>
              <a:rPr lang="en-US" altLang="zh-CN" sz="2800">
                <a:solidFill>
                  <a:srgbClr val="000000"/>
                </a:solidFill>
                <a:effectLst/>
                <a:latin typeface="微软雅黑" panose="020B0503020204020204" charset="-122"/>
                <a:ea typeface="微软雅黑" panose="020B0503020204020204" charset="-122"/>
                <a:cs typeface="微软雅黑" panose="020B0503020204020204" charset="-122"/>
                <a:sym typeface="+mn-ea"/>
              </a:rPr>
              <a:t>2.</a:t>
            </a:r>
            <a:r>
              <a:rPr lang="zh-CN" altLang="zh-CN" sz="2800">
                <a:solidFill>
                  <a:srgbClr val="000000"/>
                </a:solidFill>
                <a:effectLst/>
                <a:latin typeface="微软雅黑" panose="020B0503020204020204" charset="-122"/>
                <a:ea typeface="微软雅黑" panose="020B0503020204020204" charset="-122"/>
                <a:cs typeface="微软雅黑" panose="020B0503020204020204" charset="-122"/>
                <a:sym typeface="+mn-ea"/>
              </a:rPr>
              <a:t>在下图中画出物块沿斜面向上滑动时受到的摩擦力</a:t>
            </a:r>
            <a:r>
              <a:rPr lang="en-US" altLang="zh-CN" sz="2800" i="1">
                <a:solidFill>
                  <a:srgbClr val="000000"/>
                </a:solidFill>
                <a:effectLst/>
                <a:latin typeface="微软雅黑" panose="020B0503020204020204" charset="-122"/>
                <a:ea typeface="微软雅黑" panose="020B0503020204020204" charset="-122"/>
                <a:cs typeface="微软雅黑" panose="020B0503020204020204" charset="-122"/>
                <a:sym typeface="+mn-ea"/>
              </a:rPr>
              <a:t>f </a:t>
            </a:r>
            <a:r>
              <a:rPr lang="zh-CN" altLang="zh-CN" sz="2800">
                <a:solidFill>
                  <a:srgbClr val="000000"/>
                </a:solidFill>
                <a:effectLst/>
                <a:latin typeface="微软雅黑" panose="020B0503020204020204" charset="-122"/>
                <a:ea typeface="微软雅黑" panose="020B0503020204020204" charset="-122"/>
                <a:cs typeface="微软雅黑" panose="020B0503020204020204" charset="-122"/>
                <a:sym typeface="+mn-ea"/>
              </a:rPr>
              <a:t>的示意图。</a:t>
            </a:r>
            <a:endParaRPr lang="zh-CN" altLang="en-US" sz="2800">
              <a:latin typeface="微软雅黑" panose="020B0503020204020204" charset="-122"/>
              <a:ea typeface="微软雅黑" panose="020B0503020204020204" charset="-122"/>
              <a:cs typeface="微软雅黑" panose="020B0503020204020204" charset="-122"/>
            </a:endParaRPr>
          </a:p>
        </p:txBody>
      </p:sp>
      <p:pic>
        <p:nvPicPr>
          <p:cNvPr id="10515" name="yt_image_10515"/>
          <p:cNvPicPr>
            <a:picLocks noChangeAspect="1" noChangeArrowheads="1"/>
          </p:cNvPicPr>
          <p:nvPr>
            <p:custDataLst>
              <p:tags r:id="rId1"/>
            </p:custDataLst>
          </p:nvPr>
        </p:nvPicPr>
        <p:blipFill>
          <a:blip r:embed="rId3">
            <a:clrChange>
              <a:clrFrom>
                <a:srgbClr val="FFFFFF">
                  <a:alpha val="100000"/>
                </a:srgbClr>
              </a:clrFrom>
              <a:clrTo>
                <a:srgbClr val="FFFFFF">
                  <a:alpha val="100000"/>
                  <a:alpha val="0"/>
                </a:srgbClr>
              </a:clrTo>
            </a:clrChange>
          </a:blip>
          <a:stretch>
            <a:fillRect/>
          </a:stretch>
        </p:blipFill>
        <p:spPr bwMode="auto">
          <a:xfrm>
            <a:off x="4079875" y="2421255"/>
            <a:ext cx="2666365" cy="1833880"/>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直接箭头连接符 37"/>
          <p:cNvCxnSpPr/>
          <p:nvPr/>
        </p:nvCxnSpPr>
        <p:spPr>
          <a:xfrm>
            <a:off x="5303520" y="3285490"/>
            <a:ext cx="1080135" cy="719455"/>
          </a:xfrm>
          <a:prstGeom prst="straightConnector1">
            <a:avLst/>
          </a:prstGeom>
          <a:ln w="57150">
            <a:solidFill>
              <a:srgbClr val="FF0000"/>
            </a:solidFill>
            <a:headEnd type="oval"/>
            <a:tailEnd type="arrow" w="lg" len="lg"/>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6383655" y="3213100"/>
            <a:ext cx="560705" cy="673735"/>
          </a:xfrm>
          <a:prstGeom prst="rect">
            <a:avLst/>
          </a:prstGeom>
          <a:noFill/>
        </p:spPr>
        <p:txBody>
          <a:bodyPr wrap="square" rtlCol="0">
            <a:noAutofit/>
          </a:bodyPr>
          <a:lstStyle/>
          <a:p>
            <a:pPr>
              <a:lnSpc>
                <a:spcPct val="120000"/>
              </a:lnSpc>
            </a:pPr>
            <a:r>
              <a:rPr lang="en-US" altLang="zh-CN" sz="3200" b="1" i="1">
                <a:solidFill>
                  <a:srgbClr val="FF0000"/>
                </a:solidFill>
                <a:latin typeface="Times New Roman" panose="02020603050405020304" pitchFamily="18" charset="0"/>
                <a:ea typeface="微软雅黑" panose="020B0503020204020204" charset="-122"/>
                <a:cs typeface="Times New Roman" panose="02020603050405020304" pitchFamily="18" charset="0"/>
              </a:rPr>
              <a:t>f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84885" y="1102360"/>
            <a:ext cx="9932670" cy="1383665"/>
          </a:xfrm>
          <a:prstGeom prst="rect">
            <a:avLst/>
          </a:prstGeom>
          <a:noFill/>
          <a:ln w="9525">
            <a:noFill/>
          </a:ln>
        </p:spPr>
        <p:txBody>
          <a:bodyPr wrap="square">
            <a:spAutoFit/>
          </a:bodyPr>
          <a:lstStyle/>
          <a:p>
            <a:pPr lvl="0" algn="l">
              <a:lnSpc>
                <a:spcPct val="150000"/>
              </a:lnSpc>
              <a:buClrTx/>
              <a:buSzTx/>
              <a:buFontTx/>
            </a:pPr>
            <a:r>
              <a:rPr lang="en-US" sz="280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3.如图所示,小夏用身边的书和粗糙程度不同的木尺和钢尺感受滑动摩擦力,他将尺匀速抽出,下列说法不正确的是(          )</a:t>
            </a:r>
          </a:p>
        </p:txBody>
      </p:sp>
      <p:sp>
        <p:nvSpPr>
          <p:cNvPr id="4" name="文本框 3"/>
          <p:cNvSpPr txBox="1"/>
          <p:nvPr/>
        </p:nvSpPr>
        <p:spPr>
          <a:xfrm>
            <a:off x="9130665" y="1887220"/>
            <a:ext cx="421005" cy="521970"/>
          </a:xfrm>
          <a:prstGeom prst="rect">
            <a:avLst/>
          </a:prstGeom>
          <a:noFill/>
        </p:spPr>
        <p:txBody>
          <a:bodyPr wrap="none" rtlCol="0">
            <a:spAutoFit/>
          </a:bodyPr>
          <a:lstStyle/>
          <a:p>
            <a:r>
              <a:rPr lang="en-US" sz="2800">
                <a:solidFill>
                  <a:srgbClr val="FF0000"/>
                </a:solidFill>
                <a:latin typeface="微软雅黑" panose="020B0503020204020204" charset="-122"/>
                <a:ea typeface="微软雅黑" panose="020B0503020204020204" charset="-122"/>
                <a:cs typeface="微软雅黑" panose="020B0503020204020204" charset="-122"/>
                <a:sym typeface="+mn-ea"/>
              </a:rPr>
              <a:t>C</a:t>
            </a:r>
            <a:endParaRPr lang="en-US" altLang="en-US" sz="28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02" name="文本框 101"/>
          <p:cNvSpPr txBox="1"/>
          <p:nvPr/>
        </p:nvSpPr>
        <p:spPr>
          <a:xfrm>
            <a:off x="984885" y="2486025"/>
            <a:ext cx="7687945" cy="3969385"/>
          </a:xfrm>
          <a:prstGeom prst="rect">
            <a:avLst/>
          </a:prstGeom>
          <a:noFill/>
          <a:ln w="9525">
            <a:noFill/>
          </a:ln>
        </p:spPr>
        <p:txBody>
          <a:bodyPr wrap="square">
            <a:spAutoFit/>
          </a:bodyPr>
          <a:lstStyle/>
          <a:p>
            <a:pPr lvl="0" algn="l">
              <a:lnSpc>
                <a:spcPct val="150000"/>
              </a:lnSpc>
              <a:buClrTx/>
              <a:buSzTx/>
              <a:buFontTx/>
            </a:pPr>
            <a:r>
              <a:rPr lang="en-US" sz="240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A.轻压书,木尺容易被抽出,说明滑动摩擦力较小</a:t>
            </a:r>
          </a:p>
          <a:p>
            <a:pPr lvl="0" algn="l">
              <a:lnSpc>
                <a:spcPct val="150000"/>
              </a:lnSpc>
              <a:buClrTx/>
              <a:buSzTx/>
              <a:buFontTx/>
            </a:pPr>
            <a:r>
              <a:rPr lang="en-US" sz="240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B.重压书,木尺不易被抽出,说明滑动摩擦力随压力的增大而增大</a:t>
            </a:r>
          </a:p>
          <a:p>
            <a:pPr lvl="0" algn="l">
              <a:lnSpc>
                <a:spcPct val="150000"/>
              </a:lnSpc>
              <a:buClrTx/>
              <a:buSzTx/>
              <a:buFontTx/>
            </a:pPr>
            <a:r>
              <a:rPr lang="en-US" sz="240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C.相同的力压书,抽出同一刻度尺,速度大时较易,说明滑动摩擦力与速度有关</a:t>
            </a:r>
          </a:p>
          <a:p>
            <a:pPr lvl="0" algn="l">
              <a:lnSpc>
                <a:spcPct val="150000"/>
              </a:lnSpc>
              <a:buClrTx/>
              <a:buSzTx/>
              <a:buFontTx/>
            </a:pPr>
            <a:r>
              <a:rPr lang="en-US" sz="240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D.相同的力压书,抽出木尺和钢尺时用力不同,说明滑动摩擦力与接触面的粗糙程度有关</a:t>
            </a:r>
          </a:p>
        </p:txBody>
      </p:sp>
      <p:pic>
        <p:nvPicPr>
          <p:cNvPr id="9" name="image174.jpeg"/>
          <p:cNvPicPr>
            <a:picLocks noChangeAspect="1"/>
          </p:cNvPicPr>
          <p:nvPr/>
        </p:nvPicPr>
        <p:blipFill>
          <a:blip r:embed="rId2"/>
          <a:stretch>
            <a:fillRect/>
          </a:stretch>
        </p:blipFill>
        <p:spPr>
          <a:xfrm>
            <a:off x="8604250" y="3419475"/>
            <a:ext cx="2905125" cy="20104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Text Box 3"/>
          <p:cNvSpPr txBox="1"/>
          <p:nvPr/>
        </p:nvSpPr>
        <p:spPr>
          <a:xfrm>
            <a:off x="839470" y="1124585"/>
            <a:ext cx="10643235" cy="2712085"/>
          </a:xfrm>
          <a:prstGeom prst="rect">
            <a:avLst/>
          </a:prstGeom>
          <a:noFill/>
          <a:ln w="9525">
            <a:noFill/>
          </a:ln>
        </p:spPr>
        <p:txBody>
          <a:bodyPr wrap="square" anchor="t" anchorCtr="0">
            <a:noAutofit/>
          </a:bodyPr>
          <a:lstStyle/>
          <a:p>
            <a:pPr>
              <a:lnSpc>
                <a:spcPct val="150000"/>
              </a:lnSpc>
            </a:pPr>
            <a:r>
              <a:rPr lang="en-US" sz="2800">
                <a:latin typeface="微软雅黑" panose="020B0503020204020204" charset="-122"/>
                <a:ea typeface="微软雅黑" panose="020B0503020204020204" charset="-122"/>
              </a:rPr>
              <a:t>4. </a:t>
            </a:r>
            <a:r>
              <a:rPr lang="zh-CN" altLang="en-US" sz="2800">
                <a:latin typeface="微软雅黑" panose="020B0503020204020204" charset="-122"/>
                <a:ea typeface="微软雅黑" panose="020B0503020204020204" charset="-122"/>
              </a:rPr>
              <a:t>在探究</a:t>
            </a:r>
            <a:r>
              <a:rPr lang="en-US" altLang="zh-CN" sz="2800">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滑动摩擦力的大小与哪些因素有关</a:t>
            </a:r>
            <a:r>
              <a:rPr lang="en-US" altLang="zh-CN" sz="2800">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的活动中：</a:t>
            </a:r>
          </a:p>
          <a:p>
            <a:pPr>
              <a:lnSpc>
                <a:spcPct val="150000"/>
              </a:lnSpc>
            </a:pPr>
            <a:r>
              <a:rPr lang="zh-CN" altLang="en-US" sz="2800">
                <a:latin typeface="微软雅黑" panose="020B0503020204020204" charset="-122"/>
                <a:ea typeface="微软雅黑" panose="020B0503020204020204" charset="-122"/>
              </a:rPr>
              <a:t>（</a:t>
            </a:r>
            <a:r>
              <a:rPr lang="en-US" altLang="zh-CN" sz="2800">
                <a:latin typeface="微软雅黑" panose="020B0503020204020204" charset="-122"/>
                <a:ea typeface="微软雅黑" panose="020B0503020204020204" charset="-122"/>
              </a:rPr>
              <a:t>1</a:t>
            </a:r>
            <a:r>
              <a:rPr lang="zh-CN" altLang="en-US" sz="2800">
                <a:latin typeface="微软雅黑" panose="020B0503020204020204" charset="-122"/>
                <a:ea typeface="微软雅黑" panose="020B0503020204020204" charset="-122"/>
              </a:rPr>
              <a:t>）在水平桌面上，用弹簧测力计水平向右拉动木块，使它做匀速直线运动，弹簧测力计示数如图所示。根据</a:t>
            </a:r>
            <a:r>
              <a:rPr lang="en-US" altLang="zh-CN" sz="2800">
                <a:latin typeface="微软雅黑" panose="020B0503020204020204" charset="-122"/>
                <a:ea typeface="微软雅黑" panose="020B0503020204020204" charset="-122"/>
              </a:rPr>
              <a:t> </a:t>
            </a:r>
            <a:r>
              <a:rPr lang="en-US" altLang="zh-CN" sz="2800" u="sng">
                <a:latin typeface="微软雅黑" panose="020B0503020204020204" charset="-122"/>
                <a:ea typeface="微软雅黑" panose="020B0503020204020204" charset="-122"/>
              </a:rPr>
              <a:t>                 </a:t>
            </a:r>
            <a:r>
              <a:rPr lang="zh-CN" altLang="en-US" sz="2800">
                <a:latin typeface="微软雅黑" panose="020B0503020204020204" charset="-122"/>
                <a:ea typeface="微软雅黑" panose="020B0503020204020204" charset="-122"/>
              </a:rPr>
              <a:t>知识可知，木块所受的滑动摩擦力为</a:t>
            </a:r>
            <a:r>
              <a:rPr lang="en-US" altLang="zh-CN" sz="2800">
                <a:latin typeface="微软雅黑" panose="020B0503020204020204" charset="-122"/>
                <a:ea typeface="微软雅黑" panose="020B0503020204020204" charset="-122"/>
              </a:rPr>
              <a:t> </a:t>
            </a:r>
            <a:r>
              <a:rPr lang="en-US" altLang="zh-CN" sz="2800" u="sng">
                <a:latin typeface="微软雅黑" panose="020B0503020204020204" charset="-122"/>
                <a:ea typeface="微软雅黑" panose="020B0503020204020204" charset="-122"/>
              </a:rPr>
              <a:t>          </a:t>
            </a:r>
            <a:r>
              <a:rPr lang="en-US" altLang="zh-CN" sz="2800">
                <a:latin typeface="微软雅黑" panose="020B0503020204020204" charset="-122"/>
                <a:ea typeface="微软雅黑" panose="020B0503020204020204" charset="-122"/>
              </a:rPr>
              <a:t>N</a:t>
            </a:r>
            <a:r>
              <a:rPr lang="zh-CN" altLang="en-US" sz="2800">
                <a:latin typeface="微软雅黑" panose="020B0503020204020204" charset="-122"/>
                <a:ea typeface="微软雅黑" panose="020B0503020204020204" charset="-122"/>
              </a:rPr>
              <a:t>。</a:t>
            </a:r>
          </a:p>
          <a:p>
            <a:pPr>
              <a:lnSpc>
                <a:spcPct val="150000"/>
              </a:lnSpc>
            </a:pPr>
            <a:endParaRPr lang="zh-CN" altLang="en-US" sz="2800">
              <a:latin typeface="微软雅黑" panose="020B0503020204020204" charset="-122"/>
              <a:ea typeface="微软雅黑" panose="020B0503020204020204" charset="-122"/>
            </a:endParaRPr>
          </a:p>
        </p:txBody>
      </p:sp>
      <p:pic>
        <p:nvPicPr>
          <p:cNvPr id="100" name="图片 99"/>
          <p:cNvPicPr>
            <a:picLocks noChangeAspect="1"/>
          </p:cNvPicPr>
          <p:nvPr/>
        </p:nvPicPr>
        <p:blipFill>
          <a:blip r:embed="rId2">
            <a:clrChange>
              <a:clrFrom>
                <a:srgbClr val="FFFFFF">
                  <a:alpha val="100000"/>
                </a:srgbClr>
              </a:clrFrom>
              <a:clrTo>
                <a:srgbClr val="FFFFFF">
                  <a:alpha val="100000"/>
                  <a:alpha val="0"/>
                </a:srgbClr>
              </a:clrTo>
            </a:clrChange>
          </a:blip>
          <a:srcRect r="46895" b="14837"/>
          <a:stretch>
            <a:fillRect/>
          </a:stretch>
        </p:blipFill>
        <p:spPr>
          <a:xfrm>
            <a:off x="1775460" y="3860800"/>
            <a:ext cx="4968875" cy="2664460"/>
          </a:xfrm>
          <a:prstGeom prst="rect">
            <a:avLst/>
          </a:prstGeom>
          <a:noFill/>
          <a:ln w="9525">
            <a:noFill/>
          </a:ln>
        </p:spPr>
      </p:pic>
      <p:pic>
        <p:nvPicPr>
          <p:cNvPr id="3" name="图片 2"/>
          <p:cNvPicPr>
            <a:picLocks noChangeAspect="1"/>
          </p:cNvPicPr>
          <p:nvPr/>
        </p:nvPicPr>
        <p:blipFill>
          <a:blip r:embed="rId2">
            <a:clrChange>
              <a:clrFrom>
                <a:srgbClr val="FFFFFF">
                  <a:alpha val="100000"/>
                </a:srgbClr>
              </a:clrFrom>
              <a:clrTo>
                <a:srgbClr val="FFFFFF">
                  <a:alpha val="100000"/>
                  <a:alpha val="0"/>
                </a:srgbClr>
              </a:clrTo>
            </a:clrChange>
          </a:blip>
          <a:srcRect l="58792" r="21968" b="53968"/>
          <a:stretch>
            <a:fillRect/>
          </a:stretch>
        </p:blipFill>
        <p:spPr>
          <a:xfrm>
            <a:off x="4295775" y="4000500"/>
            <a:ext cx="1800225" cy="1440180"/>
          </a:xfrm>
          <a:prstGeom prst="rect">
            <a:avLst/>
          </a:prstGeom>
          <a:noFill/>
          <a:ln w="9525">
            <a:noFill/>
          </a:ln>
        </p:spPr>
      </p:pic>
      <p:sp>
        <p:nvSpPr>
          <p:cNvPr id="4" name="文本框 3"/>
          <p:cNvSpPr txBox="1"/>
          <p:nvPr/>
        </p:nvSpPr>
        <p:spPr>
          <a:xfrm>
            <a:off x="8184515" y="2492375"/>
            <a:ext cx="1835785" cy="630555"/>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panose="020B0503020204020204" charset="-122"/>
              </a:rPr>
              <a:t>二力平衡</a:t>
            </a:r>
          </a:p>
        </p:txBody>
      </p:sp>
      <p:sp>
        <p:nvSpPr>
          <p:cNvPr id="5" name="文本框 4"/>
          <p:cNvSpPr txBox="1"/>
          <p:nvPr/>
        </p:nvSpPr>
        <p:spPr>
          <a:xfrm>
            <a:off x="5160010" y="3140710"/>
            <a:ext cx="850900" cy="650240"/>
          </a:xfrm>
          <a:prstGeom prst="rect">
            <a:avLst/>
          </a:prstGeom>
          <a:noFill/>
        </p:spPr>
        <p:txBody>
          <a:bodyPr wrap="square" rtlCol="0">
            <a:noAutofit/>
          </a:bodyPr>
          <a:lstStyle/>
          <a:p>
            <a:pPr>
              <a:lnSpc>
                <a:spcPct val="120000"/>
              </a:lnSpc>
            </a:pPr>
            <a:r>
              <a:rPr lang="en-US" altLang="zh-CN" sz="2800">
                <a:solidFill>
                  <a:srgbClr val="FF0000"/>
                </a:solidFill>
                <a:latin typeface="微软雅黑" panose="020B0503020204020204" charset="-122"/>
                <a:ea typeface="微软雅黑" panose="020B0503020204020204" charset="-122"/>
              </a:rPr>
              <a:t>2.8</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Text Box 3"/>
          <p:cNvSpPr txBox="1"/>
          <p:nvPr/>
        </p:nvSpPr>
        <p:spPr>
          <a:xfrm>
            <a:off x="839470" y="1124585"/>
            <a:ext cx="9896475" cy="2872740"/>
          </a:xfrm>
          <a:prstGeom prst="rect">
            <a:avLst/>
          </a:prstGeom>
          <a:noFill/>
          <a:ln w="9525">
            <a:noFill/>
          </a:ln>
        </p:spPr>
        <p:txBody>
          <a:bodyPr wrap="square" anchor="t" anchorCtr="0">
            <a:noAutofit/>
          </a:bodyPr>
          <a:lstStyle/>
          <a:p>
            <a:pPr>
              <a:lnSpc>
                <a:spcPct val="150000"/>
              </a:lnSpc>
            </a:pPr>
            <a:r>
              <a:rPr lang="zh-CN" altLang="en-US" sz="2800">
                <a:latin typeface="微软雅黑" panose="020B0503020204020204" charset="-122"/>
                <a:ea typeface="微软雅黑" panose="020B0503020204020204" charset="-122"/>
              </a:rPr>
              <a:t>（</a:t>
            </a:r>
            <a:r>
              <a:rPr lang="en-US" altLang="zh-CN" sz="2800">
                <a:latin typeface="微软雅黑" panose="020B0503020204020204" charset="-122"/>
                <a:ea typeface="微软雅黑" panose="020B0503020204020204" charset="-122"/>
              </a:rPr>
              <a:t>2</a:t>
            </a:r>
            <a:r>
              <a:rPr lang="zh-CN" altLang="en-US" sz="2800">
                <a:latin typeface="微软雅黑" panose="020B0503020204020204" charset="-122"/>
                <a:ea typeface="微软雅黑" panose="020B0503020204020204" charset="-122"/>
              </a:rPr>
              <a:t>）小明将木块沿竖直方向截去一半后，测得木块所受的滑动摩擦力变为原来的一半，他由此得出：滑动摩擦力的大小随接触面积的减小而减小。你认为他在探究过程中存在的问题是</a:t>
            </a:r>
          </a:p>
          <a:p>
            <a:pPr>
              <a:lnSpc>
                <a:spcPct val="150000"/>
              </a:lnSpc>
            </a:pPr>
            <a:r>
              <a:rPr lang="en-US" altLang="zh-CN" sz="2800" u="sng">
                <a:latin typeface="微软雅黑" panose="020B0503020204020204" charset="-122"/>
                <a:ea typeface="微软雅黑" panose="020B0503020204020204" charset="-122"/>
              </a:rPr>
              <a:t>                                                     </a:t>
            </a:r>
            <a:r>
              <a:rPr lang="zh-CN" altLang="en-US" sz="2800">
                <a:latin typeface="微软雅黑" panose="020B0503020204020204" charset="-122"/>
                <a:ea typeface="微软雅黑" panose="020B0503020204020204" charset="-122"/>
              </a:rPr>
              <a:t>。</a:t>
            </a:r>
          </a:p>
        </p:txBody>
      </p:sp>
      <p:sp>
        <p:nvSpPr>
          <p:cNvPr id="4" name="文本框 3"/>
          <p:cNvSpPr txBox="1"/>
          <p:nvPr/>
        </p:nvSpPr>
        <p:spPr>
          <a:xfrm>
            <a:off x="1487805" y="3068955"/>
            <a:ext cx="4027170" cy="588010"/>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panose="020B0503020204020204" charset="-122"/>
              </a:rPr>
              <a:t>没有控制压力大小不变</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945130" y="2082165"/>
            <a:ext cx="2526030" cy="578888"/>
          </a:xfrm>
          <a:prstGeom prst="roundRect">
            <a:avLst/>
          </a:prstGeom>
          <a:noFill/>
          <a:ln>
            <a:solidFill>
              <a:srgbClr val="036EB8"/>
            </a:solidFill>
          </a:ln>
        </p:spPr>
        <p:txBody>
          <a:bodyPr wrap="square" rtlCol="0">
            <a:spAutoFit/>
          </a:bodyPr>
          <a:lstStyle/>
          <a:p>
            <a:pPr algn="ctr"/>
            <a:r>
              <a:rPr lang="zh-CN" altLang="en-US" sz="2800" dirty="0">
                <a:latin typeface="微软雅黑" panose="020B0503020204020204" charset="-122"/>
                <a:ea typeface="微软雅黑" panose="020B0503020204020204" charset="-122"/>
                <a:sym typeface="+mn-ea"/>
              </a:rPr>
              <a:t>滑动摩擦力</a:t>
            </a:r>
          </a:p>
        </p:txBody>
      </p:sp>
      <p:sp>
        <p:nvSpPr>
          <p:cNvPr id="2" name="圆角矩形 1"/>
          <p:cNvSpPr/>
          <p:nvPr/>
        </p:nvSpPr>
        <p:spPr>
          <a:xfrm>
            <a:off x="911225" y="2061210"/>
            <a:ext cx="783590" cy="3107055"/>
          </a:xfrm>
          <a:prstGeom prst="roundRect">
            <a:avLst/>
          </a:prstGeom>
          <a:solidFill>
            <a:srgbClr val="036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a:t>滑动摩擦力</a:t>
            </a:r>
          </a:p>
        </p:txBody>
      </p:sp>
      <p:sp>
        <p:nvSpPr>
          <p:cNvPr id="14" name="左大括号 13"/>
          <p:cNvSpPr/>
          <p:nvPr/>
        </p:nvSpPr>
        <p:spPr>
          <a:xfrm>
            <a:off x="1921510" y="2404110"/>
            <a:ext cx="958850" cy="2416175"/>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左大括号 7"/>
          <p:cNvSpPr/>
          <p:nvPr/>
        </p:nvSpPr>
        <p:spPr>
          <a:xfrm>
            <a:off x="5663565" y="1557020"/>
            <a:ext cx="459105" cy="1568450"/>
          </a:xfrm>
          <a:prstGeom prst="leftBrace">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a:t>                                         </a:t>
            </a:r>
          </a:p>
        </p:txBody>
      </p:sp>
      <p:sp>
        <p:nvSpPr>
          <p:cNvPr id="3" name="文本框 2"/>
          <p:cNvSpPr txBox="1"/>
          <p:nvPr/>
        </p:nvSpPr>
        <p:spPr>
          <a:xfrm>
            <a:off x="2945130" y="4149090"/>
            <a:ext cx="2830830" cy="1060363"/>
          </a:xfrm>
          <a:prstGeom prst="roundRect">
            <a:avLst/>
          </a:prstGeom>
          <a:noFill/>
          <a:ln>
            <a:solidFill>
              <a:srgbClr val="036EB8"/>
            </a:solidFill>
          </a:ln>
        </p:spPr>
        <p:txBody>
          <a:bodyPr wrap="square" rtlCol="0">
            <a:spAutoFit/>
          </a:bodyPr>
          <a:lstStyle/>
          <a:p>
            <a:pPr algn="ctr"/>
            <a:r>
              <a:rPr lang="zh-CN" altLang="en-US" sz="2800" dirty="0">
                <a:latin typeface="微软雅黑" panose="020B0503020204020204" charset="-122"/>
                <a:ea typeface="微软雅黑" panose="020B0503020204020204" charset="-122"/>
                <a:sym typeface="+mn-ea"/>
              </a:rPr>
              <a:t>探究影响滑动摩擦力大小的因素</a:t>
            </a:r>
          </a:p>
        </p:txBody>
      </p:sp>
      <p:sp>
        <p:nvSpPr>
          <p:cNvPr id="4" name="文本框 3"/>
          <p:cNvSpPr txBox="1"/>
          <p:nvPr/>
        </p:nvSpPr>
        <p:spPr>
          <a:xfrm>
            <a:off x="6231255" y="1278255"/>
            <a:ext cx="993140" cy="499745"/>
          </a:xfrm>
          <a:prstGeom prst="rect">
            <a:avLst/>
          </a:prstGeom>
          <a:noFill/>
          <a:ln>
            <a:solidFill>
              <a:srgbClr val="036EB8"/>
            </a:solidFill>
          </a:ln>
        </p:spPr>
        <p:txBody>
          <a:bodyPr wrap="square" rtlCol="0">
            <a:noAutofit/>
          </a:bodyPr>
          <a:lstStyle/>
          <a:p>
            <a:pPr lvl="0" algn="l">
              <a:buClrTx/>
              <a:buSzTx/>
              <a:buFontTx/>
            </a:pPr>
            <a:r>
              <a:rPr lang="zh-CN" altLang="en-US" sz="2800" dirty="0">
                <a:latin typeface="微软雅黑" panose="020B0503020204020204" charset="-122"/>
                <a:ea typeface="微软雅黑" panose="020B0503020204020204" charset="-122"/>
                <a:sym typeface="+mn-ea"/>
              </a:rPr>
              <a:t>概念</a:t>
            </a:r>
          </a:p>
        </p:txBody>
      </p:sp>
      <p:sp>
        <p:nvSpPr>
          <p:cNvPr id="10" name="文本框 9"/>
          <p:cNvSpPr txBox="1"/>
          <p:nvPr/>
        </p:nvSpPr>
        <p:spPr>
          <a:xfrm>
            <a:off x="6231255" y="2065020"/>
            <a:ext cx="3131820" cy="512445"/>
          </a:xfrm>
          <a:prstGeom prst="rect">
            <a:avLst/>
          </a:prstGeom>
          <a:noFill/>
          <a:ln>
            <a:solidFill>
              <a:srgbClr val="036EB8"/>
            </a:solidFill>
          </a:ln>
        </p:spPr>
        <p:txBody>
          <a:bodyPr wrap="square" rtlCol="0">
            <a:noAutofit/>
          </a:bodyPr>
          <a:lstStyle/>
          <a:p>
            <a:pPr lvl="0" algn="l">
              <a:buClrTx/>
              <a:buSzTx/>
              <a:buFontTx/>
            </a:pPr>
            <a:r>
              <a:rPr lang="zh-CN" altLang="en-US" sz="2800" dirty="0">
                <a:latin typeface="微软雅黑" panose="020B0503020204020204" charset="-122"/>
                <a:ea typeface="微软雅黑" panose="020B0503020204020204" charset="-122"/>
                <a:sym typeface="+mn-ea"/>
              </a:rPr>
              <a:t>作用点：接触面上</a:t>
            </a:r>
          </a:p>
        </p:txBody>
      </p:sp>
      <p:sp>
        <p:nvSpPr>
          <p:cNvPr id="6" name="文本框 5"/>
          <p:cNvSpPr txBox="1"/>
          <p:nvPr/>
        </p:nvSpPr>
        <p:spPr>
          <a:xfrm>
            <a:off x="6725920" y="3889375"/>
            <a:ext cx="3850005"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实验方法：控制变量法</a:t>
            </a:r>
          </a:p>
        </p:txBody>
      </p:sp>
      <p:sp>
        <p:nvSpPr>
          <p:cNvPr id="7" name="左大括号 6"/>
          <p:cNvSpPr/>
          <p:nvPr/>
        </p:nvSpPr>
        <p:spPr>
          <a:xfrm>
            <a:off x="5981700" y="4138930"/>
            <a:ext cx="622300" cy="1258570"/>
          </a:xfrm>
          <a:prstGeom prst="leftBrace">
            <a:avLst>
              <a:gd name="adj1" fmla="val 8333"/>
              <a:gd name="adj2" fmla="val 46474"/>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a:t>                                         </a:t>
            </a:r>
          </a:p>
        </p:txBody>
      </p:sp>
      <p:sp>
        <p:nvSpPr>
          <p:cNvPr id="11" name="文本框 10"/>
          <p:cNvSpPr txBox="1"/>
          <p:nvPr/>
        </p:nvSpPr>
        <p:spPr>
          <a:xfrm>
            <a:off x="6743700" y="5072380"/>
            <a:ext cx="1708785" cy="524510"/>
          </a:xfrm>
          <a:prstGeom prst="rect">
            <a:avLst/>
          </a:prstGeom>
          <a:noFill/>
          <a:ln>
            <a:solidFill>
              <a:srgbClr val="036EB8"/>
            </a:solidFill>
          </a:ln>
        </p:spPr>
        <p:txBody>
          <a:bodyPr wrap="square" rtlCol="0">
            <a:noAutofit/>
          </a:bodyPr>
          <a:lstStyle/>
          <a:p>
            <a:pPr lvl="0" algn="l">
              <a:buClrTx/>
              <a:buSzTx/>
              <a:buFontTx/>
            </a:pPr>
            <a:r>
              <a:rPr lang="zh-CN" altLang="en-US" sz="2800" dirty="0">
                <a:latin typeface="微软雅黑" panose="020B0503020204020204" charset="-122"/>
                <a:ea typeface="微软雅黑" panose="020B0503020204020204" charset="-122"/>
                <a:sym typeface="+mn-ea"/>
              </a:rPr>
              <a:t>影响因素</a:t>
            </a:r>
          </a:p>
        </p:txBody>
      </p:sp>
      <p:sp>
        <p:nvSpPr>
          <p:cNvPr id="12" name="文本框 11"/>
          <p:cNvSpPr txBox="1"/>
          <p:nvPr/>
        </p:nvSpPr>
        <p:spPr>
          <a:xfrm>
            <a:off x="6231255" y="2864485"/>
            <a:ext cx="4575175" cy="530860"/>
          </a:xfrm>
          <a:prstGeom prst="rect">
            <a:avLst/>
          </a:prstGeom>
          <a:noFill/>
          <a:ln>
            <a:solidFill>
              <a:srgbClr val="036EB8"/>
            </a:solidFill>
          </a:ln>
        </p:spPr>
        <p:txBody>
          <a:bodyPr wrap="square" rtlCol="0">
            <a:noAutofit/>
          </a:bodyPr>
          <a:lstStyle/>
          <a:p>
            <a:pPr lvl="0" algn="l">
              <a:buClrTx/>
              <a:buSzTx/>
              <a:buFontTx/>
            </a:pPr>
            <a:r>
              <a:rPr lang="zh-CN" altLang="en-US" sz="2800" dirty="0">
                <a:latin typeface="微软雅黑" panose="020B0503020204020204" charset="-122"/>
                <a:ea typeface="微软雅黑" panose="020B0503020204020204" charset="-122"/>
                <a:sym typeface="+mn-ea"/>
              </a:rPr>
              <a:t>方向：与相对运动方向相反</a:t>
            </a:r>
          </a:p>
        </p:txBody>
      </p:sp>
      <p:sp>
        <p:nvSpPr>
          <p:cNvPr id="13" name="文本框 12"/>
          <p:cNvSpPr txBox="1"/>
          <p:nvPr/>
        </p:nvSpPr>
        <p:spPr>
          <a:xfrm>
            <a:off x="8957945" y="4750435"/>
            <a:ext cx="1725295" cy="523875"/>
          </a:xfrm>
          <a:prstGeom prst="rect">
            <a:avLst/>
          </a:prstGeom>
          <a:noFill/>
          <a:ln>
            <a:solidFill>
              <a:srgbClr val="036EB8"/>
            </a:solidFill>
          </a:ln>
        </p:spPr>
        <p:txBody>
          <a:bodyPr wrap="square" rtlCol="0">
            <a:noAutofit/>
          </a:bodyPr>
          <a:lstStyle/>
          <a:p>
            <a:pPr lvl="0" algn="l">
              <a:buClrTx/>
              <a:buSzTx/>
              <a:buFontTx/>
            </a:pPr>
            <a:r>
              <a:rPr lang="zh-CN" altLang="en-US" sz="2800" dirty="0">
                <a:latin typeface="微软雅黑" panose="020B0503020204020204" charset="-122"/>
                <a:ea typeface="微软雅黑" panose="020B0503020204020204" charset="-122"/>
                <a:sym typeface="+mn-ea"/>
              </a:rPr>
              <a:t>压力大小</a:t>
            </a:r>
          </a:p>
        </p:txBody>
      </p:sp>
      <p:sp>
        <p:nvSpPr>
          <p:cNvPr id="15" name="文本框 14"/>
          <p:cNvSpPr txBox="1"/>
          <p:nvPr/>
        </p:nvSpPr>
        <p:spPr>
          <a:xfrm>
            <a:off x="8957945" y="5545455"/>
            <a:ext cx="2800985" cy="516255"/>
          </a:xfrm>
          <a:prstGeom prst="rect">
            <a:avLst/>
          </a:prstGeom>
          <a:noFill/>
          <a:ln>
            <a:solidFill>
              <a:srgbClr val="036EB8"/>
            </a:solidFill>
          </a:ln>
        </p:spPr>
        <p:txBody>
          <a:bodyPr wrap="square" rtlCol="0">
            <a:noAutofit/>
          </a:bodyPr>
          <a:lstStyle/>
          <a:p>
            <a:pPr lvl="0" algn="l">
              <a:buClrTx/>
              <a:buSzTx/>
              <a:buFontTx/>
            </a:pPr>
            <a:r>
              <a:rPr lang="zh-CN" altLang="en-US" sz="2800" dirty="0">
                <a:latin typeface="微软雅黑" panose="020B0503020204020204" charset="-122"/>
                <a:ea typeface="微软雅黑" panose="020B0503020204020204" charset="-122"/>
                <a:sym typeface="+mn-ea"/>
              </a:rPr>
              <a:t>接触面粗糙程度</a:t>
            </a:r>
          </a:p>
        </p:txBody>
      </p:sp>
      <p:sp>
        <p:nvSpPr>
          <p:cNvPr id="16" name="左大括号 15"/>
          <p:cNvSpPr/>
          <p:nvPr/>
        </p:nvSpPr>
        <p:spPr>
          <a:xfrm>
            <a:off x="8604885" y="4969510"/>
            <a:ext cx="269875" cy="882650"/>
          </a:xfrm>
          <a:prstGeom prst="leftBrace">
            <a:avLst>
              <a:gd name="adj1" fmla="val 8333"/>
              <a:gd name="adj2" fmla="val 46474"/>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500"/>
                                        <p:tgtEl>
                                          <p:spTgt spid="3"/>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randombar(horizont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randombar(horizontal)">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randombar(horizontal)">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bldLvl="0" animBg="1"/>
      <p:bldP spid="14" grpId="0" bldLvl="0" animBg="1"/>
      <p:bldP spid="8" grpId="0" bldLvl="0" animBg="1"/>
      <p:bldP spid="3" grpId="0" bldLvl="0" animBg="1"/>
      <p:bldP spid="4" grpId="0" bldLvl="0" animBg="1"/>
      <p:bldP spid="10" grpId="0" bldLvl="0" animBg="1"/>
      <p:bldP spid="6" grpId="0" bldLvl="0" animBg="1"/>
      <p:bldP spid="7" grpId="0" bldLvl="0" animBg="1"/>
      <p:bldP spid="11" grpId="0" bldLvl="0" animBg="1"/>
      <p:bldP spid="12" grpId="0" bldLvl="0" animBg="1"/>
      <p:bldP spid="13" grpId="0" bldLvl="0" animBg="1"/>
      <p:bldP spid="15" grpId="0" bldLvl="0" animBg="1"/>
      <p:bldP spid="1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34415" y="1299845"/>
            <a:ext cx="4553585" cy="829945"/>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当运动员松手后，冰壶会在冰面上滑行一段距离后慢慢停下来。</a:t>
            </a:r>
          </a:p>
        </p:txBody>
      </p:sp>
      <p:sp>
        <p:nvSpPr>
          <p:cNvPr id="3" name="文本框 2"/>
          <p:cNvSpPr txBox="1"/>
          <p:nvPr/>
        </p:nvSpPr>
        <p:spPr>
          <a:xfrm>
            <a:off x="6583680" y="1299845"/>
            <a:ext cx="4064000" cy="829945"/>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滑冰车的小朋友停止撑冰后，冰车也会逐渐停下来。</a:t>
            </a:r>
          </a:p>
        </p:txBody>
      </p:sp>
      <p:pic>
        <p:nvPicPr>
          <p:cNvPr id="4" name="图片 3"/>
          <p:cNvPicPr/>
          <p:nvPr/>
        </p:nvPicPr>
        <p:blipFill>
          <a:blip r:embed="rId3"/>
          <a:stretch>
            <a:fillRect/>
          </a:stretch>
        </p:blipFill>
        <p:spPr>
          <a:xfrm>
            <a:off x="1034415" y="2440940"/>
            <a:ext cx="4552950" cy="2381250"/>
          </a:xfrm>
          <a:prstGeom prst="rect">
            <a:avLst/>
          </a:prstGeom>
        </p:spPr>
      </p:pic>
      <p:pic>
        <p:nvPicPr>
          <p:cNvPr id="5" name="图片 4"/>
          <p:cNvPicPr/>
          <p:nvPr/>
        </p:nvPicPr>
        <p:blipFill>
          <a:blip r:embed="rId4"/>
          <a:stretch>
            <a:fillRect/>
          </a:stretch>
        </p:blipFill>
        <p:spPr>
          <a:xfrm>
            <a:off x="6675120" y="2336800"/>
            <a:ext cx="3881120" cy="2589530"/>
          </a:xfrm>
          <a:prstGeom prst="rect">
            <a:avLst/>
          </a:prstGeom>
        </p:spPr>
      </p:pic>
      <p:grpSp>
        <p:nvGrpSpPr>
          <p:cNvPr id="236" name="组合 235" descr="7b0a202020202274657874626f78223a2022220a7d0a"/>
          <p:cNvGrpSpPr/>
          <p:nvPr/>
        </p:nvGrpSpPr>
        <p:grpSpPr>
          <a:xfrm>
            <a:off x="2749550" y="3370580"/>
            <a:ext cx="6087110" cy="2904490"/>
            <a:chOff x="2792" y="6302"/>
            <a:chExt cx="5528" cy="3780"/>
          </a:xfrm>
        </p:grpSpPr>
        <p:grpSp>
          <p:nvGrpSpPr>
            <p:cNvPr id="234" name="组合 233"/>
            <p:cNvGrpSpPr/>
            <p:nvPr/>
          </p:nvGrpSpPr>
          <p:grpSpPr>
            <a:xfrm>
              <a:off x="2792" y="6302"/>
              <a:ext cx="5528" cy="3780"/>
              <a:chOff x="11651" y="5599"/>
              <a:chExt cx="5528" cy="3780"/>
            </a:xfrm>
          </p:grpSpPr>
          <p:pic>
            <p:nvPicPr>
              <p:cNvPr id="157" name="图片 156" descr="资源 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07" y="5719"/>
                <a:ext cx="5203" cy="3394"/>
              </a:xfrm>
              <a:prstGeom prst="rect">
                <a:avLst/>
              </a:prstGeom>
              <a:pattFill>
                <a:fgClr>
                  <a:srgbClr val="FFFFFF"/>
                </a:fgClr>
                <a:bgClr>
                  <a:srgbClr val="FFFFFF"/>
                </a:bgClr>
              </a:pattFill>
            </p:spPr>
          </p:pic>
          <p:pic>
            <p:nvPicPr>
              <p:cNvPr id="158" name="图片 157" descr="资源 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1" y="5599"/>
                <a:ext cx="5528" cy="3780"/>
              </a:xfrm>
              <a:prstGeom prst="rect">
                <a:avLst/>
              </a:prstGeom>
              <a:pattFill>
                <a:fgClr>
                  <a:srgbClr val="FFFFFF"/>
                </a:fgClr>
                <a:bgClr>
                  <a:srgbClr val="FFFFFF"/>
                </a:bgClr>
              </a:pattFill>
            </p:spPr>
          </p:pic>
          <p:grpSp>
            <p:nvGrpSpPr>
              <p:cNvPr id="455" name="组合 454"/>
              <p:cNvGrpSpPr/>
              <p:nvPr/>
            </p:nvGrpSpPr>
            <p:grpSpPr>
              <a:xfrm>
                <a:off x="11997" y="5918"/>
                <a:ext cx="4866" cy="2849"/>
                <a:chOff x="2768328" y="2196944"/>
                <a:chExt cx="3089777" cy="1809397"/>
              </a:xfrm>
              <a:solidFill>
                <a:srgbClr val="A2DDF9">
                  <a:alpha val="42000"/>
                </a:srgbClr>
              </a:solidFill>
            </p:grpSpPr>
            <p:sp>
              <p:nvSpPr>
                <p:cNvPr id="167" name="任意多边形: 形状 94"/>
                <p:cNvSpPr/>
                <p:nvPr/>
              </p:nvSpPr>
              <p:spPr>
                <a:xfrm>
                  <a:off x="4550700" y="309618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任意多边形: 形状 95"/>
                <p:cNvSpPr/>
                <p:nvPr/>
              </p:nvSpPr>
              <p:spPr>
                <a:xfrm>
                  <a:off x="4430867" y="316929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任意多边形: 形状 96"/>
                <p:cNvSpPr/>
                <p:nvPr/>
              </p:nvSpPr>
              <p:spPr>
                <a:xfrm>
                  <a:off x="4384118" y="3303345"/>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任意多边形: 形状 97"/>
                <p:cNvSpPr/>
                <p:nvPr/>
              </p:nvSpPr>
              <p:spPr>
                <a:xfrm>
                  <a:off x="4286569" y="316290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任意多边形: 形状 98"/>
                <p:cNvSpPr/>
                <p:nvPr/>
              </p:nvSpPr>
              <p:spPr>
                <a:xfrm>
                  <a:off x="4224238" y="302526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任意多边形: 形状 99"/>
                <p:cNvSpPr/>
                <p:nvPr/>
              </p:nvSpPr>
              <p:spPr>
                <a:xfrm>
                  <a:off x="4163620" y="288606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任意多边形: 形状 100"/>
                <p:cNvSpPr/>
                <p:nvPr/>
              </p:nvSpPr>
              <p:spPr>
                <a:xfrm>
                  <a:off x="4058436" y="300344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任意多边形: 形状 101"/>
                <p:cNvSpPr/>
                <p:nvPr/>
              </p:nvSpPr>
              <p:spPr>
                <a:xfrm>
                  <a:off x="3991118" y="285255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任意多边形: 形状 102"/>
                <p:cNvSpPr/>
                <p:nvPr/>
              </p:nvSpPr>
              <p:spPr>
                <a:xfrm>
                  <a:off x="3892790" y="297881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任意多边形: 形状 103"/>
                <p:cNvSpPr/>
                <p:nvPr/>
              </p:nvSpPr>
              <p:spPr>
                <a:xfrm>
                  <a:off x="3804590" y="310507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任意多边形: 形状 104"/>
                <p:cNvSpPr/>
                <p:nvPr/>
              </p:nvSpPr>
              <p:spPr>
                <a:xfrm>
                  <a:off x="3723092" y="325845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任意多边形: 形状 105"/>
                <p:cNvSpPr/>
                <p:nvPr/>
              </p:nvSpPr>
              <p:spPr>
                <a:xfrm>
                  <a:off x="3652034" y="312658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任意多边形: 形状 106"/>
                <p:cNvSpPr/>
                <p:nvPr/>
              </p:nvSpPr>
              <p:spPr>
                <a:xfrm>
                  <a:off x="3478129" y="313920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任意多边形: 形状 107"/>
                <p:cNvSpPr/>
                <p:nvPr/>
              </p:nvSpPr>
              <p:spPr>
                <a:xfrm>
                  <a:off x="3559783" y="326577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1" name="任意多边形: 形状 108"/>
                <p:cNvSpPr/>
                <p:nvPr/>
              </p:nvSpPr>
              <p:spPr>
                <a:xfrm>
                  <a:off x="3479531" y="340528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任意多边形: 形状 109"/>
                <p:cNvSpPr/>
                <p:nvPr/>
              </p:nvSpPr>
              <p:spPr>
                <a:xfrm>
                  <a:off x="3635828" y="340341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任意多边形: 形状 110"/>
                <p:cNvSpPr/>
                <p:nvPr/>
              </p:nvSpPr>
              <p:spPr>
                <a:xfrm>
                  <a:off x="3785891" y="339671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任意多边形: 形状 111"/>
                <p:cNvSpPr/>
                <p:nvPr/>
              </p:nvSpPr>
              <p:spPr>
                <a:xfrm>
                  <a:off x="3932214" y="338362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任意多边形: 形状 112"/>
                <p:cNvSpPr/>
                <p:nvPr/>
              </p:nvSpPr>
              <p:spPr>
                <a:xfrm>
                  <a:off x="3880323" y="324910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任意多边形: 形状 113"/>
                <p:cNvSpPr/>
                <p:nvPr/>
              </p:nvSpPr>
              <p:spPr>
                <a:xfrm>
                  <a:off x="3972886" y="313468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任意多边形: 形状 114"/>
                <p:cNvSpPr/>
                <p:nvPr/>
              </p:nvSpPr>
              <p:spPr>
                <a:xfrm>
                  <a:off x="4128247" y="315838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任意多边形: 形状 115"/>
                <p:cNvSpPr/>
                <p:nvPr/>
              </p:nvSpPr>
              <p:spPr>
                <a:xfrm>
                  <a:off x="4055631" y="330022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任意多边形: 形状 116"/>
                <p:cNvSpPr/>
                <p:nvPr/>
              </p:nvSpPr>
              <p:spPr>
                <a:xfrm>
                  <a:off x="4027426" y="348634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任意多边形: 形状 117"/>
                <p:cNvSpPr/>
                <p:nvPr/>
              </p:nvSpPr>
              <p:spPr>
                <a:xfrm>
                  <a:off x="4122637" y="3605275"/>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任意多边形: 形状 118"/>
                <p:cNvSpPr/>
                <p:nvPr/>
              </p:nvSpPr>
              <p:spPr>
                <a:xfrm>
                  <a:off x="4272857" y="357721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任意多边形: 形状 119"/>
                <p:cNvSpPr/>
                <p:nvPr/>
              </p:nvSpPr>
              <p:spPr>
                <a:xfrm>
                  <a:off x="4167672" y="3442230"/>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任意多边形: 形状 120"/>
                <p:cNvSpPr/>
                <p:nvPr/>
              </p:nvSpPr>
              <p:spPr>
                <a:xfrm>
                  <a:off x="4222524" y="330116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任意多边形: 形状 121"/>
                <p:cNvSpPr/>
                <p:nvPr/>
              </p:nvSpPr>
              <p:spPr>
                <a:xfrm>
                  <a:off x="4330202" y="343755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任意多边形: 形状 122"/>
                <p:cNvSpPr/>
                <p:nvPr/>
              </p:nvSpPr>
              <p:spPr>
                <a:xfrm>
                  <a:off x="4440996" y="355258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任意多边形: 形状 123"/>
                <p:cNvSpPr/>
                <p:nvPr/>
              </p:nvSpPr>
              <p:spPr>
                <a:xfrm>
                  <a:off x="4526546" y="367136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任意多边形: 形状 124"/>
                <p:cNvSpPr/>
                <p:nvPr/>
              </p:nvSpPr>
              <p:spPr>
                <a:xfrm>
                  <a:off x="4368691" y="369817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任意多边形: 形状 125"/>
                <p:cNvSpPr/>
                <p:nvPr/>
              </p:nvSpPr>
              <p:spPr>
                <a:xfrm>
                  <a:off x="4214265" y="373605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任意多边形: 形状 126"/>
                <p:cNvSpPr/>
                <p:nvPr/>
              </p:nvSpPr>
              <p:spPr>
                <a:xfrm>
                  <a:off x="4068253" y="3759280"/>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任意多边形: 形状 127"/>
                <p:cNvSpPr/>
                <p:nvPr/>
              </p:nvSpPr>
              <p:spPr>
                <a:xfrm>
                  <a:off x="4306827" y="385140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任意多边形: 形状 142"/>
                <p:cNvSpPr/>
                <p:nvPr/>
              </p:nvSpPr>
              <p:spPr>
                <a:xfrm>
                  <a:off x="3858507" y="394414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任意多边形: 形状 143"/>
                <p:cNvSpPr/>
                <p:nvPr/>
              </p:nvSpPr>
              <p:spPr>
                <a:xfrm>
                  <a:off x="4003584" y="388740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任意多边形: 形状 144"/>
                <p:cNvSpPr/>
                <p:nvPr/>
              </p:nvSpPr>
              <p:spPr>
                <a:xfrm>
                  <a:off x="3966185" y="364315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任意多边形: 形状 145"/>
                <p:cNvSpPr/>
                <p:nvPr/>
              </p:nvSpPr>
              <p:spPr>
                <a:xfrm>
                  <a:off x="3869259" y="352920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任意多边形: 形状 146"/>
                <p:cNvSpPr/>
                <p:nvPr/>
              </p:nvSpPr>
              <p:spPr>
                <a:xfrm>
                  <a:off x="3713898" y="354308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任意多边形: 形状 147"/>
                <p:cNvSpPr/>
                <p:nvPr/>
              </p:nvSpPr>
              <p:spPr>
                <a:xfrm>
                  <a:off x="3559471" y="354884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任意多边形: 形状 148"/>
                <p:cNvSpPr/>
                <p:nvPr/>
              </p:nvSpPr>
              <p:spPr>
                <a:xfrm>
                  <a:off x="3398344" y="354838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任意多边形: 形状 149"/>
                <p:cNvSpPr/>
                <p:nvPr/>
              </p:nvSpPr>
              <p:spPr>
                <a:xfrm>
                  <a:off x="3318716" y="340450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任意多边形: 形状 150"/>
                <p:cNvSpPr/>
                <p:nvPr/>
              </p:nvSpPr>
              <p:spPr>
                <a:xfrm>
                  <a:off x="3384475" y="326796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任意多边形: 形状 151"/>
                <p:cNvSpPr/>
                <p:nvPr/>
              </p:nvSpPr>
              <p:spPr>
                <a:xfrm>
                  <a:off x="3309677" y="3127830"/>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任意多边形: 形状 152"/>
                <p:cNvSpPr/>
                <p:nvPr/>
              </p:nvSpPr>
              <p:spPr>
                <a:xfrm>
                  <a:off x="3261215" y="297273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任意多边形: 形状 153"/>
                <p:cNvSpPr/>
                <p:nvPr/>
              </p:nvSpPr>
              <p:spPr>
                <a:xfrm>
                  <a:off x="3221634" y="281982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任意多边形: 形状 154"/>
                <p:cNvSpPr/>
                <p:nvPr/>
              </p:nvSpPr>
              <p:spPr>
                <a:xfrm>
                  <a:off x="3100867" y="293127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任意多边形: 形状 155"/>
                <p:cNvSpPr/>
                <p:nvPr/>
              </p:nvSpPr>
              <p:spPr>
                <a:xfrm>
                  <a:off x="3148394" y="309197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任意多边形: 形状 156"/>
                <p:cNvSpPr/>
                <p:nvPr/>
              </p:nvSpPr>
              <p:spPr>
                <a:xfrm>
                  <a:off x="3042119" y="320109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任意多边形: 形状 157"/>
                <p:cNvSpPr/>
                <p:nvPr/>
              </p:nvSpPr>
              <p:spPr>
                <a:xfrm>
                  <a:off x="3206363" y="325845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任意多边形: 形状 158"/>
                <p:cNvSpPr/>
                <p:nvPr/>
              </p:nvSpPr>
              <p:spPr>
                <a:xfrm>
                  <a:off x="3176755" y="341791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任意多边形: 形状 159"/>
                <p:cNvSpPr/>
                <p:nvPr/>
              </p:nvSpPr>
              <p:spPr>
                <a:xfrm>
                  <a:off x="3074064" y="353887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任意多边形: 形状 160"/>
                <p:cNvSpPr/>
                <p:nvPr/>
              </p:nvSpPr>
              <p:spPr>
                <a:xfrm>
                  <a:off x="2973866" y="3666222"/>
                  <a:ext cx="56410" cy="56426"/>
                </a:xfrm>
                <a:custGeom>
                  <a:avLst/>
                  <a:gdLst>
                    <a:gd name="connsiteX0" fmla="*/ 56410 w 56410"/>
                    <a:gd name="connsiteY0" fmla="*/ 28213 h 56426"/>
                    <a:gd name="connsiteX1" fmla="*/ 28205 w 56410"/>
                    <a:gd name="connsiteY1" fmla="*/ 56427 h 56426"/>
                    <a:gd name="connsiteX2" fmla="*/ 0 w 56410"/>
                    <a:gd name="connsiteY2" fmla="*/ 28214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4"/>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任意多边形: 形状 161"/>
                <p:cNvSpPr/>
                <p:nvPr/>
              </p:nvSpPr>
              <p:spPr>
                <a:xfrm>
                  <a:off x="2933350" y="347979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任意多边形: 形状 162"/>
                <p:cNvSpPr/>
                <p:nvPr/>
              </p:nvSpPr>
              <p:spPr>
                <a:xfrm>
                  <a:off x="3051157" y="335868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任意多边形: 形状 163"/>
                <p:cNvSpPr/>
                <p:nvPr/>
              </p:nvSpPr>
              <p:spPr>
                <a:xfrm>
                  <a:off x="2906236" y="331721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任意多边形: 形状 165"/>
                <p:cNvSpPr/>
                <p:nvPr/>
              </p:nvSpPr>
              <p:spPr>
                <a:xfrm>
                  <a:off x="2768328" y="3428513"/>
                  <a:ext cx="56098" cy="56115"/>
                </a:xfrm>
                <a:custGeom>
                  <a:avLst/>
                  <a:gdLst>
                    <a:gd name="connsiteX0" fmla="*/ 56098 w 56098"/>
                    <a:gd name="connsiteY0" fmla="*/ 28058 h 56115"/>
                    <a:gd name="connsiteX1" fmla="*/ 28049 w 56098"/>
                    <a:gd name="connsiteY1" fmla="*/ 56115 h 56115"/>
                    <a:gd name="connsiteX2" fmla="*/ 0 w 56098"/>
                    <a:gd name="connsiteY2" fmla="*/ 28058 h 56115"/>
                    <a:gd name="connsiteX3" fmla="*/ 28049 w 56098"/>
                    <a:gd name="connsiteY3" fmla="*/ 0 h 56115"/>
                    <a:gd name="connsiteX4" fmla="*/ 56098 w 56098"/>
                    <a:gd name="connsiteY4" fmla="*/ 28058 h 5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98" h="56115">
                      <a:moveTo>
                        <a:pt x="56098" y="28058"/>
                      </a:moveTo>
                      <a:cubicBezTo>
                        <a:pt x="56098" y="43553"/>
                        <a:pt x="43540" y="56115"/>
                        <a:pt x="28049" y="56115"/>
                      </a:cubicBezTo>
                      <a:cubicBezTo>
                        <a:pt x="12558" y="56115"/>
                        <a:pt x="0" y="43553"/>
                        <a:pt x="0" y="28058"/>
                      </a:cubicBezTo>
                      <a:cubicBezTo>
                        <a:pt x="0" y="12562"/>
                        <a:pt x="12558" y="0"/>
                        <a:pt x="28049" y="0"/>
                      </a:cubicBezTo>
                      <a:cubicBezTo>
                        <a:pt x="43540" y="0"/>
                        <a:pt x="56098" y="12562"/>
                        <a:pt x="56098" y="28058"/>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任意多边形: 形状 166"/>
                <p:cNvSpPr/>
                <p:nvPr/>
              </p:nvSpPr>
              <p:spPr>
                <a:xfrm>
                  <a:off x="2818193" y="3574100"/>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任意多边形: 形状 170"/>
                <p:cNvSpPr/>
                <p:nvPr/>
              </p:nvSpPr>
              <p:spPr>
                <a:xfrm>
                  <a:off x="3141070" y="368929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任意多边形: 形状 171"/>
                <p:cNvSpPr/>
                <p:nvPr/>
              </p:nvSpPr>
              <p:spPr>
                <a:xfrm>
                  <a:off x="3238464" y="355820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任意多边形: 形状 172"/>
                <p:cNvSpPr/>
                <p:nvPr/>
              </p:nvSpPr>
              <p:spPr>
                <a:xfrm>
                  <a:off x="3313262" y="369505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任意多边形: 形状 173"/>
                <p:cNvSpPr/>
                <p:nvPr/>
              </p:nvSpPr>
              <p:spPr>
                <a:xfrm>
                  <a:off x="3477973" y="368773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任意多边形: 形状 174"/>
                <p:cNvSpPr/>
                <p:nvPr/>
              </p:nvSpPr>
              <p:spPr>
                <a:xfrm>
                  <a:off x="3561809" y="382100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任意多边形: 形状 175"/>
                <p:cNvSpPr/>
                <p:nvPr/>
              </p:nvSpPr>
              <p:spPr>
                <a:xfrm>
                  <a:off x="3645021" y="369085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任意多边形: 形状 176"/>
                <p:cNvSpPr/>
                <p:nvPr/>
              </p:nvSpPr>
              <p:spPr>
                <a:xfrm>
                  <a:off x="3799604" y="367573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任意多边形: 形状 177"/>
                <p:cNvSpPr/>
                <p:nvPr/>
              </p:nvSpPr>
              <p:spPr>
                <a:xfrm>
                  <a:off x="3896062" y="378671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任意多边形: 形状 178"/>
                <p:cNvSpPr/>
                <p:nvPr/>
              </p:nvSpPr>
              <p:spPr>
                <a:xfrm>
                  <a:off x="3736649" y="383487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任意多边形: 形状 239"/>
                <p:cNvSpPr/>
                <p:nvPr/>
              </p:nvSpPr>
              <p:spPr>
                <a:xfrm>
                  <a:off x="4418557" y="3949915"/>
                  <a:ext cx="56410" cy="56426"/>
                </a:xfrm>
                <a:custGeom>
                  <a:avLst/>
                  <a:gdLst>
                    <a:gd name="connsiteX0" fmla="*/ 56410 w 56410"/>
                    <a:gd name="connsiteY0" fmla="*/ 28214 h 56426"/>
                    <a:gd name="connsiteX1" fmla="*/ 28205 w 56410"/>
                    <a:gd name="connsiteY1" fmla="*/ 56427 h 56426"/>
                    <a:gd name="connsiteX2" fmla="*/ 0 w 56410"/>
                    <a:gd name="connsiteY2" fmla="*/ 28214 h 56426"/>
                    <a:gd name="connsiteX3" fmla="*/ 28205 w 56410"/>
                    <a:gd name="connsiteY3" fmla="*/ 0 h 56426"/>
                    <a:gd name="connsiteX4" fmla="*/ 56410 w 56410"/>
                    <a:gd name="connsiteY4" fmla="*/ 28214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4"/>
                      </a:moveTo>
                      <a:cubicBezTo>
                        <a:pt x="56410" y="43795"/>
                        <a:pt x="43782" y="56427"/>
                        <a:pt x="28205" y="56427"/>
                      </a:cubicBezTo>
                      <a:cubicBezTo>
                        <a:pt x="12628" y="56427"/>
                        <a:pt x="0" y="43795"/>
                        <a:pt x="0" y="28214"/>
                      </a:cubicBezTo>
                      <a:cubicBezTo>
                        <a:pt x="0" y="12632"/>
                        <a:pt x="12628" y="0"/>
                        <a:pt x="28205" y="0"/>
                      </a:cubicBezTo>
                      <a:cubicBezTo>
                        <a:pt x="43782" y="0"/>
                        <a:pt x="56410" y="12632"/>
                        <a:pt x="56410" y="28214"/>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任意多边形: 形状 240"/>
                <p:cNvSpPr/>
                <p:nvPr/>
              </p:nvSpPr>
              <p:spPr>
                <a:xfrm>
                  <a:off x="4470136" y="381617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任意多边形: 形状 241"/>
                <p:cNvSpPr/>
                <p:nvPr/>
              </p:nvSpPr>
              <p:spPr>
                <a:xfrm>
                  <a:off x="4622069" y="381648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任意多边形: 形状 260"/>
                <p:cNvSpPr/>
                <p:nvPr/>
              </p:nvSpPr>
              <p:spPr>
                <a:xfrm>
                  <a:off x="5183677" y="370597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任意多边形: 形状 261"/>
                <p:cNvSpPr/>
                <p:nvPr/>
              </p:nvSpPr>
              <p:spPr>
                <a:xfrm>
                  <a:off x="5049352" y="377782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任意多边形: 形状 262"/>
                <p:cNvSpPr/>
                <p:nvPr/>
              </p:nvSpPr>
              <p:spPr>
                <a:xfrm>
                  <a:off x="4919079" y="3704412"/>
                  <a:ext cx="56410" cy="56426"/>
                </a:xfrm>
                <a:custGeom>
                  <a:avLst/>
                  <a:gdLst>
                    <a:gd name="connsiteX0" fmla="*/ 56410 w 56410"/>
                    <a:gd name="connsiteY0" fmla="*/ 28214 h 56426"/>
                    <a:gd name="connsiteX1" fmla="*/ 28205 w 56410"/>
                    <a:gd name="connsiteY1" fmla="*/ 56427 h 56426"/>
                    <a:gd name="connsiteX2" fmla="*/ 0 w 56410"/>
                    <a:gd name="connsiteY2" fmla="*/ 28214 h 56426"/>
                    <a:gd name="connsiteX3" fmla="*/ 28205 w 56410"/>
                    <a:gd name="connsiteY3" fmla="*/ 0 h 56426"/>
                    <a:gd name="connsiteX4" fmla="*/ 56410 w 56410"/>
                    <a:gd name="connsiteY4" fmla="*/ 28214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4"/>
                      </a:moveTo>
                      <a:cubicBezTo>
                        <a:pt x="56410" y="43795"/>
                        <a:pt x="43782" y="56427"/>
                        <a:pt x="28205" y="56427"/>
                      </a:cubicBezTo>
                      <a:cubicBezTo>
                        <a:pt x="12628" y="56427"/>
                        <a:pt x="0" y="43795"/>
                        <a:pt x="0" y="28214"/>
                      </a:cubicBezTo>
                      <a:cubicBezTo>
                        <a:pt x="0" y="12632"/>
                        <a:pt x="12628" y="0"/>
                        <a:pt x="28205" y="0"/>
                      </a:cubicBezTo>
                      <a:cubicBezTo>
                        <a:pt x="43782" y="0"/>
                        <a:pt x="56410" y="12632"/>
                        <a:pt x="56410" y="28214"/>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任意多边形: 形状 263"/>
                <p:cNvSpPr/>
                <p:nvPr/>
              </p:nvSpPr>
              <p:spPr>
                <a:xfrm>
                  <a:off x="4897887" y="387883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任意多边形: 形状 264"/>
                <p:cNvSpPr/>
                <p:nvPr/>
              </p:nvSpPr>
              <p:spPr>
                <a:xfrm>
                  <a:off x="4784443" y="377050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任意多边形: 形状 265"/>
                <p:cNvSpPr/>
                <p:nvPr/>
              </p:nvSpPr>
              <p:spPr>
                <a:xfrm>
                  <a:off x="4668818" y="367245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任意多边形: 形状 266"/>
                <p:cNvSpPr/>
                <p:nvPr/>
              </p:nvSpPr>
              <p:spPr>
                <a:xfrm>
                  <a:off x="4789585" y="360496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任意多边形: 形状 267"/>
                <p:cNvSpPr/>
                <p:nvPr/>
              </p:nvSpPr>
              <p:spPr>
                <a:xfrm>
                  <a:off x="4783041" y="345672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任意多边形: 形状 268"/>
                <p:cNvSpPr/>
                <p:nvPr/>
              </p:nvSpPr>
              <p:spPr>
                <a:xfrm>
                  <a:off x="4657754" y="336772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任意多边形: 形状 269"/>
                <p:cNvSpPr/>
                <p:nvPr/>
              </p:nvSpPr>
              <p:spPr>
                <a:xfrm>
                  <a:off x="4622537" y="3525935"/>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任意多边形: 形状 270"/>
                <p:cNvSpPr/>
                <p:nvPr/>
              </p:nvSpPr>
              <p:spPr>
                <a:xfrm>
                  <a:off x="4501613" y="341573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任意多边形: 形状 271"/>
                <p:cNvSpPr/>
                <p:nvPr/>
              </p:nvSpPr>
              <p:spPr>
                <a:xfrm>
                  <a:off x="4542285" y="326577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任意多边形: 形状 272"/>
                <p:cNvSpPr/>
                <p:nvPr/>
              </p:nvSpPr>
              <p:spPr>
                <a:xfrm>
                  <a:off x="4678168" y="320311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任意多边形: 形状 273"/>
                <p:cNvSpPr/>
                <p:nvPr/>
              </p:nvSpPr>
              <p:spPr>
                <a:xfrm>
                  <a:off x="4819349" y="314076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任意多边形: 形状 274"/>
                <p:cNvSpPr/>
                <p:nvPr/>
              </p:nvSpPr>
              <p:spPr>
                <a:xfrm>
                  <a:off x="4819972" y="2987075"/>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任意多边形: 形状 275"/>
                <p:cNvSpPr/>
                <p:nvPr/>
              </p:nvSpPr>
              <p:spPr>
                <a:xfrm>
                  <a:off x="4965516" y="307015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任意多边形: 形状 276"/>
                <p:cNvSpPr/>
                <p:nvPr/>
              </p:nvSpPr>
              <p:spPr>
                <a:xfrm>
                  <a:off x="4949934" y="292113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任意多边形: 形状 277"/>
                <p:cNvSpPr/>
                <p:nvPr/>
              </p:nvSpPr>
              <p:spPr>
                <a:xfrm>
                  <a:off x="5073506" y="286190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任意多边形: 形状 278"/>
                <p:cNvSpPr/>
                <p:nvPr/>
              </p:nvSpPr>
              <p:spPr>
                <a:xfrm>
                  <a:off x="5116515" y="300125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任意多边形: 形状 279"/>
                <p:cNvSpPr/>
                <p:nvPr/>
              </p:nvSpPr>
              <p:spPr>
                <a:xfrm>
                  <a:off x="5092673" y="316071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任意多边形: 形状 280"/>
                <p:cNvSpPr/>
                <p:nvPr/>
              </p:nvSpPr>
              <p:spPr>
                <a:xfrm>
                  <a:off x="4949778" y="322883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任意多边形: 形状 281"/>
                <p:cNvSpPr/>
                <p:nvPr/>
              </p:nvSpPr>
              <p:spPr>
                <a:xfrm>
                  <a:off x="4804078" y="329913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任意多边形: 形状 282"/>
                <p:cNvSpPr/>
                <p:nvPr/>
              </p:nvSpPr>
              <p:spPr>
                <a:xfrm>
                  <a:off x="4935597" y="338486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任意多边形: 形状 283"/>
                <p:cNvSpPr/>
                <p:nvPr/>
              </p:nvSpPr>
              <p:spPr>
                <a:xfrm>
                  <a:off x="4927027" y="353887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任意多边形: 形状 284"/>
                <p:cNvSpPr/>
                <p:nvPr/>
              </p:nvSpPr>
              <p:spPr>
                <a:xfrm>
                  <a:off x="5057300" y="3619460"/>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任意多边形: 形状 285"/>
                <p:cNvSpPr/>
                <p:nvPr/>
              </p:nvSpPr>
              <p:spPr>
                <a:xfrm>
                  <a:off x="5073194" y="346529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任意多边形: 形状 286"/>
                <p:cNvSpPr/>
                <p:nvPr/>
              </p:nvSpPr>
              <p:spPr>
                <a:xfrm>
                  <a:off x="5205337" y="354962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任意多边形: 形状 287"/>
                <p:cNvSpPr/>
                <p:nvPr/>
              </p:nvSpPr>
              <p:spPr>
                <a:xfrm>
                  <a:off x="5336545" y="362491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任意多边形: 形状 288"/>
                <p:cNvSpPr/>
                <p:nvPr/>
              </p:nvSpPr>
              <p:spPr>
                <a:xfrm>
                  <a:off x="5454352" y="373683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1"/>
                        <a:pt x="12628" y="0"/>
                        <a:pt x="28205" y="0"/>
                      </a:cubicBezTo>
                      <a:cubicBezTo>
                        <a:pt x="43782" y="0"/>
                        <a:pt x="56410" y="12631"/>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任意多边形: 形状 292"/>
                <p:cNvSpPr/>
                <p:nvPr/>
              </p:nvSpPr>
              <p:spPr>
                <a:xfrm>
                  <a:off x="5794994" y="345142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任意多边形: 形状 293"/>
                <p:cNvSpPr/>
                <p:nvPr/>
              </p:nvSpPr>
              <p:spPr>
                <a:xfrm>
                  <a:off x="5636516" y="3501930"/>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任意多边形: 形状 294"/>
                <p:cNvSpPr/>
                <p:nvPr/>
              </p:nvSpPr>
              <p:spPr>
                <a:xfrm>
                  <a:off x="5606441" y="3647673"/>
                  <a:ext cx="56410" cy="56426"/>
                </a:xfrm>
                <a:custGeom>
                  <a:avLst/>
                  <a:gdLst>
                    <a:gd name="connsiteX0" fmla="*/ 56410 w 56410"/>
                    <a:gd name="connsiteY0" fmla="*/ 28213 h 56426"/>
                    <a:gd name="connsiteX1" fmla="*/ 28205 w 56410"/>
                    <a:gd name="connsiteY1" fmla="*/ 56427 h 56426"/>
                    <a:gd name="connsiteX2" fmla="*/ 0 w 56410"/>
                    <a:gd name="connsiteY2" fmla="*/ 28214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4"/>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任意多边形: 形状 295"/>
                <p:cNvSpPr/>
                <p:nvPr/>
              </p:nvSpPr>
              <p:spPr>
                <a:xfrm>
                  <a:off x="5481622" y="356926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任意多边形: 形状 296"/>
                <p:cNvSpPr/>
                <p:nvPr/>
              </p:nvSpPr>
              <p:spPr>
                <a:xfrm>
                  <a:off x="5654436" y="335649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任意多边形: 形状 297"/>
                <p:cNvSpPr/>
                <p:nvPr/>
              </p:nvSpPr>
              <p:spPr>
                <a:xfrm>
                  <a:off x="5801695" y="329492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任意多边形: 形状 299"/>
                <p:cNvSpPr/>
                <p:nvPr/>
              </p:nvSpPr>
              <p:spPr>
                <a:xfrm>
                  <a:off x="5780190" y="2974760"/>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任意多边形: 形状 300"/>
                <p:cNvSpPr/>
                <p:nvPr/>
              </p:nvSpPr>
              <p:spPr>
                <a:xfrm>
                  <a:off x="5747466" y="283462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任意多边形: 形状 301"/>
                <p:cNvSpPr/>
                <p:nvPr/>
              </p:nvSpPr>
              <p:spPr>
                <a:xfrm>
                  <a:off x="5620622" y="2788490"/>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任意多边形: 形状 302"/>
                <p:cNvSpPr/>
                <p:nvPr/>
              </p:nvSpPr>
              <p:spPr>
                <a:xfrm>
                  <a:off x="5607376" y="293968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任意多边形: 形状 303"/>
                <p:cNvSpPr/>
                <p:nvPr/>
              </p:nvSpPr>
              <p:spPr>
                <a:xfrm>
                  <a:off x="5534604" y="309977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任意多边形: 形状 304"/>
                <p:cNvSpPr/>
                <p:nvPr/>
              </p:nvSpPr>
              <p:spPr>
                <a:xfrm>
                  <a:off x="5678434" y="306953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任意多边形: 形状 305"/>
                <p:cNvSpPr/>
                <p:nvPr/>
              </p:nvSpPr>
              <p:spPr>
                <a:xfrm>
                  <a:off x="5667370" y="320966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任意多边形: 形状 306"/>
                <p:cNvSpPr/>
                <p:nvPr/>
              </p:nvSpPr>
              <p:spPr>
                <a:xfrm>
                  <a:off x="5515593" y="325377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任意多边形: 形状 307"/>
                <p:cNvSpPr/>
                <p:nvPr/>
              </p:nvSpPr>
              <p:spPr>
                <a:xfrm>
                  <a:off x="5382359" y="314263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任意多边形: 形状 308"/>
                <p:cNvSpPr/>
                <p:nvPr/>
              </p:nvSpPr>
              <p:spPr>
                <a:xfrm>
                  <a:off x="5371918" y="331113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任意多边形: 形状 309"/>
                <p:cNvSpPr/>
                <p:nvPr/>
              </p:nvSpPr>
              <p:spPr>
                <a:xfrm>
                  <a:off x="5503282" y="3411055"/>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任意多边形: 形状 310"/>
                <p:cNvSpPr/>
                <p:nvPr/>
              </p:nvSpPr>
              <p:spPr>
                <a:xfrm>
                  <a:off x="5355556" y="347044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任意多边形: 形状 311"/>
                <p:cNvSpPr/>
                <p:nvPr/>
              </p:nvSpPr>
              <p:spPr>
                <a:xfrm>
                  <a:off x="5222790" y="339577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任意多边形: 形状 312"/>
                <p:cNvSpPr/>
                <p:nvPr/>
              </p:nvSpPr>
              <p:spPr>
                <a:xfrm>
                  <a:off x="5085505" y="331332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任意多边形: 形状 313"/>
                <p:cNvSpPr/>
                <p:nvPr/>
              </p:nvSpPr>
              <p:spPr>
                <a:xfrm>
                  <a:off x="5235256" y="324613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任意多边形: 形状 314"/>
                <p:cNvSpPr/>
                <p:nvPr/>
              </p:nvSpPr>
              <p:spPr>
                <a:xfrm>
                  <a:off x="5231984" y="310320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任意多边形: 形状 315"/>
                <p:cNvSpPr/>
                <p:nvPr/>
              </p:nvSpPr>
              <p:spPr>
                <a:xfrm>
                  <a:off x="5298367" y="2983645"/>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任意多边形: 形状 316"/>
                <p:cNvSpPr/>
                <p:nvPr/>
              </p:nvSpPr>
              <p:spPr>
                <a:xfrm>
                  <a:off x="5447651" y="2976475"/>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任意多边形: 形状 317"/>
                <p:cNvSpPr/>
                <p:nvPr/>
              </p:nvSpPr>
              <p:spPr>
                <a:xfrm>
                  <a:off x="5489414" y="281950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任意多边形: 形状 318"/>
                <p:cNvSpPr/>
                <p:nvPr/>
              </p:nvSpPr>
              <p:spPr>
                <a:xfrm>
                  <a:off x="5352440" y="283384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任意多边形: 形状 319"/>
                <p:cNvSpPr/>
                <p:nvPr/>
              </p:nvSpPr>
              <p:spPr>
                <a:xfrm>
                  <a:off x="5211103" y="285832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任意多边形: 形状 320"/>
                <p:cNvSpPr/>
                <p:nvPr/>
              </p:nvSpPr>
              <p:spPr>
                <a:xfrm>
                  <a:off x="4965205" y="276199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任意多边形: 形状 321"/>
                <p:cNvSpPr/>
                <p:nvPr/>
              </p:nvSpPr>
              <p:spPr>
                <a:xfrm>
                  <a:off x="5115112" y="271787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任意多边形: 形状 322"/>
                <p:cNvSpPr/>
                <p:nvPr/>
              </p:nvSpPr>
              <p:spPr>
                <a:xfrm>
                  <a:off x="5160459" y="256839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任意多边形: 形状 323"/>
                <p:cNvSpPr/>
                <p:nvPr/>
              </p:nvSpPr>
              <p:spPr>
                <a:xfrm>
                  <a:off x="5260812" y="269995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任意多边形: 形状 324"/>
                <p:cNvSpPr/>
                <p:nvPr/>
              </p:nvSpPr>
              <p:spPr>
                <a:xfrm>
                  <a:off x="5406668" y="267766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1"/>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任意多边形: 形状 325"/>
                <p:cNvSpPr/>
                <p:nvPr/>
              </p:nvSpPr>
              <p:spPr>
                <a:xfrm>
                  <a:off x="5550810" y="265599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任意多边形: 形状 329"/>
                <p:cNvSpPr/>
                <p:nvPr/>
              </p:nvSpPr>
              <p:spPr>
                <a:xfrm>
                  <a:off x="5311768" y="254438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任意多边形: 形状 330"/>
                <p:cNvSpPr/>
                <p:nvPr/>
              </p:nvSpPr>
              <p:spPr>
                <a:xfrm>
                  <a:off x="5205493" y="241594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任意多边形: 形状 342"/>
                <p:cNvSpPr/>
                <p:nvPr/>
              </p:nvSpPr>
              <p:spPr>
                <a:xfrm>
                  <a:off x="5086128" y="2302315"/>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任意多边形: 形状 343"/>
                <p:cNvSpPr/>
                <p:nvPr/>
              </p:nvSpPr>
              <p:spPr>
                <a:xfrm>
                  <a:off x="5049041" y="245320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任意多边形: 形状 344"/>
                <p:cNvSpPr/>
                <p:nvPr/>
              </p:nvSpPr>
              <p:spPr>
                <a:xfrm>
                  <a:off x="5005720" y="2605960"/>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任意多边形: 形状 345"/>
                <p:cNvSpPr/>
                <p:nvPr/>
              </p:nvSpPr>
              <p:spPr>
                <a:xfrm>
                  <a:off x="4895549" y="249887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任意多边形: 形状 346"/>
                <p:cNvSpPr/>
                <p:nvPr/>
              </p:nvSpPr>
              <p:spPr>
                <a:xfrm>
                  <a:off x="4924222" y="234938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任意多边形: 形状 347"/>
                <p:cNvSpPr/>
                <p:nvPr/>
              </p:nvSpPr>
              <p:spPr>
                <a:xfrm>
                  <a:off x="4759510" y="2409245"/>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任意多边形: 形状 348"/>
                <p:cNvSpPr/>
                <p:nvPr/>
              </p:nvSpPr>
              <p:spPr>
                <a:xfrm>
                  <a:off x="4674740" y="228594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任意多边形: 形状 349"/>
                <p:cNvSpPr/>
                <p:nvPr/>
              </p:nvSpPr>
              <p:spPr>
                <a:xfrm>
                  <a:off x="4812025" y="224339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任意多边形: 形状 359"/>
                <p:cNvSpPr/>
                <p:nvPr/>
              </p:nvSpPr>
              <p:spPr>
                <a:xfrm>
                  <a:off x="4583735" y="240363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任意多边形: 形状 360"/>
                <p:cNvSpPr/>
                <p:nvPr/>
              </p:nvSpPr>
              <p:spPr>
                <a:xfrm>
                  <a:off x="4628147" y="254314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任意多边形: 形状 361"/>
                <p:cNvSpPr/>
                <p:nvPr/>
              </p:nvSpPr>
              <p:spPr>
                <a:xfrm>
                  <a:off x="4761225" y="256293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任意多边形: 形状 362"/>
                <p:cNvSpPr/>
                <p:nvPr/>
              </p:nvSpPr>
              <p:spPr>
                <a:xfrm>
                  <a:off x="4857527" y="266519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1"/>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任意多边形: 形状 363"/>
                <p:cNvSpPr/>
                <p:nvPr/>
              </p:nvSpPr>
              <p:spPr>
                <a:xfrm>
                  <a:off x="4818881" y="2821535"/>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任意多边形: 形状 364"/>
                <p:cNvSpPr/>
                <p:nvPr/>
              </p:nvSpPr>
              <p:spPr>
                <a:xfrm>
                  <a:off x="4698893" y="2708370"/>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任意多边形: 形状 365"/>
                <p:cNvSpPr/>
                <p:nvPr/>
              </p:nvSpPr>
              <p:spPr>
                <a:xfrm>
                  <a:off x="4534493" y="266004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1"/>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任意多边形: 形状 366"/>
                <p:cNvSpPr/>
                <p:nvPr/>
              </p:nvSpPr>
              <p:spPr>
                <a:xfrm>
                  <a:off x="4578437" y="279877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任意多边形: 形状 367"/>
                <p:cNvSpPr/>
                <p:nvPr/>
              </p:nvSpPr>
              <p:spPr>
                <a:xfrm>
                  <a:off x="4685803" y="289121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任意多边形: 形状 368"/>
                <p:cNvSpPr/>
                <p:nvPr/>
              </p:nvSpPr>
              <p:spPr>
                <a:xfrm>
                  <a:off x="4680194" y="304100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任意多边形: 形状 369"/>
                <p:cNvSpPr/>
                <p:nvPr/>
              </p:nvSpPr>
              <p:spPr>
                <a:xfrm>
                  <a:off x="4520001" y="293953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任意多边形: 形状 370"/>
                <p:cNvSpPr/>
                <p:nvPr/>
              </p:nvSpPr>
              <p:spPr>
                <a:xfrm>
                  <a:off x="4392689" y="303118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任意多边形: 形状 371"/>
                <p:cNvSpPr/>
                <p:nvPr/>
              </p:nvSpPr>
              <p:spPr>
                <a:xfrm>
                  <a:off x="4331760" y="290196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任意多边形: 形状 372"/>
                <p:cNvSpPr/>
                <p:nvPr/>
              </p:nvSpPr>
              <p:spPr>
                <a:xfrm>
                  <a:off x="4429932" y="279113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任意多边形: 形状 373"/>
                <p:cNvSpPr/>
                <p:nvPr/>
              </p:nvSpPr>
              <p:spPr>
                <a:xfrm>
                  <a:off x="4267247" y="276043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任意多边形: 形状 374"/>
                <p:cNvSpPr/>
                <p:nvPr/>
              </p:nvSpPr>
              <p:spPr>
                <a:xfrm>
                  <a:off x="4105340" y="275045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任意多边形: 形状 375"/>
                <p:cNvSpPr/>
                <p:nvPr/>
              </p:nvSpPr>
              <p:spPr>
                <a:xfrm>
                  <a:off x="4083213" y="261874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任意多边形: 形状 376"/>
                <p:cNvSpPr/>
                <p:nvPr/>
              </p:nvSpPr>
              <p:spPr>
                <a:xfrm>
                  <a:off x="3991741" y="253254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任意多边形: 形状 377"/>
                <p:cNvSpPr/>
                <p:nvPr/>
              </p:nvSpPr>
              <p:spPr>
                <a:xfrm>
                  <a:off x="4138220" y="246317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任意多边形: 形状 378"/>
                <p:cNvSpPr/>
                <p:nvPr/>
              </p:nvSpPr>
              <p:spPr>
                <a:xfrm>
                  <a:off x="4086641" y="231010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1" name="任意多边形: 形状 380"/>
                <p:cNvSpPr/>
                <p:nvPr/>
              </p:nvSpPr>
              <p:spPr>
                <a:xfrm>
                  <a:off x="3914917" y="225227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2" name="任意多边形: 形状 381"/>
                <p:cNvSpPr/>
                <p:nvPr/>
              </p:nvSpPr>
              <p:spPr>
                <a:xfrm>
                  <a:off x="3963068" y="239724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3" name="任意多边形: 形状 382"/>
                <p:cNvSpPr/>
                <p:nvPr/>
              </p:nvSpPr>
              <p:spPr>
                <a:xfrm>
                  <a:off x="3804746" y="237588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6" name="任意多边形: 形状 385"/>
                <p:cNvSpPr/>
                <p:nvPr/>
              </p:nvSpPr>
              <p:spPr>
                <a:xfrm>
                  <a:off x="3647671" y="234751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7" name="任意多边形: 形状 386"/>
                <p:cNvSpPr/>
                <p:nvPr/>
              </p:nvSpPr>
              <p:spPr>
                <a:xfrm>
                  <a:off x="3542330" y="246816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8" name="任意多边形: 形状 387"/>
                <p:cNvSpPr/>
                <p:nvPr/>
              </p:nvSpPr>
              <p:spPr>
                <a:xfrm>
                  <a:off x="3440418" y="258226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9" name="任意多边形: 形状 388"/>
                <p:cNvSpPr/>
                <p:nvPr/>
              </p:nvSpPr>
              <p:spPr>
                <a:xfrm>
                  <a:off x="3498698" y="2732530"/>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0" name="任意多边形: 形状 389"/>
                <p:cNvSpPr/>
                <p:nvPr/>
              </p:nvSpPr>
              <p:spPr>
                <a:xfrm>
                  <a:off x="3667928" y="278786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1" name="任意多边形: 形状 390"/>
                <p:cNvSpPr/>
                <p:nvPr/>
              </p:nvSpPr>
              <p:spPr>
                <a:xfrm>
                  <a:off x="3608246" y="262637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2" name="任意多边形: 形状 391"/>
                <p:cNvSpPr/>
                <p:nvPr/>
              </p:nvSpPr>
              <p:spPr>
                <a:xfrm>
                  <a:off x="3700185" y="250323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3" name="任意多边形: 形状 392"/>
                <p:cNvSpPr/>
                <p:nvPr/>
              </p:nvSpPr>
              <p:spPr>
                <a:xfrm>
                  <a:off x="3850404" y="253332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4" name="任意多边形: 形状 393"/>
                <p:cNvSpPr/>
                <p:nvPr/>
              </p:nvSpPr>
              <p:spPr>
                <a:xfrm>
                  <a:off x="3769529" y="2665660"/>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1"/>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5" name="任意多边形: 形状 394"/>
                <p:cNvSpPr/>
                <p:nvPr/>
              </p:nvSpPr>
              <p:spPr>
                <a:xfrm>
                  <a:off x="3934552" y="269262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6" name="任意多边形: 形状 395"/>
                <p:cNvSpPr/>
                <p:nvPr/>
              </p:nvSpPr>
              <p:spPr>
                <a:xfrm>
                  <a:off x="3829056" y="282340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7" name="任意多边形: 形状 396"/>
                <p:cNvSpPr/>
                <p:nvPr/>
              </p:nvSpPr>
              <p:spPr>
                <a:xfrm>
                  <a:off x="3721378" y="295215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8" name="任意多边形: 形状 397"/>
                <p:cNvSpPr/>
                <p:nvPr/>
              </p:nvSpPr>
              <p:spPr>
                <a:xfrm>
                  <a:off x="3574587" y="301279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9" name="任意多边形: 形状 398"/>
                <p:cNvSpPr/>
                <p:nvPr/>
              </p:nvSpPr>
              <p:spPr>
                <a:xfrm>
                  <a:off x="3545914" y="287796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0" name="任意多边形: 形状 399"/>
                <p:cNvSpPr/>
                <p:nvPr/>
              </p:nvSpPr>
              <p:spPr>
                <a:xfrm>
                  <a:off x="3417044" y="299798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1" name="任意多边形: 形状 400"/>
                <p:cNvSpPr/>
                <p:nvPr/>
              </p:nvSpPr>
              <p:spPr>
                <a:xfrm>
                  <a:off x="3382917" y="284943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2" name="任意多边形: 形状 401"/>
                <p:cNvSpPr/>
                <p:nvPr/>
              </p:nvSpPr>
              <p:spPr>
                <a:xfrm>
                  <a:off x="3335233" y="2699953"/>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3" name="任意多边形: 形状 402"/>
                <p:cNvSpPr/>
                <p:nvPr/>
              </p:nvSpPr>
              <p:spPr>
                <a:xfrm>
                  <a:off x="3177690" y="266753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4" name="任意多边形: 形状 403"/>
                <p:cNvSpPr/>
                <p:nvPr/>
              </p:nvSpPr>
              <p:spPr>
                <a:xfrm>
                  <a:off x="3276018" y="254610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5" name="任意多边形: 形状 404"/>
                <p:cNvSpPr/>
                <p:nvPr/>
              </p:nvSpPr>
              <p:spPr>
                <a:xfrm>
                  <a:off x="3376528" y="242841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6" name="任意多边形: 形状 405"/>
                <p:cNvSpPr/>
                <p:nvPr/>
              </p:nvSpPr>
              <p:spPr>
                <a:xfrm>
                  <a:off x="3483894" y="231587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9" name="任意多边形: 形状 408"/>
                <p:cNvSpPr/>
                <p:nvPr/>
              </p:nvSpPr>
              <p:spPr>
                <a:xfrm>
                  <a:off x="3207454" y="2396775"/>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0" name="任意多边形: 形状 409"/>
                <p:cNvSpPr/>
                <p:nvPr/>
              </p:nvSpPr>
              <p:spPr>
                <a:xfrm>
                  <a:off x="3109593" y="2516955"/>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1" name="任意多边形: 形状 410"/>
                <p:cNvSpPr/>
                <p:nvPr/>
              </p:nvSpPr>
              <p:spPr>
                <a:xfrm>
                  <a:off x="3059104" y="278038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2" name="任意多边形: 形状 411"/>
                <p:cNvSpPr/>
                <p:nvPr/>
              </p:nvSpPr>
              <p:spPr>
                <a:xfrm>
                  <a:off x="2931325" y="286112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3" name="任意多边形: 形状 412"/>
                <p:cNvSpPr/>
                <p:nvPr/>
              </p:nvSpPr>
              <p:spPr>
                <a:xfrm>
                  <a:off x="2983372" y="302822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4" name="任意多边形: 形状 413"/>
                <p:cNvSpPr/>
                <p:nvPr/>
              </p:nvSpPr>
              <p:spPr>
                <a:xfrm>
                  <a:off x="2893147" y="315089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6" name="任意多边形: 形状 415"/>
                <p:cNvSpPr/>
                <p:nvPr/>
              </p:nvSpPr>
              <p:spPr>
                <a:xfrm>
                  <a:off x="2820686" y="297008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8" name="任意多边形: 形状 417"/>
                <p:cNvSpPr/>
                <p:nvPr/>
              </p:nvSpPr>
              <p:spPr>
                <a:xfrm>
                  <a:off x="2887069" y="269667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9" name="任意多边形: 形状 418"/>
                <p:cNvSpPr/>
                <p:nvPr/>
              </p:nvSpPr>
              <p:spPr>
                <a:xfrm>
                  <a:off x="3021550" y="2637447"/>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8" name="任意多边形: 形状 437"/>
                <p:cNvSpPr/>
                <p:nvPr/>
              </p:nvSpPr>
              <p:spPr>
                <a:xfrm>
                  <a:off x="4196656" y="2196944"/>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9" name="任意多边形: 形状 438"/>
                <p:cNvSpPr/>
                <p:nvPr/>
              </p:nvSpPr>
              <p:spPr>
                <a:xfrm>
                  <a:off x="4249950" y="2344869"/>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0" name="任意多边形: 形状 439"/>
                <p:cNvSpPr/>
                <p:nvPr/>
              </p:nvSpPr>
              <p:spPr>
                <a:xfrm>
                  <a:off x="4309165" y="2487495"/>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1" name="任意多边形: 形状 440"/>
                <p:cNvSpPr/>
                <p:nvPr/>
              </p:nvSpPr>
              <p:spPr>
                <a:xfrm>
                  <a:off x="4223303" y="261235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2" name="任意多边形: 形状 441"/>
                <p:cNvSpPr/>
                <p:nvPr/>
              </p:nvSpPr>
              <p:spPr>
                <a:xfrm>
                  <a:off x="4376794" y="2640876"/>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3" name="任意多边形: 形状 442"/>
                <p:cNvSpPr/>
                <p:nvPr/>
              </p:nvSpPr>
              <p:spPr>
                <a:xfrm>
                  <a:off x="4469513" y="2515241"/>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4" name="任意多边形: 形状 443"/>
                <p:cNvSpPr/>
                <p:nvPr/>
              </p:nvSpPr>
              <p:spPr>
                <a:xfrm>
                  <a:off x="4420894" y="2370588"/>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5" name="任意多边形: 形状 444"/>
                <p:cNvSpPr/>
                <p:nvPr/>
              </p:nvSpPr>
              <p:spPr>
                <a:xfrm>
                  <a:off x="4362770" y="2234042"/>
                  <a:ext cx="56410" cy="56426"/>
                </a:xfrm>
                <a:custGeom>
                  <a:avLst/>
                  <a:gdLst>
                    <a:gd name="connsiteX0" fmla="*/ 56410 w 56410"/>
                    <a:gd name="connsiteY0" fmla="*/ 28213 h 56426"/>
                    <a:gd name="connsiteX1" fmla="*/ 28205 w 56410"/>
                    <a:gd name="connsiteY1" fmla="*/ 56427 h 56426"/>
                    <a:gd name="connsiteX2" fmla="*/ 0 w 56410"/>
                    <a:gd name="connsiteY2" fmla="*/ 28213 h 56426"/>
                    <a:gd name="connsiteX3" fmla="*/ 28205 w 56410"/>
                    <a:gd name="connsiteY3" fmla="*/ 0 h 56426"/>
                    <a:gd name="connsiteX4" fmla="*/ 56410 w 56410"/>
                    <a:gd name="connsiteY4" fmla="*/ 28213 h 5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 h="56426">
                      <a:moveTo>
                        <a:pt x="56410" y="28213"/>
                      </a:moveTo>
                      <a:cubicBezTo>
                        <a:pt x="56410" y="43795"/>
                        <a:pt x="43782" y="56427"/>
                        <a:pt x="28205" y="56427"/>
                      </a:cubicBezTo>
                      <a:cubicBezTo>
                        <a:pt x="12628" y="56427"/>
                        <a:pt x="0" y="43795"/>
                        <a:pt x="0" y="28213"/>
                      </a:cubicBezTo>
                      <a:cubicBezTo>
                        <a:pt x="0" y="12632"/>
                        <a:pt x="12628" y="0"/>
                        <a:pt x="28205" y="0"/>
                      </a:cubicBezTo>
                      <a:cubicBezTo>
                        <a:pt x="43782" y="0"/>
                        <a:pt x="56410" y="12632"/>
                        <a:pt x="56410" y="28213"/>
                      </a:cubicBezTo>
                      <a:close/>
                    </a:path>
                  </a:pathLst>
                </a:custGeom>
                <a:grpFill/>
                <a:ln w="1557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235" name="文本框 7" descr="7b0a20202020227461726765744d6f64756c65223a20226b6f6e6c696e65666f6e7473220a7d0a"/>
            <p:cNvSpPr txBox="1"/>
            <p:nvPr/>
          </p:nvSpPr>
          <p:spPr>
            <a:xfrm>
              <a:off x="3651" y="6732"/>
              <a:ext cx="4154" cy="2390"/>
            </a:xfrm>
            <a:prstGeom prst="rect">
              <a:avLst/>
            </a:prstGeom>
            <a:noFill/>
          </p:spPr>
          <p:txBody>
            <a:bodyPr wrap="square" rtlCol="0" anchor="ctr"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eaLnBrk="1" fontAlgn="auto" latinLnBrk="0" hangingPunct="1">
                <a:lnSpc>
                  <a:spcPct val="130000"/>
                </a:lnSpc>
                <a:spcBef>
                  <a:spcPts val="0"/>
                </a:spcBef>
                <a:spcAft>
                  <a:spcPts val="0"/>
                </a:spcAft>
              </a:pPr>
              <a:r>
                <a:rPr lang="zh-CN" altLang="en-US" sz="2800" kern="100" spc="100">
                  <a:solidFill>
                    <a:srgbClr val="16394C"/>
                  </a:solidFill>
                  <a:uFillTx/>
                  <a:latin typeface="微软雅黑" panose="020B0503020204020204" charset="-122"/>
                  <a:ea typeface="微软雅黑" panose="020B0503020204020204" charset="-122"/>
                  <a:cs typeface="汉仪雁翎体简" panose="02010600000101010101" charset="-122"/>
                  <a:sym typeface="Times New Roman" panose="02020603050405020304" pitchFamily="12"/>
                </a:rPr>
                <a:t>什么力使冰壶和冰车的运动状态发生了改变呢？</a:t>
              </a: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6"/>
                                        </p:tgtEl>
                                        <p:attrNameLst>
                                          <p:attrName>style.visibility</p:attrName>
                                        </p:attrNameLst>
                                      </p:cBhvr>
                                      <p:to>
                                        <p:strVal val="visible"/>
                                      </p:to>
                                    </p:set>
                                    <p:animEffect transition="in" filter="wipe(down)">
                                      <p:cBhvr>
                                        <p:cTn id="23"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291719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滑动摩擦力</a:t>
            </a:r>
          </a:p>
        </p:txBody>
      </p:sp>
      <p:pic>
        <p:nvPicPr>
          <p:cNvPr id="2" name="http://photo-static-api.fotomore.com/creative/vcg/400/new/VCG41N1214474375.jpg?uid=386&amp;timestamp=1705892547&amp;sign=bbe5c842f2ac1ee678f4e61956789dc5" descr="可爱的小男孩用橡皮擦擦ABC字"/>
          <p:cNvPicPr>
            <a:picLocks noChangeAspect="1"/>
          </p:cNvPicPr>
          <p:nvPr/>
        </p:nvPicPr>
        <p:blipFill>
          <a:blip r:embed="rId3">
            <a:clrChange>
              <a:clrFrom>
                <a:srgbClr val="F8F8F8">
                  <a:alpha val="100000"/>
                </a:srgbClr>
              </a:clrFrom>
              <a:clrTo>
                <a:srgbClr val="F8F8F8">
                  <a:alpha val="100000"/>
                  <a:alpha val="0"/>
                </a:srgbClr>
              </a:clrTo>
            </a:clrChange>
          </a:blip>
          <a:stretch>
            <a:fillRect/>
          </a:stretch>
        </p:blipFill>
        <p:spPr>
          <a:xfrm>
            <a:off x="983615" y="3068955"/>
            <a:ext cx="4321127" cy="2880000"/>
          </a:xfrm>
          <a:prstGeom prst="rect">
            <a:avLst/>
          </a:prstGeom>
        </p:spPr>
      </p:pic>
      <p:pic>
        <p:nvPicPr>
          <p:cNvPr id="9" name="http://photo-static-api.fotomore.com/creative/vcg/400/new/VCG41N1090826034.jpg?uid=386&amp;timestamp=1705892629&amp;sign=b512776585c19583215ea7d5f8ce01b0" descr="使用锋利的工具会使一切变得更容易"/>
          <p:cNvPicPr>
            <a:picLocks noChangeAspect="1"/>
          </p:cNvPicPr>
          <p:nvPr/>
        </p:nvPicPr>
        <p:blipFill>
          <a:blip r:embed="rId4"/>
          <a:stretch>
            <a:fillRect/>
          </a:stretch>
        </p:blipFill>
        <p:spPr>
          <a:xfrm>
            <a:off x="5591810" y="3068955"/>
            <a:ext cx="4332559" cy="2880000"/>
          </a:xfrm>
          <a:prstGeom prst="rect">
            <a:avLst/>
          </a:prstGeom>
        </p:spPr>
      </p:pic>
      <p:sp>
        <p:nvSpPr>
          <p:cNvPr id="16" name="文本框 15"/>
          <p:cNvSpPr txBox="1"/>
          <p:nvPr/>
        </p:nvSpPr>
        <p:spPr>
          <a:xfrm>
            <a:off x="623570" y="1628775"/>
            <a:ext cx="10667365" cy="1228725"/>
          </a:xfrm>
          <a:prstGeom prst="rect">
            <a:avLst/>
          </a:prstGeom>
          <a:noFill/>
        </p:spPr>
        <p:txBody>
          <a:bodyPr wrap="square" rtlCol="0">
            <a:noAutofit/>
          </a:bodyPr>
          <a:lstStyle/>
          <a:p>
            <a:pPr>
              <a:lnSpc>
                <a:spcPct val="120000"/>
              </a:lnSpc>
            </a:pPr>
            <a:r>
              <a:rPr lang="zh-CN" altLang="en-US" sz="2800">
                <a:latin typeface="Times New Roman" panose="02020603050405020304" pitchFamily="18" charset="0"/>
                <a:cs typeface="Times New Roman" panose="02020603050405020304" pitchFamily="18" charset="0"/>
              </a:rPr>
              <a:t>（</a:t>
            </a:r>
            <a:r>
              <a:rPr lang="en-US" altLang="zh-CN" sz="2800">
                <a:latin typeface="Times New Roman" panose="02020603050405020304" pitchFamily="18" charset="0"/>
                <a:cs typeface="Times New Roman" panose="02020603050405020304" pitchFamily="18" charset="0"/>
              </a:rPr>
              <a:t>1</a:t>
            </a:r>
            <a:r>
              <a:rPr lang="zh-CN" altLang="en-US" sz="2800">
                <a:latin typeface="Times New Roman" panose="02020603050405020304" pitchFamily="18" charset="0"/>
                <a:cs typeface="Times New Roman" panose="02020603050405020304" pitchFamily="18" charset="0"/>
              </a:rPr>
              <a:t>）用橡皮擦在纸上涂擦，</a:t>
            </a:r>
            <a:r>
              <a:rPr lang="zh-CN" altLang="en-US" sz="2800">
                <a:latin typeface="Times New Roman" panose="02020603050405020304" pitchFamily="18" charset="0"/>
                <a:cs typeface="Times New Roman" panose="02020603050405020304" pitchFamily="18" charset="0"/>
                <a:sym typeface="+mn-ea"/>
              </a:rPr>
              <a:t>你感受到了什么？</a:t>
            </a:r>
            <a:endParaRPr lang="zh-CN" altLang="en-US" sz="2800">
              <a:latin typeface="Times New Roman" panose="02020603050405020304" pitchFamily="18" charset="0"/>
              <a:cs typeface="Times New Roman" panose="02020603050405020304" pitchFamily="18" charset="0"/>
            </a:endParaRPr>
          </a:p>
          <a:p>
            <a:pPr>
              <a:lnSpc>
                <a:spcPct val="120000"/>
              </a:lnSpc>
            </a:pPr>
            <a:r>
              <a:rPr lang="zh-CN" altLang="en-US" sz="2800">
                <a:latin typeface="Times New Roman" panose="02020603050405020304" pitchFamily="18" charset="0"/>
                <a:cs typeface="Times New Roman" panose="02020603050405020304" pitchFamily="18" charset="0"/>
              </a:rPr>
              <a:t>（</a:t>
            </a:r>
            <a:r>
              <a:rPr lang="en-US" altLang="zh-CN" sz="2800">
                <a:latin typeface="Times New Roman" panose="02020603050405020304" pitchFamily="18" charset="0"/>
                <a:cs typeface="Times New Roman" panose="02020603050405020304" pitchFamily="18" charset="0"/>
              </a:rPr>
              <a:t>2</a:t>
            </a:r>
            <a:r>
              <a:rPr lang="zh-CN" altLang="en-US" sz="2800">
                <a:latin typeface="Times New Roman" panose="02020603050405020304" pitchFamily="18" charset="0"/>
                <a:cs typeface="Times New Roman" panose="02020603050405020304" pitchFamily="18" charset="0"/>
              </a:rPr>
              <a:t>）将手按压在桌面上向前滑动，</a:t>
            </a:r>
            <a:r>
              <a:rPr lang="zh-CN" altLang="en-US" sz="2800">
                <a:latin typeface="Times New Roman" panose="02020603050405020304" pitchFamily="18" charset="0"/>
                <a:cs typeface="Times New Roman" panose="02020603050405020304" pitchFamily="18" charset="0"/>
                <a:sym typeface="+mn-ea"/>
              </a:rPr>
              <a:t>你感受到了什么？</a:t>
            </a:r>
            <a:endParaRPr lang="zh-CN" altLang="en-US" sz="2800">
              <a:latin typeface="Times New Roman" panose="02020603050405020304" pitchFamily="18" charset="0"/>
              <a:cs typeface="Times New Roman" panose="02020603050405020304" pitchFamily="18" charset="0"/>
            </a:endParaRPr>
          </a:p>
          <a:p>
            <a:pPr>
              <a:lnSpc>
                <a:spcPct val="120000"/>
              </a:lnSpc>
            </a:pPr>
            <a:endParaRPr lang="zh-CN" altLang="en-US" sz="2800">
              <a:latin typeface="Times New Roman" panose="02020603050405020304" pitchFamily="18" charset="0"/>
              <a:cs typeface="Times New Roman" panose="02020603050405020304" pitchFamily="18" charset="0"/>
            </a:endParaRPr>
          </a:p>
        </p:txBody>
      </p:sp>
      <p:grpSp>
        <p:nvGrpSpPr>
          <p:cNvPr id="42" name="组合 41"/>
          <p:cNvGrpSpPr/>
          <p:nvPr/>
        </p:nvGrpSpPr>
        <p:grpSpPr>
          <a:xfrm>
            <a:off x="8806180" y="929005"/>
            <a:ext cx="3164205" cy="1640205"/>
            <a:chOff x="14209" y="1462"/>
            <a:chExt cx="4983" cy="2583"/>
          </a:xfrm>
        </p:grpSpPr>
        <p:sp>
          <p:nvSpPr>
            <p:cNvPr id="35" name="云形标注 34"/>
            <p:cNvSpPr/>
            <p:nvPr/>
          </p:nvSpPr>
          <p:spPr>
            <a:xfrm>
              <a:off x="14209" y="1462"/>
              <a:ext cx="4983" cy="2583"/>
            </a:xfrm>
            <a:prstGeom prst="cloudCallout">
              <a:avLst>
                <a:gd name="adj1" fmla="val -22402"/>
                <a:gd name="adj2" fmla="val 69303"/>
              </a:avLst>
            </a:prstGeom>
            <a:solidFill>
              <a:srgbClr val="036EB8"/>
            </a:solidFill>
            <a:ln>
              <a:solidFill>
                <a:srgbClr val="036EB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6" name="文本框 35"/>
            <p:cNvSpPr txBox="1"/>
            <p:nvPr/>
          </p:nvSpPr>
          <p:spPr>
            <a:xfrm>
              <a:off x="14930" y="1884"/>
              <a:ext cx="3729" cy="1638"/>
            </a:xfrm>
            <a:prstGeom prst="rect">
              <a:avLst/>
            </a:prstGeom>
            <a:noFill/>
          </p:spPr>
          <p:txBody>
            <a:bodyPr wrap="square" rtlCol="0">
              <a:noAutofit/>
            </a:bodyPr>
            <a:lstStyle/>
            <a:p>
              <a:pPr algn="ctr">
                <a:lnSpc>
                  <a:spcPct val="120000"/>
                </a:lnSpc>
              </a:pPr>
              <a:r>
                <a:rPr lang="zh-CN" altLang="en-US" sz="2800" b="1">
                  <a:solidFill>
                    <a:schemeClr val="bg1"/>
                  </a:solidFill>
                  <a:latin typeface="微软雅黑" panose="020B0503020204020204" charset="-122"/>
                  <a:ea typeface="微软雅黑" panose="020B0503020204020204" charset="-122"/>
                </a:rPr>
                <a:t>都感受到一种阻碍作用</a:t>
              </a: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wipe(left)">
                                      <p:cBhvr>
                                        <p:cTn id="15" dur="500"/>
                                        <p:tgtEl>
                                          <p:spTgt spid="16">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down)">
                                      <p:cBhvr>
                                        <p:cTn id="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291719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滑动摩擦力</a:t>
            </a:r>
          </a:p>
        </p:txBody>
      </p:sp>
      <p:sp>
        <p:nvSpPr>
          <p:cNvPr id="3" name="文本框 2"/>
          <p:cNvSpPr txBox="1"/>
          <p:nvPr/>
        </p:nvSpPr>
        <p:spPr>
          <a:xfrm>
            <a:off x="899795" y="2286000"/>
            <a:ext cx="3877310" cy="2820035"/>
          </a:xfrm>
          <a:prstGeom prst="rect">
            <a:avLst/>
          </a:prstGeom>
          <a:noFill/>
        </p:spPr>
        <p:txBody>
          <a:bodyPr wrap="square" rtlCol="0">
            <a:noAutofit/>
          </a:bodyPr>
          <a:lstStyle/>
          <a:p>
            <a:pPr>
              <a:lnSpc>
                <a:spcPct val="150000"/>
              </a:lnSpc>
            </a:pPr>
            <a:r>
              <a:rPr lang="zh-CN" altLang="en-US" sz="2800">
                <a:latin typeface="微软雅黑" panose="020B0503020204020204" charset="-122"/>
                <a:ea typeface="微软雅黑" panose="020B0503020204020204" charset="-122"/>
              </a:rPr>
              <a:t>这种一个物体在另一个物体</a:t>
            </a:r>
            <a:r>
              <a:rPr lang="zh-CN" altLang="en-US" sz="2800" b="1">
                <a:solidFill>
                  <a:srgbClr val="FF0000"/>
                </a:solidFill>
                <a:latin typeface="微软雅黑" panose="020B0503020204020204" charset="-122"/>
                <a:ea typeface="微软雅黑" panose="020B0503020204020204" charset="-122"/>
              </a:rPr>
              <a:t>表面</a:t>
            </a:r>
            <a:r>
              <a:rPr lang="zh-CN" altLang="en-US" sz="2800">
                <a:latin typeface="微软雅黑" panose="020B0503020204020204" charset="-122"/>
                <a:ea typeface="微软雅黑" panose="020B0503020204020204" charset="-122"/>
              </a:rPr>
              <a:t>上</a:t>
            </a:r>
            <a:r>
              <a:rPr lang="zh-CN" altLang="en-US" sz="2800" b="1">
                <a:solidFill>
                  <a:srgbClr val="FF0000"/>
                </a:solidFill>
                <a:latin typeface="微软雅黑" panose="020B0503020204020204" charset="-122"/>
                <a:ea typeface="微软雅黑" panose="020B0503020204020204" charset="-122"/>
              </a:rPr>
              <a:t>相对滑动</a:t>
            </a:r>
            <a:r>
              <a:rPr lang="zh-CN" altLang="en-US" sz="2800">
                <a:latin typeface="微软雅黑" panose="020B0503020204020204" charset="-122"/>
                <a:ea typeface="微软雅黑" panose="020B0503020204020204" charset="-122"/>
              </a:rPr>
              <a:t>时，产生的</a:t>
            </a:r>
            <a:r>
              <a:rPr lang="zh-CN" altLang="en-US" sz="2800" b="1">
                <a:solidFill>
                  <a:srgbClr val="FF0000"/>
                </a:solidFill>
                <a:latin typeface="微软雅黑" panose="020B0503020204020204" charset="-122"/>
                <a:ea typeface="微软雅黑" panose="020B0503020204020204" charset="-122"/>
              </a:rPr>
              <a:t>阻碍</a:t>
            </a:r>
            <a:r>
              <a:rPr lang="zh-CN" altLang="en-US" sz="2800">
                <a:latin typeface="微软雅黑" panose="020B0503020204020204" charset="-122"/>
                <a:ea typeface="微软雅黑" panose="020B0503020204020204" charset="-122"/>
              </a:rPr>
              <a:t>相对滑动的力，叫作</a:t>
            </a:r>
            <a:r>
              <a:rPr lang="zh-CN" altLang="en-US" sz="2800" b="1">
                <a:solidFill>
                  <a:srgbClr val="FF0000"/>
                </a:solidFill>
                <a:latin typeface="微软雅黑" panose="020B0503020204020204" charset="-122"/>
                <a:ea typeface="微软雅黑" panose="020B0503020204020204" charset="-122"/>
              </a:rPr>
              <a:t>滑动摩擦力</a:t>
            </a:r>
            <a:r>
              <a:rPr lang="zh-CN" altLang="en-US" sz="2800">
                <a:latin typeface="微软雅黑" panose="020B0503020204020204" charset="-122"/>
                <a:ea typeface="微软雅黑" panose="020B0503020204020204" charset="-122"/>
              </a:rPr>
              <a:t>。</a:t>
            </a:r>
          </a:p>
        </p:txBody>
      </p:sp>
      <p:grpSp>
        <p:nvGrpSpPr>
          <p:cNvPr id="2" name="组合 1"/>
          <p:cNvGrpSpPr/>
          <p:nvPr/>
        </p:nvGrpSpPr>
        <p:grpSpPr>
          <a:xfrm>
            <a:off x="340615" y="1880582"/>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920115" y="1725295"/>
            <a:ext cx="971550" cy="521970"/>
          </a:xfrm>
          <a:prstGeom prst="rect">
            <a:avLst/>
          </a:prstGeom>
          <a:noFill/>
        </p:spPr>
        <p:txBody>
          <a:bodyPr wrap="square" rtlCol="0">
            <a:spAutoFit/>
          </a:bodyPr>
          <a:lstStyle/>
          <a:p>
            <a:r>
              <a:rPr lang="zh-CN" altLang="en-US" sz="2800"/>
              <a:t>定义</a:t>
            </a:r>
          </a:p>
        </p:txBody>
      </p:sp>
      <p:pic>
        <p:nvPicPr>
          <p:cNvPr id="23" name="图片 22"/>
          <p:cNvPicPr/>
          <p:nvPr/>
        </p:nvPicPr>
        <p:blipFill>
          <a:blip r:embed="rId3"/>
          <a:stretch>
            <a:fillRect/>
          </a:stretch>
        </p:blipFill>
        <p:spPr>
          <a:xfrm>
            <a:off x="5429885" y="1951355"/>
            <a:ext cx="6405245" cy="3600450"/>
          </a:xfrm>
          <a:prstGeom prst="rect">
            <a:avLst/>
          </a:prstGeom>
        </p:spPr>
      </p:pic>
      <p:sp>
        <p:nvSpPr>
          <p:cNvPr id="11" name="文本框 10"/>
          <p:cNvSpPr txBox="1"/>
          <p:nvPr/>
        </p:nvSpPr>
        <p:spPr>
          <a:xfrm>
            <a:off x="1119505" y="5782945"/>
            <a:ext cx="5803900" cy="732155"/>
          </a:xfrm>
          <a:prstGeom prst="wedgeRoundRectCallout">
            <a:avLst>
              <a:gd name="adj1" fmla="val -14376"/>
              <a:gd name="adj2" fmla="val -174978"/>
              <a:gd name="adj3" fmla="val 16667"/>
            </a:avLst>
          </a:prstGeom>
          <a:noFill/>
          <a:ln>
            <a:solidFill>
              <a:srgbClr val="0070C0"/>
            </a:solidFill>
          </a:ln>
        </p:spPr>
        <p:txBody>
          <a:bodyPr wrap="square" rtlCol="0">
            <a:noAutofit/>
          </a:bodyPr>
          <a:lstStyle/>
          <a:p>
            <a:pPr>
              <a:lnSpc>
                <a:spcPct val="120000"/>
              </a:lnSpc>
            </a:pPr>
            <a:r>
              <a:rPr lang="zh-CN" altLang="en-US" sz="2800">
                <a:latin typeface="宋体" panose="02010600030101010101" pitchFamily="2" charset="-122"/>
              </a:rPr>
              <a:t>那么滑动摩擦力的方向是怎样的呢？</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334900" y="19948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838960"/>
            <a:ext cx="4064000" cy="521970"/>
          </a:xfrm>
          <a:prstGeom prst="rect">
            <a:avLst/>
          </a:prstGeom>
          <a:noFill/>
        </p:spPr>
        <p:txBody>
          <a:bodyPr wrap="square" rtlCol="0">
            <a:spAutoFit/>
          </a:bodyPr>
          <a:lstStyle/>
          <a:p>
            <a:r>
              <a:rPr lang="zh-CN" altLang="en-US" sz="2800"/>
              <a:t>滑动摩擦力的方向</a:t>
            </a:r>
          </a:p>
        </p:txBody>
      </p:sp>
      <p:pic>
        <p:nvPicPr>
          <p:cNvPr id="104" name="图片 103"/>
          <p:cNvPicPr>
            <a:picLocks noChangeAspect="1"/>
          </p:cNvPicPr>
          <p:nvPr/>
        </p:nvPicPr>
        <p:blipFill>
          <a:blip r:embed="rId3"/>
          <a:stretch>
            <a:fillRect/>
          </a:stretch>
        </p:blipFill>
        <p:spPr>
          <a:xfrm>
            <a:off x="911860" y="2433320"/>
            <a:ext cx="4915535" cy="3277235"/>
          </a:xfrm>
          <a:prstGeom prst="rect">
            <a:avLst/>
          </a:prstGeom>
          <a:noFill/>
          <a:ln w="9525">
            <a:noFill/>
          </a:ln>
        </p:spPr>
      </p:pic>
      <p:sp>
        <p:nvSpPr>
          <p:cNvPr id="12" name="文本框 11"/>
          <p:cNvSpPr txBox="1"/>
          <p:nvPr/>
        </p:nvSpPr>
        <p:spPr>
          <a:xfrm>
            <a:off x="5951855" y="2360930"/>
            <a:ext cx="5368925" cy="1814830"/>
          </a:xfrm>
          <a:prstGeom prst="rect">
            <a:avLst/>
          </a:prstGeom>
          <a:noFill/>
        </p:spPr>
        <p:txBody>
          <a:bodyPr wrap="square" rtlCol="0">
            <a:noAutofit/>
          </a:bodyPr>
          <a:lstStyle/>
          <a:p>
            <a:pPr>
              <a:lnSpc>
                <a:spcPct val="120000"/>
              </a:lnSpc>
            </a:pPr>
            <a:r>
              <a:rPr lang="zh-CN" altLang="en-US" sz="2800">
                <a:latin typeface="宋体" panose="02010600030101010101" pitchFamily="2" charset="-122"/>
              </a:rPr>
              <a:t>如图所示，将牙刷用力压在手指上向前滑动，再向后滑动，你观察到了什么？</a:t>
            </a:r>
          </a:p>
        </p:txBody>
      </p:sp>
      <p:sp>
        <p:nvSpPr>
          <p:cNvPr id="13" name="文本框 12"/>
          <p:cNvSpPr txBox="1"/>
          <p:nvPr/>
        </p:nvSpPr>
        <p:spPr>
          <a:xfrm>
            <a:off x="5951855" y="4312285"/>
            <a:ext cx="5822950" cy="1188720"/>
          </a:xfrm>
          <a:prstGeom prst="rect">
            <a:avLst/>
          </a:prstGeom>
          <a:noFill/>
        </p:spPr>
        <p:txBody>
          <a:bodyPr wrap="square" rtlCol="0">
            <a:noAutofit/>
          </a:bodyPr>
          <a:lstStyle/>
          <a:p>
            <a:pPr>
              <a:lnSpc>
                <a:spcPct val="120000"/>
              </a:lnSpc>
            </a:pPr>
            <a:r>
              <a:rPr lang="zh-CN" altLang="en-US" sz="2800">
                <a:solidFill>
                  <a:srgbClr val="036EB8"/>
                </a:solidFill>
                <a:latin typeface="微软雅黑" panose="020B0503020204020204" charset="-122"/>
                <a:ea typeface="微软雅黑" panose="020B0503020204020204" charset="-122"/>
              </a:rPr>
              <a:t>当牙刷向前滑动时，刷毛向后弯曲；当牙刷向后滑动时，刷毛向前弯曲。</a:t>
            </a:r>
          </a:p>
        </p:txBody>
      </p:sp>
      <p:sp>
        <p:nvSpPr>
          <p:cNvPr id="14" name="文本框 13"/>
          <p:cNvSpPr txBox="1"/>
          <p:nvPr/>
        </p:nvSpPr>
        <p:spPr>
          <a:xfrm>
            <a:off x="775335" y="5889625"/>
            <a:ext cx="10403205" cy="796925"/>
          </a:xfrm>
          <a:prstGeom prst="rect">
            <a:avLst/>
          </a:prstGeom>
          <a:noFill/>
        </p:spPr>
        <p:txBody>
          <a:bodyPr wrap="square" rtlCol="0">
            <a:noAutofit/>
          </a:bodyPr>
          <a:lstStyle/>
          <a:p>
            <a:pPr>
              <a:lnSpc>
                <a:spcPct val="120000"/>
              </a:lnSpc>
            </a:pPr>
            <a:r>
              <a:rPr lang="zh-CN" altLang="en-US" sz="3200">
                <a:latin typeface="微软雅黑" panose="020B0503020204020204" charset="-122"/>
                <a:ea typeface="微软雅黑" panose="020B0503020204020204" charset="-122"/>
              </a:rPr>
              <a:t>该现象说明滑动摩擦力的方向与物体</a:t>
            </a:r>
            <a:r>
              <a:rPr lang="zh-CN" altLang="en-US" sz="3200">
                <a:solidFill>
                  <a:srgbClr val="FF0000"/>
                </a:solidFill>
                <a:latin typeface="微软雅黑" panose="020B0503020204020204" charset="-122"/>
                <a:ea typeface="微软雅黑" panose="020B0503020204020204" charset="-122"/>
              </a:rPr>
              <a:t>相对运动方向相反</a:t>
            </a:r>
            <a:r>
              <a:rPr lang="zh-CN" altLang="en-US" sz="3200">
                <a:latin typeface="微软雅黑" panose="020B0503020204020204" charset="-122"/>
                <a:ea typeface="微软雅黑" panose="020B0503020204020204" charset="-122"/>
              </a:rPr>
              <a:t>。</a:t>
            </a:r>
          </a:p>
        </p:txBody>
      </p:sp>
      <p:sp>
        <p:nvSpPr>
          <p:cNvPr id="10" name="矩形 9"/>
          <p:cNvSpPr/>
          <p:nvPr/>
        </p:nvSpPr>
        <p:spPr>
          <a:xfrm>
            <a:off x="899795" y="1025525"/>
            <a:ext cx="291719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滑动摩擦力</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randombar(horizontal)">
                                      <p:cBhvr>
                                        <p:cTn id="7" dur="500"/>
                                        <p:tgtEl>
                                          <p:spTgt spid="10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4"/>
                                        </p:tgtEl>
                                        <p:attrNameLst>
                                          <p:attrName>style.visibility</p:attrName>
                                        </p:attrNameLst>
                                      </p:cBhvr>
                                      <p:to>
                                        <p:strVal val="visible"/>
                                      </p:to>
                                    </p:set>
                                    <p:anim calcmode="discrete" valueType="clr">
                                      <p:cBhvr override="childStyle">
                                        <p:cTn id="2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4"/>
                                        </p:tgtEl>
                                        <p:attrNameLst>
                                          <p:attrName>fillcolor</p:attrName>
                                        </p:attrNameLst>
                                      </p:cBhvr>
                                      <p:tavLst>
                                        <p:tav tm="0">
                                          <p:val>
                                            <p:clrVal>
                                              <a:schemeClr val="accent2"/>
                                            </p:clrVal>
                                          </p:val>
                                        </p:tav>
                                        <p:tav tm="50000">
                                          <p:val>
                                            <p:clrVal>
                                              <a:schemeClr val="hlink"/>
                                            </p:clrVal>
                                          </p:val>
                                        </p:tav>
                                      </p:tavLst>
                                    </p:anim>
                                    <p:set>
                                      <p:cBhvr>
                                        <p:cTn id="22"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334900" y="19948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99795" y="1025525"/>
            <a:ext cx="291719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滑动摩擦力</a:t>
            </a:r>
          </a:p>
        </p:txBody>
      </p:sp>
      <p:sp>
        <p:nvSpPr>
          <p:cNvPr id="9" name="文本框 8"/>
          <p:cNvSpPr txBox="1"/>
          <p:nvPr/>
        </p:nvSpPr>
        <p:spPr>
          <a:xfrm>
            <a:off x="899795" y="1838960"/>
            <a:ext cx="4064000" cy="521970"/>
          </a:xfrm>
          <a:prstGeom prst="rect">
            <a:avLst/>
          </a:prstGeom>
          <a:noFill/>
        </p:spPr>
        <p:txBody>
          <a:bodyPr wrap="square" rtlCol="0">
            <a:spAutoFit/>
          </a:bodyPr>
          <a:lstStyle/>
          <a:p>
            <a:r>
              <a:rPr lang="zh-CN" altLang="en-US" sz="2800"/>
              <a:t>产生滑动摩擦力的原因</a:t>
            </a:r>
          </a:p>
        </p:txBody>
      </p:sp>
      <p:sp>
        <p:nvSpPr>
          <p:cNvPr id="11" name="文本框 10"/>
          <p:cNvSpPr txBox="1"/>
          <p:nvPr/>
        </p:nvSpPr>
        <p:spPr>
          <a:xfrm>
            <a:off x="673735" y="2384425"/>
            <a:ext cx="4406265" cy="2838450"/>
          </a:xfrm>
          <a:prstGeom prst="rect">
            <a:avLst/>
          </a:prstGeom>
          <a:noFill/>
        </p:spPr>
        <p:txBody>
          <a:bodyPr wrap="none" rtlCol="0" anchor="t">
            <a:noAutofit/>
          </a:bodyPr>
          <a:lstStyle/>
          <a:p>
            <a:pPr algn="l">
              <a:lnSpc>
                <a:spcPct val="160000"/>
              </a:lnSpc>
            </a:pPr>
            <a:r>
              <a:rPr lang="zh-CN" altLang="en-US" sz="2800" dirty="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en-US" altLang="zh-CN" sz="2800" dirty="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1</a:t>
            </a:r>
            <a:r>
              <a:rPr lang="zh-CN" altLang="en-US" sz="2800" dirty="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）两个物体相互接触；</a:t>
            </a:r>
          </a:p>
          <a:p>
            <a:pPr algn="l">
              <a:lnSpc>
                <a:spcPct val="160000"/>
              </a:lnSpc>
            </a:pPr>
            <a:r>
              <a:rPr lang="zh-CN" altLang="en-US" sz="2800" dirty="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en-US" altLang="zh-CN" sz="2800" dirty="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2</a:t>
            </a:r>
            <a:r>
              <a:rPr lang="zh-CN" altLang="en-US" sz="2800" dirty="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）相互挤压；</a:t>
            </a:r>
          </a:p>
          <a:p>
            <a:pPr algn="l">
              <a:lnSpc>
                <a:spcPct val="160000"/>
              </a:lnSpc>
            </a:pPr>
            <a:r>
              <a:rPr lang="zh-CN" altLang="en-US" sz="2800" dirty="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en-US" altLang="zh-CN" sz="2800" dirty="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2</a:t>
            </a:r>
            <a:r>
              <a:rPr lang="zh-CN" altLang="en-US" sz="2800" dirty="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）发生</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相对运动；</a:t>
            </a:r>
          </a:p>
          <a:p>
            <a:pPr algn="l">
              <a:lnSpc>
                <a:spcPct val="160000"/>
              </a:lnSpc>
            </a:pPr>
            <a:r>
              <a:rPr lang="zh-CN" altLang="en-US" sz="2800" dirty="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en-US" altLang="zh-CN" sz="2800" dirty="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3</a:t>
            </a:r>
            <a:r>
              <a:rPr lang="zh-CN" altLang="en-US" sz="2800" dirty="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）接触面不光滑。</a:t>
            </a:r>
          </a:p>
        </p:txBody>
      </p:sp>
      <p:grpSp>
        <p:nvGrpSpPr>
          <p:cNvPr id="12" name="组合 11"/>
          <p:cNvGrpSpPr/>
          <p:nvPr/>
        </p:nvGrpSpPr>
        <p:grpSpPr>
          <a:xfrm>
            <a:off x="5502910" y="2122170"/>
            <a:ext cx="4903470" cy="3152831"/>
            <a:chOff x="8583" y="2474"/>
            <a:chExt cx="7392" cy="4561"/>
          </a:xfrm>
        </p:grpSpPr>
        <p:pic>
          <p:nvPicPr>
            <p:cNvPr id="20" name="Picture 2" descr="D:\我的文档\My Pictures\W020140617391815278689.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3" y="2474"/>
              <a:ext cx="7392" cy="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nvSpPr>
          <p:spPr>
            <a:xfrm>
              <a:off x="9600" y="2889"/>
              <a:ext cx="2146" cy="1093"/>
            </a:xfrm>
            <a:prstGeom prst="rect">
              <a:avLst/>
            </a:prstGeom>
            <a:noFill/>
          </p:spPr>
          <p:txBody>
            <a:bodyPr wrap="square" rtlCol="0">
              <a:spAutoFit/>
            </a:bodyPr>
            <a:lstStyle/>
            <a:p>
              <a:pPr lvl="1">
                <a:lnSpc>
                  <a:spcPct val="120000"/>
                </a:lnSpc>
              </a:pPr>
              <a:r>
                <a:rPr lang="en-US" altLang="zh-CN" sz="3600" i="1">
                  <a:latin typeface="Times New Roman" panose="02020603050405020304" pitchFamily="18" charset="0"/>
                  <a:ea typeface="微软雅黑" panose="020B0503020204020204" charset="-122"/>
                  <a:cs typeface="Times New Roman" panose="02020603050405020304" pitchFamily="18" charset="0"/>
                </a:rPr>
                <a:t>v</a:t>
              </a:r>
            </a:p>
          </p:txBody>
        </p:sp>
        <p:cxnSp>
          <p:nvCxnSpPr>
            <p:cNvPr id="14" name="直接箭头连接符 13"/>
            <p:cNvCxnSpPr/>
            <p:nvPr/>
          </p:nvCxnSpPr>
          <p:spPr>
            <a:xfrm>
              <a:off x="10053" y="3271"/>
              <a:ext cx="1221" cy="26"/>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grpSp>
      <p:sp>
        <p:nvSpPr>
          <p:cNvPr id="15" name="文本框 14"/>
          <p:cNvSpPr txBox="1"/>
          <p:nvPr/>
        </p:nvSpPr>
        <p:spPr>
          <a:xfrm>
            <a:off x="892175" y="5286375"/>
            <a:ext cx="2205355" cy="762000"/>
          </a:xfrm>
          <a:prstGeom prst="rect">
            <a:avLst/>
          </a:prstGeom>
          <a:noFill/>
        </p:spPr>
        <p:txBody>
          <a:bodyPr wrap="square" rtlCol="0">
            <a:noAutofit/>
          </a:bodyPr>
          <a:lstStyle/>
          <a:p>
            <a:pPr>
              <a:lnSpc>
                <a:spcPct val="120000"/>
              </a:lnSpc>
            </a:pPr>
            <a:r>
              <a:rPr lang="zh-CN" altLang="en-US" sz="3200">
                <a:latin typeface="微软雅黑" panose="020B0503020204020204" charset="-122"/>
                <a:ea typeface="微软雅黑" panose="020B0503020204020204" charset="-122"/>
              </a:rPr>
              <a:t>作用点：</a:t>
            </a:r>
          </a:p>
        </p:txBody>
      </p:sp>
      <p:sp>
        <p:nvSpPr>
          <p:cNvPr id="16" name="文本框 15"/>
          <p:cNvSpPr txBox="1"/>
          <p:nvPr/>
        </p:nvSpPr>
        <p:spPr>
          <a:xfrm>
            <a:off x="2620010" y="5287010"/>
            <a:ext cx="2710180" cy="761365"/>
          </a:xfrm>
          <a:prstGeom prst="rect">
            <a:avLst/>
          </a:prstGeom>
          <a:noFill/>
        </p:spPr>
        <p:txBody>
          <a:bodyPr wrap="square" rtlCol="0">
            <a:noAutofit/>
          </a:bodyPr>
          <a:lstStyle/>
          <a:p>
            <a:pPr>
              <a:lnSpc>
                <a:spcPct val="120000"/>
              </a:lnSpc>
            </a:pPr>
            <a:r>
              <a:rPr lang="zh-CN" altLang="en-US" sz="3200">
                <a:solidFill>
                  <a:srgbClr val="FF0000"/>
                </a:solidFill>
                <a:latin typeface="微软雅黑" panose="020B0503020204020204" charset="-122"/>
                <a:ea typeface="微软雅黑" panose="020B0503020204020204" charset="-122"/>
              </a:rPr>
              <a:t>在接触面上</a:t>
            </a:r>
          </a:p>
        </p:txBody>
      </p:sp>
      <p:cxnSp>
        <p:nvCxnSpPr>
          <p:cNvPr id="38" name="直接箭头连接符 37"/>
          <p:cNvCxnSpPr/>
          <p:nvPr/>
        </p:nvCxnSpPr>
        <p:spPr>
          <a:xfrm rot="16200000" flipH="1" flipV="1">
            <a:off x="5963920" y="2860040"/>
            <a:ext cx="8255" cy="1655445"/>
          </a:xfrm>
          <a:prstGeom prst="straightConnector1">
            <a:avLst/>
          </a:prstGeom>
          <a:ln w="57150">
            <a:solidFill>
              <a:srgbClr val="FF0000"/>
            </a:solidFill>
            <a:headEnd type="oval"/>
            <a:tailEnd type="arrow" w="lg" len="lg"/>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892175" y="5967095"/>
            <a:ext cx="2205355" cy="762000"/>
          </a:xfrm>
          <a:prstGeom prst="rect">
            <a:avLst/>
          </a:prstGeom>
          <a:noFill/>
        </p:spPr>
        <p:txBody>
          <a:bodyPr wrap="square" rtlCol="0">
            <a:noAutofit/>
          </a:bodyPr>
          <a:lstStyle/>
          <a:p>
            <a:pPr>
              <a:lnSpc>
                <a:spcPct val="120000"/>
              </a:lnSpc>
            </a:pPr>
            <a:r>
              <a:rPr lang="zh-CN" altLang="en-US" sz="3200">
                <a:latin typeface="微软雅黑" panose="020B0503020204020204" charset="-122"/>
                <a:ea typeface="微软雅黑" panose="020B0503020204020204" charset="-122"/>
              </a:rPr>
              <a:t>符号：</a:t>
            </a:r>
          </a:p>
        </p:txBody>
      </p:sp>
      <p:sp>
        <p:nvSpPr>
          <p:cNvPr id="18" name="文本框 17"/>
          <p:cNvSpPr txBox="1"/>
          <p:nvPr/>
        </p:nvSpPr>
        <p:spPr>
          <a:xfrm>
            <a:off x="2188210" y="5978525"/>
            <a:ext cx="2710180" cy="761365"/>
          </a:xfrm>
          <a:prstGeom prst="rect">
            <a:avLst/>
          </a:prstGeom>
          <a:noFill/>
        </p:spPr>
        <p:txBody>
          <a:bodyPr wrap="square" rtlCol="0">
            <a:noAutofit/>
          </a:bodyPr>
          <a:lstStyle/>
          <a:p>
            <a:pPr>
              <a:lnSpc>
                <a:spcPct val="120000"/>
              </a:lnSpc>
            </a:pPr>
            <a:r>
              <a:rPr lang="zh-CN" altLang="en-US" sz="3200">
                <a:solidFill>
                  <a:srgbClr val="FF0000"/>
                </a:solidFill>
                <a:latin typeface="微软雅黑" panose="020B0503020204020204" charset="-122"/>
                <a:ea typeface="微软雅黑" panose="020B0503020204020204" charset="-122"/>
              </a:rPr>
              <a:t>一般用</a:t>
            </a:r>
            <a:r>
              <a:rPr lang="en-US" altLang="zh-CN" sz="3200">
                <a:solidFill>
                  <a:srgbClr val="FF0000"/>
                </a:solidFill>
                <a:latin typeface="微软雅黑" panose="020B0503020204020204" charset="-122"/>
                <a:ea typeface="微软雅黑" panose="020B0503020204020204" charset="-122"/>
              </a:rPr>
              <a:t> </a:t>
            </a:r>
            <a:r>
              <a:rPr lang="en-US" altLang="zh-CN" sz="3200" b="1" i="1">
                <a:solidFill>
                  <a:srgbClr val="FF0000"/>
                </a:solidFill>
                <a:latin typeface="Times New Roman" panose="02020603050405020304" pitchFamily="18" charset="0"/>
                <a:ea typeface="微软雅黑" panose="020B0503020204020204" charset="-122"/>
                <a:cs typeface="Times New Roman" panose="02020603050405020304" pitchFamily="18" charset="0"/>
              </a:rPr>
              <a:t>f </a:t>
            </a:r>
            <a:r>
              <a:rPr lang="zh-CN" altLang="en-US" sz="3200">
                <a:solidFill>
                  <a:srgbClr val="FF0000"/>
                </a:solidFill>
                <a:latin typeface="微软雅黑" panose="020B0503020204020204" charset="-122"/>
                <a:ea typeface="微软雅黑" panose="020B0503020204020204" charset="-122"/>
              </a:rPr>
              <a:t>表示。</a:t>
            </a:r>
          </a:p>
        </p:txBody>
      </p:sp>
      <p:sp>
        <p:nvSpPr>
          <p:cNvPr id="19" name="文本框 18"/>
          <p:cNvSpPr txBox="1"/>
          <p:nvPr/>
        </p:nvSpPr>
        <p:spPr>
          <a:xfrm>
            <a:off x="5212715" y="2900045"/>
            <a:ext cx="560705" cy="673735"/>
          </a:xfrm>
          <a:prstGeom prst="rect">
            <a:avLst/>
          </a:prstGeom>
          <a:noFill/>
        </p:spPr>
        <p:txBody>
          <a:bodyPr wrap="square" rtlCol="0">
            <a:noAutofit/>
          </a:bodyPr>
          <a:lstStyle/>
          <a:p>
            <a:pPr>
              <a:lnSpc>
                <a:spcPct val="120000"/>
              </a:lnSpc>
            </a:pPr>
            <a:r>
              <a:rPr lang="en-US" altLang="zh-CN" sz="3200" b="1" i="1">
                <a:solidFill>
                  <a:srgbClr val="FF0000"/>
                </a:solidFill>
                <a:latin typeface="Times New Roman" panose="02020603050405020304" pitchFamily="18" charset="0"/>
                <a:ea typeface="微软雅黑" panose="020B0503020204020204" charset="-122"/>
                <a:cs typeface="Times New Roman" panose="02020603050405020304" pitchFamily="18" charset="0"/>
              </a:rPr>
              <a:t>f </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7"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1">
                                            <p:txEl>
                                              <p:pRg st="1" end="1"/>
                                            </p:txEl>
                                          </p:spTgt>
                                        </p:tgtEl>
                                        <p:attrNameLst>
                                          <p:attrName>style.visibility</p:attrName>
                                        </p:attrNameLst>
                                      </p:cBhvr>
                                      <p:to>
                                        <p:strVal val="visible"/>
                                      </p:to>
                                    </p:set>
                                    <p:anim calcmode="discrete" valueType="clr">
                                      <p:cBhvr override="childStyle">
                                        <p:cTn id="14" dur="80"/>
                                        <p:tgtEl>
                                          <p:spTgt spid="1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1">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1">
                                            <p:txEl>
                                              <p:pRg st="2" end="2"/>
                                            </p:txEl>
                                          </p:spTgt>
                                        </p:tgtEl>
                                        <p:attrNameLst>
                                          <p:attrName>style.visibility</p:attrName>
                                        </p:attrNameLst>
                                      </p:cBhvr>
                                      <p:to>
                                        <p:strVal val="visible"/>
                                      </p:to>
                                    </p:set>
                                    <p:anim calcmode="discrete" valueType="clr">
                                      <p:cBhvr override="childStyle">
                                        <p:cTn id="21" dur="80"/>
                                        <p:tgtEl>
                                          <p:spTgt spid="1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1">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1">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1">
                                            <p:txEl>
                                              <p:pRg st="3" end="3"/>
                                            </p:txEl>
                                          </p:spTgt>
                                        </p:tgtEl>
                                        <p:attrNameLst>
                                          <p:attrName>style.visibility</p:attrName>
                                        </p:attrNameLst>
                                      </p:cBhvr>
                                      <p:to>
                                        <p:strVal val="visible"/>
                                      </p:to>
                                    </p:set>
                                    <p:anim calcmode="discrete" valueType="clr">
                                      <p:cBhvr override="childStyle">
                                        <p:cTn id="28" dur="80"/>
                                        <p:tgtEl>
                                          <p:spTgt spid="11">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1">
                                            <p:txEl>
                                              <p:pRg st="3" end="3"/>
                                            </p:txEl>
                                          </p:spTgt>
                                        </p:tgtEl>
                                        <p:attrNameLst>
                                          <p:attrName>fill.type</p:attrName>
                                        </p:attrNameLst>
                                      </p:cBhvr>
                                      <p:to>
                                        <p:strVal val="solid"/>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16"/>
                                        </p:tgtEl>
                                        <p:attrNameLst>
                                          <p:attrName>style.visibility</p:attrName>
                                        </p:attrNameLst>
                                      </p:cBhvr>
                                      <p:to>
                                        <p:strVal val="visible"/>
                                      </p:to>
                                    </p:set>
                                    <p:anim calcmode="discrete" valueType="clr">
                                      <p:cBhvr override="childStyle">
                                        <p:cTn id="41"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6"/>
                                        </p:tgtEl>
                                        <p:attrNameLst>
                                          <p:attrName>fillcolor</p:attrName>
                                        </p:attrNameLst>
                                      </p:cBhvr>
                                      <p:tavLst>
                                        <p:tav tm="0">
                                          <p:val>
                                            <p:clrVal>
                                              <a:schemeClr val="accent2"/>
                                            </p:clrVal>
                                          </p:val>
                                        </p:tav>
                                        <p:tav tm="50000">
                                          <p:val>
                                            <p:clrVal>
                                              <a:schemeClr val="hlink"/>
                                            </p:clrVal>
                                          </p:val>
                                        </p:tav>
                                      </p:tavLst>
                                    </p:anim>
                                    <p:set>
                                      <p:cBhvr>
                                        <p:cTn id="43" dur="80"/>
                                        <p:tgtEl>
                                          <p:spTgt spid="16"/>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7" presetClass="entr" presetSubtype="0" fill="hold" grpId="0" nodeType="clickEffect">
                                  <p:stCondLst>
                                    <p:cond delay="0"/>
                                  </p:stCondLst>
                                  <p:iterate type="lt">
                                    <p:tmPct val="50000"/>
                                  </p:iterate>
                                  <p:childTnLst>
                                    <p:set>
                                      <p:cBhvr>
                                        <p:cTn id="51" dur="1" fill="hold">
                                          <p:stCondLst>
                                            <p:cond delay="0"/>
                                          </p:stCondLst>
                                        </p:cTn>
                                        <p:tgtEl>
                                          <p:spTgt spid="18"/>
                                        </p:tgtEl>
                                        <p:attrNameLst>
                                          <p:attrName>style.visibility</p:attrName>
                                        </p:attrNameLst>
                                      </p:cBhvr>
                                      <p:to>
                                        <p:strVal val="visible"/>
                                      </p:to>
                                    </p:set>
                                    <p:anim calcmode="discrete" valueType="clr">
                                      <p:cBhvr override="childStyle">
                                        <p:cTn id="52"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8"/>
                                        </p:tgtEl>
                                        <p:attrNameLst>
                                          <p:attrName>fillcolor</p:attrName>
                                        </p:attrNameLst>
                                      </p:cBhvr>
                                      <p:tavLst>
                                        <p:tav tm="0">
                                          <p:val>
                                            <p:clrVal>
                                              <a:schemeClr val="accent2"/>
                                            </p:clrVal>
                                          </p:val>
                                        </p:tav>
                                        <p:tav tm="50000">
                                          <p:val>
                                            <p:clrVal>
                                              <a:schemeClr val="hlink"/>
                                            </p:clrVal>
                                          </p:val>
                                        </p:tav>
                                      </p:tavLst>
                                    </p:anim>
                                    <p:set>
                                      <p:cBhvr>
                                        <p:cTn id="54" dur="80"/>
                                        <p:tgtEl>
                                          <p:spTgt spid="18"/>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right)">
                                      <p:cBhvr>
                                        <p:cTn id="59" dur="500"/>
                                        <p:tgtEl>
                                          <p:spTgt spid="38"/>
                                        </p:tgtEl>
                                      </p:cBhvr>
                                    </p:animEffec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99795" y="1025525"/>
            <a:ext cx="909383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实验</a:t>
            </a:r>
            <a:r>
              <a:rPr lang="en-US" altLang="zh-CN" sz="3200" b="1" dirty="0">
                <a:solidFill>
                  <a:srgbClr val="036EB8"/>
                </a:solidFill>
                <a:latin typeface="微软雅黑" panose="020B0503020204020204" charset="-122"/>
                <a:ea typeface="微软雅黑" panose="020B0503020204020204" charset="-122"/>
                <a:sym typeface="+mn-ea"/>
              </a:rPr>
              <a:t>	</a:t>
            </a:r>
            <a:r>
              <a:rPr lang="zh-CN" altLang="en-US" sz="3200" b="1" dirty="0">
                <a:solidFill>
                  <a:srgbClr val="036EB8"/>
                </a:solidFill>
                <a:latin typeface="微软雅黑" panose="020B0503020204020204" charset="-122"/>
                <a:ea typeface="微软雅黑" panose="020B0503020204020204" charset="-122"/>
                <a:sym typeface="+mn-ea"/>
              </a:rPr>
              <a:t>探究滑动摩擦力大小与哪些因素有关</a:t>
            </a:r>
          </a:p>
        </p:txBody>
      </p:sp>
      <p:grpSp>
        <p:nvGrpSpPr>
          <p:cNvPr id="2" name="组合 1"/>
          <p:cNvGrpSpPr/>
          <p:nvPr/>
        </p:nvGrpSpPr>
        <p:grpSpPr>
          <a:xfrm>
            <a:off x="334900" y="188121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p:cNvSpPr txBox="1"/>
          <p:nvPr/>
        </p:nvSpPr>
        <p:spPr>
          <a:xfrm>
            <a:off x="767080" y="2429510"/>
            <a:ext cx="4226560" cy="1670685"/>
          </a:xfrm>
          <a:prstGeom prst="rect">
            <a:avLst/>
          </a:prstGeom>
          <a:noFill/>
        </p:spPr>
        <p:txBody>
          <a:bodyPr wrap="square" rtlCol="0">
            <a:noAutofit/>
          </a:bodyPr>
          <a:lstStyle/>
          <a:p>
            <a:pPr defTabSz="914400">
              <a:lnSpc>
                <a:spcPct val="125000"/>
              </a:lnSpc>
              <a:tabLst>
                <a:tab pos="268605" algn="l"/>
                <a:tab pos="716280" algn="l"/>
              </a:tabLst>
            </a:pPr>
            <a:r>
              <a:rPr lang="en-US" altLang="zh-CN" sz="2800">
                <a:latin typeface="宋体" panose="02010600030101010101" pitchFamily="2" charset="-122"/>
                <a:ea typeface="宋体" panose="02010600030101010101" pitchFamily="2" charset="-122"/>
              </a:rPr>
              <a:t>   </a:t>
            </a:r>
            <a:r>
              <a:rPr lang="zh-CN" altLang="en-US" sz="2800">
                <a:latin typeface="宋体" panose="02010600030101010101" pitchFamily="2" charset="-122"/>
                <a:ea typeface="宋体" panose="02010600030101010101" pitchFamily="2" charset="-122"/>
              </a:rPr>
              <a:t>日常生活中我们发现，在冰面上拉动一个物体比在一般的地面上要容易；</a:t>
            </a:r>
            <a:endParaRPr lang="en-US" altLang="zh-CN" sz="2800">
              <a:latin typeface="宋体" panose="02010600030101010101" pitchFamily="2" charset="-122"/>
              <a:ea typeface="宋体" panose="02010600030101010101" pitchFamily="2" charset="-122"/>
            </a:endParaRPr>
          </a:p>
        </p:txBody>
      </p:sp>
      <p:pic>
        <p:nvPicPr>
          <p:cNvPr id="22" name="http://photo-static-api.fotomore.com/creative/vcg/veer/400/new/VCG41N521605818.jpg?uid=386&amp;timestamp=1705907599&amp;sign=8eab76c3c23a373f5fe234ff36ee6847" descr="质地为红色的干土壤作背景"/>
          <p:cNvPicPr>
            <a:picLocks noChangeAspect="1"/>
          </p:cNvPicPr>
          <p:nvPr/>
        </p:nvPicPr>
        <p:blipFill>
          <a:blip r:embed="rId3"/>
          <a:srcRect r="632"/>
          <a:stretch>
            <a:fillRect/>
          </a:stretch>
        </p:blipFill>
        <p:spPr>
          <a:xfrm>
            <a:off x="8472170" y="2238375"/>
            <a:ext cx="3096260" cy="2080895"/>
          </a:xfrm>
          <a:prstGeom prst="rect">
            <a:avLst/>
          </a:prstGeom>
        </p:spPr>
      </p:pic>
      <p:pic>
        <p:nvPicPr>
          <p:cNvPr id="27" name="http://photo-static-api.fotomore.com/creative/vcg/400/new/VCG41N879538264.jpg?uid=386&amp;timestamp=1705907903&amp;sign=47531ba8f4a1df8eecd6b245ee74caf4" descr="溜冰场表面"/>
          <p:cNvPicPr>
            <a:picLocks noChangeAspect="1"/>
          </p:cNvPicPr>
          <p:nvPr/>
        </p:nvPicPr>
        <p:blipFill>
          <a:blip r:embed="rId4"/>
          <a:srcRect t="55250"/>
          <a:stretch>
            <a:fillRect/>
          </a:stretch>
        </p:blipFill>
        <p:spPr>
          <a:xfrm>
            <a:off x="5231765" y="2238375"/>
            <a:ext cx="3096895" cy="2079625"/>
          </a:xfrm>
          <a:prstGeom prst="rect">
            <a:avLst/>
          </a:prstGeom>
        </p:spPr>
      </p:pic>
      <p:sp>
        <p:nvSpPr>
          <p:cNvPr id="5" name="文本框 4"/>
          <p:cNvSpPr txBox="1"/>
          <p:nvPr/>
        </p:nvSpPr>
        <p:spPr>
          <a:xfrm>
            <a:off x="695325" y="5027930"/>
            <a:ext cx="4226560" cy="1242060"/>
          </a:xfrm>
          <a:prstGeom prst="rect">
            <a:avLst/>
          </a:prstGeom>
          <a:noFill/>
        </p:spPr>
        <p:txBody>
          <a:bodyPr wrap="square" rtlCol="0">
            <a:noAutofit/>
          </a:bodyPr>
          <a:lstStyle/>
          <a:p>
            <a:pPr defTabSz="914400">
              <a:lnSpc>
                <a:spcPct val="125000"/>
              </a:lnSpc>
              <a:tabLst>
                <a:tab pos="268605" algn="l"/>
                <a:tab pos="716280" algn="l"/>
              </a:tabLst>
            </a:pPr>
            <a:r>
              <a:rPr lang="en-US" altLang="zh-CN" sz="2800">
                <a:latin typeface="宋体" panose="02010600030101010101" pitchFamily="2" charset="-122"/>
                <a:ea typeface="宋体" panose="02010600030101010101" pitchFamily="2" charset="-122"/>
              </a:rPr>
              <a:t>   </a:t>
            </a:r>
            <a:r>
              <a:rPr lang="zh-CN" altLang="en-US" sz="2800">
                <a:latin typeface="宋体" panose="02010600030101010101" pitchFamily="2" charset="-122"/>
                <a:sym typeface="+mn-ea"/>
              </a:rPr>
              <a:t>在水平地面上推动物体时，物体越重越费力；</a:t>
            </a:r>
            <a:endParaRPr lang="en-US" altLang="zh-CN" sz="2800">
              <a:latin typeface="宋体" panose="02010600030101010101" pitchFamily="2" charset="-122"/>
              <a:ea typeface="宋体" panose="02010600030101010101" pitchFamily="2" charset="-122"/>
            </a:endParaRPr>
          </a:p>
        </p:txBody>
      </p:sp>
      <p:pic>
        <p:nvPicPr>
          <p:cNvPr id="9" name="图片 8" descr="&amp;pky8034557060&amp;"/>
          <p:cNvPicPr>
            <a:picLocks noChangeAspect="1"/>
          </p:cNvPicPr>
          <p:nvPr/>
        </p:nvPicPr>
        <p:blipFill>
          <a:blip r:embed="rId5"/>
          <a:srcRect t="19694" r="18039" b="5417"/>
          <a:stretch>
            <a:fillRect/>
          </a:stretch>
        </p:blipFill>
        <p:spPr>
          <a:xfrm>
            <a:off x="8472170" y="4724400"/>
            <a:ext cx="3096000" cy="1885891"/>
          </a:xfrm>
          <a:prstGeom prst="rect">
            <a:avLst/>
          </a:prstGeom>
        </p:spPr>
      </p:pic>
      <p:pic>
        <p:nvPicPr>
          <p:cNvPr id="11" name="图片 10" descr="&amp;pky99172882821&amp;"/>
          <p:cNvPicPr>
            <a:picLocks noChangeAspect="1"/>
          </p:cNvPicPr>
          <p:nvPr/>
        </p:nvPicPr>
        <p:blipFill>
          <a:blip r:embed="rId6"/>
          <a:srcRect l="19545" t="21833" r="9010" b="11546"/>
          <a:stretch>
            <a:fillRect/>
          </a:stretch>
        </p:blipFill>
        <p:spPr>
          <a:xfrm>
            <a:off x="5231765" y="4686935"/>
            <a:ext cx="3096000" cy="1923689"/>
          </a:xfrm>
          <a:prstGeom prst="rect">
            <a:avLst/>
          </a:prstGeom>
        </p:spPr>
      </p:pic>
      <p:sp>
        <p:nvSpPr>
          <p:cNvPr id="12" name="文本框 11"/>
          <p:cNvSpPr txBox="1"/>
          <p:nvPr/>
        </p:nvSpPr>
        <p:spPr>
          <a:xfrm>
            <a:off x="929640" y="1716405"/>
            <a:ext cx="2020570" cy="521970"/>
          </a:xfrm>
          <a:prstGeom prst="rect">
            <a:avLst/>
          </a:prstGeom>
          <a:noFill/>
        </p:spPr>
        <p:txBody>
          <a:bodyPr wrap="square" rtlCol="0">
            <a:spAutoFit/>
          </a:bodyPr>
          <a:lstStyle/>
          <a:p>
            <a:r>
              <a:rPr lang="zh-CN" altLang="en-US" sz="2800"/>
              <a:t>问题与猜想</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99795" y="1025525"/>
            <a:ext cx="909383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实验</a:t>
            </a:r>
            <a:r>
              <a:rPr lang="en-US" altLang="zh-CN" sz="3200" b="1" dirty="0">
                <a:solidFill>
                  <a:srgbClr val="036EB8"/>
                </a:solidFill>
                <a:latin typeface="微软雅黑" panose="020B0503020204020204" charset="-122"/>
                <a:ea typeface="微软雅黑" panose="020B0503020204020204" charset="-122"/>
                <a:sym typeface="+mn-ea"/>
              </a:rPr>
              <a:t>	</a:t>
            </a:r>
            <a:r>
              <a:rPr lang="zh-CN" altLang="en-US" sz="3200" b="1" dirty="0">
                <a:solidFill>
                  <a:srgbClr val="036EB8"/>
                </a:solidFill>
                <a:latin typeface="微软雅黑" panose="020B0503020204020204" charset="-122"/>
                <a:ea typeface="微软雅黑" panose="020B0503020204020204" charset="-122"/>
                <a:sym typeface="+mn-ea"/>
              </a:rPr>
              <a:t>探究滑动摩擦力大小与哪些因素有关</a:t>
            </a:r>
          </a:p>
        </p:txBody>
      </p:sp>
      <p:grpSp>
        <p:nvGrpSpPr>
          <p:cNvPr id="2" name="组合 1"/>
          <p:cNvGrpSpPr/>
          <p:nvPr/>
        </p:nvGrpSpPr>
        <p:grpSpPr>
          <a:xfrm>
            <a:off x="334900" y="188121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929640" y="1716405"/>
            <a:ext cx="2020570" cy="521970"/>
          </a:xfrm>
          <a:prstGeom prst="rect">
            <a:avLst/>
          </a:prstGeom>
          <a:noFill/>
        </p:spPr>
        <p:txBody>
          <a:bodyPr wrap="square" rtlCol="0">
            <a:spAutoFit/>
          </a:bodyPr>
          <a:lstStyle/>
          <a:p>
            <a:r>
              <a:rPr lang="zh-CN" altLang="en-US" sz="2800"/>
              <a:t>问题与猜想</a:t>
            </a:r>
          </a:p>
        </p:txBody>
      </p:sp>
      <p:sp>
        <p:nvSpPr>
          <p:cNvPr id="17" name="文本框 16"/>
          <p:cNvSpPr txBox="1"/>
          <p:nvPr/>
        </p:nvSpPr>
        <p:spPr>
          <a:xfrm>
            <a:off x="777240" y="2238375"/>
            <a:ext cx="10750550" cy="2218055"/>
          </a:xfrm>
          <a:prstGeom prst="rect">
            <a:avLst/>
          </a:prstGeom>
          <a:noFill/>
        </p:spPr>
        <p:txBody>
          <a:bodyPr wrap="square" rtlCol="0">
            <a:noAutofit/>
          </a:bodyPr>
          <a:lstStyle/>
          <a:p>
            <a:pPr defTabSz="914400">
              <a:lnSpc>
                <a:spcPct val="125000"/>
              </a:lnSpc>
              <a:tabLst>
                <a:tab pos="268605" algn="l"/>
                <a:tab pos="716280" algn="l"/>
              </a:tabLst>
            </a:pPr>
            <a:r>
              <a:rPr lang="en-US" altLang="zh-CN" sz="2800">
                <a:latin typeface="宋体" panose="02010600030101010101" pitchFamily="2" charset="-122"/>
                <a:ea typeface="宋体" panose="02010600030101010101" pitchFamily="2" charset="-122"/>
              </a:rPr>
              <a:t>    </a:t>
            </a:r>
            <a:r>
              <a:rPr lang="zh-CN" altLang="en-US" sz="2800">
                <a:latin typeface="宋体" panose="02010600030101010101" pitchFamily="2" charset="-122"/>
                <a:ea typeface="宋体" panose="02010600030101010101" pitchFamily="2" charset="-122"/>
              </a:rPr>
              <a:t>擦黑板时，越是用力按板擦，板擦在黑板上滑动就越费力。那么滑动摩擦力的大小与哪些因素有关？</a:t>
            </a:r>
            <a:endParaRPr lang="en-US" altLang="zh-CN" sz="2800">
              <a:latin typeface="宋体" panose="02010600030101010101" pitchFamily="2" charset="-122"/>
              <a:ea typeface="宋体" panose="02010600030101010101" pitchFamily="2" charset="-122"/>
            </a:endParaRPr>
          </a:p>
        </p:txBody>
      </p:sp>
      <p:pic>
        <p:nvPicPr>
          <p:cNvPr id="29" name="http://photo-static-api.fotomore.com/creative/vcg/veer/400/new/VCG41N471671345.jpg?uid=386&amp;timestamp=1705908247&amp;sign=e05f22a80c4f7f7554974146be9b0709" descr="老师擦黑板"/>
          <p:cNvPicPr>
            <a:picLocks noChangeAspect="1"/>
          </p:cNvPicPr>
          <p:nvPr/>
        </p:nvPicPr>
        <p:blipFill>
          <a:blip r:embed="rId3"/>
          <a:stretch>
            <a:fillRect/>
          </a:stretch>
        </p:blipFill>
        <p:spPr>
          <a:xfrm>
            <a:off x="911225" y="3507105"/>
            <a:ext cx="4659630" cy="3111500"/>
          </a:xfrm>
          <a:prstGeom prst="rect">
            <a:avLst/>
          </a:prstGeom>
        </p:spPr>
      </p:pic>
      <p:sp>
        <p:nvSpPr>
          <p:cNvPr id="30" name="文本框 29"/>
          <p:cNvSpPr txBox="1"/>
          <p:nvPr/>
        </p:nvSpPr>
        <p:spPr>
          <a:xfrm>
            <a:off x="5735955" y="3426460"/>
            <a:ext cx="6096000" cy="3192145"/>
          </a:xfrm>
          <a:prstGeom prst="rect">
            <a:avLst/>
          </a:prstGeom>
          <a:noFill/>
        </p:spPr>
        <p:txBody>
          <a:bodyPr wrap="square" rtlCol="0" anchor="t">
            <a:spAutoFit/>
          </a:bodyPr>
          <a:lstStyle/>
          <a:p>
            <a:pPr>
              <a:lnSpc>
                <a:spcPct val="120000"/>
              </a:lnSpc>
            </a:pPr>
            <a:r>
              <a:rPr lang="zh-CN" altLang="en-US" sz="2800">
                <a:latin typeface="微软雅黑" panose="020B0503020204020204" charset="-122"/>
                <a:ea typeface="微软雅黑" panose="020B0503020204020204" charset="-122"/>
                <a:sym typeface="+mn-ea"/>
              </a:rPr>
              <a:t>猜想</a:t>
            </a:r>
            <a:r>
              <a:rPr lang="zh-CN" altLang="en-US" sz="2800">
                <a:latin typeface="微软雅黑" panose="020B0503020204020204" charset="-122"/>
                <a:ea typeface="微软雅黑" panose="020B0503020204020204" charset="-122"/>
              </a:rPr>
              <a:t>：</a:t>
            </a:r>
          </a:p>
          <a:p>
            <a:pPr>
              <a:lnSpc>
                <a:spcPct val="120000"/>
              </a:lnSpc>
            </a:pPr>
            <a:r>
              <a:rPr lang="zh-CN" sz="2800">
                <a:latin typeface="宋体" panose="02010600030101010101" pitchFamily="2" charset="-122"/>
              </a:rPr>
              <a:t>可能与接触面的粗糙程度有关；</a:t>
            </a:r>
          </a:p>
          <a:p>
            <a:pPr>
              <a:lnSpc>
                <a:spcPct val="120000"/>
              </a:lnSpc>
            </a:pPr>
            <a:r>
              <a:rPr lang="zh-CN" sz="2800">
                <a:latin typeface="宋体" panose="02010600030101010101" pitchFamily="2" charset="-122"/>
              </a:rPr>
              <a:t>可能与接触面之间的压力有关；</a:t>
            </a:r>
          </a:p>
          <a:p>
            <a:pPr>
              <a:lnSpc>
                <a:spcPct val="120000"/>
              </a:lnSpc>
            </a:pPr>
            <a:r>
              <a:rPr lang="zh-CN" sz="2800">
                <a:latin typeface="宋体" panose="02010600030101010101" pitchFamily="2" charset="-122"/>
                <a:sym typeface="+mn-ea"/>
              </a:rPr>
              <a:t>可能与接触面的大小有关；</a:t>
            </a:r>
            <a:endParaRPr lang="zh-CN" sz="2800">
              <a:latin typeface="宋体" panose="02010600030101010101" pitchFamily="2" charset="-122"/>
            </a:endParaRPr>
          </a:p>
          <a:p>
            <a:pPr>
              <a:lnSpc>
                <a:spcPct val="120000"/>
              </a:lnSpc>
            </a:pPr>
            <a:r>
              <a:rPr lang="zh-CN" sz="2800">
                <a:latin typeface="宋体" panose="02010600030101010101" pitchFamily="2" charset="-122"/>
              </a:rPr>
              <a:t>可能与运动速度有关；</a:t>
            </a:r>
          </a:p>
          <a:p>
            <a:pPr>
              <a:lnSpc>
                <a:spcPct val="120000"/>
              </a:lnSpc>
            </a:pPr>
            <a:r>
              <a:rPr lang="en-US" altLang="zh-CN" sz="2800">
                <a:latin typeface="宋体" panose="02010600030101010101" pitchFamily="2" charset="-122"/>
              </a:rPr>
              <a:t>…</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nodeType="clickEffect">
                                  <p:stCondLst>
                                    <p:cond delay="0"/>
                                  </p:stCondLst>
                                  <p:iterate type="lt">
                                    <p:tmPct val="50000"/>
                                  </p:iterate>
                                  <p:childTnLst>
                                    <p:set>
                                      <p:cBhvr>
                                        <p:cTn id="14" dur="1" fill="hold">
                                          <p:stCondLst>
                                            <p:cond delay="0"/>
                                          </p:stCondLst>
                                        </p:cTn>
                                        <p:tgtEl>
                                          <p:spTgt spid="30">
                                            <p:txEl>
                                              <p:pRg st="0" end="0"/>
                                            </p:txEl>
                                          </p:spTgt>
                                        </p:tgtEl>
                                        <p:attrNameLst>
                                          <p:attrName>style.visibility</p:attrName>
                                        </p:attrNameLst>
                                      </p:cBhvr>
                                      <p:to>
                                        <p:strVal val="visible"/>
                                      </p:to>
                                    </p:set>
                                    <p:anim calcmode="discrete" valueType="clr">
                                      <p:cBhvr override="childStyle">
                                        <p:cTn id="15" dur="80"/>
                                        <p:tgtEl>
                                          <p:spTgt spid="3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30">
                                            <p:txEl>
                                              <p:pRg st="0" end="0"/>
                                            </p:txEl>
                                          </p:spTgt>
                                        </p:tgtEl>
                                        <p:attrNameLst>
                                          <p:attrName>fillcolor</p:attrName>
                                        </p:attrNameLst>
                                      </p:cBhvr>
                                      <p:tavLst>
                                        <p:tav tm="0">
                                          <p:val>
                                            <p:clrVal>
                                              <a:schemeClr val="accent2"/>
                                            </p:clrVal>
                                          </p:val>
                                        </p:tav>
                                        <p:tav tm="50000">
                                          <p:val>
                                            <p:clrVal>
                                              <a:schemeClr val="hlink"/>
                                            </p:clrVal>
                                          </p:val>
                                        </p:tav>
                                      </p:tavLst>
                                    </p:anim>
                                    <p:set>
                                      <p:cBhvr>
                                        <p:cTn id="17" dur="80"/>
                                        <p:tgtEl>
                                          <p:spTgt spid="30">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nodeType="clickEffect">
                                  <p:stCondLst>
                                    <p:cond delay="0"/>
                                  </p:stCondLst>
                                  <p:iterate type="lt">
                                    <p:tmPct val="50000"/>
                                  </p:iterate>
                                  <p:childTnLst>
                                    <p:set>
                                      <p:cBhvr>
                                        <p:cTn id="21" dur="1" fill="hold">
                                          <p:stCondLst>
                                            <p:cond delay="0"/>
                                          </p:stCondLst>
                                        </p:cTn>
                                        <p:tgtEl>
                                          <p:spTgt spid="30">
                                            <p:txEl>
                                              <p:pRg st="1" end="1"/>
                                            </p:txEl>
                                          </p:spTgt>
                                        </p:tgtEl>
                                        <p:attrNameLst>
                                          <p:attrName>style.visibility</p:attrName>
                                        </p:attrNameLst>
                                      </p:cBhvr>
                                      <p:to>
                                        <p:strVal val="visible"/>
                                      </p:to>
                                    </p:set>
                                    <p:anim calcmode="discrete" valueType="clr">
                                      <p:cBhvr override="childStyle">
                                        <p:cTn id="22" dur="80"/>
                                        <p:tgtEl>
                                          <p:spTgt spid="3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30">
                                            <p:txEl>
                                              <p:pRg st="1" end="1"/>
                                            </p:txEl>
                                          </p:spTgt>
                                        </p:tgtEl>
                                        <p:attrNameLst>
                                          <p:attrName>fillcolor</p:attrName>
                                        </p:attrNameLst>
                                      </p:cBhvr>
                                      <p:tavLst>
                                        <p:tav tm="0">
                                          <p:val>
                                            <p:clrVal>
                                              <a:schemeClr val="accent2"/>
                                            </p:clrVal>
                                          </p:val>
                                        </p:tav>
                                        <p:tav tm="50000">
                                          <p:val>
                                            <p:clrVal>
                                              <a:schemeClr val="hlink"/>
                                            </p:clrVal>
                                          </p:val>
                                        </p:tav>
                                      </p:tavLst>
                                    </p:anim>
                                    <p:set>
                                      <p:cBhvr>
                                        <p:cTn id="24" dur="80"/>
                                        <p:tgtEl>
                                          <p:spTgt spid="30">
                                            <p:txEl>
                                              <p:pRg st="1" end="1"/>
                                            </p:txEl>
                                          </p:spTgt>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nodeType="clickEffect">
                                  <p:stCondLst>
                                    <p:cond delay="0"/>
                                  </p:stCondLst>
                                  <p:iterate type="lt">
                                    <p:tmPct val="50000"/>
                                  </p:iterate>
                                  <p:childTnLst>
                                    <p:set>
                                      <p:cBhvr>
                                        <p:cTn id="28" dur="1" fill="hold">
                                          <p:stCondLst>
                                            <p:cond delay="0"/>
                                          </p:stCondLst>
                                        </p:cTn>
                                        <p:tgtEl>
                                          <p:spTgt spid="30">
                                            <p:txEl>
                                              <p:pRg st="2" end="2"/>
                                            </p:txEl>
                                          </p:spTgt>
                                        </p:tgtEl>
                                        <p:attrNameLst>
                                          <p:attrName>style.visibility</p:attrName>
                                        </p:attrNameLst>
                                      </p:cBhvr>
                                      <p:to>
                                        <p:strVal val="visible"/>
                                      </p:to>
                                    </p:set>
                                    <p:anim calcmode="discrete" valueType="clr">
                                      <p:cBhvr override="childStyle">
                                        <p:cTn id="29" dur="80"/>
                                        <p:tgtEl>
                                          <p:spTgt spid="3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30">
                                            <p:txEl>
                                              <p:pRg st="2" end="2"/>
                                            </p:txEl>
                                          </p:spTgt>
                                        </p:tgtEl>
                                        <p:attrNameLst>
                                          <p:attrName>fillcolor</p:attrName>
                                        </p:attrNameLst>
                                      </p:cBhvr>
                                      <p:tavLst>
                                        <p:tav tm="0">
                                          <p:val>
                                            <p:clrVal>
                                              <a:schemeClr val="accent2"/>
                                            </p:clrVal>
                                          </p:val>
                                        </p:tav>
                                        <p:tav tm="50000">
                                          <p:val>
                                            <p:clrVal>
                                              <a:schemeClr val="hlink"/>
                                            </p:clrVal>
                                          </p:val>
                                        </p:tav>
                                      </p:tavLst>
                                    </p:anim>
                                    <p:set>
                                      <p:cBhvr>
                                        <p:cTn id="31" dur="80"/>
                                        <p:tgtEl>
                                          <p:spTgt spid="30">
                                            <p:txEl>
                                              <p:pRg st="2" end="2"/>
                                            </p:txEl>
                                          </p:spTgt>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nodeType="clickEffect">
                                  <p:stCondLst>
                                    <p:cond delay="0"/>
                                  </p:stCondLst>
                                  <p:iterate type="lt">
                                    <p:tmPct val="50000"/>
                                  </p:iterate>
                                  <p:childTnLst>
                                    <p:set>
                                      <p:cBhvr>
                                        <p:cTn id="35" dur="1" fill="hold">
                                          <p:stCondLst>
                                            <p:cond delay="0"/>
                                          </p:stCondLst>
                                        </p:cTn>
                                        <p:tgtEl>
                                          <p:spTgt spid="30">
                                            <p:txEl>
                                              <p:pRg st="3" end="3"/>
                                            </p:txEl>
                                          </p:spTgt>
                                        </p:tgtEl>
                                        <p:attrNameLst>
                                          <p:attrName>style.visibility</p:attrName>
                                        </p:attrNameLst>
                                      </p:cBhvr>
                                      <p:to>
                                        <p:strVal val="visible"/>
                                      </p:to>
                                    </p:set>
                                    <p:anim calcmode="discrete" valueType="clr">
                                      <p:cBhvr override="childStyle">
                                        <p:cTn id="36" dur="80"/>
                                        <p:tgtEl>
                                          <p:spTgt spid="30">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30">
                                            <p:txEl>
                                              <p:pRg st="3" end="3"/>
                                            </p:txEl>
                                          </p:spTgt>
                                        </p:tgtEl>
                                        <p:attrNameLst>
                                          <p:attrName>fillcolor</p:attrName>
                                        </p:attrNameLst>
                                      </p:cBhvr>
                                      <p:tavLst>
                                        <p:tav tm="0">
                                          <p:val>
                                            <p:clrVal>
                                              <a:schemeClr val="accent2"/>
                                            </p:clrVal>
                                          </p:val>
                                        </p:tav>
                                        <p:tav tm="50000">
                                          <p:val>
                                            <p:clrVal>
                                              <a:schemeClr val="hlink"/>
                                            </p:clrVal>
                                          </p:val>
                                        </p:tav>
                                      </p:tavLst>
                                    </p:anim>
                                    <p:set>
                                      <p:cBhvr>
                                        <p:cTn id="38" dur="80"/>
                                        <p:tgtEl>
                                          <p:spTgt spid="30">
                                            <p:txEl>
                                              <p:pRg st="3" end="3"/>
                                            </p:txEl>
                                          </p:spTgt>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nodeType="clickEffect">
                                  <p:stCondLst>
                                    <p:cond delay="0"/>
                                  </p:stCondLst>
                                  <p:iterate type="lt">
                                    <p:tmPct val="50000"/>
                                  </p:iterate>
                                  <p:childTnLst>
                                    <p:set>
                                      <p:cBhvr>
                                        <p:cTn id="42" dur="1" fill="hold">
                                          <p:stCondLst>
                                            <p:cond delay="0"/>
                                          </p:stCondLst>
                                        </p:cTn>
                                        <p:tgtEl>
                                          <p:spTgt spid="30">
                                            <p:txEl>
                                              <p:pRg st="4" end="4"/>
                                            </p:txEl>
                                          </p:spTgt>
                                        </p:tgtEl>
                                        <p:attrNameLst>
                                          <p:attrName>style.visibility</p:attrName>
                                        </p:attrNameLst>
                                      </p:cBhvr>
                                      <p:to>
                                        <p:strVal val="visible"/>
                                      </p:to>
                                    </p:set>
                                    <p:anim calcmode="discrete" valueType="clr">
                                      <p:cBhvr override="childStyle">
                                        <p:cTn id="43" dur="80"/>
                                        <p:tgtEl>
                                          <p:spTgt spid="30">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30">
                                            <p:txEl>
                                              <p:pRg st="4" end="4"/>
                                            </p:txEl>
                                          </p:spTgt>
                                        </p:tgtEl>
                                        <p:attrNameLst>
                                          <p:attrName>fillcolor</p:attrName>
                                        </p:attrNameLst>
                                      </p:cBhvr>
                                      <p:tavLst>
                                        <p:tav tm="0">
                                          <p:val>
                                            <p:clrVal>
                                              <a:schemeClr val="accent2"/>
                                            </p:clrVal>
                                          </p:val>
                                        </p:tav>
                                        <p:tav tm="50000">
                                          <p:val>
                                            <p:clrVal>
                                              <a:schemeClr val="hlink"/>
                                            </p:clrVal>
                                          </p:val>
                                        </p:tav>
                                      </p:tavLst>
                                    </p:anim>
                                    <p:set>
                                      <p:cBhvr>
                                        <p:cTn id="45" dur="80"/>
                                        <p:tgtEl>
                                          <p:spTgt spid="30">
                                            <p:txEl>
                                              <p:pRg st="4" end="4"/>
                                            </p:txEl>
                                          </p:spTgt>
                                        </p:tgtEl>
                                        <p:attrNameLst>
                                          <p:attrName>fill.type</p:attrName>
                                        </p:attrNameLst>
                                      </p:cBhvr>
                                      <p:to>
                                        <p:strVal val="solid"/>
                                      </p:to>
                                    </p:set>
                                  </p:childTnLst>
                                </p:cTn>
                              </p:par>
                            </p:childTnLst>
                          </p:cTn>
                        </p:par>
                        <p:par>
                          <p:cTn id="46" fill="hold">
                            <p:stCondLst>
                              <p:cond delay="439"/>
                            </p:stCondLst>
                            <p:childTnLst>
                              <p:par>
                                <p:cTn id="47" presetID="27" presetClass="entr" presetSubtype="0" fill="hold" nodeType="afterEffect">
                                  <p:stCondLst>
                                    <p:cond delay="0"/>
                                  </p:stCondLst>
                                  <p:iterate type="lt">
                                    <p:tmPct val="50000"/>
                                  </p:iterate>
                                  <p:childTnLst>
                                    <p:set>
                                      <p:cBhvr>
                                        <p:cTn id="48" dur="1" fill="hold">
                                          <p:stCondLst>
                                            <p:cond delay="0"/>
                                          </p:stCondLst>
                                        </p:cTn>
                                        <p:tgtEl>
                                          <p:spTgt spid="30">
                                            <p:txEl>
                                              <p:pRg st="5" end="5"/>
                                            </p:txEl>
                                          </p:spTgt>
                                        </p:tgtEl>
                                        <p:attrNameLst>
                                          <p:attrName>style.visibility</p:attrName>
                                        </p:attrNameLst>
                                      </p:cBhvr>
                                      <p:to>
                                        <p:strVal val="visible"/>
                                      </p:to>
                                    </p:set>
                                    <p:anim calcmode="discrete" valueType="clr">
                                      <p:cBhvr override="childStyle">
                                        <p:cTn id="49" dur="80"/>
                                        <p:tgtEl>
                                          <p:spTgt spid="30">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30">
                                            <p:txEl>
                                              <p:pRg st="5" end="5"/>
                                            </p:txEl>
                                          </p:spTgt>
                                        </p:tgtEl>
                                        <p:attrNameLst>
                                          <p:attrName>fillcolor</p:attrName>
                                        </p:attrNameLst>
                                      </p:cBhvr>
                                      <p:tavLst>
                                        <p:tav tm="0">
                                          <p:val>
                                            <p:clrVal>
                                              <a:schemeClr val="accent2"/>
                                            </p:clrVal>
                                          </p:val>
                                        </p:tav>
                                        <p:tav tm="50000">
                                          <p:val>
                                            <p:clrVal>
                                              <a:schemeClr val="hlink"/>
                                            </p:clrVal>
                                          </p:val>
                                        </p:tav>
                                      </p:tavLst>
                                    </p:anim>
                                    <p:set>
                                      <p:cBhvr>
                                        <p:cTn id="51" dur="80"/>
                                        <p:tgtEl>
                                          <p:spTgt spid="30">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AS_UNIQUEID" val="1410"/>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_RECORD_KEY" val="{&quot;19&quot;:[20345054],&quot;65&quot;:[2020508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木牍原创课件-封面">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木牍原创课件-目录">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木牍原创课件-内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1494</Words>
  <Application>Microsoft Office PowerPoint</Application>
  <PresentationFormat>宽屏</PresentationFormat>
  <Paragraphs>162</Paragraphs>
  <Slides>26</Slides>
  <Notes>0</Notes>
  <HiddenSlides>0</HiddenSlides>
  <MMClips>1</MMClips>
  <ScaleCrop>false</ScaleCrop>
  <HeadingPairs>
    <vt:vector size="6" baseType="variant">
      <vt:variant>
        <vt:lpstr>已用的字体</vt:lpstr>
      </vt:variant>
      <vt:variant>
        <vt:i4>6</vt:i4>
      </vt:variant>
      <vt:variant>
        <vt:lpstr>主题</vt:lpstr>
      </vt:variant>
      <vt:variant>
        <vt:i4>3</vt:i4>
      </vt:variant>
      <vt:variant>
        <vt:lpstr>幻灯片标题</vt:lpstr>
      </vt:variant>
      <vt:variant>
        <vt:i4>26</vt:i4>
      </vt:variant>
    </vt:vector>
  </HeadingPairs>
  <TitlesOfParts>
    <vt:vector size="35" baseType="lpstr">
      <vt:lpstr>Calibri</vt:lpstr>
      <vt:lpstr>Cambria Math</vt:lpstr>
      <vt:lpstr>微软雅黑</vt:lpstr>
      <vt:lpstr>Times New Roman</vt:lpstr>
      <vt:lpstr>Arial</vt:lpstr>
      <vt:lpstr>宋体</vt:lpstr>
      <vt:lpstr>木牍原创课件-封面</vt:lpstr>
      <vt:lpstr>木牍原创课件-目录</vt:lpstr>
      <vt:lpstr>木牍原创课件-内文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Administrator</cp:lastModifiedBy>
  <cp:revision>2</cp:revision>
  <dcterms:created xsi:type="dcterms:W3CDTF">2019-06-19T02:08:00Z</dcterms:created>
  <dcterms:modified xsi:type="dcterms:W3CDTF">2025-03-12T12:56:10Z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BDCA6CC7CC9A40ECAF8CDAC1377E0517_11</vt:lpwstr>
  </property>
</Properties>
</file>