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5" r:id="rId35"/>
    <p:sldId id="296" r:id="rId36"/>
    <p:sldId id="297" r:id="rId37"/>
    <p:sldId id="298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844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6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695700" y="2190750"/>
          <a:ext cx="9134475" cy="2190750"/>
          <a:chOff x="3695700" y="2190750"/>
          <a:chExt cx="9134475" cy="2190750"/>
        </a:xfrm>
      </p:grpSpPr>
      <p:sp>
        <p:nvSpPr>
          <p:cNvPr id="2" name="文本框 1"/>
          <p:cNvSpPr txBox="1"/>
          <p:nvPr/>
        </p:nvSpPr>
        <p:spPr>
          <a:xfrm>
            <a:off x="2915816" y="1707654"/>
            <a:ext cx="5438775" cy="83901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8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</a:t>
            </a:r>
            <a:r>
              <a:rPr lang="en-US" sz="4800" u="none" spc="0" dirty="0">
                <a:solidFill>
                  <a:srgbClr val="FFFFFF">
                    <a:alpha val="100000"/>
                  </a:srgbClr>
                </a:solidFill>
                <a:latin typeface="微软雅黑"/>
              </a:rPr>
              <a:t>  </a:t>
            </a:r>
            <a:r>
              <a:rPr lang="en-US" sz="48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38675"/>
          <a:chOff x="381000" y="266700"/>
          <a:chExt cx="9134475" cy="46386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概念及单位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8275" y="2209800"/>
            <a:ext cx="1447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各类用电器在生产生活中把电能转化成其他形式的能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71925" y="895350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电灯——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热和光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3971925" y="1381125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电风扇——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动能</a:t>
            </a:r>
            <a:r>
              <a:t/>
            </a:r>
            <a:br/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3971925" y="1876425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电视机——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光能、声能</a:t>
            </a:r>
            <a:r>
              <a:t/>
            </a:r>
            <a:br/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3971925" y="2381250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洗衣机——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机械能 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71925" y="2847975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电炉——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热能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71925" y="3305175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空调——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冷热变化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71925" y="3762375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电脑——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光能、声能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71925" y="4248150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电冰箱——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冷热变化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971550"/>
            <a:ext cx="190500" cy="36671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114675" y="2362200"/>
            <a:ext cx="6019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943225"/>
          <a:chOff x="381000" y="266700"/>
          <a:chExt cx="9134475" cy="29432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90625" y="1685925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写出下面的能量转化过程
 (1)用电暖气取暖，_____ 能转化为 ____ 能
 (2)电梯运行时， _____ 能转化为 _____ 能
 (3)电解水实验时， _____ 能转化为 _____ 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52850" y="2057400"/>
            <a:ext cx="5381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29275" y="2047875"/>
            <a:ext cx="350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34000" y="2486025"/>
            <a:ext cx="3800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00700" y="2943225"/>
            <a:ext cx="3533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化学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95675" y="2495550"/>
            <a:ext cx="5638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00475" y="2933700"/>
            <a:ext cx="5334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10620375" cy="2076450"/>
          <a:chOff x="381000" y="266700"/>
          <a:chExt cx="10620375" cy="20764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750" y="1181100"/>
            <a:ext cx="802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电热水器工作1h消耗电能2 kW·h ，即消耗电能 ___________ J ，这个过程获得内能 ___________ J。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48025" y="15906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543050"/>
            <a:ext cx="1052513" cy="53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10375" y="11620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114425"/>
            <a:ext cx="1052513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57675"/>
          <a:chOff x="381000" y="266700"/>
          <a:chExt cx="9134475" cy="42576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电能的计量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00475" y="2447925"/>
            <a:ext cx="4410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（电度表）是测量用电器在一段时间内消耗多少电能的仪表。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533525"/>
            <a:ext cx="2562225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61950" y="266700"/>
          <a:ext cx="9134475" cy="4943475"/>
          <a:chOff x="361950" y="266700"/>
          <a:chExt cx="9134475" cy="49434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电能分类及参数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1950" y="923925"/>
            <a:ext cx="2886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“220 V” 表示这个电能表应该在 220 伏的电路中使用。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50" y="1219200"/>
            <a:ext cx="254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“10（20）A”表示这个电能表的标定电流为 10 A，额定最大电流为20 A。电能表工作时的电流不应超过额定最大电流。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48425" y="3762375"/>
            <a:ext cx="2162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“50 ～”表示这个电能表在频率为50 Hz 的交流电路中使用。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323850"/>
            <a:ext cx="3190875" cy="44577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638300"/>
            <a:ext cx="3810000" cy="157162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219450"/>
            <a:ext cx="4086225" cy="17240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10175" y="3076575"/>
            <a:ext cx="3257550" cy="178117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486275" y="2971800"/>
            <a:ext cx="4076700" cy="2286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7675" y="3209925"/>
            <a:ext cx="2466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“600 revs/（kW · h）”表示接在这个电能表上的用电器，每消耗 1 kW · h的电能，电能表上的转盘转过 600 转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76700"/>
          <a:chOff x="381000" y="266700"/>
          <a:chExt cx="9134475" cy="40767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各种各样的电能表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8192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3867150" y="866775"/>
            <a:ext cx="5267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220V :
表示电能表适用的额定电压为220V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67150" y="1571625"/>
            <a:ext cx="5267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2(4)A:
电能表能持续工作时的最大电流为2A
短时间内允许通过的最大电流为4A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67150" y="2600325"/>
            <a:ext cx="5267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50Hz：
表示电能表在50Hz的交流电中使用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67150" y="3324225"/>
            <a:ext cx="5267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3000r/kW·h：
表示每消耗1kW·h（度）的电能，转盘转动3000转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67150" y="4076700"/>
            <a:ext cx="5267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示数：整数 + 一位小数
         读数为：145.5 kW·h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62100" y="4010025"/>
            <a:ext cx="7572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(a) 感应式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38650"/>
          <a:chOff x="381000" y="266700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590550" y="1304925"/>
            <a:ext cx="404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有一种电子式单向电能表已开始使用，其中没有转动的铝盘，靠内部的电子电路计算电能，读数由液晶板显示。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800100"/>
            <a:ext cx="3429000" cy="3429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24575" y="4438650"/>
            <a:ext cx="3009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(b) 电子式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7725" y="3419475"/>
            <a:ext cx="3067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表示每消耗1kW·h的电能，指示灯闪烁3200次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900" y="3352800"/>
            <a:ext cx="3095625" cy="98107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cxnSp>
        <p:nvCxnSpPr>
          <p:cNvPr id="7" name="直接连接符 6"/>
          <p:cNvCxnSpPr/>
          <p:nvPr/>
        </p:nvCxnSpPr>
        <p:spPr>
          <a:xfrm rot="-840000">
            <a:off x="3771900" y="3257550"/>
            <a:ext cx="29908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6667500" y="2800350"/>
            <a:ext cx="657225" cy="14287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各种各样的电能表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38650"/>
          <a:chOff x="381000" y="266700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1323975" y="1781175"/>
            <a:ext cx="2895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用户买来IC 卡后插入，电能表读取卡中的金额。一旦金额用完，电能表切断电路，这时需要到银行为IC卡充值，重新插入电能表。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19200" y="1733550"/>
            <a:ext cx="3086100" cy="270510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5443538" y="3867150"/>
            <a:ext cx="36909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(c) IC 卡电能表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194310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各种各样的电能表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48225"/>
          <a:chOff x="381000" y="266700"/>
          <a:chExt cx="9134475" cy="48482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1906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1906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25" y="11906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50" y="32289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010150" y="32289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各种各样的家用电能表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62475"/>
          <a:chOff x="381000" y="266700"/>
          <a:chExt cx="9134475" cy="45624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电能表的读数及其计量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71650" y="1219200"/>
            <a:ext cx="736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1月底: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71650" y="2705100"/>
            <a:ext cx="736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2月底: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52725" y="1943100"/>
            <a:ext cx="6381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读数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52725" y="3419475"/>
            <a:ext cx="6381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读数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71650" y="4105275"/>
            <a:ext cx="736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2月份用电：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29000" y="1943100"/>
            <a:ext cx="5705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W  = _______ kw•h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29000" y="3419475"/>
            <a:ext cx="5705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W  = _______ kw•h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14700" y="4105275"/>
            <a:ext cx="5819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W  = _______________ kw•h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114425"/>
            <a:ext cx="4038600" cy="75247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2600325"/>
            <a:ext cx="4019550" cy="762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248150" y="1924050"/>
            <a:ext cx="4886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4267.8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29100" y="3390900"/>
            <a:ext cx="4905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4374.4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33800" y="2124075"/>
            <a:ext cx="5400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33800" y="3609975"/>
            <a:ext cx="5400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95750" y="40767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5" y="4029075"/>
            <a:ext cx="1931194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619250" y="866775"/>
          <a:ext cx="9134475" cy="4752975"/>
          <a:chOff x="1619250" y="866775"/>
          <a:chExt cx="9134475" cy="47529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8667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37052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23145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50" y="23145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657850" y="37052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0" y="86677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4257675" y="2386013"/>
            <a:ext cx="4876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</a:t>
            </a:r>
            <a:r>
              <a:t/>
            </a:r>
            <a:br/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48050" y="2524125"/>
            <a:ext cx="5686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38700" y="2514600"/>
            <a:ext cx="429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风能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71850" y="3457575"/>
            <a:ext cx="5762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太阳能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62375" y="1666875"/>
            <a:ext cx="5372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水能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43450" y="3467100"/>
            <a:ext cx="439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化学能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72000" y="1666875"/>
            <a:ext cx="456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核能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14800" y="2362200"/>
            <a:ext cx="571500" cy="94297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324225" y="3705225"/>
            <a:ext cx="1123950" cy="161925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25" y="1847850"/>
            <a:ext cx="1123950" cy="161925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400550" y="1847850"/>
            <a:ext cx="1123950" cy="161925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400550" y="3714750"/>
            <a:ext cx="1123950" cy="161925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267075" y="2800350"/>
            <a:ext cx="828675" cy="114300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724400" y="2814638"/>
            <a:ext cx="752475" cy="10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57725"/>
          <a:chOff x="381000" y="266700"/>
          <a:chExt cx="9134475" cy="46577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5800" y="942975"/>
            <a:ext cx="791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一电能表表盘上表标“1200r/kW·h”，将某家用电器单独接在该表上.当用电器工作4min后，电能表转盘转过60r. 求该用电器消耗的电能为多少J 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5800" y="2409825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解：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4850" y="3752850"/>
            <a:ext cx="7867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方法提示：通过观察电能表转盘的转动情况，可以估算出用电器在一段时间内所消耗的电能，或电流对用电器所做的功。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85875" y="22288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181225"/>
            <a:ext cx="5188744" cy="962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0550" y="3762375"/>
            <a:ext cx="7924800" cy="8953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667000"/>
          <a:chOff x="381000" y="266700"/>
          <a:chExt cx="9134475" cy="26670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0600" y="18288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用_________测量一段时间内家用电器消耗的电能。 
电能表上“220V”表示该电能表应该在______的电路中使用。 电能表上表盘的数字是以__________为单位 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28750" y="1800225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15000" y="2266950"/>
            <a:ext cx="3419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220V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38650" y="2667000"/>
            <a:ext cx="469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kW•h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124200"/>
          <a:chOff x="381000" y="266700"/>
          <a:chExt cx="9134475" cy="3124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9700" y="1838325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10月初表盘                       ：           应记为______________
10月底表盘                       ：           应记为______________
10月份消耗电能为_____________
每度电按0.5 元计算，二月份的电费为___________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3" y="1866900"/>
            <a:ext cx="1495425" cy="3810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2324100"/>
            <a:ext cx="1514475" cy="400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29300" y="1790700"/>
            <a:ext cx="3305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4267.8kW•h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29300" y="2219325"/>
            <a:ext cx="3305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4374.4kW•h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86200" y="2676525"/>
            <a:ext cx="5248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106.6kW•h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96050" y="3124200"/>
            <a:ext cx="2638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53.3元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086100"/>
          <a:chOff x="381000" y="266700"/>
          <a:chExt cx="9134475" cy="30861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4850" y="1000125"/>
            <a:ext cx="791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小明家中1月底与2月底电能表的示数如图所示，小明家所在地区每度电的电费是0.60元，请估算他家2月份需要付多少电费。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4375" y="2628900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解析：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19225" y="3086100"/>
            <a:ext cx="7715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 月份消耗的电能为：
　　　　3 394.5 kW·h －3 287.5 kW·h = 107 kW·h </a:t>
            </a:r>
            <a:r>
              <a:t/>
            </a:r>
            <a:br/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应支付的电费为：
　　　　107 kW·h×0.60 元/(kW·h) = 64.2 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71800" y="2495550"/>
            <a:ext cx="6162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1月底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38750" y="2495550"/>
            <a:ext cx="389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2月底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981200"/>
            <a:ext cx="1638300" cy="48577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985963"/>
            <a:ext cx="1638300" cy="4762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29325" y="2076450"/>
            <a:ext cx="257175" cy="295275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3781425" y="2076450"/>
            <a:ext cx="257175" cy="295275"/>
          </a:xfrm>
          <a:prstGeom prst="rect">
            <a:avLst/>
          </a:prstGeom>
          <a:noFill/>
          <a:ln w="25400" cap="flat" cmpd="sng" algn="ctr">
            <a:solidFill>
              <a:srgbClr val="00B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14875"/>
          <a:chOff x="381000" y="266700"/>
          <a:chExt cx="9134475" cy="47148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一度电的作用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6800" y="3057525"/>
            <a:ext cx="8067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采掘原煤约100 kg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76950" y="3057525"/>
            <a:ext cx="3057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电炉炼钢约1.6 kg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62350" y="3057525"/>
            <a:ext cx="5572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电车行驶约0.85 km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2287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287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2287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1238250" y="3762375"/>
            <a:ext cx="7058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发1度电要消耗0.35 kg标准煤，排放0.872 kg二氧化碳，要关注能源消耗造成的环境破坏。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23950" y="3705225"/>
            <a:ext cx="6981825" cy="10096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10025"/>
          <a:chOff x="381000" y="266700"/>
          <a:chExt cx="9134475" cy="40100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一度电的作用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2050" y="4010025"/>
            <a:ext cx="797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温馨提示-----同学们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安全用电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的同时！注意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节约用电！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1247775" y="292417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灌溉农田约 330 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67125" y="2924175"/>
            <a:ext cx="5467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洗衣机工作约 2.7 h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29350" y="2924175"/>
            <a:ext cx="2905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电脑工作约 5 h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67050" y="2905125"/>
            <a:ext cx="6067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11525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5" y="11525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11525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895350"/>
            <a:ext cx="69056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05225"/>
          <a:chOff x="381000" y="266700"/>
          <a:chExt cx="9134475" cy="3705225"/>
        </a:xfrm>
      </p:grpSpPr>
      <p:sp>
        <p:nvSpPr>
          <p:cNvPr id="2" name="文本框 1"/>
          <p:cNvSpPr txBox="1"/>
          <p:nvPr/>
        </p:nvSpPr>
        <p:spPr>
          <a:xfrm>
            <a:off x="962025" y="762000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1.各个用电器工作时，能量是怎样转化的?     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09675" y="1266825"/>
            <a:ext cx="792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答:把电能转化为其他形式的能。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62025" y="1800225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2.做功的实质什么？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9675" y="2314575"/>
            <a:ext cx="7400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答:做功的实质是实现能量的转化（能的转化是靠做功实现的），能量转化的过程就是做功。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2025" y="3219450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3.电流流动时能做功吗？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9675" y="3705225"/>
            <a:ext cx="7410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答:电流流过用电器，把电能转化为其他形式能的过程，也就是电流做功的过程，所以，电流能够做功。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57700"/>
          <a:chOff x="381000" y="266700"/>
          <a:chExt cx="9134475" cy="44577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895350" y="1038225"/>
            <a:ext cx="823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电能转化为其他形式的能的过程就是电流做功的过程。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5350" y="1552575"/>
            <a:ext cx="823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有多少电能发生了转化就说电流做了多少功。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85950" y="2476500"/>
            <a:ext cx="7248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电流做了
多少功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14650" y="4062413"/>
            <a:ext cx="6219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用电器就消耗了多少电能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14875" y="2624138"/>
            <a:ext cx="4419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就有多少电能转化成其他形式的能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52600" y="2438400"/>
            <a:ext cx="1123950" cy="73342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2847975" y="4019550"/>
            <a:ext cx="2638425" cy="4381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4648200" y="2581275"/>
            <a:ext cx="3600450" cy="4381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2600325"/>
            <a:ext cx="1533525" cy="2857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3000375"/>
            <a:ext cx="742950" cy="9239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90838" y="2752725"/>
            <a:ext cx="1504950" cy="27622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05325" y="3181350"/>
            <a:ext cx="771525" cy="97155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00" y="3143250"/>
            <a:ext cx="781050" cy="98107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457450" y="3048000"/>
            <a:ext cx="771525" cy="9144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57600"/>
          <a:chOff x="381000" y="266700"/>
          <a:chExt cx="9134475" cy="36576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914400" y="1743075"/>
            <a:ext cx="8220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100J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038850" y="1743075"/>
            <a:ext cx="3095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100J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内能、光能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2628900" y="3009900"/>
            <a:ext cx="6505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电流通过白炽灯做功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100J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81250" y="3657600"/>
            <a:ext cx="6753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功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100J =消耗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100J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12096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33563"/>
            <a:ext cx="742950" cy="2857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1833563"/>
            <a:ext cx="742950" cy="2857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38575"/>
          <a:chOff x="381000" y="266700"/>
          <a:chExt cx="9134475" cy="3838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1771650" y="1704975"/>
            <a:ext cx="736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单位：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62225" y="1704975"/>
            <a:ext cx="6572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焦耳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，简称“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”，符号：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J</a:t>
            </a:r>
            <a:r>
              <a:t/>
            </a:r>
            <a:br/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2600325" y="2457450"/>
            <a:ext cx="6534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生活中常用千瓦时（kW·h），俗称度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00325" y="3338513"/>
            <a:ext cx="6534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1度=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95650" y="3338513"/>
            <a:ext cx="5838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1kW·h=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10075" y="33528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305175"/>
            <a:ext cx="1209675" cy="533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952500" y="723900"/>
          <a:ext cx="8172450" cy="4686300"/>
          <a:chOff x="952500" y="723900"/>
          <a:chExt cx="8172450" cy="46863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7239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0670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120015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75" y="120015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2847975" y="3495675"/>
            <a:ext cx="5324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各种各样的发电厂和电池，把不同形式的能转化为电能，供人们使用。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228975"/>
          <a:chOff x="381000" y="266700"/>
          <a:chExt cx="9134475" cy="3228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电流做功多少的影响因素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43075" y="1400175"/>
            <a:ext cx="7391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提出问题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33650" y="2019300"/>
            <a:ext cx="660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电流做功多少与哪些因素有关?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43075" y="2581275"/>
            <a:ext cx="7391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猜想与假设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33650" y="3228975"/>
            <a:ext cx="660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可能与电流、电压、通电时间有关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19675"/>
          <a:chOff x="381000" y="266700"/>
          <a:chExt cx="9134475" cy="50196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828800"/>
            <a:ext cx="2200275" cy="180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3950" y="3724275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    亮度比较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72050" y="3086100"/>
            <a:ext cx="416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77025" y="3095625"/>
            <a:ext cx="2457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乙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75" y="3495675"/>
            <a:ext cx="2647950" cy="1524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电流做功多少的影响因素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1400175"/>
            <a:ext cx="4943475" cy="30194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75" y="2914650"/>
            <a:ext cx="4257675" cy="16192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52975" y="2095500"/>
            <a:ext cx="22288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28600"/>
          <a:ext cx="9134475" cy="3876675"/>
          <a:chOff x="381000" y="228600"/>
          <a:chExt cx="9134475" cy="3876675"/>
        </a:xfrm>
      </p:grpSpPr>
      <p:sp>
        <p:nvSpPr>
          <p:cNvPr id="2" name="文本框 1"/>
          <p:cNvSpPr txBox="1"/>
          <p:nvPr/>
        </p:nvSpPr>
        <p:spPr>
          <a:xfrm>
            <a:off x="819150" y="1362075"/>
            <a:ext cx="831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1.甲乙两灯什么联？（         ）
2.二者电流什么关系？（        ）
3.哪只灯两端的电压大呢（       ）
4.哪只灯较亮呢？（        ）
5.在相等的时间内,哪灯消耗的电能多（         ） 
   由此可得：“通过用电器的电流和通电时
间相同时，用电器上的电压越 ___，电功就越 ___。”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29025" y="1323975"/>
            <a:ext cx="5505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95725" y="1762125"/>
            <a:ext cx="5238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相等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95775" y="2190750"/>
            <a:ext cx="4838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76625" y="2619375"/>
            <a:ext cx="5657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57875" y="3048000"/>
            <a:ext cx="3276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67250" y="3876675"/>
            <a:ext cx="4467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24625" y="3876675"/>
            <a:ext cx="2609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电流做功多少的影响因素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8600"/>
            <a:ext cx="4000500" cy="22479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15075" y="1724025"/>
            <a:ext cx="2819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R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甲 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＜ R</a:t>
            </a:r>
            <a:r>
              <a:rPr lang="en-US" sz="12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乙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9650"/>
          <a:chOff x="381000" y="266700"/>
          <a:chExt cx="9134475" cy="48196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1704975"/>
            <a:ext cx="2409825" cy="1876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00138" y="3714750"/>
            <a:ext cx="80343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并联   亮度比较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457200"/>
            <a:ext cx="5381625" cy="43624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75" y="2466975"/>
            <a:ext cx="4210050" cy="189547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0" y="1438275"/>
            <a:ext cx="2809875" cy="1219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19925" y="1000125"/>
            <a:ext cx="2114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62775" y="2705100"/>
            <a:ext cx="2171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电流做功多少的影响因素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76675"/>
          <a:chOff x="381000" y="266700"/>
          <a:chExt cx="9134475" cy="3876675"/>
        </a:xfrm>
      </p:grpSpPr>
      <p:sp>
        <p:nvSpPr>
          <p:cNvPr id="2" name="文本框 1"/>
          <p:cNvSpPr txBox="1"/>
          <p:nvPr/>
        </p:nvSpPr>
        <p:spPr>
          <a:xfrm>
            <a:off x="819150" y="1371600"/>
            <a:ext cx="831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1.甲乙两灯什么联？（         ）
2.二者电压什么关系？（        ）
3.哪只灯两端的电流大呢（       ）
4.哪只灯较亮呢？（        ）
5.在相等的时间内,哪灯消耗的电能多（         ） 
   由此可得：“通过用电器的电压和通电时
间相同时，用电器上的电流越 ___，电功就越 ___。”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29025" y="1323975"/>
            <a:ext cx="5505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95725" y="1762125"/>
            <a:ext cx="5238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相等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95775" y="2190750"/>
            <a:ext cx="4838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甲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57875" y="3048000"/>
            <a:ext cx="3276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甲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67250" y="3876675"/>
            <a:ext cx="4467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24625" y="3876675"/>
            <a:ext cx="2609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76625" y="2619375"/>
            <a:ext cx="5657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甲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电流做功多少的影响因素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495300"/>
            <a:ext cx="3867150" cy="2171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91375" y="1962150"/>
            <a:ext cx="1943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005C5B">
                    <a:alpha val="100000"/>
                  </a:srgbClr>
                </a:solidFill>
                <a:latin typeface="微软雅黑"/>
              </a:rPr>
              <a:t>R</a:t>
            </a:r>
            <a:r>
              <a:rPr lang="en-US" sz="1200" u="none" spc="0">
                <a:solidFill>
                  <a:srgbClr val="005C5B">
                    <a:alpha val="100000"/>
                  </a:srgbClr>
                </a:solidFill>
                <a:latin typeface="微软雅黑"/>
              </a:rPr>
              <a:t>甲 </a:t>
            </a:r>
            <a:r>
              <a:rPr lang="en-US" sz="2300" u="none" spc="0">
                <a:solidFill>
                  <a:srgbClr val="005C5B">
                    <a:alpha val="100000"/>
                  </a:srgbClr>
                </a:solidFill>
                <a:latin typeface="微软雅黑"/>
              </a:rPr>
              <a:t> </a:t>
            </a:r>
            <a:r>
              <a:t/>
            </a:r>
            <a:br/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7191375" y="1400175"/>
            <a:ext cx="1943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005C5B">
                    <a:alpha val="100000"/>
                  </a:srgbClr>
                </a:solidFill>
                <a:latin typeface="微软雅黑"/>
              </a:rPr>
              <a:t>R</a:t>
            </a:r>
            <a:r>
              <a:rPr lang="en-US" sz="1200" u="none" spc="0">
                <a:solidFill>
                  <a:srgbClr val="005C5B">
                    <a:alpha val="100000"/>
                  </a:srgbClr>
                </a:solidFill>
                <a:latin typeface="微软雅黑"/>
              </a:rPr>
              <a:t>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67575" y="1685925"/>
            <a:ext cx="1866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005C5B">
                    <a:alpha val="100000"/>
                  </a:srgbClr>
                </a:solidFill>
                <a:latin typeface="微软雅黑"/>
              </a:rPr>
              <a:t>V 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38575"/>
          <a:chOff x="381000" y="266700"/>
          <a:chExt cx="9134475" cy="3838575"/>
        </a:xfrm>
      </p:grpSpPr>
      <p:sp>
        <p:nvSpPr>
          <p:cNvPr id="2" name="文本框 1"/>
          <p:cNvSpPr txBox="1"/>
          <p:nvPr/>
        </p:nvSpPr>
        <p:spPr>
          <a:xfrm>
            <a:off x="647700" y="100012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③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电功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与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通电时间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的关系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7700" y="1485900"/>
            <a:ext cx="7829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结论：在_______、_______相同的情况下，__________越长，电流做的功越多。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239077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结论：更为严格的定量实验表明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0" y="288607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“某段电路上的电功，跟这段电路两端的_______,电路中的_____及通电的_____成正比”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7700" y="383857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计算公式：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71675" y="3838575"/>
            <a:ext cx="7162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  =  U I 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90725" y="1476375"/>
            <a:ext cx="7143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33725" y="1476375"/>
            <a:ext cx="6000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24550" y="1476375"/>
            <a:ext cx="3209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通电时间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19275" y="3295650"/>
            <a:ext cx="731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时间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53125" y="2857500"/>
            <a:ext cx="3181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24800" y="2857500"/>
            <a:ext cx="1209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电流做功多少的影响因素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38650"/>
          <a:chOff x="381000" y="266700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6275" y="971550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1．电能转化为其他形式的能的过程就是电流做功的过程。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3475" y="1533525"/>
            <a:ext cx="800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有多少电能发生了转化就说电流做了多少功。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4850" y="2038350"/>
            <a:ext cx="8429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2．计算电流做的功：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71575" y="2628900"/>
            <a:ext cx="7105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电流做功的多少跟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电流的大小、电压的高低、通电时间的长短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都有关系。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3000" y="3581400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公式：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76425" y="3581400"/>
            <a:ext cx="7258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W=UIt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14775" y="4010025"/>
            <a:ext cx="5219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U —— 伏 （V）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76425" y="4438650"/>
            <a:ext cx="7258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I  ——安（A）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71925" y="4438650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t ——秒（s）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76425" y="4010025"/>
            <a:ext cx="7258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W ——焦（J 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19175" y="2609850"/>
            <a:ext cx="7143750" cy="96202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3638550" y="3590925"/>
            <a:ext cx="5495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单位：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86275" y="36099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3562350"/>
            <a:ext cx="16383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220200" cy="3674269"/>
          <a:chOff x="381000" y="266700"/>
          <a:chExt cx="9220200" cy="3674269"/>
        </a:xfrm>
      </p:grpSpPr>
      <p:sp>
        <p:nvSpPr>
          <p:cNvPr id="2" name="文本框 1"/>
          <p:cNvSpPr txBox="1"/>
          <p:nvPr/>
        </p:nvSpPr>
        <p:spPr>
          <a:xfrm>
            <a:off x="819150" y="1123950"/>
            <a:ext cx="831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3．有关电功计算的导出公式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28875" y="2209800"/>
            <a:ext cx="6705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W = UIt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09875" y="27622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2714625"/>
            <a:ext cx="704850" cy="9596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10200" y="19812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1933575"/>
            <a:ext cx="1031081" cy="9620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10200" y="30765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62575" y="3028950"/>
            <a:ext cx="1138238" cy="5334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43325" y="2238375"/>
            <a:ext cx="123825" cy="14097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076825" y="2233613"/>
            <a:ext cx="123825" cy="14097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067175" y="2800350"/>
            <a:ext cx="695325" cy="2762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24375"/>
          <a:chOff x="381000" y="266700"/>
          <a:chExt cx="9134475" cy="45243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3425" y="942975"/>
            <a:ext cx="791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一电能表表盘上标明1200r/(KW · h),将某用电器单独接在该电能表上.当用电器工作5min后,电能表的转盘转过60r.若用电器额定电压为220V,求通过用电器的电流。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76600" y="923925"/>
            <a:ext cx="1905000" cy="4762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4695825" y="1362075"/>
            <a:ext cx="2533650" cy="4762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3143250" y="1781175"/>
            <a:ext cx="24669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800100" y="2514600"/>
            <a:ext cx="833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解: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8725" y="23431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295525"/>
            <a:ext cx="3138488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10100" y="23431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2295525"/>
            <a:ext cx="2602706" cy="7905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28725" y="3076575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t=5min=300s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28725" y="3476625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由W=UIt可得: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28725" y="37814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3733800"/>
            <a:ext cx="2709863" cy="7905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28725" y="4495800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答:通过用电器的电流为2.73A。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52975"/>
          <a:chOff x="381000" y="266700"/>
          <a:chExt cx="9134475" cy="4752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66775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一电能表表盘上表明“1200r/(kW·h)”，将某用电器单独接在该表上.当用电器工作4min后，电能表转盘转过55r.若用电器额定电压为220V，求通过该用电器的电流。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8175" y="212407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分析：4min内电能表转盘转过55r，根据电能表的盘转数可求出该用电器消耗的电能W，再由电功的计算公式W=UIt即可求出通过该用电器的电流I。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175" y="350520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解：4min内电能表转盘转过55r，说明该用电器消耗的电能为：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4900" y="40005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3952875"/>
            <a:ext cx="3067050" cy="790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2450" y="40100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3962400"/>
            <a:ext cx="29527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533400" y="914400"/>
          <a:ext cx="8677275" cy="4562475"/>
          <a:chOff x="533400" y="914400"/>
          <a:chExt cx="8677275" cy="45624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04950"/>
            <a:ext cx="942975" cy="2257425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914400"/>
            <a:ext cx="1571625" cy="97155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1304925"/>
            <a:ext cx="1743075" cy="325755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314950" y="1438275"/>
            <a:ext cx="3362325" cy="16859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438275" y="1609725"/>
            <a:ext cx="1943100" cy="19145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0" y="1295400"/>
            <a:ext cx="1095375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91000"/>
          <a:chOff x="381000" y="266700"/>
          <a:chExt cx="9134475" cy="41910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3425" y="1028700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一把电烙铁接在220V 的电路中，通过它的电流是350mA，问通电30min消耗了多少电能？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3425" y="1943100"/>
            <a:ext cx="8401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已知：U=220V,  I=350mA=0.35A, t=1800s。求：W=？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3425" y="2466975"/>
            <a:ext cx="8401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解：由电功的公式得
           W=UIt
                       =220V× 0.35A× 1800s
                       =1.386×10 J.
       答：通电30min，电炉铁消耗了1.386×10 J的电能。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43125" y="3762375"/>
            <a:ext cx="6991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2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5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05500" y="4191000"/>
            <a:ext cx="3228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2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514600"/>
          <a:chOff x="381000" y="266700"/>
          <a:chExt cx="9134475" cy="25146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" y="2095500"/>
            <a:ext cx="821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电能转化为其他形式的能的过程，实质就是____________的过程。电流做了多少功，就消耗多少 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10300" y="2066925"/>
            <a:ext cx="2924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电流做功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00575" y="2514600"/>
            <a:ext cx="4533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371725"/>
          <a:chOff x="381000" y="266700"/>
          <a:chExt cx="9134475" cy="23717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3875" y="2371725"/>
            <a:ext cx="8610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电视机工作1分钟，消耗电能6000J，则这个过程电流做功 ____ J。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15250" y="2371725"/>
            <a:ext cx="1419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6000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714500"/>
          <a:chOff x="381000" y="266700"/>
          <a:chExt cx="9134475" cy="17145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7750" y="171450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关于电功下列说法不正确的是： （      ）
A.电功的单位与电能的单位不同
B.用电器消耗的电能越多，电流做的功越多
C.消耗多少电能，电流就做多少功
D.电能转化为其他形式能的过程，就是电流做功的过程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76875" y="1714500"/>
            <a:ext cx="365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505200"/>
          <a:chOff x="381000" y="266700"/>
          <a:chExt cx="9134475" cy="3505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750" y="1085850"/>
            <a:ext cx="8153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有一只节能灯接在220V 的家庭电路中，通过它的电流为90mA，计算这只灯使用5h消耗多少度电？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6750" y="2124075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解析：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90 mA=0.09 A 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66750" y="3505200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这只节能灯工作5 h消耗的电能是0.099 kW·h，即0.099 度。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6750" y="3019425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W=UIt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=220 V×0.09 A×5 h=0.099 kW·h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43375"/>
          <a:chOff x="381000" y="266700"/>
          <a:chExt cx="9134475" cy="41433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6725" y="1085850"/>
            <a:ext cx="833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手机、数码相机等常用充电电池作为电源，某手机电池的电压为3.6 V，安时容量为750 mA·h。它充满电后所储存的电能是____J。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34300" y="1485900"/>
            <a:ext cx="140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9720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7750" y="230505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解析：
　　电池参数有：电压和安时容量(A·h)　　 　　 　　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19250" y="3209925"/>
            <a:ext cx="7515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安时容量=放电电流(A)×放电时间(h)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19250" y="3705225"/>
            <a:ext cx="7515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750 mA·h= 750 mA×1 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19250" y="4143375"/>
            <a:ext cx="7515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 = UIt = 3.6 V×0.75 A×3 600 s = 9 720 J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10125" y="3705225"/>
            <a:ext cx="432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→It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572625" cy="1483519"/>
          <a:chOff x="381000" y="266700"/>
          <a:chExt cx="9572625" cy="1483519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7200" y="981075"/>
            <a:ext cx="8677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1.一个电能表，表盘上标明"720revs/（kW h）"，这表示什么意思？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62625" y="10001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952500"/>
            <a:ext cx="133350" cy="53101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72025"/>
          <a:chOff x="381000" y="266700"/>
          <a:chExt cx="9134475" cy="47720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1025" y="923925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小明家中一周前、后电能表示数如图所示，小明家所在地区每度电的电费是0.6元，请你估算他家每个月需要付多少电费。记下你家电能表今天的示数，和一周后的示数对比．根据你家所在地的电费标准，估算你家一个月应交多少电费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27717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019175"/>
          <a:chOff x="381000" y="266700"/>
          <a:chExt cx="9134475" cy="10191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4375" y="1019175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3.一个小灯泡的两端加2.5V 电压时电流是0.3A，它在这种情况下通电2min，电流做了多少功？消耗的电能是多少？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71475" y="266700"/>
          <a:ext cx="9134475" cy="1000125"/>
          <a:chOff x="371475" y="266700"/>
          <a:chExt cx="9134475" cy="10001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1475" y="1000125"/>
            <a:ext cx="8763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4.有一块手机用的锂电池，上面标明电压为3.7V，容量为1130mA h，它充满电后，大约储存了多少电能？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24875" y="914400"/>
            <a:ext cx="609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095375" y="1314450"/>
          <a:ext cx="7991475" cy="3219450"/>
          <a:chOff x="1095375" y="1314450"/>
          <a:chExt cx="7991475" cy="32194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314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63" y="1314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13144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1095375" y="3219450"/>
            <a:ext cx="1847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电热水瓶，利用电能把水烧开。电能转化为内能。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86150" y="3219450"/>
            <a:ext cx="1828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电吹风利用电流做功，把电能转化成机械能和内能。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95975" y="3219450"/>
            <a:ext cx="2095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电流通过电灯时，灯丝灼热发光，电能转化为内能和光能。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038350"/>
          <a:chOff x="381000" y="266700"/>
          <a:chExt cx="9134475" cy="20383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焦的感性认识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90700" y="2038350"/>
            <a:ext cx="7343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普通手电筒的小灯泡每秒消耗的电能约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1J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
1只40W的白织灯，每秒消耗的电能约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40J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
电饭锅正常工作时每秒消耗的电能约为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800J</a:t>
            </a:r>
            <a:r>
              <a:t/>
            </a:r>
            <a:br/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14750"/>
          <a:chOff x="381000" y="266700"/>
          <a:chExt cx="9134475" cy="37147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我国一些发电站的发电能力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604963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604963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0" y="1604963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1247775" y="303847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三峡水电站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年发电量
8.47×10  kW·h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14750" y="3038475"/>
            <a:ext cx="5419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二滩水电站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年发电量
1.7×10  kW·h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00763" y="3038475"/>
            <a:ext cx="30337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葛洲坝水电站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年发电量
1.57×10  kW·h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47875" y="3714750"/>
            <a:ext cx="7086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00550" y="3714750"/>
            <a:ext cx="473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96100" y="3714750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10050"/>
          <a:chOff x="381000" y="266700"/>
          <a:chExt cx="9134475" cy="42100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发电站的发电能力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00200" y="3352800"/>
            <a:ext cx="753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大亚湾核电站
年发电量
6.12×10  kW·h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91125" y="3352800"/>
            <a:ext cx="3943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北仑电厂（火电）
年发电量
1.7×10  kW·h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1334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11334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2619375" y="4210050"/>
            <a:ext cx="6515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67425" y="4210050"/>
            <a:ext cx="3067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43375"/>
          <a:chOff x="381000" y="266700"/>
          <a:chExt cx="9134475" cy="41433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关于用电的一组数据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6275" y="132397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经计算，天津市所有家庭把家里不用的插座拔下，一天节省待机能耗电量200万度。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6275" y="2200275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一个家庭一天的“待机能耗”可高达4度。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6275" y="2667000"/>
            <a:ext cx="792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1度电的作用：10瓦灯泡连续照明100小时；1匹的空调可开1.5小时；25吋彩电可工作12小时；电动自行车可跑80公里；1000个市民可通话15分钟；40台电脑可工作1小时；16英寸电扇可工作15小时。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123950"/>
            <a:ext cx="47244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333750"/>
          <a:chOff x="381000" y="266700"/>
          <a:chExt cx="9134475" cy="33337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5850" y="1181100"/>
            <a:ext cx="804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1、电功是指 ____________。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4950" y="1743075"/>
            <a:ext cx="7629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电流做功实际上是 _____ 转化为 ___________的过程。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5850" y="2276475"/>
            <a:ext cx="804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2、在国际单位制中电功单位是 __________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90675" y="2790825"/>
            <a:ext cx="7543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1kw h= _______Ｊ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85850" y="3333750"/>
            <a:ext cx="804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3、电能表(俗称电度表): 用来测量 _______ 的仪表.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38450" y="1123950"/>
            <a:ext cx="6296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电流做的功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24300" y="1676400"/>
            <a:ext cx="521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53075" y="1676400"/>
            <a:ext cx="3581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其他形式能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53075" y="3257550"/>
            <a:ext cx="3581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95575" y="27432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2695575"/>
            <a:ext cx="1052513" cy="5334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076825" y="2228850"/>
            <a:ext cx="4057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焦耳（J 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33600" y="2714625"/>
            <a:ext cx="700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714375" y="733425"/>
          <a:ext cx="9134475" cy="3381375"/>
          <a:chOff x="714375" y="733425"/>
          <a:chExt cx="9134475" cy="3381375"/>
        </a:xfrm>
      </p:grpSpPr>
      <p:sp>
        <p:nvSpPr>
          <p:cNvPr id="2" name="文本框 1"/>
          <p:cNvSpPr txBox="1"/>
          <p:nvPr/>
        </p:nvSpPr>
        <p:spPr>
          <a:xfrm>
            <a:off x="1000125" y="733425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常用家用电器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4954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5" y="14954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0" y="14954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714375" y="3381375"/>
            <a:ext cx="8420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电能转化为机械能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62675" y="3381375"/>
            <a:ext cx="2971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电能转化为内能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86150" y="3381375"/>
            <a:ext cx="5648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电能转化为内能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276350" y="514350"/>
          <a:ext cx="9134475" cy="4486275"/>
          <a:chOff x="1276350" y="514350"/>
          <a:chExt cx="9134475" cy="4486275"/>
        </a:xfrm>
      </p:grpSpPr>
      <p:sp>
        <p:nvSpPr>
          <p:cNvPr id="2" name="文本框 1"/>
          <p:cNvSpPr txBox="1"/>
          <p:nvPr/>
        </p:nvSpPr>
        <p:spPr>
          <a:xfrm>
            <a:off x="4638675" y="4486275"/>
            <a:ext cx="4495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电能转化为机械能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05375" y="2228850"/>
            <a:ext cx="422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电能转化为内能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6350" y="3295650"/>
            <a:ext cx="785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电能转化为光能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59067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5" y="5143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7527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14350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5" y="27527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105025" y="1647825"/>
          <a:ext cx="9134475" cy="3495675"/>
          <a:chOff x="2105025" y="1647825"/>
          <a:chExt cx="9134475" cy="3495675"/>
        </a:xfrm>
      </p:grpSpPr>
      <p:sp>
        <p:nvSpPr>
          <p:cNvPr id="2" name="文本框 1"/>
          <p:cNvSpPr txBox="1"/>
          <p:nvPr/>
        </p:nvSpPr>
        <p:spPr>
          <a:xfrm>
            <a:off x="2209800" y="3495675"/>
            <a:ext cx="6924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电脑、电视机
依靠电能工作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53050" y="3495675"/>
            <a:ext cx="1895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太阳能电池板为人造卫星提供电能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6478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1647825"/>
            <a:ext cx="1619250" cy="1619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467100"/>
          <a:chOff x="381000" y="266700"/>
          <a:chExt cx="9134475" cy="34671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0100" y="1114425"/>
            <a:ext cx="7829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1．用电器工作的过程就是消耗电能的过程。即：使电能转化为其他形式能量的过程。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0100" y="2019300"/>
            <a:ext cx="833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2．电能的单位：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1285875" y="3457575"/>
            <a:ext cx="784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 度=1 kW·h = 1×10  W ×3600 s= 3.6×10  J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71925" y="3467100"/>
            <a:ext cx="5162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29400" y="3467100"/>
            <a:ext cx="2505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6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5875" y="2457450"/>
            <a:ext cx="784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能量的国际单位：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焦耳（J 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85875" y="2962275"/>
            <a:ext cx="784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生活中的电能单位：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度，千瓦时（kW·h）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998</Words>
  <Application>Microsoft Office PowerPoint</Application>
  <PresentationFormat>全屏显示(16:9)</PresentationFormat>
  <Paragraphs>282</Paragraphs>
  <Slides>54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Theme2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十八章第一节：电能 电功</dc:title>
  <dc:subject/>
  <dc:creator>Unknown Creator</dc:creator>
  <cp:keywords/>
  <dc:description/>
  <cp:lastModifiedBy>User</cp:lastModifiedBy>
  <cp:revision>3</cp:revision>
  <dcterms:created xsi:type="dcterms:W3CDTF">2019-12-06T08:49:35Z</dcterms:created>
  <dcterms:modified xsi:type="dcterms:W3CDTF">2020-02-16T03:09:54Z</dcterms:modified>
  <cp:category/>
</cp:coreProperties>
</file>