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36"/>
  </p:handoutMasterIdLst>
  <p:sldIdLst>
    <p:sldId id="450" r:id="rId5"/>
    <p:sldId id="679" r:id="rId6"/>
    <p:sldId id="620" r:id="rId8"/>
    <p:sldId id="621" r:id="rId9"/>
    <p:sldId id="622" r:id="rId10"/>
    <p:sldId id="623" r:id="rId11"/>
    <p:sldId id="624" r:id="rId12"/>
    <p:sldId id="712" r:id="rId13"/>
    <p:sldId id="648" r:id="rId14"/>
    <p:sldId id="404" r:id="rId15"/>
    <p:sldId id="732" r:id="rId16"/>
    <p:sldId id="711" r:id="rId17"/>
    <p:sldId id="713" r:id="rId18"/>
    <p:sldId id="663" r:id="rId19"/>
    <p:sldId id="664" r:id="rId20"/>
    <p:sldId id="733" r:id="rId21"/>
    <p:sldId id="714" r:id="rId22"/>
    <p:sldId id="715" r:id="rId23"/>
    <p:sldId id="665" r:id="rId24"/>
    <p:sldId id="734" r:id="rId25"/>
    <p:sldId id="735" r:id="rId26"/>
    <p:sldId id="716" r:id="rId27"/>
    <p:sldId id="736" r:id="rId28"/>
    <p:sldId id="686" r:id="rId29"/>
    <p:sldId id="687" r:id="rId30"/>
    <p:sldId id="717" r:id="rId31"/>
    <p:sldId id="738" r:id="rId32"/>
    <p:sldId id="718" r:id="rId33"/>
    <p:sldId id="719" r:id="rId34"/>
    <p:sldId id="73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0092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8" name="矩形 7">
            <a:hlinkClick r:id="rId5" action="ppaction://hlinksldjump"/>
          </p:cNvPr>
          <p:cNvSpPr/>
          <p:nvPr userDrawn="1"/>
        </p:nvSpPr>
        <p:spPr>
          <a:xfrm>
            <a:off x="464866" y="-10468"/>
            <a:ext cx="605999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分子动理论 内能 热能</a:t>
            </a:r>
            <a:endParaRPr lang="zh-CN" altLang="en-US" sz="2800" b="1" dirty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0.xml"/><Relationship Id="rId7" Type="http://schemas.openxmlformats.org/officeDocument/2006/relationships/slide" Target="slide14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tiff"/><Relationship Id="rId2" Type="http://schemas.openxmlformats.org/officeDocument/2006/relationships/image" Target="../media/image11.png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4.xml"/><Relationship Id="rId2" Type="http://schemas.openxmlformats.org/officeDocument/2006/relationships/image" Target="../media/image4.tiff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NULL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tiff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tiff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.tiff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NULL" TargetMode="Externa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507797" y="821056"/>
            <a:ext cx="7176406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分子动理论  内能  热量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9990" y="3188971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44457" y="4962843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7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78">
            <a:hlinkClick r:id="rId4" action="ppaction://hlinksldjump"/>
          </p:cNvPr>
          <p:cNvSpPr txBox="1"/>
          <p:nvPr/>
        </p:nvSpPr>
        <p:spPr>
          <a:xfrm>
            <a:off x="3986530" y="4189730"/>
            <a:ext cx="21729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78">
            <a:hlinkClick r:id="rId8" action="ppaction://hlinksldjump"/>
          </p:cNvPr>
          <p:cNvSpPr txBox="1"/>
          <p:nvPr/>
        </p:nvSpPr>
        <p:spPr>
          <a:xfrm>
            <a:off x="6228080" y="4185285"/>
            <a:ext cx="21145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     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5722" y="2365077"/>
            <a:ext cx="101517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一、物质的构成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常见的物质是由分子、原子构成的。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分子：人们通常以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为单位来量度分子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原子的结构：                                               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16840" y="5226573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240" y="4192270"/>
            <a:ext cx="3953510" cy="14338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10515" y="1449802"/>
            <a:ext cx="10075545" cy="570230"/>
            <a:chOff x="1676" y="1655"/>
            <a:chExt cx="15867" cy="898"/>
          </a:xfrm>
        </p:grpSpPr>
        <p:pic>
          <p:nvPicPr>
            <p:cNvPr id="5" name="图片 4" descr="9"/>
            <p:cNvPicPr>
              <a:picLocks noChangeAspect="1"/>
            </p:cNvPicPr>
            <p:nvPr/>
          </p:nvPicPr>
          <p:blipFill>
            <a:blip r:embed="rId3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6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3452" y="1220807"/>
            <a:ext cx="101517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二、分子动理论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常见的物质是由大量分子构成的。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分子都在永不停息地做无规则运动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扩散现象：两种不同的物质可以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地彼此进入对方，这种现象称为扩散现象。根据扩散现象可以断定分子是运动的。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热运动：组成物质的大量分子永不停息地做无规则运动，温度越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，分子的运动越剧烈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这种运动称为热运动。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分子间存在着相互作用的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94763" y="2963281"/>
            <a:ext cx="133659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自发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237490" y="5439298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23820" y="4061461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9350" y="5154295"/>
            <a:ext cx="951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引力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4175" y="5154295"/>
            <a:ext cx="1188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斥力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0105" y="1788161"/>
            <a:ext cx="101517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三、内能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物体的内能：物体内含有大量分子，分子由于做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运动而具有的能叫作分子动能，分子之间由于存在着相互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而具有的能叫作分子势能。物体内所有分子动能与分子势能 的总和叫作物体的内能。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381859" y="527901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3599" y="2431541"/>
            <a:ext cx="1813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热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9690" y="2981158"/>
            <a:ext cx="1813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作用力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6188" y="539888"/>
            <a:ext cx="10151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改变内能的两种方法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609040" y="5917583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80390" y="1315720"/>
          <a:ext cx="1093724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0290"/>
                <a:gridCol w="1327785"/>
                <a:gridCol w="5375275"/>
                <a:gridCol w="3183890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方式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263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热传递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能量的</a:t>
                      </a:r>
                      <a:r>
                        <a:rPr lang="en-US" altLang="zh-CN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用热水袋取暖；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广场上的石凳被晒得发烫；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烧水水变热；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烤火御寒等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做功和热传递对改变物体的内能是等效的，一个物体温度升高，有可能是外界对物体做了功，也有可能是发生了热传递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6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做功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能量的</a:t>
                      </a:r>
                      <a:r>
                        <a:rPr lang="en-US" altLang="zh-CN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钻木取火；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用锯条锯木板，锯条、木板均发热；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两手互相摩擦，觉得暖和；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d.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陨石坠入地球大气层成为流星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57258" y="5437533"/>
            <a:ext cx="968489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热量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：在热传递过程中，传递能量的多少叫作热量。单位是焦耳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6115" y="2606040"/>
            <a:ext cx="892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转移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9450" y="3870960"/>
            <a:ext cx="79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转化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036163" y="2721916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扩散现象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考，常在热学综合题中考查)</a:t>
              </a:r>
              <a:endPara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29843" y="3830307"/>
            <a:ext cx="1076601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北京中考真题组合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下列现象中是扩散现象的是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(2016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长时间压在一起的铅板和金板互相渗入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(2015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打开酒精瓶的瓶塞后，教室里弥漫着酒精味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49170" y="1516380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0105" y="2215655"/>
            <a:ext cx="10203276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打扫卫生时房间内尘土飞扬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花园花香四溢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在热水中滴入墨水，热水很快变色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秋天到了，树叶飘落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在黑板上留下粉笔的痕迹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0405" y="5271135"/>
            <a:ext cx="3380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ABDE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6590" y="1385570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5710" y="1174890"/>
            <a:ext cx="1020327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密封的烧瓶中装有某种气体，如图所示，图中的黑点表示气体的分子，用抽气筒抽出该烧瓶中的部分气体后仍密封，描述烧瓶内剩余气体分布的四个示意图如图所示，其中正确的是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17504" y="243351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75" descr="北京W8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20315" y="3259455"/>
            <a:ext cx="7898765" cy="2821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66046" y="972325"/>
            <a:ext cx="1020327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两个相同瓶子的瓶口相对，之间用一块玻璃板隔开，上面的瓶中装有空气，下面的瓶中装有密度比空气大的红棕色二氧化氮气体。抽掉玻璃板后，可以看到，两个瓶中的气体会混合在一起，最后颜色变得均匀，这属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7415" y="26841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扩散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74715" y="597267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pic>
        <p:nvPicPr>
          <p:cNvPr id="2" name="图片 -2147482374" descr="WL23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334885" y="2971800"/>
            <a:ext cx="2880360" cy="2553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582" y="2665975"/>
            <a:ext cx="809439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东城区一模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  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物体内部分子无规则运动越剧烈，物体的温度越高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扩散现象表明分子在不停地做无规则运动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铜块很难被压缩，是因为分子间存在着斥力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组成物质的分子之间，引力总是大于斥力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62183" y="2825995"/>
            <a:ext cx="135177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2605" y="1911985"/>
            <a:ext cx="2370455" cy="525145"/>
            <a:chOff x="12542" y="4361"/>
            <a:chExt cx="3733" cy="827"/>
          </a:xfrm>
        </p:grpSpPr>
        <p:pic>
          <p:nvPicPr>
            <p:cNvPr id="6" name="图片 5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9334" y="2011979"/>
            <a:ext cx="103168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分)如图所示，在试管内装适量水，用橡胶塞塞住管口，将水加热至沸腾一段时间后，橡胶塞被推出，管口出现大量“白气”。此实验中，主要是通过做功改变物体内能的过程是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试管变热的过程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水变热的过程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水变成水蒸气的过程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水蒸气推出橡胶塞的同时变成“白气”的过程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76205" y="325057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29334" y="1357812"/>
            <a:ext cx="9761220" cy="598170"/>
            <a:chOff x="1282" y="5653"/>
            <a:chExt cx="15372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改变内能的两种方式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318289" y="5646833"/>
            <a:ext cx="1031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4" name="图片 -2147482371" descr="WL23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888730" y="3583940"/>
            <a:ext cx="1888490" cy="1820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36270" y="2130425"/>
          <a:ext cx="11019155" cy="3660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8155"/>
                <a:gridCol w="6746240"/>
                <a:gridCol w="1219200"/>
                <a:gridCol w="130556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499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分子动理论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分子动理论的基本观点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089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内能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物体的内能和改变内能的两种方法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热量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热量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燃料的热值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557174" y="1153655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9945" y="1709594"/>
            <a:ext cx="1138724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北京中考真题组合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下列实例中，用做功的方式改变物体内能的是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用热传递的方式改变物体内能的是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7A)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锯木头时的锯条温度升高  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7B)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加入冰块的饮料温度降低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倒入热牛奶的杯子温度升高  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放入冷水中的热鸡蛋温度降低    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11A)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用热水袋暖手，手的温度升高 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3700" y="1640205"/>
            <a:ext cx="95929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两手相互摩擦，手的温度升高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用手反复弯折铁丝，弯折处铁丝的温度升高  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H. (2016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将冰冻食物放在水中解冻，水变凉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(2015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在炉子上烧水，水的温度升高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J. (2014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盛夏，阳光暴晒路面，路面温度升高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K. (2013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把蔬菜放进冰箱，蔬菜的温度降低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49095" y="5359400"/>
            <a:ext cx="3990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AFG     BCDEHIJK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64234" y="934267"/>
            <a:ext cx="9761220" cy="598805"/>
            <a:chOff x="1282" y="5653"/>
            <a:chExt cx="15372" cy="943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3" cy="943"/>
              <a:chOff x="1282" y="5653"/>
              <a:chExt cx="3023" cy="943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09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温度、内能、热量的理解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1700" y="1784350"/>
            <a:ext cx="2621915" cy="516890"/>
            <a:chOff x="1564" y="5627"/>
            <a:chExt cx="4129" cy="814"/>
          </a:xfrm>
        </p:grpSpPr>
        <p:pic>
          <p:nvPicPr>
            <p:cNvPr id="5" name="图片 4" descr="方块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4" y="5627"/>
              <a:ext cx="3815" cy="8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609" y="5669"/>
              <a:ext cx="40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概  念  辨  析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09320" y="2425700"/>
            <a:ext cx="10620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1D41D5"/>
                </a:solidFill>
                <a:ea typeface="黑体" panose="02010609060101010101" pitchFamily="49" charset="-122"/>
              </a:rPr>
              <a:t>温度：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表示物体的冷热程度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反映物体内大量分子无规则运动的剧烈程度。温度的变化用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升高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和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降低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两个词来描述。</a:t>
            </a:r>
            <a:endParaRPr lang="zh-CN" sz="2400" b="0">
              <a:solidFill>
                <a:srgbClr val="1D41D5"/>
              </a:solidFill>
              <a:ea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1D41D5"/>
                </a:solidFill>
                <a:ea typeface="黑体" panose="02010609060101010101" pitchFamily="49" charset="-122"/>
              </a:rPr>
              <a:t>热量：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热量是热传递过程中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内能变化的量度。</a:t>
            </a:r>
            <a:endParaRPr lang="zh-CN" sz="2400" b="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热量是过程量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只能用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吸收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和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放出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两个词来描述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绝不能说物体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具有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热量。</a:t>
            </a:r>
            <a:endParaRPr lang="zh-CN" sz="2400" b="0">
              <a:solidFill>
                <a:srgbClr val="1D41D5"/>
              </a:solidFill>
              <a:ea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1D41D5"/>
                </a:solidFill>
                <a:ea typeface="黑体" panose="02010609060101010101" pitchFamily="49" charset="-122"/>
              </a:rPr>
              <a:t>内能：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内能是物体内部所有分子做无规则运动的动能和分子势能的总和。能量的变化用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增加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或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减少</a:t>
            </a:r>
            <a:r>
              <a:rPr lang="en-US" sz="2400" b="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来描述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可以说物体具有能量。</a:t>
            </a:r>
            <a:endParaRPr lang="zh-CN" altLang="en-US" sz="2400" b="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8874" y="1483024"/>
            <a:ext cx="1031684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(北京中考真题组合)判断下列说法的正误。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)晶体在熔化过程中吸收热量，温度不变(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)在热传递过程中，吸收热量的物体温度升高(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)水和酒精升高相同的温度，水吸收的热量较多(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)液体吸收热量，温度一定升高(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-18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的冰块放在冰箱的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保鲜室中，一段时间后，冰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块的内能一定增加(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)温度升高越多的物体，吸收的热量越多(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6"/>
          <p:cNvSpPr txBox="1"/>
          <p:nvPr>
            <p:custDataLst>
              <p:tags r:id="rId1"/>
            </p:custDataLst>
          </p:nvPr>
        </p:nvSpPr>
        <p:spPr>
          <a:xfrm>
            <a:off x="8844408" y="2085236"/>
            <a:ext cx="352982" cy="5918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spc="22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√</a:t>
            </a:r>
            <a:endParaRPr lang="zh-CN" altLang="en-US" sz="2600" spc="220" dirty="0">
              <a:ln w="3175">
                <a:noFill/>
                <a:prstDash val="dash"/>
              </a:ln>
              <a:solidFill>
                <a:srgbClr val="FF0000"/>
              </a:solidFill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57001" y="2713231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96818" y="3261810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76455" y="3830155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44976" y="4933748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42563" y="5462088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8279" y="1712982"/>
            <a:ext cx="9986682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)无论运动还是静止的物体都有内能(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)温度高的物体比温度低的物体含有的热量多(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)冰在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时没有内能(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)物体内能增加，它一定吸收了热量(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)冰不断熔化过程中，温度不变，内能增加(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的冰和水的内能相等(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)物体运动的速度越大，内能就越大(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)物体的温度不变，它的内能就不变(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92311" y="1886337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98624" y="2438496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1067" y="2971703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47112" y="3553383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72018" y="4095307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8039" y="4623647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0446" y="5162470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3770" y="5719228"/>
            <a:ext cx="76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53235" y="1093470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2616" y="2221968"/>
            <a:ext cx="9765438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怀柔区二模)(多选)关于物体内能、热量和温度，下列说法中正确的是( 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只要物体的温度升高，物体就从外界吸收了热量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热值越高的燃料，完全燃烧时放出的热量就越多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物体的机械能增加时，其内能却不一定增加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的冰熔化成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的水的过程中，内能增加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7928" y="2929421"/>
            <a:ext cx="92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37030" y="1570355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4961" y="2799686"/>
            <a:ext cx="103168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分)(多选)下列说法中正确的是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一杯水和半杯水的比热容相等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的水没有内能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液体在任何温度下都能蒸发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固体分子之间只存在引力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1751" y="2964533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8274" y="1854382"/>
            <a:ext cx="9654540" cy="598805"/>
            <a:chOff x="1282" y="5653"/>
            <a:chExt cx="15204" cy="943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3" cy="943"/>
              <a:chOff x="1282" y="5653"/>
              <a:chExt cx="3023" cy="943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920" y="5773"/>
              <a:ext cx="1156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热学知识综合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考，均是多选)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985" y="2119630"/>
            <a:ext cx="1027811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分)(多选)下列说法中正确的是(     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组成物质的分子之间，只存在引力、不存在斥力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组成物质的大量分子无规则运动的剧烈程度与温度有关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晶体在熔化过程中吸收热量，温度不变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沿海地区通常比内陆地区昼夜温差小，原因之一是水的比热容比砂石的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比热容大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75417" y="2279835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710" y="1967865"/>
            <a:ext cx="104457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分)(多选)有关热现象，下列说法中正确的是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组成物质的分子之间存在引力和斥力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在热传递过程中，吸收热量的物体温度升高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在四冲程内燃机中，做功冲程的功能是将内能转化为机械能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温度低于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的室外，仍有水蒸气存在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28225" y="2677160"/>
            <a:ext cx="852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2397" y="1696446"/>
            <a:ext cx="976543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通州区一模)(多选)农历正月十五是中国的传统节日元宵节，元宵节吃元宵有团圆美满之意。如图所示，下列与元宵相关的说法中正确的是( 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140" y="3631565"/>
            <a:ext cx="9375775" cy="1685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79237" y="5647148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40460" y="1103630"/>
            <a:ext cx="2370455" cy="525145"/>
            <a:chOff x="12542" y="4361"/>
            <a:chExt cx="3733" cy="827"/>
          </a:xfrm>
        </p:grpSpPr>
        <p:pic>
          <p:nvPicPr>
            <p:cNvPr id="6" name="图片 5" descr="方框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1140" y="2065752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98802" y="5432548"/>
            <a:ext cx="25514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P188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7-32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5048833" y="2880563"/>
            <a:ext cx="5080692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命题点：分子热运动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如图所示实验，在装有硫酸铜溶液的瓶子中加一些水，一天后两种溶液就混合均匀了，这是因为发生了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现象。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2837" y="52017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扩散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-2147482387" descr="WL22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498600" y="2848610"/>
            <a:ext cx="2491105" cy="23533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62" name="组合 61"/>
          <p:cNvGrpSpPr/>
          <p:nvPr/>
        </p:nvGrpSpPr>
        <p:grpSpPr>
          <a:xfrm>
            <a:off x="3064669" y="1077684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7542" y="2105386"/>
            <a:ext cx="976543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煮元宵时锅中冒出的“白气”是液化现象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蒸元宵是通过做功的方式增加了元宵的内能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用油炸生元宵时必须扎孔以防元宵爆裂造成烫伤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元宵露出馅后香气四溢是因为分子间有力的作用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4338" y="4594873"/>
            <a:ext cx="21304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93871" y="4643562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导图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553472" y="2123937"/>
            <a:ext cx="6664661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命题点：分子热运动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如图所示，盛夏时节，百花绽放。走在花丛中能够闻到淡淡的花香，四溢的花香引来了长喙天蛾，这个现象说明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，气温越高时，花香越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选填“浓”或“淡”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8435" y="3888765"/>
            <a:ext cx="403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分子在不停地做无规则运动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3607" y="4440481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浓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386" descr="WL23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306830" y="2386965"/>
            <a:ext cx="2072640" cy="1887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14012" y="3242807"/>
            <a:ext cx="4616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P188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10-15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1186180" y="3889375"/>
            <a:ext cx="100158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命题点：分子热运动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如图所示实验，在冷水和热水中，同时滴入一滴墨水，可以观察到墨水在热水中扩散的较快。这说明温度越高，分子运动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。我们称这种运动为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0626" y="5084328"/>
            <a:ext cx="2418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热剧烈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9149" y="5626003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热运动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-2147482385" descr="WL23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872865" y="1093470"/>
            <a:ext cx="4168140" cy="1946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67741" y="4432323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13.1-8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80230" y="1430095"/>
            <a:ext cx="70351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命题点：分子间作用力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把干净的玻璃板吊在弹簧测力计的下面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例如用吸盘吸住玻璃板或用细线绑住玻璃板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读出测力计的示数。使玻璃板水平接触水面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然后稍稍用力向上拉玻璃板如图所示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看到弹簧测力计的示数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选填“变大”、“不变”或“变小”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产生这个现象除了大气压的原因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另一个重要原因是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31232" y="37120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变大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31107" y="5360292"/>
            <a:ext cx="4331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分子之间存在引力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384" descr="WL23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259205" y="1760855"/>
            <a:ext cx="1814195" cy="241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03275" y="4622165"/>
            <a:ext cx="2668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13.2-5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71419" y="1525345"/>
            <a:ext cx="70351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命题点：改变内能的方式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5.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如图甲所示，空气被压缩时，内能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说明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可以改变物体的内能。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命题点：物态变化的辨识内能相关判断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6.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如图乙所示，烧瓶内盛少量水，给瓶内打气，当瓶塞跳出时，可以看到瓶内出现“白雾”，在这个过程中说明气体膨胀对外做功，温度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，内能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_________,“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白雾”是水蒸气遇冷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形成的。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2625" y="2178685"/>
            <a:ext cx="963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增大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74565" y="2707005"/>
            <a:ext cx="1146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做功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36735" y="4932045"/>
            <a:ext cx="1173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降低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4677" y="5426000"/>
            <a:ext cx="114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减小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67165" y="5450840"/>
            <a:ext cx="1048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液化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383" descr="WL23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9930" y="2370455"/>
            <a:ext cx="3365500" cy="1997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44286" y="3059667"/>
            <a:ext cx="3365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13.2-4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71419" y="1525345"/>
            <a:ext cx="70351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命题点：改变内能的方式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7.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如图，冬天搓手取暖，是通过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的方式改变了物体的内能，四冲程汽油机的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冲程与该现象中的能量转化相同。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8.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如图所示，在一个试管中装一些水，用软木塞塞紧。用酒精灯对试管加热，等水沸腾后可以看到蒸汽把软木塞顶跑。酒精灯通过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的方式使水的内能增加。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94750" y="2134235"/>
            <a:ext cx="145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做功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68130" y="2703830"/>
            <a:ext cx="1160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压缩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416" y="5150926"/>
            <a:ext cx="336508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P191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7-37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九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10-21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2655" y="4893310"/>
            <a:ext cx="1383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热传递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381" descr="WL23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512570" y="3749040"/>
            <a:ext cx="1808480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382" descr="WL234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1685925" y="1522730"/>
            <a:ext cx="1519555" cy="132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5424805" y="3008630"/>
            <a:ext cx="1764665" cy="1153160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71" y="0"/>
                  <a:pt x="969760" y="122491"/>
                  <a:pt x="969760" y="273600"/>
                </a:cubicBezTo>
                <a:cubicBezTo>
                  <a:pt x="969760" y="424709"/>
                  <a:pt x="847271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分子动理论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内能  </a:t>
            </a:r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温度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6816725" y="3529965"/>
            <a:ext cx="1466850" cy="457835"/>
            <a:chOff x="6054" y="5987"/>
            <a:chExt cx="3416" cy="721"/>
          </a:xfrm>
        </p:grpSpPr>
        <p:sp>
          <p:nvSpPr>
            <p:cNvPr id="115" name="MMConnector"/>
            <p:cNvSpPr/>
            <p:nvPr/>
          </p:nvSpPr>
          <p:spPr>
            <a:xfrm>
              <a:off x="8417" y="6287"/>
              <a:ext cx="1053" cy="113"/>
            </a:xfrm>
            <a:custGeom>
              <a:avLst/>
              <a:gdLst/>
              <a:ahLst/>
              <a:cxnLst/>
              <a:rect l="0" t="0" r="0" b="0"/>
              <a:pathLst>
                <a:path w="804142" h="160580">
                  <a:moveTo>
                    <a:pt x="168719" y="-25419"/>
                  </a:moveTo>
                  <a:cubicBezTo>
                    <a:pt x="187468" y="-29325"/>
                    <a:pt x="197104" y="-44299"/>
                    <a:pt x="193795" y="-58550"/>
                  </a:cubicBezTo>
                  <a:cubicBezTo>
                    <a:pt x="190486" y="-72800"/>
                    <a:pt x="175190" y="-82179"/>
                    <a:pt x="156686" y="-77240"/>
                  </a:cubicBezTo>
                  <a:cubicBezTo>
                    <a:pt x="139403" y="-72628"/>
                    <a:pt x="122120" y="-68015"/>
                    <a:pt x="104905" y="-63242"/>
                  </a:cubicBezTo>
                  <a:cubicBezTo>
                    <a:pt x="87691" y="-58469"/>
                    <a:pt x="70545" y="-53534"/>
                    <a:pt x="53440" y="-48523"/>
                  </a:cubicBezTo>
                  <a:cubicBezTo>
                    <a:pt x="36335" y="-43513"/>
                    <a:pt x="19270" y="-38425"/>
                    <a:pt x="2241" y="-33285"/>
                  </a:cubicBezTo>
                  <a:cubicBezTo>
                    <a:pt x="-14788" y="-28144"/>
                    <a:pt x="-31782" y="-22950"/>
                    <a:pt x="-48755" y="-17744"/>
                  </a:cubicBezTo>
                  <a:cubicBezTo>
                    <a:pt x="-65728" y="-12539"/>
                    <a:pt x="-82680" y="-7323"/>
                    <a:pt x="-99625" y="-2135"/>
                  </a:cubicBezTo>
                  <a:cubicBezTo>
                    <a:pt x="-116570" y="3053"/>
                    <a:pt x="-133508" y="8211"/>
                    <a:pt x="-150453" y="13299"/>
                  </a:cubicBezTo>
                  <a:cubicBezTo>
                    <a:pt x="-167399" y="18386"/>
                    <a:pt x="-184352" y="23403"/>
                    <a:pt x="-201328" y="28305"/>
                  </a:cubicBezTo>
                  <a:cubicBezTo>
                    <a:pt x="-218303" y="33208"/>
                    <a:pt x="-235300" y="37996"/>
                    <a:pt x="-252332" y="42629"/>
                  </a:cubicBezTo>
                  <a:cubicBezTo>
                    <a:pt x="-269365" y="47261"/>
                    <a:pt x="-286433" y="51737"/>
                    <a:pt x="-303543" y="56016"/>
                  </a:cubicBezTo>
                  <a:cubicBezTo>
                    <a:pt x="-320653" y="60295"/>
                    <a:pt x="-337804" y="64377"/>
                    <a:pt x="-355018" y="68223"/>
                  </a:cubicBezTo>
                  <a:cubicBezTo>
                    <a:pt x="-372232" y="72070"/>
                    <a:pt x="-389508" y="75681"/>
                    <a:pt x="-406798" y="79022"/>
                  </a:cubicBezTo>
                  <a:cubicBezTo>
                    <a:pt x="-424088" y="82362"/>
                    <a:pt x="-441393" y="85432"/>
                    <a:pt x="-458897" y="88207"/>
                  </a:cubicBezTo>
                  <a:cubicBezTo>
                    <a:pt x="-476401" y="90982"/>
                    <a:pt x="-494104" y="93462"/>
                    <a:pt x="-511305" y="95605"/>
                  </a:cubicBezTo>
                  <a:cubicBezTo>
                    <a:pt x="-528506" y="97748"/>
                    <a:pt x="-545205" y="99554"/>
                    <a:pt x="-563987" y="101083"/>
                  </a:cubicBezTo>
                  <a:cubicBezTo>
                    <a:pt x="-582769" y="102611"/>
                    <a:pt x="-603633" y="103863"/>
                    <a:pt x="-616889" y="104545"/>
                  </a:cubicBezTo>
                  <a:cubicBezTo>
                    <a:pt x="-630145" y="105227"/>
                    <a:pt x="-635792" y="105338"/>
                    <a:pt x="-641440" y="105450"/>
                  </a:cubicBezTo>
                  <a:cubicBezTo>
                    <a:pt x="-644175" y="105504"/>
                    <a:pt x="-646000" y="107160"/>
                    <a:pt x="-646000" y="109250"/>
                  </a:cubicBezTo>
                  <a:cubicBezTo>
                    <a:pt x="-646000" y="111340"/>
                    <a:pt x="-644174" y="112952"/>
                    <a:pt x="-641440" y="113050"/>
                  </a:cubicBezTo>
                  <a:cubicBezTo>
                    <a:pt x="-635766" y="113252"/>
                    <a:pt x="-630091" y="113455"/>
                    <a:pt x="-616726" y="113509"/>
                  </a:cubicBezTo>
                  <a:cubicBezTo>
                    <a:pt x="-603362" y="113563"/>
                    <a:pt x="-582306" y="113468"/>
                    <a:pt x="-563310" y="112978"/>
                  </a:cubicBezTo>
                  <a:cubicBezTo>
                    <a:pt x="-544314" y="112488"/>
                    <a:pt x="-527376" y="111602"/>
                    <a:pt x="-509904" y="110403"/>
                  </a:cubicBezTo>
                  <a:cubicBezTo>
                    <a:pt x="-492431" y="109203"/>
                    <a:pt x="-474422" y="107691"/>
                    <a:pt x="-456588" y="105869"/>
                  </a:cubicBezTo>
                  <a:cubicBezTo>
                    <a:pt x="-438754" y="104047"/>
                    <a:pt x="-421096" y="101915"/>
                    <a:pt x="-403434" y="99509"/>
                  </a:cubicBezTo>
                  <a:cubicBezTo>
                    <a:pt x="-385772" y="97102"/>
                    <a:pt x="-368106" y="94420"/>
                    <a:pt x="-350493" y="91498"/>
                  </a:cubicBezTo>
                  <a:cubicBezTo>
                    <a:pt x="-332880" y="88575"/>
                    <a:pt x="-315319" y="85412"/>
                    <a:pt x="-297798" y="82049"/>
                  </a:cubicBezTo>
                  <a:cubicBezTo>
                    <a:pt x="-280278" y="78686"/>
                    <a:pt x="-262798" y="75123"/>
                    <a:pt x="-245360" y="71404"/>
                  </a:cubicBezTo>
                  <a:cubicBezTo>
                    <a:pt x="-227923" y="67685"/>
                    <a:pt x="-210527" y="63810"/>
                    <a:pt x="-193168" y="59823"/>
                  </a:cubicBezTo>
                  <a:cubicBezTo>
                    <a:pt x="-175809" y="55837"/>
                    <a:pt x="-158486" y="51739"/>
                    <a:pt x="-141192" y="47576"/>
                  </a:cubicBezTo>
                  <a:cubicBezTo>
                    <a:pt x="-123899" y="43413"/>
                    <a:pt x="-106635" y="39184"/>
                    <a:pt x="-89392" y="34934"/>
                  </a:cubicBezTo>
                  <a:cubicBezTo>
                    <a:pt x="-72149" y="30683"/>
                    <a:pt x="-54927" y="26412"/>
                    <a:pt x="-37717" y="22161"/>
                  </a:cubicBezTo>
                  <a:cubicBezTo>
                    <a:pt x="-20507" y="17910"/>
                    <a:pt x="-3309" y="13680"/>
                    <a:pt x="13885" y="9513"/>
                  </a:cubicBezTo>
                  <a:cubicBezTo>
                    <a:pt x="31079" y="5346"/>
                    <a:pt x="48270" y="1242"/>
                    <a:pt x="65464" y="-2775"/>
                  </a:cubicBezTo>
                  <a:cubicBezTo>
                    <a:pt x="82657" y="-6792"/>
                    <a:pt x="99853" y="-10724"/>
                    <a:pt x="117063" y="-14484"/>
                  </a:cubicBezTo>
                  <a:cubicBezTo>
                    <a:pt x="134273" y="-18244"/>
                    <a:pt x="151496" y="-21831"/>
                    <a:pt x="168719" y="-2541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6054" y="5987"/>
              <a:ext cx="1473" cy="721"/>
            </a:xfrm>
            <a:custGeom>
              <a:avLst/>
              <a:gdLst>
                <a:gd name="rtl" fmla="*/ 135280 w 668800"/>
                <a:gd name="rtt" fmla="*/ 71440 h 296400"/>
                <a:gd name="rtr" fmla="*/ 530480 w 668800"/>
                <a:gd name="rtb" fmla="*/ 238640 h 296400"/>
              </a:gdLst>
              <a:ahLst/>
              <a:cxnLst/>
              <a:rect l="rtl" t="rtt" r="rtr" b="rtb"/>
              <a:pathLst>
                <a:path w="668800" h="296400">
                  <a:moveTo>
                    <a:pt x="30400" y="0"/>
                  </a:moveTo>
                  <a:lnTo>
                    <a:pt x="638400" y="0"/>
                  </a:lnTo>
                  <a:cubicBezTo>
                    <a:pt x="655181" y="0"/>
                    <a:pt x="668800" y="13619"/>
                    <a:pt x="668800" y="30400"/>
                  </a:cubicBezTo>
                  <a:lnTo>
                    <a:pt x="668800" y="266000"/>
                  </a:lnTo>
                  <a:cubicBezTo>
                    <a:pt x="668800" y="282781"/>
                    <a:pt x="655181" y="296400"/>
                    <a:pt x="638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内能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 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76650" y="3830320"/>
            <a:ext cx="3018790" cy="1129665"/>
            <a:chOff x="5514" y="2297"/>
            <a:chExt cx="4754" cy="1779"/>
          </a:xfrm>
        </p:grpSpPr>
        <p:sp>
          <p:nvSpPr>
            <p:cNvPr id="117" name="MMConnector"/>
            <p:cNvSpPr/>
            <p:nvPr/>
          </p:nvSpPr>
          <p:spPr>
            <a:xfrm flipV="1">
              <a:off x="9005" y="2297"/>
              <a:ext cx="1263" cy="875"/>
            </a:xfrm>
            <a:custGeom>
              <a:avLst/>
              <a:gdLst/>
              <a:ahLst/>
              <a:cxnLst/>
              <a:rect l="0" t="0" r="0" b="0"/>
              <a:pathLst>
                <a:path w="875518" h="812385">
                  <a:moveTo>
                    <a:pt x="214640" y="328943"/>
                  </a:moveTo>
                  <a:cubicBezTo>
                    <a:pt x="227221" y="343383"/>
                    <a:pt x="245176" y="344098"/>
                    <a:pt x="255868" y="334112"/>
                  </a:cubicBezTo>
                  <a:cubicBezTo>
                    <a:pt x="266559" y="324125"/>
                    <a:pt x="266619" y="306597"/>
                    <a:pt x="253517" y="292628"/>
                  </a:cubicBezTo>
                  <a:cubicBezTo>
                    <a:pt x="241712" y="280041"/>
                    <a:pt x="229908" y="267454"/>
                    <a:pt x="218465" y="254454"/>
                  </a:cubicBezTo>
                  <a:cubicBezTo>
                    <a:pt x="207022" y="241454"/>
                    <a:pt x="195940" y="228040"/>
                    <a:pt x="185064" y="214416"/>
                  </a:cubicBezTo>
                  <a:cubicBezTo>
                    <a:pt x="174189" y="200793"/>
                    <a:pt x="163518" y="186959"/>
                    <a:pt x="153034" y="172937"/>
                  </a:cubicBezTo>
                  <a:cubicBezTo>
                    <a:pt x="142549" y="158915"/>
                    <a:pt x="132250" y="144706"/>
                    <a:pt x="122081" y="130367"/>
                  </a:cubicBezTo>
                  <a:cubicBezTo>
                    <a:pt x="111911" y="116028"/>
                    <a:pt x="101871" y="101559"/>
                    <a:pt x="91915" y="87000"/>
                  </a:cubicBezTo>
                  <a:cubicBezTo>
                    <a:pt x="81960" y="72440"/>
                    <a:pt x="72088" y="57790"/>
                    <a:pt x="62253" y="43087"/>
                  </a:cubicBezTo>
                  <a:cubicBezTo>
                    <a:pt x="52418" y="28384"/>
                    <a:pt x="42619" y="13627"/>
                    <a:pt x="32811" y="-1148"/>
                  </a:cubicBezTo>
                  <a:cubicBezTo>
                    <a:pt x="23003" y="-15924"/>
                    <a:pt x="13185" y="-30719"/>
                    <a:pt x="3311" y="-45500"/>
                  </a:cubicBezTo>
                  <a:cubicBezTo>
                    <a:pt x="-6564" y="-60280"/>
                    <a:pt x="-16495" y="-75046"/>
                    <a:pt x="-26530" y="-89763"/>
                  </a:cubicBezTo>
                  <a:cubicBezTo>
                    <a:pt x="-36566" y="-104480"/>
                    <a:pt x="-46705" y="-119148"/>
                    <a:pt x="-56999" y="-133728"/>
                  </a:cubicBezTo>
                  <a:cubicBezTo>
                    <a:pt x="-67293" y="-148309"/>
                    <a:pt x="-77740" y="-162801"/>
                    <a:pt x="-88392" y="-177163"/>
                  </a:cubicBezTo>
                  <a:cubicBezTo>
                    <a:pt x="-99045" y="-191524"/>
                    <a:pt x="-109902" y="-205755"/>
                    <a:pt x="-121017" y="-219801"/>
                  </a:cubicBezTo>
                  <a:cubicBezTo>
                    <a:pt x="-132133" y="-233848"/>
                    <a:pt x="-143506" y="-247711"/>
                    <a:pt x="-155190" y="-261328"/>
                  </a:cubicBezTo>
                  <a:cubicBezTo>
                    <a:pt x="-166875" y="-274944"/>
                    <a:pt x="-178871" y="-288315"/>
                    <a:pt x="-191229" y="-301361"/>
                  </a:cubicBezTo>
                  <a:cubicBezTo>
                    <a:pt x="-203588" y="-314408"/>
                    <a:pt x="-216309" y="-327131"/>
                    <a:pt x="-229437" y="-339439"/>
                  </a:cubicBezTo>
                  <a:cubicBezTo>
                    <a:pt x="-242565" y="-351747"/>
                    <a:pt x="-256100" y="-363640"/>
                    <a:pt x="-270073" y="-375011"/>
                  </a:cubicBezTo>
                  <a:cubicBezTo>
                    <a:pt x="-284046" y="-386381"/>
                    <a:pt x="-298457" y="-397230"/>
                    <a:pt x="-313309" y="-407442"/>
                  </a:cubicBezTo>
                  <a:cubicBezTo>
                    <a:pt x="-328160" y="-417653"/>
                    <a:pt x="-343453" y="-427228"/>
                    <a:pt x="-359174" y="-436054"/>
                  </a:cubicBezTo>
                  <a:cubicBezTo>
                    <a:pt x="-374895" y="-444881"/>
                    <a:pt x="-391044" y="-452959"/>
                    <a:pt x="-407510" y="-460200"/>
                  </a:cubicBezTo>
                  <a:cubicBezTo>
                    <a:pt x="-423977" y="-467440"/>
                    <a:pt x="-440761" y="-473844"/>
                    <a:pt x="-457960" y="-479358"/>
                  </a:cubicBezTo>
                  <a:cubicBezTo>
                    <a:pt x="-475160" y="-484872"/>
                    <a:pt x="-492776" y="-489497"/>
                    <a:pt x="-510007" y="-493240"/>
                  </a:cubicBezTo>
                  <a:cubicBezTo>
                    <a:pt x="-527238" y="-496984"/>
                    <a:pt x="-544084" y="-499847"/>
                    <a:pt x="-563062" y="-501831"/>
                  </a:cubicBezTo>
                  <a:cubicBezTo>
                    <a:pt x="-582039" y="-503814"/>
                    <a:pt x="-603148" y="-504918"/>
                    <a:pt x="-616566" y="-505366"/>
                  </a:cubicBezTo>
                  <a:cubicBezTo>
                    <a:pt x="-629985" y="-505814"/>
                    <a:pt x="-635712" y="-505607"/>
                    <a:pt x="-641440" y="-505400"/>
                  </a:cubicBezTo>
                  <a:cubicBezTo>
                    <a:pt x="-644174" y="-505301"/>
                    <a:pt x="-646000" y="-503690"/>
                    <a:pt x="-646000" y="-501600"/>
                  </a:cubicBezTo>
                  <a:cubicBezTo>
                    <a:pt x="-646000" y="-499510"/>
                    <a:pt x="-644176" y="-497801"/>
                    <a:pt x="-641440" y="-497800"/>
                  </a:cubicBezTo>
                  <a:cubicBezTo>
                    <a:pt x="-635770" y="-497797"/>
                    <a:pt x="-630101" y="-497794"/>
                    <a:pt x="-616901" y="-496870"/>
                  </a:cubicBezTo>
                  <a:cubicBezTo>
                    <a:pt x="-603701" y="-495945"/>
                    <a:pt x="-582970" y="-494099"/>
                    <a:pt x="-564418" y="-491473"/>
                  </a:cubicBezTo>
                  <a:cubicBezTo>
                    <a:pt x="-545865" y="-488847"/>
                    <a:pt x="-529491" y="-485441"/>
                    <a:pt x="-512806" y="-481171"/>
                  </a:cubicBezTo>
                  <a:cubicBezTo>
                    <a:pt x="-496122" y="-476902"/>
                    <a:pt x="-479127" y="-471769"/>
                    <a:pt x="-462602" y="-465798"/>
                  </a:cubicBezTo>
                  <a:cubicBezTo>
                    <a:pt x="-446077" y="-459827"/>
                    <a:pt x="-430021" y="-453017"/>
                    <a:pt x="-414321" y="-445417"/>
                  </a:cubicBezTo>
                  <a:cubicBezTo>
                    <a:pt x="-398621" y="-437817"/>
                    <a:pt x="-383277" y="-429427"/>
                    <a:pt x="-368380" y="-420332"/>
                  </a:cubicBezTo>
                  <a:cubicBezTo>
                    <a:pt x="-353483" y="-411237"/>
                    <a:pt x="-339034" y="-401438"/>
                    <a:pt x="-325028" y="-391035"/>
                  </a:cubicBezTo>
                  <a:cubicBezTo>
                    <a:pt x="-311023" y="-380632"/>
                    <a:pt x="-297462" y="-369625"/>
                    <a:pt x="-284333" y="-358118"/>
                  </a:cubicBezTo>
                  <a:cubicBezTo>
                    <a:pt x="-271203" y="-346611"/>
                    <a:pt x="-258504" y="-334605"/>
                    <a:pt x="-246199" y="-322193"/>
                  </a:cubicBezTo>
                  <a:cubicBezTo>
                    <a:pt x="-233894" y="-309782"/>
                    <a:pt x="-221983" y="-296966"/>
                    <a:pt x="-210419" y="-283829"/>
                  </a:cubicBezTo>
                  <a:cubicBezTo>
                    <a:pt x="-198855" y="-270692"/>
                    <a:pt x="-187638" y="-257232"/>
                    <a:pt x="-176716" y="-243521"/>
                  </a:cubicBezTo>
                  <a:cubicBezTo>
                    <a:pt x="-165794" y="-229810"/>
                    <a:pt x="-155166" y="-215846"/>
                    <a:pt x="-144780" y="-201687"/>
                  </a:cubicBezTo>
                  <a:cubicBezTo>
                    <a:pt x="-134393" y="-187528"/>
                    <a:pt x="-124248" y="-173173"/>
                    <a:pt x="-114291" y="-158671"/>
                  </a:cubicBezTo>
                  <a:cubicBezTo>
                    <a:pt x="-104334" y="-144168"/>
                    <a:pt x="-94565" y="-129517"/>
                    <a:pt x="-84932" y="-114757"/>
                  </a:cubicBezTo>
                  <a:cubicBezTo>
                    <a:pt x="-75300" y="-99998"/>
                    <a:pt x="-65804" y="-85129"/>
                    <a:pt x="-56394" y="-70185"/>
                  </a:cubicBezTo>
                  <a:cubicBezTo>
                    <a:pt x="-46985" y="-55241"/>
                    <a:pt x="-37661" y="-40221"/>
                    <a:pt x="-28374" y="-25157"/>
                  </a:cubicBezTo>
                  <a:cubicBezTo>
                    <a:pt x="-19087" y="-10092"/>
                    <a:pt x="-9837" y="5017"/>
                    <a:pt x="-573" y="20144"/>
                  </a:cubicBezTo>
                  <a:cubicBezTo>
                    <a:pt x="8690" y="35271"/>
                    <a:pt x="17967" y="50414"/>
                    <a:pt x="27308" y="65547"/>
                  </a:cubicBezTo>
                  <a:cubicBezTo>
                    <a:pt x="36649" y="80679"/>
                    <a:pt x="46054" y="95801"/>
                    <a:pt x="55576" y="110880"/>
                  </a:cubicBezTo>
                  <a:cubicBezTo>
                    <a:pt x="65099" y="125960"/>
                    <a:pt x="74739" y="140998"/>
                    <a:pt x="84551" y="155962"/>
                  </a:cubicBezTo>
                  <a:cubicBezTo>
                    <a:pt x="94362" y="170926"/>
                    <a:pt x="104345" y="185817"/>
                    <a:pt x="114570" y="200586"/>
                  </a:cubicBezTo>
                  <a:cubicBezTo>
                    <a:pt x="124795" y="215355"/>
                    <a:pt x="135262" y="230002"/>
                    <a:pt x="145996" y="244507"/>
                  </a:cubicBezTo>
                  <a:cubicBezTo>
                    <a:pt x="156730" y="259011"/>
                    <a:pt x="167731" y="273372"/>
                    <a:pt x="179216" y="287421"/>
                  </a:cubicBezTo>
                  <a:cubicBezTo>
                    <a:pt x="190701" y="301469"/>
                    <a:pt x="202671" y="315206"/>
                    <a:pt x="214640" y="32894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514" y="3355"/>
              <a:ext cx="2589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分子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动理论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8114030" y="2799715"/>
            <a:ext cx="1258570" cy="1212215"/>
            <a:chOff x="4465" y="4860"/>
            <a:chExt cx="1875" cy="1909"/>
          </a:xfrm>
        </p:grpSpPr>
        <p:sp>
          <p:nvSpPr>
            <p:cNvPr id="297" name="MMConnector"/>
            <p:cNvSpPr/>
            <p:nvPr/>
          </p:nvSpPr>
          <p:spPr>
            <a:xfrm>
              <a:off x="5793" y="5926"/>
              <a:ext cx="547" cy="843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4465" y="4860"/>
              <a:ext cx="1101" cy="64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10410" y="3889375"/>
            <a:ext cx="1838960" cy="1123315"/>
            <a:chOff x="2890" y="2367"/>
            <a:chExt cx="2896" cy="1769"/>
          </a:xfrm>
        </p:grpSpPr>
        <p:sp>
          <p:nvSpPr>
            <p:cNvPr id="321" name="MMConnector"/>
            <p:cNvSpPr/>
            <p:nvPr/>
          </p:nvSpPr>
          <p:spPr>
            <a:xfrm>
              <a:off x="5240" y="3294"/>
              <a:ext cx="547" cy="843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90" y="2367"/>
              <a:ext cx="2225" cy="505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物质的构成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38655" y="4365625"/>
            <a:ext cx="1910715" cy="394335"/>
            <a:chOff x="2777" y="3117"/>
            <a:chExt cx="3009" cy="621"/>
          </a:xfrm>
        </p:grpSpPr>
        <p:sp>
          <p:nvSpPr>
            <p:cNvPr id="322" name="MMConnector"/>
            <p:cNvSpPr/>
            <p:nvPr/>
          </p:nvSpPr>
          <p:spPr>
            <a:xfrm>
              <a:off x="5240" y="3692"/>
              <a:ext cx="547" cy="4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77" y="3117"/>
              <a:ext cx="2254" cy="53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8114665" y="3195955"/>
            <a:ext cx="1814195" cy="647065"/>
            <a:chOff x="3637" y="5484"/>
            <a:chExt cx="2702" cy="1019"/>
          </a:xfrm>
        </p:grpSpPr>
        <p:sp>
          <p:nvSpPr>
            <p:cNvPr id="392" name="MMConnector"/>
            <p:cNvSpPr/>
            <p:nvPr/>
          </p:nvSpPr>
          <p:spPr>
            <a:xfrm>
              <a:off x="5793" y="6191"/>
              <a:ext cx="547" cy="31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637" y="5484"/>
              <a:ext cx="1883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5470" y="4958080"/>
            <a:ext cx="3263900" cy="608330"/>
            <a:chOff x="646" y="4027"/>
            <a:chExt cx="5140" cy="958"/>
          </a:xfrm>
        </p:grpSpPr>
        <p:sp>
          <p:nvSpPr>
            <p:cNvPr id="147" name="MMConnector"/>
            <p:cNvSpPr/>
            <p:nvPr/>
          </p:nvSpPr>
          <p:spPr>
            <a:xfrm>
              <a:off x="5228" y="4137"/>
              <a:ext cx="559" cy="849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646" y="4027"/>
              <a:ext cx="4309" cy="51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分子间的相互作用力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8115300" y="3714115"/>
            <a:ext cx="2632075" cy="492125"/>
            <a:chOff x="2420" y="6300"/>
            <a:chExt cx="3920" cy="775"/>
          </a:xfrm>
        </p:grpSpPr>
        <p:sp>
          <p:nvSpPr>
            <p:cNvPr id="151" name="MMConnector"/>
            <p:cNvSpPr/>
            <p:nvPr/>
          </p:nvSpPr>
          <p:spPr>
            <a:xfrm>
              <a:off x="5793" y="6590"/>
              <a:ext cx="547" cy="485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420" y="6300"/>
              <a:ext cx="3145" cy="533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改变内能的方式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10613390" y="3589655"/>
            <a:ext cx="996950" cy="532130"/>
            <a:chOff x="820" y="6128"/>
            <a:chExt cx="1913" cy="838"/>
          </a:xfrm>
        </p:grpSpPr>
        <p:sp>
          <p:nvSpPr>
            <p:cNvPr id="158" name="MMConnector"/>
            <p:cNvSpPr/>
            <p:nvPr/>
          </p:nvSpPr>
          <p:spPr>
            <a:xfrm>
              <a:off x="2187" y="6700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20" y="6128"/>
              <a:ext cx="1094" cy="43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热传递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10624820" y="4070350"/>
            <a:ext cx="1096645" cy="371475"/>
            <a:chOff x="646" y="6885"/>
            <a:chExt cx="2105" cy="585"/>
          </a:xfrm>
        </p:grpSpPr>
        <p:sp>
          <p:nvSpPr>
            <p:cNvPr id="160" name="MMConnector"/>
            <p:cNvSpPr/>
            <p:nvPr/>
          </p:nvSpPr>
          <p:spPr>
            <a:xfrm>
              <a:off x="2187" y="7066"/>
              <a:ext cx="564" cy="405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46" y="6885"/>
              <a:ext cx="1268" cy="41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8114030" y="4136390"/>
            <a:ext cx="1042035" cy="829310"/>
            <a:chOff x="4788" y="6965"/>
            <a:chExt cx="1552" cy="1306"/>
          </a:xfrm>
        </p:grpSpPr>
        <p:sp>
          <p:nvSpPr>
            <p:cNvPr id="165" name="MMConnector"/>
            <p:cNvSpPr/>
            <p:nvPr/>
          </p:nvSpPr>
          <p:spPr>
            <a:xfrm>
              <a:off x="5793" y="6989"/>
              <a:ext cx="547" cy="1282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4788" y="6965"/>
              <a:ext cx="829" cy="6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551815" y="1388110"/>
            <a:ext cx="3089910" cy="1129030"/>
            <a:chOff x="15313" y="4563"/>
            <a:chExt cx="4537" cy="1778"/>
          </a:xfrm>
        </p:grpSpPr>
        <p:sp>
          <p:nvSpPr>
            <p:cNvPr id="173" name="MMConnector"/>
            <p:cNvSpPr/>
            <p:nvPr/>
          </p:nvSpPr>
          <p:spPr>
            <a:xfrm>
              <a:off x="15313" y="5544"/>
              <a:ext cx="547" cy="797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5430" y="4563"/>
              <a:ext cx="4420" cy="58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物质分子、原子构成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2375535" y="1811655"/>
            <a:ext cx="1266190" cy="508635"/>
            <a:chOff x="15313" y="5209"/>
            <a:chExt cx="1859" cy="801"/>
          </a:xfrm>
        </p:grpSpPr>
        <p:sp>
          <p:nvSpPr>
            <p:cNvPr id="175" name="MMConnector"/>
            <p:cNvSpPr/>
            <p:nvPr/>
          </p:nvSpPr>
          <p:spPr>
            <a:xfrm flipV="1">
              <a:off x="15313" y="5839"/>
              <a:ext cx="547" cy="120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5511" y="5209"/>
              <a:ext cx="1661" cy="80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1561465" y="2345055"/>
            <a:ext cx="2098675" cy="663575"/>
            <a:chOff x="15426" y="6093"/>
            <a:chExt cx="3082" cy="1045"/>
          </a:xfrm>
        </p:grpSpPr>
        <p:sp>
          <p:nvSpPr>
            <p:cNvPr id="182" name="MMConnector"/>
            <p:cNvSpPr/>
            <p:nvPr/>
          </p:nvSpPr>
          <p:spPr>
            <a:xfrm>
              <a:off x="15426" y="6341"/>
              <a:ext cx="547" cy="797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15700" y="6093"/>
              <a:ext cx="2808" cy="647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原子的结构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4835" y="4121785"/>
            <a:ext cx="1527810" cy="678815"/>
            <a:chOff x="645" y="2733"/>
            <a:chExt cx="2406" cy="1069"/>
          </a:xfrm>
        </p:grpSpPr>
        <p:sp>
          <p:nvSpPr>
            <p:cNvPr id="184" name="MMConnector"/>
            <p:cNvSpPr/>
            <p:nvPr/>
          </p:nvSpPr>
          <p:spPr>
            <a:xfrm>
              <a:off x="2504" y="3536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645" y="2733"/>
              <a:ext cx="1609" cy="67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扩散现象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4835" y="4534535"/>
            <a:ext cx="1527175" cy="434975"/>
            <a:chOff x="645" y="3383"/>
            <a:chExt cx="2405" cy="685"/>
          </a:xfrm>
        </p:grpSpPr>
        <p:sp>
          <p:nvSpPr>
            <p:cNvPr id="186" name="MMConnector"/>
            <p:cNvSpPr/>
            <p:nvPr/>
          </p:nvSpPr>
          <p:spPr>
            <a:xfrm>
              <a:off x="2504" y="3802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645" y="3383"/>
              <a:ext cx="1741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50005" y="1772920"/>
            <a:ext cx="2972435" cy="1642110"/>
            <a:chOff x="5787" y="3404"/>
            <a:chExt cx="4681" cy="2586"/>
          </a:xfrm>
        </p:grpSpPr>
        <p:sp>
          <p:nvSpPr>
            <p:cNvPr id="106" name="MainTopic"/>
            <p:cNvSpPr/>
            <p:nvPr/>
          </p:nvSpPr>
          <p:spPr>
            <a:xfrm flipH="1">
              <a:off x="5787" y="3404"/>
              <a:ext cx="2480" cy="1356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物质的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构成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" name="MMConnector"/>
            <p:cNvSpPr/>
            <p:nvPr/>
          </p:nvSpPr>
          <p:spPr>
            <a:xfrm>
              <a:off x="9205" y="4913"/>
              <a:ext cx="1263" cy="1077"/>
            </a:xfrm>
            <a:custGeom>
              <a:avLst/>
              <a:gdLst/>
              <a:ahLst/>
              <a:cxnLst/>
              <a:rect l="0" t="0" r="0" b="0"/>
              <a:pathLst>
                <a:path w="875518" h="812385">
                  <a:moveTo>
                    <a:pt x="214640" y="328943"/>
                  </a:moveTo>
                  <a:cubicBezTo>
                    <a:pt x="227221" y="343383"/>
                    <a:pt x="245176" y="344098"/>
                    <a:pt x="255868" y="334112"/>
                  </a:cubicBezTo>
                  <a:cubicBezTo>
                    <a:pt x="266559" y="324125"/>
                    <a:pt x="266619" y="306597"/>
                    <a:pt x="253517" y="292628"/>
                  </a:cubicBezTo>
                  <a:cubicBezTo>
                    <a:pt x="241712" y="280041"/>
                    <a:pt x="229908" y="267454"/>
                    <a:pt x="218465" y="254454"/>
                  </a:cubicBezTo>
                  <a:cubicBezTo>
                    <a:pt x="207022" y="241454"/>
                    <a:pt x="195940" y="228040"/>
                    <a:pt x="185064" y="214416"/>
                  </a:cubicBezTo>
                  <a:cubicBezTo>
                    <a:pt x="174189" y="200793"/>
                    <a:pt x="163518" y="186959"/>
                    <a:pt x="153034" y="172937"/>
                  </a:cubicBezTo>
                  <a:cubicBezTo>
                    <a:pt x="142549" y="158915"/>
                    <a:pt x="132250" y="144706"/>
                    <a:pt x="122081" y="130367"/>
                  </a:cubicBezTo>
                  <a:cubicBezTo>
                    <a:pt x="111911" y="116028"/>
                    <a:pt x="101871" y="101559"/>
                    <a:pt x="91915" y="87000"/>
                  </a:cubicBezTo>
                  <a:cubicBezTo>
                    <a:pt x="81960" y="72440"/>
                    <a:pt x="72088" y="57790"/>
                    <a:pt x="62253" y="43087"/>
                  </a:cubicBezTo>
                  <a:cubicBezTo>
                    <a:pt x="52418" y="28384"/>
                    <a:pt x="42619" y="13627"/>
                    <a:pt x="32811" y="-1148"/>
                  </a:cubicBezTo>
                  <a:cubicBezTo>
                    <a:pt x="23003" y="-15924"/>
                    <a:pt x="13185" y="-30719"/>
                    <a:pt x="3311" y="-45500"/>
                  </a:cubicBezTo>
                  <a:cubicBezTo>
                    <a:pt x="-6564" y="-60280"/>
                    <a:pt x="-16495" y="-75046"/>
                    <a:pt x="-26530" y="-89763"/>
                  </a:cubicBezTo>
                  <a:cubicBezTo>
                    <a:pt x="-36566" y="-104480"/>
                    <a:pt x="-46705" y="-119148"/>
                    <a:pt x="-56999" y="-133728"/>
                  </a:cubicBezTo>
                  <a:cubicBezTo>
                    <a:pt x="-67293" y="-148309"/>
                    <a:pt x="-77740" y="-162801"/>
                    <a:pt x="-88392" y="-177163"/>
                  </a:cubicBezTo>
                  <a:cubicBezTo>
                    <a:pt x="-99045" y="-191524"/>
                    <a:pt x="-109902" y="-205755"/>
                    <a:pt x="-121017" y="-219801"/>
                  </a:cubicBezTo>
                  <a:cubicBezTo>
                    <a:pt x="-132133" y="-233848"/>
                    <a:pt x="-143506" y="-247711"/>
                    <a:pt x="-155190" y="-261328"/>
                  </a:cubicBezTo>
                  <a:cubicBezTo>
                    <a:pt x="-166875" y="-274944"/>
                    <a:pt x="-178871" y="-288315"/>
                    <a:pt x="-191229" y="-301361"/>
                  </a:cubicBezTo>
                  <a:cubicBezTo>
                    <a:pt x="-203588" y="-314408"/>
                    <a:pt x="-216309" y="-327131"/>
                    <a:pt x="-229437" y="-339439"/>
                  </a:cubicBezTo>
                  <a:cubicBezTo>
                    <a:pt x="-242565" y="-351747"/>
                    <a:pt x="-256100" y="-363640"/>
                    <a:pt x="-270073" y="-375011"/>
                  </a:cubicBezTo>
                  <a:cubicBezTo>
                    <a:pt x="-284046" y="-386381"/>
                    <a:pt x="-298457" y="-397230"/>
                    <a:pt x="-313309" y="-407442"/>
                  </a:cubicBezTo>
                  <a:cubicBezTo>
                    <a:pt x="-328160" y="-417653"/>
                    <a:pt x="-343453" y="-427228"/>
                    <a:pt x="-359174" y="-436054"/>
                  </a:cubicBezTo>
                  <a:cubicBezTo>
                    <a:pt x="-374895" y="-444881"/>
                    <a:pt x="-391044" y="-452959"/>
                    <a:pt x="-407510" y="-460200"/>
                  </a:cubicBezTo>
                  <a:cubicBezTo>
                    <a:pt x="-423977" y="-467440"/>
                    <a:pt x="-440761" y="-473844"/>
                    <a:pt x="-457960" y="-479358"/>
                  </a:cubicBezTo>
                  <a:cubicBezTo>
                    <a:pt x="-475160" y="-484872"/>
                    <a:pt x="-492776" y="-489497"/>
                    <a:pt x="-510007" y="-493240"/>
                  </a:cubicBezTo>
                  <a:cubicBezTo>
                    <a:pt x="-527238" y="-496984"/>
                    <a:pt x="-544084" y="-499847"/>
                    <a:pt x="-563062" y="-501831"/>
                  </a:cubicBezTo>
                  <a:cubicBezTo>
                    <a:pt x="-582039" y="-503814"/>
                    <a:pt x="-603148" y="-504918"/>
                    <a:pt x="-616566" y="-505366"/>
                  </a:cubicBezTo>
                  <a:cubicBezTo>
                    <a:pt x="-629985" y="-505814"/>
                    <a:pt x="-635712" y="-505607"/>
                    <a:pt x="-641440" y="-505400"/>
                  </a:cubicBezTo>
                  <a:cubicBezTo>
                    <a:pt x="-644174" y="-505301"/>
                    <a:pt x="-646000" y="-503690"/>
                    <a:pt x="-646000" y="-501600"/>
                  </a:cubicBezTo>
                  <a:cubicBezTo>
                    <a:pt x="-646000" y="-499510"/>
                    <a:pt x="-644176" y="-497801"/>
                    <a:pt x="-641440" y="-497800"/>
                  </a:cubicBezTo>
                  <a:cubicBezTo>
                    <a:pt x="-635770" y="-497797"/>
                    <a:pt x="-630101" y="-497794"/>
                    <a:pt x="-616901" y="-496870"/>
                  </a:cubicBezTo>
                  <a:cubicBezTo>
                    <a:pt x="-603701" y="-495945"/>
                    <a:pt x="-582970" y="-494099"/>
                    <a:pt x="-564418" y="-491473"/>
                  </a:cubicBezTo>
                  <a:cubicBezTo>
                    <a:pt x="-545865" y="-488847"/>
                    <a:pt x="-529491" y="-485441"/>
                    <a:pt x="-512806" y="-481171"/>
                  </a:cubicBezTo>
                  <a:cubicBezTo>
                    <a:pt x="-496122" y="-476902"/>
                    <a:pt x="-479127" y="-471769"/>
                    <a:pt x="-462602" y="-465798"/>
                  </a:cubicBezTo>
                  <a:cubicBezTo>
                    <a:pt x="-446077" y="-459827"/>
                    <a:pt x="-430021" y="-453017"/>
                    <a:pt x="-414321" y="-445417"/>
                  </a:cubicBezTo>
                  <a:cubicBezTo>
                    <a:pt x="-398621" y="-437817"/>
                    <a:pt x="-383277" y="-429427"/>
                    <a:pt x="-368380" y="-420332"/>
                  </a:cubicBezTo>
                  <a:cubicBezTo>
                    <a:pt x="-353483" y="-411237"/>
                    <a:pt x="-339034" y="-401438"/>
                    <a:pt x="-325028" y="-391035"/>
                  </a:cubicBezTo>
                  <a:cubicBezTo>
                    <a:pt x="-311023" y="-380632"/>
                    <a:pt x="-297462" y="-369625"/>
                    <a:pt x="-284333" y="-358118"/>
                  </a:cubicBezTo>
                  <a:cubicBezTo>
                    <a:pt x="-271203" y="-346611"/>
                    <a:pt x="-258504" y="-334605"/>
                    <a:pt x="-246199" y="-322193"/>
                  </a:cubicBezTo>
                  <a:cubicBezTo>
                    <a:pt x="-233894" y="-309782"/>
                    <a:pt x="-221983" y="-296966"/>
                    <a:pt x="-210419" y="-283829"/>
                  </a:cubicBezTo>
                  <a:cubicBezTo>
                    <a:pt x="-198855" y="-270692"/>
                    <a:pt x="-187638" y="-257232"/>
                    <a:pt x="-176716" y="-243521"/>
                  </a:cubicBezTo>
                  <a:cubicBezTo>
                    <a:pt x="-165794" y="-229810"/>
                    <a:pt x="-155166" y="-215846"/>
                    <a:pt x="-144780" y="-201687"/>
                  </a:cubicBezTo>
                  <a:cubicBezTo>
                    <a:pt x="-134393" y="-187528"/>
                    <a:pt x="-124248" y="-173173"/>
                    <a:pt x="-114291" y="-158671"/>
                  </a:cubicBezTo>
                  <a:cubicBezTo>
                    <a:pt x="-104334" y="-144168"/>
                    <a:pt x="-94565" y="-129517"/>
                    <a:pt x="-84932" y="-114757"/>
                  </a:cubicBezTo>
                  <a:cubicBezTo>
                    <a:pt x="-75300" y="-99998"/>
                    <a:pt x="-65804" y="-85129"/>
                    <a:pt x="-56394" y="-70185"/>
                  </a:cubicBezTo>
                  <a:cubicBezTo>
                    <a:pt x="-46985" y="-55241"/>
                    <a:pt x="-37661" y="-40221"/>
                    <a:pt x="-28374" y="-25157"/>
                  </a:cubicBezTo>
                  <a:cubicBezTo>
                    <a:pt x="-19087" y="-10092"/>
                    <a:pt x="-9837" y="5017"/>
                    <a:pt x="-573" y="20144"/>
                  </a:cubicBezTo>
                  <a:cubicBezTo>
                    <a:pt x="8690" y="35271"/>
                    <a:pt x="17967" y="50414"/>
                    <a:pt x="27308" y="65547"/>
                  </a:cubicBezTo>
                  <a:cubicBezTo>
                    <a:pt x="36649" y="80679"/>
                    <a:pt x="46054" y="95801"/>
                    <a:pt x="55576" y="110880"/>
                  </a:cubicBezTo>
                  <a:cubicBezTo>
                    <a:pt x="65099" y="125960"/>
                    <a:pt x="74739" y="140998"/>
                    <a:pt x="84551" y="155962"/>
                  </a:cubicBezTo>
                  <a:cubicBezTo>
                    <a:pt x="94362" y="170926"/>
                    <a:pt x="104345" y="185817"/>
                    <a:pt x="114570" y="200586"/>
                  </a:cubicBezTo>
                  <a:cubicBezTo>
                    <a:pt x="124795" y="215355"/>
                    <a:pt x="135262" y="230002"/>
                    <a:pt x="145996" y="244507"/>
                  </a:cubicBezTo>
                  <a:cubicBezTo>
                    <a:pt x="156730" y="259011"/>
                    <a:pt x="167731" y="273372"/>
                    <a:pt x="179216" y="287421"/>
                  </a:cubicBezTo>
                  <a:cubicBezTo>
                    <a:pt x="190701" y="301469"/>
                    <a:pt x="202671" y="315206"/>
                    <a:pt x="214640" y="32894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UNIT_PRESET_TEXT_INDEX" val="0"/>
  <p:tag name="KSO_WM_UNIT_PRESET_TEXT_LEN" val="0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OneParaText2_8*f*1"/>
  <p:tag name="KSO_WM_TEMPLATE_CATEGORY" val="OneParaText"/>
  <p:tag name="KSO_WM_TEMPLATE_INDEX" val="2"/>
  <p:tag name="KSO_WM_UNIT_LAYERLEVEL" val="1"/>
  <p:tag name="KSO_WM_TAG_VERSION" val="1.0"/>
  <p:tag name="KSO_WM_BEAUTIFY_FLAG" val="#wm#"/>
  <p:tag name="KSO_WM_UNIT_TEXTBOXSTYLE_GUID" val="{a8845c4c-a71e-485c-be96-82e2b2282e3c}"/>
  <p:tag name="KSO_WM_UNIT_TEXTBOXSTYLE_INDEX" val="8"/>
  <p:tag name="KSO_WM_UNIT_TEXTBOXSTYLE_TYPE" val="OneParaTitle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4628</Words>
  <Application>WPS 演示</Application>
  <PresentationFormat>宽屏</PresentationFormat>
  <Paragraphs>416</Paragraphs>
  <Slides>30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方正粗黑宋简体</vt:lpstr>
      <vt:lpstr>楷体_GB2312</vt:lpstr>
      <vt:lpstr>新宋体</vt:lpstr>
      <vt:lpstr>Segoe UI</vt:lpstr>
      <vt:lpstr>Calibri</vt:lpstr>
      <vt:lpstr>仿宋</vt:lpstr>
      <vt:lpstr>123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90</cp:revision>
  <dcterms:created xsi:type="dcterms:W3CDTF">2019-08-13T03:54:00Z</dcterms:created>
  <dcterms:modified xsi:type="dcterms:W3CDTF">2019-11-15T14:52:09Z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