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activeX/activeX1.xml" ContentType="application/vnd.ms-office.activeX+xml"/>
  <Override PartName="/ppt/activeX/activeX1.bin" ContentType="application/vnd.ms-office.activeX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9" r:id="rId14"/>
    <p:sldId id="290" r:id="rId15"/>
    <p:sldId id="291" r:id="rId16"/>
    <p:sldId id="292" r:id="rId17"/>
    <p:sldId id="283" r:id="rId18"/>
    <p:sldId id="284" r:id="rId19"/>
    <p:sldId id="288" r:id="rId20"/>
    <p:sldId id="285" r:id="rId21"/>
    <p:sldId id="293" r:id="rId22"/>
    <p:sldId id="286" r:id="rId23"/>
    <p:sldId id="304" r:id="rId24"/>
    <p:sldId id="305" r:id="rId25"/>
    <p:sldId id="317" r:id="rId26"/>
    <p:sldId id="294" r:id="rId27"/>
    <p:sldId id="295" r:id="rId28"/>
    <p:sldId id="296" r:id="rId29"/>
    <p:sldId id="298" r:id="rId30"/>
    <p:sldId id="301" r:id="rId31"/>
    <p:sldId id="299" r:id="rId32"/>
    <p:sldId id="302" r:id="rId33"/>
    <p:sldId id="303" r:id="rId34"/>
    <p:sldId id="287" r:id="rId35"/>
    <p:sldId id="318" r:id="rId3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AD4230-A61E-402E-952F-8F98C973B7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06482DE-B1AB-4EB7-94C6-E1FC9CB899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23BB0A8-2C3F-4807-A35C-6D3286127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E2BD89-1355-498B-AAC2-A189A5D0F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FD57930-6147-4CFD-9C5C-77FAC0C8D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455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9E7CFE-777C-4E22-A7CF-DFA76C078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A21AB71-EEDE-4FC8-B4B7-517F922348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98D4CD7-4C03-4AFC-8049-5330E864C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7DB7A49-17AD-4C17-9EA8-A46B84FAF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E8252EC-75B3-460D-A85F-BB81CBBD0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367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6F2A37E-A733-4BDB-BA4A-FA2063BE87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3F4FACA-9F96-414D-A48C-6A2BC25114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FF7FED9-B89C-4A1B-A506-3A7591434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38C2987-7393-490F-89D6-E95A038E9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6384BFB-A62F-48CD-B645-830B179DB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915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200" y="1825626"/>
            <a:ext cx="5181600" cy="2098675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200" y="4076701"/>
            <a:ext cx="5181600" cy="21002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770C388-A824-4B87-984F-C5A8356EFB1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D48870-84D6-42F3-B414-28F4E990AFB4}" type="slidenum">
              <a:rPr lang="zh-CN" altLang="en-US"/>
              <a:pPr/>
              <a:t>‹#›</a:t>
            </a:fld>
            <a:endParaRPr lang="zh-CN" altLang="en-US"/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7CC38948-1FFF-47CA-9817-FB01B61523E3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2A024190-2A9F-4A38-BF9C-F3B5F62C34E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491515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83A4AF-2DEA-46C2-942A-F3804ACA2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6BE03D1-07BA-42D1-A34A-DA2F42EED8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46B5997-EDD4-4811-B3B4-029B1BCD4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124CB2C-E011-45B6-8DD6-BDA9BFC83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B48CC98-A0F2-4401-80F5-971FAF735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2246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71F0C9-AE35-42CB-B3EB-B7FEA0130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3C78737-BE69-4459-AD20-44345FC364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6AEB6D1-0DD9-4A3E-8587-B67B879E4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087389-B9B0-4CE8-9AFF-BD6FA6848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CD36C43-EFF5-4FEE-A341-A1C7523F2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0043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D0CBDF-A3E0-4D53-8BBD-69167EBDA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219D5B7-F29F-4283-A13E-161D00BF81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6047B52-0750-40B6-A074-A03E94983F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2BB7737-4D7A-4232-AB8F-FE483F5F6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326D9D7-AA31-4881-8CD2-DAD93A97D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606E423-7C4F-4326-82FD-D1855B2E2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5816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DAD7BA-5EA0-425A-9B65-06D4573C7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41602A4-B585-4B38-8CD9-F5ABBEE7A6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262D828-74C7-46B4-B220-E0FEE55D48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0DC7F61-5734-41EF-B8B3-B97A350B70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0BAF59D-D3F6-4914-8CF2-EC7D4D2C7A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36F66AF-8A3A-40DB-AAE7-B79DBADB1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7E60BD3-759C-4A40-863C-CDB14CC25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0F0863B-B726-410C-B8A8-76CAA8299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495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984DFC-A3AC-4BD9-AD03-F4084D543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9D28150-DE80-4120-AA1D-ACD5F477B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13B4F7F-AE80-41DA-9571-56BA94389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7CA2B58-92B9-4F0D-A11E-1BBB8DA17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3606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297565A-EBD0-4C80-A2A4-1A55946A9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8C9840B-1E1A-4786-8714-D9905D0D6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1AC49-C086-44FD-B437-612B0D50A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4692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ABCE9E-C723-4D76-86B2-5AC5EB4D8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460D346-4CBF-4BE5-91CD-2184FC9B3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4C01FDD-7A6B-467E-858E-103AF8DD2A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9BA928E-CCDD-4414-AD65-6F063633C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F26233A-5786-4164-AD37-D99731EED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69D000E-7A05-43A3-AE87-7812309BF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0483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E9AE91-CBC4-433F-874F-D7EE378B4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08B9CE4-0329-4190-8920-912558C537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2946AC1-20FA-4E83-86C2-452D4A4135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7BCF5CE-662C-4230-B3CE-5866AAB49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4EFF9F3-078B-475B-86A4-DE87C9B81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28A1A09-16AE-4D43-B6BB-DB3CE334A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0936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F34333E-390E-4D61-A20D-1B60DBDD2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DE96AD4-CE6A-4E3A-A866-670360EFB2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2CC2CDA-2055-477F-A21D-C7FBE14E4F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A6E0AD7-1485-49A8-B6A9-28CB858DBD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974E76F-4AF0-4308-B06E-4AF17B766A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0306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29.jpeg"/><Relationship Id="rId7" Type="http://schemas.openxmlformats.org/officeDocument/2006/relationships/image" Target="../media/image31.png"/><Relationship Id="rId12" Type="http://schemas.openxmlformats.org/officeDocument/2006/relationships/image" Target="../media/image3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4.bin"/><Relationship Id="rId5" Type="http://schemas.openxmlformats.org/officeDocument/2006/relationships/image" Target="../media/image30.png"/><Relationship Id="rId10" Type="http://schemas.openxmlformats.org/officeDocument/2006/relationships/image" Target="../media/image33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jpeg"/><Relationship Id="rId5" Type="http://schemas.openxmlformats.org/officeDocument/2006/relationships/slide" Target="slide7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slideLayout" Target="../slideLayouts/slideLayout2.xml"/><Relationship Id="rId1" Type="http://schemas.openxmlformats.org/officeDocument/2006/relationships/control" Target="../activeX/activeX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5">
            <a:extLst>
              <a:ext uri="{FF2B5EF4-FFF2-40B4-BE49-F238E27FC236}">
                <a16:creationId xmlns:a16="http://schemas.microsoft.com/office/drawing/2014/main" id="{D54F6A09-A81E-44AA-83A2-BCAD0E8F15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4889" y="5505235"/>
            <a:ext cx="71278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5000" b="1" dirty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家庭电路 </a:t>
            </a:r>
          </a:p>
        </p:txBody>
      </p:sp>
      <p:sp>
        <p:nvSpPr>
          <p:cNvPr id="13315" name="TextBox 3">
            <a:extLst>
              <a:ext uri="{FF2B5EF4-FFF2-40B4-BE49-F238E27FC236}">
                <a16:creationId xmlns:a16="http://schemas.microsoft.com/office/drawing/2014/main" id="{877864DB-D71A-424E-9224-9F00A9B9A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793" y="73605"/>
            <a:ext cx="31099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111111"/>
                </a:solidFill>
                <a:latin typeface="楷体_GB2312" pitchFamily="1" charset="-122"/>
                <a:ea typeface="楷体_GB2312" pitchFamily="1" charset="-122"/>
              </a:rPr>
              <a:t>第十九章 第１节</a:t>
            </a:r>
          </a:p>
        </p:txBody>
      </p:sp>
      <p:pic>
        <p:nvPicPr>
          <p:cNvPr id="13316" name="图片 1" descr="src=http___n.sinaimg.cn_sinacn20190919ac_168_w640h328_20190919_2191-iewtemz2692629.jpg&amp;refer=http___n.sinaimg">
            <a:extLst>
              <a:ext uri="{FF2B5EF4-FFF2-40B4-BE49-F238E27FC236}">
                <a16:creationId xmlns:a16="http://schemas.microsoft.com/office/drawing/2014/main" id="{E1C82291-7B9C-4D46-92C5-C86568EA0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856" y="810998"/>
            <a:ext cx="9158288" cy="469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5">
            <a:extLst>
              <a:ext uri="{FF2B5EF4-FFF2-40B4-BE49-F238E27FC236}">
                <a16:creationId xmlns:a16="http://schemas.microsoft.com/office/drawing/2014/main" id="{57DBBDA5-CB78-4E9F-839C-A613E2BFD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801" y="795339"/>
            <a:ext cx="820896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latin typeface="宋体" panose="02010600030101010101" pitchFamily="2" charset="-122"/>
              </a:rPr>
              <a:t>　　（</a:t>
            </a:r>
            <a:r>
              <a:rPr lang="en-US" altLang="zh-CN" sz="2800" b="1">
                <a:latin typeface="Times New Roman" panose="02020603050405020304" pitchFamily="18" charset="0"/>
              </a:rPr>
              <a:t>3</a:t>
            </a:r>
            <a:r>
              <a:rPr lang="zh-CN" altLang="en-US" sz="2800" b="1">
                <a:latin typeface="宋体" panose="02010600030101010101" pitchFamily="2" charset="-122"/>
              </a:rPr>
              <a:t>）使用方法</a:t>
            </a:r>
            <a:r>
              <a:rPr lang="en-US" altLang="zh-CN" sz="2800" b="1">
                <a:latin typeface="宋体" panose="02010600030101010101" pitchFamily="2" charset="-122"/>
              </a:rPr>
              <a:t>:</a:t>
            </a:r>
          </a:p>
          <a:p>
            <a:r>
              <a:rPr lang="zh-CN" altLang="en-US" sz="2800" b="1">
                <a:latin typeface="宋体" panose="02010600030101010101" pitchFamily="2" charset="-122"/>
              </a:rPr>
              <a:t>    用手接触笔尾的金属体、笔尖金属体接触被测电路。若氖管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发光</a:t>
            </a:r>
            <a:r>
              <a:rPr lang="zh-CN" altLang="en-US" sz="2800" b="1">
                <a:latin typeface="宋体" panose="02010600030101010101" pitchFamily="2" charset="-122"/>
              </a:rPr>
              <a:t>，则接触的是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火线</a:t>
            </a:r>
            <a:r>
              <a:rPr lang="zh-CN" altLang="en-US" sz="2800" b="1">
                <a:latin typeface="宋体" panose="02010600030101010101" pitchFamily="2" charset="-122"/>
              </a:rPr>
              <a:t>，否则为零线。</a:t>
            </a:r>
            <a:endParaRPr lang="en-US" altLang="zh-CN" sz="2800" b="1">
              <a:latin typeface="宋体" panose="02010600030101010101" pitchFamily="2" charset="-122"/>
            </a:endParaRPr>
          </a:p>
        </p:txBody>
      </p:sp>
      <p:pic>
        <p:nvPicPr>
          <p:cNvPr id="22531" name="Picture 2" descr="E:\01商乐\05区工作\04课题组\做ppt\19章 生活用电\图\19-1-3.jpg">
            <a:extLst>
              <a:ext uri="{FF2B5EF4-FFF2-40B4-BE49-F238E27FC236}">
                <a16:creationId xmlns:a16="http://schemas.microsoft.com/office/drawing/2014/main" id="{9A82A375-D634-45FF-8AD9-B252CB7D4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489" y="2349500"/>
            <a:ext cx="3671887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矩形 2">
            <a:extLst>
              <a:ext uri="{FF2B5EF4-FFF2-40B4-BE49-F238E27FC236}">
                <a16:creationId xmlns:a16="http://schemas.microsoft.com/office/drawing/2014/main" id="{9221BF27-C64E-4DC2-BAFA-3A58AADE86A7}"/>
              </a:ext>
            </a:extLst>
          </p:cNvPr>
          <p:cNvSpPr/>
          <p:nvPr/>
        </p:nvSpPr>
        <p:spPr>
          <a:xfrm>
            <a:off x="1955800" y="5697538"/>
            <a:ext cx="4464050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黑体" pitchFamily="2" charset="-122"/>
                <a:sym typeface="Wingdings"/>
              </a:rPr>
              <a:t>　　试电笔的正确使用！</a:t>
            </a:r>
            <a:endParaRPr sz="2800" b="1">
              <a:latin typeface="黑体" pitchFamily="2" charset="-122"/>
            </a:endParaRPr>
          </a:p>
        </p:txBody>
      </p:sp>
      <p:pic>
        <p:nvPicPr>
          <p:cNvPr id="22533" name="图片 12292" descr="13-18B">
            <a:extLst>
              <a:ext uri="{FF2B5EF4-FFF2-40B4-BE49-F238E27FC236}">
                <a16:creationId xmlns:a16="http://schemas.microsoft.com/office/drawing/2014/main" id="{53D408D1-A524-4886-BEE2-B4EDAE33D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601" y="2708276"/>
            <a:ext cx="324167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DA36F761-597B-4C44-87FB-D75F0DA98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0" y="476250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片 13313" descr="13-18C">
            <a:extLst>
              <a:ext uri="{FF2B5EF4-FFF2-40B4-BE49-F238E27FC236}">
                <a16:creationId xmlns:a16="http://schemas.microsoft.com/office/drawing/2014/main" id="{8FC4DA0A-52D5-4CD5-B2E7-2B93B84A3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426" y="2133600"/>
            <a:ext cx="3209925" cy="3348038"/>
          </a:xfrm>
          <a:prstGeom prst="rect">
            <a:avLst/>
          </a:prstGeom>
          <a:noFill/>
          <a:ln w="19050" algn="ctr">
            <a:solidFill>
              <a:srgbClr val="0066CC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图片 13314">
            <a:extLst>
              <a:ext uri="{FF2B5EF4-FFF2-40B4-BE49-F238E27FC236}">
                <a16:creationId xmlns:a16="http://schemas.microsoft.com/office/drawing/2014/main" id="{C9B4948B-256E-4840-BFE8-21CE3DBB1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3" y="2133600"/>
            <a:ext cx="3294062" cy="3348038"/>
          </a:xfrm>
          <a:prstGeom prst="rect">
            <a:avLst/>
          </a:prstGeom>
          <a:noFill/>
          <a:ln w="19050" algn="ctr">
            <a:solidFill>
              <a:srgbClr val="0066CC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6" name="矩形 2">
            <a:extLst>
              <a:ext uri="{FF2B5EF4-FFF2-40B4-BE49-F238E27FC236}">
                <a16:creationId xmlns:a16="http://schemas.microsoft.com/office/drawing/2014/main" id="{33E38189-A5AA-4551-98B6-DC5F4D471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800" y="749301"/>
            <a:ext cx="36718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latin typeface="黑体" panose="02010609060101010101" pitchFamily="49" charset="-122"/>
              </a:rPr>
              <a:t>错误的使用方法</a:t>
            </a:r>
          </a:p>
        </p:txBody>
      </p:sp>
      <p:pic>
        <p:nvPicPr>
          <p:cNvPr id="23557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02E6FE72-F5B4-482A-97E9-693F3079E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550" y="584200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>
            <a:extLst>
              <a:ext uri="{FF2B5EF4-FFF2-40B4-BE49-F238E27FC236}">
                <a16:creationId xmlns:a16="http://schemas.microsoft.com/office/drawing/2014/main" id="{005BE277-1400-456F-A08A-CF321D8552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801" y="749301"/>
            <a:ext cx="59039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</a:rPr>
              <a:t>2</a:t>
            </a:r>
            <a:r>
              <a:rPr lang="zh-CN" altLang="en-US" sz="2800" b="1">
                <a:latin typeface="黑体" panose="02010609060101010101" pitchFamily="49" charset="-122"/>
              </a:rPr>
              <a:t>．用电器与零线、火线的连接</a:t>
            </a:r>
          </a:p>
        </p:txBody>
      </p:sp>
      <p:sp>
        <p:nvSpPr>
          <p:cNvPr id="13314" name="Text Box 4">
            <a:extLst>
              <a:ext uri="{FF2B5EF4-FFF2-40B4-BE49-F238E27FC236}">
                <a16:creationId xmlns:a16="http://schemas.microsoft.com/office/drawing/2014/main" id="{B920E731-9A08-4D4A-A26C-AF6F20D9633E}"/>
              </a:ext>
            </a:extLst>
          </p:cNvPr>
          <p:cNvSpPr/>
          <p:nvPr/>
        </p:nvSpPr>
        <p:spPr>
          <a:xfrm>
            <a:off x="1955801" y="1268413"/>
            <a:ext cx="7885113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黑体" pitchFamily="2" charset="-122"/>
                <a:sym typeface="Wingdings"/>
              </a:rPr>
              <a:t>　　（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1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黑体" pitchFamily="2" charset="-122"/>
                <a:sym typeface="Wingdings"/>
              </a:rPr>
              <a:t>）各用电器（插座）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latin typeface="黑体" pitchFamily="2" charset="-122"/>
                <a:sym typeface="Wingdings"/>
              </a:rPr>
              <a:t>并联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黑体" pitchFamily="2" charset="-122"/>
                <a:sym typeface="Wingdings"/>
              </a:rPr>
              <a:t>在电路中。</a:t>
            </a:r>
            <a:endParaRPr sz="2800" b="1">
              <a:latin typeface="黑体" pitchFamily="2" charset="-122"/>
            </a:endParaRPr>
          </a:p>
        </p:txBody>
      </p:sp>
      <p:sp>
        <p:nvSpPr>
          <p:cNvPr id="13315" name="Text Box 5">
            <a:extLst>
              <a:ext uri="{FF2B5EF4-FFF2-40B4-BE49-F238E27FC236}">
                <a16:creationId xmlns:a16="http://schemas.microsoft.com/office/drawing/2014/main" id="{5232AB17-1648-45F1-85B2-8BECAA718A69}"/>
              </a:ext>
            </a:extLst>
          </p:cNvPr>
          <p:cNvSpPr/>
          <p:nvPr/>
        </p:nvSpPr>
        <p:spPr>
          <a:xfrm>
            <a:off x="1955800" y="1844675"/>
            <a:ext cx="8243888" cy="1117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>
              <a:lnSpc>
                <a:spcPct val="120000"/>
              </a:lnSpc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黑体" pitchFamily="2" charset="-122"/>
                <a:sym typeface="Wingdings"/>
              </a:rPr>
              <a:t>　　（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2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黑体" pitchFamily="2" charset="-122"/>
                <a:sym typeface="Wingdings"/>
              </a:rPr>
              <a:t>）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控制用电器的开关要连接在火线和用电器之间。</a:t>
            </a:r>
            <a:endParaRPr sz="2800" b="1">
              <a:latin typeface="Times New Roman" pitchFamily="2" charset="0"/>
            </a:endParaRPr>
          </a:p>
        </p:txBody>
      </p:sp>
      <p:pic>
        <p:nvPicPr>
          <p:cNvPr id="24581" name="图片 14340">
            <a:extLst>
              <a:ext uri="{FF2B5EF4-FFF2-40B4-BE49-F238E27FC236}">
                <a16:creationId xmlns:a16="http://schemas.microsoft.com/office/drawing/2014/main" id="{D931E6A1-ABB5-4F8F-9BFB-60468BAC2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93"/>
          <a:stretch>
            <a:fillRect/>
          </a:stretch>
        </p:blipFill>
        <p:spPr bwMode="auto">
          <a:xfrm>
            <a:off x="3973514" y="2390776"/>
            <a:ext cx="5400675" cy="431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8EB68205-125A-4645-88D2-EBB730972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063" y="520700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文本框 14342">
            <a:extLst>
              <a:ext uri="{FF2B5EF4-FFF2-40B4-BE49-F238E27FC236}">
                <a16:creationId xmlns:a16="http://schemas.microsoft.com/office/drawing/2014/main" id="{79F6D8EF-E9F2-402D-AD2C-2250AD4B4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8439" y="2420938"/>
            <a:ext cx="992187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/>
          <a:p>
            <a:endParaRPr lang="zh-CN" altLang="en-US" sz="800"/>
          </a:p>
        </p:txBody>
      </p:sp>
      <p:sp>
        <p:nvSpPr>
          <p:cNvPr id="24584" name="文本框 14343">
            <a:extLst>
              <a:ext uri="{FF2B5EF4-FFF2-40B4-BE49-F238E27FC236}">
                <a16:creationId xmlns:a16="http://schemas.microsoft.com/office/drawing/2014/main" id="{46C27F2E-A3FF-4527-8849-EDB44B6452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1350" y="2817814"/>
            <a:ext cx="992188" cy="31034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/>
          <a:p>
            <a:endParaRPr lang="zh-CN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33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文本框 15361">
            <a:extLst>
              <a:ext uri="{FF2B5EF4-FFF2-40B4-BE49-F238E27FC236}">
                <a16:creationId xmlns:a16="http://schemas.microsoft.com/office/drawing/2014/main" id="{4038B899-1B41-49B5-A7C7-4E8D1129775F}"/>
              </a:ext>
            </a:extLst>
          </p:cNvPr>
          <p:cNvSpPr/>
          <p:nvPr/>
        </p:nvSpPr>
        <p:spPr>
          <a:xfrm>
            <a:off x="2028826" y="1160463"/>
            <a:ext cx="8099425" cy="939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迷你简琥珀" pitchFamily="1" charset="-122"/>
                <a:ea typeface="迷你简琥珀" pitchFamily="1" charset="-122"/>
                <a:sym typeface="Wingdings"/>
              </a:rPr>
              <a:t>1.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迷你简琥珀" pitchFamily="1" charset="-122"/>
                <a:ea typeface="迷你简琥珀" pitchFamily="1" charset="-122"/>
                <a:sym typeface="Wingdings"/>
              </a:rPr>
              <a:t>控制灯的开关应接在火线上，与灯相串联。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迷你简琥珀" pitchFamily="1" charset="-122"/>
                <a:ea typeface="迷你简琥珀" pitchFamily="1" charset="-122"/>
                <a:sym typeface="Wingdings"/>
              </a:rPr>
              <a:t>2.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迷你简琥珀" pitchFamily="1" charset="-122"/>
                <a:ea typeface="迷你简琥珀" pitchFamily="1" charset="-122"/>
                <a:sym typeface="Wingdings"/>
              </a:rPr>
              <a:t>螺丝口灯的尾部应接在火线上，螺旋应跟零线连接。</a:t>
            </a:r>
            <a:endParaRPr sz="2400" b="1">
              <a:solidFill>
                <a:schemeClr val="hlink"/>
              </a:solidFill>
              <a:latin typeface="迷你简琥珀" pitchFamily="1" charset="-122"/>
              <a:ea typeface="迷你简琥珀" pitchFamily="1" charset="-122"/>
            </a:endParaRPr>
          </a:p>
        </p:txBody>
      </p:sp>
      <p:grpSp>
        <p:nvGrpSpPr>
          <p:cNvPr id="25603" name="组合 15362">
            <a:extLst>
              <a:ext uri="{FF2B5EF4-FFF2-40B4-BE49-F238E27FC236}">
                <a16:creationId xmlns:a16="http://schemas.microsoft.com/office/drawing/2014/main" id="{0BBB74A9-A114-40B3-8C78-AFC9CCB1CA7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387601" y="2168525"/>
            <a:ext cx="7345363" cy="3887788"/>
            <a:chOff x="0" y="0"/>
            <a:chExt cx="11568" cy="6122"/>
          </a:xfrm>
        </p:grpSpPr>
        <p:pic>
          <p:nvPicPr>
            <p:cNvPr id="25604" name="图片 15363">
              <a:extLst>
                <a:ext uri="{FF2B5EF4-FFF2-40B4-BE49-F238E27FC236}">
                  <a16:creationId xmlns:a16="http://schemas.microsoft.com/office/drawing/2014/main" id="{0B0E5A13-15BB-4AFB-9EA2-D557128183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275" cy="6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5" name="图片 15364">
              <a:extLst>
                <a:ext uri="{FF2B5EF4-FFF2-40B4-BE49-F238E27FC236}">
                  <a16:creationId xmlns:a16="http://schemas.microsoft.com/office/drawing/2014/main" id="{06F239A0-3F39-4EEE-A102-252992A2D2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0" y="170"/>
              <a:ext cx="5218" cy="5870"/>
            </a:xfrm>
            <a:prstGeom prst="rect">
              <a:avLst/>
            </a:prstGeom>
            <a:noFill/>
            <a:ln w="38100" algn="ctr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606" name="文本框 15365">
            <a:extLst>
              <a:ext uri="{FF2B5EF4-FFF2-40B4-BE49-F238E27FC236}">
                <a16:creationId xmlns:a16="http://schemas.microsoft.com/office/drawing/2014/main" id="{192C31C1-3DA4-49A0-B2EA-AFE0E5C62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1" y="512763"/>
            <a:ext cx="2551113" cy="590550"/>
          </a:xfrm>
          <a:prstGeom prst="rect">
            <a:avLst/>
          </a:prstGeom>
          <a:noFill/>
          <a:ln w="9525" algn="ctr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170" tIns="46990" rIns="90170" bIns="4699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电灯的安装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文本框 16385">
            <a:hlinkClick r:id="rId2" action="ppaction://hlinksldjump"/>
            <a:extLst>
              <a:ext uri="{FF2B5EF4-FFF2-40B4-BE49-F238E27FC236}">
                <a16:creationId xmlns:a16="http://schemas.microsoft.com/office/drawing/2014/main" id="{2D426516-F8CC-461C-AFE6-DCBE70277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3" y="585788"/>
            <a:ext cx="2735262" cy="590550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lIns="90170" tIns="46990" rIns="90170" bIns="4699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电灯的安装</a:t>
            </a:r>
          </a:p>
        </p:txBody>
      </p:sp>
      <p:cxnSp>
        <p:nvCxnSpPr>
          <p:cNvPr id="26627" name="直接连接符 16386">
            <a:extLst>
              <a:ext uri="{FF2B5EF4-FFF2-40B4-BE49-F238E27FC236}">
                <a16:creationId xmlns:a16="http://schemas.microsoft.com/office/drawing/2014/main" id="{4E0E9A8F-0153-43D7-BCED-9A9AF209371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27576" y="873125"/>
            <a:ext cx="2016125" cy="0"/>
          </a:xfrm>
          <a:prstGeom prst="line">
            <a:avLst/>
          </a:prstGeom>
          <a:noFill/>
          <a:ln w="25400" cap="rnd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28" name="直接连接符 16387">
            <a:extLst>
              <a:ext uri="{FF2B5EF4-FFF2-40B4-BE49-F238E27FC236}">
                <a16:creationId xmlns:a16="http://schemas.microsoft.com/office/drawing/2014/main" id="{439DADD6-6FCE-4782-B8B7-F13300606E6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743700" y="873125"/>
            <a:ext cx="0" cy="503238"/>
          </a:xfrm>
          <a:prstGeom prst="line">
            <a:avLst/>
          </a:prstGeom>
          <a:noFill/>
          <a:ln w="25400" cap="rnd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6629" name="图片 16388">
            <a:extLst>
              <a:ext uri="{FF2B5EF4-FFF2-40B4-BE49-F238E27FC236}">
                <a16:creationId xmlns:a16="http://schemas.microsoft.com/office/drawing/2014/main" id="{F1633D52-43F1-4891-9A52-5F81A7590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6" y="1665288"/>
            <a:ext cx="3344863" cy="3529012"/>
          </a:xfrm>
          <a:prstGeom prst="rect">
            <a:avLst/>
          </a:prstGeom>
          <a:noFill/>
          <a:ln w="38100" algn="ctr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图片 16389">
            <a:extLst>
              <a:ext uri="{FF2B5EF4-FFF2-40B4-BE49-F238E27FC236}">
                <a16:creationId xmlns:a16="http://schemas.microsoft.com/office/drawing/2014/main" id="{362BCBB0-266B-4ABF-8260-B7488DB7D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1665289"/>
            <a:ext cx="3205162" cy="3455987"/>
          </a:xfrm>
          <a:prstGeom prst="rect">
            <a:avLst/>
          </a:prstGeom>
          <a:noFill/>
          <a:ln w="38100" algn="ctr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6" name="文本框 16390">
            <a:extLst>
              <a:ext uri="{FF2B5EF4-FFF2-40B4-BE49-F238E27FC236}">
                <a16:creationId xmlns:a16="http://schemas.microsoft.com/office/drawing/2014/main" id="{514F1076-D438-4C38-990A-FDC82FB426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350" y="5265738"/>
            <a:ext cx="6337300" cy="1066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3200" b="1">
                <a:latin typeface="华文行楷" panose="02010800040101010101" pitchFamily="2" charset="-122"/>
                <a:ea typeface="华文行楷" panose="02010800040101010101" pitchFamily="2" charset="-122"/>
              </a:rPr>
              <a:t>开关跟电灯</a:t>
            </a:r>
            <a:r>
              <a:rPr lang="zh-CN" altLang="en-US" sz="3200" b="1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串联</a:t>
            </a:r>
            <a:r>
              <a:rPr lang="zh-CN" altLang="en-US" sz="3200" b="1">
                <a:latin typeface="华文行楷" panose="02010800040101010101" pitchFamily="2" charset="-122"/>
                <a:ea typeface="华文行楷" panose="02010800040101010101" pitchFamily="2" charset="-122"/>
              </a:rPr>
              <a:t>，各盏灯之间</a:t>
            </a:r>
            <a:r>
              <a:rPr lang="zh-CN" altLang="en-US" sz="3200" b="1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并联</a:t>
            </a:r>
            <a:br>
              <a:rPr lang="zh-CN" altLang="en-US" sz="3200" b="1">
                <a:solidFill>
                  <a:srgbClr val="0000FF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r>
              <a:rPr lang="zh-CN" altLang="en-US" sz="3200" b="1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开关接火线</a:t>
            </a:r>
          </a:p>
        </p:txBody>
      </p:sp>
      <p:grpSp>
        <p:nvGrpSpPr>
          <p:cNvPr id="26632" name="组合 16391">
            <a:extLst>
              <a:ext uri="{FF2B5EF4-FFF2-40B4-BE49-F238E27FC236}">
                <a16:creationId xmlns:a16="http://schemas.microsoft.com/office/drawing/2014/main" id="{73F7D698-52BA-4E8A-8B10-6EC38A30DC43}"/>
              </a:ext>
            </a:extLst>
          </p:cNvPr>
          <p:cNvGrpSpPr>
            <a:grpSpLocks/>
          </p:cNvGrpSpPr>
          <p:nvPr/>
        </p:nvGrpSpPr>
        <p:grpSpPr bwMode="auto">
          <a:xfrm>
            <a:off x="2135188" y="4473575"/>
            <a:ext cx="698500" cy="1098550"/>
            <a:chOff x="0" y="0"/>
            <a:chExt cx="440" cy="692"/>
          </a:xfrm>
        </p:grpSpPr>
        <p:sp>
          <p:nvSpPr>
            <p:cNvPr id="26633" name="椭圆 16392">
              <a:extLst>
                <a:ext uri="{FF2B5EF4-FFF2-40B4-BE49-F238E27FC236}">
                  <a16:creationId xmlns:a16="http://schemas.microsoft.com/office/drawing/2014/main" id="{E5DB175B-6C63-43CF-8966-0B6DB60441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" y="0"/>
              <a:ext cx="182" cy="181"/>
            </a:xfrm>
            <a:prstGeom prst="ellipse">
              <a:avLst/>
            </a:prstGeom>
            <a:solidFill>
              <a:srgbClr val="9966FF"/>
            </a:solidFill>
            <a:ln w="19050" cap="rnd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34" name="未知">
              <a:extLst>
                <a:ext uri="{FF2B5EF4-FFF2-40B4-BE49-F238E27FC236}">
                  <a16:creationId xmlns:a16="http://schemas.microsoft.com/office/drawing/2014/main" id="{0BFF73F3-57D3-49C3-B81A-43D8611CACA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81"/>
              <a:ext cx="211" cy="409"/>
            </a:xfrm>
            <a:custGeom>
              <a:avLst/>
              <a:gdLst>
                <a:gd name="T0" fmla="*/ 181 w 211"/>
                <a:gd name="T1" fmla="*/ 0 h 409"/>
                <a:gd name="T2" fmla="*/ 181 w 211"/>
                <a:gd name="T3" fmla="*/ 136 h 409"/>
                <a:gd name="T4" fmla="*/ 0 w 211"/>
                <a:gd name="T5" fmla="*/ 409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409">
                  <a:moveTo>
                    <a:pt x="181" y="0"/>
                  </a:moveTo>
                  <a:cubicBezTo>
                    <a:pt x="196" y="34"/>
                    <a:pt x="211" y="68"/>
                    <a:pt x="181" y="136"/>
                  </a:cubicBezTo>
                  <a:cubicBezTo>
                    <a:pt x="151" y="204"/>
                    <a:pt x="75" y="306"/>
                    <a:pt x="0" y="409"/>
                  </a:cubicBezTo>
                </a:path>
              </a:pathLst>
            </a:custGeom>
            <a:noFill/>
            <a:ln w="57150" cap="rnd" algn="ctr">
              <a:solidFill>
                <a:srgbClr val="99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35" name="未知">
              <a:extLst>
                <a:ext uri="{FF2B5EF4-FFF2-40B4-BE49-F238E27FC236}">
                  <a16:creationId xmlns:a16="http://schemas.microsoft.com/office/drawing/2014/main" id="{A3B3AFD9-D0FE-4A0F-9B8A-70EC6511C2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353"/>
              <a:ext cx="147" cy="339"/>
            </a:xfrm>
            <a:custGeom>
              <a:avLst/>
              <a:gdLst>
                <a:gd name="T0" fmla="*/ 0 w 147"/>
                <a:gd name="T1" fmla="*/ 0 h 339"/>
                <a:gd name="T2" fmla="*/ 37 w 147"/>
                <a:gd name="T3" fmla="*/ 73 h 339"/>
                <a:gd name="T4" fmla="*/ 110 w 147"/>
                <a:gd name="T5" fmla="*/ 91 h 339"/>
                <a:gd name="T6" fmla="*/ 137 w 147"/>
                <a:gd name="T7" fmla="*/ 256 h 339"/>
                <a:gd name="T8" fmla="*/ 146 w 147"/>
                <a:gd name="T9" fmla="*/ 311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339">
                  <a:moveTo>
                    <a:pt x="0" y="0"/>
                  </a:moveTo>
                  <a:cubicBezTo>
                    <a:pt x="2" y="6"/>
                    <a:pt x="35" y="71"/>
                    <a:pt x="37" y="73"/>
                  </a:cubicBezTo>
                  <a:cubicBezTo>
                    <a:pt x="55" y="90"/>
                    <a:pt x="85" y="86"/>
                    <a:pt x="110" y="91"/>
                  </a:cubicBezTo>
                  <a:cubicBezTo>
                    <a:pt x="143" y="192"/>
                    <a:pt x="120" y="106"/>
                    <a:pt x="137" y="256"/>
                  </a:cubicBezTo>
                  <a:cubicBezTo>
                    <a:pt x="147" y="339"/>
                    <a:pt x="146" y="280"/>
                    <a:pt x="146" y="311"/>
                  </a:cubicBezTo>
                </a:path>
              </a:pathLst>
            </a:custGeom>
            <a:noFill/>
            <a:ln w="57150" cap="rnd" algn="ctr">
              <a:solidFill>
                <a:srgbClr val="99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36" name="未知">
              <a:extLst>
                <a:ext uri="{FF2B5EF4-FFF2-40B4-BE49-F238E27FC236}">
                  <a16:creationId xmlns:a16="http://schemas.microsoft.com/office/drawing/2014/main" id="{0792D0C3-5F88-4E31-BA57-98B6315E41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15"/>
              <a:ext cx="247" cy="174"/>
            </a:xfrm>
            <a:custGeom>
              <a:avLst/>
              <a:gdLst>
                <a:gd name="T0" fmla="*/ 0 w 247"/>
                <a:gd name="T1" fmla="*/ 174 h 174"/>
                <a:gd name="T2" fmla="*/ 128 w 247"/>
                <a:gd name="T3" fmla="*/ 110 h 174"/>
                <a:gd name="T4" fmla="*/ 219 w 247"/>
                <a:gd name="T5" fmla="*/ 37 h 174"/>
                <a:gd name="T6" fmla="*/ 247 w 247"/>
                <a:gd name="T7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" h="174">
                  <a:moveTo>
                    <a:pt x="0" y="174"/>
                  </a:moveTo>
                  <a:cubicBezTo>
                    <a:pt x="35" y="138"/>
                    <a:pt x="79" y="122"/>
                    <a:pt x="128" y="110"/>
                  </a:cubicBezTo>
                  <a:cubicBezTo>
                    <a:pt x="197" y="64"/>
                    <a:pt x="167" y="89"/>
                    <a:pt x="219" y="37"/>
                  </a:cubicBezTo>
                  <a:cubicBezTo>
                    <a:pt x="231" y="3"/>
                    <a:pt x="220" y="13"/>
                    <a:pt x="247" y="0"/>
                  </a:cubicBezTo>
                </a:path>
              </a:pathLst>
            </a:custGeom>
            <a:noFill/>
            <a:ln w="57150" cap="rnd" algn="ctr">
              <a:solidFill>
                <a:srgbClr val="99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37" name="未知">
              <a:extLst>
                <a:ext uri="{FF2B5EF4-FFF2-40B4-BE49-F238E27FC236}">
                  <a16:creationId xmlns:a16="http://schemas.microsoft.com/office/drawing/2014/main" id="{B0EAFB3B-5DC1-482C-8930-0B5092B294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" y="252"/>
              <a:ext cx="174" cy="92"/>
            </a:xfrm>
            <a:custGeom>
              <a:avLst/>
              <a:gdLst>
                <a:gd name="T0" fmla="*/ 174 w 174"/>
                <a:gd name="T1" fmla="*/ 0 h 92"/>
                <a:gd name="T2" fmla="*/ 64 w 174"/>
                <a:gd name="T3" fmla="*/ 28 h 92"/>
                <a:gd name="T4" fmla="*/ 0 w 174"/>
                <a:gd name="T5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4" h="92">
                  <a:moveTo>
                    <a:pt x="174" y="0"/>
                  </a:moveTo>
                  <a:cubicBezTo>
                    <a:pt x="136" y="9"/>
                    <a:pt x="102" y="21"/>
                    <a:pt x="64" y="28"/>
                  </a:cubicBezTo>
                  <a:cubicBezTo>
                    <a:pt x="47" y="41"/>
                    <a:pt x="0" y="66"/>
                    <a:pt x="0" y="92"/>
                  </a:cubicBezTo>
                </a:path>
              </a:pathLst>
            </a:custGeom>
            <a:noFill/>
            <a:ln w="57150" cap="rnd" algn="ctr">
              <a:solidFill>
                <a:srgbClr val="99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6638" name="组合 16397">
            <a:extLst>
              <a:ext uri="{FF2B5EF4-FFF2-40B4-BE49-F238E27FC236}">
                <a16:creationId xmlns:a16="http://schemas.microsoft.com/office/drawing/2014/main" id="{0F9214AD-A3BA-4C23-B7DF-CD49BAF53677}"/>
              </a:ext>
            </a:extLst>
          </p:cNvPr>
          <p:cNvGrpSpPr>
            <a:grpSpLocks/>
          </p:cNvGrpSpPr>
          <p:nvPr/>
        </p:nvGrpSpPr>
        <p:grpSpPr bwMode="auto">
          <a:xfrm>
            <a:off x="6167438" y="4545013"/>
            <a:ext cx="698500" cy="1098550"/>
            <a:chOff x="0" y="0"/>
            <a:chExt cx="440" cy="692"/>
          </a:xfrm>
        </p:grpSpPr>
        <p:sp>
          <p:nvSpPr>
            <p:cNvPr id="26639" name="椭圆 16398">
              <a:extLst>
                <a:ext uri="{FF2B5EF4-FFF2-40B4-BE49-F238E27FC236}">
                  <a16:creationId xmlns:a16="http://schemas.microsoft.com/office/drawing/2014/main" id="{9B40C92F-1E9C-4F7E-A3A0-2107E84A7D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" y="0"/>
              <a:ext cx="182" cy="181"/>
            </a:xfrm>
            <a:prstGeom prst="ellipse">
              <a:avLst/>
            </a:prstGeom>
            <a:solidFill>
              <a:srgbClr val="9966FF"/>
            </a:solidFill>
            <a:ln w="19050" cap="rnd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0" name="未知">
              <a:extLst>
                <a:ext uri="{FF2B5EF4-FFF2-40B4-BE49-F238E27FC236}">
                  <a16:creationId xmlns:a16="http://schemas.microsoft.com/office/drawing/2014/main" id="{D12C1B7F-578F-430F-AB52-C3CDFC7C2C3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81"/>
              <a:ext cx="211" cy="409"/>
            </a:xfrm>
            <a:custGeom>
              <a:avLst/>
              <a:gdLst>
                <a:gd name="T0" fmla="*/ 181 w 211"/>
                <a:gd name="T1" fmla="*/ 0 h 409"/>
                <a:gd name="T2" fmla="*/ 181 w 211"/>
                <a:gd name="T3" fmla="*/ 136 h 409"/>
                <a:gd name="T4" fmla="*/ 0 w 211"/>
                <a:gd name="T5" fmla="*/ 409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409">
                  <a:moveTo>
                    <a:pt x="181" y="0"/>
                  </a:moveTo>
                  <a:cubicBezTo>
                    <a:pt x="196" y="34"/>
                    <a:pt x="211" y="68"/>
                    <a:pt x="181" y="136"/>
                  </a:cubicBezTo>
                  <a:cubicBezTo>
                    <a:pt x="151" y="204"/>
                    <a:pt x="75" y="306"/>
                    <a:pt x="0" y="409"/>
                  </a:cubicBezTo>
                </a:path>
              </a:pathLst>
            </a:custGeom>
            <a:noFill/>
            <a:ln w="57150" cap="rnd" algn="ctr">
              <a:solidFill>
                <a:srgbClr val="99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1" name="未知">
              <a:extLst>
                <a:ext uri="{FF2B5EF4-FFF2-40B4-BE49-F238E27FC236}">
                  <a16:creationId xmlns:a16="http://schemas.microsoft.com/office/drawing/2014/main" id="{5CAED56B-4CC4-4F00-95F9-CC6C85C5BC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353"/>
              <a:ext cx="147" cy="339"/>
            </a:xfrm>
            <a:custGeom>
              <a:avLst/>
              <a:gdLst>
                <a:gd name="T0" fmla="*/ 0 w 147"/>
                <a:gd name="T1" fmla="*/ 0 h 339"/>
                <a:gd name="T2" fmla="*/ 37 w 147"/>
                <a:gd name="T3" fmla="*/ 73 h 339"/>
                <a:gd name="T4" fmla="*/ 110 w 147"/>
                <a:gd name="T5" fmla="*/ 91 h 339"/>
                <a:gd name="T6" fmla="*/ 137 w 147"/>
                <a:gd name="T7" fmla="*/ 256 h 339"/>
                <a:gd name="T8" fmla="*/ 146 w 147"/>
                <a:gd name="T9" fmla="*/ 311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339">
                  <a:moveTo>
                    <a:pt x="0" y="0"/>
                  </a:moveTo>
                  <a:cubicBezTo>
                    <a:pt x="2" y="6"/>
                    <a:pt x="35" y="71"/>
                    <a:pt x="37" y="73"/>
                  </a:cubicBezTo>
                  <a:cubicBezTo>
                    <a:pt x="55" y="90"/>
                    <a:pt x="85" y="86"/>
                    <a:pt x="110" y="91"/>
                  </a:cubicBezTo>
                  <a:cubicBezTo>
                    <a:pt x="143" y="192"/>
                    <a:pt x="120" y="106"/>
                    <a:pt x="137" y="256"/>
                  </a:cubicBezTo>
                  <a:cubicBezTo>
                    <a:pt x="147" y="339"/>
                    <a:pt x="146" y="280"/>
                    <a:pt x="146" y="311"/>
                  </a:cubicBezTo>
                </a:path>
              </a:pathLst>
            </a:custGeom>
            <a:noFill/>
            <a:ln w="57150" cap="rnd" algn="ctr">
              <a:solidFill>
                <a:srgbClr val="99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2" name="未知">
              <a:extLst>
                <a:ext uri="{FF2B5EF4-FFF2-40B4-BE49-F238E27FC236}">
                  <a16:creationId xmlns:a16="http://schemas.microsoft.com/office/drawing/2014/main" id="{7A03EA43-0ACD-43AC-9891-E9D924C0A5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15"/>
              <a:ext cx="247" cy="174"/>
            </a:xfrm>
            <a:custGeom>
              <a:avLst/>
              <a:gdLst>
                <a:gd name="T0" fmla="*/ 0 w 247"/>
                <a:gd name="T1" fmla="*/ 174 h 174"/>
                <a:gd name="T2" fmla="*/ 128 w 247"/>
                <a:gd name="T3" fmla="*/ 110 h 174"/>
                <a:gd name="T4" fmla="*/ 219 w 247"/>
                <a:gd name="T5" fmla="*/ 37 h 174"/>
                <a:gd name="T6" fmla="*/ 247 w 247"/>
                <a:gd name="T7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" h="174">
                  <a:moveTo>
                    <a:pt x="0" y="174"/>
                  </a:moveTo>
                  <a:cubicBezTo>
                    <a:pt x="35" y="138"/>
                    <a:pt x="79" y="122"/>
                    <a:pt x="128" y="110"/>
                  </a:cubicBezTo>
                  <a:cubicBezTo>
                    <a:pt x="197" y="64"/>
                    <a:pt x="167" y="89"/>
                    <a:pt x="219" y="37"/>
                  </a:cubicBezTo>
                  <a:cubicBezTo>
                    <a:pt x="231" y="3"/>
                    <a:pt x="220" y="13"/>
                    <a:pt x="247" y="0"/>
                  </a:cubicBezTo>
                </a:path>
              </a:pathLst>
            </a:custGeom>
            <a:noFill/>
            <a:ln w="57150" cap="rnd" algn="ctr">
              <a:solidFill>
                <a:srgbClr val="99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3" name="未知">
              <a:extLst>
                <a:ext uri="{FF2B5EF4-FFF2-40B4-BE49-F238E27FC236}">
                  <a16:creationId xmlns:a16="http://schemas.microsoft.com/office/drawing/2014/main" id="{8D28CA77-BE87-4021-9B96-7CEF58D9B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" y="252"/>
              <a:ext cx="174" cy="92"/>
            </a:xfrm>
            <a:custGeom>
              <a:avLst/>
              <a:gdLst>
                <a:gd name="T0" fmla="*/ 174 w 174"/>
                <a:gd name="T1" fmla="*/ 0 h 92"/>
                <a:gd name="T2" fmla="*/ 64 w 174"/>
                <a:gd name="T3" fmla="*/ 28 h 92"/>
                <a:gd name="T4" fmla="*/ 0 w 174"/>
                <a:gd name="T5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4" h="92">
                  <a:moveTo>
                    <a:pt x="174" y="0"/>
                  </a:moveTo>
                  <a:cubicBezTo>
                    <a:pt x="136" y="9"/>
                    <a:pt x="102" y="21"/>
                    <a:pt x="64" y="28"/>
                  </a:cubicBezTo>
                  <a:cubicBezTo>
                    <a:pt x="47" y="41"/>
                    <a:pt x="0" y="66"/>
                    <a:pt x="0" y="92"/>
                  </a:cubicBezTo>
                </a:path>
              </a:pathLst>
            </a:custGeom>
            <a:noFill/>
            <a:ln w="57150" cap="rnd" algn="ctr">
              <a:solidFill>
                <a:srgbClr val="99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6644" name="爆炸形 1 16403">
            <a:extLst>
              <a:ext uri="{FF2B5EF4-FFF2-40B4-BE49-F238E27FC236}">
                <a16:creationId xmlns:a16="http://schemas.microsoft.com/office/drawing/2014/main" id="{90D88BA1-90D7-41A3-B311-3A7FCC792A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7800" y="3536950"/>
            <a:ext cx="1296988" cy="647700"/>
          </a:xfrm>
          <a:prstGeom prst="irregularSeal1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19050" cap="rnd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zh-CN" altLang="en-US" sz="2800" b="1">
                <a:ea typeface="楷体_GB2312" pitchFamily="1" charset="-122"/>
              </a:rPr>
              <a:t>啊！</a:t>
            </a:r>
          </a:p>
        </p:txBody>
      </p:sp>
      <p:cxnSp>
        <p:nvCxnSpPr>
          <p:cNvPr id="26645" name="直接连接符 16404">
            <a:extLst>
              <a:ext uri="{FF2B5EF4-FFF2-40B4-BE49-F238E27FC236}">
                <a16:creationId xmlns:a16="http://schemas.microsoft.com/office/drawing/2014/main" id="{843E853E-17B7-43EC-99C4-6D8522E864A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295776" y="1377950"/>
            <a:ext cx="4321175" cy="0"/>
          </a:xfrm>
          <a:prstGeom prst="line">
            <a:avLst/>
          </a:prstGeom>
          <a:noFill/>
          <a:ln w="25400" cap="rnd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6" name="直接连接符 16405">
            <a:extLst>
              <a:ext uri="{FF2B5EF4-FFF2-40B4-BE49-F238E27FC236}">
                <a16:creationId xmlns:a16="http://schemas.microsoft.com/office/drawing/2014/main" id="{B3BAE2B6-BEF0-4E65-9A10-FCAC70E34F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295775" y="1377951"/>
            <a:ext cx="0" cy="288925"/>
          </a:xfrm>
          <a:prstGeom prst="line">
            <a:avLst/>
          </a:prstGeom>
          <a:noFill/>
          <a:ln w="25400" cap="rnd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7" name="直接连接符 16406">
            <a:extLst>
              <a:ext uri="{FF2B5EF4-FFF2-40B4-BE49-F238E27FC236}">
                <a16:creationId xmlns:a16="http://schemas.microsoft.com/office/drawing/2014/main" id="{E11EB821-C4C6-4003-86A7-1741F35770B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616950" y="1377951"/>
            <a:ext cx="0" cy="288925"/>
          </a:xfrm>
          <a:prstGeom prst="line">
            <a:avLst/>
          </a:prstGeom>
          <a:noFill/>
          <a:ln w="25400" cap="rnd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组合 17409">
            <a:extLst>
              <a:ext uri="{FF2B5EF4-FFF2-40B4-BE49-F238E27FC236}">
                <a16:creationId xmlns:a16="http://schemas.microsoft.com/office/drawing/2014/main" id="{C714948A-2150-4E86-A67A-040E82863DBC}"/>
              </a:ext>
            </a:extLst>
          </p:cNvPr>
          <p:cNvGrpSpPr>
            <a:grpSpLocks/>
          </p:cNvGrpSpPr>
          <p:nvPr/>
        </p:nvGrpSpPr>
        <p:grpSpPr bwMode="auto">
          <a:xfrm>
            <a:off x="2317750" y="1343026"/>
            <a:ext cx="7704138" cy="4767263"/>
            <a:chOff x="0" y="0"/>
            <a:chExt cx="4082" cy="3003"/>
          </a:xfrm>
        </p:grpSpPr>
        <p:pic>
          <p:nvPicPr>
            <p:cNvPr id="27651" name="图片 17410" descr="未命名">
              <a:extLst>
                <a:ext uri="{FF2B5EF4-FFF2-40B4-BE49-F238E27FC236}">
                  <a16:creationId xmlns:a16="http://schemas.microsoft.com/office/drawing/2014/main" id="{F1B471C7-13E0-4B0B-A54E-1061E0DAD2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A7A7A7"/>
                </a:clrFrom>
                <a:clrTo>
                  <a:srgbClr val="A7A7A7">
                    <a:alpha val="0"/>
                  </a:srgbClr>
                </a:clrTo>
              </a:clrChange>
              <a:lum bright="12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082" cy="2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2" name="文本框 17411">
              <a:extLst>
                <a:ext uri="{FF2B5EF4-FFF2-40B4-BE49-F238E27FC236}">
                  <a16:creationId xmlns:a16="http://schemas.microsoft.com/office/drawing/2014/main" id="{4E36A059-DF1E-4FE8-9D10-DD131C8F30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" y="2676"/>
              <a:ext cx="45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zh-CN" altLang="en-US" sz="2800"/>
                <a:t>甲</a:t>
              </a:r>
            </a:p>
          </p:txBody>
        </p:sp>
        <p:sp>
          <p:nvSpPr>
            <p:cNvPr id="27653" name="文本框 17412">
              <a:extLst>
                <a:ext uri="{FF2B5EF4-FFF2-40B4-BE49-F238E27FC236}">
                  <a16:creationId xmlns:a16="http://schemas.microsoft.com/office/drawing/2014/main" id="{21AA090B-4A79-4349-B7B6-BC737E89F1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5" y="2676"/>
              <a:ext cx="45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zh-CN" altLang="en-US" sz="2800"/>
                <a:t>乙</a:t>
              </a:r>
            </a:p>
          </p:txBody>
        </p:sp>
        <p:sp>
          <p:nvSpPr>
            <p:cNvPr id="27654" name="文本框 17413">
              <a:extLst>
                <a:ext uri="{FF2B5EF4-FFF2-40B4-BE49-F238E27FC236}">
                  <a16:creationId xmlns:a16="http://schemas.microsoft.com/office/drawing/2014/main" id="{D25C925D-BD8E-4D40-9928-9CD43C2C5F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3" y="2676"/>
              <a:ext cx="45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zh-CN" altLang="en-US" sz="2800"/>
                <a:t>丙</a:t>
              </a:r>
            </a:p>
          </p:txBody>
        </p:sp>
        <p:sp>
          <p:nvSpPr>
            <p:cNvPr id="27655" name="文本框 17414">
              <a:extLst>
                <a:ext uri="{FF2B5EF4-FFF2-40B4-BE49-F238E27FC236}">
                  <a16:creationId xmlns:a16="http://schemas.microsoft.com/office/drawing/2014/main" id="{1D59B8A2-9B76-4E51-A383-E5BADF2EFC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2676"/>
              <a:ext cx="45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zh-CN" altLang="en-US" sz="2800"/>
                <a:t>丁</a:t>
              </a:r>
            </a:p>
          </p:txBody>
        </p:sp>
      </p:grpSp>
      <p:sp>
        <p:nvSpPr>
          <p:cNvPr id="27656" name="文本框 17415">
            <a:extLst>
              <a:ext uri="{FF2B5EF4-FFF2-40B4-BE49-F238E27FC236}">
                <a16:creationId xmlns:a16="http://schemas.microsoft.com/office/drawing/2014/main" id="{5AB94A34-C166-4004-95E3-8D3D9952C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6163" y="585788"/>
            <a:ext cx="7524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</a:rPr>
              <a:t>下图中，哪只灯泡的接法是正确的是（    ）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文本框 18433">
            <a:hlinkClick r:id="rId2" action="ppaction://hlinksldjump"/>
            <a:extLst>
              <a:ext uri="{FF2B5EF4-FFF2-40B4-BE49-F238E27FC236}">
                <a16:creationId xmlns:a16="http://schemas.microsoft.com/office/drawing/2014/main" id="{21978FE4-B127-4931-A703-F583C6E16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1" y="514350"/>
            <a:ext cx="2733675" cy="590550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lIns="90170" tIns="46990" rIns="90170" bIns="4699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插座</a:t>
            </a:r>
          </a:p>
        </p:txBody>
      </p:sp>
      <p:cxnSp>
        <p:nvCxnSpPr>
          <p:cNvPr id="28675" name="直接连接符 18434">
            <a:extLst>
              <a:ext uri="{FF2B5EF4-FFF2-40B4-BE49-F238E27FC236}">
                <a16:creationId xmlns:a16="http://schemas.microsoft.com/office/drawing/2014/main" id="{55192E86-849F-4780-8B76-71D68EFE4D3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27576" y="801688"/>
            <a:ext cx="2016125" cy="0"/>
          </a:xfrm>
          <a:prstGeom prst="line">
            <a:avLst/>
          </a:prstGeom>
          <a:noFill/>
          <a:ln w="25400" cap="rnd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76" name="直接连接符 18435">
            <a:extLst>
              <a:ext uri="{FF2B5EF4-FFF2-40B4-BE49-F238E27FC236}">
                <a16:creationId xmlns:a16="http://schemas.microsoft.com/office/drawing/2014/main" id="{9B546509-589B-4CC6-866E-8067D5E1ADD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743700" y="801688"/>
            <a:ext cx="0" cy="431800"/>
          </a:xfrm>
          <a:prstGeom prst="line">
            <a:avLst/>
          </a:prstGeom>
          <a:noFill/>
          <a:ln w="25400" cap="rnd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12" name="矩形 18436">
            <a:extLst>
              <a:ext uri="{FF2B5EF4-FFF2-40B4-BE49-F238E27FC236}">
                <a16:creationId xmlns:a16="http://schemas.microsoft.com/office/drawing/2014/main" id="{7F84DD9F-3B41-4C5B-BD15-62DAA570C36B}"/>
              </a:ext>
            </a:extLst>
          </p:cNvPr>
          <p:cNvSpPr/>
          <p:nvPr/>
        </p:nvSpPr>
        <p:spPr>
          <a:xfrm>
            <a:off x="2136776" y="1233488"/>
            <a:ext cx="8207375" cy="1778000"/>
          </a:xfrm>
          <a:prstGeom prst="rect">
            <a:avLst/>
          </a:prstGeom>
          <a:noFill/>
          <a:ln w="38100" cap="rnd">
            <a:solidFill>
              <a:schemeClr val="accent2"/>
            </a:solidFill>
            <a:miter lim="800000"/>
          </a:ln>
        </p:spPr>
        <p:txBody>
          <a:bodyPr anchor="ctr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eaLnBrk="0" hangingPunct="0"/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_GB2312" pitchFamily="1" charset="-122"/>
                <a:ea typeface="楷体_GB2312" pitchFamily="1" charset="-122"/>
                <a:sym typeface="Wingdings"/>
              </a:rPr>
              <a:t>　　</a:t>
            </a:r>
            <a:r>
              <a:rPr sz="3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ea typeface="楷体_GB2312" pitchFamily="1" charset="-122"/>
                <a:sym typeface="Wingdings"/>
              </a:rPr>
              <a:t>家庭电路中的</a:t>
            </a:r>
            <a:r>
              <a:rPr sz="3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itchFamily="2" charset="0"/>
                <a:ea typeface="楷体_GB2312" pitchFamily="1" charset="-122"/>
                <a:sym typeface="Wingdings"/>
              </a:rPr>
              <a:t>插座</a:t>
            </a:r>
            <a:r>
              <a:rPr sz="3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ea typeface="楷体_GB2312" pitchFamily="1" charset="-122"/>
                <a:sym typeface="Wingdings"/>
              </a:rPr>
              <a:t>可以方便地给电视机 、电冰箱、洗衣机以及可以移动的家用电器供电．</a:t>
            </a:r>
            <a:endParaRPr sz="3600" b="1">
              <a:latin typeface="Times New Roman" pitchFamily="2" charset="0"/>
              <a:ea typeface="楷体_GB2312" pitchFamily="1" charset="-122"/>
            </a:endParaRPr>
          </a:p>
        </p:txBody>
      </p:sp>
      <p:grpSp>
        <p:nvGrpSpPr>
          <p:cNvPr id="28678" name="组合 18437">
            <a:extLst>
              <a:ext uri="{FF2B5EF4-FFF2-40B4-BE49-F238E27FC236}">
                <a16:creationId xmlns:a16="http://schemas.microsoft.com/office/drawing/2014/main" id="{C0D6F26C-D550-4BB2-9946-9A042347D8F1}"/>
              </a:ext>
            </a:extLst>
          </p:cNvPr>
          <p:cNvGrpSpPr>
            <a:grpSpLocks/>
          </p:cNvGrpSpPr>
          <p:nvPr/>
        </p:nvGrpSpPr>
        <p:grpSpPr bwMode="auto">
          <a:xfrm>
            <a:off x="5953125" y="2962275"/>
            <a:ext cx="4464050" cy="2952750"/>
            <a:chOff x="0" y="0"/>
            <a:chExt cx="2813" cy="1860"/>
          </a:xfrm>
        </p:grpSpPr>
        <p:sp>
          <p:nvSpPr>
            <p:cNvPr id="28679" name="文本框 18438">
              <a:extLst>
                <a:ext uri="{FF2B5EF4-FFF2-40B4-BE49-F238E27FC236}">
                  <a16:creationId xmlns:a16="http://schemas.microsoft.com/office/drawing/2014/main" id="{1B56F25A-984B-4AFC-B9DD-1C4ACC9380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" y="0"/>
              <a:ext cx="45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zh-CN" altLang="en-US" b="1">
                  <a:solidFill>
                    <a:srgbClr val="FF0000"/>
                  </a:solidFill>
                  <a:ea typeface="楷体_GB2312" pitchFamily="1" charset="-122"/>
                </a:rPr>
                <a:t>火线</a:t>
              </a:r>
            </a:p>
          </p:txBody>
        </p:sp>
        <p:grpSp>
          <p:nvGrpSpPr>
            <p:cNvPr id="28680" name="组合 18439">
              <a:extLst>
                <a:ext uri="{FF2B5EF4-FFF2-40B4-BE49-F238E27FC236}">
                  <a16:creationId xmlns:a16="http://schemas.microsoft.com/office/drawing/2014/main" id="{E4150F6C-BDDC-487F-A7A9-4EFA4DF97B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2" y="136"/>
              <a:ext cx="363" cy="1134"/>
              <a:chOff x="0" y="0"/>
              <a:chExt cx="771" cy="1588"/>
            </a:xfrm>
          </p:grpSpPr>
          <p:sp>
            <p:nvSpPr>
              <p:cNvPr id="28681" name="直接连接符 18440">
                <a:extLst>
                  <a:ext uri="{FF2B5EF4-FFF2-40B4-BE49-F238E27FC236}">
                    <a16:creationId xmlns:a16="http://schemas.microsoft.com/office/drawing/2014/main" id="{6D6426A6-0FEF-46D4-BCBE-24653171BC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" y="408"/>
                <a:ext cx="0" cy="1180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682" name="直接连接符 18441">
                <a:extLst>
                  <a:ext uri="{FF2B5EF4-FFF2-40B4-BE49-F238E27FC236}">
                    <a16:creationId xmlns:a16="http://schemas.microsoft.com/office/drawing/2014/main" id="{AF658847-3D25-4799-B470-68FAB81F02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5" y="0"/>
                <a:ext cx="0" cy="816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683" name="椭圆 18442">
                <a:extLst>
                  <a:ext uri="{FF2B5EF4-FFF2-40B4-BE49-F238E27FC236}">
                    <a16:creationId xmlns:a16="http://schemas.microsoft.com/office/drawing/2014/main" id="{8349B00A-35E9-4814-BD50-8B86C8CAF4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" y="816"/>
                <a:ext cx="68" cy="68"/>
              </a:xfrm>
              <a:prstGeom prst="ellipse">
                <a:avLst/>
              </a:prstGeom>
              <a:solidFill>
                <a:srgbClr val="FF0000"/>
              </a:solidFill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684" name="直接连接符 18443">
                <a:extLst>
                  <a:ext uri="{FF2B5EF4-FFF2-40B4-BE49-F238E27FC236}">
                    <a16:creationId xmlns:a16="http://schemas.microsoft.com/office/drawing/2014/main" id="{7F274692-2AF4-443B-AB33-AFB92D4C39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5" y="862"/>
                <a:ext cx="136" cy="181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685" name="椭圆 18444">
                <a:extLst>
                  <a:ext uri="{FF2B5EF4-FFF2-40B4-BE49-F238E27FC236}">
                    <a16:creationId xmlns:a16="http://schemas.microsoft.com/office/drawing/2014/main" id="{5C69EDC2-B903-4AE6-9DAF-985C77237A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363"/>
                <a:ext cx="68" cy="68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686" name="直接连接符 18445">
                <a:extLst>
                  <a:ext uri="{FF2B5EF4-FFF2-40B4-BE49-F238E27FC236}">
                    <a16:creationId xmlns:a16="http://schemas.microsoft.com/office/drawing/2014/main" id="{1610D698-E787-4A6C-8F77-A4F5C93EDA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5" y="1089"/>
                <a:ext cx="0" cy="453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8687" name="组合 18446">
              <a:extLst>
                <a:ext uri="{FF2B5EF4-FFF2-40B4-BE49-F238E27FC236}">
                  <a16:creationId xmlns:a16="http://schemas.microsoft.com/office/drawing/2014/main" id="{09188D36-E593-40ED-B207-CD3875CE32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70" y="90"/>
              <a:ext cx="362" cy="1179"/>
              <a:chOff x="0" y="0"/>
              <a:chExt cx="771" cy="1588"/>
            </a:xfrm>
          </p:grpSpPr>
          <p:sp>
            <p:nvSpPr>
              <p:cNvPr id="28688" name="直接连接符 18447">
                <a:extLst>
                  <a:ext uri="{FF2B5EF4-FFF2-40B4-BE49-F238E27FC236}">
                    <a16:creationId xmlns:a16="http://schemas.microsoft.com/office/drawing/2014/main" id="{9247BEFE-40F8-4BFE-BE29-3C9B4BDC5E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" y="408"/>
                <a:ext cx="0" cy="1180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689" name="直接连接符 18448">
                <a:extLst>
                  <a:ext uri="{FF2B5EF4-FFF2-40B4-BE49-F238E27FC236}">
                    <a16:creationId xmlns:a16="http://schemas.microsoft.com/office/drawing/2014/main" id="{404567C7-9E0D-4B91-9770-8108676C4B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5" y="0"/>
                <a:ext cx="0" cy="816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690" name="椭圆 18449">
                <a:extLst>
                  <a:ext uri="{FF2B5EF4-FFF2-40B4-BE49-F238E27FC236}">
                    <a16:creationId xmlns:a16="http://schemas.microsoft.com/office/drawing/2014/main" id="{C6045EEF-A9B2-480E-A485-4DABE09FDE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" y="816"/>
                <a:ext cx="68" cy="68"/>
              </a:xfrm>
              <a:prstGeom prst="ellipse">
                <a:avLst/>
              </a:prstGeom>
              <a:solidFill>
                <a:srgbClr val="FF0000"/>
              </a:solidFill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691" name="直接连接符 18450">
                <a:extLst>
                  <a:ext uri="{FF2B5EF4-FFF2-40B4-BE49-F238E27FC236}">
                    <a16:creationId xmlns:a16="http://schemas.microsoft.com/office/drawing/2014/main" id="{8D49D189-5FD7-4665-84E9-183F9D53D4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5" y="862"/>
                <a:ext cx="136" cy="181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692" name="椭圆 18451">
                <a:extLst>
                  <a:ext uri="{FF2B5EF4-FFF2-40B4-BE49-F238E27FC236}">
                    <a16:creationId xmlns:a16="http://schemas.microsoft.com/office/drawing/2014/main" id="{E2405A34-501C-41EC-BAF7-5EF5FF7AE4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363"/>
                <a:ext cx="68" cy="68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693" name="直接连接符 18452">
                <a:extLst>
                  <a:ext uri="{FF2B5EF4-FFF2-40B4-BE49-F238E27FC236}">
                    <a16:creationId xmlns:a16="http://schemas.microsoft.com/office/drawing/2014/main" id="{2549C568-BA02-4711-9FE2-4467310875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5" y="1089"/>
                <a:ext cx="0" cy="453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8694" name="组合 18453">
              <a:extLst>
                <a:ext uri="{FF2B5EF4-FFF2-40B4-BE49-F238E27FC236}">
                  <a16:creationId xmlns:a16="http://schemas.microsoft.com/office/drawing/2014/main" id="{CAB41250-02BB-4853-9E92-FADB790FA1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4" y="91"/>
              <a:ext cx="2280" cy="337"/>
              <a:chOff x="0" y="0"/>
              <a:chExt cx="4855" cy="454"/>
            </a:xfrm>
          </p:grpSpPr>
          <p:sp>
            <p:nvSpPr>
              <p:cNvPr id="28695" name="直接连接符 18454">
                <a:extLst>
                  <a:ext uri="{FF2B5EF4-FFF2-40B4-BE49-F238E27FC236}">
                    <a16:creationId xmlns:a16="http://schemas.microsoft.com/office/drawing/2014/main" id="{D0CFAF9F-5AF9-4AF9-BA01-9A12C21CE5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0" y="46"/>
                <a:ext cx="4128" cy="0"/>
              </a:xfrm>
              <a:prstGeom prst="line">
                <a:avLst/>
              </a:prstGeom>
              <a:noFill/>
              <a:ln w="5715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696" name="直接连接符 18455">
                <a:extLst>
                  <a:ext uri="{FF2B5EF4-FFF2-40B4-BE49-F238E27FC236}">
                    <a16:creationId xmlns:a16="http://schemas.microsoft.com/office/drawing/2014/main" id="{75D045FE-242C-485C-9789-2E3E52D4AD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9" y="454"/>
                <a:ext cx="4266" cy="0"/>
              </a:xfrm>
              <a:prstGeom prst="line">
                <a:avLst/>
              </a:prstGeom>
              <a:noFill/>
              <a:ln w="571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697" name="椭圆 18456">
                <a:extLst>
                  <a:ext uri="{FF2B5EF4-FFF2-40B4-BE49-F238E27FC236}">
                    <a16:creationId xmlns:a16="http://schemas.microsoft.com/office/drawing/2014/main" id="{9DF0A161-272B-4D32-AC90-037AFADCB6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7" y="1"/>
                <a:ext cx="90" cy="91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698" name="椭圆 18457">
                <a:extLst>
                  <a:ext uri="{FF2B5EF4-FFF2-40B4-BE49-F238E27FC236}">
                    <a16:creationId xmlns:a16="http://schemas.microsoft.com/office/drawing/2014/main" id="{A35EDF87-6B82-4677-9DAE-389CECBBE4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4" y="1"/>
                <a:ext cx="90" cy="91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699" name="椭圆 18458">
                <a:extLst>
                  <a:ext uri="{FF2B5EF4-FFF2-40B4-BE49-F238E27FC236}">
                    <a16:creationId xmlns:a16="http://schemas.microsoft.com/office/drawing/2014/main" id="{77D2CEAA-7A9E-4FFB-9F3E-8761139EF0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3" y="0"/>
                <a:ext cx="90" cy="91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00" name="直接连接符 18459">
                <a:extLst>
                  <a:ext uri="{FF2B5EF4-FFF2-40B4-BE49-F238E27FC236}">
                    <a16:creationId xmlns:a16="http://schemas.microsoft.com/office/drawing/2014/main" id="{782E9AF4-DCC6-4EA6-8873-897ADB42AE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" y="46"/>
                <a:ext cx="726" cy="0"/>
              </a:xfrm>
              <a:prstGeom prst="line">
                <a:avLst/>
              </a:prstGeom>
              <a:noFill/>
              <a:ln w="57150" algn="ctr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01" name="直接连接符 18460">
                <a:extLst>
                  <a:ext uri="{FF2B5EF4-FFF2-40B4-BE49-F238E27FC236}">
                    <a16:creationId xmlns:a16="http://schemas.microsoft.com/office/drawing/2014/main" id="{CFF15093-7ADF-45E9-B9EE-749E5AFB8A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0" y="454"/>
                <a:ext cx="635" cy="0"/>
              </a:xfrm>
              <a:prstGeom prst="line">
                <a:avLst/>
              </a:prstGeom>
              <a:noFill/>
              <a:ln w="57150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8702" name="文本框 18461">
              <a:extLst>
                <a:ext uri="{FF2B5EF4-FFF2-40B4-BE49-F238E27FC236}">
                  <a16:creationId xmlns:a16="http://schemas.microsoft.com/office/drawing/2014/main" id="{140006B2-E02B-4F84-93E4-18A7644D6F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72"/>
              <a:ext cx="49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zh-CN" altLang="en-US" b="1">
                  <a:ea typeface="楷体_GB2312" pitchFamily="1" charset="-122"/>
                </a:rPr>
                <a:t>零线</a:t>
              </a:r>
            </a:p>
          </p:txBody>
        </p:sp>
        <p:grpSp>
          <p:nvGrpSpPr>
            <p:cNvPr id="28703" name="组合 18462">
              <a:extLst>
                <a:ext uri="{FF2B5EF4-FFF2-40B4-BE49-F238E27FC236}">
                  <a16:creationId xmlns:a16="http://schemas.microsoft.com/office/drawing/2014/main" id="{63440520-2D5C-40FE-A89D-E09733A459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96" y="1043"/>
              <a:ext cx="817" cy="777"/>
              <a:chOff x="0" y="0"/>
              <a:chExt cx="817" cy="777"/>
            </a:xfrm>
          </p:grpSpPr>
          <p:sp>
            <p:nvSpPr>
              <p:cNvPr id="28704" name="文本框 18463">
                <a:extLst>
                  <a:ext uri="{FF2B5EF4-FFF2-40B4-BE49-F238E27FC236}">
                    <a16:creationId xmlns:a16="http://schemas.microsoft.com/office/drawing/2014/main" id="{B4D89AAB-2AF2-4266-AFF1-E44F4E0069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" y="544"/>
                <a:ext cx="725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zh-CN" altLang="en-US" b="1">
                    <a:solidFill>
                      <a:srgbClr val="CC3300"/>
                    </a:solidFill>
                  </a:rPr>
                  <a:t>插座</a:t>
                </a:r>
              </a:p>
            </p:txBody>
          </p:sp>
          <p:pic>
            <p:nvPicPr>
              <p:cNvPr id="28705" name="图片 18464" descr="u=2170641245,2712582940&amp;gp=0">
                <a:extLst>
                  <a:ext uri="{FF2B5EF4-FFF2-40B4-BE49-F238E27FC236}">
                    <a16:creationId xmlns:a16="http://schemas.microsoft.com/office/drawing/2014/main" id="{428C1D47-1CE5-407B-BCFE-AAF6FF50F2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05" t="13936" r="8105" b="20139"/>
              <a:stretch>
                <a:fillRect/>
              </a:stretch>
            </p:blipFill>
            <p:spPr bwMode="auto">
              <a:xfrm>
                <a:off x="0" y="0"/>
                <a:ext cx="817" cy="5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8706" name="组合 18465">
              <a:extLst>
                <a:ext uri="{FF2B5EF4-FFF2-40B4-BE49-F238E27FC236}">
                  <a16:creationId xmlns:a16="http://schemas.microsoft.com/office/drawing/2014/main" id="{F5F11A98-9CFB-4707-A6E8-BE01A95518DF}"/>
                </a:ext>
              </a:extLst>
            </p:cNvPr>
            <p:cNvGrpSpPr>
              <a:grpSpLocks/>
            </p:cNvGrpSpPr>
            <p:nvPr/>
          </p:nvGrpSpPr>
          <p:grpSpPr bwMode="auto">
            <a:xfrm rot="-10800000">
              <a:off x="907" y="1134"/>
              <a:ext cx="499" cy="726"/>
              <a:chOff x="0" y="0"/>
              <a:chExt cx="423" cy="683"/>
            </a:xfrm>
          </p:grpSpPr>
          <p:sp>
            <p:nvSpPr>
              <p:cNvPr id="28707" name="未知">
                <a:extLst>
                  <a:ext uri="{FF2B5EF4-FFF2-40B4-BE49-F238E27FC236}">
                    <a16:creationId xmlns:a16="http://schemas.microsoft.com/office/drawing/2014/main" id="{F00D1962-2D8F-47BE-88C5-92FF469DA6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" y="249"/>
                <a:ext cx="78" cy="269"/>
              </a:xfrm>
              <a:custGeom>
                <a:avLst/>
                <a:gdLst>
                  <a:gd name="T0" fmla="*/ 155 w 155"/>
                  <a:gd name="T1" fmla="*/ 519 h 537"/>
                  <a:gd name="T2" fmla="*/ 27 w 155"/>
                  <a:gd name="T3" fmla="*/ 11 h 537"/>
                  <a:gd name="T4" fmla="*/ 25 w 155"/>
                  <a:gd name="T5" fmla="*/ 6 h 537"/>
                  <a:gd name="T6" fmla="*/ 22 w 155"/>
                  <a:gd name="T7" fmla="*/ 2 h 537"/>
                  <a:gd name="T8" fmla="*/ 16 w 155"/>
                  <a:gd name="T9" fmla="*/ 0 h 537"/>
                  <a:gd name="T10" fmla="*/ 10 w 155"/>
                  <a:gd name="T11" fmla="*/ 0 h 537"/>
                  <a:gd name="T12" fmla="*/ 4 w 155"/>
                  <a:gd name="T13" fmla="*/ 2 h 537"/>
                  <a:gd name="T14" fmla="*/ 1 w 155"/>
                  <a:gd name="T15" fmla="*/ 7 h 537"/>
                  <a:gd name="T16" fmla="*/ 0 w 155"/>
                  <a:gd name="T17" fmla="*/ 12 h 537"/>
                  <a:gd name="T18" fmla="*/ 0 w 155"/>
                  <a:gd name="T19" fmla="*/ 18 h 537"/>
                  <a:gd name="T20" fmla="*/ 127 w 155"/>
                  <a:gd name="T21" fmla="*/ 526 h 537"/>
                  <a:gd name="T22" fmla="*/ 127 w 155"/>
                  <a:gd name="T23" fmla="*/ 526 h 537"/>
                  <a:gd name="T24" fmla="*/ 129 w 155"/>
                  <a:gd name="T25" fmla="*/ 532 h 537"/>
                  <a:gd name="T26" fmla="*/ 133 w 155"/>
                  <a:gd name="T27" fmla="*/ 535 h 537"/>
                  <a:gd name="T28" fmla="*/ 139 w 155"/>
                  <a:gd name="T29" fmla="*/ 537 h 537"/>
                  <a:gd name="T30" fmla="*/ 145 w 155"/>
                  <a:gd name="T31" fmla="*/ 537 h 537"/>
                  <a:gd name="T32" fmla="*/ 150 w 155"/>
                  <a:gd name="T33" fmla="*/ 534 h 537"/>
                  <a:gd name="T34" fmla="*/ 154 w 155"/>
                  <a:gd name="T35" fmla="*/ 531 h 537"/>
                  <a:gd name="T36" fmla="*/ 155 w 155"/>
                  <a:gd name="T37" fmla="*/ 525 h 537"/>
                  <a:gd name="T38" fmla="*/ 155 w 155"/>
                  <a:gd name="T39" fmla="*/ 519 h 537"/>
                  <a:gd name="T40" fmla="*/ 155 w 155"/>
                  <a:gd name="T41" fmla="*/ 519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5" h="537">
                    <a:moveTo>
                      <a:pt x="155" y="519"/>
                    </a:moveTo>
                    <a:lnTo>
                      <a:pt x="27" y="11"/>
                    </a:lnTo>
                    <a:lnTo>
                      <a:pt x="25" y="6"/>
                    </a:lnTo>
                    <a:lnTo>
                      <a:pt x="22" y="2"/>
                    </a:lnTo>
                    <a:lnTo>
                      <a:pt x="16" y="0"/>
                    </a:lnTo>
                    <a:lnTo>
                      <a:pt x="10" y="0"/>
                    </a:lnTo>
                    <a:lnTo>
                      <a:pt x="4" y="2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127" y="526"/>
                    </a:lnTo>
                    <a:lnTo>
                      <a:pt x="129" y="532"/>
                    </a:lnTo>
                    <a:lnTo>
                      <a:pt x="133" y="535"/>
                    </a:lnTo>
                    <a:lnTo>
                      <a:pt x="139" y="537"/>
                    </a:lnTo>
                    <a:lnTo>
                      <a:pt x="145" y="537"/>
                    </a:lnTo>
                    <a:lnTo>
                      <a:pt x="150" y="534"/>
                    </a:lnTo>
                    <a:lnTo>
                      <a:pt x="154" y="531"/>
                    </a:lnTo>
                    <a:lnTo>
                      <a:pt x="155" y="525"/>
                    </a:lnTo>
                    <a:lnTo>
                      <a:pt x="155" y="519"/>
                    </a:lnTo>
                    <a:close/>
                  </a:path>
                </a:pathLst>
              </a:custGeom>
              <a:solidFill>
                <a:schemeClr val="bg1"/>
              </a:solidFill>
              <a:ln w="9525" algn="ctr">
                <a:solidFill>
                  <a:srgbClr val="F426C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08" name="未知">
                <a:extLst>
                  <a:ext uri="{FF2B5EF4-FFF2-40B4-BE49-F238E27FC236}">
                    <a16:creationId xmlns:a16="http://schemas.microsoft.com/office/drawing/2014/main" id="{9D756CEC-622C-4EC1-81EB-2074E9802E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" y="249"/>
                <a:ext cx="78" cy="269"/>
              </a:xfrm>
              <a:custGeom>
                <a:avLst/>
                <a:gdLst>
                  <a:gd name="T0" fmla="*/ 145 w 156"/>
                  <a:gd name="T1" fmla="*/ 0 h 537"/>
                  <a:gd name="T2" fmla="*/ 140 w 156"/>
                  <a:gd name="T3" fmla="*/ 0 h 537"/>
                  <a:gd name="T4" fmla="*/ 134 w 156"/>
                  <a:gd name="T5" fmla="*/ 2 h 537"/>
                  <a:gd name="T6" fmla="*/ 129 w 156"/>
                  <a:gd name="T7" fmla="*/ 6 h 537"/>
                  <a:gd name="T8" fmla="*/ 127 w 156"/>
                  <a:gd name="T9" fmla="*/ 11 h 537"/>
                  <a:gd name="T10" fmla="*/ 127 w 156"/>
                  <a:gd name="T11" fmla="*/ 11 h 537"/>
                  <a:gd name="T12" fmla="*/ 0 w 156"/>
                  <a:gd name="T13" fmla="*/ 519 h 537"/>
                  <a:gd name="T14" fmla="*/ 0 w 156"/>
                  <a:gd name="T15" fmla="*/ 519 h 537"/>
                  <a:gd name="T16" fmla="*/ 0 w 156"/>
                  <a:gd name="T17" fmla="*/ 525 h 537"/>
                  <a:gd name="T18" fmla="*/ 1 w 156"/>
                  <a:gd name="T19" fmla="*/ 531 h 537"/>
                  <a:gd name="T20" fmla="*/ 5 w 156"/>
                  <a:gd name="T21" fmla="*/ 534 h 537"/>
                  <a:gd name="T22" fmla="*/ 11 w 156"/>
                  <a:gd name="T23" fmla="*/ 537 h 537"/>
                  <a:gd name="T24" fmla="*/ 16 w 156"/>
                  <a:gd name="T25" fmla="*/ 537 h 537"/>
                  <a:gd name="T26" fmla="*/ 22 w 156"/>
                  <a:gd name="T27" fmla="*/ 535 h 537"/>
                  <a:gd name="T28" fmla="*/ 26 w 156"/>
                  <a:gd name="T29" fmla="*/ 532 h 537"/>
                  <a:gd name="T30" fmla="*/ 28 w 156"/>
                  <a:gd name="T31" fmla="*/ 526 h 537"/>
                  <a:gd name="T32" fmla="*/ 156 w 156"/>
                  <a:gd name="T33" fmla="*/ 18 h 537"/>
                  <a:gd name="T34" fmla="*/ 156 w 156"/>
                  <a:gd name="T35" fmla="*/ 12 h 537"/>
                  <a:gd name="T36" fmla="*/ 155 w 156"/>
                  <a:gd name="T37" fmla="*/ 7 h 537"/>
                  <a:gd name="T38" fmla="*/ 151 w 156"/>
                  <a:gd name="T39" fmla="*/ 2 h 537"/>
                  <a:gd name="T40" fmla="*/ 145 w 156"/>
                  <a:gd name="T41" fmla="*/ 0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6" h="537">
                    <a:moveTo>
                      <a:pt x="145" y="0"/>
                    </a:moveTo>
                    <a:lnTo>
                      <a:pt x="140" y="0"/>
                    </a:lnTo>
                    <a:lnTo>
                      <a:pt x="134" y="2"/>
                    </a:lnTo>
                    <a:lnTo>
                      <a:pt x="129" y="6"/>
                    </a:lnTo>
                    <a:lnTo>
                      <a:pt x="127" y="11"/>
                    </a:lnTo>
                    <a:lnTo>
                      <a:pt x="0" y="519"/>
                    </a:lnTo>
                    <a:lnTo>
                      <a:pt x="0" y="525"/>
                    </a:lnTo>
                    <a:lnTo>
                      <a:pt x="1" y="531"/>
                    </a:lnTo>
                    <a:lnTo>
                      <a:pt x="5" y="534"/>
                    </a:lnTo>
                    <a:lnTo>
                      <a:pt x="11" y="537"/>
                    </a:lnTo>
                    <a:lnTo>
                      <a:pt x="16" y="537"/>
                    </a:lnTo>
                    <a:lnTo>
                      <a:pt x="22" y="535"/>
                    </a:lnTo>
                    <a:lnTo>
                      <a:pt x="26" y="532"/>
                    </a:lnTo>
                    <a:lnTo>
                      <a:pt x="28" y="526"/>
                    </a:lnTo>
                    <a:lnTo>
                      <a:pt x="156" y="18"/>
                    </a:lnTo>
                    <a:lnTo>
                      <a:pt x="156" y="12"/>
                    </a:lnTo>
                    <a:lnTo>
                      <a:pt x="155" y="7"/>
                    </a:lnTo>
                    <a:lnTo>
                      <a:pt x="151" y="2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algn="ctr">
                <a:solidFill>
                  <a:srgbClr val="F426C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09" name="未知">
                <a:extLst>
                  <a:ext uri="{FF2B5EF4-FFF2-40B4-BE49-F238E27FC236}">
                    <a16:creationId xmlns:a16="http://schemas.microsoft.com/office/drawing/2014/main" id="{0C365236-39B0-4279-BCFC-D709C87C12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" y="183"/>
                <a:ext cx="156" cy="55"/>
              </a:xfrm>
              <a:custGeom>
                <a:avLst/>
                <a:gdLst>
                  <a:gd name="T0" fmla="*/ 4 w 313"/>
                  <a:gd name="T1" fmla="*/ 111 h 112"/>
                  <a:gd name="T2" fmla="*/ 6 w 313"/>
                  <a:gd name="T3" fmla="*/ 112 h 112"/>
                  <a:gd name="T4" fmla="*/ 10 w 313"/>
                  <a:gd name="T5" fmla="*/ 112 h 112"/>
                  <a:gd name="T6" fmla="*/ 12 w 313"/>
                  <a:gd name="T7" fmla="*/ 111 h 112"/>
                  <a:gd name="T8" fmla="*/ 13 w 313"/>
                  <a:gd name="T9" fmla="*/ 108 h 112"/>
                  <a:gd name="T10" fmla="*/ 56 w 313"/>
                  <a:gd name="T11" fmla="*/ 31 h 112"/>
                  <a:gd name="T12" fmla="*/ 104 w 313"/>
                  <a:gd name="T13" fmla="*/ 111 h 112"/>
                  <a:gd name="T14" fmla="*/ 161 w 313"/>
                  <a:gd name="T15" fmla="*/ 28 h 112"/>
                  <a:gd name="T16" fmla="*/ 210 w 313"/>
                  <a:gd name="T17" fmla="*/ 111 h 112"/>
                  <a:gd name="T18" fmla="*/ 261 w 313"/>
                  <a:gd name="T19" fmla="*/ 31 h 112"/>
                  <a:gd name="T20" fmla="*/ 299 w 313"/>
                  <a:gd name="T21" fmla="*/ 105 h 112"/>
                  <a:gd name="T22" fmla="*/ 299 w 313"/>
                  <a:gd name="T23" fmla="*/ 105 h 112"/>
                  <a:gd name="T24" fmla="*/ 301 w 313"/>
                  <a:gd name="T25" fmla="*/ 107 h 112"/>
                  <a:gd name="T26" fmla="*/ 304 w 313"/>
                  <a:gd name="T27" fmla="*/ 110 h 112"/>
                  <a:gd name="T28" fmla="*/ 307 w 313"/>
                  <a:gd name="T29" fmla="*/ 110 h 112"/>
                  <a:gd name="T30" fmla="*/ 309 w 313"/>
                  <a:gd name="T31" fmla="*/ 108 h 112"/>
                  <a:gd name="T32" fmla="*/ 312 w 313"/>
                  <a:gd name="T33" fmla="*/ 107 h 112"/>
                  <a:gd name="T34" fmla="*/ 313 w 313"/>
                  <a:gd name="T35" fmla="*/ 105 h 112"/>
                  <a:gd name="T36" fmla="*/ 313 w 313"/>
                  <a:gd name="T37" fmla="*/ 102 h 112"/>
                  <a:gd name="T38" fmla="*/ 313 w 313"/>
                  <a:gd name="T39" fmla="*/ 99 h 112"/>
                  <a:gd name="T40" fmla="*/ 262 w 313"/>
                  <a:gd name="T41" fmla="*/ 1 h 112"/>
                  <a:gd name="T42" fmla="*/ 210 w 313"/>
                  <a:gd name="T43" fmla="*/ 83 h 112"/>
                  <a:gd name="T44" fmla="*/ 162 w 313"/>
                  <a:gd name="T45" fmla="*/ 0 h 112"/>
                  <a:gd name="T46" fmla="*/ 106 w 313"/>
                  <a:gd name="T47" fmla="*/ 83 h 112"/>
                  <a:gd name="T48" fmla="*/ 56 w 313"/>
                  <a:gd name="T49" fmla="*/ 1 h 112"/>
                  <a:gd name="T50" fmla="*/ 1 w 313"/>
                  <a:gd name="T51" fmla="*/ 102 h 112"/>
                  <a:gd name="T52" fmla="*/ 0 w 313"/>
                  <a:gd name="T53" fmla="*/ 104 h 112"/>
                  <a:gd name="T54" fmla="*/ 1 w 313"/>
                  <a:gd name="T55" fmla="*/ 106 h 112"/>
                  <a:gd name="T56" fmla="*/ 2 w 313"/>
                  <a:gd name="T57" fmla="*/ 108 h 112"/>
                  <a:gd name="T58" fmla="*/ 4 w 313"/>
                  <a:gd name="T59" fmla="*/ 111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13" h="112">
                    <a:moveTo>
                      <a:pt x="4" y="111"/>
                    </a:moveTo>
                    <a:lnTo>
                      <a:pt x="6" y="112"/>
                    </a:lnTo>
                    <a:lnTo>
                      <a:pt x="10" y="112"/>
                    </a:lnTo>
                    <a:lnTo>
                      <a:pt x="12" y="111"/>
                    </a:lnTo>
                    <a:lnTo>
                      <a:pt x="13" y="108"/>
                    </a:lnTo>
                    <a:lnTo>
                      <a:pt x="56" y="31"/>
                    </a:lnTo>
                    <a:lnTo>
                      <a:pt x="104" y="111"/>
                    </a:lnTo>
                    <a:lnTo>
                      <a:pt x="161" y="28"/>
                    </a:lnTo>
                    <a:lnTo>
                      <a:pt x="210" y="111"/>
                    </a:lnTo>
                    <a:lnTo>
                      <a:pt x="261" y="31"/>
                    </a:lnTo>
                    <a:lnTo>
                      <a:pt x="299" y="105"/>
                    </a:lnTo>
                    <a:lnTo>
                      <a:pt x="301" y="107"/>
                    </a:lnTo>
                    <a:lnTo>
                      <a:pt x="304" y="110"/>
                    </a:lnTo>
                    <a:lnTo>
                      <a:pt x="307" y="110"/>
                    </a:lnTo>
                    <a:lnTo>
                      <a:pt x="309" y="108"/>
                    </a:lnTo>
                    <a:lnTo>
                      <a:pt x="312" y="107"/>
                    </a:lnTo>
                    <a:lnTo>
                      <a:pt x="313" y="105"/>
                    </a:lnTo>
                    <a:lnTo>
                      <a:pt x="313" y="102"/>
                    </a:lnTo>
                    <a:lnTo>
                      <a:pt x="313" y="99"/>
                    </a:lnTo>
                    <a:lnTo>
                      <a:pt x="262" y="1"/>
                    </a:lnTo>
                    <a:lnTo>
                      <a:pt x="210" y="83"/>
                    </a:lnTo>
                    <a:lnTo>
                      <a:pt x="162" y="0"/>
                    </a:lnTo>
                    <a:lnTo>
                      <a:pt x="106" y="83"/>
                    </a:lnTo>
                    <a:lnTo>
                      <a:pt x="56" y="1"/>
                    </a:lnTo>
                    <a:lnTo>
                      <a:pt x="1" y="102"/>
                    </a:lnTo>
                    <a:lnTo>
                      <a:pt x="0" y="104"/>
                    </a:lnTo>
                    <a:lnTo>
                      <a:pt x="1" y="106"/>
                    </a:lnTo>
                    <a:lnTo>
                      <a:pt x="2" y="108"/>
                    </a:lnTo>
                    <a:lnTo>
                      <a:pt x="4" y="111"/>
                    </a:lnTo>
                    <a:close/>
                  </a:path>
                </a:pathLst>
              </a:custGeom>
              <a:solidFill>
                <a:schemeClr val="bg1"/>
              </a:solidFill>
              <a:ln w="9525" algn="ctr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10" name="矩形 18469">
                <a:extLst>
                  <a:ext uri="{FF2B5EF4-FFF2-40B4-BE49-F238E27FC236}">
                    <a16:creationId xmlns:a16="http://schemas.microsoft.com/office/drawing/2014/main" id="{34F8001F-BE69-4C52-BB52-97EE441603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" y="510"/>
                <a:ext cx="148" cy="128"/>
              </a:xfrm>
              <a:prstGeom prst="rect">
                <a:avLst/>
              </a:prstGeom>
              <a:solidFill>
                <a:srgbClr val="000000"/>
              </a:solidFill>
              <a:ln w="9525" algn="ctr">
                <a:solidFill>
                  <a:srgbClr val="F426C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11" name="未知">
                <a:extLst>
                  <a:ext uri="{FF2B5EF4-FFF2-40B4-BE49-F238E27FC236}">
                    <a16:creationId xmlns:a16="http://schemas.microsoft.com/office/drawing/2014/main" id="{A60F6CC3-F546-4C91-AF80-7BDE0134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" y="593"/>
                <a:ext cx="89" cy="90"/>
              </a:xfrm>
              <a:custGeom>
                <a:avLst/>
                <a:gdLst>
                  <a:gd name="T0" fmla="*/ 89 w 178"/>
                  <a:gd name="T1" fmla="*/ 180 h 180"/>
                  <a:gd name="T2" fmla="*/ 106 w 178"/>
                  <a:gd name="T3" fmla="*/ 178 h 180"/>
                  <a:gd name="T4" fmla="*/ 123 w 178"/>
                  <a:gd name="T5" fmla="*/ 173 h 180"/>
                  <a:gd name="T6" fmla="*/ 138 w 178"/>
                  <a:gd name="T7" fmla="*/ 165 h 180"/>
                  <a:gd name="T8" fmla="*/ 151 w 178"/>
                  <a:gd name="T9" fmla="*/ 154 h 180"/>
                  <a:gd name="T10" fmla="*/ 163 w 178"/>
                  <a:gd name="T11" fmla="*/ 141 h 180"/>
                  <a:gd name="T12" fmla="*/ 171 w 178"/>
                  <a:gd name="T13" fmla="*/ 125 h 180"/>
                  <a:gd name="T14" fmla="*/ 175 w 178"/>
                  <a:gd name="T15" fmla="*/ 109 h 180"/>
                  <a:gd name="T16" fmla="*/ 178 w 178"/>
                  <a:gd name="T17" fmla="*/ 90 h 180"/>
                  <a:gd name="T18" fmla="*/ 175 w 178"/>
                  <a:gd name="T19" fmla="*/ 72 h 180"/>
                  <a:gd name="T20" fmla="*/ 171 w 178"/>
                  <a:gd name="T21" fmla="*/ 56 h 180"/>
                  <a:gd name="T22" fmla="*/ 163 w 178"/>
                  <a:gd name="T23" fmla="*/ 40 h 180"/>
                  <a:gd name="T24" fmla="*/ 151 w 178"/>
                  <a:gd name="T25" fmla="*/ 27 h 180"/>
                  <a:gd name="T26" fmla="*/ 138 w 178"/>
                  <a:gd name="T27" fmla="*/ 15 h 180"/>
                  <a:gd name="T28" fmla="*/ 123 w 178"/>
                  <a:gd name="T29" fmla="*/ 7 h 180"/>
                  <a:gd name="T30" fmla="*/ 106 w 178"/>
                  <a:gd name="T31" fmla="*/ 3 h 180"/>
                  <a:gd name="T32" fmla="*/ 89 w 178"/>
                  <a:gd name="T33" fmla="*/ 0 h 180"/>
                  <a:gd name="T34" fmla="*/ 72 w 178"/>
                  <a:gd name="T35" fmla="*/ 3 h 180"/>
                  <a:gd name="T36" fmla="*/ 54 w 178"/>
                  <a:gd name="T37" fmla="*/ 7 h 180"/>
                  <a:gd name="T38" fmla="*/ 39 w 178"/>
                  <a:gd name="T39" fmla="*/ 15 h 180"/>
                  <a:gd name="T40" fmla="*/ 27 w 178"/>
                  <a:gd name="T41" fmla="*/ 27 h 180"/>
                  <a:gd name="T42" fmla="*/ 15 w 178"/>
                  <a:gd name="T43" fmla="*/ 40 h 180"/>
                  <a:gd name="T44" fmla="*/ 7 w 178"/>
                  <a:gd name="T45" fmla="*/ 56 h 180"/>
                  <a:gd name="T46" fmla="*/ 2 w 178"/>
                  <a:gd name="T47" fmla="*/ 72 h 180"/>
                  <a:gd name="T48" fmla="*/ 0 w 178"/>
                  <a:gd name="T49" fmla="*/ 90 h 180"/>
                  <a:gd name="T50" fmla="*/ 2 w 178"/>
                  <a:gd name="T51" fmla="*/ 109 h 180"/>
                  <a:gd name="T52" fmla="*/ 7 w 178"/>
                  <a:gd name="T53" fmla="*/ 125 h 180"/>
                  <a:gd name="T54" fmla="*/ 15 w 178"/>
                  <a:gd name="T55" fmla="*/ 141 h 180"/>
                  <a:gd name="T56" fmla="*/ 27 w 178"/>
                  <a:gd name="T57" fmla="*/ 154 h 180"/>
                  <a:gd name="T58" fmla="*/ 39 w 178"/>
                  <a:gd name="T59" fmla="*/ 165 h 180"/>
                  <a:gd name="T60" fmla="*/ 54 w 178"/>
                  <a:gd name="T61" fmla="*/ 173 h 180"/>
                  <a:gd name="T62" fmla="*/ 72 w 178"/>
                  <a:gd name="T63" fmla="*/ 178 h 180"/>
                  <a:gd name="T64" fmla="*/ 89 w 178"/>
                  <a:gd name="T65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8" h="180">
                    <a:moveTo>
                      <a:pt x="89" y="180"/>
                    </a:moveTo>
                    <a:lnTo>
                      <a:pt x="106" y="178"/>
                    </a:lnTo>
                    <a:lnTo>
                      <a:pt x="123" y="173"/>
                    </a:lnTo>
                    <a:lnTo>
                      <a:pt x="138" y="165"/>
                    </a:lnTo>
                    <a:lnTo>
                      <a:pt x="151" y="154"/>
                    </a:lnTo>
                    <a:lnTo>
                      <a:pt x="163" y="141"/>
                    </a:lnTo>
                    <a:lnTo>
                      <a:pt x="171" y="125"/>
                    </a:lnTo>
                    <a:lnTo>
                      <a:pt x="175" y="109"/>
                    </a:lnTo>
                    <a:lnTo>
                      <a:pt x="178" y="90"/>
                    </a:lnTo>
                    <a:lnTo>
                      <a:pt x="175" y="72"/>
                    </a:lnTo>
                    <a:lnTo>
                      <a:pt x="171" y="56"/>
                    </a:lnTo>
                    <a:lnTo>
                      <a:pt x="163" y="40"/>
                    </a:lnTo>
                    <a:lnTo>
                      <a:pt x="151" y="27"/>
                    </a:lnTo>
                    <a:lnTo>
                      <a:pt x="138" y="15"/>
                    </a:lnTo>
                    <a:lnTo>
                      <a:pt x="123" y="7"/>
                    </a:lnTo>
                    <a:lnTo>
                      <a:pt x="106" y="3"/>
                    </a:lnTo>
                    <a:lnTo>
                      <a:pt x="89" y="0"/>
                    </a:lnTo>
                    <a:lnTo>
                      <a:pt x="72" y="3"/>
                    </a:lnTo>
                    <a:lnTo>
                      <a:pt x="54" y="7"/>
                    </a:lnTo>
                    <a:lnTo>
                      <a:pt x="39" y="15"/>
                    </a:lnTo>
                    <a:lnTo>
                      <a:pt x="27" y="27"/>
                    </a:lnTo>
                    <a:lnTo>
                      <a:pt x="15" y="40"/>
                    </a:lnTo>
                    <a:lnTo>
                      <a:pt x="7" y="56"/>
                    </a:lnTo>
                    <a:lnTo>
                      <a:pt x="2" y="72"/>
                    </a:lnTo>
                    <a:lnTo>
                      <a:pt x="0" y="90"/>
                    </a:lnTo>
                    <a:lnTo>
                      <a:pt x="2" y="109"/>
                    </a:lnTo>
                    <a:lnTo>
                      <a:pt x="7" y="125"/>
                    </a:lnTo>
                    <a:lnTo>
                      <a:pt x="15" y="141"/>
                    </a:lnTo>
                    <a:lnTo>
                      <a:pt x="27" y="154"/>
                    </a:lnTo>
                    <a:lnTo>
                      <a:pt x="39" y="165"/>
                    </a:lnTo>
                    <a:lnTo>
                      <a:pt x="54" y="173"/>
                    </a:lnTo>
                    <a:lnTo>
                      <a:pt x="72" y="178"/>
                    </a:lnTo>
                    <a:lnTo>
                      <a:pt x="89" y="180"/>
                    </a:lnTo>
                    <a:close/>
                  </a:path>
                </a:pathLst>
              </a:custGeom>
              <a:solidFill>
                <a:srgbClr val="000000"/>
              </a:solidFill>
              <a:ln w="9525" algn="ctr">
                <a:solidFill>
                  <a:srgbClr val="F426C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12" name="未知">
                <a:extLst>
                  <a:ext uri="{FF2B5EF4-FFF2-40B4-BE49-F238E27FC236}">
                    <a16:creationId xmlns:a16="http://schemas.microsoft.com/office/drawing/2014/main" id="{030AC50C-99DF-49F9-874F-C82DE7A2C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423" cy="532"/>
              </a:xfrm>
              <a:custGeom>
                <a:avLst/>
                <a:gdLst>
                  <a:gd name="T0" fmla="*/ 720 w 847"/>
                  <a:gd name="T1" fmla="*/ 185 h 1063"/>
                  <a:gd name="T2" fmla="*/ 773 w 847"/>
                  <a:gd name="T3" fmla="*/ 278 h 1063"/>
                  <a:gd name="T4" fmla="*/ 800 w 847"/>
                  <a:gd name="T5" fmla="*/ 380 h 1063"/>
                  <a:gd name="T6" fmla="*/ 796 w 847"/>
                  <a:gd name="T7" fmla="*/ 484 h 1063"/>
                  <a:gd name="T8" fmla="*/ 760 w 847"/>
                  <a:gd name="T9" fmla="*/ 583 h 1063"/>
                  <a:gd name="T10" fmla="*/ 697 w 847"/>
                  <a:gd name="T11" fmla="*/ 669 h 1063"/>
                  <a:gd name="T12" fmla="*/ 688 w 847"/>
                  <a:gd name="T13" fmla="*/ 681 h 1063"/>
                  <a:gd name="T14" fmla="*/ 669 w 847"/>
                  <a:gd name="T15" fmla="*/ 703 h 1063"/>
                  <a:gd name="T16" fmla="*/ 641 w 847"/>
                  <a:gd name="T17" fmla="*/ 741 h 1063"/>
                  <a:gd name="T18" fmla="*/ 579 w 847"/>
                  <a:gd name="T19" fmla="*/ 845 h 1063"/>
                  <a:gd name="T20" fmla="*/ 534 w 847"/>
                  <a:gd name="T21" fmla="*/ 974 h 1063"/>
                  <a:gd name="T22" fmla="*/ 315 w 847"/>
                  <a:gd name="T23" fmla="*/ 969 h 1063"/>
                  <a:gd name="T24" fmla="*/ 261 w 847"/>
                  <a:gd name="T25" fmla="*/ 826 h 1063"/>
                  <a:gd name="T26" fmla="*/ 191 w 847"/>
                  <a:gd name="T27" fmla="*/ 715 h 1063"/>
                  <a:gd name="T28" fmla="*/ 141 w 847"/>
                  <a:gd name="T29" fmla="*/ 660 h 1063"/>
                  <a:gd name="T30" fmla="*/ 77 w 847"/>
                  <a:gd name="T31" fmla="*/ 563 h 1063"/>
                  <a:gd name="T32" fmla="*/ 46 w 847"/>
                  <a:gd name="T33" fmla="*/ 453 h 1063"/>
                  <a:gd name="T34" fmla="*/ 50 w 847"/>
                  <a:gd name="T35" fmla="*/ 342 h 1063"/>
                  <a:gd name="T36" fmla="*/ 86 w 847"/>
                  <a:gd name="T37" fmla="*/ 242 h 1063"/>
                  <a:gd name="T38" fmla="*/ 151 w 847"/>
                  <a:gd name="T39" fmla="*/ 156 h 1063"/>
                  <a:gd name="T40" fmla="*/ 194 w 847"/>
                  <a:gd name="T41" fmla="*/ 119 h 1063"/>
                  <a:gd name="T42" fmla="*/ 242 w 847"/>
                  <a:gd name="T43" fmla="*/ 89 h 1063"/>
                  <a:gd name="T44" fmla="*/ 292 w 847"/>
                  <a:gd name="T45" fmla="*/ 66 h 1063"/>
                  <a:gd name="T46" fmla="*/ 346 w 847"/>
                  <a:gd name="T47" fmla="*/ 51 h 1063"/>
                  <a:gd name="T48" fmla="*/ 403 w 847"/>
                  <a:gd name="T49" fmla="*/ 44 h 1063"/>
                  <a:gd name="T50" fmla="*/ 461 w 847"/>
                  <a:gd name="T51" fmla="*/ 46 h 1063"/>
                  <a:gd name="T52" fmla="*/ 517 w 847"/>
                  <a:gd name="T53" fmla="*/ 55 h 1063"/>
                  <a:gd name="T54" fmla="*/ 571 w 847"/>
                  <a:gd name="T55" fmla="*/ 73 h 1063"/>
                  <a:gd name="T56" fmla="*/ 621 w 847"/>
                  <a:gd name="T57" fmla="*/ 98 h 1063"/>
                  <a:gd name="T58" fmla="*/ 667 w 847"/>
                  <a:gd name="T59" fmla="*/ 130 h 1063"/>
                  <a:gd name="T60" fmla="*/ 696 w 847"/>
                  <a:gd name="T61" fmla="*/ 157 h 1063"/>
                  <a:gd name="T62" fmla="*/ 698 w 847"/>
                  <a:gd name="T63" fmla="*/ 159 h 1063"/>
                  <a:gd name="T64" fmla="*/ 742 w 847"/>
                  <a:gd name="T65" fmla="*/ 142 h 1063"/>
                  <a:gd name="T66" fmla="*/ 712 w 847"/>
                  <a:gd name="T67" fmla="*/ 109 h 1063"/>
                  <a:gd name="T68" fmla="*/ 661 w 847"/>
                  <a:gd name="T69" fmla="*/ 71 h 1063"/>
                  <a:gd name="T70" fmla="*/ 607 w 847"/>
                  <a:gd name="T71" fmla="*/ 40 h 1063"/>
                  <a:gd name="T72" fmla="*/ 548 w 847"/>
                  <a:gd name="T73" fmla="*/ 18 h 1063"/>
                  <a:gd name="T74" fmla="*/ 486 w 847"/>
                  <a:gd name="T75" fmla="*/ 5 h 1063"/>
                  <a:gd name="T76" fmla="*/ 423 w 847"/>
                  <a:gd name="T77" fmla="*/ 0 h 1063"/>
                  <a:gd name="T78" fmla="*/ 297 w 847"/>
                  <a:gd name="T79" fmla="*/ 18 h 1063"/>
                  <a:gd name="T80" fmla="*/ 186 w 847"/>
                  <a:gd name="T81" fmla="*/ 70 h 1063"/>
                  <a:gd name="T82" fmla="*/ 96 w 847"/>
                  <a:gd name="T83" fmla="*/ 151 h 1063"/>
                  <a:gd name="T84" fmla="*/ 33 w 847"/>
                  <a:gd name="T85" fmla="*/ 252 h 1063"/>
                  <a:gd name="T86" fmla="*/ 2 w 847"/>
                  <a:gd name="T87" fmla="*/ 371 h 1063"/>
                  <a:gd name="T88" fmla="*/ 9 w 847"/>
                  <a:gd name="T89" fmla="*/ 500 h 1063"/>
                  <a:gd name="T90" fmla="*/ 56 w 847"/>
                  <a:gd name="T91" fmla="*/ 619 h 1063"/>
                  <a:gd name="T92" fmla="*/ 139 w 847"/>
                  <a:gd name="T93" fmla="*/ 719 h 1063"/>
                  <a:gd name="T94" fmla="*/ 199 w 847"/>
                  <a:gd name="T95" fmla="*/ 806 h 1063"/>
                  <a:gd name="T96" fmla="*/ 264 w 847"/>
                  <a:gd name="T97" fmla="*/ 942 h 1063"/>
                  <a:gd name="T98" fmla="*/ 279 w 847"/>
                  <a:gd name="T99" fmla="*/ 1063 h 1063"/>
                  <a:gd name="T100" fmla="*/ 578 w 847"/>
                  <a:gd name="T101" fmla="*/ 981 h 1063"/>
                  <a:gd name="T102" fmla="*/ 648 w 847"/>
                  <a:gd name="T103" fmla="*/ 812 h 1063"/>
                  <a:gd name="T104" fmla="*/ 721 w 847"/>
                  <a:gd name="T105" fmla="*/ 708 h 1063"/>
                  <a:gd name="T106" fmla="*/ 738 w 847"/>
                  <a:gd name="T107" fmla="*/ 689 h 1063"/>
                  <a:gd name="T108" fmla="*/ 761 w 847"/>
                  <a:gd name="T109" fmla="*/ 662 h 1063"/>
                  <a:gd name="T110" fmla="*/ 768 w 847"/>
                  <a:gd name="T111" fmla="*/ 654 h 1063"/>
                  <a:gd name="T112" fmla="*/ 785 w 847"/>
                  <a:gd name="T113" fmla="*/ 628 h 1063"/>
                  <a:gd name="T114" fmla="*/ 826 w 847"/>
                  <a:gd name="T115" fmla="*/ 540 h 1063"/>
                  <a:gd name="T116" fmla="*/ 845 w 847"/>
                  <a:gd name="T117" fmla="*/ 446 h 1063"/>
                  <a:gd name="T118" fmla="*/ 840 w 847"/>
                  <a:gd name="T119" fmla="*/ 347 h 1063"/>
                  <a:gd name="T120" fmla="*/ 807 w 847"/>
                  <a:gd name="T121" fmla="*/ 247 h 1063"/>
                  <a:gd name="T122" fmla="*/ 757 w 847"/>
                  <a:gd name="T123" fmla="*/ 159 h 10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47" h="1063">
                    <a:moveTo>
                      <a:pt x="757" y="159"/>
                    </a:moveTo>
                    <a:lnTo>
                      <a:pt x="698" y="159"/>
                    </a:lnTo>
                    <a:lnTo>
                      <a:pt x="720" y="185"/>
                    </a:lnTo>
                    <a:lnTo>
                      <a:pt x="739" y="214"/>
                    </a:lnTo>
                    <a:lnTo>
                      <a:pt x="757" y="245"/>
                    </a:lnTo>
                    <a:lnTo>
                      <a:pt x="773" y="278"/>
                    </a:lnTo>
                    <a:lnTo>
                      <a:pt x="785" y="312"/>
                    </a:lnTo>
                    <a:lnTo>
                      <a:pt x="795" y="346"/>
                    </a:lnTo>
                    <a:lnTo>
                      <a:pt x="800" y="380"/>
                    </a:lnTo>
                    <a:lnTo>
                      <a:pt x="803" y="414"/>
                    </a:lnTo>
                    <a:lnTo>
                      <a:pt x="800" y="449"/>
                    </a:lnTo>
                    <a:lnTo>
                      <a:pt x="796" y="484"/>
                    </a:lnTo>
                    <a:lnTo>
                      <a:pt x="787" y="518"/>
                    </a:lnTo>
                    <a:lnTo>
                      <a:pt x="775" y="552"/>
                    </a:lnTo>
                    <a:lnTo>
                      <a:pt x="760" y="583"/>
                    </a:lnTo>
                    <a:lnTo>
                      <a:pt x="742" y="614"/>
                    </a:lnTo>
                    <a:lnTo>
                      <a:pt x="721" y="643"/>
                    </a:lnTo>
                    <a:lnTo>
                      <a:pt x="697" y="669"/>
                    </a:lnTo>
                    <a:lnTo>
                      <a:pt x="696" y="670"/>
                    </a:lnTo>
                    <a:lnTo>
                      <a:pt x="692" y="675"/>
                    </a:lnTo>
                    <a:lnTo>
                      <a:pt x="688" y="681"/>
                    </a:lnTo>
                    <a:lnTo>
                      <a:pt x="682" y="688"/>
                    </a:lnTo>
                    <a:lnTo>
                      <a:pt x="675" y="695"/>
                    </a:lnTo>
                    <a:lnTo>
                      <a:pt x="669" y="703"/>
                    </a:lnTo>
                    <a:lnTo>
                      <a:pt x="663" y="708"/>
                    </a:lnTo>
                    <a:lnTo>
                      <a:pt x="660" y="714"/>
                    </a:lnTo>
                    <a:lnTo>
                      <a:pt x="641" y="741"/>
                    </a:lnTo>
                    <a:lnTo>
                      <a:pt x="621" y="772"/>
                    </a:lnTo>
                    <a:lnTo>
                      <a:pt x="599" y="807"/>
                    </a:lnTo>
                    <a:lnTo>
                      <a:pt x="579" y="845"/>
                    </a:lnTo>
                    <a:lnTo>
                      <a:pt x="561" y="887"/>
                    </a:lnTo>
                    <a:lnTo>
                      <a:pt x="546" y="931"/>
                    </a:lnTo>
                    <a:lnTo>
                      <a:pt x="534" y="974"/>
                    </a:lnTo>
                    <a:lnTo>
                      <a:pt x="529" y="1019"/>
                    </a:lnTo>
                    <a:lnTo>
                      <a:pt x="322" y="1019"/>
                    </a:lnTo>
                    <a:lnTo>
                      <a:pt x="315" y="969"/>
                    </a:lnTo>
                    <a:lnTo>
                      <a:pt x="303" y="919"/>
                    </a:lnTo>
                    <a:lnTo>
                      <a:pt x="283" y="871"/>
                    </a:lnTo>
                    <a:lnTo>
                      <a:pt x="261" y="826"/>
                    </a:lnTo>
                    <a:lnTo>
                      <a:pt x="237" y="783"/>
                    </a:lnTo>
                    <a:lnTo>
                      <a:pt x="214" y="746"/>
                    </a:lnTo>
                    <a:lnTo>
                      <a:pt x="191" y="715"/>
                    </a:lnTo>
                    <a:lnTo>
                      <a:pt x="173" y="691"/>
                    </a:lnTo>
                    <a:lnTo>
                      <a:pt x="169" y="688"/>
                    </a:lnTo>
                    <a:lnTo>
                      <a:pt x="141" y="660"/>
                    </a:lnTo>
                    <a:lnTo>
                      <a:pt x="116" y="630"/>
                    </a:lnTo>
                    <a:lnTo>
                      <a:pt x="94" y="598"/>
                    </a:lnTo>
                    <a:lnTo>
                      <a:pt x="77" y="563"/>
                    </a:lnTo>
                    <a:lnTo>
                      <a:pt x="62" y="528"/>
                    </a:lnTo>
                    <a:lnTo>
                      <a:pt x="52" y="491"/>
                    </a:lnTo>
                    <a:lnTo>
                      <a:pt x="46" y="453"/>
                    </a:lnTo>
                    <a:lnTo>
                      <a:pt x="43" y="414"/>
                    </a:lnTo>
                    <a:lnTo>
                      <a:pt x="46" y="378"/>
                    </a:lnTo>
                    <a:lnTo>
                      <a:pt x="50" y="342"/>
                    </a:lnTo>
                    <a:lnTo>
                      <a:pt x="60" y="308"/>
                    </a:lnTo>
                    <a:lnTo>
                      <a:pt x="71" y="274"/>
                    </a:lnTo>
                    <a:lnTo>
                      <a:pt x="86" y="242"/>
                    </a:lnTo>
                    <a:lnTo>
                      <a:pt x="105" y="211"/>
                    </a:lnTo>
                    <a:lnTo>
                      <a:pt x="126" y="182"/>
                    </a:lnTo>
                    <a:lnTo>
                      <a:pt x="151" y="156"/>
                    </a:lnTo>
                    <a:lnTo>
                      <a:pt x="164" y="143"/>
                    </a:lnTo>
                    <a:lnTo>
                      <a:pt x="179" y="130"/>
                    </a:lnTo>
                    <a:lnTo>
                      <a:pt x="194" y="119"/>
                    </a:lnTo>
                    <a:lnTo>
                      <a:pt x="209" y="108"/>
                    </a:lnTo>
                    <a:lnTo>
                      <a:pt x="226" y="98"/>
                    </a:lnTo>
                    <a:lnTo>
                      <a:pt x="242" y="89"/>
                    </a:lnTo>
                    <a:lnTo>
                      <a:pt x="258" y="81"/>
                    </a:lnTo>
                    <a:lnTo>
                      <a:pt x="275" y="73"/>
                    </a:lnTo>
                    <a:lnTo>
                      <a:pt x="292" y="66"/>
                    </a:lnTo>
                    <a:lnTo>
                      <a:pt x="311" y="60"/>
                    </a:lnTo>
                    <a:lnTo>
                      <a:pt x="329" y="55"/>
                    </a:lnTo>
                    <a:lnTo>
                      <a:pt x="346" y="51"/>
                    </a:lnTo>
                    <a:lnTo>
                      <a:pt x="366" y="48"/>
                    </a:lnTo>
                    <a:lnTo>
                      <a:pt x="384" y="46"/>
                    </a:lnTo>
                    <a:lnTo>
                      <a:pt x="403" y="44"/>
                    </a:lnTo>
                    <a:lnTo>
                      <a:pt x="423" y="44"/>
                    </a:lnTo>
                    <a:lnTo>
                      <a:pt x="442" y="44"/>
                    </a:lnTo>
                    <a:lnTo>
                      <a:pt x="461" y="46"/>
                    </a:lnTo>
                    <a:lnTo>
                      <a:pt x="480" y="48"/>
                    </a:lnTo>
                    <a:lnTo>
                      <a:pt x="499" y="51"/>
                    </a:lnTo>
                    <a:lnTo>
                      <a:pt x="517" y="55"/>
                    </a:lnTo>
                    <a:lnTo>
                      <a:pt x="535" y="60"/>
                    </a:lnTo>
                    <a:lnTo>
                      <a:pt x="553" y="66"/>
                    </a:lnTo>
                    <a:lnTo>
                      <a:pt x="571" y="73"/>
                    </a:lnTo>
                    <a:lnTo>
                      <a:pt x="588" y="81"/>
                    </a:lnTo>
                    <a:lnTo>
                      <a:pt x="605" y="89"/>
                    </a:lnTo>
                    <a:lnTo>
                      <a:pt x="621" y="98"/>
                    </a:lnTo>
                    <a:lnTo>
                      <a:pt x="637" y="108"/>
                    </a:lnTo>
                    <a:lnTo>
                      <a:pt x="652" y="119"/>
                    </a:lnTo>
                    <a:lnTo>
                      <a:pt x="667" y="130"/>
                    </a:lnTo>
                    <a:lnTo>
                      <a:pt x="682" y="143"/>
                    </a:lnTo>
                    <a:lnTo>
                      <a:pt x="696" y="156"/>
                    </a:lnTo>
                    <a:lnTo>
                      <a:pt x="696" y="157"/>
                    </a:lnTo>
                    <a:lnTo>
                      <a:pt x="697" y="157"/>
                    </a:lnTo>
                    <a:lnTo>
                      <a:pt x="697" y="158"/>
                    </a:lnTo>
                    <a:lnTo>
                      <a:pt x="698" y="159"/>
                    </a:lnTo>
                    <a:lnTo>
                      <a:pt x="757" y="159"/>
                    </a:lnTo>
                    <a:lnTo>
                      <a:pt x="750" y="150"/>
                    </a:lnTo>
                    <a:lnTo>
                      <a:pt x="742" y="142"/>
                    </a:lnTo>
                    <a:lnTo>
                      <a:pt x="735" y="132"/>
                    </a:lnTo>
                    <a:lnTo>
                      <a:pt x="727" y="124"/>
                    </a:lnTo>
                    <a:lnTo>
                      <a:pt x="712" y="109"/>
                    </a:lnTo>
                    <a:lnTo>
                      <a:pt x="696" y="96"/>
                    </a:lnTo>
                    <a:lnTo>
                      <a:pt x="678" y="83"/>
                    </a:lnTo>
                    <a:lnTo>
                      <a:pt x="661" y="71"/>
                    </a:lnTo>
                    <a:lnTo>
                      <a:pt x="644" y="60"/>
                    </a:lnTo>
                    <a:lnTo>
                      <a:pt x="625" y="50"/>
                    </a:lnTo>
                    <a:lnTo>
                      <a:pt x="607" y="40"/>
                    </a:lnTo>
                    <a:lnTo>
                      <a:pt x="587" y="32"/>
                    </a:lnTo>
                    <a:lnTo>
                      <a:pt x="568" y="24"/>
                    </a:lnTo>
                    <a:lnTo>
                      <a:pt x="548" y="18"/>
                    </a:lnTo>
                    <a:lnTo>
                      <a:pt x="527" y="13"/>
                    </a:lnTo>
                    <a:lnTo>
                      <a:pt x="508" y="8"/>
                    </a:lnTo>
                    <a:lnTo>
                      <a:pt x="486" y="5"/>
                    </a:lnTo>
                    <a:lnTo>
                      <a:pt x="465" y="2"/>
                    </a:lnTo>
                    <a:lnTo>
                      <a:pt x="444" y="0"/>
                    </a:lnTo>
                    <a:lnTo>
                      <a:pt x="423" y="0"/>
                    </a:lnTo>
                    <a:lnTo>
                      <a:pt x="380" y="2"/>
                    </a:lnTo>
                    <a:lnTo>
                      <a:pt x="337" y="8"/>
                    </a:lnTo>
                    <a:lnTo>
                      <a:pt x="297" y="18"/>
                    </a:lnTo>
                    <a:lnTo>
                      <a:pt x="258" y="32"/>
                    </a:lnTo>
                    <a:lnTo>
                      <a:pt x="221" y="50"/>
                    </a:lnTo>
                    <a:lnTo>
                      <a:pt x="186" y="70"/>
                    </a:lnTo>
                    <a:lnTo>
                      <a:pt x="154" y="94"/>
                    </a:lnTo>
                    <a:lnTo>
                      <a:pt x="124" y="121"/>
                    </a:lnTo>
                    <a:lnTo>
                      <a:pt x="96" y="151"/>
                    </a:lnTo>
                    <a:lnTo>
                      <a:pt x="72" y="182"/>
                    </a:lnTo>
                    <a:lnTo>
                      <a:pt x="50" y="217"/>
                    </a:lnTo>
                    <a:lnTo>
                      <a:pt x="33" y="252"/>
                    </a:lnTo>
                    <a:lnTo>
                      <a:pt x="19" y="290"/>
                    </a:lnTo>
                    <a:lnTo>
                      <a:pt x="8" y="331"/>
                    </a:lnTo>
                    <a:lnTo>
                      <a:pt x="2" y="371"/>
                    </a:lnTo>
                    <a:lnTo>
                      <a:pt x="0" y="414"/>
                    </a:lnTo>
                    <a:lnTo>
                      <a:pt x="2" y="457"/>
                    </a:lnTo>
                    <a:lnTo>
                      <a:pt x="9" y="500"/>
                    </a:lnTo>
                    <a:lnTo>
                      <a:pt x="20" y="541"/>
                    </a:lnTo>
                    <a:lnTo>
                      <a:pt x="37" y="581"/>
                    </a:lnTo>
                    <a:lnTo>
                      <a:pt x="56" y="619"/>
                    </a:lnTo>
                    <a:lnTo>
                      <a:pt x="80" y="655"/>
                    </a:lnTo>
                    <a:lnTo>
                      <a:pt x="108" y="689"/>
                    </a:lnTo>
                    <a:lnTo>
                      <a:pt x="139" y="719"/>
                    </a:lnTo>
                    <a:lnTo>
                      <a:pt x="155" y="740"/>
                    </a:lnTo>
                    <a:lnTo>
                      <a:pt x="176" y="769"/>
                    </a:lnTo>
                    <a:lnTo>
                      <a:pt x="199" y="806"/>
                    </a:lnTo>
                    <a:lnTo>
                      <a:pt x="223" y="848"/>
                    </a:lnTo>
                    <a:lnTo>
                      <a:pt x="245" y="894"/>
                    </a:lnTo>
                    <a:lnTo>
                      <a:pt x="264" y="942"/>
                    </a:lnTo>
                    <a:lnTo>
                      <a:pt x="275" y="992"/>
                    </a:lnTo>
                    <a:lnTo>
                      <a:pt x="279" y="1040"/>
                    </a:lnTo>
                    <a:lnTo>
                      <a:pt x="279" y="1063"/>
                    </a:lnTo>
                    <a:lnTo>
                      <a:pt x="573" y="1063"/>
                    </a:lnTo>
                    <a:lnTo>
                      <a:pt x="572" y="1040"/>
                    </a:lnTo>
                    <a:lnTo>
                      <a:pt x="578" y="981"/>
                    </a:lnTo>
                    <a:lnTo>
                      <a:pt x="594" y="922"/>
                    </a:lnTo>
                    <a:lnTo>
                      <a:pt x="620" y="865"/>
                    </a:lnTo>
                    <a:lnTo>
                      <a:pt x="648" y="812"/>
                    </a:lnTo>
                    <a:lnTo>
                      <a:pt x="677" y="767"/>
                    </a:lnTo>
                    <a:lnTo>
                      <a:pt x="702" y="731"/>
                    </a:lnTo>
                    <a:lnTo>
                      <a:pt x="721" y="708"/>
                    </a:lnTo>
                    <a:lnTo>
                      <a:pt x="729" y="699"/>
                    </a:lnTo>
                    <a:lnTo>
                      <a:pt x="730" y="698"/>
                    </a:lnTo>
                    <a:lnTo>
                      <a:pt x="738" y="689"/>
                    </a:lnTo>
                    <a:lnTo>
                      <a:pt x="746" y="681"/>
                    </a:lnTo>
                    <a:lnTo>
                      <a:pt x="753" y="672"/>
                    </a:lnTo>
                    <a:lnTo>
                      <a:pt x="761" y="662"/>
                    </a:lnTo>
                    <a:lnTo>
                      <a:pt x="768" y="654"/>
                    </a:lnTo>
                    <a:lnTo>
                      <a:pt x="767" y="654"/>
                    </a:lnTo>
                    <a:lnTo>
                      <a:pt x="785" y="628"/>
                    </a:lnTo>
                    <a:lnTo>
                      <a:pt x="802" y="599"/>
                    </a:lnTo>
                    <a:lnTo>
                      <a:pt x="815" y="570"/>
                    </a:lnTo>
                    <a:lnTo>
                      <a:pt x="826" y="540"/>
                    </a:lnTo>
                    <a:lnTo>
                      <a:pt x="835" y="509"/>
                    </a:lnTo>
                    <a:lnTo>
                      <a:pt x="842" y="478"/>
                    </a:lnTo>
                    <a:lnTo>
                      <a:pt x="845" y="446"/>
                    </a:lnTo>
                    <a:lnTo>
                      <a:pt x="847" y="414"/>
                    </a:lnTo>
                    <a:lnTo>
                      <a:pt x="844" y="380"/>
                    </a:lnTo>
                    <a:lnTo>
                      <a:pt x="840" y="347"/>
                    </a:lnTo>
                    <a:lnTo>
                      <a:pt x="832" y="312"/>
                    </a:lnTo>
                    <a:lnTo>
                      <a:pt x="821" y="279"/>
                    </a:lnTo>
                    <a:lnTo>
                      <a:pt x="807" y="247"/>
                    </a:lnTo>
                    <a:lnTo>
                      <a:pt x="792" y="215"/>
                    </a:lnTo>
                    <a:lnTo>
                      <a:pt x="775" y="187"/>
                    </a:lnTo>
                    <a:lnTo>
                      <a:pt x="757" y="159"/>
                    </a:lnTo>
                    <a:close/>
                  </a:path>
                </a:pathLst>
              </a:custGeom>
              <a:solidFill>
                <a:srgbClr val="663300"/>
              </a:solidFill>
              <a:ln w="9525" algn="ctr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13" name="未知">
                <a:extLst>
                  <a:ext uri="{FF2B5EF4-FFF2-40B4-BE49-F238E27FC236}">
                    <a16:creationId xmlns:a16="http://schemas.microsoft.com/office/drawing/2014/main" id="{5FC75394-CF58-4465-8C80-D47034804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" y="560"/>
                <a:ext cx="106" cy="29"/>
              </a:xfrm>
              <a:custGeom>
                <a:avLst/>
                <a:gdLst>
                  <a:gd name="T0" fmla="*/ 201 w 213"/>
                  <a:gd name="T1" fmla="*/ 29 h 57"/>
                  <a:gd name="T2" fmla="*/ 206 w 213"/>
                  <a:gd name="T3" fmla="*/ 26 h 57"/>
                  <a:gd name="T4" fmla="*/ 211 w 213"/>
                  <a:gd name="T5" fmla="*/ 23 h 57"/>
                  <a:gd name="T6" fmla="*/ 213 w 213"/>
                  <a:gd name="T7" fmla="*/ 17 h 57"/>
                  <a:gd name="T8" fmla="*/ 213 w 213"/>
                  <a:gd name="T9" fmla="*/ 11 h 57"/>
                  <a:gd name="T10" fmla="*/ 213 w 213"/>
                  <a:gd name="T11" fmla="*/ 11 h 57"/>
                  <a:gd name="T12" fmla="*/ 211 w 213"/>
                  <a:gd name="T13" fmla="*/ 6 h 57"/>
                  <a:gd name="T14" fmla="*/ 208 w 213"/>
                  <a:gd name="T15" fmla="*/ 2 h 57"/>
                  <a:gd name="T16" fmla="*/ 203 w 213"/>
                  <a:gd name="T17" fmla="*/ 0 h 57"/>
                  <a:gd name="T18" fmla="*/ 197 w 213"/>
                  <a:gd name="T19" fmla="*/ 0 h 57"/>
                  <a:gd name="T20" fmla="*/ 13 w 213"/>
                  <a:gd name="T21" fmla="*/ 29 h 57"/>
                  <a:gd name="T22" fmla="*/ 7 w 213"/>
                  <a:gd name="T23" fmla="*/ 31 h 57"/>
                  <a:gd name="T24" fmla="*/ 4 w 213"/>
                  <a:gd name="T25" fmla="*/ 34 h 57"/>
                  <a:gd name="T26" fmla="*/ 0 w 213"/>
                  <a:gd name="T27" fmla="*/ 39 h 57"/>
                  <a:gd name="T28" fmla="*/ 0 w 213"/>
                  <a:gd name="T29" fmla="*/ 45 h 57"/>
                  <a:gd name="T30" fmla="*/ 0 w 213"/>
                  <a:gd name="T31" fmla="*/ 45 h 57"/>
                  <a:gd name="T32" fmla="*/ 2 w 213"/>
                  <a:gd name="T33" fmla="*/ 50 h 57"/>
                  <a:gd name="T34" fmla="*/ 6 w 213"/>
                  <a:gd name="T35" fmla="*/ 54 h 57"/>
                  <a:gd name="T36" fmla="*/ 12 w 213"/>
                  <a:gd name="T37" fmla="*/ 57 h 57"/>
                  <a:gd name="T38" fmla="*/ 17 w 213"/>
                  <a:gd name="T39" fmla="*/ 57 h 57"/>
                  <a:gd name="T40" fmla="*/ 201 w 213"/>
                  <a:gd name="T41" fmla="*/ 29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3" h="57">
                    <a:moveTo>
                      <a:pt x="201" y="29"/>
                    </a:moveTo>
                    <a:lnTo>
                      <a:pt x="206" y="26"/>
                    </a:lnTo>
                    <a:lnTo>
                      <a:pt x="211" y="23"/>
                    </a:lnTo>
                    <a:lnTo>
                      <a:pt x="213" y="17"/>
                    </a:lnTo>
                    <a:lnTo>
                      <a:pt x="213" y="11"/>
                    </a:lnTo>
                    <a:lnTo>
                      <a:pt x="211" y="6"/>
                    </a:lnTo>
                    <a:lnTo>
                      <a:pt x="208" y="2"/>
                    </a:lnTo>
                    <a:lnTo>
                      <a:pt x="203" y="0"/>
                    </a:lnTo>
                    <a:lnTo>
                      <a:pt x="197" y="0"/>
                    </a:lnTo>
                    <a:lnTo>
                      <a:pt x="13" y="29"/>
                    </a:lnTo>
                    <a:lnTo>
                      <a:pt x="7" y="31"/>
                    </a:lnTo>
                    <a:lnTo>
                      <a:pt x="4" y="34"/>
                    </a:lnTo>
                    <a:lnTo>
                      <a:pt x="0" y="39"/>
                    </a:lnTo>
                    <a:lnTo>
                      <a:pt x="0" y="45"/>
                    </a:lnTo>
                    <a:lnTo>
                      <a:pt x="2" y="50"/>
                    </a:lnTo>
                    <a:lnTo>
                      <a:pt x="6" y="54"/>
                    </a:lnTo>
                    <a:lnTo>
                      <a:pt x="12" y="57"/>
                    </a:lnTo>
                    <a:lnTo>
                      <a:pt x="17" y="57"/>
                    </a:lnTo>
                    <a:lnTo>
                      <a:pt x="201" y="29"/>
                    </a:lnTo>
                    <a:close/>
                  </a:path>
                </a:pathLst>
              </a:custGeom>
              <a:solidFill>
                <a:srgbClr val="7FBFFF"/>
              </a:solidFill>
              <a:ln w="9525" algn="ctr">
                <a:solidFill>
                  <a:srgbClr val="F426C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14" name="未知">
                <a:extLst>
                  <a:ext uri="{FF2B5EF4-FFF2-40B4-BE49-F238E27FC236}">
                    <a16:creationId xmlns:a16="http://schemas.microsoft.com/office/drawing/2014/main" id="{D680F126-7F28-44AB-8D41-4BD05C9CE6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" y="526"/>
                <a:ext cx="106" cy="29"/>
              </a:xfrm>
              <a:custGeom>
                <a:avLst/>
                <a:gdLst>
                  <a:gd name="T0" fmla="*/ 201 w 213"/>
                  <a:gd name="T1" fmla="*/ 28 h 58"/>
                  <a:gd name="T2" fmla="*/ 206 w 213"/>
                  <a:gd name="T3" fmla="*/ 26 h 58"/>
                  <a:gd name="T4" fmla="*/ 211 w 213"/>
                  <a:gd name="T5" fmla="*/ 23 h 58"/>
                  <a:gd name="T6" fmla="*/ 213 w 213"/>
                  <a:gd name="T7" fmla="*/ 18 h 58"/>
                  <a:gd name="T8" fmla="*/ 213 w 213"/>
                  <a:gd name="T9" fmla="*/ 12 h 58"/>
                  <a:gd name="T10" fmla="*/ 213 w 213"/>
                  <a:gd name="T11" fmla="*/ 12 h 58"/>
                  <a:gd name="T12" fmla="*/ 211 w 213"/>
                  <a:gd name="T13" fmla="*/ 7 h 58"/>
                  <a:gd name="T14" fmla="*/ 208 w 213"/>
                  <a:gd name="T15" fmla="*/ 2 h 58"/>
                  <a:gd name="T16" fmla="*/ 203 w 213"/>
                  <a:gd name="T17" fmla="*/ 0 h 58"/>
                  <a:gd name="T18" fmla="*/ 197 w 213"/>
                  <a:gd name="T19" fmla="*/ 0 h 58"/>
                  <a:gd name="T20" fmla="*/ 13 w 213"/>
                  <a:gd name="T21" fmla="*/ 28 h 58"/>
                  <a:gd name="T22" fmla="*/ 7 w 213"/>
                  <a:gd name="T23" fmla="*/ 31 h 58"/>
                  <a:gd name="T24" fmla="*/ 4 w 213"/>
                  <a:gd name="T25" fmla="*/ 34 h 58"/>
                  <a:gd name="T26" fmla="*/ 0 w 213"/>
                  <a:gd name="T27" fmla="*/ 40 h 58"/>
                  <a:gd name="T28" fmla="*/ 0 w 213"/>
                  <a:gd name="T29" fmla="*/ 46 h 58"/>
                  <a:gd name="T30" fmla="*/ 0 w 213"/>
                  <a:gd name="T31" fmla="*/ 46 h 58"/>
                  <a:gd name="T32" fmla="*/ 2 w 213"/>
                  <a:gd name="T33" fmla="*/ 52 h 58"/>
                  <a:gd name="T34" fmla="*/ 6 w 213"/>
                  <a:gd name="T35" fmla="*/ 55 h 58"/>
                  <a:gd name="T36" fmla="*/ 12 w 213"/>
                  <a:gd name="T37" fmla="*/ 58 h 58"/>
                  <a:gd name="T38" fmla="*/ 17 w 213"/>
                  <a:gd name="T39" fmla="*/ 58 h 58"/>
                  <a:gd name="T40" fmla="*/ 201 w 213"/>
                  <a:gd name="T41" fmla="*/ 2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3" h="58">
                    <a:moveTo>
                      <a:pt x="201" y="28"/>
                    </a:moveTo>
                    <a:lnTo>
                      <a:pt x="206" y="26"/>
                    </a:lnTo>
                    <a:lnTo>
                      <a:pt x="211" y="23"/>
                    </a:lnTo>
                    <a:lnTo>
                      <a:pt x="213" y="18"/>
                    </a:lnTo>
                    <a:lnTo>
                      <a:pt x="213" y="12"/>
                    </a:lnTo>
                    <a:lnTo>
                      <a:pt x="211" y="7"/>
                    </a:lnTo>
                    <a:lnTo>
                      <a:pt x="208" y="2"/>
                    </a:lnTo>
                    <a:lnTo>
                      <a:pt x="203" y="0"/>
                    </a:lnTo>
                    <a:lnTo>
                      <a:pt x="197" y="0"/>
                    </a:lnTo>
                    <a:lnTo>
                      <a:pt x="13" y="28"/>
                    </a:lnTo>
                    <a:lnTo>
                      <a:pt x="7" y="31"/>
                    </a:lnTo>
                    <a:lnTo>
                      <a:pt x="4" y="34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2" y="52"/>
                    </a:lnTo>
                    <a:lnTo>
                      <a:pt x="6" y="55"/>
                    </a:lnTo>
                    <a:lnTo>
                      <a:pt x="12" y="58"/>
                    </a:lnTo>
                    <a:lnTo>
                      <a:pt x="17" y="58"/>
                    </a:lnTo>
                    <a:lnTo>
                      <a:pt x="201" y="28"/>
                    </a:lnTo>
                    <a:close/>
                  </a:path>
                </a:pathLst>
              </a:custGeom>
              <a:solidFill>
                <a:srgbClr val="7FBFFF"/>
              </a:solidFill>
              <a:ln w="9525" algn="ctr">
                <a:solidFill>
                  <a:srgbClr val="F426C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15" name="未知">
                <a:extLst>
                  <a:ext uri="{FF2B5EF4-FFF2-40B4-BE49-F238E27FC236}">
                    <a16:creationId xmlns:a16="http://schemas.microsoft.com/office/drawing/2014/main" id="{1FA278A9-DE9D-4F6C-9285-C611BEB43A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" y="596"/>
                <a:ext cx="106" cy="28"/>
              </a:xfrm>
              <a:custGeom>
                <a:avLst/>
                <a:gdLst>
                  <a:gd name="T0" fmla="*/ 201 w 213"/>
                  <a:gd name="T1" fmla="*/ 29 h 58"/>
                  <a:gd name="T2" fmla="*/ 206 w 213"/>
                  <a:gd name="T3" fmla="*/ 27 h 58"/>
                  <a:gd name="T4" fmla="*/ 211 w 213"/>
                  <a:gd name="T5" fmla="*/ 23 h 58"/>
                  <a:gd name="T6" fmla="*/ 213 w 213"/>
                  <a:gd name="T7" fmla="*/ 17 h 58"/>
                  <a:gd name="T8" fmla="*/ 213 w 213"/>
                  <a:gd name="T9" fmla="*/ 12 h 58"/>
                  <a:gd name="T10" fmla="*/ 213 w 213"/>
                  <a:gd name="T11" fmla="*/ 12 h 58"/>
                  <a:gd name="T12" fmla="*/ 211 w 213"/>
                  <a:gd name="T13" fmla="*/ 6 h 58"/>
                  <a:gd name="T14" fmla="*/ 208 w 213"/>
                  <a:gd name="T15" fmla="*/ 2 h 58"/>
                  <a:gd name="T16" fmla="*/ 203 w 213"/>
                  <a:gd name="T17" fmla="*/ 0 h 58"/>
                  <a:gd name="T18" fmla="*/ 197 w 213"/>
                  <a:gd name="T19" fmla="*/ 0 h 58"/>
                  <a:gd name="T20" fmla="*/ 13 w 213"/>
                  <a:gd name="T21" fmla="*/ 29 h 58"/>
                  <a:gd name="T22" fmla="*/ 7 w 213"/>
                  <a:gd name="T23" fmla="*/ 31 h 58"/>
                  <a:gd name="T24" fmla="*/ 4 w 213"/>
                  <a:gd name="T25" fmla="*/ 35 h 58"/>
                  <a:gd name="T26" fmla="*/ 0 w 213"/>
                  <a:gd name="T27" fmla="*/ 40 h 58"/>
                  <a:gd name="T28" fmla="*/ 0 w 213"/>
                  <a:gd name="T29" fmla="*/ 46 h 58"/>
                  <a:gd name="T30" fmla="*/ 0 w 213"/>
                  <a:gd name="T31" fmla="*/ 46 h 58"/>
                  <a:gd name="T32" fmla="*/ 2 w 213"/>
                  <a:gd name="T33" fmla="*/ 52 h 58"/>
                  <a:gd name="T34" fmla="*/ 6 w 213"/>
                  <a:gd name="T35" fmla="*/ 55 h 58"/>
                  <a:gd name="T36" fmla="*/ 12 w 213"/>
                  <a:gd name="T37" fmla="*/ 58 h 58"/>
                  <a:gd name="T38" fmla="*/ 17 w 213"/>
                  <a:gd name="T39" fmla="*/ 58 h 58"/>
                  <a:gd name="T40" fmla="*/ 201 w 213"/>
                  <a:gd name="T41" fmla="*/ 29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3" h="58">
                    <a:moveTo>
                      <a:pt x="201" y="29"/>
                    </a:moveTo>
                    <a:lnTo>
                      <a:pt x="206" y="27"/>
                    </a:lnTo>
                    <a:lnTo>
                      <a:pt x="211" y="23"/>
                    </a:lnTo>
                    <a:lnTo>
                      <a:pt x="213" y="17"/>
                    </a:lnTo>
                    <a:lnTo>
                      <a:pt x="213" y="12"/>
                    </a:lnTo>
                    <a:lnTo>
                      <a:pt x="211" y="6"/>
                    </a:lnTo>
                    <a:lnTo>
                      <a:pt x="208" y="2"/>
                    </a:lnTo>
                    <a:lnTo>
                      <a:pt x="203" y="0"/>
                    </a:lnTo>
                    <a:lnTo>
                      <a:pt x="197" y="0"/>
                    </a:lnTo>
                    <a:lnTo>
                      <a:pt x="13" y="29"/>
                    </a:lnTo>
                    <a:lnTo>
                      <a:pt x="7" y="31"/>
                    </a:lnTo>
                    <a:lnTo>
                      <a:pt x="4" y="35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2" y="52"/>
                    </a:lnTo>
                    <a:lnTo>
                      <a:pt x="6" y="55"/>
                    </a:lnTo>
                    <a:lnTo>
                      <a:pt x="12" y="58"/>
                    </a:lnTo>
                    <a:lnTo>
                      <a:pt x="17" y="58"/>
                    </a:lnTo>
                    <a:lnTo>
                      <a:pt x="201" y="29"/>
                    </a:lnTo>
                    <a:close/>
                  </a:path>
                </a:pathLst>
              </a:custGeom>
              <a:solidFill>
                <a:srgbClr val="7FBFFF"/>
              </a:solidFill>
              <a:ln w="9525" algn="ctr">
                <a:solidFill>
                  <a:srgbClr val="F426C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8716" name="直接连接符 18475">
              <a:extLst>
                <a:ext uri="{FF2B5EF4-FFF2-40B4-BE49-F238E27FC236}">
                  <a16:creationId xmlns:a16="http://schemas.microsoft.com/office/drawing/2014/main" id="{55BED244-24E2-470E-9825-85330E25F1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2" y="1225"/>
              <a:ext cx="272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8717" name="组合 18476">
            <a:extLst>
              <a:ext uri="{FF2B5EF4-FFF2-40B4-BE49-F238E27FC236}">
                <a16:creationId xmlns:a16="http://schemas.microsoft.com/office/drawing/2014/main" id="{0543FC9D-30F2-4E06-B0C3-9892497075E2}"/>
              </a:ext>
            </a:extLst>
          </p:cNvPr>
          <p:cNvGrpSpPr>
            <a:grpSpLocks/>
          </p:cNvGrpSpPr>
          <p:nvPr/>
        </p:nvGrpSpPr>
        <p:grpSpPr bwMode="auto">
          <a:xfrm>
            <a:off x="2028826" y="4510088"/>
            <a:ext cx="3959225" cy="1765300"/>
            <a:chOff x="0" y="0"/>
            <a:chExt cx="3016" cy="1570"/>
          </a:xfrm>
        </p:grpSpPr>
        <p:graphicFrame>
          <p:nvGraphicFramePr>
            <p:cNvPr id="28718" name="对象 18477">
              <a:extLst>
                <a:ext uri="{FF2B5EF4-FFF2-40B4-BE49-F238E27FC236}">
                  <a16:creationId xmlns:a16="http://schemas.microsoft.com/office/drawing/2014/main" id="{D8E76A23-CBBD-4624-9D69-372FDC4B39C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519" y="45"/>
            <a:ext cx="1412" cy="13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4" imgW="3809524" imgH="3753374" progId="">
                    <p:embed/>
                  </p:oleObj>
                </mc:Choice>
                <mc:Fallback>
                  <p:oleObj r:id="rId4" imgW="3809524" imgH="3753374" progId="">
                    <p:embed/>
                    <p:pic>
                      <p:nvPicPr>
                        <p:cNvPr id="28718" name="对象 18477">
                          <a:extLst>
                            <a:ext uri="{FF2B5EF4-FFF2-40B4-BE49-F238E27FC236}">
                              <a16:creationId xmlns:a16="http://schemas.microsoft.com/office/drawing/2014/main" id="{D8E76A23-CBBD-4624-9D69-372FDC4B39C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19" y="45"/>
                          <a:ext cx="1412" cy="13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 algn="ctr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719" name="对象 18478">
              <a:extLst>
                <a:ext uri="{FF2B5EF4-FFF2-40B4-BE49-F238E27FC236}">
                  <a16:creationId xmlns:a16="http://schemas.microsoft.com/office/drawing/2014/main" id="{73B6E125-C281-4ED8-AE91-4DD24F2FDFC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0" y="45"/>
            <a:ext cx="1384" cy="7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6" imgW="2381582" imgH="1428949" progId="">
                    <p:embed/>
                  </p:oleObj>
                </mc:Choice>
                <mc:Fallback>
                  <p:oleObj r:id="rId6" imgW="2381582" imgH="1428949" progId="">
                    <p:embed/>
                    <p:pic>
                      <p:nvPicPr>
                        <p:cNvPr id="28719" name="对象 18478">
                          <a:extLst>
                            <a:ext uri="{FF2B5EF4-FFF2-40B4-BE49-F238E27FC236}">
                              <a16:creationId xmlns:a16="http://schemas.microsoft.com/office/drawing/2014/main" id="{73B6E125-C281-4ED8-AE91-4DD24F2FDFC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5"/>
                          <a:ext cx="1384" cy="7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 algn="ctr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720" name="对象 18479">
              <a:extLst>
                <a:ext uri="{FF2B5EF4-FFF2-40B4-BE49-F238E27FC236}">
                  <a16:creationId xmlns:a16="http://schemas.microsoft.com/office/drawing/2014/main" id="{A72063B4-C906-4F74-9BD2-D58788DE90A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0" y="859"/>
            <a:ext cx="1357" cy="7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8" imgW="1905266" imgH="1428949" progId="">
                    <p:embed/>
                  </p:oleObj>
                </mc:Choice>
                <mc:Fallback>
                  <p:oleObj r:id="rId8" imgW="1905266" imgH="1428949" progId="">
                    <p:embed/>
                    <p:pic>
                      <p:nvPicPr>
                        <p:cNvPr id="28720" name="对象 18479">
                          <a:extLst>
                            <a:ext uri="{FF2B5EF4-FFF2-40B4-BE49-F238E27FC236}">
                              <a16:creationId xmlns:a16="http://schemas.microsoft.com/office/drawing/2014/main" id="{A72063B4-C906-4F74-9BD2-D58788DE90A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859"/>
                          <a:ext cx="1357" cy="7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 algn="ctr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721" name="矩形 18480">
              <a:extLst>
                <a:ext uri="{FF2B5EF4-FFF2-40B4-BE49-F238E27FC236}">
                  <a16:creationId xmlns:a16="http://schemas.microsoft.com/office/drawing/2014/main" id="{CA6DF70A-D5A5-490B-926F-28C124BDDF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016" cy="1570"/>
            </a:xfrm>
            <a:prstGeom prst="rect">
              <a:avLst/>
            </a:prstGeom>
            <a:noFill/>
            <a:ln w="76200" cap="rnd" cmpd="tri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8722" name="组合 18481">
            <a:extLst>
              <a:ext uri="{FF2B5EF4-FFF2-40B4-BE49-F238E27FC236}">
                <a16:creationId xmlns:a16="http://schemas.microsoft.com/office/drawing/2014/main" id="{94DEE36D-B950-4C3E-808B-BBB9A0BDD57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920875" y="3105151"/>
            <a:ext cx="4103688" cy="1235075"/>
            <a:chOff x="0" y="0"/>
            <a:chExt cx="6557" cy="1946"/>
          </a:xfrm>
        </p:grpSpPr>
        <p:pic>
          <p:nvPicPr>
            <p:cNvPr id="28723" name="内容占位符 18482" descr="u=2678206816,976612912&amp;gp=2">
              <a:extLst>
                <a:ext uri="{FF2B5EF4-FFF2-40B4-BE49-F238E27FC236}">
                  <a16:creationId xmlns:a16="http://schemas.microsoft.com/office/drawing/2014/main" id="{0C877761-27A9-48E2-B916-348E65709E53}"/>
                </a:ext>
              </a:extLst>
            </p:cNvPr>
            <p:cNvPicPr>
              <a:picLocks noGrp="1"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950" cy="1947"/>
            </a:xfrm>
            <a:prstGeom prst="rect">
              <a:avLst/>
            </a:prstGeom>
            <a:solidFill>
              <a:srgbClr val="66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28724" name="内容占位符 18483">
              <a:extLst>
                <a:ext uri="{FF2B5EF4-FFF2-40B4-BE49-F238E27FC236}">
                  <a16:creationId xmlns:a16="http://schemas.microsoft.com/office/drawing/2014/main" id="{7A6A4E2E-1ADE-498A-9B0D-FE63B3863AB1}"/>
                </a:ext>
              </a:extLst>
            </p:cNvPr>
            <p:cNvGraphicFramePr>
              <a:graphicFrameLocks noGrp="1" noChangeAspect="1"/>
            </p:cNvGraphicFramePr>
            <p:nvPr/>
          </p:nvGraphicFramePr>
          <p:xfrm>
            <a:off x="3231" y="1"/>
            <a:ext cx="3327" cy="1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1" imgW="3657143" imgH="2742857" progId="">
                    <p:embed/>
                  </p:oleObj>
                </mc:Choice>
                <mc:Fallback>
                  <p:oleObj r:id="rId11" imgW="3657143" imgH="2742857" progId="">
                    <p:embed/>
                    <p:pic>
                      <p:nvPicPr>
                        <p:cNvPr id="28724" name="内容占位符 18483">
                          <a:extLst>
                            <a:ext uri="{FF2B5EF4-FFF2-40B4-BE49-F238E27FC236}">
                              <a16:creationId xmlns:a16="http://schemas.microsoft.com/office/drawing/2014/main" id="{7A6A4E2E-1ADE-498A-9B0D-FE63B3863AB1}"/>
                            </a:ext>
                          </a:extLst>
                        </p:cNvPr>
                        <p:cNvPicPr>
                          <a:picLocks noGrp="1"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-591" t="11296" r="6389" b="6435"/>
                        <a:stretch>
                          <a:fillRect/>
                        </a:stretch>
                      </p:blipFill>
                      <p:spPr bwMode="auto">
                        <a:xfrm>
                          <a:off x="3231" y="1"/>
                          <a:ext cx="3327" cy="18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 algn="ctr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8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内容占位符 19457" descr="282989496_1037511855">
            <a:extLst>
              <a:ext uri="{FF2B5EF4-FFF2-40B4-BE49-F238E27FC236}">
                <a16:creationId xmlns:a16="http://schemas.microsoft.com/office/drawing/2014/main" id="{F4B5731A-E20D-449E-98E0-8203267C79F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19850" y="1374775"/>
            <a:ext cx="3822700" cy="2484438"/>
          </a:xfrm>
        </p:spPr>
      </p:pic>
      <p:pic>
        <p:nvPicPr>
          <p:cNvPr id="29699" name="内容占位符 19458" descr="10704005">
            <a:extLst>
              <a:ext uri="{FF2B5EF4-FFF2-40B4-BE49-F238E27FC236}">
                <a16:creationId xmlns:a16="http://schemas.microsoft.com/office/drawing/2014/main" id="{0CF5C337-9338-4B63-A318-398EB8CF1BCB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6414" y="1773238"/>
            <a:ext cx="4537075" cy="3600450"/>
          </a:xfrm>
        </p:spPr>
      </p:pic>
      <p:sp>
        <p:nvSpPr>
          <p:cNvPr id="29700" name="Text Box 6">
            <a:extLst>
              <a:ext uri="{FF2B5EF4-FFF2-40B4-BE49-F238E27FC236}">
                <a16:creationId xmlns:a16="http://schemas.microsoft.com/office/drawing/2014/main" id="{AF1F3553-0212-4675-9E9A-BAB14458F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801" y="1268413"/>
            <a:ext cx="36353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</a:rPr>
              <a:t>1</a:t>
            </a:r>
            <a:r>
              <a:rPr lang="zh-CN" altLang="en-US" sz="2800" b="1">
                <a:latin typeface="黑体" panose="02010609060101010101" pitchFamily="49" charset="-122"/>
              </a:rPr>
              <a:t>．三线插头</a:t>
            </a:r>
          </a:p>
        </p:txBody>
      </p:sp>
      <p:sp>
        <p:nvSpPr>
          <p:cNvPr id="18436" name="矩形 4">
            <a:extLst>
              <a:ext uri="{FF2B5EF4-FFF2-40B4-BE49-F238E27FC236}">
                <a16:creationId xmlns:a16="http://schemas.microsoft.com/office/drawing/2014/main" id="{ECDCCF55-ED89-4842-85E6-F9BE6A2ADF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801" y="620713"/>
            <a:ext cx="5089525" cy="5889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5400000"/>
          </a:gradFill>
          <a:ln w="9525" algn="ctr">
            <a:solidFill>
              <a:srgbClr val="4A7EBB"/>
            </a:solidFill>
            <a:miter lim="800000"/>
            <a:headEnd/>
            <a:tailEnd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FFFF"/>
                </a:solidFill>
              </a:rPr>
              <a:t>三、三线插头和漏电保护器</a:t>
            </a:r>
          </a:p>
        </p:txBody>
      </p:sp>
      <p:sp>
        <p:nvSpPr>
          <p:cNvPr id="18437" name="矩形 7">
            <a:extLst>
              <a:ext uri="{FF2B5EF4-FFF2-40B4-BE49-F238E27FC236}">
                <a16:creationId xmlns:a16="http://schemas.microsoft.com/office/drawing/2014/main" id="{17309BFF-C043-4190-8520-2BAD8CA93D56}"/>
              </a:ext>
            </a:extLst>
          </p:cNvPr>
          <p:cNvSpPr/>
          <p:nvPr/>
        </p:nvSpPr>
        <p:spPr>
          <a:xfrm>
            <a:off x="6564314" y="3390900"/>
            <a:ext cx="1627369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itchFamily="2" charset="-122"/>
                <a:sym typeface="Wingdings"/>
              </a:rPr>
              <a:t>三脚插头</a:t>
            </a:r>
            <a:endParaRPr sz="2800" b="1">
              <a:solidFill>
                <a:srgbClr val="FF0000"/>
              </a:solidFill>
              <a:latin typeface="黑体" pitchFamily="2" charset="-122"/>
            </a:endParaRPr>
          </a:p>
        </p:txBody>
      </p:sp>
      <p:sp>
        <p:nvSpPr>
          <p:cNvPr id="29703" name="圆角矩形标注 19463">
            <a:extLst>
              <a:ext uri="{FF2B5EF4-FFF2-40B4-BE49-F238E27FC236}">
                <a16:creationId xmlns:a16="http://schemas.microsoft.com/office/drawing/2014/main" id="{402D8AC9-A659-4C2B-870F-A032A2926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8275" y="533400"/>
            <a:ext cx="2808288" cy="769938"/>
          </a:xfrm>
          <a:prstGeom prst="wedgeRoundRectCallout">
            <a:avLst>
              <a:gd name="adj1" fmla="val 21491"/>
              <a:gd name="adj2" fmla="val 173477"/>
              <a:gd name="adj3" fmla="val 16667"/>
            </a:avLst>
          </a:prstGeom>
          <a:solidFill>
            <a:srgbClr val="00CC00"/>
          </a:solidFill>
          <a:ln w="9525" algn="ctr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zh-CN" altLang="en-US" b="1">
                <a:solidFill>
                  <a:srgbClr val="FFFFFF"/>
                </a:solidFill>
              </a:rPr>
              <a:t>为什么会比其它的脚长些呢</a:t>
            </a:r>
            <a:r>
              <a:rPr lang="en-US" altLang="zh-CN" b="1">
                <a:solidFill>
                  <a:srgbClr val="FFFFFF"/>
                </a:solidFill>
              </a:rPr>
              <a:t>?</a:t>
            </a:r>
            <a:endParaRPr lang="en-US" altLang="zh-CN" b="1"/>
          </a:p>
        </p:txBody>
      </p:sp>
      <p:grpSp>
        <p:nvGrpSpPr>
          <p:cNvPr id="29704" name="组合 19464">
            <a:extLst>
              <a:ext uri="{FF2B5EF4-FFF2-40B4-BE49-F238E27FC236}">
                <a16:creationId xmlns:a16="http://schemas.microsoft.com/office/drawing/2014/main" id="{621BC671-9015-4AEB-9422-266C3C8073D3}"/>
              </a:ext>
            </a:extLst>
          </p:cNvPr>
          <p:cNvGrpSpPr>
            <a:grpSpLocks/>
          </p:cNvGrpSpPr>
          <p:nvPr/>
        </p:nvGrpSpPr>
        <p:grpSpPr bwMode="auto">
          <a:xfrm>
            <a:off x="6708776" y="3968750"/>
            <a:ext cx="3313113" cy="2554288"/>
            <a:chOff x="0" y="0"/>
            <a:chExt cx="2267" cy="2267"/>
          </a:xfrm>
        </p:grpSpPr>
        <p:pic>
          <p:nvPicPr>
            <p:cNvPr id="29705" name="图片 19465" descr="200912011034198993W">
              <a:extLst>
                <a:ext uri="{FF2B5EF4-FFF2-40B4-BE49-F238E27FC236}">
                  <a16:creationId xmlns:a16="http://schemas.microsoft.com/office/drawing/2014/main" id="{30E8A455-67F5-44D2-9780-34A3451D55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12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267" cy="2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6" name="文本框 19466">
              <a:hlinkClick r:id="rId5" action="ppaction://hlinksldjump"/>
              <a:extLst>
                <a:ext uri="{FF2B5EF4-FFF2-40B4-BE49-F238E27FC236}">
                  <a16:creationId xmlns:a16="http://schemas.microsoft.com/office/drawing/2014/main" id="{3D285DDE-C1AB-4E2C-92BF-BC50F57BBB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1" y="454"/>
              <a:ext cx="40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US" altLang="zh-CN" sz="2800">
                  <a:solidFill>
                    <a:srgbClr val="FF0000"/>
                  </a:solidFill>
                </a:rPr>
                <a:t>E</a:t>
              </a:r>
            </a:p>
          </p:txBody>
        </p:sp>
        <p:sp>
          <p:nvSpPr>
            <p:cNvPr id="29707" name="文本框 19467">
              <a:extLst>
                <a:ext uri="{FF2B5EF4-FFF2-40B4-BE49-F238E27FC236}">
                  <a16:creationId xmlns:a16="http://schemas.microsoft.com/office/drawing/2014/main" id="{B865C3C2-A130-4FB1-91C2-243C560F5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3" y="1261"/>
              <a:ext cx="40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US" altLang="zh-CN" sz="2800">
                  <a:solidFill>
                    <a:srgbClr val="FF0000"/>
                  </a:solidFill>
                </a:rPr>
                <a:t>L</a:t>
              </a:r>
            </a:p>
          </p:txBody>
        </p:sp>
        <p:sp>
          <p:nvSpPr>
            <p:cNvPr id="29708" name="文本框 19468">
              <a:extLst>
                <a:ext uri="{FF2B5EF4-FFF2-40B4-BE49-F238E27FC236}">
                  <a16:creationId xmlns:a16="http://schemas.microsoft.com/office/drawing/2014/main" id="{60FD5BDE-62F9-4655-B2F8-9E776BF9EF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9" y="1261"/>
              <a:ext cx="40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US" altLang="zh-CN" sz="2800">
                  <a:solidFill>
                    <a:srgbClr val="FF0000"/>
                  </a:solidFill>
                </a:rPr>
                <a:t>N</a:t>
              </a:r>
            </a:p>
          </p:txBody>
        </p:sp>
      </p:grpSp>
      <p:sp>
        <p:nvSpPr>
          <p:cNvPr id="18444" name="矩形 6">
            <a:extLst>
              <a:ext uri="{FF2B5EF4-FFF2-40B4-BE49-F238E27FC236}">
                <a16:creationId xmlns:a16="http://schemas.microsoft.com/office/drawing/2014/main" id="{73048812-3693-4958-8071-3AEC78CD6E1D}"/>
              </a:ext>
            </a:extLst>
          </p:cNvPr>
          <p:cNvSpPr/>
          <p:nvPr/>
        </p:nvSpPr>
        <p:spPr>
          <a:xfrm>
            <a:off x="7356476" y="5734050"/>
            <a:ext cx="1627369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itchFamily="2" charset="-122"/>
                <a:sym typeface="Wingdings"/>
              </a:rPr>
              <a:t>三孔插座</a:t>
            </a:r>
            <a:endParaRPr sz="2800" b="1">
              <a:solidFill>
                <a:srgbClr val="FF0000"/>
              </a:solidFill>
              <a:latin typeface="黑体" pitchFamily="2" charset="-122"/>
            </a:endParaRPr>
          </a:p>
        </p:txBody>
      </p:sp>
      <p:pic>
        <p:nvPicPr>
          <p:cNvPr id="29710" name="内容占位符 19470" descr="10704006">
            <a:extLst>
              <a:ext uri="{FF2B5EF4-FFF2-40B4-BE49-F238E27FC236}">
                <a16:creationId xmlns:a16="http://schemas.microsoft.com/office/drawing/2014/main" id="{2D4D37D4-709D-4C79-B7E7-61DE74A8407A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11900" y="3932239"/>
            <a:ext cx="4178300" cy="2771775"/>
          </a:xfrm>
        </p:spPr>
      </p:pic>
      <p:sp>
        <p:nvSpPr>
          <p:cNvPr id="18446" name="文本框 19471">
            <a:extLst>
              <a:ext uri="{FF2B5EF4-FFF2-40B4-BE49-F238E27FC236}">
                <a16:creationId xmlns:a16="http://schemas.microsoft.com/office/drawing/2014/main" id="{053735A9-5ED7-4084-876C-DE4753786DB4}"/>
              </a:ext>
            </a:extLst>
          </p:cNvPr>
          <p:cNvSpPr/>
          <p:nvPr/>
        </p:nvSpPr>
        <p:spPr>
          <a:xfrm>
            <a:off x="2100263" y="5481638"/>
            <a:ext cx="3255962" cy="1066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接线口诀：</a:t>
            </a:r>
          </a:p>
          <a:p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左零右火上接地</a:t>
            </a:r>
            <a:endParaRPr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组合 20481">
            <a:extLst>
              <a:ext uri="{FF2B5EF4-FFF2-40B4-BE49-F238E27FC236}">
                <a16:creationId xmlns:a16="http://schemas.microsoft.com/office/drawing/2014/main" id="{2E7387AD-44E2-439C-BD28-7116146CB372}"/>
              </a:ext>
            </a:extLst>
          </p:cNvPr>
          <p:cNvGrpSpPr>
            <a:grpSpLocks/>
          </p:cNvGrpSpPr>
          <p:nvPr/>
        </p:nvGrpSpPr>
        <p:grpSpPr bwMode="auto">
          <a:xfrm>
            <a:off x="3395664" y="3860801"/>
            <a:ext cx="4613275" cy="1922463"/>
            <a:chOff x="0" y="0"/>
            <a:chExt cx="2906" cy="1211"/>
          </a:xfrm>
        </p:grpSpPr>
        <p:pic>
          <p:nvPicPr>
            <p:cNvPr id="30723" name="Picture 26" descr="2003524151358单相连体二、三极插座">
              <a:extLst>
                <a:ext uri="{FF2B5EF4-FFF2-40B4-BE49-F238E27FC236}">
                  <a16:creationId xmlns:a16="http://schemas.microsoft.com/office/drawing/2014/main" id="{FFB12E4C-D105-406E-B825-BF1D9CEB97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65" t="40810" r="15041"/>
            <a:stretch>
              <a:fillRect/>
            </a:stretch>
          </p:blipFill>
          <p:spPr bwMode="auto">
            <a:xfrm>
              <a:off x="1644" y="0"/>
              <a:ext cx="1151" cy="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24" name="Picture 28" descr="2003524151358单相连体二、三极插座">
              <a:extLst>
                <a:ext uri="{FF2B5EF4-FFF2-40B4-BE49-F238E27FC236}">
                  <a16:creationId xmlns:a16="http://schemas.microsoft.com/office/drawing/2014/main" id="{695A8EE3-2CC5-4B54-BBC9-3D828950D9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65" r="17520" b="59190"/>
            <a:stretch>
              <a:fillRect/>
            </a:stretch>
          </p:blipFill>
          <p:spPr bwMode="auto">
            <a:xfrm>
              <a:off x="0" y="46"/>
              <a:ext cx="1180" cy="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5" name="Text Box 35">
              <a:extLst>
                <a:ext uri="{FF2B5EF4-FFF2-40B4-BE49-F238E27FC236}">
                  <a16:creationId xmlns:a16="http://schemas.microsoft.com/office/drawing/2014/main" id="{E14E91EC-2370-4935-8C26-BA88F1B990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" y="978"/>
              <a:ext cx="117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b="1">
                  <a:solidFill>
                    <a:srgbClr val="1F497D"/>
                  </a:solidFill>
                  <a:latin typeface="黑体" panose="02010609060101010101" pitchFamily="49" charset="-122"/>
                </a:rPr>
                <a:t>两孔插座</a:t>
              </a:r>
              <a:endParaRPr lang="zh-CN" altLang="en-US" b="1">
                <a:latin typeface="黑体" panose="02010609060101010101" pitchFamily="49" charset="-122"/>
              </a:endParaRPr>
            </a:p>
          </p:txBody>
        </p:sp>
        <p:sp>
          <p:nvSpPr>
            <p:cNvPr id="30726" name="Text Box 36">
              <a:extLst>
                <a:ext uri="{FF2B5EF4-FFF2-40B4-BE49-F238E27FC236}">
                  <a16:creationId xmlns:a16="http://schemas.microsoft.com/office/drawing/2014/main" id="{25CCA0B1-C8B3-4282-8A98-950C71B712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7" y="976"/>
              <a:ext cx="117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b="1">
                  <a:solidFill>
                    <a:srgbClr val="1F497D"/>
                  </a:solidFill>
                  <a:latin typeface="黑体" panose="02010609060101010101" pitchFamily="49" charset="-122"/>
                </a:rPr>
                <a:t>三孔插座</a:t>
              </a:r>
              <a:endParaRPr lang="zh-CN" altLang="en-US" b="1">
                <a:latin typeface="黑体" panose="02010609060101010101" pitchFamily="49" charset="-122"/>
              </a:endParaRPr>
            </a:p>
          </p:txBody>
        </p:sp>
      </p:grpSp>
      <p:cxnSp>
        <p:nvCxnSpPr>
          <p:cNvPr id="30727" name="Line 6">
            <a:extLst>
              <a:ext uri="{FF2B5EF4-FFF2-40B4-BE49-F238E27FC236}">
                <a16:creationId xmlns:a16="http://schemas.microsoft.com/office/drawing/2014/main" id="{47765C6E-7117-4926-91F1-E49EE1438F5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54388" y="2089150"/>
            <a:ext cx="4932362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28" name="Text Box 7">
            <a:extLst>
              <a:ext uri="{FF2B5EF4-FFF2-40B4-BE49-F238E27FC236}">
                <a16:creationId xmlns:a16="http://schemas.microsoft.com/office/drawing/2014/main" id="{BF5FB1C0-48A3-48DC-BCD4-62155FDBB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4525" y="1782763"/>
            <a:ext cx="89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</a:rPr>
              <a:t>火线</a:t>
            </a:r>
          </a:p>
        </p:txBody>
      </p:sp>
      <p:sp>
        <p:nvSpPr>
          <p:cNvPr id="30729" name="Text Box 8">
            <a:extLst>
              <a:ext uri="{FF2B5EF4-FFF2-40B4-BE49-F238E27FC236}">
                <a16:creationId xmlns:a16="http://schemas.microsoft.com/office/drawing/2014/main" id="{F7929B0A-16FF-46FD-9722-794F4C645A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5475" y="2503488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/>
              <a:t>零线</a:t>
            </a:r>
          </a:p>
        </p:txBody>
      </p:sp>
      <p:cxnSp>
        <p:nvCxnSpPr>
          <p:cNvPr id="30730" name="Line 9">
            <a:extLst>
              <a:ext uri="{FF2B5EF4-FFF2-40B4-BE49-F238E27FC236}">
                <a16:creationId xmlns:a16="http://schemas.microsoft.com/office/drawing/2014/main" id="{0BDC7DB9-D394-4B7A-988C-F12B4EE8EA9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54388" y="2794000"/>
            <a:ext cx="4938712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31" name="Text Box 10">
            <a:extLst>
              <a:ext uri="{FF2B5EF4-FFF2-40B4-BE49-F238E27FC236}">
                <a16:creationId xmlns:a16="http://schemas.microsoft.com/office/drawing/2014/main" id="{96B705B2-0003-483F-B770-67D9D8C62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5475" y="3151188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990000"/>
                </a:solidFill>
              </a:rPr>
              <a:t>接地</a:t>
            </a:r>
          </a:p>
        </p:txBody>
      </p:sp>
      <p:cxnSp>
        <p:nvCxnSpPr>
          <p:cNvPr id="30732" name="Line 11">
            <a:extLst>
              <a:ext uri="{FF2B5EF4-FFF2-40B4-BE49-F238E27FC236}">
                <a16:creationId xmlns:a16="http://schemas.microsoft.com/office/drawing/2014/main" id="{D51A619E-3EA8-47AD-AB3F-89182AD4816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54388" y="3462338"/>
            <a:ext cx="4932362" cy="0"/>
          </a:xfrm>
          <a:prstGeom prst="line">
            <a:avLst/>
          </a:prstGeom>
          <a:noFill/>
          <a:ln w="25400" algn="ctr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33" name="Line 13">
            <a:extLst>
              <a:ext uri="{FF2B5EF4-FFF2-40B4-BE49-F238E27FC236}">
                <a16:creationId xmlns:a16="http://schemas.microsoft.com/office/drawing/2014/main" id="{D4F9B47A-6CB9-4871-B9B7-E29B8929F9A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894513" y="3459163"/>
            <a:ext cx="0" cy="647700"/>
          </a:xfrm>
          <a:prstGeom prst="line">
            <a:avLst/>
          </a:prstGeom>
          <a:noFill/>
          <a:ln w="25400" algn="ctr">
            <a:solidFill>
              <a:srgbClr val="0000FF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0734" name="组合 20493">
            <a:extLst>
              <a:ext uri="{FF2B5EF4-FFF2-40B4-BE49-F238E27FC236}">
                <a16:creationId xmlns:a16="http://schemas.microsoft.com/office/drawing/2014/main" id="{42E508F1-33AE-4A12-BD81-CF40E5634BB9}"/>
              </a:ext>
            </a:extLst>
          </p:cNvPr>
          <p:cNvGrpSpPr>
            <a:grpSpLocks/>
          </p:cNvGrpSpPr>
          <p:nvPr/>
        </p:nvGrpSpPr>
        <p:grpSpPr bwMode="auto">
          <a:xfrm>
            <a:off x="7213600" y="2097088"/>
            <a:ext cx="287338" cy="2500312"/>
            <a:chOff x="0" y="0"/>
            <a:chExt cx="3234" cy="3938"/>
          </a:xfrm>
        </p:grpSpPr>
        <p:sp>
          <p:nvSpPr>
            <p:cNvPr id="30735" name="Line 15">
              <a:extLst>
                <a:ext uri="{FF2B5EF4-FFF2-40B4-BE49-F238E27FC236}">
                  <a16:creationId xmlns:a16="http://schemas.microsoft.com/office/drawing/2014/main" id="{94E18CA8-D817-4568-9878-17F3D627B7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938"/>
              <a:ext cx="3234" cy="0"/>
            </a:xfrm>
            <a:prstGeom prst="line">
              <a:avLst/>
            </a:prstGeom>
            <a:noFill/>
            <a:ln w="25400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36" name="Line 16">
              <a:extLst>
                <a:ext uri="{FF2B5EF4-FFF2-40B4-BE49-F238E27FC236}">
                  <a16:creationId xmlns:a16="http://schemas.microsoft.com/office/drawing/2014/main" id="{A7289E68-410B-43CE-80DC-40B32379AE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34" y="0"/>
              <a:ext cx="0" cy="3937"/>
            </a:xfrm>
            <a:prstGeom prst="line">
              <a:avLst/>
            </a:prstGeom>
            <a:noFill/>
            <a:ln w="25400" algn="ctr">
              <a:solidFill>
                <a:srgbClr val="0000FF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737" name="组合 20496">
            <a:extLst>
              <a:ext uri="{FF2B5EF4-FFF2-40B4-BE49-F238E27FC236}">
                <a16:creationId xmlns:a16="http://schemas.microsoft.com/office/drawing/2014/main" id="{99859E7C-C452-48C2-B286-77142E0DE9EF}"/>
              </a:ext>
            </a:extLst>
          </p:cNvPr>
          <p:cNvGrpSpPr>
            <a:grpSpLocks/>
          </p:cNvGrpSpPr>
          <p:nvPr/>
        </p:nvGrpSpPr>
        <p:grpSpPr bwMode="auto">
          <a:xfrm>
            <a:off x="6275389" y="2809876"/>
            <a:ext cx="396875" cy="1781175"/>
            <a:chOff x="0" y="0"/>
            <a:chExt cx="362" cy="1225"/>
          </a:xfrm>
        </p:grpSpPr>
        <p:sp>
          <p:nvSpPr>
            <p:cNvPr id="30738" name="Line 18">
              <a:extLst>
                <a:ext uri="{FF2B5EF4-FFF2-40B4-BE49-F238E27FC236}">
                  <a16:creationId xmlns:a16="http://schemas.microsoft.com/office/drawing/2014/main" id="{BE518E4D-C012-443F-B844-ACFDF445DF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225"/>
              <a:ext cx="362" cy="0"/>
            </a:xfrm>
            <a:prstGeom prst="line">
              <a:avLst/>
            </a:prstGeom>
            <a:noFill/>
            <a:ln w="25400" algn="ctr">
              <a:solidFill>
                <a:srgbClr val="0000FF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39" name="Line 19">
              <a:extLst>
                <a:ext uri="{FF2B5EF4-FFF2-40B4-BE49-F238E27FC236}">
                  <a16:creationId xmlns:a16="http://schemas.microsoft.com/office/drawing/2014/main" id="{65BE15DE-20F2-40E4-A020-559A98A28D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" y="0"/>
              <a:ext cx="0" cy="1225"/>
            </a:xfrm>
            <a:prstGeom prst="line">
              <a:avLst/>
            </a:prstGeom>
            <a:noFill/>
            <a:ln w="25400" algn="ctr">
              <a:solidFill>
                <a:srgbClr val="0000FF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740" name="组合 20499">
            <a:extLst>
              <a:ext uri="{FF2B5EF4-FFF2-40B4-BE49-F238E27FC236}">
                <a16:creationId xmlns:a16="http://schemas.microsoft.com/office/drawing/2014/main" id="{147B8221-9D1A-4E81-A645-0703A7A90EDD}"/>
              </a:ext>
            </a:extLst>
          </p:cNvPr>
          <p:cNvGrpSpPr>
            <a:grpSpLocks/>
          </p:cNvGrpSpPr>
          <p:nvPr/>
        </p:nvGrpSpPr>
        <p:grpSpPr bwMode="auto">
          <a:xfrm>
            <a:off x="3629026" y="2781300"/>
            <a:ext cx="358775" cy="1944688"/>
            <a:chOff x="0" y="0"/>
            <a:chExt cx="362" cy="1225"/>
          </a:xfrm>
        </p:grpSpPr>
        <p:sp>
          <p:nvSpPr>
            <p:cNvPr id="30741" name="Line 30">
              <a:extLst>
                <a:ext uri="{FF2B5EF4-FFF2-40B4-BE49-F238E27FC236}">
                  <a16:creationId xmlns:a16="http://schemas.microsoft.com/office/drawing/2014/main" id="{7A7DCFEE-4BDA-4EC7-9CB9-001217162F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225"/>
              <a:ext cx="362" cy="0"/>
            </a:xfrm>
            <a:prstGeom prst="line">
              <a:avLst/>
            </a:prstGeom>
            <a:noFill/>
            <a:ln w="25400" algn="ctr">
              <a:solidFill>
                <a:srgbClr val="0000FF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42" name="Line 31">
              <a:extLst>
                <a:ext uri="{FF2B5EF4-FFF2-40B4-BE49-F238E27FC236}">
                  <a16:creationId xmlns:a16="http://schemas.microsoft.com/office/drawing/2014/main" id="{98EE499C-AAF0-4456-9623-BBD494A746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" y="0"/>
              <a:ext cx="0" cy="1225"/>
            </a:xfrm>
            <a:prstGeom prst="line">
              <a:avLst/>
            </a:prstGeom>
            <a:noFill/>
            <a:ln w="25400" algn="ctr">
              <a:solidFill>
                <a:srgbClr val="0000FF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743" name="组合 20502">
            <a:extLst>
              <a:ext uri="{FF2B5EF4-FFF2-40B4-BE49-F238E27FC236}">
                <a16:creationId xmlns:a16="http://schemas.microsoft.com/office/drawing/2014/main" id="{9523F9C1-1C3E-426B-9B61-423BE25A12C8}"/>
              </a:ext>
            </a:extLst>
          </p:cNvPr>
          <p:cNvGrpSpPr>
            <a:grpSpLocks/>
          </p:cNvGrpSpPr>
          <p:nvPr/>
        </p:nvGrpSpPr>
        <p:grpSpPr bwMode="auto">
          <a:xfrm>
            <a:off x="4703763" y="2078039"/>
            <a:ext cx="246062" cy="2663825"/>
            <a:chOff x="0" y="0"/>
            <a:chExt cx="362" cy="1678"/>
          </a:xfrm>
        </p:grpSpPr>
        <p:sp>
          <p:nvSpPr>
            <p:cNvPr id="30744" name="Line 33">
              <a:extLst>
                <a:ext uri="{FF2B5EF4-FFF2-40B4-BE49-F238E27FC236}">
                  <a16:creationId xmlns:a16="http://schemas.microsoft.com/office/drawing/2014/main" id="{AAA7A692-5303-4F9B-B742-63BDBFAA13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678"/>
              <a:ext cx="362" cy="0"/>
            </a:xfrm>
            <a:prstGeom prst="line">
              <a:avLst/>
            </a:prstGeom>
            <a:noFill/>
            <a:ln w="25400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45" name="Line 34">
              <a:extLst>
                <a:ext uri="{FF2B5EF4-FFF2-40B4-BE49-F238E27FC236}">
                  <a16:creationId xmlns:a16="http://schemas.microsoft.com/office/drawing/2014/main" id="{9E7DC780-4E27-4D34-B698-20EEB9213C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2" y="0"/>
              <a:ext cx="0" cy="1678"/>
            </a:xfrm>
            <a:prstGeom prst="line">
              <a:avLst/>
            </a:prstGeom>
            <a:noFill/>
            <a:ln w="25400" algn="ctr">
              <a:solidFill>
                <a:srgbClr val="0000FF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0746" name="矩形 20505">
            <a:extLst>
              <a:ext uri="{FF2B5EF4-FFF2-40B4-BE49-F238E27FC236}">
                <a16:creationId xmlns:a16="http://schemas.microsoft.com/office/drawing/2014/main" id="{72ECF9BD-943A-48B6-8720-DC9A43792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800" y="749301"/>
            <a:ext cx="16129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/>
              <a:t>接线方式</a:t>
            </a:r>
          </a:p>
        </p:txBody>
      </p:sp>
      <p:pic>
        <p:nvPicPr>
          <p:cNvPr id="30747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EF7C2723-FBB0-467A-B888-8BC9713D7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113" y="536575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内容占位符 21505" descr="685%C8%FD%BD%C5%B2%E5%D7%F9">
            <a:extLst>
              <a:ext uri="{FF2B5EF4-FFF2-40B4-BE49-F238E27FC236}">
                <a16:creationId xmlns:a16="http://schemas.microsoft.com/office/drawing/2014/main" id="{870BD7E7-1DE9-45B9-977F-6A737914A1F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82775" y="512763"/>
            <a:ext cx="8407400" cy="5154612"/>
          </a:xfrm>
        </p:spPr>
      </p:pic>
      <p:sp>
        <p:nvSpPr>
          <p:cNvPr id="20482" name="文本框 21506">
            <a:extLst>
              <a:ext uri="{FF2B5EF4-FFF2-40B4-BE49-F238E27FC236}">
                <a16:creationId xmlns:a16="http://schemas.microsoft.com/office/drawing/2014/main" id="{B5966624-731A-42B8-9057-953E6F7D5216}"/>
              </a:ext>
            </a:extLst>
          </p:cNvPr>
          <p:cNvSpPr/>
          <p:nvPr/>
        </p:nvSpPr>
        <p:spPr>
          <a:xfrm>
            <a:off x="1920875" y="5732464"/>
            <a:ext cx="2052638" cy="530225"/>
          </a:xfrm>
          <a:prstGeom prst="rect">
            <a:avLst/>
          </a:prstGeom>
          <a:noFill/>
          <a:ln>
            <a:solidFill>
              <a:srgbClr val="FFCC00"/>
            </a:solidFill>
            <a:miter lim="800000"/>
          </a:ln>
        </p:spPr>
        <p:txBody>
          <a:bodyPr lIns="90170" tIns="46990" rIns="90170" bIns="4699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正常工作时</a:t>
            </a:r>
            <a:endParaRPr sz="2800" b="1">
              <a:solidFill>
                <a:srgbClr val="FF0000"/>
              </a:solidFill>
            </a:endParaRPr>
          </a:p>
        </p:txBody>
      </p:sp>
      <p:sp>
        <p:nvSpPr>
          <p:cNvPr id="20483" name="文本框 21507">
            <a:extLst>
              <a:ext uri="{FF2B5EF4-FFF2-40B4-BE49-F238E27FC236}">
                <a16:creationId xmlns:a16="http://schemas.microsoft.com/office/drawing/2014/main" id="{6E3425CC-623E-4CDC-AB4C-24560DD60B00}"/>
              </a:ext>
            </a:extLst>
          </p:cNvPr>
          <p:cNvSpPr/>
          <p:nvPr/>
        </p:nvSpPr>
        <p:spPr>
          <a:xfrm>
            <a:off x="4187825" y="5732464"/>
            <a:ext cx="3060700" cy="530225"/>
          </a:xfrm>
          <a:prstGeom prst="rect">
            <a:avLst/>
          </a:prstGeom>
          <a:noFill/>
          <a:ln>
            <a:solidFill>
              <a:srgbClr val="FFCC00"/>
            </a:solidFill>
            <a:miter lim="800000"/>
          </a:ln>
        </p:spPr>
        <p:txBody>
          <a:bodyPr lIns="90170" tIns="46990" rIns="90170" bIns="4699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漏电时，无接地线</a:t>
            </a:r>
            <a:endParaRPr sz="2800" b="1">
              <a:solidFill>
                <a:srgbClr val="FF0000"/>
              </a:solidFill>
            </a:endParaRPr>
          </a:p>
        </p:txBody>
      </p:sp>
      <p:sp>
        <p:nvSpPr>
          <p:cNvPr id="20484" name="文本框 21508">
            <a:extLst>
              <a:ext uri="{FF2B5EF4-FFF2-40B4-BE49-F238E27FC236}">
                <a16:creationId xmlns:a16="http://schemas.microsoft.com/office/drawing/2014/main" id="{4197AC0B-5AC4-456A-899D-B34163BC5A47}"/>
              </a:ext>
            </a:extLst>
          </p:cNvPr>
          <p:cNvSpPr/>
          <p:nvPr/>
        </p:nvSpPr>
        <p:spPr>
          <a:xfrm>
            <a:off x="7464425" y="5732464"/>
            <a:ext cx="3060700" cy="528637"/>
          </a:xfrm>
          <a:prstGeom prst="rect">
            <a:avLst/>
          </a:prstGeom>
          <a:noFill/>
          <a:ln>
            <a:solidFill>
              <a:srgbClr val="FFCC00"/>
            </a:solidFill>
            <a:miter lim="800000"/>
          </a:ln>
        </p:spPr>
        <p:txBody>
          <a:bodyPr lIns="90170" tIns="46990" rIns="90170" bIns="4699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漏电时，有接地线</a:t>
            </a:r>
            <a:endParaRPr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  <p:bldP spid="20483" grpId="0" animBg="1"/>
      <p:bldP spid="2048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2">
            <a:extLst>
              <a:ext uri="{FF2B5EF4-FFF2-40B4-BE49-F238E27FC236}">
                <a16:creationId xmlns:a16="http://schemas.microsoft.com/office/drawing/2014/main" id="{AB8F7058-A613-4DD1-8B0E-36495D533625}"/>
              </a:ext>
            </a:extLst>
          </p:cNvPr>
          <p:cNvSpPr/>
          <p:nvPr/>
        </p:nvSpPr>
        <p:spPr>
          <a:xfrm>
            <a:off x="1981200" y="1098466"/>
            <a:ext cx="82296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algn="ctr"/>
            <a:r>
              <a:rPr sz="32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家庭装修</a:t>
            </a:r>
            <a:r>
              <a:rPr lang="en-US" altLang="zh-CN" sz="32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—</a:t>
            </a:r>
            <a:r>
              <a:rPr sz="32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latin typeface="Times New Roman" pitchFamily="2" charset="0"/>
                <a:sym typeface="Wingdings"/>
              </a:rPr>
              <a:t>布线</a:t>
            </a:r>
            <a:endParaRPr sz="3200" b="1" dirty="0">
              <a:solidFill>
                <a:srgbClr val="CC0000"/>
              </a:solidFill>
              <a:latin typeface="Times New Roman" pitchFamily="2" charset="0"/>
            </a:endParaRPr>
          </a:p>
        </p:txBody>
      </p:sp>
      <p:pic>
        <p:nvPicPr>
          <p:cNvPr id="14339" name="Picture 5" descr="room5">
            <a:extLst>
              <a:ext uri="{FF2B5EF4-FFF2-40B4-BE49-F238E27FC236}">
                <a16:creationId xmlns:a16="http://schemas.microsoft.com/office/drawing/2014/main" id="{0C35C52D-9895-4B36-B3B5-E1DDE02E1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1773238"/>
            <a:ext cx="7777162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0" name="组合 4099">
            <a:extLst>
              <a:ext uri="{FF2B5EF4-FFF2-40B4-BE49-F238E27FC236}">
                <a16:creationId xmlns:a16="http://schemas.microsoft.com/office/drawing/2014/main" id="{4E65C61F-5931-44B2-9F04-52EB66351BE4}"/>
              </a:ext>
            </a:extLst>
          </p:cNvPr>
          <p:cNvGrpSpPr>
            <a:grpSpLocks/>
          </p:cNvGrpSpPr>
          <p:nvPr/>
        </p:nvGrpSpPr>
        <p:grpSpPr bwMode="auto">
          <a:xfrm>
            <a:off x="782362" y="234072"/>
            <a:ext cx="2789237" cy="920750"/>
            <a:chOff x="0" y="0"/>
            <a:chExt cx="2231" cy="580"/>
          </a:xfrm>
        </p:grpSpPr>
        <p:pic>
          <p:nvPicPr>
            <p:cNvPr id="14341" name="圆角矩形 1">
              <a:extLst>
                <a:ext uri="{FF2B5EF4-FFF2-40B4-BE49-F238E27FC236}">
                  <a16:creationId xmlns:a16="http://schemas.microsoft.com/office/drawing/2014/main" id="{94933902-85B2-4B9C-814A-B8D7A6A9BF20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231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2" name="文本框 4101">
              <a:extLst>
                <a:ext uri="{FF2B5EF4-FFF2-40B4-BE49-F238E27FC236}">
                  <a16:creationId xmlns:a16="http://schemas.microsoft.com/office/drawing/2014/main" id="{22D54E61-A4B8-42A3-B9D6-9EB539438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" y="105"/>
              <a:ext cx="2116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zh-CN" altLang="en-US" sz="3600" b="1">
                  <a:solidFill>
                    <a:srgbClr val="FFFFFF"/>
                  </a:solidFill>
                  <a:latin typeface="宋体" panose="02010600030101010101" pitchFamily="2" charset="-122"/>
                </a:rPr>
                <a:t>观　察</a:t>
              </a:r>
            </a:p>
          </p:txBody>
        </p:sp>
      </p:grpSp>
      <p:pic>
        <p:nvPicPr>
          <p:cNvPr id="14343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FB352411-98B0-4B44-9EE4-57E84E0F9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063" y="476250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E:\01商乐\05区工作\04课题组\做ppt\19章 生活用电\图\19-1-6.jpg">
            <a:extLst>
              <a:ext uri="{FF2B5EF4-FFF2-40B4-BE49-F238E27FC236}">
                <a16:creationId xmlns:a16="http://schemas.microsoft.com/office/drawing/2014/main" id="{E3F80211-C2DC-4CBE-8B67-FBD672E65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885826"/>
            <a:ext cx="6453188" cy="506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6">
            <a:extLst>
              <a:ext uri="{FF2B5EF4-FFF2-40B4-BE49-F238E27FC236}">
                <a16:creationId xmlns:a16="http://schemas.microsoft.com/office/drawing/2014/main" id="{2E350037-4999-403D-B0A9-E5AFE640E0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8825" y="441326"/>
            <a:ext cx="2774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</a:rPr>
              <a:t>2</a:t>
            </a:r>
            <a:r>
              <a:rPr lang="zh-CN" altLang="en-US" sz="2800" b="1">
                <a:latin typeface="黑体" panose="02010609060101010101" pitchFamily="49" charset="-122"/>
              </a:rPr>
              <a:t>．漏电保护器</a:t>
            </a:r>
          </a:p>
        </p:txBody>
      </p:sp>
      <p:pic>
        <p:nvPicPr>
          <p:cNvPr id="32772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A1B8C748-7F5F-470E-B018-D2246DC4F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450" y="404814"/>
            <a:ext cx="8826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文本框 22532">
            <a:extLst>
              <a:ext uri="{FF2B5EF4-FFF2-40B4-BE49-F238E27FC236}">
                <a16:creationId xmlns:a16="http://schemas.microsoft.com/office/drawing/2014/main" id="{B169056F-744B-48BA-865F-4561B91D4E4F}"/>
              </a:ext>
            </a:extLst>
          </p:cNvPr>
          <p:cNvSpPr/>
          <p:nvPr/>
        </p:nvSpPr>
        <p:spPr>
          <a:xfrm>
            <a:off x="2028825" y="5805489"/>
            <a:ext cx="8172450" cy="95410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eaLnBrk="0" hangingPunct="0">
              <a:spcBef>
                <a:spcPct val="50000"/>
              </a:spcBef>
            </a:pP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黑体" pitchFamily="2" charset="-122"/>
                <a:sym typeface="Wingdings"/>
              </a:rPr>
              <a:t>作用：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0504D"/>
                </a:solidFill>
                <a:sym typeface="Wingdings"/>
              </a:rPr>
              <a:t>当有人站在地上接触了火线，电流经过人体流入大地，这时“漏电保护器”会迅速切断电流。</a:t>
            </a:r>
            <a:endParaRPr sz="2800" b="1">
              <a:solidFill>
                <a:schemeClr val="accent2"/>
              </a:solidFill>
            </a:endParaRPr>
          </a:p>
        </p:txBody>
      </p:sp>
      <p:sp>
        <p:nvSpPr>
          <p:cNvPr id="32774" name="矩形标注 22533">
            <a:extLst>
              <a:ext uri="{FF2B5EF4-FFF2-40B4-BE49-F238E27FC236}">
                <a16:creationId xmlns:a16="http://schemas.microsoft.com/office/drawing/2014/main" id="{3C5A70DF-6AB4-4F00-A834-981BF306C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4176" y="3608388"/>
            <a:ext cx="2447925" cy="576262"/>
          </a:xfrm>
          <a:prstGeom prst="wedgeRectCallout">
            <a:avLst>
              <a:gd name="adj1" fmla="val -51296"/>
              <a:gd name="adj2" fmla="val 94903"/>
            </a:avLst>
          </a:prstGeom>
          <a:solidFill>
            <a:srgbClr val="00CC00"/>
          </a:solidFill>
          <a:ln w="9525" algn="ctr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zh-CN" altLang="en-US" sz="2800" b="1">
                <a:solidFill>
                  <a:srgbClr val="FF0000"/>
                </a:solidFill>
                <a:ea typeface="书体坊郭小语钢笔楷体" pitchFamily="2" charset="-122"/>
              </a:rPr>
              <a:t>漏电动作电流</a:t>
            </a:r>
          </a:p>
        </p:txBody>
      </p:sp>
      <p:sp>
        <p:nvSpPr>
          <p:cNvPr id="32775" name="矩形标注 22534">
            <a:extLst>
              <a:ext uri="{FF2B5EF4-FFF2-40B4-BE49-F238E27FC236}">
                <a16:creationId xmlns:a16="http://schemas.microsoft.com/office/drawing/2014/main" id="{593C37F5-FB58-423D-A37E-0E410D13B7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0689" y="5229225"/>
            <a:ext cx="2447925" cy="577850"/>
          </a:xfrm>
          <a:prstGeom prst="wedgeRectCallout">
            <a:avLst>
              <a:gd name="adj1" fmla="val -54931"/>
              <a:gd name="adj2" fmla="val -111431"/>
            </a:avLst>
          </a:prstGeom>
          <a:solidFill>
            <a:srgbClr val="00CC00"/>
          </a:solidFill>
          <a:ln w="9525" algn="ctr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zh-CN" altLang="en-US" sz="2800" b="1">
                <a:solidFill>
                  <a:srgbClr val="FF0000"/>
                </a:solidFill>
                <a:ea typeface="书体坊郭小语钢笔楷体" pitchFamily="2" charset="-122"/>
              </a:rPr>
              <a:t>漏电动作时间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  <p:bldP spid="32774" grpId="0" animBg="1"/>
      <p:bldP spid="3277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r:id="rId1" imgW="9144000" imgH="6597720"/>
        </mc:Choice>
        <mc:Fallback>
          <p:control r:id="rId1" imgW="9144000" imgH="6597720">
            <p:pic>
              <p:nvPicPr>
                <p:cNvPr id="33794" name="Control 2">
                  <a:extLst>
                    <a:ext uri="{FF2B5EF4-FFF2-40B4-BE49-F238E27FC236}">
                      <a16:creationId xmlns:a16="http://schemas.microsoft.com/office/drawing/2014/main" id="{D5653269-C817-40FA-A8FA-6C88934C8DE1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97025" y="80963"/>
                  <a:ext cx="9144000" cy="65976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矩形 24577">
            <a:extLst>
              <a:ext uri="{FF2B5EF4-FFF2-40B4-BE49-F238E27FC236}">
                <a16:creationId xmlns:a16="http://schemas.microsoft.com/office/drawing/2014/main" id="{7708AAD9-AA32-4181-A8AA-B595C9B9D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875" y="1624013"/>
            <a:ext cx="824388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0066CC"/>
                </a:solidFill>
              </a:rPr>
              <a:t>　　空气开关和漏电保护器在电路中分别起什么作用？这样安装有什么好处？</a:t>
            </a:r>
          </a:p>
        </p:txBody>
      </p:sp>
      <p:grpSp>
        <p:nvGrpSpPr>
          <p:cNvPr id="34819" name="组合 24578">
            <a:extLst>
              <a:ext uri="{FF2B5EF4-FFF2-40B4-BE49-F238E27FC236}">
                <a16:creationId xmlns:a16="http://schemas.microsoft.com/office/drawing/2014/main" id="{ADA30162-63DB-42C6-8E7D-F21F0891815D}"/>
              </a:ext>
            </a:extLst>
          </p:cNvPr>
          <p:cNvGrpSpPr>
            <a:grpSpLocks/>
          </p:cNvGrpSpPr>
          <p:nvPr/>
        </p:nvGrpSpPr>
        <p:grpSpPr bwMode="auto">
          <a:xfrm>
            <a:off x="1954214" y="523875"/>
            <a:ext cx="2789237" cy="920750"/>
            <a:chOff x="0" y="0"/>
            <a:chExt cx="2231" cy="580"/>
          </a:xfrm>
        </p:grpSpPr>
        <p:pic>
          <p:nvPicPr>
            <p:cNvPr id="34820" name="圆角矩形 1">
              <a:extLst>
                <a:ext uri="{FF2B5EF4-FFF2-40B4-BE49-F238E27FC236}">
                  <a16:creationId xmlns:a16="http://schemas.microsoft.com/office/drawing/2014/main" id="{B5AAA579-67CB-4CAC-89A4-0EFF394E8870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231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1" name="文本框 24580">
              <a:extLst>
                <a:ext uri="{FF2B5EF4-FFF2-40B4-BE49-F238E27FC236}">
                  <a16:creationId xmlns:a16="http://schemas.microsoft.com/office/drawing/2014/main" id="{66B38346-3C19-40AA-B8CA-9734E780F0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" y="105"/>
              <a:ext cx="2116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zh-CN" altLang="en-US" sz="3600" b="1">
                  <a:solidFill>
                    <a:srgbClr val="FFFFFF"/>
                  </a:solidFill>
                  <a:latin typeface="宋体" panose="02010600030101010101" pitchFamily="2" charset="-122"/>
                </a:rPr>
                <a:t>想一想</a:t>
              </a:r>
            </a:p>
          </p:txBody>
        </p:sp>
      </p:grpSp>
      <p:pic>
        <p:nvPicPr>
          <p:cNvPr id="34822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EF093DA7-B787-445D-AF36-73E98BC0C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6438" y="533400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内容占位符 24582" descr="10804008">
            <a:extLst>
              <a:ext uri="{FF2B5EF4-FFF2-40B4-BE49-F238E27FC236}">
                <a16:creationId xmlns:a16="http://schemas.microsoft.com/office/drawing/2014/main" id="{F755CE83-62FE-4CE0-8026-4028535F732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57388" y="2597151"/>
            <a:ext cx="8229600" cy="3857625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内容占位符 25601" descr="10804009">
            <a:extLst>
              <a:ext uri="{FF2B5EF4-FFF2-40B4-BE49-F238E27FC236}">
                <a16:creationId xmlns:a16="http://schemas.microsoft.com/office/drawing/2014/main" id="{58AEF918-AA5B-4BD7-93B0-A9EC59242D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2313" y="1917700"/>
            <a:ext cx="8229600" cy="3875088"/>
          </a:xfrm>
        </p:spPr>
      </p:pic>
      <p:cxnSp>
        <p:nvCxnSpPr>
          <p:cNvPr id="35843" name="直接连接符 25602">
            <a:extLst>
              <a:ext uri="{FF2B5EF4-FFF2-40B4-BE49-F238E27FC236}">
                <a16:creationId xmlns:a16="http://schemas.microsoft.com/office/drawing/2014/main" id="{616E2688-E473-4F3C-9E0D-D9E60D1F38C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287714" y="3105151"/>
            <a:ext cx="1587" cy="1692275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4" name="直接连接符 25603">
            <a:extLst>
              <a:ext uri="{FF2B5EF4-FFF2-40B4-BE49-F238E27FC236}">
                <a16:creationId xmlns:a16="http://schemas.microsoft.com/office/drawing/2014/main" id="{5A273F35-5F95-4E86-B448-DFAC1487184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971925" y="3681414"/>
            <a:ext cx="1588" cy="395287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5" name="直接连接符 25604">
            <a:extLst>
              <a:ext uri="{FF2B5EF4-FFF2-40B4-BE49-F238E27FC236}">
                <a16:creationId xmlns:a16="http://schemas.microsoft.com/office/drawing/2014/main" id="{5A4FC3F9-8231-4ADB-933F-B682B611FD5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619625" y="2600325"/>
            <a:ext cx="1588" cy="2197100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6" name="直接连接符 25605">
            <a:extLst>
              <a:ext uri="{FF2B5EF4-FFF2-40B4-BE49-F238E27FC236}">
                <a16:creationId xmlns:a16="http://schemas.microsoft.com/office/drawing/2014/main" id="{FB911336-31A5-432E-9903-3769B2EA9C6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753350" y="2600325"/>
            <a:ext cx="0" cy="1620838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7" name="直接连接符 25606">
            <a:extLst>
              <a:ext uri="{FF2B5EF4-FFF2-40B4-BE49-F238E27FC236}">
                <a16:creationId xmlns:a16="http://schemas.microsoft.com/office/drawing/2014/main" id="{A5E7A3F4-31F5-4E8C-B557-D4AF2D8B236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32514" y="4221163"/>
            <a:ext cx="1404937" cy="0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8" name="直接连接符 25607">
            <a:extLst>
              <a:ext uri="{FF2B5EF4-FFF2-40B4-BE49-F238E27FC236}">
                <a16:creationId xmlns:a16="http://schemas.microsoft.com/office/drawing/2014/main" id="{4946138B-2BD5-4D84-9074-2298F024B4A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916613" y="3140075"/>
            <a:ext cx="0" cy="1079500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 fill="hold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 fill="hold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 fill="hold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 fill="hold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 fill="hold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 fill="hold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内容占位符 26625" descr="10804010">
            <a:extLst>
              <a:ext uri="{FF2B5EF4-FFF2-40B4-BE49-F238E27FC236}">
                <a16:creationId xmlns:a16="http://schemas.microsoft.com/office/drawing/2014/main" id="{4C1F8812-037D-4EF2-BBE1-B1B15398F49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0850" y="908051"/>
            <a:ext cx="4038600" cy="2068513"/>
          </a:xfrm>
        </p:spPr>
      </p:pic>
      <p:pic>
        <p:nvPicPr>
          <p:cNvPr id="36867" name="内容占位符 26626" descr="10804011">
            <a:extLst>
              <a:ext uri="{FF2B5EF4-FFF2-40B4-BE49-F238E27FC236}">
                <a16:creationId xmlns:a16="http://schemas.microsoft.com/office/drawing/2014/main" id="{BBBF7D01-C619-4764-B08F-51CBD21EBE9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40013" y="3394075"/>
            <a:ext cx="7562850" cy="2825750"/>
          </a:xfrm>
        </p:spPr>
      </p:pic>
      <p:sp>
        <p:nvSpPr>
          <p:cNvPr id="25603" name="矩形 26627">
            <a:extLst>
              <a:ext uri="{FF2B5EF4-FFF2-40B4-BE49-F238E27FC236}">
                <a16:creationId xmlns:a16="http://schemas.microsoft.com/office/drawing/2014/main" id="{B35CAABD-D030-4DE7-9209-2A9600E9D83B}"/>
              </a:ext>
            </a:extLst>
          </p:cNvPr>
          <p:cNvSpPr/>
          <p:nvPr/>
        </p:nvSpPr>
        <p:spPr>
          <a:xfrm rot="5340000">
            <a:off x="6707188" y="5230813"/>
            <a:ext cx="434975" cy="146050"/>
          </a:xfrm>
          <a:prstGeom prst="rect">
            <a:avLst/>
          </a:prstGeom>
          <a:gradFill rotWithShape="0">
            <a:gsLst>
              <a:gs pos="0">
                <a:srgbClr val="CCFFCC"/>
              </a:gs>
              <a:gs pos="50000">
                <a:srgbClr val="CC0000"/>
              </a:gs>
              <a:gs pos="100000">
                <a:srgbClr val="CCFFCC"/>
              </a:gs>
            </a:gsLst>
            <a:lin ang="5400000" scaled="1"/>
          </a:gradFill>
          <a:ln>
            <a:solidFill>
              <a:srgbClr val="800000"/>
            </a:solidFill>
            <a:miter lim="800000"/>
          </a:ln>
        </p:spPr>
        <p:txBody>
          <a:bodyPr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endParaRPr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sym typeface="Wingdings"/>
            </a:endParaRPr>
          </a:p>
        </p:txBody>
      </p:sp>
      <p:cxnSp>
        <p:nvCxnSpPr>
          <p:cNvPr id="36869" name="直接连接符 26628">
            <a:extLst>
              <a:ext uri="{FF2B5EF4-FFF2-40B4-BE49-F238E27FC236}">
                <a16:creationId xmlns:a16="http://schemas.microsoft.com/office/drawing/2014/main" id="{47882380-EC74-4174-9493-8AFB2800195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564313" y="5697538"/>
            <a:ext cx="360362" cy="0"/>
          </a:xfrm>
          <a:prstGeom prst="line">
            <a:avLst/>
          </a:prstGeom>
          <a:noFill/>
          <a:ln w="25400" algn="ctr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0" name="直接连接符 26629">
            <a:extLst>
              <a:ext uri="{FF2B5EF4-FFF2-40B4-BE49-F238E27FC236}">
                <a16:creationId xmlns:a16="http://schemas.microsoft.com/office/drawing/2014/main" id="{66AA1F08-70D5-47F0-8847-2B7AA734AE2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924675" y="5519738"/>
            <a:ext cx="0" cy="177800"/>
          </a:xfrm>
          <a:prstGeom prst="line">
            <a:avLst/>
          </a:prstGeom>
          <a:noFill/>
          <a:ln w="25400" algn="ctr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1" name="直接连接符 26630">
            <a:extLst>
              <a:ext uri="{FF2B5EF4-FFF2-40B4-BE49-F238E27FC236}">
                <a16:creationId xmlns:a16="http://schemas.microsoft.com/office/drawing/2014/main" id="{F857963C-300C-4D1B-A426-11373B69C41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924675" y="4832351"/>
            <a:ext cx="0" cy="252413"/>
          </a:xfrm>
          <a:prstGeom prst="line">
            <a:avLst/>
          </a:prstGeom>
          <a:noFill/>
          <a:ln w="25400" algn="ctr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2" name="直接连接符 26631">
            <a:extLst>
              <a:ext uri="{FF2B5EF4-FFF2-40B4-BE49-F238E27FC236}">
                <a16:creationId xmlns:a16="http://schemas.microsoft.com/office/drawing/2014/main" id="{61517710-BEC7-4943-8C83-7DE08E715A7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78451" y="4833938"/>
            <a:ext cx="574675" cy="0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3" name="直接连接符 26632">
            <a:extLst>
              <a:ext uri="{FF2B5EF4-FFF2-40B4-BE49-F238E27FC236}">
                <a16:creationId xmlns:a16="http://schemas.microsoft.com/office/drawing/2014/main" id="{62285650-4A49-4589-8A0D-C744377D74E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76863" y="4832350"/>
            <a:ext cx="0" cy="1079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4" name="直接连接符 26633">
            <a:extLst>
              <a:ext uri="{FF2B5EF4-FFF2-40B4-BE49-F238E27FC236}">
                <a16:creationId xmlns:a16="http://schemas.microsoft.com/office/drawing/2014/main" id="{D5C8F539-2B1E-4362-999D-28F0FE00F5A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537450" y="4833938"/>
            <a:ext cx="0" cy="14446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5" name="直接连接符 26634">
            <a:extLst>
              <a:ext uri="{FF2B5EF4-FFF2-40B4-BE49-F238E27FC236}">
                <a16:creationId xmlns:a16="http://schemas.microsoft.com/office/drawing/2014/main" id="{C335E999-5776-4162-A91B-CE0C3A31F41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916614" y="5805489"/>
            <a:ext cx="541337" cy="1587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6" name="直接连接符 26635">
            <a:extLst>
              <a:ext uri="{FF2B5EF4-FFF2-40B4-BE49-F238E27FC236}">
                <a16:creationId xmlns:a16="http://schemas.microsoft.com/office/drawing/2014/main" id="{47D47D0F-44CF-462E-A9FD-EA25C2DA100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924675" y="4149725"/>
            <a:ext cx="0" cy="717550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7" name="直接连接符 26636">
            <a:extLst>
              <a:ext uri="{FF2B5EF4-FFF2-40B4-BE49-F238E27FC236}">
                <a16:creationId xmlns:a16="http://schemas.microsoft.com/office/drawing/2014/main" id="{62FA750F-B797-4325-AC82-22E79AB394E0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7537450" y="4184650"/>
            <a:ext cx="0" cy="757238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8" name="直接连接符 26637">
            <a:extLst>
              <a:ext uri="{FF2B5EF4-FFF2-40B4-BE49-F238E27FC236}">
                <a16:creationId xmlns:a16="http://schemas.microsoft.com/office/drawing/2014/main" id="{24AD5D57-0660-4845-9D78-1E0B396E066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953125" y="4833939"/>
            <a:ext cx="0" cy="973137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9" name="直接连接符 26638">
            <a:extLst>
              <a:ext uri="{FF2B5EF4-FFF2-40B4-BE49-F238E27FC236}">
                <a16:creationId xmlns:a16="http://schemas.microsoft.com/office/drawing/2014/main" id="{BD884E5D-CCDB-493A-9733-F7423781B70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457950" y="5805489"/>
            <a:ext cx="1727200" cy="1587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80" name="直接连接符 26639">
            <a:extLst>
              <a:ext uri="{FF2B5EF4-FFF2-40B4-BE49-F238E27FC236}">
                <a16:creationId xmlns:a16="http://schemas.microsoft.com/office/drawing/2014/main" id="{B6125A18-A85D-4090-BFF8-620D74CEB03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753350" y="4978400"/>
            <a:ext cx="431800" cy="0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81" name="直接连接符 26640">
            <a:extLst>
              <a:ext uri="{FF2B5EF4-FFF2-40B4-BE49-F238E27FC236}">
                <a16:creationId xmlns:a16="http://schemas.microsoft.com/office/drawing/2014/main" id="{B20D9899-C2E6-4A6C-9E98-A8D07F6D0E6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185150" y="4978401"/>
            <a:ext cx="0" cy="828675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 fill="hold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 fill="hold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 fill="hold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 fill="hold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 fill="hold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 fill="hold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 fill="hold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图片 27649" descr="image003">
            <a:extLst>
              <a:ext uri="{FF2B5EF4-FFF2-40B4-BE49-F238E27FC236}">
                <a16:creationId xmlns:a16="http://schemas.microsoft.com/office/drawing/2014/main" id="{EB6583DB-60E9-445B-8FD2-82E4B8382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7"/>
          <a:stretch>
            <a:fillRect/>
          </a:stretch>
        </p:blipFill>
        <p:spPr bwMode="auto">
          <a:xfrm>
            <a:off x="1884363" y="2817814"/>
            <a:ext cx="8653462" cy="313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矩形 27650">
            <a:extLst>
              <a:ext uri="{FF2B5EF4-FFF2-40B4-BE49-F238E27FC236}">
                <a16:creationId xmlns:a16="http://schemas.microsoft.com/office/drawing/2014/main" id="{AD8198B9-D176-48C0-9293-5E8199472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4" y="1484314"/>
            <a:ext cx="777557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>
              <a:lnSpc>
                <a:spcPct val="140000"/>
              </a:lnSpc>
            </a:pPr>
            <a:r>
              <a:rPr lang="zh-CN" altLang="en-US" sz="2400" b="1"/>
              <a:t>将如图所示电水壶的</a:t>
            </a:r>
            <a:r>
              <a:rPr lang="en-US" altLang="zh-CN" sz="2400" b="1"/>
              <a:t>3</a:t>
            </a:r>
            <a:r>
              <a:rPr lang="zh-CN" altLang="en-US" sz="2400" b="1"/>
              <a:t>条接线按照安全用电的原则对应连接到插头上．</a:t>
            </a:r>
            <a:r>
              <a:rPr lang="zh-CN" altLang="en-US" sz="2400"/>
              <a:t> </a:t>
            </a:r>
            <a:endParaRPr lang="en-US" altLang="zh-CN" sz="2400"/>
          </a:p>
        </p:txBody>
      </p:sp>
      <p:sp>
        <p:nvSpPr>
          <p:cNvPr id="37892" name="文本框 27651">
            <a:extLst>
              <a:ext uri="{FF2B5EF4-FFF2-40B4-BE49-F238E27FC236}">
                <a16:creationId xmlns:a16="http://schemas.microsoft.com/office/drawing/2014/main" id="{788E6ECB-36A8-4471-BCC0-F3AFB04F7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549275"/>
            <a:ext cx="18732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4400" b="1">
                <a:solidFill>
                  <a:srgbClr val="FF0000"/>
                </a:solidFill>
                <a:ea typeface="迷你简琥珀" pitchFamily="1" charset="-122"/>
              </a:rPr>
              <a:t>练   习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文本框 28673">
            <a:extLst>
              <a:ext uri="{FF2B5EF4-FFF2-40B4-BE49-F238E27FC236}">
                <a16:creationId xmlns:a16="http://schemas.microsoft.com/office/drawing/2014/main" id="{84B1A90F-D446-4AF1-B592-DB36DD28A8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2926" y="728664"/>
            <a:ext cx="8532813" cy="499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 b="1"/>
              <a:t>1.</a:t>
            </a:r>
            <a:r>
              <a:rPr lang="zh-CN" altLang="en-US" sz="2400" b="1"/>
              <a:t>在家庭电路中常常发生在台灯开关断开的情况  下，把台灯插头插入插座时，室内其他电灯全部熄  灭，保险丝熔断；有时是在台灯插头插入插座后，闭合台灯开关，室内其他电灯熄灭，保险丝熔断，引起这两种故障的最大可能</a:t>
            </a:r>
            <a:r>
              <a:rPr lang="en-US" altLang="zh-CN" sz="2400" b="1"/>
              <a:t>( </a:t>
            </a:r>
            <a:r>
              <a:rPr lang="zh-CN" altLang="en-US" sz="2400" b="1"/>
              <a:t>  </a:t>
            </a:r>
            <a:r>
              <a:rPr lang="en-US" altLang="zh-CN" sz="2400" b="1"/>
              <a:t>   )</a:t>
            </a:r>
          </a:p>
          <a:p>
            <a:pPr eaLnBrk="0" hangingPunct="0"/>
            <a:r>
              <a:rPr lang="en-US" altLang="zh-CN" sz="2400" b="1"/>
              <a:t>  A</a:t>
            </a:r>
            <a:r>
              <a:rPr lang="zh-CN" altLang="en-US" sz="2400" b="1"/>
              <a:t>．前者是插座短路，后者是灯泡短路</a:t>
            </a:r>
          </a:p>
          <a:p>
            <a:pPr eaLnBrk="0" hangingPunct="0"/>
            <a:r>
              <a:rPr lang="zh-CN" altLang="en-US" sz="2400" b="1"/>
              <a:t>  </a:t>
            </a:r>
            <a:r>
              <a:rPr lang="en-US" altLang="zh-CN" sz="2400" b="1"/>
              <a:t>B</a:t>
            </a:r>
            <a:r>
              <a:rPr lang="zh-CN" altLang="en-US" sz="2400" b="1"/>
              <a:t>．前者是插头短路，后者是灯泡短路    </a:t>
            </a:r>
          </a:p>
          <a:p>
            <a:pPr eaLnBrk="0" hangingPunct="0"/>
            <a:r>
              <a:rPr lang="zh-CN" altLang="en-US" sz="2400" b="1"/>
              <a:t>  </a:t>
            </a:r>
            <a:r>
              <a:rPr lang="en-US" altLang="zh-CN" sz="2400" b="1"/>
              <a:t>C</a:t>
            </a:r>
            <a:r>
              <a:rPr lang="zh-CN" altLang="en-US" sz="2400" b="1"/>
              <a:t>．两者都是插座短路</a:t>
            </a:r>
          </a:p>
          <a:p>
            <a:pPr eaLnBrk="0" hangingPunct="0"/>
            <a:r>
              <a:rPr lang="zh-CN" altLang="en-US" sz="2400" b="1"/>
              <a:t>  </a:t>
            </a:r>
            <a:r>
              <a:rPr lang="en-US" altLang="zh-CN" sz="2400" b="1"/>
              <a:t>D</a:t>
            </a:r>
            <a:r>
              <a:rPr lang="zh-CN" altLang="en-US" sz="2400" b="1"/>
              <a:t>．两者都是插头短路</a:t>
            </a:r>
          </a:p>
          <a:p>
            <a:pPr eaLnBrk="0" hangingPunct="0"/>
            <a:r>
              <a:rPr lang="zh-CN" altLang="en-US" sz="2400" b="1"/>
              <a:t> </a:t>
            </a:r>
            <a:r>
              <a:rPr lang="en-US" altLang="zh-CN" sz="2400" b="1"/>
              <a:t>2.</a:t>
            </a:r>
            <a:r>
              <a:rPr lang="zh-CN" altLang="en-US" sz="2400" b="1"/>
              <a:t>小明同学家里的几盏灯都不亮了，检查保险丝没有熔断，用测电笔测室内各处时，氖管均发光，小明对故障做了</a:t>
            </a:r>
            <a:r>
              <a:rPr lang="en-US" altLang="zh-CN" sz="2400" b="1"/>
              <a:t>4</a:t>
            </a:r>
            <a:r>
              <a:rPr lang="zh-CN" altLang="en-US" sz="2400" b="1"/>
              <a:t>种判断，其中正确的是（    ）</a:t>
            </a:r>
          </a:p>
          <a:p>
            <a:pPr eaLnBrk="0" hangingPunct="0">
              <a:lnSpc>
                <a:spcPct val="120000"/>
              </a:lnSpc>
            </a:pPr>
            <a:r>
              <a:rPr lang="en-US" altLang="zh-CN" sz="2400" b="1"/>
              <a:t>A.</a:t>
            </a:r>
            <a:r>
              <a:rPr lang="zh-CN" altLang="en-US" sz="2400" b="1"/>
              <a:t>灯泡全部烧坏      </a:t>
            </a:r>
            <a:r>
              <a:rPr lang="en-US" altLang="zh-CN" sz="2400" b="1"/>
              <a:t>B.</a:t>
            </a:r>
            <a:r>
              <a:rPr lang="zh-CN" altLang="en-US" sz="2400" b="1"/>
              <a:t>室内某处短路      </a:t>
            </a:r>
          </a:p>
          <a:p>
            <a:pPr eaLnBrk="0" hangingPunct="0">
              <a:lnSpc>
                <a:spcPct val="120000"/>
              </a:lnSpc>
            </a:pPr>
            <a:r>
              <a:rPr lang="en-US" altLang="zh-CN" sz="2400" b="1"/>
              <a:t>C.</a:t>
            </a:r>
            <a:r>
              <a:rPr lang="zh-CN" altLang="en-US" sz="2400" b="1"/>
              <a:t>进户线零线开路  </a:t>
            </a:r>
            <a:r>
              <a:rPr lang="en-US" altLang="zh-CN" sz="2400" b="1"/>
              <a:t>D.</a:t>
            </a:r>
            <a:r>
              <a:rPr lang="zh-CN" altLang="en-US" sz="2400" b="1"/>
              <a:t>进户线火线开路</a:t>
            </a:r>
          </a:p>
        </p:txBody>
      </p:sp>
      <p:sp>
        <p:nvSpPr>
          <p:cNvPr id="27650" name="文本框 28674">
            <a:extLst>
              <a:ext uri="{FF2B5EF4-FFF2-40B4-BE49-F238E27FC236}">
                <a16:creationId xmlns:a16="http://schemas.microsoft.com/office/drawing/2014/main" id="{2B09D908-D9EE-452F-AA65-B71F8B7C226E}"/>
              </a:ext>
            </a:extLst>
          </p:cNvPr>
          <p:cNvSpPr/>
          <p:nvPr/>
        </p:nvSpPr>
        <p:spPr>
          <a:xfrm>
            <a:off x="8178800" y="1846263"/>
            <a:ext cx="4445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algn="r" eaLnBrk="0" hangingPunct="0">
              <a:spcBef>
                <a:spcPct val="50000"/>
              </a:spcBef>
            </a:pPr>
            <a:r>
              <a: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B</a:t>
            </a:r>
            <a:endParaRPr lang="en-US" altLang="zh-CN" sz="2400" b="1">
              <a:solidFill>
                <a:srgbClr val="FF0000"/>
              </a:solidFill>
            </a:endParaRPr>
          </a:p>
        </p:txBody>
      </p:sp>
      <p:sp>
        <p:nvSpPr>
          <p:cNvPr id="27651" name="文本框 28675">
            <a:extLst>
              <a:ext uri="{FF2B5EF4-FFF2-40B4-BE49-F238E27FC236}">
                <a16:creationId xmlns:a16="http://schemas.microsoft.com/office/drawing/2014/main" id="{80200E23-7B27-4C2C-879D-DE76698CC266}"/>
              </a:ext>
            </a:extLst>
          </p:cNvPr>
          <p:cNvSpPr/>
          <p:nvPr/>
        </p:nvSpPr>
        <p:spPr>
          <a:xfrm>
            <a:off x="4332288" y="4400550"/>
            <a:ext cx="4445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algn="r" eaLnBrk="0" hangingPunct="0">
              <a:spcBef>
                <a:spcPct val="50000"/>
              </a:spcBef>
            </a:pPr>
            <a:r>
              <a: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C</a:t>
            </a:r>
            <a:endParaRPr lang="en-US" altLang="zh-CN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nimBg="1"/>
      <p:bldP spid="2765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图片 29697" descr="image002">
            <a:extLst>
              <a:ext uri="{FF2B5EF4-FFF2-40B4-BE49-F238E27FC236}">
                <a16:creationId xmlns:a16="http://schemas.microsoft.com/office/drawing/2014/main" id="{2BC53104-DA1F-4070-B123-1D58D6115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1" y="3209925"/>
            <a:ext cx="6697663" cy="272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矩形 29698">
            <a:extLst>
              <a:ext uri="{FF2B5EF4-FFF2-40B4-BE49-F238E27FC236}">
                <a16:creationId xmlns:a16="http://schemas.microsoft.com/office/drawing/2014/main" id="{E1BDA040-D2B5-4A1C-A2E2-FAC98B1BB8AA}"/>
              </a:ext>
            </a:extLst>
          </p:cNvPr>
          <p:cNvSpPr/>
          <p:nvPr/>
        </p:nvSpPr>
        <p:spPr>
          <a:xfrm>
            <a:off x="2208213" y="1296989"/>
            <a:ext cx="7848600" cy="18446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eaLnBrk="0" hangingPunct="0">
              <a:lnSpc>
                <a:spcPct val="120000"/>
              </a:lnSpc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  要将一个“一开三孔”开关</a:t>
            </a:r>
            <a:r>
              <a: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(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即一个开关和一个三孔插座连在一起</a:t>
            </a:r>
            <a:r>
              <a: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)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安装在新房里如下图所示。图甲为实物图，图乙为反面接线示意图。请你帮他将图乙中的电路连接完整，使开关控制电灯，插座又方便其他电器使用。 </a:t>
            </a:r>
            <a:endParaRPr sz="2400" b="1"/>
          </a:p>
        </p:txBody>
      </p:sp>
      <p:cxnSp>
        <p:nvCxnSpPr>
          <p:cNvPr id="39940" name="直接连接符 29699">
            <a:extLst>
              <a:ext uri="{FF2B5EF4-FFF2-40B4-BE49-F238E27FC236}">
                <a16:creationId xmlns:a16="http://schemas.microsoft.com/office/drawing/2014/main" id="{B26008E0-A21C-47D8-8877-BDDB50A2127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246939" y="3357563"/>
            <a:ext cx="1587" cy="1223962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76" name="未知">
            <a:extLst>
              <a:ext uri="{FF2B5EF4-FFF2-40B4-BE49-F238E27FC236}">
                <a16:creationId xmlns:a16="http://schemas.microsoft.com/office/drawing/2014/main" id="{DDC81EF0-CDCF-432E-A6B1-BB6E3E3B36F6}"/>
              </a:ext>
            </a:extLst>
          </p:cNvPr>
          <p:cNvSpPr/>
          <p:nvPr/>
        </p:nvSpPr>
        <p:spPr>
          <a:xfrm>
            <a:off x="7391401" y="4005263"/>
            <a:ext cx="576263" cy="576262"/>
          </a:xfrm>
          <a:custGeom>
            <a:avLst/>
            <a:gdLst/>
            <a:ahLst/>
            <a:cxnLst/>
            <a:rect l="l" t="t" r="r" b="b"/>
            <a:pathLst>
              <a:path w="363" h="363">
                <a:moveTo>
                  <a:pt x="0" y="363"/>
                </a:moveTo>
                <a:lnTo>
                  <a:pt x="0" y="0"/>
                </a:lnTo>
                <a:lnTo>
                  <a:pt x="363" y="0"/>
                </a:lnTo>
              </a:path>
            </a:pathLst>
          </a:custGeom>
          <a:noFill/>
          <a:ln w="19050">
            <a:solidFill>
              <a:srgbClr val="FF0000"/>
            </a:solidFill>
            <a:round/>
          </a:ln>
        </p:spPr>
        <p:txBody>
          <a:bodyPr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endParaRPr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sym typeface="Wingdings"/>
            </a:endParaRPr>
          </a:p>
        </p:txBody>
      </p:sp>
      <p:sp>
        <p:nvSpPr>
          <p:cNvPr id="39942" name="文本框 29701">
            <a:extLst>
              <a:ext uri="{FF2B5EF4-FFF2-40B4-BE49-F238E27FC236}">
                <a16:creationId xmlns:a16="http://schemas.microsoft.com/office/drawing/2014/main" id="{F968C4D3-DF35-4643-BAD7-E7478D9A2E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549275"/>
            <a:ext cx="18732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4400" b="1">
                <a:solidFill>
                  <a:srgbClr val="FF0000"/>
                </a:solidFill>
                <a:ea typeface="迷你简琥珀" pitchFamily="1" charset="-122"/>
              </a:rPr>
              <a:t>练   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 fill="hold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图片 30721">
            <a:extLst>
              <a:ext uri="{FF2B5EF4-FFF2-40B4-BE49-F238E27FC236}">
                <a16:creationId xmlns:a16="http://schemas.microsoft.com/office/drawing/2014/main" id="{C64C6DD6-42D8-4A8F-AAE6-48CD89BBB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979695"/>
              </a:clrFrom>
              <a:clrTo>
                <a:srgbClr val="979695">
                  <a:alpha val="0"/>
                </a:srgbClr>
              </a:clrTo>
            </a:clrChange>
            <a:lum bright="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9" y="3573464"/>
            <a:ext cx="7932737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矩形 30722">
            <a:extLst>
              <a:ext uri="{FF2B5EF4-FFF2-40B4-BE49-F238E27FC236}">
                <a16:creationId xmlns:a16="http://schemas.microsoft.com/office/drawing/2014/main" id="{A1F415E2-1298-47B8-8288-68910890D6FE}"/>
              </a:ext>
            </a:extLst>
          </p:cNvPr>
          <p:cNvSpPr/>
          <p:nvPr/>
        </p:nvSpPr>
        <p:spPr>
          <a:xfrm>
            <a:off x="2063751" y="1133476"/>
            <a:ext cx="8061325" cy="2136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eaLnBrk="0" hangingPunct="0">
              <a:lnSpc>
                <a:spcPct val="140000"/>
              </a:lnSpc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家庭电路中需要安装一个“一开三孔”开关（即一个开关和一个三孔插座不存在一起），要求插座能单独使用，开关能控制电灯且符合安全用电原则。从实物正面观察，图</a:t>
            </a:r>
            <a:r>
              <a: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7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所示的几种接线中符合要求的是</a:t>
            </a:r>
            <a:r>
              <a:rPr sz="1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（      ）</a:t>
            </a:r>
            <a:endParaRPr lang="en-US" altLang="zh-CN" sz="1800" b="1"/>
          </a:p>
        </p:txBody>
      </p:sp>
      <p:sp>
        <p:nvSpPr>
          <p:cNvPr id="29699" name="文本框 30723">
            <a:extLst>
              <a:ext uri="{FF2B5EF4-FFF2-40B4-BE49-F238E27FC236}">
                <a16:creationId xmlns:a16="http://schemas.microsoft.com/office/drawing/2014/main" id="{A4AB0084-2793-4D22-91EF-44132E7A2E11}"/>
              </a:ext>
            </a:extLst>
          </p:cNvPr>
          <p:cNvSpPr/>
          <p:nvPr/>
        </p:nvSpPr>
        <p:spPr>
          <a:xfrm>
            <a:off x="6635750" y="2781300"/>
            <a:ext cx="43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algn="r" eaLnBrk="0" hangingPunct="0">
              <a:spcBef>
                <a:spcPct val="50000"/>
              </a:spcBef>
            </a:pPr>
            <a:r>
              <a: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C</a:t>
            </a:r>
            <a:endParaRPr lang="en-US" altLang="zh-CN" sz="2400" b="1">
              <a:solidFill>
                <a:srgbClr val="FF0000"/>
              </a:solidFill>
            </a:endParaRPr>
          </a:p>
        </p:txBody>
      </p:sp>
      <p:sp>
        <p:nvSpPr>
          <p:cNvPr id="40965" name="文本框 30724">
            <a:extLst>
              <a:ext uri="{FF2B5EF4-FFF2-40B4-BE49-F238E27FC236}">
                <a16:creationId xmlns:a16="http://schemas.microsoft.com/office/drawing/2014/main" id="{21647257-58C9-4A80-A80A-75AECA975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496888"/>
            <a:ext cx="18732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4400" b="1">
                <a:solidFill>
                  <a:srgbClr val="FF0000"/>
                </a:solidFill>
                <a:ea typeface="迷你简琥珀" pitchFamily="1" charset="-122"/>
              </a:rPr>
              <a:t>练   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矩形 31745">
            <a:extLst>
              <a:ext uri="{FF2B5EF4-FFF2-40B4-BE49-F238E27FC236}">
                <a16:creationId xmlns:a16="http://schemas.microsoft.com/office/drawing/2014/main" id="{8DECAAB0-E0CE-47E1-A712-764B291BC819}"/>
              </a:ext>
            </a:extLst>
          </p:cNvPr>
          <p:cNvSpPr/>
          <p:nvPr/>
        </p:nvSpPr>
        <p:spPr>
          <a:xfrm>
            <a:off x="2135188" y="1253560"/>
            <a:ext cx="8208962" cy="267765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eaLnBrk="0" hangingPunct="0"/>
            <a:r>
              <a:rPr sz="2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电工师傅常用一只标有</a:t>
            </a:r>
            <a:r>
              <a:rPr lang="en-US" altLang="zh-CN" sz="2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"220 V  40 W”</a:t>
            </a:r>
            <a:r>
              <a:rPr sz="2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的灯泡</a:t>
            </a:r>
            <a:r>
              <a:rPr lang="en-US" altLang="zh-CN" sz="2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L</a:t>
            </a:r>
            <a:r>
              <a:rPr lang="en-US" altLang="zh-CN" sz="2400" baseline="-30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0</a:t>
            </a:r>
            <a:r>
              <a:rPr lang="en-US" altLang="zh-CN" sz="2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(</a:t>
            </a:r>
            <a:r>
              <a:rPr sz="2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检验灯泡</a:t>
            </a:r>
            <a:r>
              <a:rPr lang="en-US" altLang="zh-CN" sz="2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)</a:t>
            </a:r>
            <a:r>
              <a:rPr sz="2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取代保险丝来检查新安装的照明电路中每个支路的情况，如下图所示．当只闭合</a:t>
            </a:r>
            <a:r>
              <a:rPr lang="en-US" altLang="zh-CN" sz="2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S</a:t>
            </a:r>
            <a:r>
              <a:rPr sz="2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、</a:t>
            </a:r>
            <a:r>
              <a:rPr lang="en-US" altLang="zh-CN" sz="2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S</a:t>
            </a:r>
            <a:r>
              <a:rPr lang="en-US" altLang="zh-CN" sz="2400" baseline="-30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1</a:t>
            </a:r>
            <a:r>
              <a:rPr sz="2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时</a:t>
            </a:r>
            <a:r>
              <a:rPr lang="en-US" altLang="zh-CN" sz="2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L</a:t>
            </a:r>
            <a:r>
              <a:rPr lang="en-US" altLang="zh-CN" sz="2400" baseline="-30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0</a:t>
            </a:r>
            <a:r>
              <a:rPr sz="2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不亮；当只闭合</a:t>
            </a:r>
            <a:r>
              <a:rPr lang="en-US" altLang="zh-CN" sz="2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S</a:t>
            </a:r>
            <a:r>
              <a:rPr sz="2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、</a:t>
            </a:r>
            <a:r>
              <a:rPr lang="en-US" altLang="zh-CN" sz="2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S</a:t>
            </a:r>
            <a:r>
              <a:rPr lang="en-US" altLang="zh-CN" sz="2400" baseline="-30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2</a:t>
            </a:r>
            <a:r>
              <a:rPr sz="2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时，</a:t>
            </a:r>
            <a:r>
              <a:rPr lang="en-US" altLang="zh-CN" sz="2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L</a:t>
            </a:r>
            <a:r>
              <a:rPr lang="en-US" altLang="zh-CN" sz="2400" baseline="-30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0</a:t>
            </a:r>
            <a:r>
              <a:rPr sz="2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和</a:t>
            </a:r>
            <a:r>
              <a:rPr lang="en-US" altLang="zh-CN" sz="2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L</a:t>
            </a:r>
            <a:r>
              <a:rPr lang="en-US" altLang="zh-CN" sz="2400" baseline="-30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2</a:t>
            </a:r>
            <a:r>
              <a:rPr sz="2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都呈暗红色；当只闭合</a:t>
            </a:r>
            <a:r>
              <a:rPr lang="en-US" altLang="zh-CN" sz="2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S</a:t>
            </a:r>
            <a:r>
              <a:rPr sz="2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、</a:t>
            </a:r>
            <a:r>
              <a:rPr lang="en-US" altLang="zh-CN" sz="2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S</a:t>
            </a:r>
            <a:r>
              <a:rPr lang="en-US" altLang="zh-CN" sz="2400" baseline="-30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3</a:t>
            </a:r>
            <a:r>
              <a:rPr sz="2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时，</a:t>
            </a:r>
            <a:r>
              <a:rPr lang="en-US" altLang="zh-CN" sz="2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L</a:t>
            </a:r>
            <a:r>
              <a:rPr lang="en-US" altLang="zh-CN" sz="2400" baseline="-30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0</a:t>
            </a:r>
            <a:r>
              <a:rPr sz="2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正常发光．由此可以判断    </a:t>
            </a:r>
            <a:r>
              <a:rPr lang="en-US" altLang="zh-CN" sz="2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(    )</a:t>
            </a:r>
          </a:p>
          <a:p>
            <a:pPr eaLnBrk="0" hangingPunct="0"/>
            <a:r>
              <a:rPr lang="en-US" altLang="zh-CN" sz="2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A</a:t>
            </a:r>
            <a:r>
              <a:rPr sz="2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．</a:t>
            </a:r>
            <a:r>
              <a:rPr lang="en-US" altLang="zh-CN" sz="2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L</a:t>
            </a:r>
            <a:r>
              <a:rPr lang="en-US" altLang="zh-CN" sz="2400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1</a:t>
            </a:r>
            <a:r>
              <a:rPr sz="2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所在的支路短路  </a:t>
            </a:r>
            <a:r>
              <a:rPr lang="en-US" altLang="zh-CN" sz="2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B</a:t>
            </a:r>
            <a:r>
              <a:rPr sz="2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．</a:t>
            </a:r>
            <a:r>
              <a:rPr lang="en-US" altLang="zh-CN" sz="2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L</a:t>
            </a:r>
            <a:r>
              <a:rPr lang="en-US" altLang="zh-CN" sz="2400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2</a:t>
            </a:r>
            <a:r>
              <a:rPr sz="2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所在的支路断路</a:t>
            </a:r>
          </a:p>
          <a:p>
            <a:pPr eaLnBrk="0" hangingPunct="0"/>
            <a:r>
              <a:rPr lang="en-US" altLang="zh-CN" sz="2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C</a:t>
            </a:r>
            <a:r>
              <a:rPr sz="2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．</a:t>
            </a:r>
            <a:r>
              <a:rPr lang="en-US" altLang="zh-CN" sz="2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L</a:t>
            </a:r>
            <a:r>
              <a:rPr lang="en-US" altLang="zh-CN" sz="2400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3</a:t>
            </a:r>
            <a:r>
              <a:rPr sz="2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所在的支路短路  </a:t>
            </a:r>
            <a:r>
              <a:rPr lang="en-US" altLang="zh-CN" sz="2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D</a:t>
            </a:r>
            <a:r>
              <a:rPr sz="2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．各支路均完好</a:t>
            </a:r>
            <a:endParaRPr lang="en-US" altLang="zh-CN" sz="2400"/>
          </a:p>
        </p:txBody>
      </p:sp>
      <p:pic>
        <p:nvPicPr>
          <p:cNvPr id="41987" name="图片 31746">
            <a:extLst>
              <a:ext uri="{FF2B5EF4-FFF2-40B4-BE49-F238E27FC236}">
                <a16:creationId xmlns:a16="http://schemas.microsoft.com/office/drawing/2014/main" id="{9C91BB74-2644-43F1-8AA1-9575A127B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9E4D6"/>
              </a:clrFrom>
              <a:clrTo>
                <a:srgbClr val="E9E4D6">
                  <a:alpha val="0"/>
                </a:srgbClr>
              </a:clrTo>
            </a:clrChange>
            <a:lum bright="-24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3933825"/>
            <a:ext cx="5473700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文本框 31747">
            <a:extLst>
              <a:ext uri="{FF2B5EF4-FFF2-40B4-BE49-F238E27FC236}">
                <a16:creationId xmlns:a16="http://schemas.microsoft.com/office/drawing/2014/main" id="{69DAB657-3EBC-48F7-8B59-50D025034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512763"/>
            <a:ext cx="18732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4400" b="1">
                <a:solidFill>
                  <a:srgbClr val="FF0000"/>
                </a:solidFill>
                <a:ea typeface="迷你简琥珀" pitchFamily="1" charset="-122"/>
              </a:rPr>
              <a:t>练   习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6">
            <a:extLst>
              <a:ext uri="{FF2B5EF4-FFF2-40B4-BE49-F238E27FC236}">
                <a16:creationId xmlns:a16="http://schemas.microsoft.com/office/drawing/2014/main" id="{F5516735-6C88-4664-9221-AE953FDBEA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4" y="1268413"/>
            <a:ext cx="81057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latin typeface="黑体" panose="02010609060101010101" pitchFamily="49" charset="-122"/>
              </a:rPr>
              <a:t>    由进户线、电能表、总开关、保险装置、用电器、导线等组成。</a:t>
            </a:r>
          </a:p>
        </p:txBody>
      </p:sp>
      <p:sp>
        <p:nvSpPr>
          <p:cNvPr id="4098" name="矩形 4">
            <a:extLst>
              <a:ext uri="{FF2B5EF4-FFF2-40B4-BE49-F238E27FC236}">
                <a16:creationId xmlns:a16="http://schemas.microsoft.com/office/drawing/2014/main" id="{3CC19E89-5ECF-4786-83B7-5D070A9CA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3040" y="401639"/>
            <a:ext cx="3865563" cy="5889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5400000"/>
          </a:gradFill>
          <a:ln w="9525" algn="ctr">
            <a:solidFill>
              <a:srgbClr val="4A7EBB"/>
            </a:solidFill>
            <a:miter lim="800000"/>
            <a:headEnd/>
            <a:tailEnd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FFFF"/>
                </a:solidFill>
              </a:rPr>
              <a:t>一、家庭电路的组成</a:t>
            </a:r>
          </a:p>
        </p:txBody>
      </p:sp>
      <p:pic>
        <p:nvPicPr>
          <p:cNvPr id="15364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B88E115D-1CCD-4229-868A-3FB5BCE54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063" y="441325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内容占位符 5124" descr="10504001">
            <a:extLst>
              <a:ext uri="{FF2B5EF4-FFF2-40B4-BE49-F238E27FC236}">
                <a16:creationId xmlns:a16="http://schemas.microsoft.com/office/drawing/2014/main" id="{2F6B014D-AE3F-4030-93D2-B5570AE7DEC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12925" y="2133601"/>
            <a:ext cx="8110538" cy="4525963"/>
          </a:xfrm>
        </p:spPr>
      </p:pic>
      <p:sp>
        <p:nvSpPr>
          <p:cNvPr id="4101" name="文本框 5125">
            <a:extLst>
              <a:ext uri="{FF2B5EF4-FFF2-40B4-BE49-F238E27FC236}">
                <a16:creationId xmlns:a16="http://schemas.microsoft.com/office/drawing/2014/main" id="{50745B4F-4339-4739-8482-EB5A17E55093}"/>
              </a:ext>
            </a:extLst>
          </p:cNvPr>
          <p:cNvSpPr/>
          <p:nvPr/>
        </p:nvSpPr>
        <p:spPr>
          <a:xfrm>
            <a:off x="3071814" y="2852738"/>
            <a:ext cx="1036637" cy="402674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txBody>
          <a:bodyPr lIns="90170" tIns="46990" rIns="90170" bIns="4699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电能表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4102" name="文本框 5126">
            <a:extLst>
              <a:ext uri="{FF2B5EF4-FFF2-40B4-BE49-F238E27FC236}">
                <a16:creationId xmlns:a16="http://schemas.microsoft.com/office/drawing/2014/main" id="{14676CC8-2868-4EE4-9737-2BB4D17A0C84}"/>
              </a:ext>
            </a:extLst>
          </p:cNvPr>
          <p:cNvSpPr/>
          <p:nvPr/>
        </p:nvSpPr>
        <p:spPr>
          <a:xfrm>
            <a:off x="3792538" y="2492375"/>
            <a:ext cx="1090612" cy="400050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txBody>
          <a:bodyPr lIns="90170" tIns="46990" rIns="90170" bIns="4699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总开关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4103" name="文本框 5127">
            <a:extLst>
              <a:ext uri="{FF2B5EF4-FFF2-40B4-BE49-F238E27FC236}">
                <a16:creationId xmlns:a16="http://schemas.microsoft.com/office/drawing/2014/main" id="{041CEA75-BAE7-4C8A-87E0-E8C643FEDA93}"/>
              </a:ext>
            </a:extLst>
          </p:cNvPr>
          <p:cNvSpPr/>
          <p:nvPr/>
        </p:nvSpPr>
        <p:spPr>
          <a:xfrm>
            <a:off x="6635751" y="2168525"/>
            <a:ext cx="714375" cy="400050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txBody>
          <a:bodyPr lIns="90170" tIns="46990" rIns="90170" bIns="4699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火线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4104" name="文本框 5128">
            <a:extLst>
              <a:ext uri="{FF2B5EF4-FFF2-40B4-BE49-F238E27FC236}">
                <a16:creationId xmlns:a16="http://schemas.microsoft.com/office/drawing/2014/main" id="{B87523D0-C8F1-47E4-A325-0E2CD1D9369A}"/>
              </a:ext>
            </a:extLst>
          </p:cNvPr>
          <p:cNvSpPr/>
          <p:nvPr/>
        </p:nvSpPr>
        <p:spPr>
          <a:xfrm>
            <a:off x="5953125" y="3502026"/>
            <a:ext cx="431800" cy="710451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txBody>
          <a:bodyPr lIns="90170" tIns="46990" rIns="90170" bIns="4699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零线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4105" name="文本框 5129">
            <a:extLst>
              <a:ext uri="{FF2B5EF4-FFF2-40B4-BE49-F238E27FC236}">
                <a16:creationId xmlns:a16="http://schemas.microsoft.com/office/drawing/2014/main" id="{4367053E-2CA8-4C30-819F-378D27033D1A}"/>
              </a:ext>
            </a:extLst>
          </p:cNvPr>
          <p:cNvSpPr/>
          <p:nvPr/>
        </p:nvSpPr>
        <p:spPr>
          <a:xfrm>
            <a:off x="8688388" y="6310313"/>
            <a:ext cx="1008062" cy="402674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txBody>
          <a:bodyPr lIns="90170" tIns="46990" rIns="90170" bIns="4699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接地线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4106" name="文本框 5130">
            <a:extLst>
              <a:ext uri="{FF2B5EF4-FFF2-40B4-BE49-F238E27FC236}">
                <a16:creationId xmlns:a16="http://schemas.microsoft.com/office/drawing/2014/main" id="{EDE12FA0-F3CB-4729-9139-0AD7C007028D}"/>
              </a:ext>
            </a:extLst>
          </p:cNvPr>
          <p:cNvSpPr/>
          <p:nvPr/>
        </p:nvSpPr>
        <p:spPr>
          <a:xfrm>
            <a:off x="4297363" y="5410200"/>
            <a:ext cx="1187450" cy="402674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txBody>
          <a:bodyPr lIns="90170" tIns="46990" rIns="90170" bIns="4699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保险盒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 fill="hold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 fill="hold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 fill="hold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  <p:bldP spid="4102" grpId="0" animBg="1"/>
      <p:bldP spid="4103" grpId="0" animBg="1"/>
      <p:bldP spid="4104" grpId="0" animBg="1"/>
      <p:bldP spid="4105" grpId="0" animBg="1"/>
      <p:bldP spid="410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矩形 32769">
            <a:extLst>
              <a:ext uri="{FF2B5EF4-FFF2-40B4-BE49-F238E27FC236}">
                <a16:creationId xmlns:a16="http://schemas.microsoft.com/office/drawing/2014/main" id="{16D55B1E-B76F-4DB5-A619-AD1CCAE630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0726" y="1154075"/>
            <a:ext cx="8353425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200"/>
              <a:t>小明买来新的三孔插座，在更换插座时，他发现自己家的老式楼房里没有安装地线．小明认为，零线在户外就已经和大地相连，把右图中</a:t>
            </a:r>
            <a:r>
              <a:rPr lang="en-US" altLang="zh-CN" sz="2200"/>
              <a:t>A</a:t>
            </a:r>
            <a:r>
              <a:rPr lang="zh-CN" altLang="en-US" sz="2200"/>
              <a:t>孔与</a:t>
            </a:r>
            <a:r>
              <a:rPr lang="en-US" altLang="zh-CN" sz="2200"/>
              <a:t>B</a:t>
            </a:r>
            <a:r>
              <a:rPr lang="zh-CN" altLang="en-US" sz="2200"/>
              <a:t>点连接起来，就可以将</a:t>
            </a:r>
            <a:r>
              <a:rPr lang="en-US" altLang="zh-CN" sz="2200"/>
              <a:t>A</a:t>
            </a:r>
            <a:r>
              <a:rPr lang="zh-CN" altLang="en-US" sz="2200"/>
              <a:t>孔接地了．如果按小明的说法连接，当</a:t>
            </a:r>
            <a:r>
              <a:rPr lang="en-US" altLang="zh-CN" sz="2200"/>
              <a:t>C</a:t>
            </a:r>
            <a:r>
              <a:rPr lang="zh-CN" altLang="en-US" sz="2200"/>
              <a:t>点出现断路时，将带有金属外壳的用电器接入插座后，带来的安全隐患是    </a:t>
            </a:r>
            <a:r>
              <a:rPr lang="en-US" altLang="zh-CN" sz="2200"/>
              <a:t>(    )</a:t>
            </a:r>
          </a:p>
          <a:p>
            <a:pPr eaLnBrk="0" hangingPunct="0"/>
            <a:r>
              <a:rPr lang="en-US" altLang="zh-CN" sz="2200"/>
              <a:t>A</a:t>
            </a:r>
            <a:r>
              <a:rPr lang="zh-CN" altLang="en-US" sz="2200"/>
              <a:t>．用电器开关闭合时，外壳会带电，人接触外壳易触电</a:t>
            </a:r>
          </a:p>
          <a:p>
            <a:pPr eaLnBrk="0" hangingPunct="0"/>
            <a:r>
              <a:rPr lang="en-US" altLang="zh-CN" sz="2200"/>
              <a:t>B</a:t>
            </a:r>
            <a:r>
              <a:rPr lang="zh-CN" altLang="en-US" sz="2200"/>
              <a:t>．用电器开关闭合时，会短路，造成电流过大，引起火灾</a:t>
            </a:r>
          </a:p>
          <a:p>
            <a:pPr eaLnBrk="0" hangingPunct="0"/>
            <a:r>
              <a:rPr lang="en-US" altLang="zh-CN" sz="2200"/>
              <a:t>C</a:t>
            </a:r>
            <a:r>
              <a:rPr lang="zh-CN" altLang="en-US" sz="2200"/>
              <a:t>．无论用电器开关是否闭合，外壳都会带电，人接触外壳易触电</a:t>
            </a:r>
          </a:p>
          <a:p>
            <a:pPr eaLnBrk="0" hangingPunct="0"/>
            <a:r>
              <a:rPr lang="en-US" altLang="zh-CN" sz="2200"/>
              <a:t>D</a:t>
            </a:r>
            <a:r>
              <a:rPr lang="zh-CN" altLang="en-US" sz="2200"/>
              <a:t>．用电器外壳无法接地，当用电器绝缘部分破损或潮湿时，外壳才带电，人接触外壳易触电 </a:t>
            </a:r>
          </a:p>
        </p:txBody>
      </p:sp>
      <p:pic>
        <p:nvPicPr>
          <p:cNvPr id="43011" name="图片 32770">
            <a:extLst>
              <a:ext uri="{FF2B5EF4-FFF2-40B4-BE49-F238E27FC236}">
                <a16:creationId xmlns:a16="http://schemas.microsoft.com/office/drawing/2014/main" id="{283AE127-4277-4B17-B26E-2E6C1EE7A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3E5D1"/>
              </a:clrFrom>
              <a:clrTo>
                <a:srgbClr val="E3E5D1">
                  <a:alpha val="0"/>
                </a:srgbClr>
              </a:clrTo>
            </a:clrChange>
            <a:lum bright="-1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4797426"/>
            <a:ext cx="2303462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文本框 32771">
            <a:extLst>
              <a:ext uri="{FF2B5EF4-FFF2-40B4-BE49-F238E27FC236}">
                <a16:creationId xmlns:a16="http://schemas.microsoft.com/office/drawing/2014/main" id="{CA85CB05-7694-4EBA-B0F1-47F39DE9A1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511175"/>
            <a:ext cx="18732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4400" b="1">
                <a:solidFill>
                  <a:srgbClr val="FF0000"/>
                </a:solidFill>
                <a:ea typeface="迷你简琥珀" pitchFamily="1" charset="-122"/>
              </a:rPr>
              <a:t>练   习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矩形 33793">
            <a:extLst>
              <a:ext uri="{FF2B5EF4-FFF2-40B4-BE49-F238E27FC236}">
                <a16:creationId xmlns:a16="http://schemas.microsoft.com/office/drawing/2014/main" id="{29C91256-88BA-4D1B-A94A-5D87FE40D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5176" y="1622425"/>
            <a:ext cx="81962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 eaLnBrk="0" hangingPunct="0"/>
            <a:r>
              <a:rPr lang="zh-CN" altLang="en-US" sz="2400">
                <a:latin typeface="Times New Roman" panose="02020603050405020304" pitchFamily="18" charset="0"/>
              </a:rPr>
              <a:t>如图所示，是目前比较通用的插座（三孔一个，两孔一个）的示意图，还有一个拉线开关控制一只白炽灯，请将它们合理地连入电路。</a:t>
            </a:r>
            <a:endParaRPr lang="zh-CN" altLang="en-US" sz="4000"/>
          </a:p>
        </p:txBody>
      </p:sp>
      <p:pic>
        <p:nvPicPr>
          <p:cNvPr id="44035" name="图片 33794">
            <a:extLst>
              <a:ext uri="{FF2B5EF4-FFF2-40B4-BE49-F238E27FC236}">
                <a16:creationId xmlns:a16="http://schemas.microsoft.com/office/drawing/2014/main" id="{9FBAF070-E999-4E22-8B82-9EA574C93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CEAD8"/>
              </a:clrFrom>
              <a:clrTo>
                <a:srgbClr val="ECEAD8">
                  <a:alpha val="0"/>
                </a:srgbClr>
              </a:clrTo>
            </a:clrChange>
            <a:lum bright="-1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3" y="3213101"/>
            <a:ext cx="4248150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文本框 33795">
            <a:extLst>
              <a:ext uri="{FF2B5EF4-FFF2-40B4-BE49-F238E27FC236}">
                <a16:creationId xmlns:a16="http://schemas.microsoft.com/office/drawing/2014/main" id="{B280EDA6-3D29-4672-B20A-6B8E6DC1A9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620713"/>
            <a:ext cx="18732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4400" b="1">
                <a:solidFill>
                  <a:srgbClr val="FF0000"/>
                </a:solidFill>
                <a:ea typeface="迷你简琥珀" pitchFamily="1" charset="-122"/>
              </a:rPr>
              <a:t>练   习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文本框 34817">
            <a:extLst>
              <a:ext uri="{FF2B5EF4-FFF2-40B4-BE49-F238E27FC236}">
                <a16:creationId xmlns:a16="http://schemas.microsoft.com/office/drawing/2014/main" id="{2D618E2A-0EA1-42AE-8233-ECF01CA4A45C}"/>
              </a:ext>
            </a:extLst>
          </p:cNvPr>
          <p:cNvSpPr/>
          <p:nvPr/>
        </p:nvSpPr>
        <p:spPr>
          <a:xfrm>
            <a:off x="2097089" y="1411288"/>
            <a:ext cx="7989887" cy="4521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algn="just" eaLnBrk="0" hangingPunct="0">
              <a:lnSpc>
                <a:spcPct val="120000"/>
              </a:lnSpc>
            </a:pPr>
            <a:r>
              <a:rPr sz="2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   某人声称自己不怕电做了如下表演，表演者先将一标有“</a:t>
            </a:r>
            <a:r>
              <a:rPr lang="en-US" altLang="zh-CN" sz="2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220V—100W”</a:t>
            </a:r>
            <a:r>
              <a:rPr sz="2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的灯泡接到两导线头</a:t>
            </a:r>
            <a:r>
              <a:rPr lang="en-US" altLang="zh-CN" sz="2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M</a:t>
            </a:r>
            <a:r>
              <a:rPr sz="2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、</a:t>
            </a:r>
            <a:r>
              <a:rPr lang="en-US" altLang="zh-CN" sz="2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N</a:t>
            </a:r>
            <a:r>
              <a:rPr sz="2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之间，灯泡正常发光。随后将灯泡取下，站到干燥的木凳上后，左、右手分别抓住</a:t>
            </a:r>
            <a:r>
              <a:rPr lang="en-US" altLang="zh-CN" sz="2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M</a:t>
            </a:r>
            <a:r>
              <a:rPr sz="2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、</a:t>
            </a:r>
            <a:r>
              <a:rPr lang="en-US" altLang="zh-CN" sz="2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N</a:t>
            </a:r>
            <a:r>
              <a:rPr sz="2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两导线头（如图）。观众用测电笔分别测试</a:t>
            </a:r>
            <a:r>
              <a:rPr lang="en-US" altLang="zh-CN" sz="2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M</a:t>
            </a:r>
            <a:r>
              <a:rPr sz="2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、</a:t>
            </a:r>
            <a:r>
              <a:rPr lang="en-US" altLang="zh-CN" sz="2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N</a:t>
            </a:r>
            <a:r>
              <a:rPr sz="2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及人的皮肤，发现测电笔的氖管都发光，而表演者却谈笑自如，其真相是（    ）</a:t>
            </a:r>
          </a:p>
          <a:p>
            <a:pPr eaLnBrk="0" hangingPunct="0">
              <a:lnSpc>
                <a:spcPct val="120000"/>
              </a:lnSpc>
            </a:pPr>
            <a:r>
              <a:rPr lang="en-US" altLang="zh-CN" sz="2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  A</a:t>
            </a:r>
            <a:r>
              <a:rPr sz="2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．此人确实不怕电</a:t>
            </a:r>
          </a:p>
          <a:p>
            <a:pPr eaLnBrk="0" hangingPunct="0">
              <a:lnSpc>
                <a:spcPct val="120000"/>
              </a:lnSpc>
            </a:pPr>
            <a:r>
              <a:rPr lang="en-US" altLang="zh-CN" sz="2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  B</a:t>
            </a:r>
            <a:r>
              <a:rPr sz="2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．他双手戴着绝缘手套</a:t>
            </a:r>
          </a:p>
          <a:p>
            <a:pPr eaLnBrk="0" hangingPunct="0">
              <a:lnSpc>
                <a:spcPct val="120000"/>
              </a:lnSpc>
            </a:pPr>
            <a:r>
              <a:rPr lang="en-US" altLang="zh-CN" sz="2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  C</a:t>
            </a:r>
            <a:r>
              <a:rPr sz="2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．在人、灯替换之时，有人将零线断开了</a:t>
            </a:r>
          </a:p>
          <a:p>
            <a:pPr eaLnBrk="0" hangingPunct="0">
              <a:lnSpc>
                <a:spcPct val="120000"/>
              </a:lnSpc>
            </a:pPr>
            <a:r>
              <a:rPr lang="en-US" altLang="zh-CN" sz="2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  D</a:t>
            </a:r>
            <a:r>
              <a:rPr sz="2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．在人、灯替换之时，有人将火线断开了</a:t>
            </a:r>
            <a:endParaRPr sz="2400"/>
          </a:p>
        </p:txBody>
      </p:sp>
      <p:sp>
        <p:nvSpPr>
          <p:cNvPr id="45059" name="文本框 34818">
            <a:extLst>
              <a:ext uri="{FF2B5EF4-FFF2-40B4-BE49-F238E27FC236}">
                <a16:creationId xmlns:a16="http://schemas.microsoft.com/office/drawing/2014/main" id="{7CC58058-640F-4E8A-B144-F9C24C9DF3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512763"/>
            <a:ext cx="18732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4400" b="1">
                <a:solidFill>
                  <a:srgbClr val="FF0000"/>
                </a:solidFill>
                <a:ea typeface="迷你简琥珀" pitchFamily="1" charset="-122"/>
              </a:rPr>
              <a:t>练   习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矩形 35841">
            <a:extLst>
              <a:ext uri="{FF2B5EF4-FFF2-40B4-BE49-F238E27FC236}">
                <a16:creationId xmlns:a16="http://schemas.microsoft.com/office/drawing/2014/main" id="{660DEC1F-B7C3-4A42-8698-A16766346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4" y="1222376"/>
            <a:ext cx="8135937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zh-CN" altLang="en-US" sz="2400">
                <a:latin typeface="Times New Roman" panose="02020603050405020304" pitchFamily="18" charset="0"/>
              </a:rPr>
              <a:t>    如图为四个同学设计的楼梯照明电路图，其中</a:t>
            </a:r>
            <a:r>
              <a:rPr lang="en-US" altLang="zh-CN" sz="2400">
                <a:latin typeface="Times New Roman" panose="02020603050405020304" pitchFamily="18" charset="0"/>
              </a:rPr>
              <a:t>S</a:t>
            </a:r>
            <a:r>
              <a:rPr lang="en-US" altLang="zh-CN" sz="2400" baseline="-30000">
                <a:latin typeface="Times New Roman" panose="02020603050405020304" pitchFamily="18" charset="0"/>
              </a:rPr>
              <a:t>1</a:t>
            </a:r>
            <a:r>
              <a:rPr lang="zh-CN" altLang="en-US" sz="2400">
                <a:latin typeface="Times New Roman" panose="02020603050405020304" pitchFamily="18" charset="0"/>
              </a:rPr>
              <a:t>、</a:t>
            </a:r>
            <a:r>
              <a:rPr lang="en-US" altLang="zh-CN" sz="2400">
                <a:latin typeface="Times New Roman" panose="02020603050405020304" pitchFamily="18" charset="0"/>
              </a:rPr>
              <a:t>S</a:t>
            </a:r>
            <a:r>
              <a:rPr lang="en-US" altLang="zh-CN" sz="2400" baseline="-30000">
                <a:latin typeface="Times New Roman" panose="02020603050405020304" pitchFamily="18" charset="0"/>
              </a:rPr>
              <a:t>2</a:t>
            </a:r>
            <a:r>
              <a:rPr lang="zh-CN" altLang="en-US" sz="2400">
                <a:latin typeface="Times New Roman" panose="02020603050405020304" pitchFamily="18" charset="0"/>
              </a:rPr>
              <a:t>分别为楼上和楼下的开关（都是单刀双掷开关），要求拨动其中任何一个开关都能改变电灯原来发光或熄灭的状态，则在实际中最理想的方案是（    ）</a:t>
            </a:r>
            <a:endParaRPr lang="zh-CN" altLang="en-US" sz="4000"/>
          </a:p>
        </p:txBody>
      </p:sp>
      <p:pic>
        <p:nvPicPr>
          <p:cNvPr id="46083" name="图片 35842" descr="B166 拷贝">
            <a:extLst>
              <a:ext uri="{FF2B5EF4-FFF2-40B4-BE49-F238E27FC236}">
                <a16:creationId xmlns:a16="http://schemas.microsoft.com/office/drawing/2014/main" id="{FAC4CF42-20BD-4C6D-BA18-9D762D1CA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3716339"/>
            <a:ext cx="734536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Box 2">
            <a:extLst>
              <a:ext uri="{FF2B5EF4-FFF2-40B4-BE49-F238E27FC236}">
                <a16:creationId xmlns:a16="http://schemas.microsoft.com/office/drawing/2014/main" id="{4E21F4C4-DEC9-4E05-99E6-3A6ACB67F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801" y="1952626"/>
            <a:ext cx="7885113" cy="1539875"/>
          </a:xfrm>
          <a:prstGeom prst="roundRect">
            <a:avLst>
              <a:gd name="adj" fmla="val 16667"/>
            </a:avLst>
          </a:prstGeom>
          <a:solidFill>
            <a:srgbClr val="FFDB93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latin typeface="Times New Roman" panose="02020603050405020304" pitchFamily="18" charset="0"/>
              </a:rPr>
              <a:t>　　</a:t>
            </a:r>
            <a:r>
              <a:rPr lang="en-US" altLang="zh-CN" sz="2800" b="1">
                <a:latin typeface="Times New Roman" panose="02020603050405020304" pitchFamily="18" charset="0"/>
              </a:rPr>
              <a:t>1</a:t>
            </a:r>
            <a:r>
              <a:rPr lang="zh-CN" altLang="en-US" sz="2800">
                <a:latin typeface="Times New Roman" panose="02020603050405020304" pitchFamily="18" charset="0"/>
              </a:rPr>
              <a:t>．</a:t>
            </a:r>
            <a:r>
              <a:rPr lang="zh-CN" altLang="en-US" sz="2800" b="1">
                <a:latin typeface="Times New Roman" panose="02020603050405020304" pitchFamily="18" charset="0"/>
              </a:rPr>
              <a:t>家庭电路</a:t>
            </a:r>
            <a:r>
              <a:rPr lang="zh-CN" altLang="en-US" sz="2800" b="1">
                <a:latin typeface="黑体" panose="02010609060101010101" pitchFamily="49" charset="-122"/>
              </a:rPr>
              <a:t>由进户线、电能表、总开关、保险装置、用电器、导线等组成，了解各部分的作用。</a:t>
            </a:r>
            <a:endParaRPr lang="zh-CN" altLang="en-US" sz="2800" b="1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07" name="TextBox 3">
            <a:extLst>
              <a:ext uri="{FF2B5EF4-FFF2-40B4-BE49-F238E27FC236}">
                <a16:creationId xmlns:a16="http://schemas.microsoft.com/office/drawing/2014/main" id="{88A4B613-61D2-4D37-ACCD-FE60FA0C39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800" y="4292600"/>
            <a:ext cx="7920038" cy="1066800"/>
          </a:xfrm>
          <a:prstGeom prst="roundRect">
            <a:avLst>
              <a:gd name="adj" fmla="val 16667"/>
            </a:avLst>
          </a:prstGeom>
          <a:solidFill>
            <a:srgbClr val="FFDB93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latin typeface="Times New Roman" panose="02020603050405020304" pitchFamily="18" charset="0"/>
              </a:rPr>
              <a:t>　　</a:t>
            </a:r>
            <a:r>
              <a:rPr lang="en-US" altLang="zh-CN" sz="2800" b="1">
                <a:latin typeface="Times New Roman" panose="02020603050405020304" pitchFamily="18" charset="0"/>
              </a:rPr>
              <a:t>2</a:t>
            </a:r>
            <a:r>
              <a:rPr lang="zh-CN" altLang="en-US" sz="2800" b="1">
                <a:latin typeface="Times New Roman" panose="02020603050405020304" pitchFamily="18" charset="0"/>
              </a:rPr>
              <a:t>．用试电笔可以辨别火线和零线，了解三线插头的使用与漏电保护器的作用。</a:t>
            </a:r>
            <a:endParaRPr lang="zh-CN" altLang="en-US" sz="2800" b="1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108" name="组合 36867">
            <a:extLst>
              <a:ext uri="{FF2B5EF4-FFF2-40B4-BE49-F238E27FC236}">
                <a16:creationId xmlns:a16="http://schemas.microsoft.com/office/drawing/2014/main" id="{D228A23A-591D-45F9-82A8-4318543F6256}"/>
              </a:ext>
            </a:extLst>
          </p:cNvPr>
          <p:cNvGrpSpPr>
            <a:grpSpLocks/>
          </p:cNvGrpSpPr>
          <p:nvPr/>
        </p:nvGrpSpPr>
        <p:grpSpPr bwMode="auto">
          <a:xfrm>
            <a:off x="1955800" y="490538"/>
            <a:ext cx="2789238" cy="920750"/>
            <a:chOff x="0" y="0"/>
            <a:chExt cx="2231" cy="580"/>
          </a:xfrm>
        </p:grpSpPr>
        <p:pic>
          <p:nvPicPr>
            <p:cNvPr id="47109" name="圆角矩形 1">
              <a:extLst>
                <a:ext uri="{FF2B5EF4-FFF2-40B4-BE49-F238E27FC236}">
                  <a16:creationId xmlns:a16="http://schemas.microsoft.com/office/drawing/2014/main" id="{6AE5F166-3DD8-4E72-B938-DFBF0BB5E87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231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10" name="文本框 36869">
              <a:extLst>
                <a:ext uri="{FF2B5EF4-FFF2-40B4-BE49-F238E27FC236}">
                  <a16:creationId xmlns:a16="http://schemas.microsoft.com/office/drawing/2014/main" id="{2CD12B78-4E2C-40A9-A239-B947F3B0F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" y="105"/>
              <a:ext cx="2116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zh-CN" altLang="en-US" sz="3600" b="1">
                  <a:solidFill>
                    <a:srgbClr val="FFFFFF"/>
                  </a:solidFill>
                  <a:latin typeface="宋体" panose="02010600030101010101" pitchFamily="2" charset="-122"/>
                </a:rPr>
                <a:t>课堂小结</a:t>
              </a:r>
            </a:p>
          </p:txBody>
        </p:sp>
      </p:grpSp>
      <p:pic>
        <p:nvPicPr>
          <p:cNvPr id="47111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291CBD94-0ABD-4DE1-9A8D-F0838481E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013" y="490539"/>
            <a:ext cx="8826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图片 37889">
            <a:extLst>
              <a:ext uri="{FF2B5EF4-FFF2-40B4-BE49-F238E27FC236}">
                <a16:creationId xmlns:a16="http://schemas.microsoft.com/office/drawing/2014/main" id="{A77D933D-E144-4555-9433-82561CA48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6" y="581026"/>
            <a:ext cx="7705725" cy="590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矩形 37890">
            <a:extLst>
              <a:ext uri="{FF2B5EF4-FFF2-40B4-BE49-F238E27FC236}">
                <a16:creationId xmlns:a16="http://schemas.microsoft.com/office/drawing/2014/main" id="{2C4C9A7C-33AC-4E29-9638-89F6214C4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5751" y="2598739"/>
            <a:ext cx="1476375" cy="35655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8132" name="矩形 37891">
            <a:extLst>
              <a:ext uri="{FF2B5EF4-FFF2-40B4-BE49-F238E27FC236}">
                <a16:creationId xmlns:a16="http://schemas.microsoft.com/office/drawing/2014/main" id="{3255CA84-D69A-4602-AE22-BA989C32F4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6226" y="4794251"/>
            <a:ext cx="2124075" cy="11525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8133" name="矩形 37892">
            <a:extLst>
              <a:ext uri="{FF2B5EF4-FFF2-40B4-BE49-F238E27FC236}">
                <a16:creationId xmlns:a16="http://schemas.microsoft.com/office/drawing/2014/main" id="{14658865-A1CA-4A58-95BB-440758CFF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1626" y="4506913"/>
            <a:ext cx="468313" cy="5762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8134" name="矩形 37893">
            <a:extLst>
              <a:ext uri="{FF2B5EF4-FFF2-40B4-BE49-F238E27FC236}">
                <a16:creationId xmlns:a16="http://schemas.microsoft.com/office/drawing/2014/main" id="{D297C7D9-EBD4-4833-BD97-D549C81A2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6226" y="3462338"/>
            <a:ext cx="468313" cy="5762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8135" name="矩形 37894">
            <a:extLst>
              <a:ext uri="{FF2B5EF4-FFF2-40B4-BE49-F238E27FC236}">
                <a16:creationId xmlns:a16="http://schemas.microsoft.com/office/drawing/2014/main" id="{19CF826A-07E0-49BE-B919-CE948F6264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5264" y="3643314"/>
            <a:ext cx="503237" cy="50323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8136" name="矩形 37895">
            <a:extLst>
              <a:ext uri="{FF2B5EF4-FFF2-40B4-BE49-F238E27FC236}">
                <a16:creationId xmlns:a16="http://schemas.microsoft.com/office/drawing/2014/main" id="{203B99A2-B894-44B9-900E-D3826D801D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4288" y="3498851"/>
            <a:ext cx="468312" cy="5762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8137" name="矩形 37896">
            <a:extLst>
              <a:ext uri="{FF2B5EF4-FFF2-40B4-BE49-F238E27FC236}">
                <a16:creationId xmlns:a16="http://schemas.microsoft.com/office/drawing/2014/main" id="{3F59233C-CCCC-4027-802B-BFBE0277F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6701" y="3822700"/>
            <a:ext cx="466725" cy="3238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8138" name="文本框 37897">
            <a:extLst>
              <a:ext uri="{FF2B5EF4-FFF2-40B4-BE49-F238E27FC236}">
                <a16:creationId xmlns:a16="http://schemas.microsoft.com/office/drawing/2014/main" id="{33AA3946-DB42-49A3-A710-98412A5B0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2226" y="3532188"/>
            <a:ext cx="8302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火线</a:t>
            </a:r>
          </a:p>
        </p:txBody>
      </p:sp>
      <p:sp>
        <p:nvSpPr>
          <p:cNvPr id="48139" name="文本框 37898">
            <a:extLst>
              <a:ext uri="{FF2B5EF4-FFF2-40B4-BE49-F238E27FC236}">
                <a16:creationId xmlns:a16="http://schemas.microsoft.com/office/drawing/2014/main" id="{B8790AC4-D6F1-4B92-ACA2-C973801E1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5976" y="4759325"/>
            <a:ext cx="8302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零线</a:t>
            </a:r>
            <a:endParaRPr lang="zh-CN" altLang="en-US"/>
          </a:p>
        </p:txBody>
      </p:sp>
      <p:sp>
        <p:nvSpPr>
          <p:cNvPr id="48140" name="文本框 37899">
            <a:extLst>
              <a:ext uri="{FF2B5EF4-FFF2-40B4-BE49-F238E27FC236}">
                <a16:creationId xmlns:a16="http://schemas.microsoft.com/office/drawing/2014/main" id="{4E52445D-B4AC-4521-8E20-0DF6B2651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64651" y="4038600"/>
            <a:ext cx="8286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地线</a:t>
            </a:r>
          </a:p>
        </p:txBody>
      </p:sp>
      <p:pic>
        <p:nvPicPr>
          <p:cNvPr id="48141" name="New picture">
            <a:extLst>
              <a:ext uri="{FF2B5EF4-FFF2-40B4-BE49-F238E27FC236}">
                <a16:creationId xmlns:a16="http://schemas.microsoft.com/office/drawing/2014/main" id="{EDEA2152-6B6E-443F-B747-E49426278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3900" y="118745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7">
            <a:extLst>
              <a:ext uri="{FF2B5EF4-FFF2-40B4-BE49-F238E27FC236}">
                <a16:creationId xmlns:a16="http://schemas.microsoft.com/office/drawing/2014/main" id="{88869475-E242-4E6E-97B1-1E7C6D9602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801" y="749301"/>
            <a:ext cx="23034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</a:rPr>
              <a:t>1</a:t>
            </a:r>
            <a:r>
              <a:rPr lang="zh-CN" altLang="en-US" sz="2800" b="1">
                <a:latin typeface="黑体" panose="02010609060101010101" pitchFamily="49" charset="-122"/>
              </a:rPr>
              <a:t>．电能表</a:t>
            </a:r>
          </a:p>
        </p:txBody>
      </p:sp>
      <p:sp>
        <p:nvSpPr>
          <p:cNvPr id="16387" name="Text Box 18">
            <a:extLst>
              <a:ext uri="{FF2B5EF4-FFF2-40B4-BE49-F238E27FC236}">
                <a16:creationId xmlns:a16="http://schemas.microsoft.com/office/drawing/2014/main" id="{2ED1E433-8CAE-4DA8-9744-C6CEADC21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5638" y="1366838"/>
            <a:ext cx="37020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latin typeface="黑体" panose="02010609060101010101" pitchFamily="49" charset="-122"/>
              </a:rPr>
              <a:t>　　（</a:t>
            </a:r>
            <a:r>
              <a:rPr lang="en-US" altLang="zh-CN" sz="2800" b="1">
                <a:latin typeface="Times New Roman" panose="02020603050405020304" pitchFamily="18" charset="0"/>
              </a:rPr>
              <a:t>1</a:t>
            </a:r>
            <a:r>
              <a:rPr lang="zh-CN" altLang="en-US" sz="2800" b="1">
                <a:latin typeface="黑体" panose="02010609060101010101" pitchFamily="49" charset="-122"/>
              </a:rPr>
              <a:t>）作用：</a:t>
            </a:r>
          </a:p>
        </p:txBody>
      </p:sp>
      <p:sp>
        <p:nvSpPr>
          <p:cNvPr id="16388" name="Text Box 19">
            <a:extLst>
              <a:ext uri="{FF2B5EF4-FFF2-40B4-BE49-F238E27FC236}">
                <a16:creationId xmlns:a16="http://schemas.microsoft.com/office/drawing/2014/main" id="{87CDB85F-CB83-4169-9918-BCCF04C6C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801" y="2997201"/>
            <a:ext cx="30956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latin typeface="黑体" panose="02010609060101010101" pitchFamily="49" charset="-122"/>
              </a:rPr>
              <a:t>　　（</a:t>
            </a:r>
            <a:r>
              <a:rPr lang="en-US" altLang="zh-CN" sz="2800" b="1">
                <a:latin typeface="Times New Roman" panose="02020603050405020304" pitchFamily="18" charset="0"/>
              </a:rPr>
              <a:t>2</a:t>
            </a:r>
            <a:r>
              <a:rPr lang="zh-CN" altLang="en-US" sz="2800" b="1">
                <a:latin typeface="黑体" panose="02010609060101010101" pitchFamily="49" charset="-122"/>
              </a:rPr>
              <a:t>）安装：</a:t>
            </a:r>
          </a:p>
        </p:txBody>
      </p:sp>
      <p:sp>
        <p:nvSpPr>
          <p:cNvPr id="16389" name="Rectangle 20">
            <a:extLst>
              <a:ext uri="{FF2B5EF4-FFF2-40B4-BE49-F238E27FC236}">
                <a16:creationId xmlns:a16="http://schemas.microsoft.com/office/drawing/2014/main" id="{ACDFEC37-F5E2-4E51-90BD-088BEDADD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800" y="1989138"/>
            <a:ext cx="4140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latin typeface="黑体" panose="02010609060101010101" pitchFamily="49" charset="-122"/>
              </a:rPr>
              <a:t>　　测量用电器消耗电能的多少。</a:t>
            </a:r>
          </a:p>
        </p:txBody>
      </p:sp>
      <p:sp>
        <p:nvSpPr>
          <p:cNvPr id="16390" name="Rectangle 21">
            <a:extLst>
              <a:ext uri="{FF2B5EF4-FFF2-40B4-BE49-F238E27FC236}">
                <a16:creationId xmlns:a16="http://schemas.microsoft.com/office/drawing/2014/main" id="{C7E35C1E-3C9F-4CCE-96D7-367CB3086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800" y="3644900"/>
            <a:ext cx="4140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latin typeface="黑体" panose="02010609060101010101" pitchFamily="49" charset="-122"/>
              </a:rPr>
              <a:t>　　安装在干路上，在总开关之前。</a:t>
            </a:r>
          </a:p>
        </p:txBody>
      </p:sp>
      <p:sp>
        <p:nvSpPr>
          <p:cNvPr id="5126" name="Text Box 27">
            <a:extLst>
              <a:ext uri="{FF2B5EF4-FFF2-40B4-BE49-F238E27FC236}">
                <a16:creationId xmlns:a16="http://schemas.microsoft.com/office/drawing/2014/main" id="{75F4738B-E127-4299-8076-A49B56991E44}"/>
              </a:ext>
            </a:extLst>
          </p:cNvPr>
          <p:cNvSpPr/>
          <p:nvPr/>
        </p:nvSpPr>
        <p:spPr>
          <a:xfrm>
            <a:off x="1955800" y="5337176"/>
            <a:ext cx="3367088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>
              <a:spcBef>
                <a:spcPct val="50000"/>
              </a:spcBef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　　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123.4 kw ·h</a:t>
            </a:r>
            <a:endParaRPr lang="en-US" altLang="zh-CN" sz="2800" b="1">
              <a:latin typeface="Times New Roman" pitchFamily="2" charset="0"/>
              <a:ea typeface="Times New Roman" pitchFamily="2" charset="0"/>
            </a:endParaRPr>
          </a:p>
        </p:txBody>
      </p:sp>
      <p:sp>
        <p:nvSpPr>
          <p:cNvPr id="16392" name="Text Box 19">
            <a:extLst>
              <a:ext uri="{FF2B5EF4-FFF2-40B4-BE49-F238E27FC236}">
                <a16:creationId xmlns:a16="http://schemas.microsoft.com/office/drawing/2014/main" id="{0F7698CB-B019-4D44-B331-4149EF355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1513" y="4743451"/>
            <a:ext cx="32178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latin typeface="黑体" panose="02010609060101010101" pitchFamily="49" charset="-122"/>
              </a:rPr>
              <a:t>　　（</a:t>
            </a:r>
            <a:r>
              <a:rPr lang="en-US" altLang="zh-CN" sz="2800" b="1">
                <a:latin typeface="Times New Roman" panose="02020603050405020304" pitchFamily="18" charset="0"/>
              </a:rPr>
              <a:t>3</a:t>
            </a:r>
            <a:r>
              <a:rPr lang="zh-CN" altLang="en-US" sz="2800" b="1">
                <a:latin typeface="黑体" panose="02010609060101010101" pitchFamily="49" charset="-122"/>
              </a:rPr>
              <a:t>）读数：</a:t>
            </a:r>
          </a:p>
        </p:txBody>
      </p:sp>
      <p:pic>
        <p:nvPicPr>
          <p:cNvPr id="16393" name="图片 6152" descr="}KEZ(UDOQZM[I4Y7NKP5KUF">
            <a:extLst>
              <a:ext uri="{FF2B5EF4-FFF2-40B4-BE49-F238E27FC236}">
                <a16:creationId xmlns:a16="http://schemas.microsoft.com/office/drawing/2014/main" id="{5A6D7AFF-D1D5-43B9-8BEB-1C1AC0056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1" y="765175"/>
            <a:ext cx="3686175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8AED52AA-87EC-4DCC-8B30-27A4F78CB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013" y="441325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:\01商乐\05区工作\04课题组\做ppt\19章 生活用电\图\保险总开关.JPG">
            <a:extLst>
              <a:ext uri="{FF2B5EF4-FFF2-40B4-BE49-F238E27FC236}">
                <a16:creationId xmlns:a16="http://schemas.microsoft.com/office/drawing/2014/main" id="{5A9843B9-B597-4B9A-AF42-17CFD4D49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1952625"/>
            <a:ext cx="2006600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17">
            <a:extLst>
              <a:ext uri="{FF2B5EF4-FFF2-40B4-BE49-F238E27FC236}">
                <a16:creationId xmlns:a16="http://schemas.microsoft.com/office/drawing/2014/main" id="{4BA75742-AF42-4490-BD6E-7DC63011CA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801" y="749301"/>
            <a:ext cx="23034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</a:rPr>
              <a:t>2</a:t>
            </a:r>
            <a:r>
              <a:rPr lang="zh-CN" altLang="en-US" sz="2800" b="1">
                <a:latin typeface="黑体" panose="02010609060101010101" pitchFamily="49" charset="-122"/>
              </a:rPr>
              <a:t>．总开关</a:t>
            </a:r>
          </a:p>
        </p:txBody>
      </p:sp>
      <p:sp>
        <p:nvSpPr>
          <p:cNvPr id="17412" name="Text Box 17">
            <a:extLst>
              <a:ext uri="{FF2B5EF4-FFF2-40B4-BE49-F238E27FC236}">
                <a16:creationId xmlns:a16="http://schemas.microsoft.com/office/drawing/2014/main" id="{156FADBE-8FEE-4A03-92FC-23B9C978F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800" y="1268413"/>
            <a:ext cx="8281988" cy="568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latin typeface="黑体" panose="02010609060101010101" pitchFamily="49" charset="-122"/>
              </a:rPr>
              <a:t>    串联在干路中，控制室内全部电路的通与断。                </a:t>
            </a:r>
          </a:p>
        </p:txBody>
      </p:sp>
      <p:pic>
        <p:nvPicPr>
          <p:cNvPr id="17413" name="图片 7172" descr="家庭配电箱">
            <a:extLst>
              <a:ext uri="{FF2B5EF4-FFF2-40B4-BE49-F238E27FC236}">
                <a16:creationId xmlns:a16="http://schemas.microsoft.com/office/drawing/2014/main" id="{9B0F2B00-21FE-4E37-ACCB-720F440E2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25" y="1917700"/>
            <a:ext cx="4425950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图片 7173">
            <a:extLst>
              <a:ext uri="{FF2B5EF4-FFF2-40B4-BE49-F238E27FC236}">
                <a16:creationId xmlns:a16="http://schemas.microsoft.com/office/drawing/2014/main" id="{DB67F0C6-2C17-416E-8DB6-E8B9AC748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26" y="1917701"/>
            <a:ext cx="4392613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C0CB481C-928E-4EB8-A5FA-B472F0F2A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550" y="620714"/>
            <a:ext cx="8826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文本框 7175">
            <a:extLst>
              <a:ext uri="{FF2B5EF4-FFF2-40B4-BE49-F238E27FC236}">
                <a16:creationId xmlns:a16="http://schemas.microsoft.com/office/drawing/2014/main" id="{9B07C2FC-CA95-4952-A909-D58310194187}"/>
              </a:ext>
            </a:extLst>
          </p:cNvPr>
          <p:cNvSpPr/>
          <p:nvPr/>
        </p:nvSpPr>
        <p:spPr>
          <a:xfrm>
            <a:off x="2387601" y="5410201"/>
            <a:ext cx="7813675" cy="95410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隶书" pitchFamily="1" charset="-122"/>
                <a:ea typeface="隶书" pitchFamily="1" charset="-122"/>
                <a:sym typeface="Wingdings"/>
              </a:rPr>
              <a:t>闸刀开关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楷体_GB2312" pitchFamily="1" charset="-122"/>
                <a:sym typeface="Wingdings"/>
              </a:rPr>
              <a:t>接法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楷体_GB2312" pitchFamily="1" charset="-122"/>
                <a:sym typeface="Wingdings"/>
              </a:rPr>
              <a:t>：</a:t>
            </a:r>
          </a:p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楷体_GB2312" pitchFamily="1" charset="-122"/>
                <a:sym typeface="Wingdings"/>
              </a:rPr>
              <a:t>电源线连在静触头上，而静触头一定要在上边。</a:t>
            </a:r>
            <a:endParaRPr sz="2800" b="1">
              <a:ea typeface="楷体_GB2312" pitchFamily="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 fill="hold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>
            <a:extLst>
              <a:ext uri="{FF2B5EF4-FFF2-40B4-BE49-F238E27FC236}">
                <a16:creationId xmlns:a16="http://schemas.microsoft.com/office/drawing/2014/main" id="{420774FF-076C-42BF-8040-DA3EBFA1F4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800" y="749301"/>
            <a:ext cx="31178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</a:rPr>
              <a:t>3</a:t>
            </a:r>
            <a:r>
              <a:rPr lang="zh-CN" altLang="en-US" sz="2800" b="1">
                <a:latin typeface="黑体" panose="02010609060101010101" pitchFamily="49" charset="-122"/>
              </a:rPr>
              <a:t>．保险装置</a:t>
            </a:r>
          </a:p>
        </p:txBody>
      </p:sp>
      <p:sp>
        <p:nvSpPr>
          <p:cNvPr id="7170" name="Text Box 3">
            <a:extLst>
              <a:ext uri="{FF2B5EF4-FFF2-40B4-BE49-F238E27FC236}">
                <a16:creationId xmlns:a16="http://schemas.microsoft.com/office/drawing/2014/main" id="{B06BE37D-7049-4B85-85B0-F0043FF9768C}"/>
              </a:ext>
            </a:extLst>
          </p:cNvPr>
          <p:cNvSpPr/>
          <p:nvPr/>
        </p:nvSpPr>
        <p:spPr>
          <a:xfrm>
            <a:off x="1955800" y="1268413"/>
            <a:ext cx="2592388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黑体" pitchFamily="2" charset="-122"/>
                <a:sym typeface="Wingdings"/>
              </a:rPr>
              <a:t>　　①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 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黑体" pitchFamily="2" charset="-122"/>
                <a:sym typeface="Wingdings"/>
              </a:rPr>
              <a:t>作用：</a:t>
            </a:r>
            <a:endParaRPr sz="2800" b="1">
              <a:latin typeface="黑体" pitchFamily="2" charset="-122"/>
            </a:endParaRPr>
          </a:p>
        </p:txBody>
      </p:sp>
      <p:sp>
        <p:nvSpPr>
          <p:cNvPr id="7171" name="Text Box 4">
            <a:extLst>
              <a:ext uri="{FF2B5EF4-FFF2-40B4-BE49-F238E27FC236}">
                <a16:creationId xmlns:a16="http://schemas.microsoft.com/office/drawing/2014/main" id="{A4ED70FB-B749-43A5-873D-AFF775AB5454}"/>
              </a:ext>
            </a:extLst>
          </p:cNvPr>
          <p:cNvSpPr/>
          <p:nvPr/>
        </p:nvSpPr>
        <p:spPr>
          <a:xfrm>
            <a:off x="1955800" y="2139951"/>
            <a:ext cx="2630488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黑体" pitchFamily="2" charset="-122"/>
                <a:sym typeface="Wingdings"/>
              </a:rPr>
              <a:t>　　②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 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黑体" pitchFamily="2" charset="-122"/>
                <a:sym typeface="Wingdings"/>
              </a:rPr>
              <a:t>材料：</a:t>
            </a:r>
            <a:endParaRPr sz="2800" b="1">
              <a:latin typeface="黑体" pitchFamily="2" charset="-122"/>
            </a:endParaRPr>
          </a:p>
        </p:txBody>
      </p:sp>
      <p:sp>
        <p:nvSpPr>
          <p:cNvPr id="7172" name="Rectangle 6">
            <a:extLst>
              <a:ext uri="{FF2B5EF4-FFF2-40B4-BE49-F238E27FC236}">
                <a16:creationId xmlns:a16="http://schemas.microsoft.com/office/drawing/2014/main" id="{01C5FCB3-FCC3-42B2-8440-57E36D2AE488}"/>
              </a:ext>
            </a:extLst>
          </p:cNvPr>
          <p:cNvSpPr/>
          <p:nvPr/>
        </p:nvSpPr>
        <p:spPr>
          <a:xfrm>
            <a:off x="4222750" y="1268413"/>
            <a:ext cx="5905500" cy="946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黑体" pitchFamily="2" charset="-122"/>
                <a:sym typeface="Wingdings"/>
              </a:rPr>
              <a:t>电路中电流过大时，保险丝熔断，自动切断电路，起到保护作用。</a:t>
            </a:r>
            <a:endParaRPr sz="2800" b="1">
              <a:latin typeface="黑体" pitchFamily="2" charset="-122"/>
            </a:endParaRPr>
          </a:p>
        </p:txBody>
      </p:sp>
      <p:sp>
        <p:nvSpPr>
          <p:cNvPr id="7173" name="Rectangle 7">
            <a:extLst>
              <a:ext uri="{FF2B5EF4-FFF2-40B4-BE49-F238E27FC236}">
                <a16:creationId xmlns:a16="http://schemas.microsoft.com/office/drawing/2014/main" id="{22FE349A-7D7B-4889-84E1-5F60C24C2183}"/>
              </a:ext>
            </a:extLst>
          </p:cNvPr>
          <p:cNvSpPr/>
          <p:nvPr/>
        </p:nvSpPr>
        <p:spPr>
          <a:xfrm>
            <a:off x="4224338" y="2122488"/>
            <a:ext cx="6119812" cy="946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黑体" pitchFamily="2" charset="-122"/>
                <a:sym typeface="Wingdings"/>
              </a:rPr>
              <a:t>由电阻率较大、熔点较低的铅锑合金制成。</a:t>
            </a:r>
            <a:endParaRPr sz="2800" b="1">
              <a:latin typeface="黑体" pitchFamily="2" charset="-122"/>
            </a:endParaRPr>
          </a:p>
        </p:txBody>
      </p:sp>
      <p:grpSp>
        <p:nvGrpSpPr>
          <p:cNvPr id="18439" name="组合 8198">
            <a:extLst>
              <a:ext uri="{FF2B5EF4-FFF2-40B4-BE49-F238E27FC236}">
                <a16:creationId xmlns:a16="http://schemas.microsoft.com/office/drawing/2014/main" id="{EF2D40DC-8C94-44F3-81D4-FEBD81D989E4}"/>
              </a:ext>
            </a:extLst>
          </p:cNvPr>
          <p:cNvGrpSpPr>
            <a:grpSpLocks/>
          </p:cNvGrpSpPr>
          <p:nvPr/>
        </p:nvGrpSpPr>
        <p:grpSpPr bwMode="auto">
          <a:xfrm>
            <a:off x="2387600" y="3321051"/>
            <a:ext cx="3187700" cy="2816225"/>
            <a:chOff x="0" y="0"/>
            <a:chExt cx="2008" cy="1774"/>
          </a:xfrm>
        </p:grpSpPr>
        <p:pic>
          <p:nvPicPr>
            <p:cNvPr id="18440" name="Picture 8" descr="保险盒">
              <a:extLst>
                <a:ext uri="{FF2B5EF4-FFF2-40B4-BE49-F238E27FC236}">
                  <a16:creationId xmlns:a16="http://schemas.microsoft.com/office/drawing/2014/main" id="{5D26E181-9C01-441E-9327-DAF4865B0869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clrChange>
                <a:clrFrom>
                  <a:srgbClr val="FFFFCB"/>
                </a:clrFrom>
                <a:clrTo>
                  <a:srgbClr val="FFFFC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95" r="51344" b="23045"/>
            <a:stretch>
              <a:fillRect/>
            </a:stretch>
          </p:blipFill>
          <p:spPr bwMode="auto">
            <a:xfrm>
              <a:off x="0" y="0"/>
              <a:ext cx="2008" cy="1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1" name="Text Box 9">
              <a:extLst>
                <a:ext uri="{FF2B5EF4-FFF2-40B4-BE49-F238E27FC236}">
                  <a16:creationId xmlns:a16="http://schemas.microsoft.com/office/drawing/2014/main" id="{F9AAAAFC-6242-43D1-A499-3727D2C59A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" y="1541"/>
              <a:ext cx="154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b="1">
                  <a:solidFill>
                    <a:srgbClr val="FF0000"/>
                  </a:solidFill>
                </a:rPr>
                <a:t>插入式保险盒</a:t>
              </a:r>
            </a:p>
          </p:txBody>
        </p:sp>
      </p:grpSp>
      <p:sp>
        <p:nvSpPr>
          <p:cNvPr id="18442" name="Text Box 12">
            <a:extLst>
              <a:ext uri="{FF2B5EF4-FFF2-40B4-BE49-F238E27FC236}">
                <a16:creationId xmlns:a16="http://schemas.microsoft.com/office/drawing/2014/main" id="{CBBD5F1C-89D0-4434-A162-B64A1C5BA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2625" y="5949950"/>
            <a:ext cx="19637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b="1">
                <a:solidFill>
                  <a:srgbClr val="FF0000"/>
                </a:solidFill>
              </a:rPr>
              <a:t>保险丝</a:t>
            </a:r>
          </a:p>
        </p:txBody>
      </p:sp>
      <p:pic>
        <p:nvPicPr>
          <p:cNvPr id="18443" name="Picture 2" descr="E:\01商乐\05区工作\04课题组\做ppt\19章 生活用电\图\保险盒.JPG">
            <a:extLst>
              <a:ext uri="{FF2B5EF4-FFF2-40B4-BE49-F238E27FC236}">
                <a16:creationId xmlns:a16="http://schemas.microsoft.com/office/drawing/2014/main" id="{B1A45FBB-1159-492A-902D-1B9826F67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925" y="3536950"/>
            <a:ext cx="321310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3DBD1951-4181-4A6C-87D4-50D64A8C0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0" y="536575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717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>
            <a:extLst>
              <a:ext uri="{FF2B5EF4-FFF2-40B4-BE49-F238E27FC236}">
                <a16:creationId xmlns:a16="http://schemas.microsoft.com/office/drawing/2014/main" id="{332B88C5-92C2-4658-8550-088E911C5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3014" y="5911850"/>
            <a:ext cx="20161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b="1">
                <a:solidFill>
                  <a:srgbClr val="FF0000"/>
                </a:solidFill>
              </a:rPr>
              <a:t>空气开关</a:t>
            </a:r>
          </a:p>
        </p:txBody>
      </p:sp>
      <p:pic>
        <p:nvPicPr>
          <p:cNvPr id="19459" name="Picture 10" descr="rsabb2">
            <a:extLst>
              <a:ext uri="{FF2B5EF4-FFF2-40B4-BE49-F238E27FC236}">
                <a16:creationId xmlns:a16="http://schemas.microsoft.com/office/drawing/2014/main" id="{7A893D29-E4AD-4E0C-9A7A-1EEFDE5EF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63" y="2924175"/>
            <a:ext cx="2328862" cy="298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2">
            <a:extLst>
              <a:ext uri="{FF2B5EF4-FFF2-40B4-BE49-F238E27FC236}">
                <a16:creationId xmlns:a16="http://schemas.microsoft.com/office/drawing/2014/main" id="{CE57977E-DA8D-47A4-B2E1-6E6523C072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800" y="749301"/>
            <a:ext cx="31178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</a:rPr>
              <a:t>3</a:t>
            </a:r>
            <a:r>
              <a:rPr lang="zh-CN" altLang="en-US" sz="2800" b="1">
                <a:latin typeface="黑体" panose="02010609060101010101" pitchFamily="49" charset="-122"/>
              </a:rPr>
              <a:t>．保险装置</a:t>
            </a:r>
          </a:p>
        </p:txBody>
      </p:sp>
      <p:sp>
        <p:nvSpPr>
          <p:cNvPr id="19461" name="Text Box 2">
            <a:extLst>
              <a:ext uri="{FF2B5EF4-FFF2-40B4-BE49-F238E27FC236}">
                <a16:creationId xmlns:a16="http://schemas.microsoft.com/office/drawing/2014/main" id="{FAAE6631-09A6-4683-B2CA-9132F261A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800" y="1268414"/>
            <a:ext cx="81724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latin typeface="宋体" panose="02010600030101010101" pitchFamily="2" charset="-122"/>
              </a:rPr>
              <a:t>    现在新建居民楼电路中的保险装置一般采用空气开关，空气开关安装在电能表后，当电路中的电流过大时，空气开关自动断开，切断电路，俗称跳闸。</a:t>
            </a:r>
          </a:p>
        </p:txBody>
      </p:sp>
      <p:pic>
        <p:nvPicPr>
          <p:cNvPr id="19462" name="图片 9221" descr="`98R$2RPNNEENX~4)]}OOYP">
            <a:extLst>
              <a:ext uri="{FF2B5EF4-FFF2-40B4-BE49-F238E27FC236}">
                <a16:creationId xmlns:a16="http://schemas.microsoft.com/office/drawing/2014/main" id="{56ED86A9-6332-40B0-AF4C-983A20D87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5" y="2817813"/>
            <a:ext cx="3816350" cy="368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F7561728-DD41-4C96-AD2C-70018490A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063" y="536575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Text Box 4">
            <a:extLst>
              <a:ext uri="{FF2B5EF4-FFF2-40B4-BE49-F238E27FC236}">
                <a16:creationId xmlns:a16="http://schemas.microsoft.com/office/drawing/2014/main" id="{D8D6F9B7-F2B6-43C5-9848-2E2111641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7939" y="6165851"/>
            <a:ext cx="2016125" cy="3718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b="1">
                <a:solidFill>
                  <a:srgbClr val="FF0000"/>
                </a:solidFill>
              </a:rPr>
              <a:t>空气开关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6">
            <a:extLst>
              <a:ext uri="{FF2B5EF4-FFF2-40B4-BE49-F238E27FC236}">
                <a16:creationId xmlns:a16="http://schemas.microsoft.com/office/drawing/2014/main" id="{2721D08C-DC53-49ED-B6EA-5B857EEFEB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1414" y="941388"/>
            <a:ext cx="11509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>
                <a:solidFill>
                  <a:srgbClr val="CC0000"/>
                </a:solidFill>
                <a:latin typeface="Times New Roman" panose="02020603050405020304" pitchFamily="18" charset="0"/>
              </a:rPr>
              <a:t>火线</a:t>
            </a:r>
            <a:endParaRPr lang="zh-CN" altLang="en-US" sz="2800" b="1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3" name="Text Box 37">
            <a:extLst>
              <a:ext uri="{FF2B5EF4-FFF2-40B4-BE49-F238E27FC236}">
                <a16:creationId xmlns:a16="http://schemas.microsoft.com/office/drawing/2014/main" id="{282C2791-64B7-40C6-8E08-58AED85B6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1414" y="1733550"/>
            <a:ext cx="12223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>
                <a:latin typeface="Times New Roman" panose="02020603050405020304" pitchFamily="18" charset="0"/>
              </a:rPr>
              <a:t>零线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4" name="Text Box 38">
            <a:extLst>
              <a:ext uri="{FF2B5EF4-FFF2-40B4-BE49-F238E27FC236}">
                <a16:creationId xmlns:a16="http://schemas.microsoft.com/office/drawing/2014/main" id="{67DA6E68-32DA-4ADD-9645-22D799188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1413" y="2886076"/>
            <a:ext cx="15113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>
                <a:latin typeface="Times New Roman" panose="02020603050405020304" pitchFamily="18" charset="0"/>
              </a:rPr>
              <a:t>大地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485" name="组合 10244">
            <a:extLst>
              <a:ext uri="{FF2B5EF4-FFF2-40B4-BE49-F238E27FC236}">
                <a16:creationId xmlns:a16="http://schemas.microsoft.com/office/drawing/2014/main" id="{BA41FC86-9CD0-430F-9C03-61997E742B33}"/>
              </a:ext>
            </a:extLst>
          </p:cNvPr>
          <p:cNvGrpSpPr>
            <a:grpSpLocks/>
          </p:cNvGrpSpPr>
          <p:nvPr/>
        </p:nvGrpSpPr>
        <p:grpSpPr bwMode="auto">
          <a:xfrm>
            <a:off x="7032625" y="4038600"/>
            <a:ext cx="3460750" cy="2630488"/>
            <a:chOff x="0" y="0"/>
            <a:chExt cx="2362" cy="1680"/>
          </a:xfrm>
        </p:grpSpPr>
        <p:pic>
          <p:nvPicPr>
            <p:cNvPr id="20486" name="Picture 3" descr="E:\01商乐\05区工作\04课题组\做ppt\19章 生活用电\图\测电笔4.jpg">
              <a:extLst>
                <a:ext uri="{FF2B5EF4-FFF2-40B4-BE49-F238E27FC236}">
                  <a16:creationId xmlns:a16="http://schemas.microsoft.com/office/drawing/2014/main" id="{BECDF3B0-6746-457D-8F1D-1388D7131A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362" cy="1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7" name="矩形 41">
              <a:extLst>
                <a:ext uri="{FF2B5EF4-FFF2-40B4-BE49-F238E27FC236}">
                  <a16:creationId xmlns:a16="http://schemas.microsoft.com/office/drawing/2014/main" id="{F204D723-6F94-4272-9521-CD0B03F4E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" y="1270"/>
              <a:ext cx="990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b="1">
                  <a:solidFill>
                    <a:srgbClr val="1F497D"/>
                  </a:solidFill>
                  <a:latin typeface="黑体" panose="02010609060101010101" pitchFamily="49" charset="-122"/>
                </a:rPr>
                <a:t>试电笔</a:t>
              </a:r>
              <a:endParaRPr lang="zh-CN" altLang="en-US"/>
            </a:p>
          </p:txBody>
        </p:sp>
      </p:grpSp>
      <p:sp>
        <p:nvSpPr>
          <p:cNvPr id="9223" name="Text Box 17">
            <a:extLst>
              <a:ext uri="{FF2B5EF4-FFF2-40B4-BE49-F238E27FC236}">
                <a16:creationId xmlns:a16="http://schemas.microsoft.com/office/drawing/2014/main" id="{B2060038-27D8-4E79-8049-370D5674532E}"/>
              </a:ext>
            </a:extLst>
          </p:cNvPr>
          <p:cNvSpPr/>
          <p:nvPr/>
        </p:nvSpPr>
        <p:spPr>
          <a:xfrm>
            <a:off x="7031039" y="2346326"/>
            <a:ext cx="828675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algn="ctr">
              <a:spcBef>
                <a:spcPct val="50000"/>
              </a:spcBef>
            </a:pP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0 V</a:t>
            </a:r>
            <a:endParaRPr lang="en-US" altLang="zh-CN" sz="2800" b="1">
              <a:latin typeface="Times New Roman" pitchFamily="2" charset="0"/>
              <a:ea typeface="Times New Roman" pitchFamily="2" charset="0"/>
            </a:endParaRPr>
          </a:p>
        </p:txBody>
      </p:sp>
      <p:sp>
        <p:nvSpPr>
          <p:cNvPr id="9224" name="Text Box 18">
            <a:extLst>
              <a:ext uri="{FF2B5EF4-FFF2-40B4-BE49-F238E27FC236}">
                <a16:creationId xmlns:a16="http://schemas.microsoft.com/office/drawing/2014/main" id="{9C5A97D7-2B6C-47A3-873B-8BA68251D645}"/>
              </a:ext>
            </a:extLst>
          </p:cNvPr>
          <p:cNvSpPr/>
          <p:nvPr/>
        </p:nvSpPr>
        <p:spPr>
          <a:xfrm>
            <a:off x="4043364" y="2238376"/>
            <a:ext cx="1069975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algn="ctr">
              <a:spcBef>
                <a:spcPct val="50000"/>
              </a:spcBef>
            </a:pP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220 V</a:t>
            </a:r>
            <a:endParaRPr lang="en-US" altLang="zh-CN" sz="2800" b="1">
              <a:latin typeface="Times New Roman" pitchFamily="2" charset="0"/>
              <a:ea typeface="Times New Roman" pitchFamily="2" charset="0"/>
            </a:endParaRPr>
          </a:p>
        </p:txBody>
      </p:sp>
      <p:cxnSp>
        <p:nvCxnSpPr>
          <p:cNvPr id="20490" name="Line 21">
            <a:extLst>
              <a:ext uri="{FF2B5EF4-FFF2-40B4-BE49-F238E27FC236}">
                <a16:creationId xmlns:a16="http://schemas.microsoft.com/office/drawing/2014/main" id="{258A3235-7266-42CF-9365-A159463184F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54325" y="1338264"/>
            <a:ext cx="5581650" cy="1587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1" name="Line 22">
            <a:extLst>
              <a:ext uri="{FF2B5EF4-FFF2-40B4-BE49-F238E27FC236}">
                <a16:creationId xmlns:a16="http://schemas.microsoft.com/office/drawing/2014/main" id="{468577AD-4332-4A34-B451-90C864EA2D7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890839" y="2022475"/>
            <a:ext cx="5545137" cy="1588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2" name="Line 39">
            <a:extLst>
              <a:ext uri="{FF2B5EF4-FFF2-40B4-BE49-F238E27FC236}">
                <a16:creationId xmlns:a16="http://schemas.microsoft.com/office/drawing/2014/main" id="{428C4F6D-9A6F-4F76-96E2-5D27AB603F3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87713" y="1338263"/>
            <a:ext cx="0" cy="684212"/>
          </a:xfrm>
          <a:prstGeom prst="line">
            <a:avLst/>
          </a:prstGeom>
          <a:noFill/>
          <a:ln w="19050" algn="ctr">
            <a:solidFill>
              <a:srgbClr val="0000CC"/>
            </a:solidFill>
            <a:round/>
            <a:headEnd type="triangle" w="med" len="lg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3" name="Line 40">
            <a:extLst>
              <a:ext uri="{FF2B5EF4-FFF2-40B4-BE49-F238E27FC236}">
                <a16:creationId xmlns:a16="http://schemas.microsoft.com/office/drawing/2014/main" id="{15D6745E-CB40-4B5E-A3AD-CCB7B10B3E0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51425" y="1338264"/>
            <a:ext cx="0" cy="1836737"/>
          </a:xfrm>
          <a:prstGeom prst="line">
            <a:avLst/>
          </a:prstGeom>
          <a:noFill/>
          <a:ln w="19050" algn="ctr">
            <a:solidFill>
              <a:srgbClr val="0000CC"/>
            </a:solidFill>
            <a:round/>
            <a:headEnd type="triangle" w="med" len="lg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4" name="Line 41">
            <a:extLst>
              <a:ext uri="{FF2B5EF4-FFF2-40B4-BE49-F238E27FC236}">
                <a16:creationId xmlns:a16="http://schemas.microsoft.com/office/drawing/2014/main" id="{64A68E4C-48A7-44B5-B63A-045314F5FA9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996113" y="2022476"/>
            <a:ext cx="0" cy="1152525"/>
          </a:xfrm>
          <a:prstGeom prst="line">
            <a:avLst/>
          </a:prstGeom>
          <a:noFill/>
          <a:ln w="19050" algn="ctr">
            <a:solidFill>
              <a:srgbClr val="0000CC"/>
            </a:solidFill>
            <a:round/>
            <a:headEnd type="triangle" w="med" len="lg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30" name="Text Box 42">
            <a:extLst>
              <a:ext uri="{FF2B5EF4-FFF2-40B4-BE49-F238E27FC236}">
                <a16:creationId xmlns:a16="http://schemas.microsoft.com/office/drawing/2014/main" id="{114F85A1-765B-44C9-B09A-75356CB8A747}"/>
              </a:ext>
            </a:extLst>
          </p:cNvPr>
          <p:cNvSpPr/>
          <p:nvPr/>
        </p:nvSpPr>
        <p:spPr>
          <a:xfrm>
            <a:off x="3468689" y="1446213"/>
            <a:ext cx="1214437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algn="ctr">
              <a:spcBef>
                <a:spcPct val="50000"/>
              </a:spcBef>
            </a:pP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220 V</a:t>
            </a:r>
            <a:endParaRPr lang="en-US" altLang="zh-CN" sz="2800" b="1">
              <a:latin typeface="Times New Roman" pitchFamily="2" charset="0"/>
              <a:ea typeface="Times New Roman" pitchFamily="2" charset="0"/>
            </a:endParaRPr>
          </a:p>
        </p:txBody>
      </p:sp>
      <p:grpSp>
        <p:nvGrpSpPr>
          <p:cNvPr id="20496" name="组合 10255">
            <a:extLst>
              <a:ext uri="{FF2B5EF4-FFF2-40B4-BE49-F238E27FC236}">
                <a16:creationId xmlns:a16="http://schemas.microsoft.com/office/drawing/2014/main" id="{570F3849-EC45-4CAB-A1CB-C912ECBA4CFF}"/>
              </a:ext>
            </a:extLst>
          </p:cNvPr>
          <p:cNvGrpSpPr>
            <a:grpSpLocks/>
          </p:cNvGrpSpPr>
          <p:nvPr/>
        </p:nvGrpSpPr>
        <p:grpSpPr bwMode="auto">
          <a:xfrm>
            <a:off x="2711451" y="3138488"/>
            <a:ext cx="5940425" cy="107950"/>
            <a:chOff x="0" y="0"/>
            <a:chExt cx="2925" cy="68"/>
          </a:xfrm>
        </p:grpSpPr>
        <p:sp>
          <p:nvSpPr>
            <p:cNvPr id="20497" name="矩形 10256">
              <a:extLst>
                <a:ext uri="{FF2B5EF4-FFF2-40B4-BE49-F238E27FC236}">
                  <a16:creationId xmlns:a16="http://schemas.microsoft.com/office/drawing/2014/main" id="{3322279A-0D09-457F-9723-782E105CEF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925" cy="68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8" name="直接连接符 10257">
              <a:extLst>
                <a:ext uri="{FF2B5EF4-FFF2-40B4-BE49-F238E27FC236}">
                  <a16:creationId xmlns:a16="http://schemas.microsoft.com/office/drawing/2014/main" id="{3638E777-9A5E-47C7-9B67-82356EA582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" y="0"/>
              <a:ext cx="2903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234" name="矩形 10258">
            <a:extLst>
              <a:ext uri="{FF2B5EF4-FFF2-40B4-BE49-F238E27FC236}">
                <a16:creationId xmlns:a16="http://schemas.microsoft.com/office/drawing/2014/main" id="{1C7B059C-D8A0-4BBC-8300-E6705AA6346D}"/>
              </a:ext>
            </a:extLst>
          </p:cNvPr>
          <p:cNvSpPr/>
          <p:nvPr/>
        </p:nvSpPr>
        <p:spPr>
          <a:xfrm>
            <a:off x="6240463" y="3425826"/>
            <a:ext cx="4470400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sym typeface="Wingdings"/>
              </a:rPr>
              <a:t>　　如何辨别火线和零线？</a:t>
            </a:r>
            <a:endParaRPr sz="2800" b="1">
              <a:solidFill>
                <a:srgbClr val="0066CC"/>
              </a:solidFill>
            </a:endParaRPr>
          </a:p>
        </p:txBody>
      </p:sp>
      <p:sp>
        <p:nvSpPr>
          <p:cNvPr id="9235" name="矩形 4">
            <a:extLst>
              <a:ext uri="{FF2B5EF4-FFF2-40B4-BE49-F238E27FC236}">
                <a16:creationId xmlns:a16="http://schemas.microsoft.com/office/drawing/2014/main" id="{C962C610-A919-41D5-A5B5-E39FC7157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800" y="623888"/>
            <a:ext cx="3049588" cy="5889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5400000"/>
          </a:gradFill>
          <a:ln w="9525" algn="ctr">
            <a:solidFill>
              <a:srgbClr val="4A7EBB"/>
            </a:solidFill>
            <a:miter lim="800000"/>
            <a:headEnd/>
            <a:tailEnd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FFFF"/>
                </a:solidFill>
              </a:rPr>
              <a:t>二、火线和零线</a:t>
            </a:r>
          </a:p>
        </p:txBody>
      </p:sp>
      <p:pic>
        <p:nvPicPr>
          <p:cNvPr id="20501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D71B5B93-2360-40F8-A3C4-9FCE57417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725" y="512764"/>
            <a:ext cx="8826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7" name="文本框 10261">
            <a:extLst>
              <a:ext uri="{FF2B5EF4-FFF2-40B4-BE49-F238E27FC236}">
                <a16:creationId xmlns:a16="http://schemas.microsoft.com/office/drawing/2014/main" id="{AFC0EAD5-13A3-4C89-A355-96E08EB5C136}"/>
              </a:ext>
            </a:extLst>
          </p:cNvPr>
          <p:cNvSpPr/>
          <p:nvPr/>
        </p:nvSpPr>
        <p:spPr>
          <a:xfrm>
            <a:off x="1884363" y="3424238"/>
            <a:ext cx="5040312" cy="31623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eaLnBrk="0" hangingPunct="0">
              <a:lnSpc>
                <a:spcPct val="120000"/>
              </a:lnSpc>
            </a:pPr>
            <a:endParaRPr sz="2400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339933"/>
              </a:solidFill>
              <a:sym typeface="Wingdings"/>
            </a:endParaRPr>
          </a:p>
          <a:p>
            <a:pPr eaLnBrk="0" hangingPunct="0">
              <a:lnSpc>
                <a:spcPct val="120000"/>
              </a:lnSpc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9933"/>
                </a:solidFill>
                <a:sym typeface="Wingdings"/>
              </a:rPr>
              <a:t>1</a:t>
            </a:r>
            <a:r>
              <a: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9933"/>
                </a:solidFill>
                <a:sym typeface="Wingdings"/>
              </a:rPr>
              <a:t>.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9933"/>
                </a:solidFill>
                <a:sym typeface="Wingdings"/>
              </a:rPr>
              <a:t>进户的两条输电线中，有一条在户外就已经和大地相连，叫做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黑体" pitchFamily="2" charset="-122"/>
                <a:sym typeface="Wingdings"/>
              </a:rPr>
              <a:t>零线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9933"/>
                </a:solidFill>
                <a:sym typeface="Wingdings"/>
              </a:rPr>
              <a:t>，另一条叫做端线，俗称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黑体" pitchFamily="2" charset="-122"/>
                <a:sym typeface="Wingdings"/>
              </a:rPr>
              <a:t>火线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9933"/>
                </a:solidFill>
                <a:sym typeface="Wingdings"/>
              </a:rPr>
              <a:t>。</a:t>
            </a:r>
          </a:p>
          <a:p>
            <a:pPr eaLnBrk="0" hangingPunct="0">
              <a:lnSpc>
                <a:spcPct val="120000"/>
              </a:lnSpc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9933"/>
                </a:solidFill>
                <a:sym typeface="Wingdings"/>
              </a:rPr>
              <a:t>2</a:t>
            </a:r>
            <a:r>
              <a: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9933"/>
                </a:solidFill>
                <a:sym typeface="Wingdings"/>
              </a:rPr>
              <a:t>.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9933"/>
                </a:solidFill>
                <a:sym typeface="Wingdings"/>
              </a:rPr>
              <a:t>火线跟零线之间的电压为</a:t>
            </a:r>
            <a:r>
              <a: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220V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9933"/>
                </a:solidFill>
                <a:sym typeface="Wingdings"/>
              </a:rPr>
              <a:t>。</a:t>
            </a:r>
          </a:p>
          <a:p>
            <a:pPr eaLnBrk="0" hangingPunct="0">
              <a:lnSpc>
                <a:spcPct val="120000"/>
              </a:lnSpc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黑体" pitchFamily="2" charset="-122"/>
                <a:sym typeface="Wingdings"/>
              </a:rPr>
              <a:t>3</a:t>
            </a:r>
            <a:r>
              <a: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黑体" pitchFamily="2" charset="-122"/>
                <a:sym typeface="Wingdings"/>
              </a:rPr>
              <a:t>.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黑体" pitchFamily="2" charset="-122"/>
                <a:sym typeface="Wingdings"/>
              </a:rPr>
              <a:t>试电笔的作用是：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9933"/>
                </a:solidFill>
                <a:sym typeface="Wingdings"/>
              </a:rPr>
              <a:t>用来辨别火线和零线的。</a:t>
            </a:r>
            <a:endParaRPr sz="2400" b="1">
              <a:solidFill>
                <a:srgbClr val="339933"/>
              </a:solidFill>
            </a:endParaRPr>
          </a:p>
        </p:txBody>
      </p:sp>
      <p:sp>
        <p:nvSpPr>
          <p:cNvPr id="9238" name="矩形 38">
            <a:extLst>
              <a:ext uri="{FF2B5EF4-FFF2-40B4-BE49-F238E27FC236}">
                <a16:creationId xmlns:a16="http://schemas.microsoft.com/office/drawing/2014/main" id="{02118858-DB37-4DC9-9CFD-81A0C34D3465}"/>
              </a:ext>
            </a:extLst>
          </p:cNvPr>
          <p:cNvSpPr/>
          <p:nvPr/>
        </p:nvSpPr>
        <p:spPr>
          <a:xfrm>
            <a:off x="7285039" y="4075113"/>
            <a:ext cx="3178175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latin typeface="黑体" pitchFamily="2" charset="-122"/>
                <a:sym typeface="Wingdings"/>
              </a:rPr>
              <a:t>　　用试电笔！</a:t>
            </a:r>
            <a:endParaRPr sz="280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>
            <a:extLst>
              <a:ext uri="{FF2B5EF4-FFF2-40B4-BE49-F238E27FC236}">
                <a16:creationId xmlns:a16="http://schemas.microsoft.com/office/drawing/2014/main" id="{06B001F0-BD8C-497A-9A3C-182CFC9F0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801" y="1268413"/>
            <a:ext cx="49323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</a:rPr>
              <a:t>1</a:t>
            </a:r>
            <a:r>
              <a:rPr lang="zh-CN" altLang="en-US" sz="2800" b="1">
                <a:latin typeface="黑体" panose="02010609060101010101" pitchFamily="49" charset="-122"/>
              </a:rPr>
              <a:t>．试电笔</a:t>
            </a:r>
          </a:p>
        </p:txBody>
      </p:sp>
      <p:sp>
        <p:nvSpPr>
          <p:cNvPr id="21507" name="Text Box 3">
            <a:extLst>
              <a:ext uri="{FF2B5EF4-FFF2-40B4-BE49-F238E27FC236}">
                <a16:creationId xmlns:a16="http://schemas.microsoft.com/office/drawing/2014/main" id="{8D3FED8B-1AB7-43B2-BBF4-21E823F1E3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800" y="1808163"/>
            <a:ext cx="63007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latin typeface="宋体" panose="02010600030101010101" pitchFamily="2" charset="-122"/>
              </a:rPr>
              <a:t>　　（</a:t>
            </a:r>
            <a:r>
              <a:rPr lang="en-US" altLang="zh-CN" sz="2800" b="1">
                <a:latin typeface="Times New Roman" panose="02020603050405020304" pitchFamily="18" charset="0"/>
              </a:rPr>
              <a:t>1</a:t>
            </a:r>
            <a:r>
              <a:rPr lang="zh-CN" altLang="en-US" sz="2800" b="1">
                <a:latin typeface="宋体" panose="02010600030101010101" pitchFamily="2" charset="-122"/>
              </a:rPr>
              <a:t>）</a:t>
            </a:r>
            <a:r>
              <a:rPr lang="zh-CN" altLang="en-US" sz="2800" b="1">
                <a:latin typeface="Times New Roman" panose="02020603050405020304" pitchFamily="18" charset="0"/>
              </a:rPr>
              <a:t>作用：辨别火线和零线。</a:t>
            </a:r>
          </a:p>
        </p:txBody>
      </p:sp>
      <p:sp>
        <p:nvSpPr>
          <p:cNvPr id="10243" name="Text Box 3">
            <a:extLst>
              <a:ext uri="{FF2B5EF4-FFF2-40B4-BE49-F238E27FC236}">
                <a16:creationId xmlns:a16="http://schemas.microsoft.com/office/drawing/2014/main" id="{BA28D347-77FA-48AF-B6FB-C8355566ED59}"/>
              </a:ext>
            </a:extLst>
          </p:cNvPr>
          <p:cNvSpPr/>
          <p:nvPr/>
        </p:nvSpPr>
        <p:spPr>
          <a:xfrm>
            <a:off x="1955800" y="2312988"/>
            <a:ext cx="3492500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20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　　（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2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）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2" charset="0"/>
                <a:sym typeface="Wingdings"/>
              </a:rPr>
              <a:t>构造：</a:t>
            </a:r>
            <a:endParaRPr sz="2800" b="1">
              <a:latin typeface="Times New Roman" pitchFamily="2" charset="0"/>
            </a:endParaRPr>
          </a:p>
        </p:txBody>
      </p:sp>
      <p:grpSp>
        <p:nvGrpSpPr>
          <p:cNvPr id="21509" name="组合 11268">
            <a:extLst>
              <a:ext uri="{FF2B5EF4-FFF2-40B4-BE49-F238E27FC236}">
                <a16:creationId xmlns:a16="http://schemas.microsoft.com/office/drawing/2014/main" id="{013664B5-A911-478A-BC67-350F2C9EB5CD}"/>
              </a:ext>
            </a:extLst>
          </p:cNvPr>
          <p:cNvGrpSpPr>
            <a:grpSpLocks/>
          </p:cNvGrpSpPr>
          <p:nvPr/>
        </p:nvGrpSpPr>
        <p:grpSpPr bwMode="auto">
          <a:xfrm>
            <a:off x="3324225" y="2708276"/>
            <a:ext cx="6578600" cy="2066925"/>
            <a:chOff x="0" y="0"/>
            <a:chExt cx="4144" cy="1302"/>
          </a:xfrm>
        </p:grpSpPr>
        <p:pic>
          <p:nvPicPr>
            <p:cNvPr id="21510" name="图片 11269">
              <a:extLst>
                <a:ext uri="{FF2B5EF4-FFF2-40B4-BE49-F238E27FC236}">
                  <a16:creationId xmlns:a16="http://schemas.microsoft.com/office/drawing/2014/main" id="{C60F3F1B-3636-4D48-BBEA-5A9CE20724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04"/>
              <a:ext cx="3856" cy="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1" name="Text Box 11">
              <a:extLst>
                <a:ext uri="{FF2B5EF4-FFF2-40B4-BE49-F238E27FC236}">
                  <a16:creationId xmlns:a16="http://schemas.microsoft.com/office/drawing/2014/main" id="{E1597F3B-40B5-4E72-9CA6-B18B118365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" y="23"/>
              <a:ext cx="73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800" b="1">
                  <a:latin typeface="Tahoma" panose="020B0604030504040204" pitchFamily="34" charset="0"/>
                </a:rPr>
                <a:t>氖管</a:t>
              </a:r>
            </a:p>
          </p:txBody>
        </p:sp>
        <p:sp>
          <p:nvSpPr>
            <p:cNvPr id="21512" name="Text Box 7">
              <a:extLst>
                <a:ext uri="{FF2B5EF4-FFF2-40B4-BE49-F238E27FC236}">
                  <a16:creationId xmlns:a16="http://schemas.microsoft.com/office/drawing/2014/main" id="{F8DC30D1-79BA-4653-8803-F6BBCE663A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8" y="0"/>
              <a:ext cx="59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800" b="1">
                  <a:latin typeface="Tahoma" panose="020B0604030504040204" pitchFamily="34" charset="0"/>
                </a:rPr>
                <a:t>电阻</a:t>
              </a:r>
            </a:p>
          </p:txBody>
        </p:sp>
        <p:sp>
          <p:nvSpPr>
            <p:cNvPr id="21513" name="Text Box 3">
              <a:extLst>
                <a:ext uri="{FF2B5EF4-FFF2-40B4-BE49-F238E27FC236}">
                  <a16:creationId xmlns:a16="http://schemas.microsoft.com/office/drawing/2014/main" id="{8E3D35D9-A920-4AA7-8E84-E546AB232F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3" y="975"/>
              <a:ext cx="1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800" b="1">
                  <a:latin typeface="Tahoma" panose="020B0604030504040204" pitchFamily="34" charset="0"/>
                </a:rPr>
                <a:t>笔尖金属体</a:t>
              </a:r>
            </a:p>
          </p:txBody>
        </p:sp>
        <p:sp>
          <p:nvSpPr>
            <p:cNvPr id="21514" name="Text Box 19">
              <a:extLst>
                <a:ext uri="{FF2B5EF4-FFF2-40B4-BE49-F238E27FC236}">
                  <a16:creationId xmlns:a16="http://schemas.microsoft.com/office/drawing/2014/main" id="{50074CE7-EEAF-4395-8550-EA19671FAD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" y="953"/>
              <a:ext cx="140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800" b="1">
                  <a:latin typeface="Tahoma" panose="020B0604030504040204" pitchFamily="34" charset="0"/>
                </a:rPr>
                <a:t>笔尾金属体</a:t>
              </a:r>
            </a:p>
          </p:txBody>
        </p:sp>
        <p:sp>
          <p:nvSpPr>
            <p:cNvPr id="21515" name="Text Box 15">
              <a:extLst>
                <a:ext uri="{FF2B5EF4-FFF2-40B4-BE49-F238E27FC236}">
                  <a16:creationId xmlns:a16="http://schemas.microsoft.com/office/drawing/2014/main" id="{0ED1580F-E86F-4A1C-8B73-2E9F22B359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" y="91"/>
              <a:ext cx="62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800" b="1">
                  <a:latin typeface="Tahoma" panose="020B0604030504040204" pitchFamily="34" charset="0"/>
                </a:rPr>
                <a:t>弹簧</a:t>
              </a:r>
            </a:p>
          </p:txBody>
        </p:sp>
        <p:sp>
          <p:nvSpPr>
            <p:cNvPr id="21516" name="直接连接符 11275">
              <a:extLst>
                <a:ext uri="{FF2B5EF4-FFF2-40B4-BE49-F238E27FC236}">
                  <a16:creationId xmlns:a16="http://schemas.microsoft.com/office/drawing/2014/main" id="{CF87810D-FE94-46AA-A307-D6646A3AF0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1" y="363"/>
              <a:ext cx="272" cy="181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17" name="直接连接符 11276">
              <a:extLst>
                <a:ext uri="{FF2B5EF4-FFF2-40B4-BE49-F238E27FC236}">
                  <a16:creationId xmlns:a16="http://schemas.microsoft.com/office/drawing/2014/main" id="{B6C81B5D-33A9-4140-9677-151B7BCD62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4" y="771"/>
              <a:ext cx="114" cy="25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18" name="直接连接符 11277">
              <a:extLst>
                <a:ext uri="{FF2B5EF4-FFF2-40B4-BE49-F238E27FC236}">
                  <a16:creationId xmlns:a16="http://schemas.microsoft.com/office/drawing/2014/main" id="{EC00AA4C-7C6E-4E9D-8C7B-739C67536D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93" y="680"/>
              <a:ext cx="136" cy="295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21519" name="图片 11278">
            <a:extLst>
              <a:ext uri="{FF2B5EF4-FFF2-40B4-BE49-F238E27FC236}">
                <a16:creationId xmlns:a16="http://schemas.microsoft.com/office/drawing/2014/main" id="{0FE45232-BC7B-4DF7-B6EE-72AC53DFD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4" y="4724401"/>
            <a:ext cx="6696075" cy="200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图片 11279">
            <a:extLst>
              <a:ext uri="{FF2B5EF4-FFF2-40B4-BE49-F238E27FC236}">
                <a16:creationId xmlns:a16="http://schemas.microsoft.com/office/drawing/2014/main" id="{141E303E-BEFB-4081-B9B3-2FF6FE664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963" y="4724401"/>
            <a:ext cx="6659562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6" name="矩形 4">
            <a:extLst>
              <a:ext uri="{FF2B5EF4-FFF2-40B4-BE49-F238E27FC236}">
                <a16:creationId xmlns:a16="http://schemas.microsoft.com/office/drawing/2014/main" id="{DFE3E2ED-3CE3-4069-8ADB-915CA47D58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800" y="617538"/>
            <a:ext cx="3049588" cy="5889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5400000"/>
          </a:gradFill>
          <a:ln w="9525" algn="ctr">
            <a:solidFill>
              <a:srgbClr val="4A7EBB"/>
            </a:solidFill>
            <a:miter lim="800000"/>
            <a:headEnd/>
            <a:tailEnd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FFFF"/>
                </a:solidFill>
              </a:rPr>
              <a:t>二、火线和零线</a:t>
            </a:r>
          </a:p>
        </p:txBody>
      </p:sp>
      <p:pic>
        <p:nvPicPr>
          <p:cNvPr id="21522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0331E85F-5F06-4A41-8AB8-54CFB346F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0" y="536575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1218</Words>
  <Application>Microsoft Office PowerPoint</Application>
  <PresentationFormat>宽屏</PresentationFormat>
  <Paragraphs>147</Paragraphs>
  <Slides>35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35</vt:i4>
      </vt:variant>
    </vt:vector>
  </HeadingPairs>
  <TitlesOfParts>
    <vt:vector size="47" baseType="lpstr">
      <vt:lpstr>等线</vt:lpstr>
      <vt:lpstr>等线 Light</vt:lpstr>
      <vt:lpstr>黑体</vt:lpstr>
      <vt:lpstr>华文行楷</vt:lpstr>
      <vt:lpstr>楷体_GB2312</vt:lpstr>
      <vt:lpstr>隶书</vt:lpstr>
      <vt:lpstr>迷你简琥珀</vt:lpstr>
      <vt:lpstr>宋体</vt:lpstr>
      <vt:lpstr>Arial</vt:lpstr>
      <vt:lpstr>Tahoma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lenovo07</dc:creator>
  <cp:lastModifiedBy>lenovo07</cp:lastModifiedBy>
  <cp:revision>1</cp:revision>
  <dcterms:created xsi:type="dcterms:W3CDTF">2021-10-09T05:43:02Z</dcterms:created>
  <dcterms:modified xsi:type="dcterms:W3CDTF">2021-10-09T05:44:27Z</dcterms:modified>
</cp:coreProperties>
</file>