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90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7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6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610.xml" ContentType="application/vnd.openxmlformats-officedocument.presentationml.tags+xml"/>
  <Override PartName="/ppt/tags/tag177.xml" ContentType="application/vnd.openxmlformats-officedocument.presentationml.tags+xml"/>
  <Override PartName="/ppt/tags/tag179.xml" ContentType="application/vnd.openxmlformats-officedocument.presentationml.tags+xml"/>
  <Override PartName="/ppt/tags/tag185.xml" ContentType="application/vnd.openxmlformats-officedocument.presentationml.tags+xml"/>
  <Override PartName="/ppt/tags/tag189.xml" ContentType="application/vnd.openxmlformats-officedocument.presentationml.tags+xml"/>
  <Override PartName="/ppt/tags/tag191.xml" ContentType="application/vnd.openxmlformats-officedocument.presentationml.tags+xml"/>
  <Override PartName="/ppt/tags/tag206.xml" ContentType="application/vnd.openxmlformats-officedocument.presentationml.tags+xml"/>
  <Override PartName="/ppt/tags/tag208.xml" ContentType="application/vnd.openxmlformats-officedocument.presentationml.tags+xml"/>
  <Override PartName="/ppt/tags/tag211.xml" ContentType="application/vnd.openxmlformats-officedocument.presentationml.tags+xml"/>
  <Override PartName="/ppt/tags/tag215.xml" ContentType="application/vnd.openxmlformats-officedocument.presentationml.tags+xml"/>
  <Override PartName="/ppt/tags/tag2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83" r:id="rId3"/>
    <p:sldId id="270" r:id="rId4"/>
    <p:sldId id="271" r:id="rId5"/>
    <p:sldId id="268" r:id="rId6"/>
    <p:sldId id="269" r:id="rId7"/>
    <p:sldId id="272" r:id="rId8"/>
    <p:sldId id="280" r:id="rId9"/>
    <p:sldId id="275" r:id="rId10"/>
    <p:sldId id="286" r:id="rId11"/>
    <p:sldId id="284" r:id="rId12"/>
    <p:sldId id="288" r:id="rId13"/>
    <p:sldId id="289" r:id="rId14"/>
    <p:sldId id="276" r:id="rId15"/>
    <p:sldId id="277" r:id="rId16"/>
    <p:sldId id="278" r:id="rId17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/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DCDD58-D3D9-F953-F555-33155A04E8EE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4F133F8-D9B1-7302-8D8E-E2217D14E4DD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F2CBF-2F9C-9505-8EF9-A0575655B64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308CD6-534D-F36A-AEB9-79495F03E2F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0B7856-A44C-75E4-6AF2-B47FF4A7FED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7890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9E4CC-E9B8-00F2-07BC-587473F2D2A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7C4EB3-D6F8-3F96-D9F3-5C3AA04280F5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57FBAF-FC47-4947-8D68-7384D3E537A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BB9453-5BA3-1189-A339-6CE01159CBB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F067F5-B422-2D9B-4A3A-351764FE802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7360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268408-44F4-8A71-08E3-4231E1D51E55}"/>
              </a:ext>
            </a:extLst>
          </p:cNvPr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19D44-181C-06BF-601C-4646993B98DA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D136BD-DA31-4CD9-3384-999ACF125F4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A5AC7F-35C0-D5C1-0C1D-8169A84A217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68DB-AB35-9327-6853-D60037F6B08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378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93DB28-7327-8369-E3DE-3CE4B118ED5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D96F1C-DB2D-EF6B-12E2-13F657BE988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756A80-7741-C8F7-EEF5-01C0BC5A657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F241B8-6C76-32AE-7623-FACBB1B8F60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A76929-3AC1-6351-676B-5D390B8CAF5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487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B00FFB-7C54-77C0-A2DF-544F7F79A21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7DC72C-2E72-BB54-C5F6-A3C0EDE4C068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BD192D-5BA8-309B-BDC0-130DF2D3214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CFB6D7-E283-7370-D094-1DA275A7DB2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E55066-1EBD-648C-36C8-ECE6DDA1445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196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A3EBD3-3DA1-4E16-06DA-7B7E0230260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A698-4785-6A8E-FEBE-8C4A997010EA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8C0C4A-1F00-40D1-3952-EF6A6EEAA9A4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2976F7-ACC4-F5F6-585D-64BEA5E6F7A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314274-A9AD-5BB1-1AA4-25BA2937FDD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37CD51-1699-C10A-DBEB-72DA16364AF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5242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79312E-8786-13F7-7334-28D9F91E5F8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A2EC7A-3F82-A53D-53F3-102F70CE2F7A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4FF36D-7057-5135-20AB-BA8B7942C689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128CD-37DB-B255-ED5B-4231F4CBAD70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0AC1DA-2C1A-BE98-5246-049B11173BBD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6DE705-122F-6860-C859-382CFF229D2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0F5AEA-91C5-7ED8-7F37-4A109686619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651491A-7914-0EFD-1C76-FFC4F84D3C2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12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8551A-FEC9-52CD-F173-EF545D2E67B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BA069D-7E6B-171E-EAC7-C8860A7AB01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EDE1FD-7D64-F802-0495-1C11ED22ECD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D8FD13-F3D5-8DEF-51AD-D0B5F6CF5AD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60606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A3BBCB4-39CB-A0E2-0077-E73642E6E45D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F5F884-0681-4024-0EB9-C01BBB37ADA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017FA8-78E7-6010-5AFF-C0A758BA2C2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57178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5E4A9D-DE4D-E280-29D6-96A75E87AFE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EFB2EC-4A91-B410-1243-AD972BF8354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FCA85-06FA-CF8A-3FA9-593FC7D27A0C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31723F-398B-B65A-4F64-7F175DC7514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CB8D56-2B5B-DD18-2A64-6ED5EDEFC51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CA36E2-894C-BB75-A118-D9A04A5E86D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2618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1D0EF-8C9C-BCFD-A7EF-7EEA9C7637D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BB86638-48E6-D03D-AC9A-340D9764969D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A916B0-338B-4F7B-DF11-195D7BD0FDBF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6FB79D-78C0-4891-1D28-82540D29F53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B30BB13-CD46-870E-CDD9-1BCAF8FEDB5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376A92-6E56-BEA3-46CB-E25B0BDC461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5119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F5F34DE-0A58-05FD-5B16-F7A145285321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51D219-02C9-F029-220A-A630090379C7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F9046D-6839-531F-D76A-7E67154BC41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5E4D6-61B9-47C0-A2B0-C200998D411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BB806C-1FB8-8EFC-2436-CAD829BFCC0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C78548-E3EC-D38E-65D0-FEE8855AE7C1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14A0-FE48-4B13-A7A8-1DA4C3ABFC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83720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microsoft.com/office/2007/relationships/hdphoto" Target="../media/hdphoto1.wdp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3.png"/><Relationship Id="rId5" Type="http://schemas.openxmlformats.org/officeDocument/2006/relationships/tags" Target="../tags/tag70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69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71.xml"/><Relationship Id="rId7" Type="http://schemas.openxmlformats.org/officeDocument/2006/relationships/tags" Target="../tags/tag19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26.png"/><Relationship Id="rId5" Type="http://schemas.openxmlformats.org/officeDocument/2006/relationships/tags" Target="../tags/tag18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tags" Target="../tags/tag187.xml"/><Relationship Id="rId18" Type="http://schemas.openxmlformats.org/officeDocument/2006/relationships/tags" Target="../tags/tag194.xml"/><Relationship Id="rId26" Type="http://schemas.openxmlformats.org/officeDocument/2006/relationships/tags" Target="../tags/tag211.xml"/><Relationship Id="rId3" Type="http://schemas.openxmlformats.org/officeDocument/2006/relationships/tags" Target="../tags/tag174.xml"/><Relationship Id="rId21" Type="http://schemas.openxmlformats.org/officeDocument/2006/relationships/image" Target="../media/image24.jpeg"/><Relationship Id="rId7" Type="http://schemas.openxmlformats.org/officeDocument/2006/relationships/tags" Target="../tags/tag180.xml"/><Relationship Id="rId12" Type="http://schemas.openxmlformats.org/officeDocument/2006/relationships/tags" Target="../tags/tag186.xml"/><Relationship Id="rId17" Type="http://schemas.openxmlformats.org/officeDocument/2006/relationships/tags" Target="../tags/tag193.xml"/><Relationship Id="rId25" Type="http://schemas.openxmlformats.org/officeDocument/2006/relationships/image" Target="../media/image30.png"/><Relationship Id="rId2" Type="http://schemas.openxmlformats.org/officeDocument/2006/relationships/tags" Target="../tags/tag173.xml"/><Relationship Id="rId16" Type="http://schemas.openxmlformats.org/officeDocument/2006/relationships/tags" Target="../tags/tag192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32.png"/><Relationship Id="rId1" Type="http://schemas.openxmlformats.org/officeDocument/2006/relationships/tags" Target="../tags/tag172.xml"/><Relationship Id="rId6" Type="http://schemas.openxmlformats.org/officeDocument/2006/relationships/tags" Target="../tags/tag178.xml"/><Relationship Id="rId11" Type="http://schemas.openxmlformats.org/officeDocument/2006/relationships/tags" Target="../tags/tag184.xml"/><Relationship Id="rId24" Type="http://schemas.openxmlformats.org/officeDocument/2006/relationships/tags" Target="../tags/tag208.xml"/><Relationship Id="rId32" Type="http://schemas.openxmlformats.org/officeDocument/2006/relationships/image" Target="../media/image33.png"/><Relationship Id="rId5" Type="http://schemas.openxmlformats.org/officeDocument/2006/relationships/tags" Target="../tags/tag176.xml"/><Relationship Id="rId15" Type="http://schemas.openxmlformats.org/officeDocument/2006/relationships/tags" Target="../tags/tag190.xml"/><Relationship Id="rId23" Type="http://schemas.openxmlformats.org/officeDocument/2006/relationships/image" Target="../media/image29.png"/><Relationship Id="rId28" Type="http://schemas.openxmlformats.org/officeDocument/2006/relationships/tags" Target="../tags/tag215.xml"/><Relationship Id="rId10" Type="http://schemas.openxmlformats.org/officeDocument/2006/relationships/tags" Target="../tags/tag183.xml"/><Relationship Id="rId19" Type="http://schemas.openxmlformats.org/officeDocument/2006/relationships/tags" Target="../tags/tag195.xml"/><Relationship Id="rId31" Type="http://schemas.openxmlformats.org/officeDocument/2006/relationships/tags" Target="../tags/tag217.xml"/><Relationship Id="rId4" Type="http://schemas.openxmlformats.org/officeDocument/2006/relationships/tags" Target="../tags/tag175.xml"/><Relationship Id="rId9" Type="http://schemas.openxmlformats.org/officeDocument/2006/relationships/tags" Target="../tags/tag182.xml"/><Relationship Id="rId14" Type="http://schemas.openxmlformats.org/officeDocument/2006/relationships/tags" Target="../tags/tag188.xml"/><Relationship Id="rId22" Type="http://schemas.openxmlformats.org/officeDocument/2006/relationships/tags" Target="../tags/tag206.xml"/><Relationship Id="rId27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9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tags" Target="../tags/tag222.xml"/><Relationship Id="rId3" Type="http://schemas.openxmlformats.org/officeDocument/2006/relationships/tags" Target="../tags/tag209.xml"/><Relationship Id="rId7" Type="http://schemas.openxmlformats.org/officeDocument/2006/relationships/tags" Target="../tags/tag214.xml"/><Relationship Id="rId12" Type="http://schemas.openxmlformats.org/officeDocument/2006/relationships/tags" Target="../tags/tag221.xml"/><Relationship Id="rId2" Type="http://schemas.openxmlformats.org/officeDocument/2006/relationships/tags" Target="../tags/tag207.xml"/><Relationship Id="rId1" Type="http://schemas.openxmlformats.org/officeDocument/2006/relationships/tags" Target="../tags/tag205.xml"/><Relationship Id="rId6" Type="http://schemas.openxmlformats.org/officeDocument/2006/relationships/tags" Target="../tags/tag213.xml"/><Relationship Id="rId11" Type="http://schemas.openxmlformats.org/officeDocument/2006/relationships/tags" Target="../tags/tag220.xml"/><Relationship Id="rId5" Type="http://schemas.openxmlformats.org/officeDocument/2006/relationships/tags" Target="../tags/tag212.xml"/><Relationship Id="rId15" Type="http://schemas.openxmlformats.org/officeDocument/2006/relationships/image" Target="../media/image35.png"/><Relationship Id="rId10" Type="http://schemas.openxmlformats.org/officeDocument/2006/relationships/tags" Target="../tags/tag219.xml"/><Relationship Id="rId4" Type="http://schemas.openxmlformats.org/officeDocument/2006/relationships/tags" Target="../tags/tag210.xml"/><Relationship Id="rId9" Type="http://schemas.openxmlformats.org/officeDocument/2006/relationships/tags" Target="../tags/tag218.xml"/><Relationship Id="rId1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tags" Target="../tags/tag225.xml"/><Relationship Id="rId7" Type="http://schemas.openxmlformats.org/officeDocument/2006/relationships/image" Target="../media/image36.gif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7.xml"/><Relationship Id="rId4" Type="http://schemas.openxmlformats.org/officeDocument/2006/relationships/tags" Target="../tags/tag2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3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3" Type="http://schemas.openxmlformats.org/officeDocument/2006/relationships/tags" Target="../tags/tag77.xml"/><Relationship Id="rId21" Type="http://schemas.openxmlformats.org/officeDocument/2006/relationships/image" Target="../media/image7.png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image" Target="../media/image6.jpe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image" Target="../media/image10.jpeg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image" Target="../media/image9.jpeg"/><Relationship Id="rId10" Type="http://schemas.openxmlformats.org/officeDocument/2006/relationships/tags" Target="../tags/tag84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95.xml"/><Relationship Id="rId7" Type="http://schemas.openxmlformats.org/officeDocument/2006/relationships/image" Target="../media/image11.jpe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image" Target="../media/image15.png"/><Relationship Id="rId2" Type="http://schemas.openxmlformats.org/officeDocument/2006/relationships/tags" Target="../tags/tag99.xml"/><Relationship Id="rId16" Type="http://schemas.openxmlformats.org/officeDocument/2006/relationships/image" Target="../media/image14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image" Target="../media/image13.png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image" Target="../media/image18.gif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image" Target="../media/image17.gif"/><Relationship Id="rId2" Type="http://schemas.openxmlformats.org/officeDocument/2006/relationships/tags" Target="../tags/tag112.xml"/><Relationship Id="rId16" Type="http://schemas.openxmlformats.org/officeDocument/2006/relationships/image" Target="../media/image16.gif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20.xml"/><Relationship Id="rId19" Type="http://schemas.openxmlformats.org/officeDocument/2006/relationships/image" Target="../media/image19.gif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image" Target="../media/image21.jpe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5" Type="http://schemas.openxmlformats.org/officeDocument/2006/relationships/tags" Target="../tags/tag133.xml"/><Relationship Id="rId15" Type="http://schemas.openxmlformats.org/officeDocument/2006/relationships/image" Target="../media/image23.jpeg"/><Relationship Id="rId10" Type="http://schemas.openxmlformats.org/officeDocument/2006/relationships/tags" Target="../tags/tag138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53.xml"/><Relationship Id="rId18" Type="http://schemas.openxmlformats.org/officeDocument/2006/relationships/tags" Target="../tags/tag158.xml"/><Relationship Id="rId26" Type="http://schemas.openxmlformats.org/officeDocument/2006/relationships/tags" Target="../tags/tag166.xml"/><Relationship Id="rId21" Type="http://schemas.openxmlformats.org/officeDocument/2006/relationships/tags" Target="../tags/tag161.xml"/><Relationship Id="rId34" Type="http://schemas.openxmlformats.org/officeDocument/2006/relationships/image" Target="../media/image23.png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tags" Target="../tags/tag157.xml"/><Relationship Id="rId25" Type="http://schemas.openxmlformats.org/officeDocument/2006/relationships/tags" Target="../tags/tag165.xml"/><Relationship Id="rId33" Type="http://schemas.openxmlformats.org/officeDocument/2006/relationships/tags" Target="../tags/tag177.xml"/><Relationship Id="rId38" Type="http://schemas.openxmlformats.org/officeDocument/2006/relationships/image" Target="../media/image25.png"/><Relationship Id="rId2" Type="http://schemas.openxmlformats.org/officeDocument/2006/relationships/tags" Target="../tags/tag142.xml"/><Relationship Id="rId16" Type="http://schemas.openxmlformats.org/officeDocument/2006/relationships/tags" Target="../tags/tag156.xml"/><Relationship Id="rId20" Type="http://schemas.openxmlformats.org/officeDocument/2006/relationships/tags" Target="../tags/tag160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24" Type="http://schemas.openxmlformats.org/officeDocument/2006/relationships/tags" Target="../tags/tag164.xml"/><Relationship Id="rId32" Type="http://schemas.openxmlformats.org/officeDocument/2006/relationships/image" Target="../media/image24.jpeg"/><Relationship Id="rId37" Type="http://schemas.openxmlformats.org/officeDocument/2006/relationships/tags" Target="../tags/tag185.xml"/><Relationship Id="rId5" Type="http://schemas.openxmlformats.org/officeDocument/2006/relationships/tags" Target="../tags/tag145.xml"/><Relationship Id="rId15" Type="http://schemas.openxmlformats.org/officeDocument/2006/relationships/tags" Target="../tags/tag155.xml"/><Relationship Id="rId23" Type="http://schemas.openxmlformats.org/officeDocument/2006/relationships/tags" Target="../tags/tag163.xml"/><Relationship Id="rId28" Type="http://schemas.openxmlformats.org/officeDocument/2006/relationships/tags" Target="../tags/tag168.xml"/><Relationship Id="rId36" Type="http://schemas.openxmlformats.org/officeDocument/2006/relationships/image" Target="../media/image24.png"/><Relationship Id="rId10" Type="http://schemas.openxmlformats.org/officeDocument/2006/relationships/tags" Target="../tags/tag150.xml"/><Relationship Id="rId19" Type="http://schemas.openxmlformats.org/officeDocument/2006/relationships/tags" Target="../tags/tag159.xml"/><Relationship Id="rId31" Type="http://schemas.openxmlformats.org/officeDocument/2006/relationships/image" Target="../media/image21.png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Relationship Id="rId22" Type="http://schemas.openxmlformats.org/officeDocument/2006/relationships/tags" Target="../tags/tag162.xml"/><Relationship Id="rId27" Type="http://schemas.openxmlformats.org/officeDocument/2006/relationships/tags" Target="../tags/tag167.xml"/><Relationship Id="rId30" Type="http://schemas.openxmlformats.org/officeDocument/2006/relationships/tags" Target="../tags/tag1610.xml"/><Relationship Id="rId35" Type="http://schemas.openxmlformats.org/officeDocument/2006/relationships/tags" Target="../tags/tag179.xml"/><Relationship Id="rId8" Type="http://schemas.openxmlformats.org/officeDocument/2006/relationships/tags" Target="../tags/tag148.xml"/><Relationship Id="rId3" Type="http://schemas.openxmlformats.org/officeDocument/2006/relationships/tags" Target="../tags/tag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25" y="3123909"/>
            <a:ext cx="9144000" cy="1459098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13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讲 热机 热机效率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11378" y="1285358"/>
            <a:ext cx="9939908" cy="1022587"/>
            <a:chOff x="150287" y="385641"/>
            <a:chExt cx="2501481" cy="608682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584774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46611" y="385641"/>
              <a:ext cx="2405157" cy="421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00F95C-E3D6-C681-26D7-876617231C6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749300" y="443132"/>
                <a:ext cx="7023100" cy="242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21.(4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分</a:t>
                </a:r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)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热机的效率是衡量汽车发动机性能的关键指标，某型号载重汽车安装了全球首款热机效率突破</a:t>
                </a:r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50%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的商用柴油机，测试中，该载重汽车在一段平直的公路上匀速行驶</a:t>
                </a:r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10 km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，牵引力做功</a:t>
                </a:r>
                <a14:m>
                  <m:oMath xmlns:m="http://schemas.openxmlformats.org/officeDocument/2006/math"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4.4×10⁷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𝐽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消耗柴油</a:t>
                </a:r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2k g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。柴油的热值取</a:t>
                </a:r>
                <a:r>
                  <a:rPr lang="zh-CN" altLang="zh-CN" sz="2400"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en-US" altLang="zh-CN" sz="2400"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  </a:t>
                </a:r>
                <a:r>
                  <a:rPr lang="en-US" altLang="zh-CN" sz="2400"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4.3×10⁷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𝐽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/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𝑘𝑔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水的比热容</a:t>
                </a:r>
                <a:r>
                  <a:rPr lang="en-US" altLang="zh-CN" sz="2400"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  </a:t>
                </a:r>
                <a:r>
                  <a:rPr lang="en-US" altLang="zh-CN" sz="2400"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𝑐</m:t>
                        </m:r>
                      </m:e>
                      <m:sub>
                        <m: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水</m:t>
                        </m:r>
                      </m:sub>
                    </m:sSub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=4.2×</m:t>
                    </m:r>
                    <m:sSup>
                      <m:sSup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𝐽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/</m:t>
                    </m:r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𝑘𝑔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⋅0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00F95C-E3D6-C681-26D7-876617231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49300" y="443132"/>
                <a:ext cx="7023100" cy="2425023"/>
              </a:xfrm>
              <a:prstGeom prst="rect">
                <a:avLst/>
              </a:prstGeom>
              <a:blipFill>
                <a:blip r:embed="rId6"/>
                <a:stretch>
                  <a:fillRect l="-1389" t="-2015" r="-260" b="-2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7151BA3-7FA0-4F37-AE2E-05104A30DE02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53416" y="3154588"/>
                <a:ext cx="11151682" cy="1787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17500" algn="just">
                  <a:spcBef>
                    <a:spcPts val="200"/>
                  </a:spcBef>
                  <a:spcAft>
                    <a:spcPts val="800"/>
                  </a:spcAft>
                </a:pP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(1)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给载重汽车提供动力的是四冲程柴油机的</a:t>
                </a:r>
                <a:r>
                  <a:rPr lang="en-US" altLang="zh-CN" sz="2400" u="sng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        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冲程。</a:t>
                </a:r>
                <a:endParaRPr lang="zh-CN" altLang="zh-CN" sz="2400" kern="100">
                  <a:effectLst/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  <a:p>
                <a:pPr marL="317500" algn="just">
                  <a:spcBef>
                    <a:spcPts val="100"/>
                  </a:spcBef>
                  <a:spcAft>
                    <a:spcPts val="800"/>
                  </a:spcAft>
                </a:pP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(2)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该测试过程柴油机的效率约为多少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? (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精确到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0.1%)</a:t>
                </a:r>
                <a:endParaRPr lang="zh-CN" altLang="zh-CN" sz="2400" kern="100">
                  <a:effectLst/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  <a:p>
                <a:pPr marR="317500" indent="317500" algn="just">
                  <a:spcAft>
                    <a:spcPts val="800"/>
                  </a:spcAft>
                </a:pP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(3)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若将此过程中消耗柴油释放的热量全部收集，能让质量为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430 kg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、初温为</a:t>
                </a:r>
                <a:r>
                  <a:rPr lang="en-US" altLang="zh-CN" sz="2400" kern="100"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               </a:t>
                </a:r>
                <a:r>
                  <a:rPr lang="en-US" altLang="zh-CN" sz="2400" kern="100"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20°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𝐶</m:t>
                    </m:r>
                  </m:oMath>
                </a14:m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的水温度升高多少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? (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结果保留整数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)</a:t>
                </a:r>
                <a:endParaRPr lang="zh-CN" altLang="zh-CN" sz="2400" kern="100">
                  <a:effectLst/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7151BA3-7FA0-4F37-AE2E-05104A30D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453416" y="3154588"/>
                <a:ext cx="11151682" cy="1787669"/>
              </a:xfrm>
              <a:prstGeom prst="rect">
                <a:avLst/>
              </a:prstGeom>
              <a:blipFill>
                <a:blip r:embed="rId8"/>
                <a:stretch>
                  <a:fillRect l="-109" t="-2721" b="-68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Drawing 5">
            <a:extLst>
              <a:ext uri="{FF2B5EF4-FFF2-40B4-BE49-F238E27FC236}">
                <a16:creationId xmlns:a16="http://schemas.microsoft.com/office/drawing/2014/main" id="{317E169E-7F04-37F1-985E-B6A299EE086A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84182" y="364535"/>
            <a:ext cx="3408465" cy="23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428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2B3196F-4F8A-01C5-1D97-A2E1D0A0765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9651" y="204600"/>
            <a:ext cx="17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、热效率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B12B66-A5D2-25D2-2FED-2267889640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2" y="703246"/>
            <a:ext cx="9335445" cy="273925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DF9EF56-65E6-4C31-BE42-02A09AB19A09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17640" y="2304903"/>
            <a:ext cx="1454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内能</a:t>
            </a:r>
          </a:p>
        </p:txBody>
      </p:sp>
      <p:sp>
        <p:nvSpPr>
          <p:cNvPr id="5" name="矩形 74782">
            <a:extLst>
              <a:ext uri="{FF2B5EF4-FFF2-40B4-BE49-F238E27FC236}">
                <a16:creationId xmlns:a16="http://schemas.microsoft.com/office/drawing/2014/main" id="{9B25B815-0737-6381-ACCB-0C73C31585D8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63241" y="2339666"/>
            <a:ext cx="200949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有效利用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235199-2733-06D8-825E-9FBEB439D50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09086" y="2347905"/>
            <a:ext cx="1720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燃料化学能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A14C5936-7D2E-9A56-D4A8-8B7D2B121F6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155694" y="2437581"/>
            <a:ext cx="686732" cy="196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2C83985E-DE5F-0EB8-2288-27F8379D86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303669" y="2499229"/>
            <a:ext cx="759558" cy="142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74779">
            <a:extLst>
              <a:ext uri="{FF2B5EF4-FFF2-40B4-BE49-F238E27FC236}">
                <a16:creationId xmlns:a16="http://schemas.microsoft.com/office/drawing/2014/main" id="{596B4D9A-4CBD-DB96-7F5A-34FE9B25D9D4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68731" y="1453472"/>
            <a:ext cx="14545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热量散失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74779">
            <a:extLst>
              <a:ext uri="{FF2B5EF4-FFF2-40B4-BE49-F238E27FC236}">
                <a16:creationId xmlns:a16="http://schemas.microsoft.com/office/drawing/2014/main" id="{A06A5A9D-A534-198F-5D9F-CD6177CB31A2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04409" y="1132957"/>
            <a:ext cx="180080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未充分燃烧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6D8673-2DBE-29B0-5FB4-96862A301FB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41979" y="3679197"/>
            <a:ext cx="1403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 latinLnBrk="1">
              <a:spcBef>
                <a:spcPts val="600"/>
              </a:spcBef>
              <a:spcAft>
                <a:spcPts val="800"/>
              </a:spcAft>
            </a:pPr>
            <a:r>
              <a:rPr lang="en-US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lang="zh-CN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定义：</a:t>
            </a:r>
            <a:endParaRPr lang="en-US" altLang="zh-CN" sz="2400" kern="10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1DD5AF2-B581-AF88-843B-FAC639C86AC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792320" y="3687544"/>
            <a:ext cx="7983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 latinLnBrk="1">
              <a:spcBef>
                <a:spcPts val="600"/>
              </a:spcBef>
              <a:spcAft>
                <a:spcPts val="800"/>
              </a:spcAft>
            </a:pPr>
            <a:r>
              <a:rPr lang="zh-CN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有效利用的热量与燃料完全燃烧释放的总热量的比值。</a:t>
            </a:r>
            <a:endParaRPr lang="zh-CN" altLang="zh-CN" sz="2400" kern="10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7E4BB6-D606-B771-C629-ED5776ED31F3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945532" y="4607554"/>
                <a:ext cx="2011193" cy="784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itchFamily="18" charset="0"/>
                        </a:rPr>
                        <m:t>𝜂</m:t>
                      </m:r>
                      <m:r>
                        <a:rPr lang="en-US" altLang="zh-CN" sz="1800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itchFamily="18" charset="0"/>
                                </a:rPr>
                                <m:t>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itchFamily="18" charset="0"/>
                                </a:rPr>
                                <m:t>放</m:t>
                              </m:r>
                            </m:sub>
                          </m:sSub>
                        </m:den>
                      </m:f>
                      <m:r>
                        <a:rPr lang="en-US" altLang="zh-CN" sz="18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itchFamily="18" charset="0"/>
                        </a:rPr>
                        <m:t>×100%,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7E4BB6-D606-B771-C629-ED5776ED3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1945532" y="4607554"/>
                <a:ext cx="2011193" cy="78418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BF0744-2BA9-2F01-9E51-02672B9C6910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645657" y="4449735"/>
                <a:ext cx="6094378" cy="544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物体温度升高吸热</a:t>
                </a:r>
                <a:r>
                  <a:rPr lang="zh-CN" altLang="zh-CN" sz="2400" kern="100"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吸</m:t>
                        </m:r>
                      </m:sub>
                    </m:sSub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𝑐𝑚</m:t>
                    </m:r>
                    <m:r>
                      <a:rPr lang="zh-CN" altLang="en-US" sz="2400" i="1" kern="10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（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𝑡</m:t>
                    </m:r>
                    <m:r>
                      <a:rPr lang="en-US" altLang="zh-CN" sz="2400" i="1" kern="10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−</m:t>
                    </m:r>
                    <m:r>
                      <a:rPr lang="en-US" altLang="zh-CN" sz="2400" b="0" i="1" kern="100" smtClean="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𝑡</m:t>
                    </m:r>
                    <m:r>
                      <a:rPr lang="en-US" altLang="zh-CN" sz="2400" b="0" i="1" kern="100" baseline="-25000" smtClean="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0</m:t>
                    </m:r>
                    <m:r>
                      <a:rPr lang="en-US" altLang="zh-CN" sz="2400" b="0" i="1" kern="100" smtClean="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)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,</m:t>
                    </m:r>
                  </m:oMath>
                </a14:m>
                <a:endParaRPr lang="zh-CN" altLang="en-US" sz="24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BF0744-2BA9-2F01-9E51-02672B9C6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4645657" y="4449735"/>
                <a:ext cx="6094378" cy="544701"/>
              </a:xfrm>
              <a:prstGeom prst="rect">
                <a:avLst/>
              </a:prstGeom>
              <a:blipFill>
                <a:blip r:embed="rId25"/>
                <a:stretch>
                  <a:fillRect l="-1500" t="-12360" b="-179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BDBDD751-4CB1-77B0-57D8-8CFB02F0BB6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57623" y="4757099"/>
            <a:ext cx="158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 latinLnBrk="1">
              <a:spcBef>
                <a:spcPts val="600"/>
              </a:spcBef>
              <a:spcAft>
                <a:spcPts val="800"/>
              </a:spcAft>
            </a:pPr>
            <a:r>
              <a:rPr lang="en-US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lang="zh-CN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公式</a:t>
            </a:r>
            <a:r>
              <a:rPr lang="en-US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:</a:t>
            </a:r>
            <a:endParaRPr lang="zh-CN" altLang="zh-CN" sz="2400" kern="10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91AE269-9748-453D-7453-82C8565CAAA1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645657" y="5206446"/>
                <a:ext cx="6094378" cy="428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65100" indent="-165100" algn="just" fontAlgn="base" latinLnBrk="1">
                  <a:lnSpc>
                    <a:spcPts val="2300"/>
                  </a:lnSpc>
                  <a:spcAft>
                    <a:spcPts val="800"/>
                  </a:spcAft>
                </a:pP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燃料燃烧放热</a:t>
                </a:r>
                <a:r>
                  <a:rPr lang="zh-CN" altLang="zh-CN" sz="2400" kern="100"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放</m:t>
                        </m:r>
                      </m:sub>
                    </m:sSub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𝑚𝑞</m:t>
                    </m:r>
                  </m:oMath>
                </a14:m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或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Q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放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=qV,</a:t>
                </a:r>
                <a:endParaRPr lang="zh-CN" altLang="zh-CN" sz="2400" kern="10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91AE269-9748-453D-7453-82C8565CA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4645657" y="5206446"/>
                <a:ext cx="6094378" cy="428451"/>
              </a:xfrm>
              <a:prstGeom prst="rect">
                <a:avLst/>
              </a:prstGeom>
              <a:blipFill>
                <a:blip r:embed="rId27"/>
                <a:stretch>
                  <a:fillRect l="-1500" t="-44286" b="-2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5FD7DD61-27B8-DBE2-F9AE-E5BD444A6AC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557623" y="5757500"/>
            <a:ext cx="158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易错提醒</a:t>
            </a:r>
            <a:r>
              <a:rPr lang="en-US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: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5D1FD37-91E2-7EA9-FD3D-93F7E62D2E8C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2321542" y="5759095"/>
            <a:ext cx="609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完全燃烧</a:t>
            </a:r>
            <a:r>
              <a:rPr lang="en-US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→</a:t>
            </a:r>
            <a:r>
              <a:rPr lang="zh-CN" altLang="zh-CN" sz="2400" kern="10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燃料的化学能全部转化为内能；</a:t>
            </a:r>
            <a:endParaRPr lang="zh-CN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7A858B9-AE86-034F-4632-77AC26F29028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956725" y="4449735"/>
                <a:ext cx="795237" cy="43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1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zh-CN" sz="1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吸</m:t>
                        </m:r>
                      </m:sub>
                    </m:sSub>
                  </m:oMath>
                </a14:m>
                <a:r>
                  <a:rPr lang="en-US" altLang="zh-CN">
                    <a:solidFill>
                      <a:srgbClr val="FF0000"/>
                    </a:solidFill>
                  </a:rPr>
                  <a:t>:</a:t>
                </a:r>
                <a:endParaRPr lang="zh-CN" altLang="en-US">
                  <a:solidFill>
                    <a:srgbClr val="FF0000"/>
                  </a:solidFill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7A858B9-AE86-034F-4632-77AC26F29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3956725" y="4449735"/>
                <a:ext cx="795237" cy="431593"/>
              </a:xfrm>
              <a:prstGeom prst="rect">
                <a:avLst/>
              </a:prstGeom>
              <a:blipFill>
                <a:blip r:embed="rId29"/>
                <a:stretch>
                  <a:fillRect l="-1527" t="-7042" b="-14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5391688F-4585-00F3-DAD2-019AEF2D3FF9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3713659" y="5076440"/>
                <a:ext cx="1170451" cy="437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zh-CN" altLang="zh-CN" sz="18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itchFamily="18" charset="0"/>
                            </a:rPr>
                            <m:t>放</m:t>
                          </m:r>
                          <m:r>
                            <a:rPr lang="en-US" altLang="zh-CN" sz="1800" b="0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itchFamily="18" charset="0"/>
                            </a:rPr>
                            <m:t>:</m:t>
                          </m:r>
                        </m:sub>
                      </m:sSub>
                    </m:oMath>
                  </m:oMathPara>
                </a14:m>
                <a:endParaRPr lang="zh-CN" altLang="en-US">
                  <a:solidFill>
                    <a:srgbClr val="FF0000"/>
                  </a:solidFill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5391688F-4585-00F3-DAD2-019AEF2D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3713659" y="5076440"/>
                <a:ext cx="1170451" cy="437043"/>
              </a:xfrm>
              <a:prstGeom prst="rect">
                <a:avLst/>
              </a:prstGeom>
              <a:blipFill>
                <a:blip r:embed="rId32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235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4" grpId="0"/>
      <p:bldP spid="16" grpId="0"/>
      <p:bldP spid="18" grpId="0"/>
      <p:bldP spid="20" grpId="0"/>
      <p:bldP spid="24" grpId="0"/>
      <p:bldP spid="26" grpId="0"/>
      <p:bldP spid="30" grpId="0"/>
      <p:bldP spid="3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43BA64D-B7C7-B9BE-4DFA-846F031F31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2105" y="198755"/>
            <a:ext cx="11527790" cy="280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(2022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陕西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23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题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9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分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)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今年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五一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假期，小刚同学家购买了一款如图甲所示户外分体式燃气炉，准备去户外野炊．该燃气炉的铭牌如图乙所示，其中功率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4 500 W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是</a:t>
            </a:r>
            <a:r>
              <a:rPr lang="zh-CN" sz="2400" b="1" spc="-1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指气体燃料完全燃烧时燃气炉每秒放出</a:t>
            </a:r>
            <a:r>
              <a:rPr lang="en-US" sz="2400" b="1" spc="-1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4 500 J</a:t>
            </a:r>
            <a:r>
              <a:rPr lang="zh-CN" sz="2400" b="1" spc="-1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的热量．</a:t>
            </a:r>
          </a:p>
          <a:p>
            <a:pPr>
              <a:lnSpc>
                <a:spcPct val="150000"/>
              </a:lnSpc>
            </a:pP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(1)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气体燃料在常温下是通过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_________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的方式液化存储在储气罐内．使用过程中，罐体温度变低是因为燃料发生汽化时要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_____(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选填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吸收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或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放出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”)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热量．</a:t>
            </a:r>
            <a:endParaRPr lang="zh-CN" altLang="en-US" sz="2400" b="1" spc="-1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D0075C-0C88-FF7C-1EA0-55DD4EFB7B8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08755" y="1829754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压缩体积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62A0BCF-9AB5-3935-7218-55360537D0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59400" y="248062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吸收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-2147482470">
            <a:extLst>
              <a:ext uri="{FF2B5EF4-FFF2-40B4-BE49-F238E27FC236}">
                <a16:creationId xmlns:a16="http://schemas.microsoft.com/office/drawing/2014/main" id="{937EBB7D-027A-5F7B-7AFA-E80068EFF3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09790" y="3002599"/>
            <a:ext cx="3986746" cy="20217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C615370-558C-2895-9617-242876B6545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32105" y="3002599"/>
            <a:ext cx="6877685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(2)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在标准大气压下，用该燃气炉将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 L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水从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25 ℃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加热到沸腾用时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140 s 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，燃气炉烧水时的效率是多少？已知水的密度为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1.0×10</a:t>
            </a:r>
            <a:r>
              <a:rPr lang="en-US" sz="2400" b="1" baseline="300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3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kg/m</a:t>
            </a:r>
            <a:r>
              <a:rPr lang="en-US" sz="2400" b="1" baseline="300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3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，水的比热容为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4.2×10</a:t>
            </a:r>
            <a:r>
              <a:rPr lang="en-US" sz="2400" b="1" baseline="300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3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J/(kg·℃).</a:t>
            </a:r>
            <a:endParaRPr lang="zh-CN" altLang="en-US" sz="2400" b="1">
              <a:solidFill>
                <a:srgbClr val="0000FA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0DE4B2-4B52-3056-8AC1-61888076C65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32105" y="5047509"/>
            <a:ext cx="11527790" cy="16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(3)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小刚注意到炉头上标有参数：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15 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字样，他查阅说明书得知，该参数表示的是：燃气炉功率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[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单位：瓦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(W)]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与耗气量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[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单位：克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/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时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(g/h)]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之比的数值为</a:t>
            </a:r>
            <a:r>
              <a:rPr 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15</a:t>
            </a:r>
            <a:r>
              <a:rPr 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，计算该燃气炉所使用燃料的热值是多少？</a:t>
            </a:r>
            <a:endParaRPr lang="zh-CN" altLang="en-US" sz="2400" b="1">
              <a:solidFill>
                <a:srgbClr val="0000FA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56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A87673-1319-CCBD-B646-516168BCA4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71600" y="909458"/>
            <a:ext cx="894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作业：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D76CC2-131D-5569-592A-11D33B1C7C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66545" y="1639988"/>
            <a:ext cx="358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熟记热量计算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个公式。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02778D-572B-915A-1E29-5F6DCD3C8A1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66545" y="2577829"/>
            <a:ext cx="6663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精讲册第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28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页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4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11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34702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D3F3FA6-81F1-4F3E-7EC6-8D57F570354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5919" y="1913328"/>
            <a:ext cx="4197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标注 19">
            <a:extLst>
              <a:ext uri="{FF2B5EF4-FFF2-40B4-BE49-F238E27FC236}">
                <a16:creationId xmlns:a16="http://schemas.microsoft.com/office/drawing/2014/main" id="{44224465-5CF4-64BC-8927-F24895C8E7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998882" y="1967303"/>
            <a:ext cx="2274887" cy="461962"/>
          </a:xfrm>
          <a:prstGeom prst="wedgeRectCallout">
            <a:avLst>
              <a:gd name="adj1" fmla="val -67723"/>
              <a:gd name="adj2" fmla="val 41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高温物体发光</a:t>
            </a:r>
          </a:p>
        </p:txBody>
      </p:sp>
      <p:sp>
        <p:nvSpPr>
          <p:cNvPr id="4" name="矩形标注 22">
            <a:extLst>
              <a:ext uri="{FF2B5EF4-FFF2-40B4-BE49-F238E27FC236}">
                <a16:creationId xmlns:a16="http://schemas.microsoft.com/office/drawing/2014/main" id="{757A1718-6A4F-6FF0-883F-AF385A3A57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03682" y="2489590"/>
            <a:ext cx="2274887" cy="461963"/>
          </a:xfrm>
          <a:prstGeom prst="wedgeRectCallout">
            <a:avLst>
              <a:gd name="adj1" fmla="val -67723"/>
              <a:gd name="adj2" fmla="val 41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太阳能热水器</a:t>
            </a:r>
          </a:p>
        </p:txBody>
      </p:sp>
      <p:sp>
        <p:nvSpPr>
          <p:cNvPr id="5" name="矩形标注 23">
            <a:extLst>
              <a:ext uri="{FF2B5EF4-FFF2-40B4-BE49-F238E27FC236}">
                <a16:creationId xmlns:a16="http://schemas.microsoft.com/office/drawing/2014/main" id="{CBE57A2E-8A78-8DC7-F55C-095B423CB0F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33194" y="1956190"/>
            <a:ext cx="2274888" cy="461963"/>
          </a:xfrm>
          <a:prstGeom prst="wedgeRectCallout">
            <a:avLst>
              <a:gd name="adj1" fmla="val 69598"/>
              <a:gd name="adj2" fmla="val 365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摩擦生热</a:t>
            </a:r>
          </a:p>
        </p:txBody>
      </p:sp>
      <p:sp>
        <p:nvSpPr>
          <p:cNvPr id="6" name="矩形标注 24">
            <a:extLst>
              <a:ext uri="{FF2B5EF4-FFF2-40B4-BE49-F238E27FC236}">
                <a16:creationId xmlns:a16="http://schemas.microsoft.com/office/drawing/2014/main" id="{A740650C-28E5-37F9-6185-EE7ABAF007D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61732" y="2478478"/>
            <a:ext cx="2274887" cy="461962"/>
          </a:xfrm>
          <a:prstGeom prst="wedgeRectCallout">
            <a:avLst>
              <a:gd name="adj1" fmla="val 69598"/>
              <a:gd name="adj2" fmla="val 365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蒸汽机</a:t>
            </a:r>
          </a:p>
        </p:txBody>
      </p:sp>
      <p:sp>
        <p:nvSpPr>
          <p:cNvPr id="7" name="矩形标注 25">
            <a:extLst>
              <a:ext uri="{FF2B5EF4-FFF2-40B4-BE49-F238E27FC236}">
                <a16:creationId xmlns:a16="http://schemas.microsoft.com/office/drawing/2014/main" id="{F2D8F7B4-1C1D-0C56-22FE-4910E556CE0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881532" y="3751653"/>
            <a:ext cx="1828800" cy="461962"/>
          </a:xfrm>
          <a:prstGeom prst="wedgeRectCallout">
            <a:avLst>
              <a:gd name="adj1" fmla="val -67723"/>
              <a:gd name="adj2" fmla="val 41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光合作用</a:t>
            </a:r>
          </a:p>
        </p:txBody>
      </p:sp>
      <p:sp>
        <p:nvSpPr>
          <p:cNvPr id="8" name="矩形标注 26">
            <a:extLst>
              <a:ext uri="{FF2B5EF4-FFF2-40B4-BE49-F238E27FC236}">
                <a16:creationId xmlns:a16="http://schemas.microsoft.com/office/drawing/2014/main" id="{D4D45089-35CC-DB0C-CA27-84F7D8F2BEC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881532" y="4437453"/>
            <a:ext cx="1828800" cy="461962"/>
          </a:xfrm>
          <a:prstGeom prst="wedgeRectCallout">
            <a:avLst>
              <a:gd name="adj1" fmla="val -90342"/>
              <a:gd name="adj2" fmla="val -352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燃料燃烧</a:t>
            </a:r>
          </a:p>
        </p:txBody>
      </p:sp>
      <p:sp>
        <p:nvSpPr>
          <p:cNvPr id="9" name="矩形标注 27">
            <a:extLst>
              <a:ext uri="{FF2B5EF4-FFF2-40B4-BE49-F238E27FC236}">
                <a16:creationId xmlns:a16="http://schemas.microsoft.com/office/drawing/2014/main" id="{44476E7A-4A1A-E217-15DF-D4557062AF7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023657" y="3784990"/>
            <a:ext cx="1676400" cy="461963"/>
          </a:xfrm>
          <a:prstGeom prst="wedgeRectCallout">
            <a:avLst>
              <a:gd name="adj1" fmla="val 69598"/>
              <a:gd name="adj2" fmla="val 365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电动机</a:t>
            </a:r>
          </a:p>
        </p:txBody>
      </p:sp>
      <p:sp>
        <p:nvSpPr>
          <p:cNvPr id="10" name="矩形标注 28">
            <a:extLst>
              <a:ext uri="{FF2B5EF4-FFF2-40B4-BE49-F238E27FC236}">
                <a16:creationId xmlns:a16="http://schemas.microsoft.com/office/drawing/2014/main" id="{9EE6B420-2EED-74BA-AAB3-990DD5E88BC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023657" y="4470790"/>
            <a:ext cx="1676400" cy="461963"/>
          </a:xfrm>
          <a:prstGeom prst="wedgeRectCallout">
            <a:avLst>
              <a:gd name="adj1" fmla="val 87780"/>
              <a:gd name="adj2" fmla="val -105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发电机</a:t>
            </a:r>
          </a:p>
        </p:txBody>
      </p:sp>
      <p:sp>
        <p:nvSpPr>
          <p:cNvPr id="11" name="矩形标注 29">
            <a:extLst>
              <a:ext uri="{FF2B5EF4-FFF2-40B4-BE49-F238E27FC236}">
                <a16:creationId xmlns:a16="http://schemas.microsoft.com/office/drawing/2014/main" id="{D91B8118-71D6-261E-B7E3-D2D5A29B683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870419" y="5080390"/>
            <a:ext cx="1828800" cy="461963"/>
          </a:xfrm>
          <a:prstGeom prst="wedgeRectCallout">
            <a:avLst>
              <a:gd name="adj1" fmla="val -167723"/>
              <a:gd name="adj2" fmla="val 3420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充电器</a:t>
            </a:r>
          </a:p>
        </p:txBody>
      </p:sp>
      <p:sp>
        <p:nvSpPr>
          <p:cNvPr id="12" name="矩形标注 30">
            <a:extLst>
              <a:ext uri="{FF2B5EF4-FFF2-40B4-BE49-F238E27FC236}">
                <a16:creationId xmlns:a16="http://schemas.microsoft.com/office/drawing/2014/main" id="{53F299F9-F563-8FAC-8C5C-AC6202871DB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023657" y="5080390"/>
            <a:ext cx="1676400" cy="461963"/>
          </a:xfrm>
          <a:prstGeom prst="wedgeRectCallout">
            <a:avLst>
              <a:gd name="adj1" fmla="val 175442"/>
              <a:gd name="adj2" fmla="val 766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电池供电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3DDFDC-280F-3B9E-C006-B3E0D575049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9876" y="424088"/>
            <a:ext cx="362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七、能量转化与守恒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64D9FB-5B06-C922-A5F0-5DD9AC5EB54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52039" y="1128322"/>
            <a:ext cx="2180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</a:t>
            </a:r>
            <a:r>
              <a:rPr lang="zh-CN" altLang="en-US" sz="2400"/>
              <a:t>、能量转化</a:t>
            </a:r>
          </a:p>
        </p:txBody>
      </p:sp>
    </p:spTree>
    <p:extLst>
      <p:ext uri="{BB962C8B-B14F-4D97-AF65-F5344CB8AC3E}">
        <p14:creationId xmlns:p14="http://schemas.microsoft.com/office/powerpoint/2010/main" val="2807682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82D268F5-2362-433E-EE56-2D96447C9E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832" y="983531"/>
            <a:ext cx="4348851" cy="23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1398F7AB-0DFA-347F-0524-5127317067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833" y="3734353"/>
            <a:ext cx="4348851" cy="24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A1831A-B10C-C687-9DD2-3E5379FFC8D6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50111" y="983531"/>
            <a:ext cx="5209072" cy="170155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它们的高度逐渐降低，说明机械能减少了，但能量并没有丢失，而是通过摩擦或碰撞把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机械能转化成了内能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7F42BD-D428-871D-0F8A-86BE4435C1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50111" y="4009293"/>
            <a:ext cx="5092340" cy="193899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能量既不会凭空消灭，也不会凭空产生，它只会从一种形式转化为其他形式，或者从一个物体转移到其他物体，而在转化和转移的过程中，能量的总量保持不变。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这就是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能量守恒定律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0578A3-F1EB-013D-83B2-C3148139BF1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0196" y="243191"/>
            <a:ext cx="3365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、能量守恒</a:t>
            </a:r>
          </a:p>
        </p:txBody>
      </p:sp>
    </p:spTree>
    <p:extLst>
      <p:ext uri="{BB962C8B-B14F-4D97-AF65-F5344CB8AC3E}">
        <p14:creationId xmlns:p14="http://schemas.microsoft.com/office/powerpoint/2010/main" val="2028072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F56D197-0AE4-B93D-1827-57E2B35D182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5"/>
          <a:stretch>
            <a:fillRect/>
          </a:stretch>
        </p:blipFill>
        <p:spPr bwMode="auto">
          <a:xfrm>
            <a:off x="813656" y="1461721"/>
            <a:ext cx="25749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4">
            <a:extLst>
              <a:ext uri="{FF2B5EF4-FFF2-40B4-BE49-F238E27FC236}">
                <a16:creationId xmlns:a16="http://schemas.microsoft.com/office/drawing/2014/main" id="{658B7257-E47B-6011-3BCD-CFBA020A3BB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01709" y="1461721"/>
            <a:ext cx="8027987" cy="23082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anchor="ctr">
            <a:spAutoFit/>
          </a:bodyPr>
          <a:lstStyle/>
          <a:p>
            <a:pPr indent="457200">
              <a:lnSpc>
                <a:spcPct val="150000"/>
              </a:lnSpc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这个装置不能实现“永动”，因为由于摩擦的存在，有一部分机械能转化为内能，同时机器又要对外做功，当高处的水全部流下后，被抽上去的水比流下来的水少，最终会停止。它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违背了能量守恒定律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4019002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E509DAB-C5AA-E3AA-4264-31D542C6C98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5021" y="233464"/>
            <a:ext cx="200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五、热机</a:t>
            </a:r>
          </a:p>
        </p:txBody>
      </p:sp>
      <p:pic>
        <p:nvPicPr>
          <p:cNvPr id="3" name="汽油机">
            <a:hlinkClick r:id="" action="ppaction://media"/>
            <a:extLst>
              <a:ext uri="{FF2B5EF4-FFF2-40B4-BE49-F238E27FC236}">
                <a16:creationId xmlns:a16="http://schemas.microsoft.com/office/drawing/2014/main" id="{413F3BDB-8CA9-F546-9F20-345FEC325E38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549" y="896937"/>
            <a:ext cx="9991149" cy="56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1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BDEBB4-931C-85CA-C05F-8D443AD839C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1825" y="875427"/>
            <a:ext cx="136594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．热机：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9892C0-AB27-027D-C193-E7044C2F617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6425" y="2002237"/>
            <a:ext cx="2688094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热机的工作原理：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BB2AC1-20F8-D153-E693-5F1050E96F8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0484" y="3155207"/>
            <a:ext cx="2307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、热机的种类：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77B54DE8-CBDC-897A-9883-B6E5157F0C3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35021" y="4088214"/>
            <a:ext cx="2396336" cy="2309998"/>
            <a:chOff x="102" y="0"/>
            <a:chExt cx="1499" cy="1444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442516F7-C854-1608-8C76-26C22CF5A648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31" y="1123"/>
              <a:ext cx="1270" cy="3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b="1">
                  <a:solidFill>
                    <a:schemeClr val="accent6">
                      <a:lumMod val="7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蒸汽机车</a:t>
              </a:r>
            </a:p>
          </p:txBody>
        </p:sp>
        <p:pic>
          <p:nvPicPr>
            <p:cNvPr id="7" name="Picture 5" descr="火车89">
              <a:extLst>
                <a:ext uri="{FF2B5EF4-FFF2-40B4-BE49-F238E27FC236}">
                  <a16:creationId xmlns:a16="http://schemas.microsoft.com/office/drawing/2014/main" id="{3A2C6489-A19C-910B-AF85-2F46560031C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" y="0"/>
              <a:ext cx="1499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1">
            <a:extLst>
              <a:ext uri="{FF2B5EF4-FFF2-40B4-BE49-F238E27FC236}">
                <a16:creationId xmlns:a16="http://schemas.microsoft.com/office/drawing/2014/main" id="{3648A6D0-0680-0809-431F-DC10A645DF0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62736" y="5867320"/>
            <a:ext cx="2376487" cy="4615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喷气发动机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DC8254A7-C5B3-2B16-975B-14570C2003E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68457" y="5894018"/>
            <a:ext cx="3168650" cy="4615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火电站的汽轮机</a:t>
            </a:r>
          </a:p>
        </p:txBody>
      </p:sp>
      <p:sp>
        <p:nvSpPr>
          <p:cNvPr id="14" name="圆角矩形 21">
            <a:extLst>
              <a:ext uri="{FF2B5EF4-FFF2-40B4-BE49-F238E27FC236}">
                <a16:creationId xmlns:a16="http://schemas.microsoft.com/office/drawing/2014/main" id="{47010E69-86A7-DF75-86FA-ABFBE77C960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867124" y="3193256"/>
            <a:ext cx="1112838" cy="47148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78483A-21E9-5EA2-CCE2-53537186AAB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35021" y="233464"/>
            <a:ext cx="200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热机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4E5AEB3-51E2-1F16-AB80-1F8E0004532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17" y="313663"/>
            <a:ext cx="1576469" cy="26493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E6C3577-AF97-A86C-9DB1-1DA03CD5090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48" y="4088214"/>
            <a:ext cx="2400834" cy="1763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91E783A-492C-92AE-D5D6-9A2595C1C3E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24" y="4088214"/>
            <a:ext cx="2366962" cy="1768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8E3881F-9711-0746-2D77-8C1A008CF1B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19" y="4101474"/>
            <a:ext cx="2366962" cy="1749939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0D0B48EA-698E-FFF8-6940-872AF2D6DFA3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758795" y="5910661"/>
            <a:ext cx="2376487" cy="4615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火箭发动机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71AFF98-7A92-1A6C-5450-4232ACA2262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026896" y="894621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利用内能做功的机械。</a:t>
            </a:r>
            <a:endParaRPr lang="zh-CN" altLang="en-US" sz="240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76DB3F9-2557-D63C-E2B9-90A15C00BD39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284023" y="1959632"/>
            <a:ext cx="2957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内能转化为机械能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898777-74F4-20BA-675C-56187208D04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768457" y="3162924"/>
            <a:ext cx="7876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蒸汽机、汽轮机、喷气发动机、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火箭发动机、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内燃机等。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128564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10" grpId="0"/>
      <p:bldP spid="13" grpId="0"/>
      <p:bldP spid="14" grpId="1" animBg="1"/>
      <p:bldP spid="26" grpId="0"/>
      <p:bldP spid="28" grpId="0"/>
      <p:bldP spid="3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35A9735-6CEC-D844-6DB1-AF79A99B8A2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2822" y="1120528"/>
            <a:ext cx="100221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燃料直接在发动机</a:t>
            </a:r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汽缸内燃烧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产生动力的热机叫做内燃机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6627A54-9F0F-3134-FEEF-7EDD224384E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8095" r="2966" b="11609"/>
          <a:stretch>
            <a:fillRect/>
          </a:stretch>
        </p:blipFill>
        <p:spPr bwMode="auto">
          <a:xfrm>
            <a:off x="5644829" y="2209767"/>
            <a:ext cx="3925181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135D5A17-1A77-97D4-1675-32C5AE20011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59" y="2130392"/>
            <a:ext cx="394493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A45719-CC57-D98C-3A37-FE60D8157192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1859" y="5214252"/>
            <a:ext cx="983233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内燃机分为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汽油机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柴油机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，分别用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汽油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sz="28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柴油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作燃料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F11C4B9-A194-DDB0-BF04-3B470C070EC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27022" y="233301"/>
            <a:ext cx="2337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、内燃机</a:t>
            </a:r>
          </a:p>
        </p:txBody>
      </p:sp>
    </p:spTree>
    <p:extLst>
      <p:ext uri="{BB962C8B-B14F-4D97-AF65-F5344CB8AC3E}">
        <p14:creationId xmlns:p14="http://schemas.microsoft.com/office/powerpoint/2010/main" val="4202208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B2583A9B-E6CC-BE3A-8480-986C7C4B0AD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1013" y="1149350"/>
            <a:ext cx="2411412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．构造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FBB69A0A-3B65-005E-DCB1-6BD57DFF63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880" y="399928"/>
            <a:ext cx="1181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C8FA96B-0EC2-4B7B-5AB6-3A396E40AD8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5255" y="2265485"/>
            <a:ext cx="22764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FBE9128C-1FE2-DEBD-F649-0A0E9F5CB6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61430" y="2360735"/>
            <a:ext cx="990600" cy="523220"/>
          </a:xfrm>
          <a:prstGeom prst="wedgeRectCallout">
            <a:avLst>
              <a:gd name="adj1" fmla="val 71475"/>
              <a:gd name="adj2" fmla="val 19926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气缸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9E5F867E-10E0-079A-BC85-D29AA5D76E7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42692" y="3752973"/>
            <a:ext cx="990600" cy="523220"/>
          </a:xfrm>
          <a:prstGeom prst="wedgeRectCallout">
            <a:avLst>
              <a:gd name="adj1" fmla="val -159295"/>
              <a:gd name="adj2" fmla="val 1062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活塞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17F27EB-4C6B-7877-52C0-C5F6CC8C69D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6030" y="4799135"/>
            <a:ext cx="990600" cy="523220"/>
          </a:xfrm>
          <a:prstGeom prst="wedgeRectCallout">
            <a:avLst>
              <a:gd name="adj1" fmla="val -147207"/>
              <a:gd name="adj2" fmla="val -823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连杆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40CBCC1A-1087-5012-4001-8D396E055B0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99430" y="4864223"/>
            <a:ext cx="990600" cy="523220"/>
          </a:xfrm>
          <a:prstGeom prst="wedgeRectCallout">
            <a:avLst>
              <a:gd name="adj1" fmla="val 140705"/>
              <a:gd name="adj2" fmla="val 4363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曲轴</a:t>
            </a: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3798C85E-5105-5320-6129-6AF0027B1C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20005" y="3035423"/>
            <a:ext cx="1360487" cy="523220"/>
          </a:xfrm>
          <a:prstGeom prst="wedgeRectCallout">
            <a:avLst>
              <a:gd name="adj1" fmla="val 97566"/>
              <a:gd name="adj2" fmla="val 2477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进气门</a:t>
            </a: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FC098853-F9E5-8143-F8E7-4180099114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509355" y="3035423"/>
            <a:ext cx="1285875" cy="523220"/>
          </a:xfrm>
          <a:prstGeom prst="wedgeRectCallout">
            <a:avLst>
              <a:gd name="adj1" fmla="val -103037"/>
              <a:gd name="adj2" fmla="val 3184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排气门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6378970A-2902-2563-09E9-32E439D85C2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40853" y="2291582"/>
            <a:ext cx="1284287" cy="523220"/>
          </a:xfrm>
          <a:prstGeom prst="wedgeRectCallout">
            <a:avLst>
              <a:gd name="adj1" fmla="val -114053"/>
              <a:gd name="adj2" fmla="val 15681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火花塞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5B6A680-17B5-4170-80AF-7EE398203D26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99857" y="1335336"/>
            <a:ext cx="2411413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．工作原理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9F4CCC9-251B-CB2B-004C-E8CC660FD43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978859" y="2444644"/>
            <a:ext cx="4198938" cy="2616101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汽油在汽缸里面燃烧时生成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高温高压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的燃气，推动活塞做功，</a:t>
            </a:r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把内能转化为机械能。</a:t>
            </a:r>
            <a:endParaRPr lang="zh-CN" altLang="en-US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4" name="Picture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2255500" y="107315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927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545F737B-9031-07B1-0CF2-C1310FAE10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31626" y="236027"/>
            <a:ext cx="3262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演示：气体扩散的实验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9A94BF-AD7B-EA18-9F25-21EE0730256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9522" y="50964"/>
            <a:ext cx="6343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．汽油机的工作过程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F475E64-F455-0EEC-BC9E-820D5C33208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741028" y="3542165"/>
            <a:ext cx="1572093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压缩冲程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D3D69341-629A-85B8-3FC1-DDF6D284B45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988673" y="3544377"/>
            <a:ext cx="1572093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做功冲程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9F290E-F1AF-D268-19ED-75C39E088C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9064" y="663065"/>
            <a:ext cx="15748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AD0B9C-2686-D799-5DFC-DA9D9BE0E2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3939" y="663065"/>
            <a:ext cx="15732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79637F-F312-8E88-735A-313F8A91A46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7226" y="663065"/>
            <a:ext cx="157321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501299-9A5C-19ED-905C-752760B4D86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0514" y="663065"/>
            <a:ext cx="15732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EC81A3E-0E9C-0EB5-5D39-F675F110320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594682" y="3550553"/>
            <a:ext cx="1572093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吸气冲程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31031B0-4840-2F3C-C183-31EEB8BE3D3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198693" y="3546732"/>
            <a:ext cx="1573212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排气冲程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E54B09-D565-F820-E4A5-5DC2A51D65C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802577" y="4137222"/>
            <a:ext cx="17204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机械能转化为内能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EB7CD3-A890-F7DC-6A35-E0DECD07581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017999" y="4137223"/>
            <a:ext cx="1720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内能转化为机械能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0444E7C-8A8C-AB7A-39D0-DCBC72C27CE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81736" y="4877231"/>
            <a:ext cx="11095735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、在一个工作循环四个冲程，曲轴和飞轮均转动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周，活塞往复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次，对外做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次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9C57C46-073E-F9A1-BB15-8B0A6B567A7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81736" y="5473695"/>
            <a:ext cx="10726083" cy="11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、在四个冲程中，只有做功冲程是燃气对外做功，将机械能转化内能，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其他三个冲程是辅助冲程，靠安装在曲轴上的飞轮的惯性来完成。</a:t>
            </a:r>
          </a:p>
        </p:txBody>
      </p:sp>
    </p:spTree>
    <p:extLst>
      <p:ext uri="{BB962C8B-B14F-4D97-AF65-F5344CB8AC3E}">
        <p14:creationId xmlns:p14="http://schemas.microsoft.com/office/powerpoint/2010/main" val="3177829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17DE57C-FF16-B682-00B1-4B183F2EB4B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10119" y="892871"/>
          <a:ext cx="9943783" cy="577529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6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热机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汽油机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柴油机</a:t>
                      </a:r>
                    </a:p>
                  </a:txBody>
                  <a:tcPr marL="91433" marR="91433" marT="45723" marB="4572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593"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solidFill>
                          <a:schemeClr val="accent6">
                            <a:lumMod val="75000"/>
                          </a:schemeClr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solidFill>
                          <a:srgbClr val="0070C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33" marR="91433" marT="45723" marB="4572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46724"/>
                  </a:ext>
                </a:extLst>
              </a:tr>
              <a:tr h="4751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构造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火花塞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0070C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喷油嘴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燃料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汽油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0070C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柴油</a:t>
                      </a:r>
                    </a:p>
                  </a:txBody>
                  <a:tcPr marL="91433" marR="91433" marT="45723" marB="4572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吸入气体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汽油和空气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0070C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空气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点火方式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点燃式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0070C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压燃式</a:t>
                      </a:r>
                    </a:p>
                  </a:txBody>
                  <a:tcPr marL="91433" marR="91433" marT="45723" marB="4572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DBC005DF-3A48-2BC3-71D0-9C4AEDF39C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3736" y="126459"/>
            <a:ext cx="338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、柴油机与汽油机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B3B7F9-029F-0E6A-D575-16DF81C4C6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40" y="1252172"/>
            <a:ext cx="2688011" cy="30198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7602F0-6837-4C44-B3AC-369745B553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77" y="1434679"/>
            <a:ext cx="2688011" cy="28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261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3E07BEB-A006-DFDF-8877-71BF0233032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4433" y="725084"/>
            <a:ext cx="9274512" cy="139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kumimoji="0" lang="zh-CN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如图</a:t>
            </a: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所示，某四冲程汽油机此时正处于</a:t>
            </a:r>
            <a:r>
              <a:rPr kumimoji="0" lang="zh-CN" altLang="en-US" sz="2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     </a:t>
            </a:r>
            <a:r>
              <a:rPr kumimoji="0" lang="zh-C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冲程，该冲程的能量转化是</a:t>
            </a:r>
            <a:r>
              <a:rPr kumimoji="0" lang="zh-CN" altLang="en-US" sz="2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  </a:t>
            </a:r>
            <a:r>
              <a:rPr kumimoji="0" lang="zh-C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能转化为</a:t>
            </a:r>
            <a:r>
              <a:rPr kumimoji="0" lang="zh-CN" altLang="en-US" sz="2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     </a:t>
            </a:r>
            <a:r>
              <a:rPr kumimoji="0" lang="zh-C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能。</a:t>
            </a: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100003">
            <a:extLst>
              <a:ext uri="{FF2B5EF4-FFF2-40B4-BE49-F238E27FC236}">
                <a16:creationId xmlns:a16="http://schemas.microsoft.com/office/drawing/2014/main" id="{F2F2597D-A75F-E64D-806A-140E37F2E12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390" y="2925211"/>
            <a:ext cx="1594425" cy="28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09FC643-65D3-FEA5-0238-3A8CFAD03B7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64814" y="731014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做功</a:t>
            </a:r>
            <a:r>
              <a:rPr lang="en-US" altLang="zh-CN" sz="2400" b="1" kern="1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400" b="1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063D636-28E8-AAFB-9C3C-12FF3F4FB86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65827" y="1156487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内</a:t>
            </a:r>
            <a:endParaRPr lang="zh-CN" altLang="en-US" sz="2400" b="1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5C5E8B6-A13C-A693-603F-11FCAF1361B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80815" y="1192679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机械</a:t>
            </a:r>
            <a:r>
              <a:rPr lang="en-US" altLang="zh-CN" sz="2400" b="1" kern="1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400" b="1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3BD7326-6E56-A2D8-6D3F-15D292CA75E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4433" y="1873729"/>
            <a:ext cx="9556614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latinLnBrk="0" hangingPunct="0">
              <a:lnSpc>
                <a:spcPct val="110000"/>
              </a:lnSpc>
            </a:pPr>
            <a:r>
              <a:rPr lang="zh-CN" altLang="en-US" sz="2400" b="1" i="0" u="none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图中所示为汽油机的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⁠</a:t>
            </a:r>
            <a:r>
              <a:rPr lang="zh-CN" altLang="en-US" sz="2400"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华文楷体" panose="02010600040101010101" pitchFamily="2" charset="-122"/>
                <a:ea typeface="华文楷体" panose="02010600040101010101" pitchFamily="2" charset="-122"/>
              </a:rPr>
              <a:t>          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冲程，</a:t>
            </a:r>
            <a:r>
              <a:rPr lang="zh-CN" altLang="en-US" sz="2400" b="1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该冲程将</a:t>
            </a:r>
            <a:r>
              <a:rPr lang="zh-CN" altLang="en-US" sz="2400" b="1" u="sng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              </a:t>
            </a:r>
            <a:r>
              <a:rPr lang="zh-CN" altLang="en-US" sz="2400" b="1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转化为</a:t>
            </a:r>
            <a:r>
              <a:rPr lang="zh-CN" altLang="en-US" sz="2400" b="1" u="sng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              </a:t>
            </a:r>
            <a:r>
              <a:rPr lang="zh-CN" altLang="en-US" sz="2400" b="1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。 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若该汽油机飞轮转速为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,isEnd"/>
              </a:rPr>
              <a:t>3 600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r/min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，则该汽油机每秒对外做功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⁠</a:t>
            </a:r>
            <a:r>
              <a:rPr lang="zh-CN" altLang="en-US" sz="2400"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⁠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次。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pic>
        <p:nvPicPr>
          <p:cNvPr id="10" name="yt_image_12784">
            <a:extLst>
              <a:ext uri="{FF2B5EF4-FFF2-40B4-BE49-F238E27FC236}">
                <a16:creationId xmlns:a16="http://schemas.microsoft.com/office/drawing/2014/main" id="{94F89D41-27EA-666B-AB81-C5120E6FD936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8440"/>
          <a:stretch>
            <a:fillRect/>
          </a:stretch>
        </p:blipFill>
        <p:spPr bwMode="auto">
          <a:xfrm>
            <a:off x="5765839" y="2802991"/>
            <a:ext cx="2028675" cy="325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1B9F3A3-F926-9784-CC83-265D255A22D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2111" y="5875506"/>
            <a:ext cx="8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图</a:t>
            </a:r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BB1FD06-761A-93D9-1949-A7D3A9C8D70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433788" y="1692978"/>
            <a:ext cx="12468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压缩　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723EAC-DEC9-0D1F-994C-E1B8CC212ED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687367" y="2154643"/>
            <a:ext cx="8912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30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12B353-B756-A429-DECE-C94688DFEBD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464814" y="1728005"/>
            <a:ext cx="16024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机械能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D25F2AA-6614-3429-E5F7-FC79E55A757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577509" y="1733981"/>
            <a:ext cx="16024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内能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3202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5962DF2E-285B-5114-1B14-11048F9D517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7992" y="3706901"/>
            <a:ext cx="1896161" cy="593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None/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定义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767E3C1A-C8CB-4E1F-4393-84ED27C60FF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519" y="5411357"/>
            <a:ext cx="409676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）提高热机效率的方法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B8F951-AC21-EBC5-BBCA-E961B963A0D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867814" y="5314205"/>
            <a:ext cx="3866928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尽可能使燃料充分燃烧；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2580BC-4256-EE8B-CF0E-C61157FB1D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88534" y="109367"/>
            <a:ext cx="224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六、效率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84F116-70C9-E779-05D8-3D7FA3E27A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104153" y="3801665"/>
            <a:ext cx="10069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用来做有用功的那部分能量和燃料完全燃烧放出的能量之比。</a:t>
            </a:r>
            <a:endParaRPr lang="zh-CN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4735FF-0BD6-8402-3402-EC4D3030DC23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067939" y="4444395"/>
                <a:ext cx="1363426" cy="743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l-GR" altLang="zh-CN" sz="240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 η</a:t>
                </a:r>
                <a:r>
                  <a:rPr lang="en-US" altLang="zh-CN" sz="240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40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itchFamily="18" charset="0"/>
                          </a:rPr>
                          <m:t>W</m:t>
                        </m:r>
                        <m:r>
                          <a:rPr lang="zh-CN" altLang="en-US" sz="2400" baseline="-2500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itchFamily="18" charset="0"/>
                          </a:rPr>
                          <m:t>有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itchFamily="18" charset="0"/>
                          </a:rPr>
                          <m:t>Q</m:t>
                        </m:r>
                        <m:r>
                          <a:rPr lang="zh-CN" altLang="en-US" sz="2400" i="1" baseline="-2500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itchFamily="18" charset="0"/>
                          </a:rPr>
                          <m:t>放</m:t>
                        </m:r>
                      </m:den>
                    </m:f>
                  </m:oMath>
                </a14:m>
                <a:endParaRPr lang="zh-CN" altLang="en-US" sz="24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4735FF-0BD6-8402-3402-EC4D3030D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2067939" y="4444395"/>
                <a:ext cx="1363426" cy="743345"/>
              </a:xfrm>
              <a:prstGeom prst="rect">
                <a:avLst/>
              </a:prstGeom>
              <a:blipFill>
                <a:blip r:embed="rId31"/>
                <a:stretch>
                  <a:fillRect l="-1339" r="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0956C116-B17E-944E-113D-C136C456887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4" y="1048628"/>
            <a:ext cx="9335445" cy="2739253"/>
          </a:xfrm>
          <a:prstGeom prst="rect">
            <a:avLst/>
          </a:prstGeom>
        </p:spPr>
      </p:pic>
      <p:sp>
        <p:nvSpPr>
          <p:cNvPr id="9" name="矩形 74781">
            <a:extLst>
              <a:ext uri="{FF2B5EF4-FFF2-40B4-BE49-F238E27FC236}">
                <a16:creationId xmlns:a16="http://schemas.microsoft.com/office/drawing/2014/main" id="{0845088C-52B8-0A3D-55C6-853B38272203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43107" y="184826"/>
            <a:ext cx="383117" cy="4252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CADB5CC-0FE4-FD6F-162B-97B1B84DC393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83147" y="2649462"/>
            <a:ext cx="1454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燃气内能</a:t>
            </a:r>
          </a:p>
        </p:txBody>
      </p:sp>
      <p:sp>
        <p:nvSpPr>
          <p:cNvPr id="12" name="矩形 74782">
            <a:extLst>
              <a:ext uri="{FF2B5EF4-FFF2-40B4-BE49-F238E27FC236}">
                <a16:creationId xmlns:a16="http://schemas.microsoft.com/office/drawing/2014/main" id="{2F4138CF-FA38-9BBF-DA6F-70770E0F4AA8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56257" y="2659123"/>
            <a:ext cx="200949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机械能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74779">
            <a:extLst>
              <a:ext uri="{FF2B5EF4-FFF2-40B4-BE49-F238E27FC236}">
                <a16:creationId xmlns:a16="http://schemas.microsoft.com/office/drawing/2014/main" id="{3558A5F0-883D-6EB4-019E-D66F903A1AAC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64302" y="1404112"/>
            <a:ext cx="14545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尾气带走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74779">
            <a:extLst>
              <a:ext uri="{FF2B5EF4-FFF2-40B4-BE49-F238E27FC236}">
                <a16:creationId xmlns:a16="http://schemas.microsoft.com/office/drawing/2014/main" id="{CDC2209E-CA68-3B2E-22AC-5AEF3094A2C0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27248" y="1183714"/>
            <a:ext cx="180080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未充分燃烧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87B436-1C12-9B24-99C6-F13926DDD74D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450720" y="2649462"/>
            <a:ext cx="1720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燃料化学能</a:t>
            </a:r>
          </a:p>
        </p:txBody>
      </p:sp>
      <p:sp>
        <p:nvSpPr>
          <p:cNvPr id="16" name="矩形 74779">
            <a:extLst>
              <a:ext uri="{FF2B5EF4-FFF2-40B4-BE49-F238E27FC236}">
                <a16:creationId xmlns:a16="http://schemas.microsoft.com/office/drawing/2014/main" id="{50059B5E-38C5-4096-4A58-B944338E5B51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18839" y="1956590"/>
            <a:ext cx="180733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克服摩擦力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38D6A003-4335-0B4A-2CA5-9E022A1752E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097328" y="2739138"/>
            <a:ext cx="321215" cy="196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05BC381C-7E82-F88F-67C2-4CF9A6235B7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850338" y="2800788"/>
            <a:ext cx="759558" cy="142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74782">
            <a:extLst>
              <a:ext uri="{FF2B5EF4-FFF2-40B4-BE49-F238E27FC236}">
                <a16:creationId xmlns:a16="http://schemas.microsoft.com/office/drawing/2014/main" id="{A8521C1A-E535-2A19-7CB4-32CBC3A90DC7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138675" y="2693649"/>
            <a:ext cx="146915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有用机械能</a:t>
            </a:r>
            <a:endParaRPr lang="en-US" altLang="zh-CN" sz="2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F24F0DB-789B-E6A3-C878-719B925124B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56627" y="570188"/>
            <a:ext cx="211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</a:t>
            </a:r>
            <a:r>
              <a:rPr lang="zh-CN" altLang="en-US" sz="2400"/>
              <a:t>、热机效率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FC89DBC-398A-E48A-801B-7E05D7D33C9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839043" y="5812855"/>
            <a:ext cx="6643615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尽量减少各种热量损失</a:t>
            </a:r>
            <a:r>
              <a:rPr lang="en-US" altLang="zh-CN" sz="24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利用废气来供热</a:t>
            </a:r>
            <a:r>
              <a:rPr lang="en-US" altLang="zh-CN" sz="24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24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4C9353F-EEC0-27C5-B2E0-BEB6F8C042E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3827651" y="6227904"/>
            <a:ext cx="6971842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在热机的设计和制造过程中尽量减小摩擦等阻力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920E71B-FB13-A006-C5EF-96724E3F1028}"/>
                  </a:ext>
                </a:extLst>
              </p:cNvPr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3789928" y="4298030"/>
                <a:ext cx="7834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W</m:t>
                      </m:r>
                      <m:r>
                        <a:rPr lang="zh-CN" altLang="en-US" sz="2400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有</m:t>
                      </m:r>
                      <m:r>
                        <a:rPr lang="zh-CN" alt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：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920E71B-FB13-A006-C5EF-96724E3F1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3789928" y="4298030"/>
                <a:ext cx="783409" cy="461665"/>
              </a:xfrm>
              <a:prstGeom prst="rect">
                <a:avLst/>
              </a:prstGeom>
              <a:blipFill>
                <a:blip r:embed="rId34"/>
                <a:stretch>
                  <a:fillRect l="-2344" r="-21094"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32CFBE2-1859-D29D-7E29-871D021738B8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867814" y="4840672"/>
                <a:ext cx="7834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Q</m:t>
                      </m:r>
                      <m:r>
                        <a:rPr lang="zh-CN" altLang="en-US" sz="2400" i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放</m:t>
                      </m:r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：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32CFBE2-1859-D29D-7E29-871D02173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3867814" y="4840672"/>
                <a:ext cx="783409" cy="461665"/>
              </a:xfrm>
              <a:prstGeom prst="rect">
                <a:avLst/>
              </a:prstGeom>
              <a:blipFill>
                <a:blip r:embed="rId36"/>
                <a:stretch>
                  <a:fillRect l="-5426" r="-16279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CEC287DD-F0FE-4E6C-6C63-0DC0767AB63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693674" y="4316018"/>
            <a:ext cx="300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用来做有用功的能量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834390E-9512-3546-849D-8027F7DFD7CC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809493" y="4296900"/>
            <a:ext cx="114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W=Fs</a:t>
            </a:r>
            <a:endParaRPr lang="zh-CN" altLang="en-US" sz="240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26F4758-96E5-3EF0-4245-B436165FB309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8956888" y="4344196"/>
            <a:ext cx="150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W=Pt</a:t>
            </a:r>
            <a:endParaRPr lang="zh-CN" altLang="en-US" sz="240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5AB13AD-EBEE-3DA3-2099-C5F64EEF1EBB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651223" y="4840672"/>
            <a:ext cx="373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燃料完全燃烧放出的能量</a:t>
            </a:r>
            <a:endParaRPr lang="zh-CN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203C7FE-B433-F528-589C-FE3FFAA0DB91}"/>
                  </a:ext>
                </a:extLst>
              </p:cNvPr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8260122" y="4770068"/>
                <a:ext cx="3286009" cy="551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放</m:t>
                        </m:r>
                      </m:sub>
                    </m:sSub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𝑚𝑞</m:t>
                    </m:r>
                  </m:oMath>
                </a14:m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或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Q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放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宋体" panose="02010600030101010101" pitchFamily="2" charset="-122"/>
                  </a:rPr>
                  <a:t>=qV,</a:t>
                </a:r>
                <a:endParaRPr lang="zh-CN" altLang="en-US" sz="24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203C7FE-B433-F528-589C-FE3FFAA0D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8260122" y="4770068"/>
                <a:ext cx="3286009" cy="551946"/>
              </a:xfrm>
              <a:prstGeom prst="rect">
                <a:avLst/>
              </a:prstGeom>
              <a:blipFill>
                <a:blip r:embed="rId38"/>
                <a:stretch>
                  <a:fillRect l="-1299" t="-12088" b="-175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8E053F1D-BCE4-880B-A272-58D419B1FEA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78255" y="4477944"/>
            <a:ext cx="1896161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None/>
              <a:defRPr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公式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87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8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5" grpId="0"/>
      <p:bldP spid="29" grpId="0"/>
      <p:bldP spid="30" grpId="0"/>
      <p:bldP spid="31" grpId="0"/>
      <p:bldP spid="32" grpId="0"/>
      <p:bldP spid="33" grpId="0"/>
      <p:bldP spid="35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1610.xml><?xml version="1.0" encoding="utf-8"?>
<p:tagLst xmlns:p="http://schemas.openxmlformats.org/presentationml/2006/main">
  <p:tag name="AS_UNIQUEID" val="544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5"/>
</p:tagLst>
</file>

<file path=ppt/tags/tag177.xml><?xml version="1.0" encoding="utf-8"?>
<p:tagLst xmlns:p="http://schemas.openxmlformats.org/presentationml/2006/main">
  <p:tag name="AS_UNIQUEID" val="546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6"/>
</p:tagLst>
</file>

<file path=ppt/tags/tag179.xml><?xml version="1.0" encoding="utf-8"?>
<p:tagLst xmlns:p="http://schemas.openxmlformats.org/presentationml/2006/main">
  <p:tag name="AS_UNIQUEID" val="54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1"/>
</p:tagLst>
</file>

<file path=ppt/tags/tag185.xml><?xml version="1.0" encoding="utf-8"?>
<p:tagLst xmlns:p="http://schemas.openxmlformats.org/presentationml/2006/main">
  <p:tag name="AS_UNIQUEID" val="547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6"/>
</p:tagLst>
</file>

<file path=ppt/tags/tag189.xml><?xml version="1.0" encoding="utf-8"?>
<p:tagLst xmlns:p="http://schemas.openxmlformats.org/presentationml/2006/main">
  <p:tag name="AS_UNIQUEID" val="54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7"/>
</p:tagLst>
</file>

<file path=ppt/tags/tag191.xml><?xml version="1.0" encoding="utf-8"?>
<p:tagLst xmlns:p="http://schemas.openxmlformats.org/presentationml/2006/main">
  <p:tag name="AS_UNIQUEID" val="547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6"/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0"/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1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7"/>
</p:tagLst>
</file>

<file path=ppt/tags/tag206.xml><?xml version="1.0" encoding="utf-8"?>
<p:tagLst xmlns:p="http://schemas.openxmlformats.org/presentationml/2006/main">
  <p:tag name="AS_UNIQUEID" val="549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8"/>
</p:tagLst>
</file>

<file path=ppt/tags/tag208.xml><?xml version="1.0" encoding="utf-8"?>
<p:tagLst xmlns:p="http://schemas.openxmlformats.org/presentationml/2006/main">
  <p:tag name="AS_UNIQUEID" val="549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0"/>
</p:tagLst>
</file>

<file path=ppt/tags/tag211.xml><?xml version="1.0" encoding="utf-8"?>
<p:tagLst xmlns:p="http://schemas.openxmlformats.org/presentationml/2006/main">
  <p:tag name="AS_UNIQUEID" val="549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3"/>
</p:tagLst>
</file>

<file path=ppt/tags/tag215.xml><?xml version="1.0" encoding="utf-8"?>
<p:tagLst xmlns:p="http://schemas.openxmlformats.org/presentationml/2006/main">
  <p:tag name="AS_UNIQUEID" val="550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4"/>
</p:tagLst>
</file>

<file path=ppt/tags/tag217.xml><?xml version="1.0" encoding="utf-8"?>
<p:tagLst xmlns:p="http://schemas.openxmlformats.org/presentationml/2006/main">
  <p:tag name="AS_UNIQUEID" val="550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1114</Words>
  <Application>Microsoft Office PowerPoint</Application>
  <PresentationFormat>宽屏</PresentationFormat>
  <Paragraphs>132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等线</vt:lpstr>
      <vt:lpstr>等线 Light</vt:lpstr>
      <vt:lpstr>华文楷体</vt:lpstr>
      <vt:lpstr>楷体</vt:lpstr>
      <vt:lpstr>微软雅黑</vt:lpstr>
      <vt:lpstr>Arial</vt:lpstr>
      <vt:lpstr>Cambria Math</vt:lpstr>
      <vt:lpstr>Times New Roman</vt:lpstr>
      <vt:lpstr>Office 主题​​</vt:lpstr>
      <vt:lpstr>第13讲 热机 热机效率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2025-03-16T11:32:00Z</cp:lastPrinted>
  <dcterms:created xsi:type="dcterms:W3CDTF">2025-03-16T11:32:00Z</dcterms:created>
  <dcterms:modified xsi:type="dcterms:W3CDTF">2025-04-25T02:43:57Z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