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29"/>
  </p:notesMasterIdLst>
  <p:sldIdLst>
    <p:sldId id="256" r:id="rId2"/>
    <p:sldId id="278" r:id="rId3"/>
    <p:sldId id="288" r:id="rId4"/>
    <p:sldId id="293" r:id="rId5"/>
    <p:sldId id="291" r:id="rId6"/>
    <p:sldId id="292" r:id="rId7"/>
    <p:sldId id="294" r:id="rId8"/>
    <p:sldId id="296" r:id="rId9"/>
    <p:sldId id="298" r:id="rId10"/>
    <p:sldId id="297" r:id="rId11"/>
    <p:sldId id="301" r:id="rId12"/>
    <p:sldId id="300" r:id="rId13"/>
    <p:sldId id="295" r:id="rId14"/>
    <p:sldId id="302" r:id="rId15"/>
    <p:sldId id="303" r:id="rId16"/>
    <p:sldId id="306" r:id="rId17"/>
    <p:sldId id="309" r:id="rId18"/>
    <p:sldId id="310" r:id="rId19"/>
    <p:sldId id="308" r:id="rId20"/>
    <p:sldId id="307" r:id="rId21"/>
    <p:sldId id="304" r:id="rId22"/>
    <p:sldId id="312" r:id="rId23"/>
    <p:sldId id="289" r:id="rId24"/>
    <p:sldId id="313" r:id="rId25"/>
    <p:sldId id="314" r:id="rId26"/>
    <p:sldId id="315" r:id="rId27"/>
    <p:sldId id="316" r:id="rId28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60321223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27953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412508" y="2526073"/>
            <a:ext cx="3258292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第十四章 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5556" y="670725"/>
            <a:ext cx="3980785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5270048" y="3432725"/>
            <a:ext cx="1331880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  机</a:t>
            </a:r>
            <a:endParaRPr lang="zh-CN" sz="5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1324" y="1826037"/>
            <a:ext cx="1887694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吸气(汽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90065" y="878623"/>
            <a:ext cx="2338917" cy="3150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575733" y="1098757"/>
            <a:ext cx="3968750" cy="266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8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进气门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打开，排气门关闭。活塞向下运动，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汽油和空气的混合物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进入气缸。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287866"/>
            <a:ext cx="17272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吸气冲程</a:t>
            </a:r>
            <a:endParaRPr kumimoji="0" lang="zh-CN" altLang="en-US" sz="2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64733" y="3943557"/>
            <a:ext cx="234526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消耗机械能</a:t>
            </a:r>
            <a:endParaRPr kumimoji="0" lang="zh-CN" altLang="en-US" sz="280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36067" y="1638300"/>
            <a:ext cx="1049297" cy="2007220"/>
            <a:chOff x="4636067" y="1638300"/>
            <a:chExt cx="1049297" cy="2007220"/>
          </a:xfrm>
        </p:grpSpPr>
        <p:sp>
          <p:nvSpPr>
            <p:cNvPr id="7" name="Line 4"/>
            <p:cNvSpPr>
              <a:spLocks noChangeShapeType="1"/>
            </p:cNvSpPr>
            <p:nvPr/>
          </p:nvSpPr>
          <p:spPr bwMode="auto">
            <a:xfrm flipV="1">
              <a:off x="5228164" y="1915584"/>
              <a:ext cx="457200" cy="4064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4636067" y="1638300"/>
              <a:ext cx="553998" cy="2007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汽油和空气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210470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压缩(汽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03728" y="915800"/>
            <a:ext cx="2166052" cy="3385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41867" y="991999"/>
            <a:ext cx="461433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进气门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和排气门都关闭，活塞向上运动，燃料混合物被压缩，压强增大，温度升高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3333" y="138582"/>
            <a:ext cx="17272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压缩冲程</a:t>
            </a:r>
            <a:endParaRPr kumimoji="0" lang="zh-CN" altLang="en-US" sz="2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65554" y="3638513"/>
            <a:ext cx="3416320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机械能转化为内能。</a:t>
            </a:r>
          </a:p>
        </p:txBody>
      </p:sp>
    </p:spTree>
    <p:extLst>
      <p:ext uri="{BB962C8B-B14F-4D97-AF65-F5344CB8AC3E}">
        <p14:creationId xmlns:p14="http://schemas.microsoft.com/office/powerpoint/2010/main" xmlns="" val="11631729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做功(汽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85931" y="719666"/>
            <a:ext cx="2253775" cy="3498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406398" y="719666"/>
            <a:ext cx="5401735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压缩冲程结束时，火花塞产生电火花，使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燃料燃烧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，产生高温高压的气体。高温高压的气体推动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活塞做功，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并通过连杆带动曲轴转动，对外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做功。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87866"/>
            <a:ext cx="17272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做功冲程</a:t>
            </a:r>
            <a:endParaRPr kumimoji="0" lang="zh-CN" altLang="en-US" sz="2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2722" y="4043653"/>
            <a:ext cx="341632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内能转化为机械能。</a:t>
            </a:r>
          </a:p>
        </p:txBody>
      </p:sp>
    </p:spTree>
    <p:extLst>
      <p:ext uri="{BB962C8B-B14F-4D97-AF65-F5344CB8AC3E}">
        <p14:creationId xmlns:p14="http://schemas.microsoft.com/office/powerpoint/2010/main" xmlns="" val="12041358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76334" y="1007413"/>
            <a:ext cx="2785533" cy="3352919"/>
            <a:chOff x="5314950" y="1268413"/>
            <a:chExt cx="4014444" cy="4962525"/>
          </a:xfrm>
        </p:grpSpPr>
        <p:pic>
          <p:nvPicPr>
            <p:cNvPr id="7" name="Picture 8" descr="排气(汽)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00989F"/>
                </a:clrFrom>
                <a:clrTo>
                  <a:srgbClr val="00989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14950" y="1268413"/>
              <a:ext cx="3505200" cy="4962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Line 9"/>
            <p:cNvSpPr>
              <a:spLocks noChangeShapeType="1"/>
            </p:cNvSpPr>
            <p:nvPr/>
          </p:nvSpPr>
          <p:spPr bwMode="auto">
            <a:xfrm>
              <a:off x="8188325" y="3581400"/>
              <a:ext cx="311150" cy="2286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7998713" y="2720163"/>
              <a:ext cx="1330681" cy="309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燃烧后的废气</a:t>
              </a:r>
            </a:p>
          </p:txBody>
        </p:sp>
      </p:grp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22540" y="1211132"/>
            <a:ext cx="4184120" cy="195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进气门关闭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，排气门打开，活塞向上运动，把废气排出气缸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0" y="287866"/>
            <a:ext cx="17272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排气冲程</a:t>
            </a:r>
            <a:endParaRPr kumimoji="0" lang="zh-CN" altLang="en-US" sz="2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57153" y="3623819"/>
            <a:ext cx="2698175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需要消耗机械能</a:t>
            </a:r>
          </a:p>
        </p:txBody>
      </p:sp>
    </p:spTree>
    <p:extLst>
      <p:ext uri="{BB962C8B-B14F-4D97-AF65-F5344CB8AC3E}">
        <p14:creationId xmlns:p14="http://schemas.microsoft.com/office/powerpoint/2010/main" xmlns="" val="32186491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611187" y="74613"/>
            <a:ext cx="1852613" cy="863600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defTabSz="102870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想想议议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65113" y="805769"/>
            <a:ext cx="8424862" cy="3537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在四冲程汽油机的四个冲程中，压缩冲程和做功冲程各发生了怎样的能量转化？</a:t>
            </a:r>
          </a:p>
          <a:p>
            <a:pPr algn="l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哪个冲程使汽车获得动力？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哪个冲程排出了汽车的废气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18479" y="1995596"/>
            <a:ext cx="4571561" cy="854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109538" algn="l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压缩冲程：机械能转化为内能</a:t>
            </a:r>
          </a:p>
          <a:p>
            <a:pPr indent="109538"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做功冲程：内能转化为机械能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396239" y="3702343"/>
            <a:ext cx="2210897" cy="41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109538">
              <a:spcBef>
                <a:spcPct val="2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排气冲程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3697" y="3120189"/>
            <a:ext cx="1605483" cy="712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109538">
              <a:spcBef>
                <a:spcPct val="2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做功冲程</a:t>
            </a:r>
          </a:p>
        </p:txBody>
      </p:sp>
    </p:spTree>
    <p:extLst>
      <p:ext uri="{BB962C8B-B14F-4D97-AF65-F5344CB8AC3E}">
        <p14:creationId xmlns:p14="http://schemas.microsoft.com/office/powerpoint/2010/main" xmlns="" val="961877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0"/>
          <p:cNvSpPr/>
          <p:nvPr/>
        </p:nvSpPr>
        <p:spPr>
          <a:xfrm>
            <a:off x="220307" y="117622"/>
            <a:ext cx="1913467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三、柴油机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72711"/>
          <p:cNvSpPr txBox="1">
            <a:spLocks noChangeArrowheads="1"/>
          </p:cNvSpPr>
          <p:nvPr/>
        </p:nvSpPr>
        <p:spPr bwMode="auto">
          <a:xfrm>
            <a:off x="220307" y="885842"/>
            <a:ext cx="2286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柴油机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的构造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942445" y="548509"/>
            <a:ext cx="4233333" cy="3681677"/>
            <a:chOff x="2238830" y="1981200"/>
            <a:chExt cx="5260841" cy="4800600"/>
          </a:xfrm>
        </p:grpSpPr>
        <p:pic>
          <p:nvPicPr>
            <p:cNvPr id="5" name="图片 23569" descr="构造(柴)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00989F"/>
                </a:clrFrom>
                <a:clrTo>
                  <a:srgbClr val="00989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9550" y="2000250"/>
              <a:ext cx="1543050" cy="478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23570"/>
            <p:cNvSpPr txBox="1">
              <a:spLocks noChangeArrowheads="1"/>
            </p:cNvSpPr>
            <p:nvPr/>
          </p:nvSpPr>
          <p:spPr bwMode="auto">
            <a:xfrm>
              <a:off x="2667000" y="1981200"/>
              <a:ext cx="1371600" cy="60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喷油嘴</a:t>
              </a:r>
            </a:p>
          </p:txBody>
        </p:sp>
        <p:sp>
          <p:nvSpPr>
            <p:cNvPr id="7" name="文本框 23571"/>
            <p:cNvSpPr txBox="1">
              <a:spLocks noChangeArrowheads="1"/>
            </p:cNvSpPr>
            <p:nvPr/>
          </p:nvSpPr>
          <p:spPr bwMode="auto">
            <a:xfrm>
              <a:off x="2238830" y="2819399"/>
              <a:ext cx="1571170" cy="60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进气门</a:t>
              </a:r>
            </a:p>
          </p:txBody>
        </p:sp>
        <p:sp>
          <p:nvSpPr>
            <p:cNvPr id="8" name="文本框 23572"/>
            <p:cNvSpPr txBox="1">
              <a:spLocks noChangeArrowheads="1"/>
            </p:cNvSpPr>
            <p:nvPr/>
          </p:nvSpPr>
          <p:spPr bwMode="auto">
            <a:xfrm>
              <a:off x="2459785" y="3505200"/>
              <a:ext cx="1274014" cy="60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活塞</a:t>
              </a:r>
            </a:p>
          </p:txBody>
        </p:sp>
        <p:sp>
          <p:nvSpPr>
            <p:cNvPr id="9" name="文本框 23573"/>
            <p:cNvSpPr txBox="1">
              <a:spLocks noChangeArrowheads="1"/>
            </p:cNvSpPr>
            <p:nvPr/>
          </p:nvSpPr>
          <p:spPr bwMode="auto">
            <a:xfrm>
              <a:off x="2971800" y="4891088"/>
              <a:ext cx="990599" cy="60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连杆</a:t>
              </a:r>
            </a:p>
          </p:txBody>
        </p:sp>
        <p:sp>
          <p:nvSpPr>
            <p:cNvPr id="10" name="文本框 23574"/>
            <p:cNvSpPr txBox="1">
              <a:spLocks noChangeArrowheads="1"/>
            </p:cNvSpPr>
            <p:nvPr/>
          </p:nvSpPr>
          <p:spPr bwMode="auto">
            <a:xfrm>
              <a:off x="6095999" y="2209800"/>
              <a:ext cx="1403672" cy="60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排气门</a:t>
              </a:r>
            </a:p>
          </p:txBody>
        </p:sp>
        <p:sp>
          <p:nvSpPr>
            <p:cNvPr id="11" name="文本框 23575"/>
            <p:cNvSpPr txBox="1">
              <a:spLocks noChangeArrowheads="1"/>
            </p:cNvSpPr>
            <p:nvPr/>
          </p:nvSpPr>
          <p:spPr bwMode="auto">
            <a:xfrm>
              <a:off x="5943598" y="2971801"/>
              <a:ext cx="1166770" cy="60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气缸</a:t>
              </a:r>
            </a:p>
          </p:txBody>
        </p:sp>
        <p:sp>
          <p:nvSpPr>
            <p:cNvPr id="12" name="文本框 23576"/>
            <p:cNvSpPr txBox="1">
              <a:spLocks noChangeArrowheads="1"/>
            </p:cNvSpPr>
            <p:nvPr/>
          </p:nvSpPr>
          <p:spPr bwMode="auto">
            <a:xfrm>
              <a:off x="5943599" y="6019800"/>
              <a:ext cx="990599" cy="60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曲轴</a:t>
              </a:r>
            </a:p>
          </p:txBody>
        </p:sp>
        <p:sp>
          <p:nvSpPr>
            <p:cNvPr id="13" name="直接连接符 12"/>
            <p:cNvSpPr>
              <a:spLocks noChangeShapeType="1"/>
            </p:cNvSpPr>
            <p:nvPr/>
          </p:nvSpPr>
          <p:spPr bwMode="auto">
            <a:xfrm>
              <a:off x="3962400" y="2362200"/>
              <a:ext cx="762000" cy="6096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4" name="直接连接符 13"/>
            <p:cNvSpPr>
              <a:spLocks noChangeShapeType="1"/>
            </p:cNvSpPr>
            <p:nvPr/>
          </p:nvSpPr>
          <p:spPr bwMode="auto">
            <a:xfrm flipV="1">
              <a:off x="3733800" y="2743200"/>
              <a:ext cx="457200" cy="3048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5" name="直接连接符 14"/>
            <p:cNvSpPr>
              <a:spLocks noChangeShapeType="1"/>
            </p:cNvSpPr>
            <p:nvPr/>
          </p:nvSpPr>
          <p:spPr bwMode="auto">
            <a:xfrm>
              <a:off x="3733800" y="3810000"/>
              <a:ext cx="914400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6" name="直接连接符 15"/>
            <p:cNvSpPr>
              <a:spLocks noChangeShapeType="1"/>
            </p:cNvSpPr>
            <p:nvPr/>
          </p:nvSpPr>
          <p:spPr bwMode="auto">
            <a:xfrm>
              <a:off x="3886200" y="5181600"/>
              <a:ext cx="990600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7" name="直接连接符 16"/>
            <p:cNvSpPr>
              <a:spLocks noChangeShapeType="1"/>
            </p:cNvSpPr>
            <p:nvPr/>
          </p:nvSpPr>
          <p:spPr bwMode="auto">
            <a:xfrm flipH="1">
              <a:off x="5105400" y="6324600"/>
              <a:ext cx="838200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8" name="直接连接符 17"/>
            <p:cNvSpPr>
              <a:spLocks noChangeShapeType="1"/>
            </p:cNvSpPr>
            <p:nvPr/>
          </p:nvSpPr>
          <p:spPr bwMode="auto">
            <a:xfrm flipH="1">
              <a:off x="4876800" y="3200400"/>
              <a:ext cx="914400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9" name="直接连接符 18"/>
            <p:cNvSpPr>
              <a:spLocks noChangeShapeType="1"/>
            </p:cNvSpPr>
            <p:nvPr/>
          </p:nvSpPr>
          <p:spPr bwMode="auto">
            <a:xfrm flipH="1">
              <a:off x="5334000" y="2514600"/>
              <a:ext cx="762000" cy="2286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latin typeface="Arial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70420" y="2087664"/>
            <a:ext cx="3556513" cy="138499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和汽油机不同的是：</a:t>
            </a: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喷油嘴</a:t>
            </a: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代替火花塞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6268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2711"/>
          <p:cNvSpPr txBox="1">
            <a:spLocks noChangeArrowheads="1"/>
          </p:cNvSpPr>
          <p:nvPr/>
        </p:nvSpPr>
        <p:spPr bwMode="auto">
          <a:xfrm>
            <a:off x="370364" y="380325"/>
            <a:ext cx="2901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柴油机的工作过程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3" descr="构造(柴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7304" y="1214523"/>
            <a:ext cx="767875" cy="3168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3467853" y="641420"/>
            <a:ext cx="4134882" cy="4185913"/>
            <a:chOff x="3188453" y="802376"/>
            <a:chExt cx="4134882" cy="4185913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3226802" y="3418629"/>
              <a:ext cx="499534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吸气冲程</a:t>
              </a: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4527693" y="3418629"/>
              <a:ext cx="486828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压缩冲程</a:t>
              </a: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5679371" y="3418629"/>
              <a:ext cx="486828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做功冲程</a:t>
              </a: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6831049" y="3418629"/>
              <a:ext cx="486828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itchFamily="18" charset="0"/>
                  <a:ea typeface="黑体" pitchFamily="49" charset="-122"/>
                </a:rPr>
                <a:t>排气冲程</a:t>
              </a: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912598" y="3945467"/>
              <a:ext cx="492289" cy="0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5137328" y="3945467"/>
              <a:ext cx="389566" cy="0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pic>
          <p:nvPicPr>
            <p:cNvPr id="10" name="Picture 3" descr="吸气(柴)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989F"/>
                </a:clrFrom>
                <a:clrTo>
                  <a:srgbClr val="00989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8453" y="802376"/>
              <a:ext cx="683801" cy="2369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6340256" y="3959839"/>
              <a:ext cx="327303" cy="0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pic>
          <p:nvPicPr>
            <p:cNvPr id="13" name="Picture 3" descr="压缩(柴)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00989F"/>
                </a:clrFrom>
                <a:clrTo>
                  <a:srgbClr val="00989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6582" y="802376"/>
              <a:ext cx="649050" cy="2397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做功(柴)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00989F"/>
                </a:clrFrom>
                <a:clrTo>
                  <a:srgbClr val="00989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3147" y="821806"/>
              <a:ext cx="656897" cy="2377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4" descr="排气(柴)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00989F"/>
                </a:clrFrom>
                <a:clrTo>
                  <a:srgbClr val="00989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7559" y="821806"/>
              <a:ext cx="655776" cy="2382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4014899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19122" y="1310218"/>
            <a:ext cx="4427009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spcBef>
                <a:spcPts val="0"/>
              </a:spcBef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   </a:t>
            </a:r>
            <a:r>
              <a:rPr lang="zh-CN" altLang="en-US" dirty="0" smtClean="0"/>
              <a:t>进气门</a:t>
            </a:r>
            <a:r>
              <a:rPr lang="zh-CN" altLang="en-US" dirty="0"/>
              <a:t>打开，排气门关闭。活塞由上端向下端运动</a:t>
            </a:r>
            <a:r>
              <a:rPr lang="zh-CN" altLang="en-US" dirty="0" smtClean="0"/>
              <a:t>，在大气压的作用下，将</a:t>
            </a:r>
            <a:r>
              <a:rPr lang="zh-CN" altLang="en-US" dirty="0"/>
              <a:t>空气吸进气缸。</a:t>
            </a:r>
          </a:p>
        </p:txBody>
      </p:sp>
      <p:pic>
        <p:nvPicPr>
          <p:cNvPr id="4" name="Picture 3" descr="吸气(柴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9400" y="811084"/>
            <a:ext cx="1087751" cy="376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5785990" y="1020234"/>
            <a:ext cx="1050844" cy="1270000"/>
            <a:chOff x="5388056" y="1155700"/>
            <a:chExt cx="1050844" cy="1270000"/>
          </a:xfrm>
        </p:grpSpPr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6057900" y="1585384"/>
              <a:ext cx="381000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5388056" y="1155700"/>
              <a:ext cx="553998" cy="127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空气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19123" y="497016"/>
            <a:ext cx="17272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吸气冲程</a:t>
            </a:r>
            <a:endParaRPr kumimoji="0" lang="zh-CN" altLang="en-US" sz="2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82723" y="3412067"/>
            <a:ext cx="206586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消耗机械能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94236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压缩(柴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0933" y="639232"/>
            <a:ext cx="1121303" cy="413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35507" y="377625"/>
            <a:ext cx="1952094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压缩冲程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35507" y="1206501"/>
            <a:ext cx="5541960" cy="22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spcBef>
                <a:spcPts val="0"/>
              </a:spcBef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    </a:t>
            </a:r>
            <a:r>
              <a:rPr lang="zh-CN" altLang="en-US" dirty="0" smtClean="0"/>
              <a:t> </a:t>
            </a:r>
            <a:r>
              <a:rPr lang="zh-CN" altLang="en-US" dirty="0"/>
              <a:t>进气门和排气门都关闭，活塞向上运动，</a:t>
            </a:r>
            <a:r>
              <a:rPr lang="zh-CN" altLang="en-US" dirty="0" smtClean="0"/>
              <a:t>活塞对空气做功，</a:t>
            </a:r>
            <a:r>
              <a:rPr lang="zh-CN" altLang="en-US" dirty="0"/>
              <a:t>空气</a:t>
            </a:r>
            <a:r>
              <a:rPr lang="zh-CN" altLang="en-US" dirty="0" smtClean="0"/>
              <a:t>的内能增加，温度很高</a:t>
            </a:r>
            <a:r>
              <a:rPr lang="zh-CN" altLang="en-US" dirty="0"/>
              <a:t>。在压缩冲程末，缸内空气温度已超过柴油的着火点</a:t>
            </a:r>
            <a:r>
              <a:rPr lang="zh-CN" altLang="en-US" dirty="0" smtClean="0"/>
              <a:t>。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32722" y="3583517"/>
            <a:ext cx="2954655" cy="581057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机械能转化为内能。</a:t>
            </a:r>
          </a:p>
        </p:txBody>
      </p:sp>
    </p:spTree>
    <p:extLst>
      <p:ext uri="{BB962C8B-B14F-4D97-AF65-F5344CB8AC3E}">
        <p14:creationId xmlns:p14="http://schemas.microsoft.com/office/powerpoint/2010/main" xmlns="" val="42602810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做功(柴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00" y="742951"/>
            <a:ext cx="1063625" cy="384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73057" y="1119718"/>
            <a:ext cx="5475287" cy="22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spcBef>
                <a:spcPct val="50000"/>
              </a:spcBef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spcBef>
                <a:spcPts val="0"/>
              </a:spcBef>
            </a:pPr>
            <a:r>
              <a:rPr lang="zh-CN" altLang="en-US" dirty="0"/>
              <a:t>    </a:t>
            </a:r>
            <a:r>
              <a:rPr lang="zh-CN" altLang="en-US" dirty="0" smtClean="0"/>
              <a:t> </a:t>
            </a:r>
            <a:r>
              <a:rPr lang="zh-CN" altLang="en-US" dirty="0"/>
              <a:t>在压缩冲程末，从喷油嘴喷出的雾状柴油</a:t>
            </a:r>
            <a:r>
              <a:rPr lang="zh-CN" altLang="en-US" dirty="0" smtClean="0"/>
              <a:t>遇到高温的空气，立即燃烧</a:t>
            </a:r>
            <a:r>
              <a:rPr lang="zh-CN" altLang="en-US" dirty="0"/>
              <a:t>，产生高温高压的燃气，推动活塞向下运动，并通过连杆带动曲轴转动</a:t>
            </a:r>
            <a:r>
              <a:rPr lang="zh-CN" altLang="en-US" dirty="0" smtClean="0"/>
              <a:t>。       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287866"/>
            <a:ext cx="17272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做功冲程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48054" y="3574534"/>
            <a:ext cx="2954655" cy="581057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内能转化为机械能。</a:t>
            </a:r>
          </a:p>
        </p:txBody>
      </p:sp>
    </p:spTree>
    <p:extLst>
      <p:ext uri="{BB962C8B-B14F-4D97-AF65-F5344CB8AC3E}">
        <p14:creationId xmlns:p14="http://schemas.microsoft.com/office/powerpoint/2010/main" xmlns="" val="4267414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6806" y="1108624"/>
            <a:ext cx="116197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复习：</a:t>
            </a:r>
            <a:endParaRPr kumimoji="0" lang="zh-CN" altLang="en-US" sz="280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9250" y="1090324"/>
            <a:ext cx="501542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做功改变内能的实质是什么？</a:t>
            </a:r>
          </a:p>
        </p:txBody>
      </p:sp>
      <p:pic>
        <p:nvPicPr>
          <p:cNvPr id="10" name="Picture 3" descr="z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556" r="17055"/>
          <a:stretch>
            <a:fillRect/>
          </a:stretch>
        </p:blipFill>
        <p:spPr bwMode="auto">
          <a:xfrm>
            <a:off x="6826879" y="648974"/>
            <a:ext cx="522061" cy="1754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6806" y="1872229"/>
            <a:ext cx="116197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问题：</a:t>
            </a:r>
            <a:endParaRPr kumimoji="0" lang="zh-CN" altLang="en-US" sz="280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09250" y="1906334"/>
            <a:ext cx="501542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i="0" u="none" strike="noStrike" cap="none" spc="0" normalizeH="0" baseline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/>
                </a:solidFill>
              </a:rPr>
              <a:t>他们运行的</a:t>
            </a:r>
            <a:r>
              <a:rPr lang="zh-CN" altLang="en-US" dirty="0">
                <a:solidFill>
                  <a:schemeClr val="tx1"/>
                </a:solidFill>
              </a:rPr>
              <a:t>能量来自</a:t>
            </a:r>
            <a:r>
              <a:rPr lang="zh-CN" altLang="en-US" dirty="0" smtClean="0">
                <a:solidFill>
                  <a:schemeClr val="tx1"/>
                </a:solidFill>
              </a:rPr>
              <a:t>于哪里？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280" y="2901126"/>
            <a:ext cx="8837615" cy="1921519"/>
            <a:chOff x="78280" y="2901126"/>
            <a:chExt cx="8837615" cy="1921519"/>
          </a:xfrm>
        </p:grpSpPr>
        <p:grpSp>
          <p:nvGrpSpPr>
            <p:cNvPr id="15" name="组合 67589"/>
            <p:cNvGrpSpPr>
              <a:grpSpLocks/>
            </p:cNvGrpSpPr>
            <p:nvPr/>
          </p:nvGrpSpPr>
          <p:grpSpPr bwMode="auto">
            <a:xfrm>
              <a:off x="78280" y="2901381"/>
              <a:ext cx="2031470" cy="1885730"/>
              <a:chOff x="431" y="1026"/>
              <a:chExt cx="2222" cy="2064"/>
            </a:xfrm>
          </p:grpSpPr>
          <p:pic>
            <p:nvPicPr>
              <p:cNvPr id="16" name="图片 6759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" y="1026"/>
                <a:ext cx="2222" cy="157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文本框 67591"/>
              <p:cNvSpPr txBox="1">
                <a:spLocks noChangeArrowheads="1"/>
              </p:cNvSpPr>
              <p:nvPr/>
            </p:nvSpPr>
            <p:spPr bwMode="auto">
              <a:xfrm>
                <a:off x="901" y="2652"/>
                <a:ext cx="1352" cy="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zh-CN" altLang="en-US" sz="2000" b="1" dirty="0">
                    <a:latin typeface="Arial" pitchFamily="34" charset="0"/>
                  </a:rPr>
                  <a:t>汽车奔驰</a:t>
                </a:r>
              </a:p>
            </p:txBody>
          </p:sp>
        </p:grpSp>
        <p:grpSp>
          <p:nvGrpSpPr>
            <p:cNvPr id="18" name="组合 70664"/>
            <p:cNvGrpSpPr>
              <a:grpSpLocks/>
            </p:cNvGrpSpPr>
            <p:nvPr/>
          </p:nvGrpSpPr>
          <p:grpSpPr bwMode="auto">
            <a:xfrm>
              <a:off x="4323476" y="2901126"/>
              <a:ext cx="2254802" cy="1918221"/>
              <a:chOff x="-14" y="15"/>
              <a:chExt cx="1932" cy="1549"/>
            </a:xfrm>
          </p:grpSpPr>
          <p:pic>
            <p:nvPicPr>
              <p:cNvPr id="19" name="图片 70665" descr="哇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" y="15"/>
                <a:ext cx="1932" cy="116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矩形 70666"/>
              <p:cNvSpPr>
                <a:spLocks noChangeArrowheads="1"/>
              </p:cNvSpPr>
              <p:nvPr/>
            </p:nvSpPr>
            <p:spPr bwMode="auto">
              <a:xfrm>
                <a:off x="160" y="1241"/>
                <a:ext cx="1497" cy="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2"/>
                    </a:solidFill>
                    <a:latin typeface="宋体" pitchFamily="2" charset="-122"/>
                  </a:rPr>
                  <a:t> 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rPr>
                  <a:t>喷气式飞机</a:t>
                </a:r>
                <a:endParaRPr lang="zh-CN" altLang="en-US" sz="2000" b="1" dirty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181073" y="2901382"/>
              <a:ext cx="2057548" cy="1907415"/>
              <a:chOff x="2181073" y="2901382"/>
              <a:chExt cx="2057548" cy="1907415"/>
            </a:xfrm>
          </p:grpSpPr>
          <p:pic>
            <p:nvPicPr>
              <p:cNvPr id="14" name="Picture 5" descr="轮船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1073" y="2901382"/>
                <a:ext cx="2057548" cy="143896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2597071" y="4408689"/>
                <a:ext cx="1272022" cy="40010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rPr>
                  <a:t>大型客轮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779392" y="2907690"/>
              <a:ext cx="2136503" cy="1914955"/>
              <a:chOff x="6747294" y="2980250"/>
              <a:chExt cx="2029099" cy="1851614"/>
            </a:xfrm>
          </p:grpSpPr>
          <p:sp>
            <p:nvSpPr>
              <p:cNvPr id="23" name="矩形 70663"/>
              <p:cNvSpPr>
                <a:spLocks noChangeArrowheads="1"/>
              </p:cNvSpPr>
              <p:nvPr/>
            </p:nvSpPr>
            <p:spPr bwMode="auto">
              <a:xfrm>
                <a:off x="7096714" y="4447325"/>
                <a:ext cx="1330259" cy="384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rPr>
                  <a:t>蒸汽机车</a:t>
                </a:r>
              </a:p>
            </p:txBody>
          </p:sp>
          <p:pic>
            <p:nvPicPr>
              <p:cNvPr id="26" name="图片 27654" descr="01000000000000119088672691282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47294" y="2980250"/>
                <a:ext cx="2029099" cy="1385033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排气(柴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6609" y="218018"/>
            <a:ext cx="1035344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76013" y="309892"/>
            <a:ext cx="163882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排气冲程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46039" y="1181640"/>
            <a:ext cx="4307416" cy="113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spcBef>
                <a:spcPts val="0"/>
              </a:spcBef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进气门关闭，排气门打开，活塞向上运动，把废气排出气缸。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657446" y="780792"/>
            <a:ext cx="1364195" cy="1936750"/>
            <a:chOff x="6657446" y="780792"/>
            <a:chExt cx="1364195" cy="1936750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7467643" y="780792"/>
              <a:ext cx="553998" cy="193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燃烧后的废气</a:t>
              </a:r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6657446" y="1286935"/>
              <a:ext cx="810154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495427" y="2717542"/>
            <a:ext cx="1756832" cy="57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spcBef>
                <a:spcPct val="50000"/>
              </a:spcBef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消耗机械能</a:t>
            </a:r>
          </a:p>
        </p:txBody>
      </p:sp>
      <p:sp>
        <p:nvSpPr>
          <p:cNvPr id="8" name="矩形 7"/>
          <p:cNvSpPr/>
          <p:nvPr/>
        </p:nvSpPr>
        <p:spPr>
          <a:xfrm>
            <a:off x="346039" y="3754830"/>
            <a:ext cx="781685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柴油机和汽油机都是：一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个工作循环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都有四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冲程，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曲轴和飞轮转动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两周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，对外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做功一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次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78526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353484" y="103564"/>
            <a:ext cx="5630100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想想议议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：柴油机和汽油机的相同点与不同点？</a:t>
            </a:r>
            <a:endParaRPr lang="zh-CN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1394989"/>
              </p:ext>
            </p:extLst>
          </p:nvPr>
        </p:nvGraphicFramePr>
        <p:xfrm>
          <a:off x="232031" y="799914"/>
          <a:ext cx="8254323" cy="4081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99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905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255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88400"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18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             内燃机</a:t>
                      </a:r>
                      <a:endParaRPr lang="en-US" altLang="zh-CN" sz="1800" b="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l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altLang="en-US" sz="1800" b="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项目 </a:t>
                      </a:r>
                      <a:endParaRPr lang="zh-CN" altLang="en-US" sz="18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>
                    <a:lnTlToB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汽油机</a:t>
                      </a: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柴油机</a:t>
                      </a:r>
                    </a:p>
                  </a:txBody>
                  <a:tcPr marT="60960" marB="6096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2932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latin typeface="微软雅黑" pitchFamily="34" charset="-122"/>
                          <a:ea typeface="微软雅黑" pitchFamily="34" charset="-122"/>
                        </a:rPr>
                        <a:t>燃料</a:t>
                      </a:r>
                    </a:p>
                  </a:txBody>
                  <a:tcPr marT="60960" marB="6096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汽油</a:t>
                      </a:r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柴油</a:t>
                      </a:r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2932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800" b="0" dirty="0">
                          <a:latin typeface="微软雅黑" pitchFamily="34" charset="-122"/>
                          <a:ea typeface="微软雅黑" pitchFamily="34" charset="-122"/>
                        </a:rPr>
                        <a:t>构造</a:t>
                      </a:r>
                    </a:p>
                  </a:txBody>
                  <a:tcPr marT="60960" marB="6096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72347">
                <a:tc rowSpan="3"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吸气冲程</a:t>
                      </a:r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2347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压缩冲程</a:t>
                      </a:r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2347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做功冲程</a:t>
                      </a:r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2932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主要特点</a:t>
                      </a:r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25027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800" b="0" i="0" u="none" strike="noStrike" kern="1200" baseline="0" dirty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主要用途</a:t>
                      </a:r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60960" marB="6096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220475" y="1913408"/>
            <a:ext cx="9589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 smtClean="0">
                <a:solidFill>
                  <a:srgbClr val="3333FF"/>
                </a:solidFill>
                <a:ea typeface="黑体" pitchFamily="49" charset="-122"/>
              </a:rPr>
              <a:t>火花塞</a:t>
            </a:r>
            <a:endParaRPr lang="zh-CN" altLang="en-US" sz="2000" b="1" dirty="0">
              <a:solidFill>
                <a:srgbClr val="3333FF"/>
              </a:solidFill>
              <a:ea typeface="黑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97867" y="1913408"/>
            <a:ext cx="9589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 smtClean="0">
                <a:solidFill>
                  <a:srgbClr val="3333FF"/>
                </a:solidFill>
                <a:ea typeface="黑体" pitchFamily="49" charset="-122"/>
              </a:rPr>
              <a:t>喷油</a:t>
            </a:r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嘴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53267" y="2389394"/>
            <a:ext cx="25973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dirty="0" smtClean="0">
                <a:solidFill>
                  <a:srgbClr val="3333FF"/>
                </a:solidFill>
                <a:ea typeface="黑体" pitchFamily="49" charset="-122"/>
              </a:rPr>
              <a:t>汽油</a:t>
            </a:r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和空气的混合物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728635" y="2362967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 smtClean="0">
                <a:solidFill>
                  <a:srgbClr val="3333FF"/>
                </a:solidFill>
                <a:ea typeface="黑体" pitchFamily="49" charset="-122"/>
              </a:rPr>
              <a:t>空气</a:t>
            </a:r>
            <a:endParaRPr lang="zh-CN" altLang="en-US" sz="2000" b="1" dirty="0">
              <a:solidFill>
                <a:srgbClr val="3333FF"/>
              </a:solidFill>
              <a:ea typeface="黑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38159" y="2789504"/>
            <a:ext cx="14750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压缩</a:t>
            </a:r>
            <a:r>
              <a:rPr lang="zh-CN" altLang="en-US" sz="2000" b="1" dirty="0" smtClean="0">
                <a:solidFill>
                  <a:srgbClr val="3333FF"/>
                </a:solidFill>
                <a:ea typeface="黑体" pitchFamily="49" charset="-122"/>
              </a:rPr>
              <a:t>程度小</a:t>
            </a:r>
            <a:endParaRPr lang="zh-CN" altLang="en-US" sz="2000" b="1" dirty="0">
              <a:solidFill>
                <a:srgbClr val="3333FF"/>
              </a:solidFill>
              <a:ea typeface="黑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8584" y="2798796"/>
            <a:ext cx="16561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压缩</a:t>
            </a:r>
            <a:r>
              <a:rPr lang="zh-CN" altLang="en-US" sz="2000" b="1" dirty="0" smtClean="0">
                <a:solidFill>
                  <a:srgbClr val="3333FF"/>
                </a:solidFill>
                <a:ea typeface="黑体" pitchFamily="49" charset="-122"/>
              </a:rPr>
              <a:t>程度大</a:t>
            </a:r>
            <a:endParaRPr lang="zh-CN" altLang="en-US" sz="2000" b="1" dirty="0">
              <a:solidFill>
                <a:srgbClr val="3333FF"/>
              </a:solidFill>
              <a:ea typeface="黑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238434" y="3240736"/>
            <a:ext cx="9589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点燃式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726377" y="3318025"/>
            <a:ext cx="9589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压燃式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923117" y="3748677"/>
            <a:ext cx="2254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轻巧、效率较低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394029" y="3748677"/>
            <a:ext cx="20923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笨重、效率较高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740667" y="4148787"/>
            <a:ext cx="28225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小汽车和小型农业机</a:t>
            </a:r>
          </a:p>
          <a:p>
            <a:pPr algn="ctr" eaLnBrk="1" hangingPunct="1"/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械、低速飞机等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816601" y="4148787"/>
            <a:ext cx="2819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载重汽车、</a:t>
            </a:r>
          </a:p>
          <a:p>
            <a:pPr algn="ctr" eaLnBrk="1" hangingPunct="1"/>
            <a:r>
              <a:rPr lang="zh-CN" altLang="en-US" sz="2000" b="1" dirty="0">
                <a:solidFill>
                  <a:srgbClr val="3333FF"/>
                </a:solidFill>
                <a:ea typeface="黑体" pitchFamily="49" charset="-122"/>
              </a:rPr>
              <a:t>拖拉机、火车、轮船等</a:t>
            </a:r>
          </a:p>
        </p:txBody>
      </p:sp>
      <p:sp>
        <p:nvSpPr>
          <p:cNvPr id="17" name="矩形 16"/>
          <p:cNvSpPr/>
          <p:nvPr/>
        </p:nvSpPr>
        <p:spPr>
          <a:xfrm>
            <a:off x="3775701" y="401625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不同点</a:t>
            </a:r>
          </a:p>
        </p:txBody>
      </p:sp>
    </p:spTree>
    <p:extLst>
      <p:ext uri="{BB962C8B-B14F-4D97-AF65-F5344CB8AC3E}">
        <p14:creationId xmlns:p14="http://schemas.microsoft.com/office/powerpoint/2010/main" xmlns="" val="5578394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93698" y="821267"/>
            <a:ext cx="83629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老式摩托在启动时，需踏动启动杆，这是为什么？</a:t>
            </a:r>
          </a:p>
          <a:p>
            <a:pPr algn="l">
              <a:lnSpc>
                <a:spcPct val="150000"/>
              </a:lnSpc>
              <a:defRPr/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现代汽车里的“马达”起什么作用？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803399" y="1897806"/>
            <a:ext cx="4330425" cy="1454994"/>
            <a:chOff x="358775" y="2757488"/>
            <a:chExt cx="5581650" cy="2435225"/>
          </a:xfrm>
        </p:grpSpPr>
        <p:pic>
          <p:nvPicPr>
            <p:cNvPr id="5" name="图片 14341" descr="要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4481"/>
            <a:stretch>
              <a:fillRect/>
            </a:stretch>
          </p:blipFill>
          <p:spPr bwMode="auto">
            <a:xfrm>
              <a:off x="358775" y="2757488"/>
              <a:ext cx="2771775" cy="2435225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4342" descr="起 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9625" y="2816225"/>
              <a:ext cx="2590800" cy="2371725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内容占位符 13314"/>
          <p:cNvSpPr txBox="1">
            <a:spLocks noChangeArrowheads="1"/>
          </p:cNvSpPr>
          <p:nvPr/>
        </p:nvSpPr>
        <p:spPr bwMode="auto">
          <a:xfrm>
            <a:off x="393699" y="3247531"/>
            <a:ext cx="7965017" cy="177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内燃机的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启动：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内燃机不能自行启动。开始运转时，要靠外力使飞轮和曲轴转动起来，由曲轴通过连杆带动活塞运动，靠飞轮的惯性完成后面的工作循环。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3568" y="461665"/>
            <a:ext cx="112606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想一想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0102" y="0"/>
            <a:ext cx="72635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相同点：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都是把内能转化成机械能，都包括四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个冲程</a:t>
            </a:r>
          </a:p>
        </p:txBody>
      </p:sp>
    </p:spTree>
    <p:extLst>
      <p:ext uri="{BB962C8B-B14F-4D97-AF65-F5344CB8AC3E}">
        <p14:creationId xmlns:p14="http://schemas.microsoft.com/office/powerpoint/2010/main" xmlns="" val="32985601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48440" y="1088710"/>
            <a:ext cx="6993293" cy="2459566"/>
            <a:chOff x="797762" y="1358901"/>
            <a:chExt cx="7706545" cy="4464050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2343494" y="1358901"/>
              <a:ext cx="1177926" cy="664633"/>
            </a:xfrm>
            <a:prstGeom prst="rect">
              <a:avLst/>
            </a:prstGeom>
            <a:solidFill>
              <a:srgbClr val="3366FF">
                <a:alpha val="39999"/>
              </a:srgbClr>
            </a:solidFill>
            <a:ln w="19050" algn="ctr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概念</a:t>
              </a: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2357438" y="2946401"/>
              <a:ext cx="2772696" cy="664633"/>
            </a:xfrm>
            <a:prstGeom prst="rect">
              <a:avLst/>
            </a:prstGeom>
            <a:solidFill>
              <a:srgbClr val="3366FF">
                <a:alpha val="39999"/>
              </a:srgbClr>
            </a:solidFill>
            <a:ln w="19050" algn="ctr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能量转化情况</a:t>
              </a:r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2349500" y="4595285"/>
              <a:ext cx="1550988" cy="664633"/>
            </a:xfrm>
            <a:prstGeom prst="rect">
              <a:avLst/>
            </a:prstGeom>
            <a:solidFill>
              <a:srgbClr val="3366FF">
                <a:alpha val="39999"/>
              </a:srgbClr>
            </a:solidFill>
            <a:ln w="19050" algn="ctr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内燃机</a:t>
              </a:r>
            </a:p>
          </p:txBody>
        </p:sp>
        <p:grpSp>
          <p:nvGrpSpPr>
            <p:cNvPr id="11" name="组合 10"/>
            <p:cNvGrpSpPr>
              <a:grpSpLocks/>
            </p:cNvGrpSpPr>
            <p:nvPr/>
          </p:nvGrpSpPr>
          <p:grpSpPr bwMode="auto">
            <a:xfrm>
              <a:off x="1924395" y="1691217"/>
              <a:ext cx="419100" cy="3227916"/>
              <a:chOff x="152729" y="1193800"/>
              <a:chExt cx="419566" cy="1733296"/>
            </a:xfrm>
          </p:grpSpPr>
          <p:cxnSp>
            <p:nvCxnSpPr>
              <p:cNvPr id="12" name="直接连接符 16"/>
              <p:cNvCxnSpPr>
                <a:cxnSpLocks noChangeShapeType="1"/>
              </p:cNvCxnSpPr>
              <p:nvPr/>
            </p:nvCxnSpPr>
            <p:spPr bwMode="auto">
              <a:xfrm>
                <a:off x="384048" y="1193800"/>
                <a:ext cx="188247" cy="0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" name="直接连接符 53"/>
              <p:cNvCxnSpPr>
                <a:cxnSpLocks noChangeShapeType="1"/>
              </p:cNvCxnSpPr>
              <p:nvPr/>
            </p:nvCxnSpPr>
            <p:spPr bwMode="auto">
              <a:xfrm>
                <a:off x="384048" y="2927096"/>
                <a:ext cx="188247" cy="0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" name="直接连接符 54"/>
              <p:cNvCxnSpPr>
                <a:cxnSpLocks noChangeShapeType="1"/>
              </p:cNvCxnSpPr>
              <p:nvPr/>
            </p:nvCxnSpPr>
            <p:spPr bwMode="auto">
              <a:xfrm>
                <a:off x="384048" y="1193800"/>
                <a:ext cx="0" cy="1733296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" name="直接连接符 55"/>
              <p:cNvCxnSpPr>
                <a:cxnSpLocks noChangeShapeType="1"/>
              </p:cNvCxnSpPr>
              <p:nvPr/>
            </p:nvCxnSpPr>
            <p:spPr bwMode="auto">
              <a:xfrm>
                <a:off x="152729" y="2037158"/>
                <a:ext cx="419566" cy="1890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6" name="组合 15"/>
            <p:cNvGrpSpPr>
              <a:grpSpLocks/>
            </p:cNvGrpSpPr>
            <p:nvPr/>
          </p:nvGrpSpPr>
          <p:grpSpPr bwMode="auto">
            <a:xfrm>
              <a:off x="3900488" y="4394201"/>
              <a:ext cx="360362" cy="1096433"/>
              <a:chOff x="65312" y="1193800"/>
              <a:chExt cx="506983" cy="1733296"/>
            </a:xfrm>
          </p:grpSpPr>
          <p:cxnSp>
            <p:nvCxnSpPr>
              <p:cNvPr id="17" name="直接连接符 16"/>
              <p:cNvCxnSpPr>
                <a:cxnSpLocks noChangeShapeType="1"/>
              </p:cNvCxnSpPr>
              <p:nvPr/>
            </p:nvCxnSpPr>
            <p:spPr bwMode="auto">
              <a:xfrm>
                <a:off x="384048" y="1193800"/>
                <a:ext cx="188247" cy="0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" name="直接连接符 53"/>
              <p:cNvCxnSpPr>
                <a:cxnSpLocks noChangeShapeType="1"/>
              </p:cNvCxnSpPr>
              <p:nvPr/>
            </p:nvCxnSpPr>
            <p:spPr bwMode="auto">
              <a:xfrm>
                <a:off x="384048" y="2927096"/>
                <a:ext cx="188247" cy="0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" name="直接连接符 54"/>
              <p:cNvCxnSpPr>
                <a:cxnSpLocks noChangeShapeType="1"/>
              </p:cNvCxnSpPr>
              <p:nvPr/>
            </p:nvCxnSpPr>
            <p:spPr bwMode="auto">
              <a:xfrm>
                <a:off x="384048" y="1193800"/>
                <a:ext cx="0" cy="1733296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" name="直接连接符 55"/>
              <p:cNvCxnSpPr>
                <a:cxnSpLocks noChangeShapeType="1"/>
              </p:cNvCxnSpPr>
              <p:nvPr/>
            </p:nvCxnSpPr>
            <p:spPr bwMode="auto">
              <a:xfrm>
                <a:off x="65312" y="2039048"/>
                <a:ext cx="316263" cy="0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4260851" y="4055534"/>
              <a:ext cx="1463675" cy="664633"/>
            </a:xfrm>
            <a:prstGeom prst="rect">
              <a:avLst/>
            </a:prstGeom>
            <a:solidFill>
              <a:schemeClr val="accent5">
                <a:lumMod val="60000"/>
                <a:lumOff val="40000"/>
                <a:alpha val="39999"/>
              </a:schemeClr>
            </a:solidFill>
            <a:ln w="19050" algn="ctr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汽油机</a:t>
              </a:r>
            </a:p>
          </p:txBody>
        </p: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4260851" y="5158318"/>
              <a:ext cx="1463675" cy="664633"/>
            </a:xfrm>
            <a:prstGeom prst="rect">
              <a:avLst/>
            </a:prstGeom>
            <a:solidFill>
              <a:schemeClr val="accent5">
                <a:lumMod val="60000"/>
                <a:lumOff val="40000"/>
                <a:alpha val="39999"/>
              </a:schemeClr>
            </a:solidFill>
            <a:ln w="19050" algn="ctr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柴油机</a:t>
              </a:r>
            </a:p>
          </p:txBody>
        </p:sp>
        <p:grpSp>
          <p:nvGrpSpPr>
            <p:cNvPr id="23" name="组合 22"/>
            <p:cNvGrpSpPr>
              <a:grpSpLocks/>
            </p:cNvGrpSpPr>
            <p:nvPr/>
          </p:nvGrpSpPr>
          <p:grpSpPr bwMode="auto">
            <a:xfrm>
              <a:off x="5734051" y="3486151"/>
              <a:ext cx="415925" cy="1841500"/>
              <a:chOff x="236807" y="1193800"/>
              <a:chExt cx="339657" cy="1733296"/>
            </a:xfrm>
          </p:grpSpPr>
          <p:cxnSp>
            <p:nvCxnSpPr>
              <p:cNvPr id="24" name="直接连接符 16"/>
              <p:cNvCxnSpPr>
                <a:cxnSpLocks noChangeShapeType="1"/>
              </p:cNvCxnSpPr>
              <p:nvPr/>
            </p:nvCxnSpPr>
            <p:spPr bwMode="auto">
              <a:xfrm>
                <a:off x="384048" y="1193800"/>
                <a:ext cx="188247" cy="0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" name="直接连接符 53"/>
              <p:cNvCxnSpPr>
                <a:cxnSpLocks noChangeShapeType="1"/>
              </p:cNvCxnSpPr>
              <p:nvPr/>
            </p:nvCxnSpPr>
            <p:spPr bwMode="auto">
              <a:xfrm>
                <a:off x="384048" y="2927096"/>
                <a:ext cx="188247" cy="0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直接连接符 54"/>
              <p:cNvCxnSpPr>
                <a:cxnSpLocks noChangeShapeType="1"/>
              </p:cNvCxnSpPr>
              <p:nvPr/>
            </p:nvCxnSpPr>
            <p:spPr bwMode="auto">
              <a:xfrm>
                <a:off x="384048" y="1193800"/>
                <a:ext cx="0" cy="1733296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直接连接符 55"/>
              <p:cNvCxnSpPr>
                <a:cxnSpLocks noChangeShapeType="1"/>
              </p:cNvCxnSpPr>
              <p:nvPr/>
            </p:nvCxnSpPr>
            <p:spPr bwMode="auto">
              <a:xfrm flipV="1">
                <a:off x="236807" y="2064957"/>
                <a:ext cx="339657" cy="2503"/>
              </a:xfrm>
              <a:prstGeom prst="line">
                <a:avLst/>
              </a:prstGeom>
              <a:noFill/>
              <a:ln w="19050" algn="ctr">
                <a:solidFill>
                  <a:srgbClr val="0070C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6154739" y="3153834"/>
              <a:ext cx="1177925" cy="664633"/>
            </a:xfrm>
            <a:prstGeom prst="rect">
              <a:avLst/>
            </a:prstGeom>
            <a:solidFill>
              <a:schemeClr val="accent5">
                <a:lumMod val="60000"/>
                <a:lumOff val="40000"/>
                <a:alpha val="39999"/>
              </a:schemeClr>
            </a:solidFill>
            <a:ln w="19050" algn="ctr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构造</a:t>
              </a:r>
            </a:p>
          </p:txBody>
        </p: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6029612" y="3930653"/>
              <a:ext cx="2474695" cy="664633"/>
            </a:xfrm>
            <a:prstGeom prst="rect">
              <a:avLst/>
            </a:prstGeom>
            <a:solidFill>
              <a:schemeClr val="accent5">
                <a:lumMod val="60000"/>
                <a:lumOff val="40000"/>
                <a:alpha val="39999"/>
              </a:schemeClr>
            </a:solidFill>
            <a:ln w="19050" algn="ctr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一个工作循环</a:t>
              </a:r>
            </a:p>
          </p:txBody>
        </p:sp>
        <p:sp>
          <p:nvSpPr>
            <p:cNvPr id="30" name="矩形 29"/>
            <p:cNvSpPr>
              <a:spLocks noChangeArrowheads="1"/>
            </p:cNvSpPr>
            <p:nvPr/>
          </p:nvSpPr>
          <p:spPr bwMode="auto">
            <a:xfrm>
              <a:off x="6154739" y="4961468"/>
              <a:ext cx="1550987" cy="664633"/>
            </a:xfrm>
            <a:prstGeom prst="rect">
              <a:avLst/>
            </a:prstGeom>
            <a:solidFill>
              <a:schemeClr val="accent5">
                <a:lumMod val="60000"/>
                <a:lumOff val="40000"/>
                <a:alpha val="39999"/>
              </a:schemeClr>
            </a:solidFill>
            <a:ln w="19050" algn="ctr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能量转化</a:t>
              </a:r>
            </a:p>
          </p:txBody>
        </p:sp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797762" y="2992623"/>
              <a:ext cx="1179512" cy="664633"/>
            </a:xfrm>
            <a:prstGeom prst="rect">
              <a:avLst/>
            </a:prstGeom>
            <a:solidFill>
              <a:srgbClr val="3366FF">
                <a:alpha val="39999"/>
              </a:srgbClr>
            </a:solidFill>
            <a:ln w="19050" algn="ctr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热机</a:t>
              </a:r>
            </a:p>
          </p:txBody>
        </p:sp>
      </p:grpSp>
      <p:sp>
        <p:nvSpPr>
          <p:cNvPr id="32" name="文本框 1"/>
          <p:cNvSpPr txBox="1"/>
          <p:nvPr/>
        </p:nvSpPr>
        <p:spPr>
          <a:xfrm>
            <a:off x="339491" y="3677699"/>
            <a:ext cx="589619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本堂重点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:</a:t>
            </a:r>
            <a:r>
              <a:rPr kumimoji="0" lang="en-US" altLang="zh-CN" sz="2400" b="0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理解每个冲程的能量转化和特点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326806" y="4291476"/>
            <a:ext cx="728472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kern="0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本堂</a:t>
            </a:r>
            <a:r>
              <a:rPr lang="zh-CN" altLang="en-US" dirty="0" smtClean="0"/>
              <a:t>难点：</a:t>
            </a:r>
            <a:r>
              <a:rPr lang="zh-CN" altLang="en-US" dirty="0" smtClean="0">
                <a:solidFill>
                  <a:schemeClr val="tx1"/>
                </a:solidFill>
              </a:rPr>
              <a:t>由曲轴和连杆判断活塞的运行方向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1458" y="20128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2727" y="877057"/>
            <a:ext cx="68062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判断柴油机和汽油机工作在哪个冲程</a:t>
            </a:r>
            <a:endParaRPr lang="zh-CN" altLang="zh-CN" sz="24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2763" y="1338721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/>
          </a:p>
        </p:txBody>
      </p:sp>
      <p:sp>
        <p:nvSpPr>
          <p:cNvPr id="5" name="Shape 108"/>
          <p:cNvSpPr/>
          <p:nvPr/>
        </p:nvSpPr>
        <p:spPr>
          <a:xfrm>
            <a:off x="163779" y="158436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0" name="Shape 112"/>
          <p:cNvSpPr/>
          <p:nvPr/>
        </p:nvSpPr>
        <p:spPr>
          <a:xfrm>
            <a:off x="121092" y="21494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040" y="1665719"/>
            <a:ext cx="81522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黑龙江绥化市</a:t>
            </a: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如图是汽油机一个工作循环的四个冲程，不是靠飞轮惯性完成的冲程是（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88300" y="2834801"/>
            <a:ext cx="6774737" cy="1544296"/>
            <a:chOff x="930988" y="2758439"/>
            <a:chExt cx="6774737" cy="154429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077" b="702"/>
            <a:stretch>
              <a:fillRect/>
            </a:stretch>
          </p:blipFill>
          <p:spPr bwMode="auto">
            <a:xfrm>
              <a:off x="930988" y="2866048"/>
              <a:ext cx="933450" cy="1436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067" b="702"/>
            <a:stretch>
              <a:fillRect/>
            </a:stretch>
          </p:blipFill>
          <p:spPr bwMode="auto">
            <a:xfrm>
              <a:off x="2850843" y="2834801"/>
              <a:ext cx="942975" cy="1436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067" b="702"/>
            <a:stretch>
              <a:fillRect/>
            </a:stretch>
          </p:blipFill>
          <p:spPr bwMode="auto">
            <a:xfrm>
              <a:off x="4813853" y="2758439"/>
              <a:ext cx="942975" cy="1436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077" b="716"/>
            <a:stretch>
              <a:fillRect/>
            </a:stretch>
          </p:blipFill>
          <p:spPr bwMode="auto">
            <a:xfrm>
              <a:off x="6772275" y="2758439"/>
              <a:ext cx="933450" cy="1408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矩形 18"/>
          <p:cNvSpPr/>
          <p:nvPr/>
        </p:nvSpPr>
        <p:spPr>
          <a:xfrm>
            <a:off x="930987" y="4271488"/>
            <a:ext cx="75695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altLang="zh-CN" dirty="0"/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          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B                      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                    D</a:t>
            </a:r>
            <a:endParaRPr lang="zh-CN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96388" y="2318257"/>
            <a:ext cx="38205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B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06726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5804" y="214848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822393" y="2185985"/>
            <a:ext cx="6635613" cy="1571625"/>
            <a:chOff x="765310" y="2187574"/>
            <a:chExt cx="6635613" cy="1571625"/>
          </a:xfrm>
        </p:grpSpPr>
        <p:pic>
          <p:nvPicPr>
            <p:cNvPr id="20484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61" b="642"/>
            <a:stretch>
              <a:fillRect/>
            </a:stretch>
          </p:blipFill>
          <p:spPr bwMode="auto">
            <a:xfrm>
              <a:off x="765310" y="2187574"/>
              <a:ext cx="1047750" cy="1571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483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857" t="323" r="952" b="647"/>
            <a:stretch>
              <a:fillRect/>
            </a:stretch>
          </p:blipFill>
          <p:spPr bwMode="auto">
            <a:xfrm>
              <a:off x="2709863" y="2203449"/>
              <a:ext cx="973138" cy="1555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482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45" b="650"/>
            <a:stretch>
              <a:fillRect/>
            </a:stretch>
          </p:blipFill>
          <p:spPr bwMode="auto">
            <a:xfrm>
              <a:off x="4470400" y="2197098"/>
              <a:ext cx="1066800" cy="1552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481" name="Picture 1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5907" b="671"/>
            <a:stretch>
              <a:fillRect/>
            </a:stretch>
          </p:blipFill>
          <p:spPr bwMode="auto">
            <a:xfrm>
              <a:off x="6378573" y="2244723"/>
              <a:ext cx="1022350" cy="1504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64837" y="893771"/>
            <a:ext cx="7935112" cy="12003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云南昆明）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如图是汽油机工作的四个冲程，其中表示排气冲程的是（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）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Calibri" pitchFamily="34" charset="0"/>
              </a:rPr>
              <a:t>	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3584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Calibri" pitchFamily="34" charset="0"/>
              </a:rPr>
              <a:t>	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5137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Calibri" pitchFamily="34" charset="0"/>
              </a:rPr>
              <a:t>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6642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Calibri" pitchFamily="34" charset="0"/>
              </a:rPr>
              <a:t>      A                      B                      C                    D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2583" y="3953904"/>
            <a:ext cx="728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A                      B        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                 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40894" y="1556408"/>
            <a:ext cx="55880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C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6567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6284" y="227630"/>
            <a:ext cx="71044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柴油机和汽油机工作中的能量转化</a:t>
            </a:r>
            <a:endParaRPr lang="zh-CN" altLang="zh-CN" sz="2800" dirty="0">
              <a:solidFill>
                <a:srgbClr val="0039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819" y="750850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33437" y="1126617"/>
            <a:ext cx="800191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山东枣庄市）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黑体" pitchFamily="49" charset="-122"/>
              </a:rPr>
              <a:t>如图所示是内燃机工作循环中的一个冲程，它是（　　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．压缩冲程，将化学能转化成内能    	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．压缩冲程，将机械能转化成内能	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．做功冲程，将内能转化成机械能	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．做功冲程，将机械能转化成内能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72" b="697"/>
          <a:stretch>
            <a:fillRect/>
          </a:stretch>
        </p:blipFill>
        <p:spPr bwMode="auto">
          <a:xfrm>
            <a:off x="6781800" y="1874662"/>
            <a:ext cx="1557866" cy="263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719815" y="1794977"/>
            <a:ext cx="42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4336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9901" y="692644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14552" y="1458356"/>
            <a:ext cx="766680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(</a:t>
            </a:r>
            <a:r>
              <a:rPr lang="en-US" altLang="zh-CN" sz="2400" b="1" dirty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2019 </a:t>
            </a:r>
            <a:r>
              <a:rPr lang="zh-CN" altLang="en-US" sz="2400" b="1" dirty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天津市</a:t>
            </a:r>
            <a:r>
              <a:rPr lang="en-US" altLang="zh-CN" sz="2400" b="1" dirty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)</a:t>
            </a:r>
            <a:r>
              <a:rPr lang="zh-CN" altLang="en-US" sz="2400" dirty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如图是某四冲程汽油机</a:t>
            </a:r>
            <a:r>
              <a:rPr lang="zh-CN" altLang="en-US" sz="2400" dirty="0" smtClean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的</a:t>
            </a:r>
            <a:r>
              <a:rPr lang="en-US" altLang="zh-CN" sz="2400" dirty="0" smtClean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_______</a:t>
            </a:r>
            <a:r>
              <a:rPr lang="zh-CN" altLang="en-US" sz="2400" dirty="0" smtClean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冲程</a:t>
            </a:r>
            <a:r>
              <a:rPr lang="zh-CN" altLang="en-US" sz="2400" dirty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，在此冲程中内能转化</a:t>
            </a:r>
            <a:r>
              <a:rPr lang="zh-CN" altLang="en-US" sz="2400" dirty="0" smtClean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为</a:t>
            </a:r>
            <a:r>
              <a:rPr lang="en-US" altLang="zh-CN" sz="2400" dirty="0" smtClean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________</a:t>
            </a:r>
            <a:r>
              <a:rPr lang="zh-CN" altLang="en-US" sz="2400" dirty="0" smtClean="0" bmk="topic_bee90c17-2e8d-4a7b-8c2a-bf5c7b2cf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能。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Calibri" pitchFamily="34" charset="0"/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2143" y="2320130"/>
            <a:ext cx="1535419" cy="255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144162" y="1535300"/>
            <a:ext cx="100066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做功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888276" y="2058520"/>
            <a:ext cx="111935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机械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31246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849837" y="1156804"/>
            <a:ext cx="51774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一个试管中装一些水，用橡胶塞塞紧。对试管加热使水沸腾。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/>
          <a:srcRect l="12845" r="9967" b="10709"/>
          <a:stretch>
            <a:fillRect/>
          </a:stretch>
        </p:blipFill>
        <p:spPr bwMode="auto">
          <a:xfrm>
            <a:off x="6176516" y="2018477"/>
            <a:ext cx="1938703" cy="23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6806" y="1156804"/>
            <a:ext cx="176282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演示实验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6806" y="2357133"/>
            <a:ext cx="9240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</a:rPr>
              <a:t>观察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9837" y="2395627"/>
            <a:ext cx="455257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noProof="1">
                <a:latin typeface="微软雅黑" pitchFamily="34" charset="-122"/>
                <a:ea typeface="微软雅黑" pitchFamily="34" charset="-122"/>
              </a:rPr>
              <a:t>观察到的现象有：</a:t>
            </a:r>
          </a:p>
          <a:p>
            <a:pPr algn="l">
              <a:lnSpc>
                <a:spcPct val="150000"/>
              </a:lnSpc>
            </a:pP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en-US" altLang="zh-CN" sz="2400" u="sng" noProof="1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u="sng" noProof="1" smtClean="0">
                <a:latin typeface="微软雅黑" pitchFamily="34" charset="-122"/>
                <a:ea typeface="微软雅黑" pitchFamily="34" charset="-122"/>
              </a:rPr>
              <a:t>                              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noProof="1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endParaRPr lang="en-US" altLang="zh-CN" sz="2400" noProof="1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zh-CN" sz="2400" noProof="1" smtClean="0">
                <a:latin typeface="微软雅黑" pitchFamily="34" charset="-122"/>
                <a:ea typeface="微软雅黑" pitchFamily="34" charset="-122"/>
              </a:rPr>
              <a:t>__________</a:t>
            </a:r>
            <a:r>
              <a:rPr lang="en-US" altLang="zh-CN" sz="2400" noProof="1" smtClean="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zh-CN" sz="2400" noProof="1" smtClean="0">
                <a:latin typeface="微软雅黑" pitchFamily="34" charset="-122"/>
                <a:ea typeface="微软雅黑" pitchFamily="34" charset="-122"/>
              </a:rPr>
              <a:t>____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31"/>
          <p:cNvSpPr>
            <a:spLocks noChangeArrowheads="1"/>
          </p:cNvSpPr>
          <p:nvPr/>
        </p:nvSpPr>
        <p:spPr bwMode="auto">
          <a:xfrm>
            <a:off x="2583967" y="3003464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瓶塞被冲出来</a:t>
            </a:r>
          </a:p>
        </p:txBody>
      </p:sp>
      <p:sp>
        <p:nvSpPr>
          <p:cNvPr id="13" name="Rectangle 32"/>
          <p:cNvSpPr>
            <a:spLocks noChangeArrowheads="1"/>
          </p:cNvSpPr>
          <p:nvPr/>
        </p:nvSpPr>
        <p:spPr bwMode="auto">
          <a:xfrm>
            <a:off x="2390272" y="4095769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管口附近出现白雾</a:t>
            </a:r>
          </a:p>
        </p:txBody>
      </p:sp>
    </p:spTree>
    <p:extLst>
      <p:ext uri="{BB962C8B-B14F-4D97-AF65-F5344CB8AC3E}">
        <p14:creationId xmlns:p14="http://schemas.microsoft.com/office/powerpoint/2010/main" xmlns="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306915" y="802481"/>
            <a:ext cx="82613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noProof="1">
                <a:latin typeface="微软雅黑" pitchFamily="34" charset="-122"/>
                <a:ea typeface="微软雅黑" pitchFamily="34" charset="-122"/>
              </a:rPr>
              <a:t>实验中的能量转化过程为： </a:t>
            </a:r>
          </a:p>
          <a:p>
            <a:pPr algn="l">
              <a:lnSpc>
                <a:spcPct val="150000"/>
              </a:lnSpc>
            </a:pPr>
            <a:r>
              <a:rPr lang="zh-CN" altLang="en-US" sz="2400" noProof="1">
                <a:latin typeface="微软雅黑" pitchFamily="34" charset="-122"/>
                <a:ea typeface="微软雅黑" pitchFamily="34" charset="-122"/>
              </a:rPr>
              <a:t>① 酒精燃烧放出热量，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酒精的</a:t>
            </a:r>
            <a:r>
              <a:rPr lang="en-US" altLang="zh-CN" sz="2400" noProof="1" smtClean="0">
                <a:latin typeface="微软雅黑" pitchFamily="34" charset="-122"/>
                <a:ea typeface="微软雅黑" pitchFamily="34" charset="-122"/>
              </a:rPr>
              <a:t>_______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</a:rPr>
              <a:t>转化为水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0" u="sng" noProof="1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noProof="1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</a:rPr>
              <a:t>； </a:t>
            </a:r>
          </a:p>
          <a:p>
            <a:pPr algn="l">
              <a:lnSpc>
                <a:spcPct val="150000"/>
              </a:lnSpc>
            </a:pPr>
            <a:r>
              <a:rPr lang="zh-CN" altLang="en-US" sz="2400" noProof="1">
                <a:latin typeface="微软雅黑" pitchFamily="34" charset="-122"/>
                <a:ea typeface="微软雅黑" pitchFamily="34" charset="-122"/>
              </a:rPr>
              <a:t>②水吸热沸腾，产生大量水蒸气，气体膨胀对瓶塞做功，气体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400" u="sng" noProof="1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u="sng" noProof="1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u="sng" noProof="1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</a:rPr>
              <a:t>转化为瓶塞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0" u="sng" noProof="1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400" noProof="1" smtClean="0">
                <a:latin typeface="微软雅黑" pitchFamily="34" charset="-122"/>
                <a:ea typeface="微软雅黑" pitchFamily="34" charset="-122"/>
              </a:rPr>
              <a:t>能 </a:t>
            </a:r>
            <a:r>
              <a:rPr lang="zh-CN" altLang="zh-CN" sz="2400" noProof="1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3" name="Rectangle 30"/>
          <p:cNvSpPr>
            <a:spLocks noChangeArrowheads="1"/>
          </p:cNvSpPr>
          <p:nvPr/>
        </p:nvSpPr>
        <p:spPr bwMode="auto">
          <a:xfrm>
            <a:off x="4542366" y="1421691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化学</a:t>
            </a:r>
          </a:p>
        </p:txBody>
      </p:sp>
      <p:sp>
        <p:nvSpPr>
          <p:cNvPr id="4" name="Rectangle 31"/>
          <p:cNvSpPr>
            <a:spLocks noChangeArrowheads="1"/>
          </p:cNvSpPr>
          <p:nvPr/>
        </p:nvSpPr>
        <p:spPr bwMode="auto">
          <a:xfrm>
            <a:off x="7404835" y="1408375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</a:t>
            </a:r>
          </a:p>
        </p:txBody>
      </p:sp>
      <p:sp>
        <p:nvSpPr>
          <p:cNvPr id="5" name="Rectangle 32"/>
          <p:cNvSpPr>
            <a:spLocks noChangeArrowheads="1"/>
          </p:cNvSpPr>
          <p:nvPr/>
        </p:nvSpPr>
        <p:spPr bwMode="auto">
          <a:xfrm>
            <a:off x="1157867" y="2509209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</a:t>
            </a:r>
          </a:p>
        </p:txBody>
      </p:sp>
      <p:sp>
        <p:nvSpPr>
          <p:cNvPr id="6" name="Rectangle 33"/>
          <p:cNvSpPr>
            <a:spLocks noChangeArrowheads="1"/>
          </p:cNvSpPr>
          <p:nvPr/>
        </p:nvSpPr>
        <p:spPr bwMode="auto">
          <a:xfrm>
            <a:off x="4037481" y="250921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机械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0399" y="3116539"/>
            <a:ext cx="2683934" cy="17485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0319" y="240815"/>
            <a:ext cx="10971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</a:rPr>
              <a:t>思考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87375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193146" y="152401"/>
            <a:ext cx="1913467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一、热机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93146" y="583288"/>
            <a:ext cx="1717206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定义：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93348" y="729457"/>
            <a:ext cx="34729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>
            <a:lvl1pPr eaLnBrk="0" hangingPunct="0">
              <a:defRPr sz="28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利用内能做功的机械 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93146" y="1108214"/>
            <a:ext cx="2505375" cy="99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l" eaLnBrk="0" hangingPunct="0"/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工作原理：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187047" y="1252677"/>
            <a:ext cx="6956953" cy="74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l" eaLnBrk="0" hangingPunct="0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热机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利用内能做功，将内能转化为机械能。</a:t>
            </a: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93146" y="1914408"/>
            <a:ext cx="1839193" cy="69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种类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793348" y="1999332"/>
            <a:ext cx="68307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>
            <a:lvl1pPr algn="l" eaLnBrk="0" hangingPunct="0">
              <a:defRPr sz="28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蒸气机</a:t>
            </a:r>
            <a:r>
              <a:rPr lang="zh-CN" altLang="en-US" dirty="0"/>
              <a:t>、内燃机、汽轮机、喷气发动机</a:t>
            </a:r>
            <a:r>
              <a:rPr lang="zh-CN" altLang="en-US" dirty="0" smtClean="0"/>
              <a:t>等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532477" y="2769930"/>
            <a:ext cx="3083073" cy="2128119"/>
            <a:chOff x="4593127" y="2759464"/>
            <a:chExt cx="3280873" cy="2320046"/>
          </a:xfrm>
        </p:grpSpPr>
        <p:sp>
          <p:nvSpPr>
            <p:cNvPr id="16" name="矩形 15"/>
            <p:cNvSpPr/>
            <p:nvPr/>
          </p:nvSpPr>
          <p:spPr>
            <a:xfrm>
              <a:off x="4737060" y="4617845"/>
              <a:ext cx="31369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最早的汽车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(1886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年）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6948"/>
            <a:stretch/>
          </p:blipFill>
          <p:spPr>
            <a:xfrm>
              <a:off x="4593127" y="2759464"/>
              <a:ext cx="2925273" cy="181014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18" name="组合 17"/>
          <p:cNvGrpSpPr/>
          <p:nvPr/>
        </p:nvGrpSpPr>
        <p:grpSpPr>
          <a:xfrm>
            <a:off x="620558" y="2769931"/>
            <a:ext cx="3345612" cy="2128119"/>
            <a:chOff x="366246" y="2284349"/>
            <a:chExt cx="3177616" cy="3309157"/>
          </a:xfrm>
        </p:grpSpPr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1277633" y="4949180"/>
              <a:ext cx="1442770" cy="64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 anchor="ctr"/>
            <a:lstStyle>
              <a:lvl1pPr eaLnBrk="0" hangingPunct="0">
                <a:defRPr sz="2400">
                  <a:latin typeface="微软雅黑" pitchFamily="34" charset="-122"/>
                  <a:ea typeface="微软雅黑" pitchFamily="34" charset="-122"/>
                  <a:cs typeface="Arial" panose="020B0706020202030204"/>
                  <a:sym typeface="Arial" panose="020B0706020202030204"/>
                </a:defRPr>
              </a:lvl1pPr>
              <a:lvl2pPr indent="457200">
                <a:defRPr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2pPr>
              <a:lvl3pPr indent="914400">
                <a:defRPr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3pPr>
              <a:lvl4pPr indent="1371600">
                <a:defRPr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4pPr>
              <a:lvl5pPr indent="1828800">
                <a:defRPr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5pPr>
              <a:lvl6pPr indent="2286000">
                <a:defRPr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6pPr>
              <a:lvl7pPr indent="2743200">
                <a:defRPr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7pPr>
              <a:lvl8pPr indent="3200400">
                <a:defRPr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8pPr>
              <a:lvl9pPr indent="3657600">
                <a:defRPr>
                  <a:latin typeface="Arial" panose="020B0706020202030204"/>
                  <a:ea typeface="Arial" panose="020B0706020202030204"/>
                  <a:cs typeface="Arial" panose="020B0706020202030204"/>
                  <a:sym typeface="Arial" panose="020B0706020202030204"/>
                </a:defRPr>
              </a:lvl9pPr>
            </a:lstStyle>
            <a:p>
              <a:r>
                <a:rPr lang="zh-CN" altLang="en-US" dirty="0"/>
                <a:t>蒸汽机</a:t>
              </a:r>
            </a:p>
          </p:txBody>
        </p:sp>
        <p:pic>
          <p:nvPicPr>
            <p:cNvPr id="20" name="Picture 17" descr="瓦特的蒸汽机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246" y="2284349"/>
              <a:ext cx="3177616" cy="258755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4420007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299690" y="56617"/>
            <a:ext cx="4401952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蒸汽机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带来第一次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工业革命！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572000" y="811797"/>
            <a:ext cx="4101354" cy="4100454"/>
            <a:chOff x="4708959" y="811797"/>
            <a:chExt cx="4101354" cy="4100454"/>
          </a:xfrm>
        </p:grpSpPr>
        <p:sp>
          <p:nvSpPr>
            <p:cNvPr id="12" name="Rectangle 2"/>
            <p:cNvSpPr>
              <a:spLocks noChangeArrowheads="1"/>
            </p:cNvSpPr>
            <p:nvPr/>
          </p:nvSpPr>
          <p:spPr bwMode="auto">
            <a:xfrm>
              <a:off x="4708959" y="3490323"/>
              <a:ext cx="4101354" cy="1421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　热蒸汽提供了强大的推力，把人们从繁重的体力劳作中解放出来。</a:t>
              </a:r>
              <a:endParaRPr lang="en-US" altLang="zh-CN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" name="Picture 4" descr="放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4065" y="811797"/>
              <a:ext cx="2711250" cy="2531390"/>
            </a:xfrm>
            <a:prstGeom prst="rect">
              <a:avLst/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314069" y="811797"/>
            <a:ext cx="4257931" cy="4100454"/>
            <a:chOff x="180439" y="806744"/>
            <a:chExt cx="4366161" cy="4100454"/>
          </a:xfrm>
        </p:grpSpPr>
        <p:pic>
          <p:nvPicPr>
            <p:cNvPr id="10" name="Picture 7" descr="火车人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108" y="806744"/>
              <a:ext cx="3618036" cy="2531389"/>
            </a:xfrm>
            <a:prstGeom prst="rect">
              <a:avLst/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180439" y="3485270"/>
              <a:ext cx="4366161" cy="1421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1814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年，英国人史蒂芬孙把瓦特的蒸汽机装在火车上，蒸汽机的体积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庞大、效率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很低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68205007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45321" y="240241"/>
            <a:ext cx="2596619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>
            <a:lvl1pPr eaLnBrk="0" hangingPunct="0">
              <a:defRPr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4.</a:t>
            </a:r>
            <a:r>
              <a:rPr lang="zh-CN" altLang="en-US" dirty="0" smtClean="0"/>
              <a:t>内燃机</a:t>
            </a:r>
            <a:endParaRPr lang="zh-CN" altLang="en-US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42398" y="691104"/>
            <a:ext cx="8123100" cy="1200329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1" hangingPunct="1">
              <a:lnSpc>
                <a:spcPct val="12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en-US" dirty="0"/>
              <a:t>工作</a:t>
            </a:r>
            <a:r>
              <a:rPr lang="zh-CN" altLang="en-US" dirty="0" smtClean="0"/>
              <a:t>原理：燃料</a:t>
            </a:r>
            <a:r>
              <a:rPr lang="zh-CN" altLang="en-US" dirty="0"/>
              <a:t>直接在发动机气缸内</a:t>
            </a:r>
            <a:r>
              <a:rPr lang="zh-CN" altLang="en-US" dirty="0" smtClean="0"/>
              <a:t>燃烧，产生高温高压的燃气，燃气对外做功，把内能转化成机械能。</a:t>
            </a:r>
            <a:endParaRPr lang="zh-CN" altLang="en-US" dirty="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48199" y="1976099"/>
            <a:ext cx="1763730" cy="535531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）种类：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581649" y="1976101"/>
            <a:ext cx="2886470" cy="535531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汽油机       柴油机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80947" y="2596296"/>
            <a:ext cx="2057135" cy="2321140"/>
            <a:chOff x="1354932" y="2704495"/>
            <a:chExt cx="2057135" cy="232114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425" t="4682" r="16213"/>
            <a:stretch/>
          </p:blipFill>
          <p:spPr>
            <a:xfrm>
              <a:off x="1354932" y="2704495"/>
              <a:ext cx="2057135" cy="1785609"/>
            </a:xfrm>
            <a:prstGeom prst="rect">
              <a:avLst/>
            </a:prstGeom>
          </p:spPr>
        </p:pic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736471" y="4490104"/>
              <a:ext cx="1422401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汽油机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16946" y="2596296"/>
            <a:ext cx="2145668" cy="2309151"/>
            <a:chOff x="5142093" y="2525153"/>
            <a:chExt cx="2145668" cy="230915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80" t="11716" r="1650" b="8086"/>
            <a:stretch/>
          </p:blipFill>
          <p:spPr>
            <a:xfrm>
              <a:off x="5142093" y="2525153"/>
              <a:ext cx="2145668" cy="1785609"/>
            </a:xfrm>
            <a:prstGeom prst="rect">
              <a:avLst/>
            </a:prstGeom>
          </p:spPr>
        </p:pic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5643084" y="4298773"/>
              <a:ext cx="1143685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柴油机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111704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0"/>
          <p:cNvSpPr/>
          <p:nvPr/>
        </p:nvSpPr>
        <p:spPr>
          <a:xfrm>
            <a:off x="220307" y="117622"/>
            <a:ext cx="1913467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rPr>
              <a:t>二、汽油机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7E27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文本框 72711"/>
          <p:cNvSpPr txBox="1">
            <a:spLocks noChangeArrowheads="1"/>
          </p:cNvSpPr>
          <p:nvPr/>
        </p:nvSpPr>
        <p:spPr bwMode="auto">
          <a:xfrm>
            <a:off x="270420" y="710525"/>
            <a:ext cx="22862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汽油机的构造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950729" y="546908"/>
            <a:ext cx="49910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由气缸、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火花塞、进气门、排气门、活塞、曲轴、连杆组成。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93146" y="1866510"/>
            <a:ext cx="4692769" cy="2980988"/>
            <a:chOff x="1631161" y="1878298"/>
            <a:chExt cx="7533287" cy="5080758"/>
          </a:xfrm>
        </p:grpSpPr>
        <p:pic>
          <p:nvPicPr>
            <p:cNvPr id="9" name="Picture 8" descr="构造(汽)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00989F"/>
                </a:clrFrom>
                <a:clrTo>
                  <a:srgbClr val="00989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71800" y="1878298"/>
              <a:ext cx="4238625" cy="4924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3733800" y="4953000"/>
              <a:ext cx="1447800" cy="5334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3810000" y="3886200"/>
              <a:ext cx="1143000" cy="3810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V="1">
              <a:off x="3505200" y="3657600"/>
              <a:ext cx="304800" cy="762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H="1" flipV="1">
              <a:off x="6553200" y="3657600"/>
              <a:ext cx="381000" cy="762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 flipH="1" flipV="1">
              <a:off x="5486400" y="6096000"/>
              <a:ext cx="1143000" cy="3048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 flipH="1">
              <a:off x="5334000" y="2514600"/>
              <a:ext cx="1600200" cy="5334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V="1">
              <a:off x="3572988" y="2133600"/>
              <a:ext cx="1524000" cy="2286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1963509" y="2133600"/>
              <a:ext cx="2494191" cy="809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3333CC"/>
                  </a:solidFill>
                  <a:latin typeface="微软雅黑" pitchFamily="34" charset="-122"/>
                  <a:ea typeface="微软雅黑" pitchFamily="34" charset="-122"/>
                </a:rPr>
                <a:t>火花塞</a:t>
              </a: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7010401" y="2209800"/>
              <a:ext cx="1960175" cy="786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3333CC"/>
                  </a:solidFill>
                  <a:latin typeface="微软雅黑" pitchFamily="34" charset="-122"/>
                  <a:ea typeface="微软雅黑" pitchFamily="34" charset="-122"/>
                </a:rPr>
                <a:t>气缸</a:t>
              </a: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1631161" y="3505200"/>
              <a:ext cx="2026440" cy="786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3333CC"/>
                  </a:solidFill>
                  <a:latin typeface="微软雅黑" pitchFamily="34" charset="-122"/>
                  <a:ea typeface="微软雅黑" pitchFamily="34" charset="-122"/>
                </a:rPr>
                <a:t>进气门</a:t>
              </a: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2219477" y="4076700"/>
              <a:ext cx="1514323" cy="786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3333CC"/>
                  </a:solidFill>
                  <a:latin typeface="微软雅黑" pitchFamily="34" charset="-122"/>
                  <a:ea typeface="微软雅黑" pitchFamily="34" charset="-122"/>
                </a:rPr>
                <a:t>活塞</a:t>
              </a: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1963510" y="5257801"/>
              <a:ext cx="1922689" cy="786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3333CC"/>
                  </a:solidFill>
                  <a:latin typeface="微软雅黑" pitchFamily="34" charset="-122"/>
                  <a:ea typeface="微软雅黑" pitchFamily="34" charset="-122"/>
                </a:rPr>
                <a:t>连杆</a:t>
              </a: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7010401" y="3505200"/>
              <a:ext cx="2154047" cy="786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3333CC"/>
                  </a:solidFill>
                  <a:latin typeface="微软雅黑" pitchFamily="34" charset="-122"/>
                  <a:ea typeface="微软雅黑" pitchFamily="34" charset="-122"/>
                </a:rPr>
                <a:t>排气门</a:t>
              </a: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6629398" y="6172200"/>
              <a:ext cx="1643944" cy="786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3333CC"/>
                  </a:solidFill>
                  <a:latin typeface="微软雅黑" pitchFamily="34" charset="-122"/>
                  <a:ea typeface="微软雅黑" pitchFamily="34" charset="-122"/>
                </a:rPr>
                <a:t>曲轴</a:t>
              </a:r>
            </a:p>
          </p:txBody>
        </p:sp>
      </p:grp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765145" y="2509653"/>
            <a:ext cx="398092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</a:rPr>
              <a:t>冲程</a:t>
            </a:r>
            <a:r>
              <a:rPr lang="zh-CN" altLang="en-US" dirty="0"/>
              <a:t>：</a:t>
            </a:r>
            <a:r>
              <a:rPr lang="zh-CN" altLang="en-US" dirty="0" smtClean="0"/>
              <a:t>活塞从气缸</a:t>
            </a:r>
            <a:r>
              <a:rPr lang="zh-CN" altLang="en-US" dirty="0"/>
              <a:t>的一端运动到另一端的过程。</a:t>
            </a:r>
          </a:p>
        </p:txBody>
      </p:sp>
    </p:spTree>
    <p:extLst>
      <p:ext uri="{BB962C8B-B14F-4D97-AF65-F5344CB8AC3E}">
        <p14:creationId xmlns:p14="http://schemas.microsoft.com/office/powerpoint/2010/main" xmlns="" val="41594126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9" descr="四冲程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5007" y="837672"/>
            <a:ext cx="6765926" cy="264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1030"/>
          <p:cNvSpPr txBox="1">
            <a:spLocks noChangeArrowheads="1"/>
          </p:cNvSpPr>
          <p:nvPr/>
        </p:nvSpPr>
        <p:spPr bwMode="auto">
          <a:xfrm>
            <a:off x="1125008" y="3556000"/>
            <a:ext cx="1447800" cy="457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hlinkClick r:id="rId3" action="ppaction://hlinksldjump"/>
              </a:rPr>
              <a:t>吸气冲程</a:t>
            </a:r>
            <a:endParaRPr lang="zh-CN" altLang="en-US" dirty="0"/>
          </a:p>
        </p:txBody>
      </p:sp>
      <p:sp>
        <p:nvSpPr>
          <p:cNvPr id="4" name="Text Box 1031"/>
          <p:cNvSpPr txBox="1">
            <a:spLocks noChangeArrowheads="1"/>
          </p:cNvSpPr>
          <p:nvPr/>
        </p:nvSpPr>
        <p:spPr bwMode="auto">
          <a:xfrm>
            <a:off x="2995083" y="3611563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hlinkClick r:id="rId4" action="ppaction://hlinksldjump"/>
              </a:rPr>
              <a:t>压缩冲程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 Box 1032"/>
          <p:cNvSpPr txBox="1">
            <a:spLocks noChangeArrowheads="1"/>
          </p:cNvSpPr>
          <p:nvPr/>
        </p:nvSpPr>
        <p:spPr bwMode="auto">
          <a:xfrm>
            <a:off x="4821766" y="3589867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hlinkClick r:id="rId5" action="ppaction://hlinksldjump"/>
              </a:rPr>
              <a:t>做功冲程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1033"/>
          <p:cNvSpPr txBox="1">
            <a:spLocks noChangeArrowheads="1"/>
          </p:cNvSpPr>
          <p:nvPr/>
        </p:nvSpPr>
        <p:spPr bwMode="auto">
          <a:xfrm>
            <a:off x="6741583" y="3572934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hlinkClick r:id="rId6" action="ppaction://hlinksldjump"/>
              </a:rPr>
              <a:t>排气冲程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034"/>
          <p:cNvSpPr>
            <a:spLocks noChangeShapeType="1"/>
          </p:cNvSpPr>
          <p:nvPr/>
        </p:nvSpPr>
        <p:spPr bwMode="auto">
          <a:xfrm>
            <a:off x="2461683" y="3784600"/>
            <a:ext cx="5334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" name="Line 1035"/>
          <p:cNvSpPr>
            <a:spLocks noChangeShapeType="1"/>
          </p:cNvSpPr>
          <p:nvPr/>
        </p:nvSpPr>
        <p:spPr bwMode="auto">
          <a:xfrm>
            <a:off x="4330700" y="3840163"/>
            <a:ext cx="5334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9" name="Line 1036"/>
          <p:cNvSpPr>
            <a:spLocks noChangeShapeType="1"/>
          </p:cNvSpPr>
          <p:nvPr/>
        </p:nvSpPr>
        <p:spPr bwMode="auto">
          <a:xfrm>
            <a:off x="6208183" y="3784600"/>
            <a:ext cx="5334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11" name="WordArt 10"/>
          <p:cNvSpPr>
            <a:spLocks noChangeArrowheads="1" noChangeShapeType="1" noTextEdit="1"/>
          </p:cNvSpPr>
          <p:nvPr/>
        </p:nvSpPr>
        <p:spPr bwMode="auto">
          <a:xfrm>
            <a:off x="204452" y="209656"/>
            <a:ext cx="29017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汽油机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工作过程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48908" y="4278756"/>
            <a:ext cx="482176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一个工作循环：包括四个冲程</a:t>
            </a:r>
          </a:p>
        </p:txBody>
      </p:sp>
    </p:spTree>
    <p:extLst>
      <p:ext uri="{BB962C8B-B14F-4D97-AF65-F5344CB8AC3E}">
        <p14:creationId xmlns:p14="http://schemas.microsoft.com/office/powerpoint/2010/main" xmlns="" val="3309656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nimBg="1"/>
      <p:bldP spid="8" grpId="0" animBg="1"/>
      <p:bldP spid="9" grpId="0" animBg="1"/>
      <p:bldP spid="13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1111</Words>
  <Application>Microsoft Office PowerPoint</Application>
  <PresentationFormat>自定义</PresentationFormat>
  <Paragraphs>198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84</cp:revision>
  <dcterms:created xsi:type="dcterms:W3CDTF">2019-04-02T02:49:40Z</dcterms:created>
  <dcterms:modified xsi:type="dcterms:W3CDTF">2019-10-24T08:12:22Z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