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tiff" ContentType="image/tiff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6.wmf"/><Relationship Id="rId3" Type="http://schemas.openxmlformats.org/officeDocument/2006/relationships/oleObject" Target="../embeddings/oleObject12.bin"/><Relationship Id="rId2" Type="http://schemas.openxmlformats.org/officeDocument/2006/relationships/image" Target="file:///C:\Documents and Settings\Administrator\&#26700;&#38754;\&#27743;&#35199;&#29289;&#29702;(JK)\N255AA.TIF" TargetMode="Externa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253.TIF" TargetMode="Externa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1.wmf"/><Relationship Id="rId7" Type="http://schemas.openxmlformats.org/officeDocument/2006/relationships/oleObject" Target="../embeddings/oleObject9.bin"/><Relationship Id="rId6" Type="http://schemas.openxmlformats.org/officeDocument/2006/relationships/image" Target="../media/image10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7.bin"/><Relationship Id="rId2" Type="http://schemas.openxmlformats.org/officeDocument/2006/relationships/image" Target="file:///C:\Documents and Settings\Administrator\&#26700;&#38754;\&#27743;&#35199;&#29289;&#29702;(JK)\N254.TIF" TargetMode="External"/><Relationship Id="rId10" Type="http://schemas.openxmlformats.org/officeDocument/2006/relationships/vmlDrawing" Target="../drawings/vmlDrawing3.v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255.TIF" TargetMode="Externa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3.wmf"/><Relationship Id="rId1" Type="http://schemas.openxmlformats.org/officeDocument/2006/relationships/oleObject" Target="../embeddings/oleObject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3583940" y="2071370"/>
            <a:ext cx="545020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8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浮 力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07385" y="3418205"/>
            <a:ext cx="620331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浮力相关计算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07670" y="1235710"/>
            <a:ext cx="1133792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·</a:t>
            </a:r>
            <a:r>
              <a:rPr lang="zh-CN" sz="2400">
                <a:ea typeface="宋体" panose="02010600030101010101" pitchFamily="2" charset="-122"/>
              </a:rPr>
              <a:t>一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期间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宪宪从上海世博会丹麦馆带回一个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小美人鱼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工艺品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他想知道这个工艺品的密度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于是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进行了实验．</a:t>
            </a:r>
            <a:r>
              <a:rPr lang="zh-CN" sz="2400">
                <a:ea typeface="宋体" panose="02010600030101010101" pitchFamily="2" charset="-122"/>
              </a:rPr>
              <a:t>请你根据图所示的实验数据推算：【温馨提示：水的密度用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水</a:t>
            </a:r>
            <a:r>
              <a:rPr lang="zh-CN" sz="2400">
                <a:ea typeface="宋体" panose="02010600030101010101" pitchFamily="2" charset="-122"/>
              </a:rPr>
              <a:t>表示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推算结果均用字母表示】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工艺品此时所受的浮力；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工艺品的密度．</a:t>
            </a:r>
            <a:endParaRPr lang="zh-CN" altLang="en-US" sz="2400"/>
          </a:p>
        </p:txBody>
      </p:sp>
      <p:pic>
        <p:nvPicPr>
          <p:cNvPr id="2" name="图片 -2147481954" descr="C:\Documents and Settings\Administrator\桌面\江西物理(JK)\N255AA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058660" y="3067050"/>
            <a:ext cx="4613910" cy="21863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514715" y="5442585"/>
            <a:ext cx="11239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12445" y="4057650"/>
            <a:ext cx="654621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排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浮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排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排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工艺品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工艺品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排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 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ρ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工艺品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 </a:t>
            </a:r>
            <a:endParaRPr lang="zh-CN" altLang="en-US" sz="2400" b="0" baseline="-250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172710" y="4634230"/>
          <a:ext cx="1530350" cy="775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3" imgW="901700" imgH="457200" progId="Equation.DSMT4">
                  <p:embed/>
                </p:oleObj>
              </mc:Choice>
              <mc:Fallback>
                <p:oleObj name="" r:id="rId3" imgW="901700" imgH="457200" progId="Equation.DSMT4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72710" y="4634230"/>
                        <a:ext cx="1530350" cy="775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20215" y="5164455"/>
          <a:ext cx="2489200" cy="887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" r:id="rId5" imgW="1282700" imgH="457200" progId="Equation.DSMT4">
                  <p:embed/>
                </p:oleObj>
              </mc:Choice>
              <mc:Fallback>
                <p:oleObj name="" r:id="rId5" imgW="1282700" imgH="457200" progId="Equation.DSMT4">
                  <p:embed/>
                  <p:pic>
                    <p:nvPicPr>
                      <p:cNvPr id="0" name="图片 512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20215" y="5164455"/>
                        <a:ext cx="2489200" cy="8870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61201" y="1176020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江西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“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面对面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”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356485" y="2843530"/>
            <a:ext cx="1653540" cy="460375"/>
            <a:chOff x="1586" y="2158"/>
            <a:chExt cx="2604" cy="725"/>
          </a:xfrm>
        </p:grpSpPr>
        <p:pic>
          <p:nvPicPr>
            <p:cNvPr id="2" name="图片 1" descr="三级标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10" y="2204"/>
              <a:ext cx="2580" cy="63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86" y="2158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方法指导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2356485" y="3369310"/>
            <a:ext cx="71488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sz="2400">
                <a:solidFill>
                  <a:srgbClr val="1D41D5"/>
                </a:solidFill>
                <a:ea typeface="黑体" panose="02010609060101010101" pitchFamily="49" charset="-122"/>
              </a:rPr>
              <a:t>计算浮力的方法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称重法：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aseline="-25000">
                <a:solidFill>
                  <a:srgbClr val="1D41D5"/>
                </a:solidFill>
                <a:ea typeface="宋体" panose="02010600030101010101" pitchFamily="2" charset="-122"/>
              </a:rPr>
              <a:t>浮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＝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 baseline="-25000">
                <a:solidFill>
                  <a:srgbClr val="1D41D5"/>
                </a:solidFill>
                <a:ea typeface="宋体" panose="02010600030101010101" pitchFamily="2" charset="-122"/>
              </a:rPr>
              <a:t>物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－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压力差法：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aseline="-25000">
                <a:solidFill>
                  <a:srgbClr val="1D41D5"/>
                </a:solidFill>
                <a:ea typeface="宋体" panose="02010600030101010101" pitchFamily="2" charset="-122"/>
              </a:rPr>
              <a:t>浮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＝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aseline="-25000">
                <a:solidFill>
                  <a:srgbClr val="1D41D5"/>
                </a:solidFill>
                <a:ea typeface="宋体" panose="02010600030101010101" pitchFamily="2" charset="-122"/>
              </a:rPr>
              <a:t>向上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－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sz="2400" baseline="-25000">
                <a:solidFill>
                  <a:srgbClr val="1D41D5"/>
                </a:solidFill>
                <a:ea typeface="宋体" panose="02010600030101010101" pitchFamily="2" charset="-122"/>
              </a:rPr>
              <a:t>向下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阿基米德原理：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aseline="-25000">
                <a:solidFill>
                  <a:srgbClr val="1D41D5"/>
                </a:solidFill>
                <a:ea typeface="宋体" panose="02010600030101010101" pitchFamily="2" charset="-122"/>
              </a:rPr>
              <a:t>浮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＝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 baseline="-25000">
                <a:solidFill>
                  <a:srgbClr val="1D41D5"/>
                </a:solidFill>
                <a:ea typeface="宋体" panose="02010600030101010101" pitchFamily="2" charset="-122"/>
              </a:rPr>
              <a:t>排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＝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aseline="-25000">
                <a:solidFill>
                  <a:srgbClr val="1D41D5"/>
                </a:solidFill>
                <a:ea typeface="宋体" panose="02010600030101010101" pitchFamily="2" charset="-122"/>
              </a:rPr>
              <a:t>液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sz="2400" baseline="-25000">
                <a:solidFill>
                  <a:srgbClr val="1D41D5"/>
                </a:solidFill>
                <a:ea typeface="宋体" panose="02010600030101010101" pitchFamily="2" charset="-122"/>
              </a:rPr>
              <a:t>排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平衡法：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aseline="-25000">
                <a:solidFill>
                  <a:srgbClr val="1D41D5"/>
                </a:solidFill>
                <a:ea typeface="宋体" panose="02010600030101010101" pitchFamily="2" charset="-122"/>
              </a:rPr>
              <a:t>浮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＝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 baseline="-25000">
                <a:solidFill>
                  <a:srgbClr val="1D41D5"/>
                </a:solidFill>
                <a:ea typeface="宋体" panose="02010600030101010101" pitchFamily="2" charset="-122"/>
              </a:rPr>
              <a:t>物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1D41D5"/>
                </a:solidFill>
                <a:ea typeface="宋体" panose="02010600030101010101" pitchFamily="2" charset="-122"/>
              </a:rPr>
              <a:t>适合漂浮、悬浮的物体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en-US" sz="2400">
              <a:solidFill>
                <a:srgbClr val="1D41D5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356485" y="2043430"/>
            <a:ext cx="6646545" cy="532765"/>
            <a:chOff x="868" y="3349"/>
            <a:chExt cx="10467" cy="839"/>
          </a:xfrm>
        </p:grpSpPr>
        <p:grpSp>
          <p:nvGrpSpPr>
            <p:cNvPr id="18" name="组合 17"/>
            <p:cNvGrpSpPr/>
            <p:nvPr/>
          </p:nvGrpSpPr>
          <p:grpSpPr>
            <a:xfrm rot="0">
              <a:off x="868" y="3349"/>
              <a:ext cx="2223" cy="822"/>
              <a:chOff x="12452" y="6600"/>
              <a:chExt cx="2223" cy="822"/>
            </a:xfrm>
          </p:grpSpPr>
          <p:pic>
            <p:nvPicPr>
              <p:cNvPr id="19" name="图片 18" descr="考点·2字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452" y="6617"/>
                <a:ext cx="2223" cy="802"/>
              </a:xfrm>
              <a:prstGeom prst="rect">
                <a:avLst/>
              </a:prstGeom>
            </p:spPr>
          </p:pic>
          <p:sp>
            <p:nvSpPr>
              <p:cNvPr id="20" name="文本框 10"/>
              <p:cNvSpPr txBox="1"/>
              <p:nvPr/>
            </p:nvSpPr>
            <p:spPr>
              <a:xfrm>
                <a:off x="12589" y="6600"/>
                <a:ext cx="1443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1" name="文本框 4"/>
            <p:cNvSpPr txBox="1"/>
            <p:nvPr/>
          </p:nvSpPr>
          <p:spPr>
            <a:xfrm>
              <a:off x="3317" y="3366"/>
              <a:ext cx="801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浮力相关计算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2017.20，2015.19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332230" y="2482215"/>
            <a:ext cx="99682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利用浮力计算密度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计算固体的密度：浸没在液体中的物体，可用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 baseline="-250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sz="2400" baseline="-250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排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     计算物块体积，可用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sz="2400" baseline="-250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                                       计算物块密度．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计算液体的密度：可用公式</a:t>
            </a:r>
            <a:r>
              <a:rPr lang="en-US" sz="2400" i="1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sz="2400" baseline="-250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          进行计算．</a:t>
            </a:r>
            <a:endParaRPr lang="zh-CN" altLang="en-US" sz="2400">
              <a:solidFill>
                <a:srgbClr val="1D41D5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313545" y="3044825"/>
          <a:ext cx="547370" cy="703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355600" imgH="457200" progId="Equation.DSMT4">
                  <p:embed/>
                </p:oleObj>
              </mc:Choice>
              <mc:Fallback>
                <p:oleObj name="" r:id="rId1" imgW="355600" imgH="4572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313545" y="3044825"/>
                        <a:ext cx="547370" cy="7035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885565" y="3514725"/>
          <a:ext cx="3037840" cy="903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3" imgW="1536700" imgH="457200" progId="Equation.DSMT4">
                  <p:embed/>
                </p:oleObj>
              </mc:Choice>
              <mc:Fallback>
                <p:oleObj name="" r:id="rId3" imgW="1536700" imgH="457200" progId="Equation.DSMT4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85565" y="3514725"/>
                        <a:ext cx="3037840" cy="9036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356985" y="4275455"/>
          <a:ext cx="566420" cy="755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5" imgW="342900" imgH="457200" progId="Equation.DSMT4">
                  <p:embed/>
                </p:oleObj>
              </mc:Choice>
              <mc:Fallback>
                <p:oleObj name="" r:id="rId5" imgW="342900" imgH="457200" progId="Equation.DSMT4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56985" y="4275455"/>
                        <a:ext cx="566420" cy="7550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15670" y="1266825"/>
            <a:ext cx="105873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将边长为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 cm</a:t>
            </a:r>
            <a:r>
              <a:rPr lang="zh-CN" sz="2400">
                <a:ea typeface="宋体" panose="02010600030101010101" pitchFamily="2" charset="-122"/>
              </a:rPr>
              <a:t>的实心正方体木块轻放入装满水的溢水杯中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木块静止时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从杯中溢出水的质量为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0.1 kg.(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sz="2400">
                <a:ea typeface="宋体" panose="02010600030101010101" pitchFamily="2" charset="-122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N/kg)</a:t>
            </a:r>
            <a:r>
              <a:rPr lang="zh-CN" sz="2400">
                <a:ea typeface="宋体" panose="02010600030101010101" pitchFamily="2" charset="-122"/>
              </a:rPr>
              <a:t>求：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木块受到的浮力；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木块的密度；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木块下表面受到水的压强．</a:t>
            </a:r>
            <a:endParaRPr lang="zh-CN" altLang="en-US" sz="2400"/>
          </a:p>
        </p:txBody>
      </p:sp>
      <p:pic>
        <p:nvPicPr>
          <p:cNvPr id="2" name="图片 -2147481958" descr="C:\Documents and Settings\Administrator\桌面\江西物理(JK)\N253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440930" y="3004820"/>
            <a:ext cx="2881630" cy="21805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420735" y="5627370"/>
            <a:ext cx="10528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37565" y="1073785"/>
            <a:ext cx="1058735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根据阿基米德原理可得：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F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浮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排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排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0.1 kg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 N/kg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N(2)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由于木块漂浮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根据物体的浮沉条件可得木块的重力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木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浮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N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木块的质量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木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</a:rPr>
              <a:t>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0.1 kg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木块的体积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木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(0.05 m)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1.25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="0" baseline="300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故木块的密度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木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                                   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0.8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由于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浮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向上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向下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N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且木块漂浮在水面上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向下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 N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所以木块下表面受到的压力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向上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浮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N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故木块下表面受到的压强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</a:rPr>
              <a:t>  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400 Pa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92475" y="2705735"/>
          <a:ext cx="1731010" cy="745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1002665" imgH="431800" progId="Equation.DSMT4">
                  <p:embed/>
                </p:oleObj>
              </mc:Choice>
              <mc:Fallback>
                <p:oleObj name="" r:id="rId1" imgW="1002665" imgH="431800" progId="Equation.DSMT4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92475" y="2705735"/>
                        <a:ext cx="1731010" cy="7454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401060" y="3768725"/>
          <a:ext cx="2439035" cy="836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3" imgW="1333500" imgH="457200" progId="Equation.DSMT4">
                  <p:embed/>
                </p:oleObj>
              </mc:Choice>
              <mc:Fallback>
                <p:oleObj name="" r:id="rId3" imgW="1333500" imgH="457200" progId="Equation.DSMT4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01060" y="3768725"/>
                        <a:ext cx="2439035" cy="8362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789805" y="5508625"/>
          <a:ext cx="2062480" cy="740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5" imgW="1130300" imgH="405765" progId="Equation.DSMT4">
                  <p:embed/>
                </p:oleObj>
              </mc:Choice>
              <mc:Fallback>
                <p:oleObj name="" r:id="rId5" imgW="1130300" imgH="405765" progId="Equation.DSMT4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89805" y="5508625"/>
                        <a:ext cx="2062480" cy="7404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28015" y="726440"/>
            <a:ext cx="1115187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(2015</a:t>
            </a:r>
            <a:r>
              <a:rPr lang="zh-CN" sz="2400">
                <a:cs typeface="楷体_GB2312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19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是小鹰同学测量某种液体密度的过程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请你根据实验数据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>
                <a:ea typeface="宋体" panose="02010600030101010101" pitchFamily="2" charset="-122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N/kg)</a:t>
            </a:r>
            <a:r>
              <a:rPr lang="zh-CN" sz="2400">
                <a:ea typeface="宋体" panose="02010600030101010101" pitchFamily="2" charset="-122"/>
              </a:rPr>
              <a:t>求：</a:t>
            </a:r>
            <a:r>
              <a:rPr lang="en-US" sz="2400">
                <a:latin typeface="Times New Roman" panose="02020603050405020304" pitchFamily="18" charset="0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小石块的质量；</a:t>
            </a:r>
            <a:r>
              <a:rPr lang="en-US" sz="2400">
                <a:latin typeface="Times New Roman" panose="02020603050405020304" pitchFamily="18" charset="0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小石块的体积；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液体的密度．</a:t>
            </a:r>
            <a:endParaRPr lang="zh-CN" altLang="en-US" sz="2400"/>
          </a:p>
        </p:txBody>
      </p:sp>
      <p:pic>
        <p:nvPicPr>
          <p:cNvPr id="2" name="图片 -2147481957" descr="C:\Documents and Settings\Administrator\桌面\江西物理(JK)\N254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001510" y="1214755"/>
            <a:ext cx="4347210" cy="2450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298180" y="3741420"/>
            <a:ext cx="13881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2615" y="3415030"/>
            <a:ext cx="88709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小石块的质量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</a:rPr>
              <a:t>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0.3 kg(2)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小石块浸没在水中时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浮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拉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 N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N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N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V</a:t>
            </a:r>
            <a:r>
              <a:rPr lang="zh-CN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石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排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                                                         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="0" baseline="300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小石块浸没在液体中时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浮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′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拉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′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 N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2.2 N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0.8 N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由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浮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′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液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排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得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液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                                            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0.8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075430" y="3415030"/>
          <a:ext cx="1736090" cy="795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3" imgW="914400" imgH="419100" progId="Equation.DSMT4">
                  <p:embed/>
                </p:oleObj>
              </mc:Choice>
              <mc:Fallback>
                <p:oleObj name="" r:id="rId3" imgW="914400" imgH="4191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75430" y="3415030"/>
                        <a:ext cx="1736090" cy="7956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03755" y="4446905"/>
          <a:ext cx="3791585" cy="802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5" imgW="2159000" imgH="457200" progId="Equation.DSMT4">
                  <p:embed/>
                </p:oleObj>
              </mc:Choice>
              <mc:Fallback>
                <p:oleObj name="" r:id="rId5" imgW="2159000" imgH="457200" progId="Equation.DSMT4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03755" y="4446905"/>
                        <a:ext cx="3791585" cy="8026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893185" y="5614035"/>
          <a:ext cx="3108325" cy="761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" r:id="rId7" imgW="1866900" imgH="457200" progId="Equation.DSMT4">
                  <p:embed/>
                </p:oleObj>
              </mc:Choice>
              <mc:Fallback>
                <p:oleObj name="" r:id="rId7" imgW="1866900" imgH="457200" progId="Equation.DSMT4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93185" y="5614035"/>
                        <a:ext cx="3108325" cy="761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636905" y="263715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09270" y="3009265"/>
            <a:ext cx="111734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宋体" panose="02010600030101010101" pitchFamily="2" charset="-122"/>
              </a:rPr>
              <a:t>把体积为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4.0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aseline="30000">
                <a:ea typeface="宋体" panose="02010600030101010101" pitchFamily="2" charset="-122"/>
              </a:rPr>
              <a:t>－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的物块放入水中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当它静止时浸入水中的体积为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3.2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aseline="30000">
                <a:ea typeface="宋体" panose="02010600030101010101" pitchFamily="2" charset="-122"/>
              </a:rPr>
              <a:t>－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则该物块受到的浮力大小为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该物块的密度为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___kg/m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水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1.0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sz="2400">
                <a:ea typeface="宋体" panose="02010600030101010101" pitchFamily="2" charset="-122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N/kg)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5287010" y="3655695"/>
            <a:ext cx="627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32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72550" y="3655695"/>
            <a:ext cx="1358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0.8×10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57225" y="1859280"/>
            <a:ext cx="107803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>
                <a:ea typeface="宋体" panose="02010600030101010101" pitchFamily="2" charset="-122"/>
              </a:rPr>
              <a:t>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 N</a:t>
            </a:r>
            <a:r>
              <a:rPr lang="zh-CN" sz="2400">
                <a:ea typeface="宋体" panose="02010600030101010101" pitchFamily="2" charset="-122"/>
              </a:rPr>
              <a:t>的正方体物块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边长为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cm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先用一细绳将其系在容器底部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其静止时上表面刚好与水面相平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sz="2400">
                <a:ea typeface="宋体" panose="02010600030101010101" pitchFamily="2" charset="-122"/>
              </a:rPr>
              <a:t>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 N/kg)</a:t>
            </a:r>
            <a:r>
              <a:rPr lang="zh-CN" sz="2400">
                <a:ea typeface="宋体" panose="02010600030101010101" pitchFamily="2" charset="-122"/>
              </a:rPr>
              <a:t>求：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物块上下表面受到的压力差；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物块对绳子的拉力；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剪断细绳后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物块最终静止时受到的浮力．</a:t>
            </a:r>
            <a:endParaRPr lang="zh-CN" altLang="en-US" sz="2400"/>
          </a:p>
        </p:txBody>
      </p:sp>
      <p:pic>
        <p:nvPicPr>
          <p:cNvPr id="2" name="图片 -2147481955" descr="C:\Documents and Settings\Administrator\桌面\江西物理(JK)\N255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198485" y="2966085"/>
            <a:ext cx="2611755" cy="1983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003030" y="5142865"/>
            <a:ext cx="10026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35000" y="801370"/>
            <a:ext cx="1092263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物块静止时上表面刚好与水面相平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排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(0.1 m)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="0" baseline="300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根据浮力产生的原因可知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物块上下表面受到的压力差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Δ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浮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ρ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水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排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1.0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sz="2400" b="0" baseline="300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  N(2)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对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物块进行受力分析，物块受到向上的浮力和向下的重力以及拉力的作用绳子对物块的拉力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浮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 N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 N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 N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物块对绳子的拉力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拉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 N(3)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物块的质量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</a:rPr>
              <a:t>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0.6 kg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物块的密度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物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</a:rPr>
              <a:t>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0.6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kg/m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因为物块的密度小于水的密度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所以剪断细线后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物块会上浮最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终漂浮在水面上，所以物块最终静止时受到的浮力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浮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′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 N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83890" y="4112260"/>
          <a:ext cx="1503045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914400" imgH="419100" progId="Equation.DSMT4">
                  <p:embed/>
                </p:oleObj>
              </mc:Choice>
              <mc:Fallback>
                <p:oleObj name="" r:id="rId1" imgW="914400" imgH="419100" progId="Equation.DSMT4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83890" y="4112260"/>
                        <a:ext cx="1503045" cy="688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24810" y="4725035"/>
          <a:ext cx="171704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3" imgW="1028700" imgH="393700" progId="Equation.DSMT4">
                  <p:embed/>
                </p:oleObj>
              </mc:Choice>
              <mc:Fallback>
                <p:oleObj name="" r:id="rId3" imgW="1028700" imgH="393700" progId="Equation.DSMT4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24810" y="4725035"/>
                        <a:ext cx="1717040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tags/tag1.xml><?xml version="1.0" encoding="utf-8"?>
<p:tagLst xmlns:p="http://schemas.openxmlformats.org/presentationml/2006/main">
  <p:tag name="KSO_WM_SLIDE_ITEM_CNT" val="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1811</Words>
  <Application>WPS 演示</Application>
  <PresentationFormat>宽屏</PresentationFormat>
  <Paragraphs>86</Paragraphs>
  <Slides>10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13</vt:i4>
      </vt:variant>
      <vt:variant>
        <vt:lpstr>幻灯片标题</vt:lpstr>
      </vt:variant>
      <vt:variant>
        <vt:i4>10</vt:i4>
      </vt:variant>
    </vt:vector>
  </HeadingPairs>
  <TitlesOfParts>
    <vt:vector size="32" baseType="lpstr">
      <vt:lpstr>Arial</vt:lpstr>
      <vt:lpstr>宋体</vt:lpstr>
      <vt:lpstr>Wingdings</vt:lpstr>
      <vt:lpstr>Times New Roman</vt:lpstr>
      <vt:lpstr>黑体</vt:lpstr>
      <vt:lpstr>楷体_GB2312</vt:lpstr>
      <vt:lpstr>新宋体</vt:lpstr>
      <vt:lpstr>微软雅黑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2020-01-10T16:13:02Z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