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2"/>
  </p:notesMasterIdLst>
  <p:sldIdLst>
    <p:sldId id="484" r:id="rId2"/>
    <p:sldId id="473" r:id="rId3"/>
    <p:sldId id="459" r:id="rId4"/>
    <p:sldId id="460" r:id="rId5"/>
    <p:sldId id="413" r:id="rId6"/>
    <p:sldId id="475" r:id="rId7"/>
    <p:sldId id="474" r:id="rId8"/>
    <p:sldId id="476" r:id="rId9"/>
    <p:sldId id="477" r:id="rId10"/>
    <p:sldId id="479" r:id="rId11"/>
    <p:sldId id="480" r:id="rId12"/>
    <p:sldId id="481" r:id="rId13"/>
    <p:sldId id="478" r:id="rId14"/>
    <p:sldId id="453" r:id="rId15"/>
    <p:sldId id="371" r:id="rId16"/>
    <p:sldId id="482" r:id="rId17"/>
    <p:sldId id="483" r:id="rId18"/>
    <p:sldId id="300" r:id="rId19"/>
    <p:sldId id="472" r:id="rId20"/>
    <p:sldId id="427" r:id="rId21"/>
  </p:sldIdLst>
  <p:sldSz cx="12192000" cy="6858000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32A"/>
    <a:srgbClr val="0000FF"/>
    <a:srgbClr val="FFF887"/>
    <a:srgbClr val="FFF357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340"/>
    <p:restoredTop sz="94783"/>
  </p:normalViewPr>
  <p:slideViewPr>
    <p:cSldViewPr snapToGrid="0" snapToObjects="1" showGuides="1">
      <p:cViewPr>
        <p:scale>
          <a:sx n="75" d="100"/>
          <a:sy n="75" d="100"/>
        </p:scale>
        <p:origin x="-882" y="-282"/>
      </p:cViewPr>
      <p:guideLst>
        <p:guide orient="horz" pos="2059"/>
        <p:guide pos="38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9F70007-B96F-4FCF-AAB7-88EA96D7D07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5853516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289752" y="325475"/>
            <a:ext cx="2040755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1" tIns="45711" rIns="45711" bIns="45711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noProof="1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charset="-122"/>
                <a:sym typeface="微软雅黑" panose="020B0503020204020204" charset="-122"/>
              </a:rPr>
              <a:t>学易同步精品课堂</a:t>
            </a:r>
            <a:endParaRPr kumimoji="0" lang="zh-CN" altLang="en-US" sz="1400" b="1" u="none" strike="noStrike" cap="none" spc="0" normalizeH="0" baseline="0" noProof="1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itchFamily="2" charset="-122"/>
              <a:ea typeface="腾祥范笑歌楷书简繁合集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257" y="1022481"/>
            <a:ext cx="4790485" cy="479908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055" name="标题 4"/>
          <p:cNvSpPr>
            <a:spLocks noGrp="1"/>
          </p:cNvSpPr>
          <p:nvPr userDrawn="1"/>
        </p:nvSpPr>
        <p:spPr>
          <a:xfrm>
            <a:off x="9861127" y="2297140"/>
            <a:ext cx="1098551" cy="388406"/>
          </a:xfrm>
          <a:prstGeom prst="rect">
            <a:avLst/>
          </a:prstGeom>
          <a:noFill/>
          <a:ln w="12700">
            <a:noFill/>
          </a:ln>
        </p:spPr>
        <p:txBody>
          <a:bodyPr lIns="45711" rIns="45711" anchor="t" anchorCtr="0"/>
          <a:lstStyle/>
          <a:p>
            <a:pPr lvl="0"/>
            <a:r>
              <a:rPr lang="zh-CN" altLang="en-US" sz="2400" b="1" u="none" baseline="-2500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</a:p>
        </p:txBody>
      </p:sp>
      <p:sp>
        <p:nvSpPr>
          <p:cNvPr id="8" name="文本框 7"/>
          <p:cNvSpPr txBox="1"/>
          <p:nvPr userDrawn="1"/>
        </p:nvSpPr>
        <p:spPr>
          <a:xfrm>
            <a:off x="6294967" y="1782176"/>
            <a:ext cx="4521200" cy="8102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1" tIns="45711" rIns="45711" bIns="45711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7200" b="1" i="0" u="none" strike="noStrike" cap="none" spc="0" normalizeH="0" baseline="-25000" noProof="1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微软雅黑" panose="020B0503020204020204" charset="-122"/>
                <a:sym typeface="Arial" panose="020B0604020202020204"/>
              </a:rPr>
              <a:t>沪科版 物理</a:t>
            </a:r>
          </a:p>
        </p:txBody>
      </p:sp>
      <p:sp>
        <p:nvSpPr>
          <p:cNvPr id="10" name="文本框 9"/>
          <p:cNvSpPr txBox="1"/>
          <p:nvPr userDrawn="1"/>
        </p:nvSpPr>
        <p:spPr>
          <a:xfrm>
            <a:off x="9582997" y="3046845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itchFamily="65" charset="-122"/>
                <a:ea typeface="方正幼线简体" pitchFamily="65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noProof="1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itchFamily="65" charset="-122"/>
              <a:ea typeface="方正幼线简体" pitchFamily="65" charset="-122"/>
              <a:sym typeface="Arial" panose="020B0604020202020204"/>
            </a:endParaRPr>
          </a:p>
        </p:txBody>
      </p:sp>
      <p:sp>
        <p:nvSpPr>
          <p:cNvPr id="11266" name="Shape 40"/>
          <p:cNvSpPr/>
          <p:nvPr userDrawn="1"/>
        </p:nvSpPr>
        <p:spPr>
          <a:xfrm>
            <a:off x="6821170" y="3816350"/>
            <a:ext cx="377380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14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5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节 第</a:t>
            </a:r>
            <a:r>
              <a:rPr lang="en-US" altLang="zh-CN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  <a:sym typeface="微软雅黑" panose="020B0503020204020204" charset="-122"/>
              </a:rPr>
              <a:t>课时</a:t>
            </a:r>
          </a:p>
        </p:txBody>
      </p:sp>
      <p:sp>
        <p:nvSpPr>
          <p:cNvPr id="11267" name="Shape 40"/>
          <p:cNvSpPr/>
          <p:nvPr userDrawn="1"/>
        </p:nvSpPr>
        <p:spPr>
          <a:xfrm>
            <a:off x="5964555" y="4779645"/>
            <a:ext cx="5181600" cy="570865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pPr algn="ctr"/>
            <a:r>
              <a:rPr lang="zh-CN" altLang="zh-CN" sz="4800" baseline="-250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电压、电压表</a:t>
            </a:r>
          </a:p>
        </p:txBody>
      </p:sp>
    </p:spTree>
  </p:cSld>
  <p:clrMapOvr>
    <a:masterClrMapping/>
  </p:clrMapOvr>
  <p:transition spd="med"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22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/>
          <p:nvPr/>
        </p:nvSpPr>
        <p:spPr>
          <a:xfrm>
            <a:off x="6415617" y="3073281"/>
            <a:ext cx="4798484" cy="922020"/>
          </a:xfrm>
          <a:prstGeom prst="rect">
            <a:avLst/>
          </a:prstGeom>
          <a:ln w="12700"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45711" rIns="45711">
            <a:spAutoFit/>
          </a:bodyPr>
          <a:lstStyle>
            <a:lvl1pPr algn="ctr">
              <a:defRPr sz="54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 fontAlgn="auto">
              <a:defRPr sz="1800">
                <a:solidFill>
                  <a:srgbClr val="000000"/>
                </a:solidFill>
              </a:defRPr>
            </a:pPr>
            <a:r>
              <a:rPr sz="5400" strike="noStrike" noProof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sz="5400" strike="noStrike" noProof="1">
              <a:solidFill>
                <a:srgbClr val="007E27"/>
              </a:solidFill>
            </a:endParaRPr>
          </a:p>
        </p:txBody>
      </p:sp>
      <p:sp>
        <p:nvSpPr>
          <p:cNvPr id="13318" name="Shape 207"/>
          <p:cNvSpPr/>
          <p:nvPr/>
        </p:nvSpPr>
        <p:spPr>
          <a:xfrm>
            <a:off x="5626100" y="2479000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</a:p>
        </p:txBody>
      </p:sp>
      <p:sp>
        <p:nvSpPr>
          <p:cNvPr id="13319" name="Shape 208"/>
          <p:cNvSpPr/>
          <p:nvPr/>
        </p:nvSpPr>
        <p:spPr>
          <a:xfrm>
            <a:off x="10957984" y="4013518"/>
            <a:ext cx="928370" cy="1106805"/>
          </a:xfrm>
          <a:prstGeom prst="rect">
            <a:avLst/>
          </a:prstGeom>
          <a:noFill/>
          <a:ln w="12700">
            <a:noFill/>
          </a:ln>
        </p:spPr>
        <p:txBody>
          <a:bodyPr wrap="none" lIns="45711" rIns="45711" anchor="t" anchorCtr="0">
            <a:spAutoFit/>
          </a:bodyPr>
          <a:lstStyle/>
          <a:p>
            <a:pPr lvl="0"/>
            <a:r>
              <a:rPr lang="zh-CN" altLang="zh-CN" sz="66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</a:p>
        </p:txBody>
      </p:sp>
      <p:pic>
        <p:nvPicPr>
          <p:cNvPr id="209" name="学科网LOGO源文件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700" y="5297589"/>
            <a:ext cx="1035051" cy="358692"/>
          </a:xfrm>
          <a:prstGeom prst="rect">
            <a:avLst/>
          </a:prstGeom>
          <a:ln w="12700">
            <a:miter lim="4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384" y="1613048"/>
            <a:ext cx="3477684" cy="34829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38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6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67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00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1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35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82"/>
            <a:ext cx="2844800" cy="36505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F152F8-075C-419E-B511-F453872A5BD1}" type="datetimeFigureOut">
              <a:rPr kumimoji="1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2019/11/7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682"/>
            <a:ext cx="3860800" cy="365058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82"/>
            <a:ext cx="2844800" cy="365058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 dirty="0"/>
              <a:pPr lvl="0" eaLnBrk="1" hangingPunct="1">
                <a:buNone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6356350"/>
            <a:ext cx="36576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6356350"/>
            <a:ext cx="54864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6356350"/>
            <a:ext cx="36576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2924710"/>
            <a:ext cx="10515600" cy="1464478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8667" y="6127460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436033" y="401140"/>
            <a:ext cx="967317" cy="93174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378884" y="456323"/>
            <a:ext cx="1079500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1" rIns="45711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6551" y="45632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1" tIns="45711" rIns="45711" bIns="45711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3933" y="1112154"/>
            <a:ext cx="6225117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780204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900" y="6199622"/>
            <a:ext cx="982133" cy="4796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6093"/>
            <a:ext cx="3657600" cy="48815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6093"/>
            <a:ext cx="5486400" cy="48815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6093"/>
            <a:ext cx="3657600" cy="48815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pPr fontAlgn="auto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726017" y="583669"/>
            <a:ext cx="349251" cy="36505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780203" y="62399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1" rIns="45711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151" y="6140194"/>
            <a:ext cx="980016" cy="4817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1117600" y="540795"/>
            <a:ext cx="1817793" cy="408356"/>
          </a:xfrm>
        </p:spPr>
        <p:txBody>
          <a:bodyPr/>
          <a:lstStyle>
            <a:lvl1pPr>
              <a:defRPr sz="18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98215"/>
            <a:ext cx="3657600" cy="48815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2019/11/7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98215"/>
            <a:ext cx="5486400" cy="48815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98215"/>
            <a:ext cx="3657600" cy="48815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>
          <a:xfrm>
            <a:off x="838200" y="365058"/>
            <a:ext cx="10515600" cy="1464478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/>
          </p:nvPr>
        </p:nvSpPr>
        <p:spPr>
          <a:xfrm>
            <a:off x="838200" y="1829536"/>
            <a:ext cx="10515600" cy="5028040"/>
          </a:xfrm>
          <a:prstGeom prst="rect">
            <a:avLst/>
          </a:prstGeom>
          <a:noFill/>
          <a:ln w="12700">
            <a:noFill/>
          </a:ln>
        </p:spPr>
        <p:txBody>
          <a:bodyPr lIns="45719" rIns="45719" anchor="t" anchorCtr="0"/>
          <a:lstStyle/>
          <a:p>
            <a:pPr lvl="0"/>
            <a:r>
              <a:rPr lang="zh-CN" altLang="zh-CN"/>
              <a:t>正文级别 1</a:t>
            </a:r>
          </a:p>
          <a:p>
            <a:pPr lvl="1"/>
            <a:r>
              <a:rPr lang="zh-CN" altLang="zh-CN"/>
              <a:t>正文级别 2</a:t>
            </a:r>
          </a:p>
          <a:p>
            <a:pPr lvl="2"/>
            <a:r>
              <a:rPr lang="zh-CN" altLang="zh-CN"/>
              <a:t>正文级别 3</a:t>
            </a:r>
          </a:p>
          <a:p>
            <a:pPr lvl="3"/>
            <a:r>
              <a:rPr lang="zh-CN" altLang="zh-CN"/>
              <a:t>正文级别 4</a:t>
            </a:r>
          </a:p>
          <a:p>
            <a:pPr lvl="4"/>
            <a:r>
              <a:rPr lang="zh-CN" altLang="zh-CN"/>
              <a:t>正文级别 5</a:t>
            </a:r>
          </a:p>
        </p:txBody>
      </p:sp>
      <p:grpSp>
        <p:nvGrpSpPr>
          <p:cNvPr id="1028" name="组合 3"/>
          <p:cNvGrpSpPr/>
          <p:nvPr/>
        </p:nvGrpSpPr>
        <p:grpSpPr>
          <a:xfrm>
            <a:off x="10172700" y="265305"/>
            <a:ext cx="1731433" cy="536974"/>
            <a:chOff x="468128" y="370735"/>
            <a:chExt cx="1135204" cy="341359"/>
          </a:xfrm>
        </p:grpSpPr>
        <p:pic>
          <p:nvPicPr>
            <p:cNvPr id="1029" name="图片 4"/>
            <p:cNvPicPr>
              <a:picLocks noChangeAspect="1"/>
            </p:cNvPicPr>
            <p:nvPr userDrawn="1"/>
          </p:nvPicPr>
          <p:blipFill>
            <a:blip r:embed="rId17"/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图片 5"/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hf sldNum="0" hdr="0" ftr="0" dt="0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3925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17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89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1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3365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53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25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1997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6965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40"/>
          <p:cNvSpPr/>
          <p:nvPr/>
        </p:nvSpPr>
        <p:spPr>
          <a:xfrm>
            <a:off x="4524364" y="2928934"/>
            <a:ext cx="2934970" cy="584775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14</a:t>
            </a:r>
            <a:r>
              <a:rPr lang="zh-CN" altLang="en-US" sz="4800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章  </a:t>
            </a:r>
            <a:r>
              <a:rPr lang="zh-CN" altLang="en-US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5</a:t>
            </a:r>
            <a:r>
              <a:rPr lang="zh-CN" altLang="en-US" sz="4800" baseline="-25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节</a:t>
            </a:r>
            <a:endParaRPr lang="zh-CN" altLang="zh-CN" sz="4800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267" name="Shape 40"/>
          <p:cNvSpPr/>
          <p:nvPr/>
        </p:nvSpPr>
        <p:spPr>
          <a:xfrm>
            <a:off x="1879600" y="3643314"/>
            <a:ext cx="8216928" cy="1272143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 anchorCtr="0">
            <a:spAutoFit/>
          </a:bodyPr>
          <a:lstStyle/>
          <a:p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测量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电压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(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第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1</a:t>
            </a:r>
            <a:r>
              <a:rPr lang="zh-CN" altLang="en-US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课时</a:t>
            </a:r>
            <a:r>
              <a:rPr lang="en-US" altLang="zh-CN" sz="11500" baseline="-25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微软雅黑" panose="020B0503020204020204" pitchFamily="34" charset="-122"/>
              </a:rPr>
              <a:t>)</a:t>
            </a:r>
            <a:endParaRPr lang="zh-CN" altLang="zh-CN" sz="11500" baseline="-25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67108" y="1285860"/>
            <a:ext cx="4581525" cy="92332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cap="none" spc="0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uFillTx/>
                <a:latin typeface="方正姚体" pitchFamily="2" charset="-122"/>
                <a:ea typeface="方正姚体" pitchFamily="2" charset="-122"/>
                <a:cs typeface="Arial" panose="020B0604020202020204"/>
                <a:sym typeface="Arial" panose="020B0604020202020204"/>
              </a:rPr>
              <a:t>沪科版 物理</a:t>
            </a:r>
            <a:endParaRPr kumimoji="0" lang="zh-CN" altLang="en-US" sz="5400" b="1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方正姚体" pitchFamily="2" charset="-122"/>
              <a:ea typeface="方正姚体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8855" y="590550"/>
            <a:ext cx="2199005" cy="408305"/>
          </a:xfrm>
        </p:spPr>
        <p:txBody>
          <a:bodyPr/>
          <a:lstStyle/>
          <a:p>
            <a:r>
              <a:rPr lang="zh-CN" altLang="en-US">
                <a:sym typeface="+mn-ea"/>
              </a:rPr>
              <a:t>电压表及其使用</a:t>
            </a:r>
            <a:endParaRPr lang="zh-CN" altLang="en-US"/>
          </a:p>
        </p:txBody>
      </p:sp>
      <p:sp>
        <p:nvSpPr>
          <p:cNvPr id="13314" name="Rectangle 7"/>
          <p:cNvSpPr/>
          <p:nvPr/>
        </p:nvSpPr>
        <p:spPr>
          <a:xfrm>
            <a:off x="1194118" y="998538"/>
            <a:ext cx="5358765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charset="-122"/>
              </a:rPr>
              <a:t>、观察电压表的连接是否正确。</a:t>
            </a:r>
          </a:p>
        </p:txBody>
      </p:sp>
      <p:pic>
        <p:nvPicPr>
          <p:cNvPr id="13316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050" y="1916113"/>
            <a:ext cx="4870450" cy="44783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2"/>
          <p:cNvGrpSpPr/>
          <p:nvPr/>
        </p:nvGrpSpPr>
        <p:grpSpPr>
          <a:xfrm>
            <a:off x="3792538" y="2133600"/>
            <a:ext cx="1944687" cy="1584325"/>
            <a:chOff x="3243" y="1253"/>
            <a:chExt cx="1225" cy="998"/>
          </a:xfrm>
        </p:grpSpPr>
        <p:sp>
          <p:nvSpPr>
            <p:cNvPr id="13325" name="Line 13"/>
            <p:cNvSpPr/>
            <p:nvPr/>
          </p:nvSpPr>
          <p:spPr>
            <a:xfrm flipH="1">
              <a:off x="3243" y="1253"/>
              <a:ext cx="1134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6" name="Line 14"/>
            <p:cNvSpPr/>
            <p:nvPr/>
          </p:nvSpPr>
          <p:spPr>
            <a:xfrm>
              <a:off x="3243" y="1253"/>
              <a:ext cx="1225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5"/>
          <p:cNvGrpSpPr/>
          <p:nvPr/>
        </p:nvGrpSpPr>
        <p:grpSpPr>
          <a:xfrm>
            <a:off x="6024563" y="2133600"/>
            <a:ext cx="1944687" cy="1584325"/>
            <a:chOff x="3243" y="1253"/>
            <a:chExt cx="1225" cy="998"/>
          </a:xfrm>
        </p:grpSpPr>
        <p:sp>
          <p:nvSpPr>
            <p:cNvPr id="13323" name="Line 16"/>
            <p:cNvSpPr/>
            <p:nvPr/>
          </p:nvSpPr>
          <p:spPr>
            <a:xfrm flipH="1">
              <a:off x="3243" y="1253"/>
              <a:ext cx="1134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4" name="Line 17"/>
            <p:cNvSpPr/>
            <p:nvPr/>
          </p:nvSpPr>
          <p:spPr>
            <a:xfrm>
              <a:off x="3243" y="1253"/>
              <a:ext cx="1225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18"/>
          <p:cNvGrpSpPr/>
          <p:nvPr/>
        </p:nvGrpSpPr>
        <p:grpSpPr>
          <a:xfrm>
            <a:off x="3792538" y="4365625"/>
            <a:ext cx="1944687" cy="1584325"/>
            <a:chOff x="3243" y="1253"/>
            <a:chExt cx="1225" cy="998"/>
          </a:xfrm>
        </p:grpSpPr>
        <p:sp>
          <p:nvSpPr>
            <p:cNvPr id="13321" name="Line 19"/>
            <p:cNvSpPr/>
            <p:nvPr/>
          </p:nvSpPr>
          <p:spPr>
            <a:xfrm flipH="1">
              <a:off x="3243" y="1253"/>
              <a:ext cx="1134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2" name="Line 20"/>
            <p:cNvSpPr/>
            <p:nvPr/>
          </p:nvSpPr>
          <p:spPr>
            <a:xfrm>
              <a:off x="3243" y="1253"/>
              <a:ext cx="1225" cy="998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电压表及其使用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14339" name="Rectangle 7"/>
          <p:cNvSpPr/>
          <p:nvPr/>
        </p:nvSpPr>
        <p:spPr>
          <a:xfrm>
            <a:off x="1117283" y="1284605"/>
            <a:ext cx="4300537" cy="7372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>
              <a:lnSpc>
                <a:spcPct val="150000"/>
              </a:lnSpc>
              <a:buFontTx/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3.</a:t>
            </a:r>
            <a:r>
              <a:rPr lang="zh-CN" altLang="en-US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电压表使用规则</a:t>
            </a:r>
          </a:p>
        </p:txBody>
      </p:sp>
      <p:sp>
        <p:nvSpPr>
          <p:cNvPr id="35848" name="Text Box 8"/>
          <p:cNvSpPr txBox="1"/>
          <p:nvPr/>
        </p:nvSpPr>
        <p:spPr>
          <a:xfrm>
            <a:off x="1317625" y="2205038"/>
            <a:ext cx="65836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一个不能：</a:t>
            </a: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不能超过电压表的测量范围。</a:t>
            </a:r>
            <a:endParaRPr lang="zh-CN" altLang="en-US" sz="2800" b="1" dirty="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35850" name="Text Box 10"/>
          <p:cNvSpPr txBox="1"/>
          <p:nvPr/>
        </p:nvSpPr>
        <p:spPr>
          <a:xfrm>
            <a:off x="1243013" y="2942273"/>
            <a:ext cx="10104755" cy="1383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两个必须：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必须将电压表并联在所测量的部分电路两端；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                    电流必须从电压表的“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+”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接线柱进，“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-”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接线柱出。</a:t>
            </a:r>
          </a:p>
        </p:txBody>
      </p:sp>
      <p:sp>
        <p:nvSpPr>
          <p:cNvPr id="35851" name="Text Box 11"/>
          <p:cNvSpPr txBox="1"/>
          <p:nvPr/>
        </p:nvSpPr>
        <p:spPr>
          <a:xfrm>
            <a:off x="1243013" y="4325938"/>
            <a:ext cx="5516880" cy="20300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三先三后：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先调零后使用；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                    先看清分度值后读数；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                    先画图后连接。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/>
      <p:bldP spid="358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电压表及其使用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3799" name="Rectangle 7"/>
          <p:cNvSpPr/>
          <p:nvPr/>
        </p:nvSpPr>
        <p:spPr>
          <a:xfrm>
            <a:off x="1117600" y="1478280"/>
            <a:ext cx="643509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微软雅黑" panose="020B0503020204020204" charset="-122"/>
              </a:rPr>
              <a:t>读数时：</a:t>
            </a:r>
            <a:endParaRPr lang="zh-CN" altLang="en-US" sz="2800" b="1" dirty="0">
              <a:latin typeface="宋体" panose="02010600030101010101" pitchFamily="2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微软雅黑" panose="020B0503020204020204" charset="-122"/>
              </a:rPr>
              <a:t>(1)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看</a:t>
            </a:r>
            <a:r>
              <a:rPr lang="zh-CN" altLang="en-US" sz="2800" b="1" dirty="0">
                <a:latin typeface="宋体" panose="02010600030101010101" pitchFamily="2" charset="-122"/>
                <a:ea typeface="微软雅黑" panose="020B0503020204020204" charset="-122"/>
              </a:rPr>
              <a:t>：先看接线柱，确定所选量程；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微软雅黑" panose="020B0503020204020204" charset="-122"/>
              </a:rPr>
              <a:t>(2)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认</a:t>
            </a:r>
            <a:r>
              <a:rPr lang="zh-CN" altLang="en-US" sz="2800" b="1" dirty="0">
                <a:latin typeface="宋体" panose="02010600030101010101" pitchFamily="2" charset="-122"/>
                <a:ea typeface="微软雅黑" panose="020B0503020204020204" charset="-122"/>
              </a:rPr>
              <a:t>：明确分度值；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微软雅黑" panose="020B0503020204020204" charset="-122"/>
              </a:rPr>
              <a:t>(3)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</a:rPr>
              <a:t>读</a:t>
            </a:r>
            <a:r>
              <a:rPr lang="zh-CN" altLang="en-US" sz="2800" b="1" dirty="0">
                <a:latin typeface="宋体" panose="02010600030101010101" pitchFamily="2" charset="-122"/>
                <a:ea typeface="微软雅黑" panose="020B0503020204020204" charset="-122"/>
              </a:rPr>
              <a:t>：根据指针读数，读数时视线应与表盘垂直。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17699B">
                  <a:alpha val="100000"/>
                </a:srgbClr>
              </a:clrFrom>
              <a:clrTo>
                <a:srgbClr val="17699B">
                  <a:alpha val="100000"/>
                  <a:alpha val="0"/>
                </a:srgbClr>
              </a:clrTo>
            </a:clrChange>
          </a:blip>
          <a:srcRect l="8610" t="11182" r="31131" b="6897"/>
          <a:stretch>
            <a:fillRect/>
          </a:stretch>
        </p:blipFill>
        <p:spPr>
          <a:xfrm>
            <a:off x="7906385" y="1759585"/>
            <a:ext cx="2519680" cy="31680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117600" y="540795"/>
            <a:ext cx="4546600" cy="408356"/>
          </a:xfrm>
        </p:spPr>
        <p:txBody>
          <a:bodyPr/>
          <a:lstStyle/>
          <a:p>
            <a:pPr algn="l"/>
            <a:r>
              <a:rPr lang="zh-CN" altLang="en-US" sz="2800"/>
              <a:t>电压表及其使用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355725" y="1363980"/>
            <a:ext cx="9741535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拓展：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被测电压不超过其量程的前提下，应尽可能选择小量程，这样使电压表指针偏转角度尽可能大些，便于精确读数，从而能减小误差。在不能预先估计被测电压大小的情况下，连好电路后要先用电压表的大量程进行试触，以选择合适的量程。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电压表对电流的阻碍作用非常大，如果将电压表串联使用，电路中的电流会很小，会使用电器无法正常工作，即当电压表与被测电路串联时，可把此部分电路当成开路处理。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charRg st="137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>
                                            <p:txEl>
                                              <p:charRg st="137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/>
              <a:t>典例分析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2855595" y="1417955"/>
            <a:ext cx="7924800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关于电压，下列说法中错误的是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．电压是电路中形成电流的原因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．只要电路两端有电压，电路中就一定有电流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．电路中有电流时，电路两端就一定有电压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．电源是提供电压的装置</a:t>
            </a:r>
          </a:p>
        </p:txBody>
      </p:sp>
      <p:sp>
        <p:nvSpPr>
          <p:cNvPr id="11276" name="矩形 5"/>
          <p:cNvSpPr/>
          <p:nvPr/>
        </p:nvSpPr>
        <p:spPr>
          <a:xfrm>
            <a:off x="1268413" y="1417955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99755" y="1417955"/>
            <a:ext cx="42037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9466" name="矩形 5"/>
          <p:cNvSpPr/>
          <p:nvPr/>
        </p:nvSpPr>
        <p:spPr>
          <a:xfrm>
            <a:off x="370840" y="1188720"/>
            <a:ext cx="175006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TextBox 21"/>
          <p:cNvSpPr txBox="1"/>
          <p:nvPr/>
        </p:nvSpPr>
        <p:spPr>
          <a:xfrm>
            <a:off x="1989455" y="1188720"/>
            <a:ext cx="85718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如图所示，开关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闭合时，能用电压表测量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lang="en-US" altLang="zh-CN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两端电压的是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1010" y="1925638"/>
            <a:ext cx="43942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8" name="矩形 9"/>
          <p:cNvSpPr>
            <a:spLocks noChangeArrowheads="1"/>
          </p:cNvSpPr>
          <p:nvPr/>
        </p:nvSpPr>
        <p:spPr bwMode="auto">
          <a:xfrm>
            <a:off x="329883" y="4009390"/>
            <a:ext cx="160528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解析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20545" y="4123690"/>
            <a:ext cx="834961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中，电压表与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串联了，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中电压表与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1" kern="1200" cap="none" spc="0" normalizeH="0" baseline="-2500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联了，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中电压表的正、负接线柱接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反了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400" b="1" kern="1200" cap="none" spc="0" normalizeH="0" baseline="0" noProof="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中电压表并联在了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</a:t>
            </a:r>
            <a:r>
              <a:rPr kumimoji="0" lang="en-US" altLang="zh-CN" sz="2400" b="1" kern="1200" cap="none" spc="0" normalizeH="0" baseline="-2500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的两端，电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流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正进负出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kumimoji="0" lang="zh-CN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1" kern="1200" cap="none" spc="0" normalizeH="0" baseline="0" noProof="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D</a:t>
            </a:r>
            <a:r>
              <a:rPr kumimoji="0" lang="zh-CN" altLang="zh-CN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正确。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1520" name="Picture 18" descr="WL21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3945" y="2572385"/>
            <a:ext cx="7282815" cy="1600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1276" name="矩形 5"/>
          <p:cNvSpPr/>
          <p:nvPr/>
        </p:nvSpPr>
        <p:spPr>
          <a:xfrm>
            <a:off x="1268413" y="1417955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434" name="Text Box 13"/>
          <p:cNvSpPr txBox="1"/>
          <p:nvPr/>
        </p:nvSpPr>
        <p:spPr>
          <a:xfrm>
            <a:off x="2444115" y="1417955"/>
            <a:ext cx="859980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电压的表示符号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 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国际单位是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 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,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用字母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表示。</a:t>
            </a:r>
          </a:p>
        </p:txBody>
      </p:sp>
      <p:sp>
        <p:nvSpPr>
          <p:cNvPr id="18435" name="Text Box 14"/>
          <p:cNvSpPr txBox="1"/>
          <p:nvPr/>
        </p:nvSpPr>
        <p:spPr>
          <a:xfrm>
            <a:off x="2077403" y="2331720"/>
            <a:ext cx="8035925" cy="2461260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）对人体的安全电压是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  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伏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 （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）一节干电池的电压是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伏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=</a:t>
            </a:r>
            <a:r>
              <a:rPr lang="en-US" altLang="zh-CN" sz="2800" u="sng" dirty="0">
                <a:latin typeface="宋体" panose="02010600030101010101" pitchFamily="2" charset="-122"/>
                <a:ea typeface="微软雅黑" panose="020B0503020204020204" charset="-122"/>
              </a:rPr>
              <a:t>   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毫伏</a:t>
            </a: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</a:pP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 （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）我国家庭电路的电压是</a:t>
            </a:r>
            <a:r>
              <a:rPr lang="zh-CN" altLang="en-US" sz="2800" u="sng" dirty="0">
                <a:latin typeface="宋体" panose="02010600030101010101" pitchFamily="2" charset="-122"/>
                <a:ea typeface="微软雅黑" panose="020B0503020204020204" charset="-122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伏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=</a:t>
            </a:r>
            <a:r>
              <a:rPr lang="en-US" altLang="zh-CN" sz="2800" u="sng" dirty="0">
                <a:latin typeface="宋体" panose="02010600030101010101" pitchFamily="2" charset="-122"/>
                <a:ea typeface="微软雅黑" panose="020B0503020204020204" charset="-122"/>
              </a:rPr>
              <a:t>     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千伏</a:t>
            </a:r>
          </a:p>
        </p:txBody>
      </p:sp>
      <p:sp>
        <p:nvSpPr>
          <p:cNvPr id="22544" name="Text Box 16"/>
          <p:cNvSpPr txBox="1"/>
          <p:nvPr/>
        </p:nvSpPr>
        <p:spPr>
          <a:xfrm>
            <a:off x="5167948" y="1417955"/>
            <a:ext cx="912812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U</a:t>
            </a:r>
          </a:p>
        </p:txBody>
      </p:sp>
      <p:sp>
        <p:nvSpPr>
          <p:cNvPr id="22545" name="Text Box 17"/>
          <p:cNvSpPr txBox="1"/>
          <p:nvPr/>
        </p:nvSpPr>
        <p:spPr>
          <a:xfrm>
            <a:off x="7614285" y="1334135"/>
            <a:ext cx="1309688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伏特</a:t>
            </a:r>
          </a:p>
        </p:txBody>
      </p:sp>
      <p:sp>
        <p:nvSpPr>
          <p:cNvPr id="22546" name="Text Box 18"/>
          <p:cNvSpPr txBox="1"/>
          <p:nvPr/>
        </p:nvSpPr>
        <p:spPr>
          <a:xfrm>
            <a:off x="9671685" y="1417955"/>
            <a:ext cx="655638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V</a:t>
            </a:r>
          </a:p>
        </p:txBody>
      </p:sp>
      <p:sp>
        <p:nvSpPr>
          <p:cNvPr id="22547" name="Text Box 19"/>
          <p:cNvSpPr txBox="1"/>
          <p:nvPr/>
        </p:nvSpPr>
        <p:spPr>
          <a:xfrm>
            <a:off x="6821805" y="2323465"/>
            <a:ext cx="1243013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≤36</a:t>
            </a:r>
          </a:p>
        </p:txBody>
      </p:sp>
      <p:sp>
        <p:nvSpPr>
          <p:cNvPr id="22549" name="Text Box 21"/>
          <p:cNvSpPr txBox="1"/>
          <p:nvPr/>
        </p:nvSpPr>
        <p:spPr>
          <a:xfrm>
            <a:off x="6537643" y="3060383"/>
            <a:ext cx="915987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1.5</a:t>
            </a:r>
          </a:p>
        </p:txBody>
      </p:sp>
      <p:sp>
        <p:nvSpPr>
          <p:cNvPr id="22550" name="Text Box 22"/>
          <p:cNvSpPr txBox="1"/>
          <p:nvPr/>
        </p:nvSpPr>
        <p:spPr>
          <a:xfrm>
            <a:off x="7988300" y="3060700"/>
            <a:ext cx="1589088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1500</a:t>
            </a:r>
          </a:p>
        </p:txBody>
      </p:sp>
      <p:sp>
        <p:nvSpPr>
          <p:cNvPr id="22551" name="Text Box 23"/>
          <p:cNvSpPr txBox="1"/>
          <p:nvPr/>
        </p:nvSpPr>
        <p:spPr>
          <a:xfrm>
            <a:off x="8232140" y="3930333"/>
            <a:ext cx="915988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0.22</a:t>
            </a:r>
          </a:p>
        </p:txBody>
      </p:sp>
      <p:sp>
        <p:nvSpPr>
          <p:cNvPr id="22552" name="Text Box 24"/>
          <p:cNvSpPr txBox="1"/>
          <p:nvPr/>
        </p:nvSpPr>
        <p:spPr>
          <a:xfrm>
            <a:off x="6821488" y="3930650"/>
            <a:ext cx="915987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220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4" grpId="0"/>
      <p:bldP spid="22545" grpId="0"/>
      <p:bldP spid="22546" grpId="0"/>
      <p:bldP spid="22547" grpId="0"/>
      <p:bldP spid="22549" grpId="0"/>
      <p:bldP spid="22550" grpId="0"/>
      <p:bldP spid="22551" grpId="0"/>
      <p:bldP spid="225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1276" name="矩形 5"/>
          <p:cNvSpPr/>
          <p:nvPr/>
        </p:nvSpPr>
        <p:spPr>
          <a:xfrm>
            <a:off x="1268413" y="1417955"/>
            <a:ext cx="15163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4】 </a:t>
            </a:r>
            <a:endParaRPr lang="zh-CN" altLang="en-US" sz="28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482" name="Text Box 2"/>
          <p:cNvSpPr txBox="1"/>
          <p:nvPr/>
        </p:nvSpPr>
        <p:spPr>
          <a:xfrm>
            <a:off x="2585720" y="1444625"/>
            <a:ext cx="902335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在图示电路中，开关闭合后，会出现的后果是（       ）</a:t>
            </a:r>
          </a:p>
          <a:p>
            <a:pPr>
              <a:lnSpc>
                <a:spcPct val="150000"/>
              </a:lnSpc>
              <a:buFontTx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电流表与电压表被烧坏</a:t>
            </a:r>
          </a:p>
          <a:p>
            <a:pPr>
              <a:lnSpc>
                <a:spcPct val="150000"/>
              </a:lnSpc>
              <a:buFontTx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电流表与电压表都不会被烧坏</a:t>
            </a:r>
          </a:p>
          <a:p>
            <a:pPr>
              <a:lnSpc>
                <a:spcPct val="150000"/>
              </a:lnSpc>
              <a:buFontTx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只有电压表会被烧坏</a:t>
            </a:r>
          </a:p>
          <a:p>
            <a:pPr>
              <a:lnSpc>
                <a:spcPct val="150000"/>
              </a:lnSpc>
              <a:buFontTx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只有电流表会被烧坏</a:t>
            </a:r>
          </a:p>
        </p:txBody>
      </p:sp>
      <p:pic>
        <p:nvPicPr>
          <p:cNvPr id="20483" name="Picture 3" descr="1-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500"/>
          <a:stretch>
            <a:fillRect/>
          </a:stretch>
        </p:blipFill>
        <p:spPr>
          <a:xfrm>
            <a:off x="7927975" y="2397125"/>
            <a:ext cx="3233420" cy="2453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Text Box 4"/>
          <p:cNvSpPr txBox="1"/>
          <p:nvPr/>
        </p:nvSpPr>
        <p:spPr>
          <a:xfrm>
            <a:off x="10245090" y="1632903"/>
            <a:ext cx="7207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45" y="2023745"/>
            <a:ext cx="8684895" cy="262001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702435" y="1659890"/>
            <a:ext cx="94081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研究方法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类比法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记住几个重要的电压值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每个干电池电压为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 V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；每个蓄电池电压为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V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；家庭照明电路电压为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 V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电流表和电压表的特点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分析电路的结构时，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电流表处可当成导线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看待，而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电压表处可当成断路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看待。同时注意电流表与电压表使用的异同。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charRg st="28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7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charRg st="7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charRg st="94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ttt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8694" b="8009"/>
          <a:stretch>
            <a:fillRect/>
          </a:stretch>
        </p:blipFill>
        <p:spPr>
          <a:xfrm>
            <a:off x="2475865" y="1268730"/>
            <a:ext cx="7014210" cy="37420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8"/>
          <p:cNvGrpSpPr/>
          <p:nvPr/>
        </p:nvGrpSpPr>
        <p:grpSpPr>
          <a:xfrm>
            <a:off x="3503613" y="5805488"/>
            <a:ext cx="6840537" cy="676275"/>
            <a:chOff x="567" y="845"/>
            <a:chExt cx="4309" cy="426"/>
          </a:xfrm>
        </p:grpSpPr>
        <p:sp>
          <p:nvSpPr>
            <p:cNvPr id="6157" name="Line 9"/>
            <p:cNvSpPr/>
            <p:nvPr/>
          </p:nvSpPr>
          <p:spPr>
            <a:xfrm>
              <a:off x="1247" y="1117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58" name="Line 10"/>
            <p:cNvSpPr/>
            <p:nvPr/>
          </p:nvSpPr>
          <p:spPr>
            <a:xfrm>
              <a:off x="2517" y="1117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grpSp>
          <p:nvGrpSpPr>
            <p:cNvPr id="6159" name="Group 11"/>
            <p:cNvGrpSpPr/>
            <p:nvPr/>
          </p:nvGrpSpPr>
          <p:grpSpPr>
            <a:xfrm>
              <a:off x="567" y="845"/>
              <a:ext cx="4309" cy="426"/>
              <a:chOff x="612" y="391"/>
              <a:chExt cx="4309" cy="426"/>
            </a:xfrm>
          </p:grpSpPr>
          <p:sp>
            <p:nvSpPr>
              <p:cNvPr id="6160" name="Text Box 12"/>
              <p:cNvSpPr txBox="1"/>
              <p:nvPr/>
            </p:nvSpPr>
            <p:spPr>
              <a:xfrm>
                <a:off x="612" y="527"/>
                <a:ext cx="430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电 源                 电压               电流</a:t>
                </a:r>
              </a:p>
            </p:txBody>
          </p:sp>
          <p:sp>
            <p:nvSpPr>
              <p:cNvPr id="6161" name="Text Box 13"/>
              <p:cNvSpPr txBox="1"/>
              <p:nvPr/>
            </p:nvSpPr>
            <p:spPr>
              <a:xfrm>
                <a:off x="1338" y="391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提供</a:t>
                </a:r>
              </a:p>
            </p:txBody>
          </p:sp>
          <p:sp>
            <p:nvSpPr>
              <p:cNvPr id="6162" name="Text Box 14"/>
              <p:cNvSpPr txBox="1"/>
              <p:nvPr/>
            </p:nvSpPr>
            <p:spPr>
              <a:xfrm>
                <a:off x="2517" y="391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形成</a:t>
                </a:r>
              </a:p>
            </p:txBody>
          </p:sp>
        </p:grpSp>
      </p:grpSp>
      <p:grpSp>
        <p:nvGrpSpPr>
          <p:cNvPr id="7" name="Group 15"/>
          <p:cNvGrpSpPr/>
          <p:nvPr/>
        </p:nvGrpSpPr>
        <p:grpSpPr>
          <a:xfrm>
            <a:off x="3503613" y="5084763"/>
            <a:ext cx="6840537" cy="649287"/>
            <a:chOff x="612" y="0"/>
            <a:chExt cx="4309" cy="409"/>
          </a:xfrm>
        </p:grpSpPr>
        <p:sp>
          <p:nvSpPr>
            <p:cNvPr id="6151" name="Line 16"/>
            <p:cNvSpPr/>
            <p:nvPr/>
          </p:nvSpPr>
          <p:spPr>
            <a:xfrm>
              <a:off x="1293" y="255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52" name="Line 17"/>
            <p:cNvSpPr/>
            <p:nvPr/>
          </p:nvSpPr>
          <p:spPr>
            <a:xfrm>
              <a:off x="2517" y="255"/>
              <a:ext cx="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grpSp>
          <p:nvGrpSpPr>
            <p:cNvPr id="6153" name="Group 18"/>
            <p:cNvGrpSpPr/>
            <p:nvPr/>
          </p:nvGrpSpPr>
          <p:grpSpPr>
            <a:xfrm>
              <a:off x="612" y="0"/>
              <a:ext cx="4309" cy="409"/>
              <a:chOff x="612" y="0"/>
              <a:chExt cx="4309" cy="409"/>
            </a:xfrm>
          </p:grpSpPr>
          <p:sp>
            <p:nvSpPr>
              <p:cNvPr id="6155" name="Text Box 19"/>
              <p:cNvSpPr txBox="1"/>
              <p:nvPr/>
            </p:nvSpPr>
            <p:spPr>
              <a:xfrm>
                <a:off x="612" y="119"/>
                <a:ext cx="4309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抽水机               水压             水流</a:t>
                </a:r>
              </a:p>
            </p:txBody>
          </p:sp>
          <p:sp>
            <p:nvSpPr>
              <p:cNvPr id="6156" name="Text Box 20"/>
              <p:cNvSpPr txBox="1"/>
              <p:nvPr/>
            </p:nvSpPr>
            <p:spPr>
              <a:xfrm>
                <a:off x="1338" y="0"/>
                <a:ext cx="68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提供</a:t>
                </a:r>
              </a:p>
            </p:txBody>
          </p:sp>
        </p:grpSp>
        <p:sp>
          <p:nvSpPr>
            <p:cNvPr id="6154" name="Text Box 21"/>
            <p:cNvSpPr txBox="1"/>
            <p:nvPr/>
          </p:nvSpPr>
          <p:spPr>
            <a:xfrm>
              <a:off x="2517" y="0"/>
              <a:ext cx="68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</a:pP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形成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530" y="485140"/>
            <a:ext cx="5436870" cy="60604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4969193" y="1501140"/>
            <a:ext cx="20145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7171" name="文本框 99"/>
          <p:cNvSpPr txBox="1"/>
          <p:nvPr/>
        </p:nvSpPr>
        <p:spPr>
          <a:xfrm>
            <a:off x="1436370" y="2400300"/>
            <a:ext cx="100495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知道电源是提供电压的设备，电压是电路中形成电流的原因，知道电压用字母</a:t>
            </a: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U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表示。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知道电压的单位及其换算。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微软雅黑" panose="020B0503020204020204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微软雅黑" panose="020B0503020204020204" charset="-122"/>
              </a:rPr>
              <a:t>通过对实物的观察认识电压表，掌握正确使用电压表的方法。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4" name="AutoShape 2"/>
          <p:cNvSpPr/>
          <p:nvPr/>
        </p:nvSpPr>
        <p:spPr>
          <a:xfrm flipH="1">
            <a:off x="1713230" y="1617980"/>
            <a:ext cx="1428115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 noChangeArrowheads="1"/>
          </p:cNvSpPr>
          <p:nvPr/>
        </p:nvSpPr>
        <p:spPr bwMode="gray">
          <a:xfrm>
            <a:off x="1382713" y="143224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buNone/>
            </a:pPr>
            <a:r>
              <a:rPr lang="en-US" altLang="ko-KR" sz="2800" b="1" dirty="0">
                <a:solidFill>
                  <a:srgbClr val="FFFFFF"/>
                </a:solidFill>
                <a:latin typeface="Arial" panose="020B0604020202020204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5138" name="文本框 28"/>
          <p:cNvSpPr txBox="1"/>
          <p:nvPr/>
        </p:nvSpPr>
        <p:spPr>
          <a:xfrm>
            <a:off x="2214880" y="1544638"/>
            <a:ext cx="69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  <a:sym typeface="+mn-ea"/>
              </a:rPr>
              <a:t>电压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6175" y="3068638"/>
            <a:ext cx="3963988" cy="288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TextBox 41"/>
          <p:cNvSpPr txBox="1"/>
          <p:nvPr/>
        </p:nvSpPr>
        <p:spPr>
          <a:xfrm>
            <a:off x="1625600" y="3171190"/>
            <a:ext cx="4527550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两次实验小灯泡的亮度相同吗？ </a:t>
            </a:r>
            <a:endParaRPr kumimoji="0" lang="zh-CN" altLang="zh-CN" sz="28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你认为是什么原因引起的？</a:t>
            </a:r>
            <a:endParaRPr kumimoji="0" lang="zh-CN" altLang="zh-CN" sz="2800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电压</a:t>
            </a:r>
          </a:p>
        </p:txBody>
      </p:sp>
      <p:sp>
        <p:nvSpPr>
          <p:cNvPr id="33" name="TextBox 22"/>
          <p:cNvSpPr txBox="1"/>
          <p:nvPr/>
        </p:nvSpPr>
        <p:spPr>
          <a:xfrm>
            <a:off x="1888490" y="1236345"/>
            <a:ext cx="92348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要让一段电路中有电流，它的两端就要有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电压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电源的作用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就是给用电器两端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提供电压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通常用字母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表示电压。</a:t>
            </a:r>
            <a:endParaRPr lang="zh-CN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国际单位：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伏特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volt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 ，简称</a:t>
            </a:r>
            <a:r>
              <a:rPr lang="zh-CN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伏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 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V 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）。</a:t>
            </a:r>
            <a:endParaRPr lang="zh-CN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常用单位：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千伏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kV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）；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毫伏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mV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）。</a:t>
            </a:r>
            <a:endParaRPr lang="zh-CN" altLang="zh-CN" sz="28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换算：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 kV =1 000 V=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V 1 mV =0.001 V= 10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-3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V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2640" y="1425575"/>
            <a:ext cx="870585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定义</a:t>
            </a:r>
          </a:p>
        </p:txBody>
      </p:sp>
      <p:sp>
        <p:nvSpPr>
          <p:cNvPr id="37" name="矩形 36"/>
          <p:cNvSpPr/>
          <p:nvPr/>
        </p:nvSpPr>
        <p:spPr>
          <a:xfrm>
            <a:off x="802640" y="3106420"/>
            <a:ext cx="871220" cy="645160"/>
          </a:xfrm>
          <a:prstGeom prst="rect">
            <a:avLst/>
          </a:prstGeom>
          <a:solidFill>
            <a:srgbClr val="9ECA77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单位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5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charRg st="5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8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charRg st="8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101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>
                                            <p:txEl>
                                              <p:charRg st="101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3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电压</a:t>
            </a:r>
          </a:p>
        </p:txBody>
      </p:sp>
      <p:pic>
        <p:nvPicPr>
          <p:cNvPr id="9219" name="Picture 7" descr="IMG_12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088" y="620713"/>
            <a:ext cx="7704137" cy="578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320165" y="577215"/>
            <a:ext cx="2623820" cy="408305"/>
          </a:xfrm>
        </p:spPr>
        <p:txBody>
          <a:bodyPr/>
          <a:lstStyle/>
          <a:p>
            <a:pPr algn="l"/>
            <a:r>
              <a:rPr lang="zh-CN" altLang="en-US"/>
              <a:t>电压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41095" y="1443673"/>
            <a:ext cx="7200900" cy="39693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常见的电压：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一节干电池的电压是</a:t>
            </a: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1.5 V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一节铅蓄电池的电压是</a:t>
            </a: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 V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手机电池的电压是</a:t>
            </a: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3.6 V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家庭电路的电压是</a:t>
            </a: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220 V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kumimoji="0" lang="en-US" altLang="zh-CN" sz="2800" b="1" kern="1200" cap="none" spc="0" normalizeH="0" baseline="0" noProof="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R="0" defTabSz="45720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对人体安全的电压是不高于</a:t>
            </a:r>
            <a:r>
              <a:rPr kumimoji="0" lang="en-US" altLang="zh-CN" sz="2800" b="1" u="sng" kern="1200" cap="none" spc="0" normalizeH="0" baseline="0" noProof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36 V</a:t>
            </a:r>
            <a:r>
              <a:rPr kumimoji="0" lang="zh-CN" altLang="zh-CN" sz="2800" b="1" kern="1200" cap="none" spc="0" normalizeH="0" baseline="0" noProof="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590" y="3579495"/>
            <a:ext cx="2679700" cy="231076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590" y="1181100"/>
            <a:ext cx="2672715" cy="21958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AutoShape 2"/>
          <p:cNvSpPr/>
          <p:nvPr/>
        </p:nvSpPr>
        <p:spPr>
          <a:xfrm flipH="1">
            <a:off x="1711960" y="1666875"/>
            <a:ext cx="2488565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1381443" y="148113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>
              <a:lnSpc>
                <a:spcPct val="150000"/>
              </a:lnSpc>
              <a:buNone/>
            </a:pPr>
            <a:r>
              <a:rPr lang="en-US" altLang="ko-KR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2</a:t>
            </a:r>
          </a:p>
        </p:txBody>
      </p:sp>
      <p:sp>
        <p:nvSpPr>
          <p:cNvPr id="16396" name="文本框 28"/>
          <p:cNvSpPr txBox="1"/>
          <p:nvPr/>
        </p:nvSpPr>
        <p:spPr>
          <a:xfrm>
            <a:off x="2159635" y="1593533"/>
            <a:ext cx="196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FF00"/>
                </a:solidFill>
                <a:latin typeface="Adobe 黑体 Std R" pitchFamily="34" charset="-122"/>
                <a:ea typeface="微软雅黑" panose="020B0503020204020204" charset="-122"/>
              </a:rPr>
              <a:t>电压表及其使用</a:t>
            </a:r>
          </a:p>
        </p:txBody>
      </p:sp>
      <p:sp>
        <p:nvSpPr>
          <p:cNvPr id="28" name="Text Box 10"/>
          <p:cNvSpPr txBox="1"/>
          <p:nvPr/>
        </p:nvSpPr>
        <p:spPr>
          <a:xfrm>
            <a:off x="1898015" y="2498090"/>
            <a:ext cx="74422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        水压有大小，电压也有大小，那么怎</a:t>
            </a:r>
            <a:endParaRPr lang="en-US" altLang="zh-CN" sz="28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么知道电压的大小呢？</a:t>
            </a:r>
          </a:p>
        </p:txBody>
      </p:sp>
      <p:grpSp>
        <p:nvGrpSpPr>
          <p:cNvPr id="3" name="组合 52"/>
          <p:cNvGrpSpPr/>
          <p:nvPr/>
        </p:nvGrpSpPr>
        <p:grpSpPr>
          <a:xfrm>
            <a:off x="2564765" y="4668520"/>
            <a:ext cx="3327400" cy="1092200"/>
            <a:chOff x="2184401" y="3822700"/>
            <a:chExt cx="3327400" cy="1092200"/>
          </a:xfrm>
        </p:grpSpPr>
        <p:sp>
          <p:nvSpPr>
            <p:cNvPr id="32" name="云形 31"/>
            <p:cNvSpPr/>
            <p:nvPr/>
          </p:nvSpPr>
          <p:spPr>
            <a:xfrm>
              <a:off x="2184401" y="3822700"/>
              <a:ext cx="3327400" cy="1092200"/>
            </a:xfrm>
            <a:prstGeom prst="cloud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404" name="TextBox 50"/>
            <p:cNvSpPr txBox="1"/>
            <p:nvPr/>
          </p:nvSpPr>
          <p:spPr>
            <a:xfrm>
              <a:off x="2816225" y="3970338"/>
              <a:ext cx="2149475" cy="8299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用电压表来测</a:t>
              </a:r>
              <a:endPara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量电流大小</a:t>
              </a:r>
            </a:p>
          </p:txBody>
        </p:sp>
      </p:grpSp>
      <p:pic>
        <p:nvPicPr>
          <p:cNvPr id="32789" name="Picture 21" descr="110301135542467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4258" y="3399473"/>
            <a:ext cx="2751137" cy="284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电压表及其使用</a:t>
            </a:r>
          </a:p>
        </p:txBody>
      </p:sp>
      <p:sp>
        <p:nvSpPr>
          <p:cNvPr id="30731" name="Text Box 11"/>
          <p:cNvSpPr txBox="1"/>
          <p:nvPr/>
        </p:nvSpPr>
        <p:spPr>
          <a:xfrm>
            <a:off x="1287145" y="1976120"/>
            <a:ext cx="1479550" cy="737235"/>
          </a:xfrm>
          <a:prstGeom prst="rect">
            <a:avLst/>
          </a:prstGeom>
          <a:noFill/>
          <a:ln w="9525">
            <a:noFill/>
          </a:ln>
        </p:spPr>
        <p:txBody>
          <a:bodyPr anchor="b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外观</a:t>
            </a:r>
          </a:p>
        </p:txBody>
      </p:sp>
      <p:sp>
        <p:nvSpPr>
          <p:cNvPr id="30732" name="Rectangle 12"/>
          <p:cNvSpPr/>
          <p:nvPr/>
        </p:nvSpPr>
        <p:spPr>
          <a:xfrm>
            <a:off x="1287145" y="2609850"/>
            <a:ext cx="17970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接线柱</a:t>
            </a:r>
          </a:p>
        </p:txBody>
      </p:sp>
      <p:sp>
        <p:nvSpPr>
          <p:cNvPr id="30733" name="Rectangle 13"/>
          <p:cNvSpPr/>
          <p:nvPr/>
        </p:nvSpPr>
        <p:spPr>
          <a:xfrm>
            <a:off x="1287145" y="3347085"/>
            <a:ext cx="1687513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量程</a:t>
            </a:r>
          </a:p>
        </p:txBody>
      </p:sp>
      <p:sp>
        <p:nvSpPr>
          <p:cNvPr id="30734" name="Rectangle 14"/>
          <p:cNvSpPr/>
          <p:nvPr/>
        </p:nvSpPr>
        <p:spPr>
          <a:xfrm>
            <a:off x="1287145" y="4084320"/>
            <a:ext cx="1249680" cy="737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分度值</a:t>
            </a:r>
          </a:p>
        </p:txBody>
      </p:sp>
      <p:sp>
        <p:nvSpPr>
          <p:cNvPr id="30735" name="Rectangle 15"/>
          <p:cNvSpPr/>
          <p:nvPr/>
        </p:nvSpPr>
        <p:spPr>
          <a:xfrm>
            <a:off x="2907983" y="2609850"/>
            <a:ext cx="9366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</a:p>
        </p:txBody>
      </p:sp>
      <p:sp>
        <p:nvSpPr>
          <p:cNvPr id="30736" name="Rectangle 16"/>
          <p:cNvSpPr/>
          <p:nvPr/>
        </p:nvSpPr>
        <p:spPr>
          <a:xfrm>
            <a:off x="2908300" y="3346768"/>
            <a:ext cx="18002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15A</a:t>
            </a:r>
          </a:p>
        </p:txBody>
      </p:sp>
      <p:sp>
        <p:nvSpPr>
          <p:cNvPr id="30737" name="Rectangle 17"/>
          <p:cNvSpPr/>
          <p:nvPr/>
        </p:nvSpPr>
        <p:spPr>
          <a:xfrm>
            <a:off x="2974975" y="4084003"/>
            <a:ext cx="7777163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时，每一大格为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，每一小格为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0.1V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</p:txBody>
      </p:sp>
      <p:sp>
        <p:nvSpPr>
          <p:cNvPr id="30738" name="Rectangle 18"/>
          <p:cNvSpPr/>
          <p:nvPr/>
        </p:nvSpPr>
        <p:spPr>
          <a:xfrm>
            <a:off x="2974975" y="4821555"/>
            <a:ext cx="84791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量程为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时，每一大格为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，每一小格为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0.5V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3084" name="Text Box 25"/>
          <p:cNvSpPr txBox="1"/>
          <p:nvPr/>
        </p:nvSpPr>
        <p:spPr>
          <a:xfrm>
            <a:off x="1117600" y="1069023"/>
            <a:ext cx="316865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观察电压表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17699B">
                  <a:alpha val="100000"/>
                </a:srgbClr>
              </a:clrFrom>
              <a:clrTo>
                <a:srgbClr val="17699B">
                  <a:alpha val="100000"/>
                  <a:alpha val="0"/>
                </a:srgbClr>
              </a:clrTo>
            </a:clrChange>
          </a:blip>
          <a:srcRect l="8610" t="11182" r="31131" b="6897"/>
          <a:stretch>
            <a:fillRect/>
          </a:stretch>
        </p:blipFill>
        <p:spPr>
          <a:xfrm>
            <a:off x="7370445" y="845185"/>
            <a:ext cx="2519680" cy="31680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1" grpId="0"/>
      <p:bldP spid="30732" grpId="0"/>
      <p:bldP spid="30733" grpId="0"/>
      <p:bldP spid="30734" grpId="0"/>
      <p:bldP spid="30735" grpId="0"/>
      <p:bldP spid="30736" grpId="0"/>
      <p:bldP spid="30737" grpId="0"/>
      <p:bldP spid="3073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自定义</PresentationFormat>
  <Paragraphs>113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幻灯片 1</vt:lpstr>
      <vt:lpstr>幻灯片 2</vt:lpstr>
      <vt:lpstr>幻灯片 3</vt:lpstr>
      <vt:lpstr>幻灯片 4</vt:lpstr>
      <vt:lpstr>电压</vt:lpstr>
      <vt:lpstr>电压</vt:lpstr>
      <vt:lpstr>电压</vt:lpstr>
      <vt:lpstr>幻灯片 8</vt:lpstr>
      <vt:lpstr>电压表及其使用</vt:lpstr>
      <vt:lpstr>电压表及其使用</vt:lpstr>
      <vt:lpstr>电压表及其使用 </vt:lpstr>
      <vt:lpstr>电压表及其使用 </vt:lpstr>
      <vt:lpstr>电压表及其使用</vt:lpstr>
      <vt:lpstr>典例分析</vt:lpstr>
      <vt:lpstr>典例分析</vt:lpstr>
      <vt:lpstr>典例分析</vt:lpstr>
      <vt:lpstr>典例分析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2019-09-20T01:38:56Z</dcterms:created>
  <dcterms:modified xsi:type="dcterms:W3CDTF">2019-11-07T07:29:34Z</dcterms:modified>
</cp:coreProperties>
</file>