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80" r:id="rId3"/>
    <p:sldId id="296" r:id="rId5"/>
    <p:sldId id="277" r:id="rId6"/>
    <p:sldId id="295" r:id="rId7"/>
    <p:sldId id="294" r:id="rId8"/>
    <p:sldId id="293" r:id="rId9"/>
    <p:sldId id="292" r:id="rId10"/>
    <p:sldId id="290" r:id="rId11"/>
    <p:sldId id="291" r:id="rId12"/>
    <p:sldId id="289" r:id="rId13"/>
    <p:sldId id="288" r:id="rId14"/>
    <p:sldId id="287" r:id="rId15"/>
    <p:sldId id="286" r:id="rId16"/>
    <p:sldId id="285" r:id="rId17"/>
    <p:sldId id="284" r:id="rId18"/>
    <p:sldId id="283" r:id="rId19"/>
    <p:sldId id="282" r:id="rId20"/>
    <p:sldId id="281" r:id="rId21"/>
    <p:sldId id="298" r:id="rId22"/>
    <p:sldId id="268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790" y="36"/>
      </p:cViewPr>
      <p:guideLst/>
    </p:cSldViewPr>
  </p:notes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BA0BE3-90A9-4728-A4FA-E3E3DDCFF63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124CA67-2A12-4A0C-93B8-9ADF5A5FF6F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8E1139-82B6-472D-AC7C-2B4387229A2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0D12E03-34EE-4EDF-A70D-1FAD87F2B73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8BA29FA-A1DE-48E8-9120-9D524A88CA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469BE15-0FF4-4968-88B5-9604725FBD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/>
            <a:srcRect l="368" t="9363" r="29749" b="-82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 userDrawn="1"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 userDrawn="1"/>
        </p:nvSpPr>
        <p:spPr bwMode="auto">
          <a:xfrm>
            <a:off x="0" y="171611"/>
            <a:ext cx="12192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/>
          <a:srcRect l="-2669" t="12558" r="-10663" b="70840"/>
          <a:stretch>
            <a:fillRect/>
          </a:stretch>
        </p:blipFill>
        <p:spPr bwMode="auto">
          <a:xfrm>
            <a:off x="2233613" y="182563"/>
            <a:ext cx="99583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9513" y="252413"/>
            <a:ext cx="5238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/>
            <a:srcRect t="9363" b="14136"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 userDrawn="1"/>
        </p:nvSpPr>
        <p:spPr bwMode="auto">
          <a:xfrm>
            <a:off x="0" y="2127509"/>
            <a:ext cx="12192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0" y="2373630"/>
            <a:ext cx="777049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sz="5400" b="1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&#12304;&#32032;&#26448;&#12305;&#12298;&#33021;&#37327;&#30340;&#36716;&#21270;&#21644;&#23432;&#24658;&#12299;&#33021;&#37327;&#30340;&#30456;&#20114;&#36716;&#21270;&#35270;&#39057;&#65288;&#20154;&#25945;&#65289;.mp4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31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6148" name="组合 8"/>
          <p:cNvGrpSpPr/>
          <p:nvPr/>
        </p:nvGrpSpPr>
        <p:grpSpPr bwMode="auto">
          <a:xfrm>
            <a:off x="0" y="1987549"/>
            <a:ext cx="8147050" cy="1350109"/>
            <a:chOff x="-1048865" y="2105678"/>
            <a:chExt cx="8147050" cy="1350664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487859" y="2105678"/>
              <a:ext cx="2934928" cy="55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第十四章 </a:t>
              </a:r>
              <a:r>
                <a:rPr lang="en-US" altLang="zh-CN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内能的利用</a:t>
              </a:r>
              <a:endPara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1048865" y="2625004"/>
              <a:ext cx="8147050" cy="83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 能量的转化和守恒</a:t>
              </a:r>
              <a:endParaRPr lang="zh-CN" altLang="en-US" sz="48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50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147050" y="971550"/>
            <a:ext cx="40290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3823" y="2541941"/>
            <a:ext cx="5159021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）拿一个弹力小球由手中释放，观察小球的运动情况。   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84967" y="3042356"/>
            <a:ext cx="8388350" cy="1439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</a:pPr>
            <a:endParaRPr lang="zh-CN" altLang="en-US" sz="240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 descr="14-3-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47998" y="2691519"/>
            <a:ext cx="5110163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65668" y="3866092"/>
            <a:ext cx="5043310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）结合小球在地面弹跳的频闪照片，想一想，为什么它的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会逐渐降低？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丢失了能量？减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少的机械能到哪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去了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2734734" y="817564"/>
            <a:ext cx="26468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能量守恒定律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41489" y="1742547"/>
            <a:ext cx="2051755" cy="4616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做做想想议议</a:t>
            </a:r>
            <a:endParaRPr lang="zh-CN" altLang="en-US" sz="240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5"/>
          <p:cNvSpPr>
            <a:spLocks noChangeArrowheads="1"/>
          </p:cNvSpPr>
          <p:nvPr/>
        </p:nvSpPr>
        <p:spPr bwMode="auto">
          <a:xfrm>
            <a:off x="1965068" y="2546606"/>
            <a:ext cx="8137525" cy="1736646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大量事实表明，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能量既不会凭空消灭，也不会凭空产生，它只会从一种形式转化为其他形式，或者从一个物体转移到其他物体，而在转化和转移的过程中，能量的总量保持不变。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83312" y="4890991"/>
            <a:ext cx="908755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能量守恒定律是自然界最普遍、最重要的基本定律之一。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2540801" y="1425479"/>
            <a:ext cx="26468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能量守恒定律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6645" y="1945747"/>
            <a:ext cx="2333977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．滑冰滑梯的过程中，能量是怎样转化的？遵守能量守恒定律吗？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3" descr="冰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56152" y="1870429"/>
            <a:ext cx="5900501" cy="3288594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2734734" y="817564"/>
            <a:ext cx="26468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能量守恒定律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7362" y="5008563"/>
            <a:ext cx="10931172" cy="14957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方法点拨：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根据能量守恒定律，在分析自然现象时，如果发现某种形式的能量减少，一定能找到另一种形式的能量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增加；反之</a:t>
            </a:r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，当某种形式的能量增大时，也一定可以找到另一种形式的能量减少。</a:t>
            </a:r>
            <a:endParaRPr lang="zh-CN" altLang="en-US" sz="2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7934" y="2092502"/>
            <a:ext cx="3383845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．有人曾设想制造一种不需要动力就能源源不断地对外做功的机器，人们把这种机器叫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永动机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142110" y="3229858"/>
            <a:ext cx="2650067" cy="9787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这种机器有可能制成吗？</a:t>
            </a:r>
            <a:endParaRPr lang="en-US" sz="24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48352" y="5058128"/>
            <a:ext cx="313213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一种设想中的永动机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10" descr="1~QKL4U$S88D{G31ZAF`DQB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44106" y="1645708"/>
            <a:ext cx="3019425" cy="34210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83266" y="1584502"/>
            <a:ext cx="8316913" cy="1379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．一支向高空瞄准的步枪，扣动扳机后射出一颗子弹，子弹没有击中目标，最后 下落陷在土地中。请你说出以上过程中发生了哪些能量转化。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35679" y="3889552"/>
            <a:ext cx="23749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火药的化学能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43966" y="3889552"/>
            <a:ext cx="21605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燃气的内能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163329" y="3889552"/>
            <a:ext cx="237648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子弹的机械能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83829" y="5184952"/>
            <a:ext cx="367347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空气、土地的内能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3984801" y="4120444"/>
            <a:ext cx="433387" cy="1588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tailEnd type="triangle" w="med" len="med"/>
          </a:ln>
          <a:effectLst/>
        </p:spPr>
      </p:cxn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>
            <a:off x="6505752" y="4131734"/>
            <a:ext cx="433387" cy="1588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tailEnd type="triangle" w="med" len="med"/>
          </a:ln>
          <a:effectLst/>
        </p:spPr>
      </p:cxn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 flipH="1">
            <a:off x="6083829" y="4176889"/>
            <a:ext cx="3455987" cy="1295400"/>
          </a:xfrm>
          <a:prstGeom prst="bentConnector5">
            <a:avLst>
              <a:gd name="adj1" fmla="val -6569"/>
              <a:gd name="adj2" fmla="val 49880"/>
              <a:gd name="adj3" fmla="val 106616"/>
            </a:avLst>
          </a:prstGeom>
          <a:noFill/>
          <a:ln w="19050">
            <a:solidFill>
              <a:srgbClr val="CC0000"/>
            </a:solidFill>
            <a:miter lim="800000"/>
            <a:tailEnd type="triangle" w="med" len="med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78289" y="1370013"/>
            <a:ext cx="8388350" cy="27091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．请从能量转化的角度具体说明以下效率的意义。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● 某太阳能电池工作时的效率是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● 某电动机工作的效率是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● 某锂电池充电时效率是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● 某柴油机工作的效率是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● 某电热水器工作的效率是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57400" y="4531961"/>
            <a:ext cx="8064500" cy="9363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太阳能电池把接收到的太阳辐射的能量的</a:t>
            </a:r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％转化为电能。</a:t>
            </a:r>
            <a:endParaRPr lang="zh-CN" alt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63383" y="1599328"/>
            <a:ext cx="8424863" cy="324008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　　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能量守恒是自然界的基本规律之一，下列能量转化过程中，属于内能的转移的是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（    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）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A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用电灯照明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B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光合作用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C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用暖水袋取暖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D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天然气的燃烧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7" name="Picture 3" descr="才才才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47390" y="2943412"/>
            <a:ext cx="334168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666869" y="2060056"/>
            <a:ext cx="9366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22946" y="1568494"/>
            <a:ext cx="8610600" cy="42132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　　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4.  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下列说法中正确的是（   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）</a:t>
            </a:r>
            <a:endParaRPr kumimoji="0" lang="zh-CN" alt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　　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冬天对着手哈气，手变暖是机械能转化为内能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　　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B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用酒精灯给水加热，是机械能转化为内能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　　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C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高速行驶的汽车爆胎是很危险的，从能量角度来看，是机械能与内能的相互转化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　　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D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滑冰时冰刀与冰之间相互摩擦，出现一道痕迹，是内能转化为机械能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24189" y="1680853"/>
            <a:ext cx="64928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5"/>
          <p:cNvGrpSpPr/>
          <p:nvPr/>
        </p:nvGrpSpPr>
        <p:grpSpPr bwMode="auto">
          <a:xfrm>
            <a:off x="1800402" y="2358320"/>
            <a:ext cx="2657475" cy="2468563"/>
            <a:chOff x="0" y="0"/>
            <a:chExt cx="1674" cy="1555"/>
          </a:xfrm>
        </p:grpSpPr>
        <p:pic>
          <p:nvPicPr>
            <p:cNvPr id="6" name="单圆角矩形 2"/>
            <p:cNvPicPr>
              <a:picLocks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674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16" y="66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能量之间可以相互转化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8"/>
          <p:cNvGrpSpPr/>
          <p:nvPr/>
        </p:nvGrpSpPr>
        <p:grpSpPr bwMode="auto">
          <a:xfrm>
            <a:off x="4751564" y="2286883"/>
            <a:ext cx="2000250" cy="2468562"/>
            <a:chOff x="0" y="0"/>
            <a:chExt cx="1152" cy="1555"/>
          </a:xfrm>
        </p:grpSpPr>
        <p:pic>
          <p:nvPicPr>
            <p:cNvPr id="9" name="单圆角矩形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52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92" y="77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转移和转化的过程中，能的总量是守恒的</a:t>
              </a: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14"/>
          <p:cNvGrpSpPr/>
          <p:nvPr/>
        </p:nvGrpSpPr>
        <p:grpSpPr bwMode="auto">
          <a:xfrm>
            <a:off x="6912152" y="2337683"/>
            <a:ext cx="3168650" cy="2470150"/>
            <a:chOff x="0" y="0"/>
            <a:chExt cx="1996" cy="1556"/>
          </a:xfrm>
        </p:grpSpPr>
        <p:pic>
          <p:nvPicPr>
            <p:cNvPr id="12" name="单圆角矩形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996" cy="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6"/>
            <p:cNvGrpSpPr/>
            <p:nvPr/>
          </p:nvGrpSpPr>
          <p:grpSpPr bwMode="auto">
            <a:xfrm>
              <a:off x="49" y="59"/>
              <a:ext cx="1771" cy="1432"/>
              <a:chOff x="0" y="0"/>
              <a:chExt cx="1771" cy="1432"/>
            </a:xfrm>
          </p:grpSpPr>
          <p:sp>
            <p:nvSpPr>
              <p:cNvPr id="14" name="Text Box 17"/>
              <p:cNvSpPr txBox="1">
                <a:spLocks noChangeArrowheads="1"/>
              </p:cNvSpPr>
              <p:nvPr/>
            </p:nvSpPr>
            <p:spPr bwMode="auto">
              <a:xfrm>
                <a:off x="659" y="0"/>
                <a:ext cx="1112" cy="14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依据能量守恒定律，永动机不可能实现</a:t>
                </a: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5" name="Group 18"/>
              <p:cNvGrpSpPr/>
              <p:nvPr/>
            </p:nvGrpSpPr>
            <p:grpSpPr bwMode="auto">
              <a:xfrm>
                <a:off x="0" y="275"/>
                <a:ext cx="387" cy="837"/>
                <a:chOff x="0" y="0"/>
                <a:chExt cx="387" cy="837"/>
              </a:xfrm>
            </p:grpSpPr>
            <p:pic>
              <p:nvPicPr>
                <p:cNvPr id="16" name="燕尾形 6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87" cy="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6" y="24"/>
                  <a:ext cx="315" cy="7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8" name="Group 11"/>
          <p:cNvGrpSpPr/>
          <p:nvPr/>
        </p:nvGrpSpPr>
        <p:grpSpPr bwMode="auto">
          <a:xfrm>
            <a:off x="3823935" y="2957160"/>
            <a:ext cx="615950" cy="1322387"/>
            <a:chOff x="0" y="0"/>
            <a:chExt cx="388" cy="833"/>
          </a:xfrm>
        </p:grpSpPr>
        <p:pic>
          <p:nvPicPr>
            <p:cNvPr id="19" name="燕尾形 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388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39" y="23"/>
              <a:ext cx="315" cy="7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sz="1800">
                <a:latin typeface="华文新魏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84206" y="2042089"/>
            <a:ext cx="7551175" cy="267765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</a:ln>
          <a:effectLst>
            <a:innerShdw blurRad="292100" dist="101600" dir="2700000">
              <a:prstClr val="black">
                <a:alpha val="50000"/>
              </a:prstClr>
            </a:innerShdw>
          </a:effectLst>
        </p:spPr>
        <p:txBody>
          <a:bodyPr wrap="square" anchor="ctr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动手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动脑学物理        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课后完成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P30  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题要求写一篇小文章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复习本章内容，整理本章知识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419489" y="2800836"/>
            <a:ext cx="9733936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了解能量及其存在的多种形式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知道能量的转移和转化，能解释一些常见现象中的测功机转化过程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理解能量守恒定律，有用能量守恒定律的观点分析物理现象的意识，体会能量守恒定律的普适性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46451" y="139153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55246" y="1855434"/>
            <a:ext cx="8589757" cy="3653543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-228600" algn="l" defTabSz="914400" rtl="0" eaLnBrk="0" fontAlgn="base" latinLnBrk="0" hangingPunct="0">
              <a:lnSpc>
                <a:spcPct val="13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、改变物体内能的方法有两种，分别是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_________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和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________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。它们本质上的区别是：热传递是能量的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________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，做功是能量的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________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。</a:t>
            </a:r>
            <a:endParaRPr kumimoji="0" lang="zh-CN" alt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3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、热机是把</a:t>
            </a:r>
            <a:r>
              <a:rPr kumimoji="0" lang="zh-CN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 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能转化为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_____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能的机器。</a:t>
            </a:r>
            <a:endParaRPr kumimoji="0" lang="zh-CN" alt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3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、在汽油机的压缩冲程中</a:t>
            </a:r>
            <a:r>
              <a:rPr kumimoji="0" lang="en-US" altLang="zh-CN" sz="24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   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能转化为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___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能，做功冲程中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____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能转化为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_____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能。</a:t>
            </a:r>
            <a:endParaRPr kumimoji="0" lang="zh-CN" alt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51224" y="3523543"/>
            <a:ext cx="11191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580415" y="3512254"/>
            <a:ext cx="6477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671850" y="2875082"/>
            <a:ext cx="11906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转化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562673" y="2377192"/>
            <a:ext cx="111918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转移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813270" y="1876248"/>
            <a:ext cx="11525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做功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298442" y="1864960"/>
            <a:ext cx="15843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热传递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428191" y="4108802"/>
            <a:ext cx="11191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862475" y="4626910"/>
            <a:ext cx="111918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095587" y="4626911"/>
            <a:ext cx="57626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486120" y="4165246"/>
            <a:ext cx="6477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 build="p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266313" y="1920976"/>
            <a:ext cx="55728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你知道的能量有哪些？请列举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77601" y="3038576"/>
            <a:ext cx="6758221" cy="1135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热机是将内能转化为机械能的装置。你还知道那些能量之间可以相互转化？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2"/>
          <p:cNvGrpSpPr/>
          <p:nvPr/>
        </p:nvGrpSpPr>
        <p:grpSpPr bwMode="auto">
          <a:xfrm>
            <a:off x="2732088" y="1624013"/>
            <a:ext cx="3241675" cy="2570163"/>
            <a:chOff x="0" y="0"/>
            <a:chExt cx="2042" cy="1619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91" y="1328"/>
              <a:ext cx="1587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拉长的橡皮筋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2042" cy="136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6334" y="2064457"/>
            <a:ext cx="2096911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你能说出下面物体都具有什么形式的能量吗？</a:t>
            </a:r>
            <a:endParaRPr lang="zh-CN" altLang="en-US" sz="24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Group 8"/>
          <p:cNvGrpSpPr/>
          <p:nvPr/>
        </p:nvGrpSpPr>
        <p:grpSpPr bwMode="auto">
          <a:xfrm>
            <a:off x="4964113" y="1624013"/>
            <a:ext cx="3240087" cy="2540745"/>
            <a:chOff x="0" y="0"/>
            <a:chExt cx="2041" cy="1661"/>
          </a:xfrm>
        </p:grpSpPr>
        <p:pic>
          <p:nvPicPr>
            <p:cNvPr id="11" name="Picture 9" descr="重力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041" cy="1406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63" y="1359"/>
              <a:ext cx="1270" cy="30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山巅的危石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 bwMode="auto">
          <a:xfrm>
            <a:off x="7988300" y="1624013"/>
            <a:ext cx="2952750" cy="2613799"/>
            <a:chOff x="0" y="0"/>
            <a:chExt cx="1950" cy="170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" y="1406"/>
              <a:ext cx="1315" cy="30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运动的足球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" name="Picture 14" descr="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950" cy="1416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</p:grpSp>
      <p:grpSp>
        <p:nvGrpSpPr>
          <p:cNvPr id="16" name="Group 15"/>
          <p:cNvGrpSpPr/>
          <p:nvPr/>
        </p:nvGrpSpPr>
        <p:grpSpPr bwMode="auto">
          <a:xfrm>
            <a:off x="2732088" y="4216401"/>
            <a:ext cx="3527425" cy="2641599"/>
            <a:chOff x="0" y="0"/>
            <a:chExt cx="2222" cy="1664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5" y="1373"/>
              <a:ext cx="2177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西藏羊八井地热池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996" cy="1343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 bwMode="auto">
          <a:xfrm>
            <a:off x="5108575" y="4216401"/>
            <a:ext cx="3600450" cy="2581105"/>
            <a:chOff x="0" y="0"/>
            <a:chExt cx="2359" cy="1436"/>
          </a:xfrm>
        </p:grpSpPr>
        <p:pic>
          <p:nvPicPr>
            <p:cNvPr id="20" name="Picture 19" descr="14-3-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2359" cy="1179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08" y="1179"/>
              <a:ext cx="1224" cy="2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食  物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21"/>
          <p:cNvGrpSpPr/>
          <p:nvPr/>
        </p:nvGrpSpPr>
        <p:grpSpPr bwMode="auto">
          <a:xfrm>
            <a:off x="7700963" y="4216401"/>
            <a:ext cx="3527425" cy="2549524"/>
            <a:chOff x="0" y="0"/>
            <a:chExt cx="2222" cy="1606"/>
          </a:xfrm>
        </p:grpSpPr>
        <p:pic>
          <p:nvPicPr>
            <p:cNvPr id="23" name="Picture 22" descr="光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2222" cy="1315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99" y="1315"/>
              <a:ext cx="1494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太阳光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2825044" y="891823"/>
            <a:ext cx="20313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 anchorCtr="1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一、认识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18911" y="3881968"/>
            <a:ext cx="2096911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常见的能量有：机械能、电能、内能、化学能、太阳能等</a:t>
            </a:r>
            <a:endParaRPr lang="zh-CN" altLang="en-US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825044" y="891823"/>
            <a:ext cx="233910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 anchorCtr="1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二、能量的转化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21933" y="2392363"/>
            <a:ext cx="8388350" cy="16573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　　</a:t>
            </a:r>
            <a:r>
              <a:rPr kumimoji="0" 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来回迅速摩擦双手。</a:t>
            </a:r>
            <a:endParaRPr kumimoji="0" lang="en-US" sz="24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　　</a:t>
            </a:r>
            <a:r>
              <a:rPr kumimoji="0" 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．用钢笔杆在头发或毛衣上摩擦后再靠近细小的纸片。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046111" y="3635728"/>
            <a:ext cx="8101013" cy="1079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观察</a:t>
            </a:r>
            <a:r>
              <a:rPr lang="en-US" sz="2400" dirty="0" err="1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实验发生的现象，讨论发生了哪些能量转化</a:t>
            </a:r>
            <a:r>
              <a:rPr lang="en-US" sz="2400" dirty="0" smtClean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24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21933" y="4519965"/>
            <a:ext cx="7885113" cy="154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你还能举出一些你认为发生了能量转化的例子吗？</a:t>
            </a:r>
            <a:r>
              <a:rPr lang="en-US" sz="2400" dirty="0" err="1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请说出你认为发生的能量转化</a:t>
            </a:r>
            <a:r>
              <a:rPr 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4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921933" y="1744663"/>
            <a:ext cx="3276600" cy="4616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想想做做</a:t>
            </a:r>
            <a:endParaRPr lang="zh-CN" altLang="en-US" sz="240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  <p:bldP spid="9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7377" y="2524070"/>
            <a:ext cx="180622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各种形式的能可以互相转化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381956" y="4224458"/>
            <a:ext cx="300284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机械能转化为内能 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10667" y="5891510"/>
            <a:ext cx="292876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机械能转化为电能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283222" y="5956068"/>
            <a:ext cx="265970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电能转化为机械能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Group 17"/>
          <p:cNvGrpSpPr/>
          <p:nvPr/>
        </p:nvGrpSpPr>
        <p:grpSpPr bwMode="auto">
          <a:xfrm>
            <a:off x="7943144" y="2494613"/>
            <a:ext cx="3268663" cy="3251200"/>
            <a:chOff x="3560" y="1769"/>
            <a:chExt cx="2059" cy="2048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560" y="2387"/>
              <a:ext cx="2059" cy="1430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</p:spPr>
        </p:pic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758" y="1769"/>
              <a:ext cx="1732" cy="5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电动机带动水泵把地下水送到地面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16"/>
          <p:cNvGrpSpPr/>
          <p:nvPr/>
        </p:nvGrpSpPr>
        <p:grpSpPr bwMode="auto">
          <a:xfrm>
            <a:off x="5461353" y="1690985"/>
            <a:ext cx="2266950" cy="4129087"/>
            <a:chOff x="2018" y="829"/>
            <a:chExt cx="1428" cy="2601"/>
          </a:xfrm>
        </p:grpSpPr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2093" y="829"/>
              <a:ext cx="1293" cy="7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水电站里水轮机带动发电机发电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" name="Picture 11" descr="水力发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18" y="1343"/>
              <a:ext cx="1428" cy="2087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</p:spPr>
        </p:pic>
      </p:grpSp>
      <p:grpSp>
        <p:nvGrpSpPr>
          <p:cNvPr id="16" name="Group 12"/>
          <p:cNvGrpSpPr/>
          <p:nvPr/>
        </p:nvGrpSpPr>
        <p:grpSpPr bwMode="auto">
          <a:xfrm>
            <a:off x="2653066" y="1716385"/>
            <a:ext cx="2663825" cy="2603499"/>
            <a:chOff x="0" y="0"/>
            <a:chExt cx="1678" cy="1640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8" y="1349"/>
              <a:ext cx="896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钻木取火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678" cy="1329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</p:spPr>
        </p:pic>
      </p:grpSp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2825044" y="891823"/>
            <a:ext cx="233910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 anchorCtr="1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二、能量的转化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6" descr="14-3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6932" y="997479"/>
            <a:ext cx="65532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3400" y="2295877"/>
            <a:ext cx="2209800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尝试一下，按图中给出的实例，你能做些补充吗？</a:t>
            </a:r>
            <a:endParaRPr lang="zh-CN" altLang="en-US" sz="24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2734733" y="1061156"/>
            <a:ext cx="233910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 anchorCtr="1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二、能量的转化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3"/>
          <p:cNvGrpSpPr/>
          <p:nvPr/>
        </p:nvGrpSpPr>
        <p:grpSpPr bwMode="auto">
          <a:xfrm>
            <a:off x="229044" y="1646786"/>
            <a:ext cx="4313241" cy="2410160"/>
            <a:chOff x="0" y="0"/>
            <a:chExt cx="1949" cy="1630"/>
          </a:xfrm>
        </p:grpSpPr>
        <p:pic>
          <p:nvPicPr>
            <p:cNvPr id="7" name="Picture 4" descr="太阳能热水器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949" cy="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40" y="101"/>
              <a:ext cx="885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太阳能热水器</a:t>
              </a:r>
              <a:endParaRPr lang="zh-CN" altLang="en-US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2825044" y="891823"/>
            <a:ext cx="233910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 anchorCtr="1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二、能量的转化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4" descr="11862989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259" y="1483392"/>
            <a:ext cx="3804502" cy="253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26694" y="2506422"/>
            <a:ext cx="277630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机械能转化为内能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835765" y="1576858"/>
            <a:ext cx="316865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摩擦生热</a:t>
            </a:r>
            <a:endParaRPr lang="zh-CN" altLang="en-US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157239" y="2461144"/>
            <a:ext cx="7112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4" descr="010000000000001190890150121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6838" y="1010761"/>
            <a:ext cx="3456998" cy="325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936324" y="987176"/>
            <a:ext cx="231422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用电暖气取暖</a:t>
            </a:r>
            <a:endParaRPr lang="zh-CN" altLang="en-US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911449" y="2484297"/>
            <a:ext cx="2616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电能转化为内能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3" descr="46BGMS5P1GF12L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783" y="3978131"/>
            <a:ext cx="3792537" cy="26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90167" y="4498306"/>
            <a:ext cx="295768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机械能转化为电能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3"/>
          <p:cNvGrpSpPr/>
          <p:nvPr/>
        </p:nvGrpSpPr>
        <p:grpSpPr bwMode="auto">
          <a:xfrm>
            <a:off x="4367566" y="4114801"/>
            <a:ext cx="4182074" cy="2514600"/>
            <a:chOff x="-1247" y="543"/>
            <a:chExt cx="2736" cy="2448"/>
          </a:xfrm>
        </p:grpSpPr>
        <p:pic>
          <p:nvPicPr>
            <p:cNvPr id="21" name="Picture 4" descr="QQ截图2011121411075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247" y="543"/>
              <a:ext cx="2736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-465" y="588"/>
              <a:ext cx="1097" cy="3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灯泡发光</a:t>
              </a:r>
              <a:endParaRPr lang="zh-CN" altLang="en-US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756255" y="6014249"/>
            <a:ext cx="3351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电能转化为光能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75591" y="2669735"/>
            <a:ext cx="383296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太阳能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转化为内能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横卷形 23"/>
          <p:cNvSpPr/>
          <p:nvPr/>
        </p:nvSpPr>
        <p:spPr bwMode="auto">
          <a:xfrm>
            <a:off x="8976360" y="5044440"/>
            <a:ext cx="2606040" cy="1112520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file"/>
              </a:rPr>
              <a:t>还有吗？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4" grpId="0"/>
      <p:bldP spid="17" grpId="0" autoUpdateAnimBg="0"/>
      <p:bldP spid="19" grpId="0"/>
      <p:bldP spid="23" grpId="0" autoUpdateAnimBg="0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2153</Words>
  <Application>WPS 演示</Application>
  <PresentationFormat>宽屏</PresentationFormat>
  <Paragraphs>222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Calibri Light</vt:lpstr>
      <vt:lpstr>Calibri</vt:lpstr>
      <vt:lpstr>微软雅黑</vt:lpstr>
      <vt:lpstr>黑体</vt:lpstr>
      <vt:lpstr/>
      <vt:lpstr>Arial Unicode MS</vt:lpstr>
      <vt:lpstr>华文新魏</vt:lpstr>
      <vt:lpstr>RomanS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450</cp:revision>
  <dcterms:created xsi:type="dcterms:W3CDTF">2013-07-01T03:05:00Z</dcterms:created>
  <dcterms:modified xsi:type="dcterms:W3CDTF">2018-05-01T06:37:14Z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