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4"/>
  </p:handoutMasterIdLst>
  <p:sldIdLst>
    <p:sldId id="280" r:id="rId3"/>
    <p:sldId id="296" r:id="rId5"/>
    <p:sldId id="277" r:id="rId6"/>
    <p:sldId id="295" r:id="rId7"/>
    <p:sldId id="294" r:id="rId8"/>
    <p:sldId id="293" r:id="rId9"/>
    <p:sldId id="292" r:id="rId10"/>
    <p:sldId id="290" r:id="rId11"/>
    <p:sldId id="291" r:id="rId12"/>
    <p:sldId id="289" r:id="rId13"/>
    <p:sldId id="288" r:id="rId14"/>
    <p:sldId id="287" r:id="rId15"/>
    <p:sldId id="286" r:id="rId16"/>
    <p:sldId id="285" r:id="rId17"/>
    <p:sldId id="284" r:id="rId18"/>
    <p:sldId id="283" r:id="rId19"/>
    <p:sldId id="282" r:id="rId20"/>
    <p:sldId id="281" r:id="rId21"/>
    <p:sldId id="298" r:id="rId22"/>
    <p:sldId id="268" r:id="rId23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FBFE"/>
    <a:srgbClr val="57D2E3"/>
    <a:srgbClr val="21B1C5"/>
    <a:srgbClr val="B2F3FC"/>
    <a:srgbClr val="4BCFE1"/>
    <a:srgbClr val="5BADF7"/>
    <a:srgbClr val="6A56A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790" y="36"/>
      </p:cViewPr>
      <p:guideLst/>
    </p:cSldViewPr>
  </p:notesViewPr>
  <p:gridSpacing cx="72006" cy="72006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handoutMaster" Target="handoutMasters/handoutMaster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1BA0BE3-90A9-4728-A4FA-E3E3DDCFF63C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6124CA67-2A12-4A0C-93B8-9ADF5A5FF6FF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78E1139-82B6-472D-AC7C-2B4387229A27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 smtClean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90D12E03-34EE-4EDF-A70D-1FAD87F2B733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717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717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fld id="{58BA29FA-A1DE-48E8-9120-9D524A88CA20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9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8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fld id="{3469BE15-0FF4-4968-88B5-9604725FBD34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1"/>
          <p:cNvGrpSpPr/>
          <p:nvPr userDrawn="1"/>
        </p:nvGrpSpPr>
        <p:grpSpPr bwMode="auto">
          <a:xfrm>
            <a:off x="0" y="876300"/>
            <a:ext cx="8143875" cy="3740150"/>
            <a:chOff x="-1" y="869694"/>
            <a:chExt cx="8144452" cy="3740406"/>
          </a:xfrm>
        </p:grpSpPr>
        <p:sp>
          <p:nvSpPr>
            <p:cNvPr id="8" name="矩形 14"/>
            <p:cNvSpPr>
              <a:spLocks noChangeArrowheads="1"/>
            </p:cNvSpPr>
            <p:nvPr/>
          </p:nvSpPr>
          <p:spPr bwMode="auto">
            <a:xfrm rot="10800000">
              <a:off x="-1" y="869694"/>
              <a:ext cx="8144452" cy="3740406"/>
            </a:xfrm>
            <a:prstGeom prst="rect">
              <a:avLst/>
            </a:prstGeom>
            <a:gradFill flip="none" rotWithShape="1">
              <a:gsLst>
                <a:gs pos="917">
                  <a:schemeClr val="bg1"/>
                </a:gs>
                <a:gs pos="37000">
                  <a:srgbClr val="E6FBFE">
                    <a:alpha val="80000"/>
                  </a:srgbClr>
                </a:gs>
                <a:gs pos="100000">
                  <a:srgbClr val="57D2E3"/>
                </a:gs>
              </a:gsLst>
              <a:lin ang="0" scaled="1"/>
              <a:tileRect/>
            </a:gradFill>
            <a:ln>
              <a:noFill/>
            </a:ln>
            <a:effectLst>
              <a:reflection blurRad="6350" stA="50000" endA="300" endPos="55000" dir="5400000" sy="-100000" algn="bl" rotWithShape="0"/>
            </a:effec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zh-CN" altLang="en-US" dirty="0" smtClean="0"/>
            </a:p>
          </p:txBody>
        </p:sp>
        <p:pic>
          <p:nvPicPr>
            <p:cNvPr id="9" name="图片 28"/>
            <p:cNvPicPr>
              <a:picLocks noChangeAspect="1"/>
            </p:cNvPicPr>
            <p:nvPr/>
          </p:nvPicPr>
          <p:blipFill>
            <a:blip r:embed="rId2"/>
            <a:srcRect l="368" t="9363" r="29749" b="-82"/>
            <a:stretch>
              <a:fillRect/>
            </a:stretch>
          </p:blipFill>
          <p:spPr bwMode="auto">
            <a:xfrm>
              <a:off x="0" y="869694"/>
              <a:ext cx="8144450" cy="3336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矩形 14"/>
          <p:cNvSpPr>
            <a:spLocks noChangeArrowheads="1"/>
          </p:cNvSpPr>
          <p:nvPr userDrawn="1"/>
        </p:nvSpPr>
        <p:spPr bwMode="auto">
          <a:xfrm>
            <a:off x="6531" y="1536700"/>
            <a:ext cx="8144451" cy="2298699"/>
          </a:xfrm>
          <a:prstGeom prst="rect">
            <a:avLst/>
          </a:prstGeom>
          <a:gradFill>
            <a:gsLst>
              <a:gs pos="917">
                <a:schemeClr val="bg1">
                  <a:alpha val="28000"/>
                </a:schemeClr>
              </a:gs>
              <a:gs pos="31000">
                <a:srgbClr val="E6FBFE">
                  <a:alpha val="80000"/>
                </a:srgbClr>
              </a:gs>
              <a:gs pos="79000">
                <a:srgbClr val="57D2E3"/>
              </a:gs>
            </a:gsLst>
            <a:lin ang="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4"/>
          <p:cNvSpPr>
            <a:spLocks noChangeArrowheads="1"/>
          </p:cNvSpPr>
          <p:nvPr userDrawn="1"/>
        </p:nvSpPr>
        <p:spPr bwMode="auto">
          <a:xfrm>
            <a:off x="0" y="171611"/>
            <a:ext cx="12192000" cy="521785"/>
          </a:xfrm>
          <a:prstGeom prst="rect">
            <a:avLst/>
          </a:prstGeom>
          <a:gradFill flip="none" rotWithShape="1">
            <a:gsLst>
              <a:gs pos="917">
                <a:schemeClr val="bg1"/>
              </a:gs>
              <a:gs pos="37000">
                <a:srgbClr val="E6FBFE">
                  <a:alpha val="80000"/>
                </a:srgbClr>
              </a:gs>
              <a:gs pos="100000">
                <a:srgbClr val="57D2E3"/>
              </a:gs>
            </a:gsLst>
            <a:lin ang="10800000" scaled="1"/>
            <a:tileRect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smtClean="0"/>
          </a:p>
        </p:txBody>
      </p:sp>
      <p:pic>
        <p:nvPicPr>
          <p:cNvPr id="3" name="图片 21"/>
          <p:cNvPicPr>
            <a:picLocks noChangeAspect="1"/>
          </p:cNvPicPr>
          <p:nvPr userDrawn="1"/>
        </p:nvPicPr>
        <p:blipFill>
          <a:blip r:embed="rId2"/>
          <a:srcRect l="-2669" t="12558" r="-10663" b="70840"/>
          <a:stretch>
            <a:fillRect/>
          </a:stretch>
        </p:blipFill>
        <p:spPr bwMode="auto">
          <a:xfrm>
            <a:off x="2233613" y="182563"/>
            <a:ext cx="9958387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28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39513" y="252413"/>
            <a:ext cx="523875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/>
          <p:cNvGrpSpPr/>
          <p:nvPr userDrawn="1"/>
        </p:nvGrpSpPr>
        <p:grpSpPr bwMode="auto">
          <a:xfrm>
            <a:off x="0" y="839788"/>
            <a:ext cx="12192000" cy="3122612"/>
            <a:chOff x="0" y="839788"/>
            <a:chExt cx="12192000" cy="3122612"/>
          </a:xfrm>
        </p:grpSpPr>
        <p:sp>
          <p:nvSpPr>
            <p:cNvPr id="3" name="矩形 14"/>
            <p:cNvSpPr>
              <a:spLocks noChangeArrowheads="1"/>
            </p:cNvSpPr>
            <p:nvPr/>
          </p:nvSpPr>
          <p:spPr bwMode="auto">
            <a:xfrm>
              <a:off x="0" y="840303"/>
              <a:ext cx="12192000" cy="3120789"/>
            </a:xfrm>
            <a:prstGeom prst="rect">
              <a:avLst/>
            </a:prstGeom>
            <a:solidFill>
              <a:srgbClr val="57D2E3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zh-CN" altLang="en-US" smtClean="0"/>
            </a:p>
          </p:txBody>
        </p:sp>
        <p:pic>
          <p:nvPicPr>
            <p:cNvPr id="4" name="图片 28"/>
            <p:cNvPicPr>
              <a:picLocks noChangeAspect="1"/>
            </p:cNvPicPr>
            <p:nvPr/>
          </p:nvPicPr>
          <p:blipFill>
            <a:blip r:embed="rId2"/>
            <a:srcRect t="9363" b="14136"/>
            <a:stretch>
              <a:fillRect/>
            </a:stretch>
          </p:blipFill>
          <p:spPr bwMode="auto">
            <a:xfrm>
              <a:off x="280416" y="839788"/>
              <a:ext cx="11640122" cy="3122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矩形 14"/>
          <p:cNvSpPr>
            <a:spLocks noChangeArrowheads="1"/>
          </p:cNvSpPr>
          <p:nvPr userDrawn="1"/>
        </p:nvSpPr>
        <p:spPr bwMode="auto">
          <a:xfrm>
            <a:off x="0" y="2127509"/>
            <a:ext cx="12192000" cy="1356797"/>
          </a:xfrm>
          <a:prstGeom prst="rect">
            <a:avLst/>
          </a:prstGeom>
          <a:gradFill>
            <a:gsLst>
              <a:gs pos="917">
                <a:schemeClr val="bg1"/>
              </a:gs>
              <a:gs pos="37000">
                <a:srgbClr val="E6FBFE">
                  <a:alpha val="80000"/>
                </a:srgbClr>
              </a:gs>
              <a:gs pos="100000">
                <a:srgbClr val="57D2E3"/>
              </a:gs>
            </a:gsLst>
            <a:lin ang="1080000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smtClean="0"/>
          </a:p>
        </p:txBody>
      </p:sp>
      <p:sp>
        <p:nvSpPr>
          <p:cNvPr id="7" name="矩形 8"/>
          <p:cNvSpPr>
            <a:spLocks noChangeArrowheads="1"/>
          </p:cNvSpPr>
          <p:nvPr/>
        </p:nvSpPr>
        <p:spPr bwMode="auto">
          <a:xfrm>
            <a:off x="2646680" y="2373630"/>
            <a:ext cx="777049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zh-CN" altLang="en-US" sz="5400" b="1" spc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谢谢观看！</a:t>
            </a:r>
            <a:endParaRPr lang="zh-CN" altLang="en-US" sz="5400" b="1" spc="6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iming>
    <p:tnLst>
      <p:par>
        <p:cTn id="1" dur="indefinite" restart="never" nodeType="tmRoot"/>
      </p:par>
    </p:tnLst>
  </p:timing>
  <p:txStyles>
    <p:titleStyle>
      <a:lvl1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Calibri Light" pitchFamily="34" charset="0"/>
        </a:defRPr>
      </a:lvl1pPr>
      <a:lvl2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2pPr>
      <a:lvl3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3pPr>
      <a:lvl4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4pPr>
      <a:lvl5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5pPr>
      <a:lvl6pPr marL="13716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6pPr>
      <a:lvl7pPr marL="18288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7pPr>
      <a:lvl8pPr marL="22860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8pPr>
      <a:lvl9pPr marL="27432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hyperlink" Target="&#12304;&#32032;&#26448;&#12305;&#12298;&#33021;&#37327;&#30340;&#36716;&#21270;&#21644;&#23432;&#24658;&#12299;&#33021;&#37327;&#30340;&#30456;&#20114;&#36716;&#21270;&#35270;&#39057;&#65288;&#20154;&#25945;&#65289;.mp4" TargetMode="External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14"/>
          <p:cNvSpPr>
            <a:spLocks noChangeArrowheads="1"/>
          </p:cNvSpPr>
          <p:nvPr/>
        </p:nvSpPr>
        <p:spPr bwMode="auto">
          <a:xfrm>
            <a:off x="6531" y="840302"/>
            <a:ext cx="12192000" cy="6017698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dirty="0" smtClean="0"/>
          </a:p>
        </p:txBody>
      </p:sp>
      <p:grpSp>
        <p:nvGrpSpPr>
          <p:cNvPr id="6148" name="组合 8"/>
          <p:cNvGrpSpPr/>
          <p:nvPr/>
        </p:nvGrpSpPr>
        <p:grpSpPr bwMode="auto">
          <a:xfrm>
            <a:off x="0" y="1987549"/>
            <a:ext cx="8147050" cy="1350109"/>
            <a:chOff x="-1048865" y="2105678"/>
            <a:chExt cx="8147050" cy="1350664"/>
          </a:xfrm>
        </p:grpSpPr>
        <p:sp>
          <p:nvSpPr>
            <p:cNvPr id="25" name="矩形 24"/>
            <p:cNvSpPr>
              <a:spLocks noChangeArrowheads="1"/>
            </p:cNvSpPr>
            <p:nvPr/>
          </p:nvSpPr>
          <p:spPr bwMode="auto">
            <a:xfrm>
              <a:off x="1487859" y="2105678"/>
              <a:ext cx="2934928" cy="554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buFont typeface="Arial" panose="020B0604020202020204" pitchFamily="34" charset="0"/>
                <a:buNone/>
                <a:defRPr/>
              </a:pPr>
              <a:r>
                <a:rPr lang="zh-CN" altLang="en-US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第十四章 </a:t>
              </a:r>
              <a:r>
                <a:rPr lang="en-US" altLang="zh-CN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· </a:t>
              </a:r>
              <a:r>
                <a:rPr lang="zh-CN" altLang="en-US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内能的利用</a:t>
              </a:r>
              <a:endParaRPr lang="zh-CN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26" name="TextBox 2"/>
            <p:cNvSpPr txBox="1">
              <a:spLocks noChangeArrowheads="1"/>
            </p:cNvSpPr>
            <p:nvPr/>
          </p:nvSpPr>
          <p:spPr bwMode="auto">
            <a:xfrm>
              <a:off x="-1048865" y="2625004"/>
              <a:ext cx="8147050" cy="831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sz="4800" b="1" spc="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</a:t>
              </a:r>
              <a:r>
                <a:rPr lang="en-US" altLang="zh-CN" sz="4800" b="1" spc="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zh-CN" altLang="en-US" sz="4800" b="1" spc="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节 能量的转化和守恒</a:t>
              </a:r>
              <a:endParaRPr lang="zh-CN" altLang="en-US" sz="4800" b="1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0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150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147050" y="971550"/>
            <a:ext cx="4029075" cy="58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83823" y="2541941"/>
            <a:ext cx="5159021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）拿一个弹力小球由手中释放，观察小球的运动情况。    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484967" y="3042356"/>
            <a:ext cx="8388350" cy="1439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eaLnBrk="0" hangingPunct="0">
              <a:lnSpc>
                <a:spcPct val="120000"/>
              </a:lnSpc>
            </a:pPr>
            <a:endParaRPr lang="zh-CN" altLang="en-US" sz="240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Picture 7" descr="14-3-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5847998" y="2691519"/>
            <a:ext cx="5110163" cy="326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465668" y="3866092"/>
            <a:ext cx="5043310" cy="15696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）结合小球在地面弹跳的频闪照片，想一想，为什么它的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高度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会逐渐降低？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是否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丢失了能量？减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少的机械能到哪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去了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4"/>
          <p:cNvSpPr>
            <a:spLocks noChangeArrowheads="1"/>
          </p:cNvSpPr>
          <p:nvPr/>
        </p:nvSpPr>
        <p:spPr bwMode="auto">
          <a:xfrm>
            <a:off x="2734734" y="817564"/>
            <a:ext cx="264687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能量守恒定律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341489" y="1742547"/>
            <a:ext cx="2051755" cy="461665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做做想想议议</a:t>
            </a:r>
            <a:endParaRPr lang="zh-CN" altLang="en-US" sz="240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5"/>
          <p:cNvSpPr>
            <a:spLocks noChangeArrowheads="1"/>
          </p:cNvSpPr>
          <p:nvPr/>
        </p:nvSpPr>
        <p:spPr bwMode="auto">
          <a:xfrm>
            <a:off x="1965068" y="2546606"/>
            <a:ext cx="8137525" cy="1736646"/>
          </a:xfrm>
          <a:prstGeom prst="roundRect">
            <a:avLst>
              <a:gd name="adj" fmla="val 16667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</p:spPr>
        <p:txBody>
          <a:bodyPr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大量事实表明，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能量既不会凭空消灭，也不会凭空产生，它只会从一种形式转化为其他形式，或者从一个物体转移到其他物体，而在转化和转移的过程中，能量的总量保持不变。</a:t>
            </a:r>
            <a:endParaRPr lang="zh-CN" alt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183312" y="4890991"/>
            <a:ext cx="908755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能量守恒定律是自然界最普遍、最重要的基本定律之一。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4"/>
          <p:cNvSpPr>
            <a:spLocks noChangeArrowheads="1"/>
          </p:cNvSpPr>
          <p:nvPr/>
        </p:nvSpPr>
        <p:spPr bwMode="auto">
          <a:xfrm>
            <a:off x="2540801" y="1425479"/>
            <a:ext cx="264687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能量守恒定律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86645" y="1945747"/>
            <a:ext cx="2333977" cy="230832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．滑冰滑梯的过程中，能量是怎样转化的？遵守能量守恒定律吗？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Picture 3" descr="冰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356152" y="1870429"/>
            <a:ext cx="5900501" cy="3288594"/>
          </a:xfrm>
          <a:prstGeom prst="rect">
            <a:avLst/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9" name="矩形 4"/>
          <p:cNvSpPr>
            <a:spLocks noChangeArrowheads="1"/>
          </p:cNvSpPr>
          <p:nvPr/>
        </p:nvSpPr>
        <p:spPr bwMode="auto">
          <a:xfrm>
            <a:off x="2734734" y="817564"/>
            <a:ext cx="264687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能量守恒定律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617362" y="5008563"/>
            <a:ext cx="10931172" cy="149579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方法点拨：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24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根据能量守恒定律，在分析自然现象时，如果发现某种形式的能量减少，一定能找到另一种形式的能量</a:t>
            </a:r>
            <a:r>
              <a:rPr lang="zh-CN" altLang="en-US" sz="24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增加；反之</a:t>
            </a:r>
            <a:r>
              <a:rPr lang="zh-CN" altLang="en-US" sz="24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，当某种形式的能量增大时，也一定可以找到另一种形式的能量减少。</a:t>
            </a:r>
            <a:endParaRPr lang="zh-CN" altLang="en-US" sz="24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97934" y="2092502"/>
            <a:ext cx="3383845" cy="230832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．有人曾设想制造一种不需要动力就能源源不断地对外做功的机器，人们把这种机器叫</a:t>
            </a:r>
            <a:r>
              <a:rPr lang="zh-CN" alt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永动机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8142110" y="3229858"/>
            <a:ext cx="2650067" cy="9787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这种机器有可能制成吗？</a:t>
            </a:r>
            <a:endParaRPr lang="en-US" sz="2400" dirty="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4448352" y="5058128"/>
            <a:ext cx="3132137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一种设想中的永动机</a:t>
            </a:r>
            <a:endParaRPr lang="zh-CN" altLang="en-US" sz="240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Picture 10" descr="1~QKL4U$S88D{G31ZAF`DQB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344106" y="1645708"/>
            <a:ext cx="3019425" cy="342106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583266" y="1584502"/>
            <a:ext cx="8316913" cy="13795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．一支向高空瞄准的步枪，扣动扳机后射出一颗子弹，子弹没有击中目标，最后 下落陷在土地中。请你说出以上过程中发生了哪些能量转化。 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835679" y="3889552"/>
            <a:ext cx="2374900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火药的化学能</a:t>
            </a:r>
            <a:endParaRPr lang="zh-CN" altLang="en-US" sz="240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643966" y="3889552"/>
            <a:ext cx="216058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燃气的内能</a:t>
            </a:r>
            <a:endParaRPr lang="zh-CN" altLang="en-US" sz="240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7163329" y="3889552"/>
            <a:ext cx="2376487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子弹的机械能</a:t>
            </a:r>
            <a:endParaRPr lang="zh-CN" altLang="en-US" sz="240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083829" y="5184952"/>
            <a:ext cx="367347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空气、土地的内能</a:t>
            </a:r>
            <a:endParaRPr lang="zh-CN" altLang="en-US" sz="240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1" name="AutoShape 8"/>
          <p:cNvCxnSpPr>
            <a:cxnSpLocks noChangeShapeType="1"/>
          </p:cNvCxnSpPr>
          <p:nvPr/>
        </p:nvCxnSpPr>
        <p:spPr bwMode="auto">
          <a:xfrm>
            <a:off x="3984801" y="4120444"/>
            <a:ext cx="433387" cy="1588"/>
          </a:xfrm>
          <a:prstGeom prst="straightConnector1">
            <a:avLst/>
          </a:prstGeom>
          <a:noFill/>
          <a:ln w="19050">
            <a:solidFill>
              <a:srgbClr val="CC0000"/>
            </a:solidFill>
            <a:round/>
            <a:tailEnd type="triangle" w="med" len="med"/>
          </a:ln>
          <a:effectLst/>
        </p:spPr>
      </p:cxnSp>
      <p:cxnSp>
        <p:nvCxnSpPr>
          <p:cNvPr id="12" name="AutoShape 9"/>
          <p:cNvCxnSpPr>
            <a:cxnSpLocks noChangeShapeType="1"/>
          </p:cNvCxnSpPr>
          <p:nvPr/>
        </p:nvCxnSpPr>
        <p:spPr bwMode="auto">
          <a:xfrm>
            <a:off x="6505752" y="4131734"/>
            <a:ext cx="433387" cy="1588"/>
          </a:xfrm>
          <a:prstGeom prst="straightConnector1">
            <a:avLst/>
          </a:prstGeom>
          <a:noFill/>
          <a:ln w="19050">
            <a:solidFill>
              <a:srgbClr val="CC0000"/>
            </a:solidFill>
            <a:round/>
            <a:tailEnd type="triangle" w="med" len="med"/>
          </a:ln>
          <a:effectLst/>
        </p:spPr>
      </p:cxnSp>
      <p:cxnSp>
        <p:nvCxnSpPr>
          <p:cNvPr id="13" name="AutoShape 10"/>
          <p:cNvCxnSpPr>
            <a:cxnSpLocks noChangeShapeType="1"/>
          </p:cNvCxnSpPr>
          <p:nvPr/>
        </p:nvCxnSpPr>
        <p:spPr bwMode="auto">
          <a:xfrm flipH="1">
            <a:off x="6083829" y="4176889"/>
            <a:ext cx="3455987" cy="1295400"/>
          </a:xfrm>
          <a:prstGeom prst="bentConnector5">
            <a:avLst>
              <a:gd name="adj1" fmla="val -6569"/>
              <a:gd name="adj2" fmla="val 49880"/>
              <a:gd name="adj3" fmla="val 106616"/>
            </a:avLst>
          </a:prstGeom>
          <a:noFill/>
          <a:ln w="19050">
            <a:solidFill>
              <a:srgbClr val="CC0000"/>
            </a:solidFill>
            <a:miter lim="800000"/>
            <a:tailEnd type="triangle" w="med" len="med"/>
          </a:ln>
          <a:effectLst/>
        </p:spPr>
      </p:cxn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  <p:bldP spid="9" grpId="0" autoUpdateAnimBg="0"/>
      <p:bldP spid="10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678289" y="1370013"/>
            <a:ext cx="8388350" cy="27091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．请从能量转化的角度具体说明以下效率的意义。 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● 某太阳能电池工作时的效率是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16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％ 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● 某电动机工作的效率是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83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％ 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● 某锂电池充电时效率是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99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％ 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● 某柴油机工作的效率是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35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％ 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● 某电热水器工作的效率是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87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％ 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057400" y="4531961"/>
            <a:ext cx="8064500" cy="93634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太阳能电池把接收到的太阳辐射的能量的</a:t>
            </a:r>
            <a:r>
              <a:rPr 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16</a:t>
            </a:r>
            <a:r>
              <a:rPr lang="zh-CN" alt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％转化为电能。</a:t>
            </a:r>
            <a:endParaRPr lang="zh-CN" altLang="en-US" sz="24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763383" y="1599328"/>
            <a:ext cx="8424863" cy="3240087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　　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3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．</a:t>
            </a: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能量守恒是自然界的基本规律之一，下列能量转化过程中，属于内能的转移的是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（    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   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 ）</a:t>
            </a:r>
            <a:endParaRPr kumimoji="0" lang="en-US" sz="2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        A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．</a:t>
            </a: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用电灯照明</a:t>
            </a:r>
            <a:endParaRPr kumimoji="0" lang="en-US" sz="2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        B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．</a:t>
            </a: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光合作用</a:t>
            </a:r>
            <a:endParaRPr kumimoji="0" lang="en-US" sz="2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        C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．</a:t>
            </a: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用暖水袋取暖</a:t>
            </a:r>
            <a:endParaRPr kumimoji="0" lang="en-US" sz="2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        D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．</a:t>
            </a: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天然气的燃烧</a:t>
            </a:r>
            <a:endParaRPr kumimoji="0" lang="en-US" sz="24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pic>
        <p:nvPicPr>
          <p:cNvPr id="7" name="Picture 3" descr="才才才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447390" y="2943412"/>
            <a:ext cx="3341687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5666869" y="2060056"/>
            <a:ext cx="9366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en-US" sz="24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722946" y="1568494"/>
            <a:ext cx="8610600" cy="42132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　　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4.  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下列说法中正确的是（    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    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 ）</a:t>
            </a:r>
            <a:endParaRPr kumimoji="0" lang="zh-CN" altLang="en-US" sz="2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　　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A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．</a:t>
            </a: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冬天对着手哈气，手变暖是机械能转化为内能</a:t>
            </a:r>
            <a:endParaRPr kumimoji="0" lang="en-US" sz="2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　　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B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．</a:t>
            </a: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用酒精灯给水加热，是机械能转化为内能</a:t>
            </a:r>
            <a:endParaRPr kumimoji="0" lang="en-US" sz="2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　　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C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．</a:t>
            </a: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高速行驶的汽车爆胎是很危险的，从能量角度来看，是机械能与内能的相互转化</a:t>
            </a:r>
            <a:endParaRPr kumimoji="0" lang="en-US" sz="2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　　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D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．</a:t>
            </a: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滑冰时冰刀与冰之间相互摩擦，出现一道痕迹，是内能转化为机械能</a:t>
            </a:r>
            <a:endParaRPr kumimoji="0" lang="en-US" sz="24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6024189" y="1680853"/>
            <a:ext cx="649287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en-US" sz="2400" dirty="0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Group 5"/>
          <p:cNvGrpSpPr/>
          <p:nvPr/>
        </p:nvGrpSpPr>
        <p:grpSpPr bwMode="auto">
          <a:xfrm>
            <a:off x="1800402" y="2358320"/>
            <a:ext cx="2657475" cy="2468563"/>
            <a:chOff x="0" y="0"/>
            <a:chExt cx="1674" cy="1555"/>
          </a:xfrm>
        </p:grpSpPr>
        <p:pic>
          <p:nvPicPr>
            <p:cNvPr id="6" name="单圆角矩形 2"/>
            <p:cNvPicPr>
              <a:picLocks noChangeArrowheads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0" y="0"/>
              <a:ext cx="1674" cy="15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116" y="66"/>
              <a:ext cx="937" cy="14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/>
              <a:r>
                <a: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能量之间可以相互转化</a:t>
              </a:r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" name="Group 8"/>
          <p:cNvGrpSpPr/>
          <p:nvPr/>
        </p:nvGrpSpPr>
        <p:grpSpPr bwMode="auto">
          <a:xfrm>
            <a:off x="4751564" y="2286883"/>
            <a:ext cx="2000250" cy="2468562"/>
            <a:chOff x="0" y="0"/>
            <a:chExt cx="1152" cy="1555"/>
          </a:xfrm>
        </p:grpSpPr>
        <p:pic>
          <p:nvPicPr>
            <p:cNvPr id="9" name="单圆角矩形 3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152" cy="15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92" y="77"/>
              <a:ext cx="937" cy="14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/>
              <a:r>
                <a: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转移和转化的过程中，能的总量是守恒的</a:t>
              </a:r>
              <a:endParaRPr 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1" name="Group 14"/>
          <p:cNvGrpSpPr/>
          <p:nvPr/>
        </p:nvGrpSpPr>
        <p:grpSpPr bwMode="auto">
          <a:xfrm>
            <a:off x="6912152" y="2337683"/>
            <a:ext cx="3168650" cy="2470150"/>
            <a:chOff x="0" y="0"/>
            <a:chExt cx="1996" cy="1556"/>
          </a:xfrm>
        </p:grpSpPr>
        <p:pic>
          <p:nvPicPr>
            <p:cNvPr id="12" name="单圆角矩形 4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1996" cy="15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3" name="Group 16"/>
            <p:cNvGrpSpPr/>
            <p:nvPr/>
          </p:nvGrpSpPr>
          <p:grpSpPr bwMode="auto">
            <a:xfrm>
              <a:off x="49" y="59"/>
              <a:ext cx="1771" cy="1432"/>
              <a:chOff x="0" y="0"/>
              <a:chExt cx="1771" cy="1432"/>
            </a:xfrm>
          </p:grpSpPr>
          <p:sp>
            <p:nvSpPr>
              <p:cNvPr id="14" name="Text Box 17"/>
              <p:cNvSpPr txBox="1">
                <a:spLocks noChangeArrowheads="1"/>
              </p:cNvSpPr>
              <p:nvPr/>
            </p:nvSpPr>
            <p:spPr bwMode="auto">
              <a:xfrm>
                <a:off x="659" y="0"/>
                <a:ext cx="1112" cy="143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anchor="ctr"/>
              <a:lstStyle/>
              <a:p>
                <a:r>
                  <a: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依据能量守恒定律，永动机不可能实现</a:t>
                </a:r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15" name="Group 18"/>
              <p:cNvGrpSpPr/>
              <p:nvPr/>
            </p:nvGrpSpPr>
            <p:grpSpPr bwMode="auto">
              <a:xfrm>
                <a:off x="0" y="275"/>
                <a:ext cx="387" cy="837"/>
                <a:chOff x="0" y="0"/>
                <a:chExt cx="387" cy="837"/>
              </a:xfrm>
            </p:grpSpPr>
            <p:pic>
              <p:nvPicPr>
                <p:cNvPr id="16" name="燕尾形 6"/>
                <p:cNvPicPr>
                  <a:picLocks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387" cy="83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7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36" y="24"/>
                  <a:ext cx="315" cy="7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anchor="ctr"/>
                <a:lstStyle/>
                <a:p>
                  <a:pPr algn="ctr"/>
                  <a:endParaRPr lang="zh-CN" altLang="en-US" sz="24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</p:grpSp>
      <p:grpSp>
        <p:nvGrpSpPr>
          <p:cNvPr id="18" name="Group 11"/>
          <p:cNvGrpSpPr/>
          <p:nvPr/>
        </p:nvGrpSpPr>
        <p:grpSpPr bwMode="auto">
          <a:xfrm>
            <a:off x="3823935" y="2957160"/>
            <a:ext cx="615950" cy="1322387"/>
            <a:chOff x="0" y="0"/>
            <a:chExt cx="388" cy="833"/>
          </a:xfrm>
        </p:grpSpPr>
        <p:pic>
          <p:nvPicPr>
            <p:cNvPr id="19" name="燕尾形 5"/>
            <p:cNvPicPr>
              <a:picLocks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0" y="0"/>
              <a:ext cx="388" cy="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Text Box 13"/>
            <p:cNvSpPr txBox="1">
              <a:spLocks noChangeArrowheads="1"/>
            </p:cNvSpPr>
            <p:nvPr/>
          </p:nvSpPr>
          <p:spPr bwMode="auto">
            <a:xfrm>
              <a:off x="39" y="23"/>
              <a:ext cx="315" cy="7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/>
              <a:endParaRPr lang="zh-CN" altLang="en-US" sz="1800">
                <a:latin typeface="华文新魏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2684206" y="2042089"/>
            <a:ext cx="7551175" cy="2677656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</a:ln>
          <a:effectLst>
            <a:innerShdw blurRad="292100" dist="101600" dir="2700000">
              <a:prstClr val="black">
                <a:alpha val="50000"/>
              </a:prstClr>
            </a:innerShdw>
          </a:effectLst>
        </p:spPr>
        <p:txBody>
          <a:bodyPr wrap="square" anchor="ctr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动手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动脑学物理         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</a:t>
            </a:r>
            <a:endParaRPr lang="en-US" altLang="zh-CN" sz="28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14350" indent="-514350">
              <a:lnSpc>
                <a:spcPct val="200000"/>
              </a:lnSpc>
              <a:buAutoNum type="arabicPeriod"/>
            </a:pP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课后完成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P30   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按第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题要求写一篇小文章</a:t>
            </a:r>
            <a:endParaRPr lang="en-US" altLang="zh-CN" sz="28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14350" indent="-514350">
              <a:lnSpc>
                <a:spcPct val="200000"/>
              </a:lnSpc>
              <a:buAutoNum type="arabicPeriod"/>
            </a:pP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复习本章内容，整理本章知识</a:t>
            </a:r>
            <a:endParaRPr lang="en-US" altLang="zh-CN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1419489" y="2800836"/>
            <a:ext cx="9733936" cy="230832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了解能量及其存在的多种形式</a:t>
            </a:r>
            <a:r>
              <a:rPr lang="zh-CN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知道能量的转移和转化，能解释一些常见现象中的测功机转化过程</a:t>
            </a:r>
            <a:r>
              <a:rPr lang="zh-CN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理解能量守恒定律，有用能量守恒定律的观点分析物理现象的意识，体会能量守恒定律的普适性</a:t>
            </a:r>
            <a:r>
              <a:rPr lang="zh-CN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046451" y="1391532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55246" y="1855434"/>
            <a:ext cx="8589757" cy="3653543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228600" marR="0" lvl="0" indent="-228600" algn="l" defTabSz="914400" rtl="0" eaLnBrk="0" fontAlgn="base" latinLnBrk="0" hangingPunct="0">
              <a:lnSpc>
                <a:spcPct val="135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1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、改变物体内能的方法有两种，分别是</a:t>
            </a:r>
            <a:r>
              <a:rPr kumimoji="0" lang="en-US" altLang="zh-CN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_________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和</a:t>
            </a:r>
            <a:r>
              <a:rPr kumimoji="0" lang="en-US" altLang="zh-CN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________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。它们本质上的区别是：热传递是能量的</a:t>
            </a:r>
            <a:r>
              <a:rPr kumimoji="0" lang="en-US" altLang="zh-CN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________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，做功是能量的</a:t>
            </a:r>
            <a:r>
              <a:rPr kumimoji="0" lang="en-US" altLang="zh-CN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________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。</a:t>
            </a:r>
            <a:endParaRPr kumimoji="0" lang="zh-CN" altLang="en-US" sz="2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35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2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、热机是把</a:t>
            </a:r>
            <a:r>
              <a:rPr kumimoji="0" lang="zh-CN" altLang="en-US" sz="2400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         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能转化为</a:t>
            </a:r>
            <a:r>
              <a:rPr kumimoji="0" lang="en-US" altLang="zh-CN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_____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能的机器。</a:t>
            </a:r>
            <a:endParaRPr kumimoji="0" lang="zh-CN" altLang="en-US" sz="2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35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3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、在汽油机的压缩冲程中</a:t>
            </a:r>
            <a:r>
              <a:rPr kumimoji="0" lang="en-US" altLang="zh-CN" sz="2400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           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能转化为</a:t>
            </a:r>
            <a:r>
              <a:rPr kumimoji="0" lang="en-US" altLang="zh-CN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___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能，做功冲程中</a:t>
            </a:r>
            <a:r>
              <a:rPr kumimoji="0" lang="en-US" altLang="zh-CN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____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能转化为</a:t>
            </a:r>
            <a:r>
              <a:rPr kumimoji="0" lang="en-US" altLang="zh-CN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_____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能。</a:t>
            </a:r>
            <a:endParaRPr kumimoji="0" lang="zh-CN" altLang="en-US" sz="2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451224" y="3523543"/>
            <a:ext cx="111918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机械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580415" y="3512254"/>
            <a:ext cx="647700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671850" y="2875082"/>
            <a:ext cx="11906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转化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7562673" y="2377192"/>
            <a:ext cx="1119187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转移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8813270" y="1876248"/>
            <a:ext cx="11525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做功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7298442" y="1864960"/>
            <a:ext cx="15843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热传递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5428191" y="4108802"/>
            <a:ext cx="111918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机械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3862475" y="4626910"/>
            <a:ext cx="1119187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机械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2095587" y="4626911"/>
            <a:ext cx="576263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7486120" y="4165246"/>
            <a:ext cx="647700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 build="p"/>
      <p:bldP spid="7" grpId="0" autoUpdateAnimBg="0"/>
      <p:bldP spid="8" grpId="0" autoUpdateAnimBg="0"/>
      <p:bldP spid="9" grpId="0" autoUpdateAnimBg="0"/>
      <p:bldP spid="10" grpId="0" autoUpdateAnimBg="0"/>
      <p:bldP spid="11" grpId="0" autoUpdateAnimBg="0"/>
      <p:bldP spid="12" grpId="0" autoUpdateAnimBg="0"/>
      <p:bldP spid="13" grpId="0" autoUpdateAnimBg="0"/>
      <p:bldP spid="14" grpId="0" autoUpdateAnimBg="0"/>
      <p:bldP spid="15" grpId="0" autoUpdateAnimBg="0"/>
      <p:bldP spid="16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3266313" y="1920976"/>
            <a:ext cx="5572887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</a:t>
            </a:r>
            <a:r>
              <a:rPr lang="en-US" altLang="zh-CN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  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你知道的能量有哪些？请列举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3277601" y="3038576"/>
            <a:ext cx="6758221" cy="11350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</a:t>
            </a:r>
            <a:r>
              <a:rPr lang="en-US" altLang="zh-CN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   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热机是将内能转化为机械能的装置。你还知道那些能量之间可以相互转化？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" name="Group 2"/>
          <p:cNvGrpSpPr/>
          <p:nvPr/>
        </p:nvGrpSpPr>
        <p:grpSpPr bwMode="auto">
          <a:xfrm>
            <a:off x="2732088" y="1624013"/>
            <a:ext cx="3241675" cy="2570163"/>
            <a:chOff x="0" y="0"/>
            <a:chExt cx="2042" cy="1619"/>
          </a:xfrm>
        </p:grpSpPr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91" y="1328"/>
              <a:ext cx="1587" cy="29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拉长的橡皮筋</a:t>
              </a:r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0" y="0"/>
              <a:ext cx="2042" cy="1360"/>
            </a:xfrm>
            <a:prstGeom prst="rect">
              <a:avLst/>
            </a:prstGeom>
            <a:noFill/>
            <a:ln w="19050">
              <a:solidFill>
                <a:schemeClr val="tx2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</p:pic>
      </p:grp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296334" y="2064457"/>
            <a:ext cx="2096911" cy="15696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你能说出下面物体都具有什么形式的能量吗？</a:t>
            </a:r>
            <a:endParaRPr lang="zh-CN" altLang="en-US" sz="2400" dirty="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Group 8"/>
          <p:cNvGrpSpPr/>
          <p:nvPr/>
        </p:nvGrpSpPr>
        <p:grpSpPr bwMode="auto">
          <a:xfrm>
            <a:off x="4964113" y="1624013"/>
            <a:ext cx="3240087" cy="2540745"/>
            <a:chOff x="0" y="0"/>
            <a:chExt cx="2041" cy="1661"/>
          </a:xfrm>
        </p:grpSpPr>
        <p:pic>
          <p:nvPicPr>
            <p:cNvPr id="11" name="Picture 9" descr="重力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2041" cy="1406"/>
            </a:xfrm>
            <a:prstGeom prst="rect">
              <a:avLst/>
            </a:prstGeom>
            <a:noFill/>
            <a:ln w="19050">
              <a:solidFill>
                <a:schemeClr val="tx2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</p:pic>
        <p:sp>
          <p:nvSpPr>
            <p:cNvPr id="12" name="Rectangle 10"/>
            <p:cNvSpPr>
              <a:spLocks noChangeArrowheads="1"/>
            </p:cNvSpPr>
            <p:nvPr/>
          </p:nvSpPr>
          <p:spPr bwMode="auto">
            <a:xfrm>
              <a:off x="363" y="1359"/>
              <a:ext cx="1270" cy="302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山巅的危石</a:t>
              </a:r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3" name="Group 12"/>
          <p:cNvGrpSpPr/>
          <p:nvPr/>
        </p:nvGrpSpPr>
        <p:grpSpPr bwMode="auto">
          <a:xfrm>
            <a:off x="7988300" y="1624013"/>
            <a:ext cx="2952750" cy="2613799"/>
            <a:chOff x="0" y="0"/>
            <a:chExt cx="1950" cy="1708"/>
          </a:xfrm>
        </p:grpSpPr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182" y="1406"/>
              <a:ext cx="1315" cy="302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运动的足球</a:t>
              </a:r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15" name="Picture 14" descr="A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1950" cy="1416"/>
            </a:xfrm>
            <a:prstGeom prst="rect">
              <a:avLst/>
            </a:prstGeom>
            <a:noFill/>
            <a:ln w="19050">
              <a:solidFill>
                <a:schemeClr val="tx2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</p:pic>
      </p:grpSp>
      <p:grpSp>
        <p:nvGrpSpPr>
          <p:cNvPr id="16" name="Group 15"/>
          <p:cNvGrpSpPr/>
          <p:nvPr/>
        </p:nvGrpSpPr>
        <p:grpSpPr bwMode="auto">
          <a:xfrm>
            <a:off x="2732088" y="4216401"/>
            <a:ext cx="3527425" cy="2641599"/>
            <a:chOff x="0" y="0"/>
            <a:chExt cx="2222" cy="1664"/>
          </a:xfrm>
        </p:grpSpPr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45" y="1373"/>
              <a:ext cx="2177" cy="29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西藏羊八井地热池</a:t>
              </a:r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18" name="Picture 1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0"/>
              <a:ext cx="1996" cy="1343"/>
            </a:xfrm>
            <a:prstGeom prst="rect">
              <a:avLst/>
            </a:prstGeom>
            <a:noFill/>
            <a:ln w="19050">
              <a:solidFill>
                <a:schemeClr val="tx2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</p:pic>
      </p:grpSp>
      <p:grpSp>
        <p:nvGrpSpPr>
          <p:cNvPr id="19" name="Group 18"/>
          <p:cNvGrpSpPr/>
          <p:nvPr/>
        </p:nvGrpSpPr>
        <p:grpSpPr bwMode="auto">
          <a:xfrm>
            <a:off x="5108575" y="4216401"/>
            <a:ext cx="3600450" cy="2581105"/>
            <a:chOff x="0" y="0"/>
            <a:chExt cx="2359" cy="1436"/>
          </a:xfrm>
        </p:grpSpPr>
        <p:pic>
          <p:nvPicPr>
            <p:cNvPr id="20" name="Picture 19" descr="14-3-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0" y="0"/>
              <a:ext cx="2359" cy="1179"/>
            </a:xfrm>
            <a:prstGeom prst="rect">
              <a:avLst/>
            </a:prstGeom>
            <a:noFill/>
            <a:ln w="25400">
              <a:solidFill>
                <a:schemeClr val="tx2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</p:pic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408" y="1179"/>
              <a:ext cx="1224" cy="25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zh-CN" altLang="en-US" sz="2400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</a:t>
              </a:r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食  物</a:t>
              </a:r>
              <a:endParaRPr 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2" name="Group 21"/>
          <p:cNvGrpSpPr/>
          <p:nvPr/>
        </p:nvGrpSpPr>
        <p:grpSpPr bwMode="auto">
          <a:xfrm>
            <a:off x="7700963" y="4216401"/>
            <a:ext cx="3527425" cy="2549524"/>
            <a:chOff x="0" y="0"/>
            <a:chExt cx="2222" cy="1606"/>
          </a:xfrm>
        </p:grpSpPr>
        <p:pic>
          <p:nvPicPr>
            <p:cNvPr id="23" name="Picture 22" descr="光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0" y="0"/>
              <a:ext cx="2222" cy="1315"/>
            </a:xfrm>
            <a:prstGeom prst="rect">
              <a:avLst/>
            </a:prstGeom>
            <a:noFill/>
            <a:ln w="25400">
              <a:solidFill>
                <a:schemeClr val="tx2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</p:pic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99" y="1315"/>
              <a:ext cx="1494" cy="29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zh-CN" altLang="en-US" sz="2400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</a:t>
              </a:r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太阳光</a:t>
              </a:r>
              <a:endParaRPr 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5" name="矩形 4"/>
          <p:cNvSpPr>
            <a:spLocks noChangeArrowheads="1"/>
          </p:cNvSpPr>
          <p:nvPr/>
        </p:nvSpPr>
        <p:spPr bwMode="auto">
          <a:xfrm>
            <a:off x="2825044" y="891823"/>
            <a:ext cx="20313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 anchorCtr="1">
            <a:spAutoFit/>
          </a:bodyPr>
          <a:lstStyle/>
          <a:p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一、认识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能量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Rectangle 7"/>
          <p:cNvSpPr>
            <a:spLocks noChangeArrowheads="1"/>
          </p:cNvSpPr>
          <p:nvPr/>
        </p:nvSpPr>
        <p:spPr bwMode="auto">
          <a:xfrm>
            <a:off x="318911" y="3881968"/>
            <a:ext cx="2096911" cy="193899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常见的能量有：机械能、电能、内能、化学能、太阳能等</a:t>
            </a:r>
            <a:endParaRPr lang="zh-CN" altLang="en-US" sz="2400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4"/>
          <p:cNvSpPr>
            <a:spLocks noChangeArrowheads="1"/>
          </p:cNvSpPr>
          <p:nvPr/>
        </p:nvSpPr>
        <p:spPr bwMode="auto">
          <a:xfrm>
            <a:off x="2825044" y="891823"/>
            <a:ext cx="2339102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 anchorCtr="1">
            <a:spAutoFit/>
          </a:bodyPr>
          <a:lstStyle/>
          <a:p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二、能量的转化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921933" y="2392363"/>
            <a:ext cx="8388350" cy="16573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　　</a:t>
            </a:r>
            <a:r>
              <a:rPr kumimoji="0" lang="en-US" sz="240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1</a:t>
            </a:r>
            <a:r>
              <a:rPr kumimoji="0" lang="zh-CN" altLang="en-US" sz="240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．</a:t>
            </a:r>
            <a:r>
              <a:rPr kumimoji="0" lang="en-US" sz="240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来回迅速摩擦双手。</a:t>
            </a:r>
            <a:endParaRPr kumimoji="0" lang="en-US" sz="240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　　</a:t>
            </a:r>
            <a:r>
              <a:rPr kumimoji="0" lang="en-US" sz="240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2</a:t>
            </a:r>
            <a:r>
              <a:rPr kumimoji="0" lang="zh-CN" altLang="en-US" sz="240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．用钢笔杆在头发或毛衣上摩擦后再靠近细小的纸片。</a:t>
            </a:r>
            <a:endParaRPr kumimoji="0" lang="zh-CN" altLang="en-US" sz="240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2046111" y="3635728"/>
            <a:ext cx="8101013" cy="10795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zh-CN" altLang="en-US" sz="2400" dirty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观察</a:t>
            </a:r>
            <a:r>
              <a:rPr lang="en-US" sz="2400" dirty="0" err="1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实验发生的现象，讨论发生了哪些能量转化</a:t>
            </a:r>
            <a:r>
              <a:rPr lang="en-US" sz="2400" dirty="0" smtClean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en-US" sz="2400" dirty="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921933" y="4519965"/>
            <a:ext cx="7885113" cy="15478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zh-CN" altLang="en-US" sz="2400" dirty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你还能举出一些你认为发生了能量转化的例子吗？</a:t>
            </a:r>
            <a:r>
              <a:rPr lang="en-US" sz="2400" dirty="0" err="1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请说出你认为发生的能量转化</a:t>
            </a:r>
            <a:r>
              <a:rPr lang="en-US" sz="2400" dirty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sz="2400" dirty="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1921933" y="1744663"/>
            <a:ext cx="3276600" cy="461665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想想做做</a:t>
            </a:r>
            <a:endParaRPr lang="zh-CN" altLang="en-US" sz="240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utoUpdateAnimBg="0"/>
      <p:bldP spid="9" grpId="0" bldLvl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327377" y="2524070"/>
            <a:ext cx="1806222" cy="12003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各种形式的能可以互相转化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381956" y="4224458"/>
            <a:ext cx="3002843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机械能转化为内能 </a:t>
            </a:r>
            <a:endParaRPr lang="zh-CN" altLang="en-US" sz="24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4910667" y="5891510"/>
            <a:ext cx="2928761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机械能转化为电能</a:t>
            </a:r>
            <a:endParaRPr lang="zh-CN" altLang="en-US" sz="24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8283222" y="5956068"/>
            <a:ext cx="2659702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电能转化为机械能</a:t>
            </a:r>
            <a:endParaRPr lang="zh-CN" altLang="en-US" sz="24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Group 17"/>
          <p:cNvGrpSpPr/>
          <p:nvPr/>
        </p:nvGrpSpPr>
        <p:grpSpPr bwMode="auto">
          <a:xfrm>
            <a:off x="7943144" y="2494613"/>
            <a:ext cx="3268663" cy="3251200"/>
            <a:chOff x="3560" y="1769"/>
            <a:chExt cx="2059" cy="2048"/>
          </a:xfrm>
        </p:grpSpPr>
        <p:pic>
          <p:nvPicPr>
            <p:cNvPr id="11" name="Picture 7"/>
            <p:cNvPicPr>
              <a:picLocks noChangeAspect="1" noChangeArrowheads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3560" y="2387"/>
              <a:ext cx="2059" cy="1430"/>
            </a:xfrm>
            <a:prstGeom prst="rect">
              <a:avLst/>
            </a:prstGeom>
            <a:noFill/>
            <a:ln w="28575">
              <a:solidFill>
                <a:srgbClr val="FF9933"/>
              </a:solidFill>
              <a:miter lim="800000"/>
              <a:headEnd/>
              <a:tailEnd/>
            </a:ln>
          </p:spPr>
        </p:pic>
        <p:sp>
          <p:nvSpPr>
            <p:cNvPr id="12" name="Rectangle 8"/>
            <p:cNvSpPr>
              <a:spLocks noChangeArrowheads="1"/>
            </p:cNvSpPr>
            <p:nvPr/>
          </p:nvSpPr>
          <p:spPr bwMode="auto">
            <a:xfrm>
              <a:off x="3758" y="1769"/>
              <a:ext cx="1732" cy="52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电动机带动水泵把地下水送到地面</a:t>
              </a:r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3" name="Group 16"/>
          <p:cNvGrpSpPr/>
          <p:nvPr/>
        </p:nvGrpSpPr>
        <p:grpSpPr bwMode="auto">
          <a:xfrm>
            <a:off x="5461353" y="1690985"/>
            <a:ext cx="2266950" cy="4129087"/>
            <a:chOff x="2018" y="829"/>
            <a:chExt cx="1428" cy="2601"/>
          </a:xfrm>
        </p:grpSpPr>
        <p:sp>
          <p:nvSpPr>
            <p:cNvPr id="14" name="TextBox 7"/>
            <p:cNvSpPr txBox="1">
              <a:spLocks noChangeArrowheads="1"/>
            </p:cNvSpPr>
            <p:nvPr/>
          </p:nvSpPr>
          <p:spPr bwMode="auto">
            <a:xfrm>
              <a:off x="2093" y="829"/>
              <a:ext cx="1293" cy="75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水电站里水轮机带动发电机发电</a:t>
              </a:r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15" name="Picture 11" descr="水力发电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018" y="1343"/>
              <a:ext cx="1428" cy="2087"/>
            </a:xfrm>
            <a:prstGeom prst="rect">
              <a:avLst/>
            </a:prstGeom>
            <a:noFill/>
            <a:ln w="28575">
              <a:solidFill>
                <a:srgbClr val="FF9933"/>
              </a:solidFill>
              <a:miter lim="800000"/>
              <a:headEnd/>
              <a:tailEnd/>
            </a:ln>
          </p:spPr>
        </p:pic>
      </p:grpSp>
      <p:grpSp>
        <p:nvGrpSpPr>
          <p:cNvPr id="16" name="Group 12"/>
          <p:cNvGrpSpPr/>
          <p:nvPr/>
        </p:nvGrpSpPr>
        <p:grpSpPr bwMode="auto">
          <a:xfrm>
            <a:off x="2653066" y="1716385"/>
            <a:ext cx="2663825" cy="2603499"/>
            <a:chOff x="0" y="0"/>
            <a:chExt cx="1678" cy="1640"/>
          </a:xfrm>
        </p:grpSpPr>
        <p:sp>
          <p:nvSpPr>
            <p:cNvPr id="17" name="Rectangle 13"/>
            <p:cNvSpPr>
              <a:spLocks noChangeArrowheads="1"/>
            </p:cNvSpPr>
            <p:nvPr/>
          </p:nvSpPr>
          <p:spPr bwMode="auto">
            <a:xfrm>
              <a:off x="318" y="1349"/>
              <a:ext cx="896" cy="29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钻木取火</a:t>
              </a:r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18" name="Picture 1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1678" cy="1329"/>
            </a:xfrm>
            <a:prstGeom prst="rect">
              <a:avLst/>
            </a:prstGeom>
            <a:noFill/>
            <a:ln w="28575">
              <a:solidFill>
                <a:srgbClr val="FF9933"/>
              </a:solidFill>
              <a:miter lim="800000"/>
              <a:headEnd/>
              <a:tailEnd/>
            </a:ln>
          </p:spPr>
        </p:pic>
      </p:grpSp>
      <p:sp>
        <p:nvSpPr>
          <p:cNvPr id="19" name="矩形 4"/>
          <p:cNvSpPr>
            <a:spLocks noChangeArrowheads="1"/>
          </p:cNvSpPr>
          <p:nvPr/>
        </p:nvSpPr>
        <p:spPr bwMode="auto">
          <a:xfrm>
            <a:off x="2825044" y="891823"/>
            <a:ext cx="2339102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 anchorCtr="1">
            <a:spAutoFit/>
          </a:bodyPr>
          <a:lstStyle/>
          <a:p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二、能量的转化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  <p:bldP spid="9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Picture 6" descr="14-3-1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956932" y="997479"/>
            <a:ext cx="6553200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533400" y="2295877"/>
            <a:ext cx="2209800" cy="15696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尝试一下，按图中给出的实例，你能做些补充吗？</a:t>
            </a:r>
            <a:endParaRPr lang="zh-CN" altLang="en-US" sz="2400" dirty="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4"/>
          <p:cNvSpPr>
            <a:spLocks noChangeArrowheads="1"/>
          </p:cNvSpPr>
          <p:nvPr/>
        </p:nvSpPr>
        <p:spPr bwMode="auto">
          <a:xfrm>
            <a:off x="2734733" y="1061156"/>
            <a:ext cx="2339102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 anchorCtr="1">
            <a:spAutoFit/>
          </a:bodyPr>
          <a:lstStyle/>
          <a:p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二、能量的转化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" name="Group 3"/>
          <p:cNvGrpSpPr/>
          <p:nvPr/>
        </p:nvGrpSpPr>
        <p:grpSpPr bwMode="auto">
          <a:xfrm>
            <a:off x="229044" y="1646786"/>
            <a:ext cx="4313241" cy="2410160"/>
            <a:chOff x="0" y="0"/>
            <a:chExt cx="1949" cy="1630"/>
          </a:xfrm>
        </p:grpSpPr>
        <p:pic>
          <p:nvPicPr>
            <p:cNvPr id="7" name="Picture 4" descr="太阳能热水器"/>
            <p:cNvPicPr>
              <a:picLocks noChangeAspect="1" noChangeArrowheads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0" y="0"/>
              <a:ext cx="1949" cy="1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440" y="101"/>
              <a:ext cx="885" cy="25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b="1" dirty="0">
                  <a:solidFill>
                    <a:srgbClr val="FF33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太阳能热水器</a:t>
              </a:r>
              <a:endParaRPr lang="zh-CN" altLang="en-US" b="1" dirty="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矩形 4"/>
          <p:cNvSpPr>
            <a:spLocks noChangeArrowheads="1"/>
          </p:cNvSpPr>
          <p:nvPr/>
        </p:nvSpPr>
        <p:spPr bwMode="auto">
          <a:xfrm>
            <a:off x="2825044" y="891823"/>
            <a:ext cx="2339102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 anchorCtr="1">
            <a:spAutoFit/>
          </a:bodyPr>
          <a:lstStyle/>
          <a:p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二、能量的转化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Picture 4" descr="11862989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62259" y="1483392"/>
            <a:ext cx="3804502" cy="2538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4726694" y="2506422"/>
            <a:ext cx="2776302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机械能转化为内能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4835765" y="1576858"/>
            <a:ext cx="3168650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b="1" dirty="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摩擦生热</a:t>
            </a:r>
            <a:endParaRPr lang="zh-CN" altLang="en-US" b="1" dirty="0">
              <a:solidFill>
                <a:srgbClr val="FF33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6157239" y="2461144"/>
            <a:ext cx="71120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5" name="Picture 4" descr="0100000000000011908901501213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96838" y="1010761"/>
            <a:ext cx="3456998" cy="3256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8936324" y="987176"/>
            <a:ext cx="2314222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用电暖气取暖</a:t>
            </a:r>
            <a:endParaRPr lang="zh-CN" altLang="en-US" dirty="0">
              <a:solidFill>
                <a:srgbClr val="FF33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8911449" y="2484297"/>
            <a:ext cx="2616200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电能转化为内能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8" name="Picture 3" descr="46BGMS5P1GF12L5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1783" y="3978131"/>
            <a:ext cx="3792537" cy="2636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690167" y="4498306"/>
            <a:ext cx="2957689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机械能转化为电能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0" name="Group 3"/>
          <p:cNvGrpSpPr/>
          <p:nvPr/>
        </p:nvGrpSpPr>
        <p:grpSpPr bwMode="auto">
          <a:xfrm>
            <a:off x="4367566" y="4114801"/>
            <a:ext cx="4182074" cy="2514600"/>
            <a:chOff x="-1247" y="543"/>
            <a:chExt cx="2736" cy="2448"/>
          </a:xfrm>
        </p:grpSpPr>
        <p:pic>
          <p:nvPicPr>
            <p:cNvPr id="21" name="Picture 4" descr="QQ截图2011121411075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-1247" y="543"/>
              <a:ext cx="2736" cy="2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Text Box 5"/>
            <p:cNvSpPr txBox="1">
              <a:spLocks noChangeArrowheads="1"/>
            </p:cNvSpPr>
            <p:nvPr/>
          </p:nvSpPr>
          <p:spPr bwMode="auto">
            <a:xfrm>
              <a:off x="-465" y="588"/>
              <a:ext cx="1097" cy="36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b="1" dirty="0">
                  <a:solidFill>
                    <a:srgbClr val="FF33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灯泡发光</a:t>
              </a:r>
              <a:endParaRPr lang="zh-CN" altLang="en-US" b="1" dirty="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4756255" y="6014249"/>
            <a:ext cx="3351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电能转化为光能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575591" y="2669735"/>
            <a:ext cx="3832964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太阳能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转化为内能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横卷形 23"/>
          <p:cNvSpPr/>
          <p:nvPr/>
        </p:nvSpPr>
        <p:spPr bwMode="auto">
          <a:xfrm>
            <a:off x="8976360" y="5044440"/>
            <a:ext cx="2606040" cy="1112520"/>
          </a:xfrm>
          <a:prstGeom prst="horizontalScroll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1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zh-CN" altLang="en-US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6" action="ppaction://hlinkfile"/>
              </a:rPr>
              <a:t>还有吗？</a:t>
            </a:r>
            <a:endParaRPr kumimoji="0" lang="zh-CN" altLang="en-US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  <p:bldP spid="14" grpId="0"/>
      <p:bldP spid="17" grpId="0" autoUpdateAnimBg="0"/>
      <p:bldP spid="19" grpId="0"/>
      <p:bldP spid="23" grpId="0" autoUpdateAnimBg="0"/>
      <p:bldP spid="24" grpId="0" animBg="1"/>
      <p:bldP spid="24" grpId="1" animBg="1"/>
    </p:bldLst>
  </p:timing>
</p:sld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2153</Words>
  <Application>WPS 演示</Application>
  <PresentationFormat>宽屏</PresentationFormat>
  <Paragraphs>222</Paragraphs>
  <Slides>20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2" baseType="lpstr">
      <vt:lpstr>Arial</vt:lpstr>
      <vt:lpstr>宋体</vt:lpstr>
      <vt:lpstr>Wingdings</vt:lpstr>
      <vt:lpstr>Calibri Light</vt:lpstr>
      <vt:lpstr>Calibri</vt:lpstr>
      <vt:lpstr>微软雅黑</vt:lpstr>
      <vt:lpstr>黑体</vt:lpstr>
      <vt:lpstr/>
      <vt:lpstr>Arial Unicode MS</vt:lpstr>
      <vt:lpstr>华文新魏</vt:lpstr>
      <vt:lpstr>RomanS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Administrator</cp:lastModifiedBy>
  <cp:revision>450</cp:revision>
  <dcterms:created xsi:type="dcterms:W3CDTF">2013-07-01T03:05:00Z</dcterms:created>
  <dcterms:modified xsi:type="dcterms:W3CDTF">2018-05-01T06:37:14Z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