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12192000"/>
  <p:custDataLst>
    <p:tags r:id="rId3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tags" Target="tags/tag1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8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6.jpeg" /><Relationship Id="rId4" Type="http://schemas.openxmlformats.org/officeDocument/2006/relationships/image" Target="../media/image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0.png" /><Relationship Id="rId4" Type="http://schemas.openxmlformats.org/officeDocument/2006/relationships/image" Target="../media/image11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2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27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14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15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16.jpeg" /><Relationship Id="rId4" Type="http://schemas.openxmlformats.org/officeDocument/2006/relationships/image" Target="../media/image17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16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1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18.png" /><Relationship Id="rId4" Type="http://schemas.openxmlformats.org/officeDocument/2006/relationships/image" Target="../media/image1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20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1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d2b6d548d.fixed?vcp=1&amp;pid=58bc74f9f&amp;color=0,0,0&amp;vtp=1&amp;bbb=1" title=""/>
          <p:cNvSpPr/>
          <p:nvPr/>
        </p:nvSpPr>
        <p:spPr>
          <a:xfrm>
            <a:off x="0" y="71323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d2b6d548d.fixed?vcp=1&amp;pid=58bc74f9f&amp;color=0,0,0&amp;vtp=1&amp;bbb=1" title=""/>
          <p:cNvSpPr/>
          <p:nvPr/>
        </p:nvSpPr>
        <p:spPr>
          <a:xfrm>
            <a:off x="0" y="177393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d2b6d548d.fixed?vcp=1&amp;pid=58bc74f9f&amp;color=0,0,0&amp;vtp=1&amp;bbb=1" title=""/>
          <p:cNvSpPr/>
          <p:nvPr/>
        </p:nvSpPr>
        <p:spPr>
          <a:xfrm>
            <a:off x="0" y="270662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第9讲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运动和力</a:t>
            </a:r>
            <a:endParaRPr lang="en-US" altLang="zh-CN" sz="5500"/>
          </a:p>
        </p:txBody>
      </p:sp>
      <p:sp>
        <p:nvSpPr>
          <p:cNvPr id="5" name="C_3#d2b6d548d" title=""/>
          <p:cNvSpPr/>
          <p:nvPr/>
        </p:nvSpPr>
        <p:spPr>
          <a:xfrm>
            <a:off x="1956816" y="373989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ea73bf76d?vcp=1&amp;pid=7691fdf01&amp;color=0,0,0&amp;vtp=1&amp;bt=1&amp;bbb=1&amp;hb=1" title=""/>
          <p:cNvSpPr/>
          <p:nvPr/>
        </p:nvSpPr>
        <p:spPr>
          <a:xfrm>
            <a:off x="932688" y="1526254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2.增大与减小摩擦的方法。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滑动摩擦力的大小只跟物体间接触面的粗糙程度以及所受压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力的大小有关，而与接触面的面积大小无关。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（1）增大有益摩擦的方法是增大压力或增大接触面的粗糙程度。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（2）减小有害摩擦的方法是减小压力，或使接触面变光滑，或用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滚动代替滑动，或使物体脱离接触，如加润滑油、形成气垫等。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cb1205f8.fixed?vcp=1&amp;pid=d2b6d548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6cb1205f8.fixed?vcp=1&amp;pid=d2b6d548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6cb1205f8.fixed?vcp=1&amp;pid=d2b6d548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0a1c253e?vcp=1&amp;pid=6cb1205f8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0a1c253e?vcp=1&amp;pid=6cb1205f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牛顿第一定律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惯性</a:t>
            </a:r>
            <a:endParaRPr lang="en-US" altLang="zh-CN" sz="100"/>
          </a:p>
        </p:txBody>
      </p:sp>
      <p:sp>
        <p:nvSpPr>
          <p:cNvPr id="4" name="QC_6_BD.23_1#685b80efc?vcp=1&amp;vop=1&amp;vis=1&amp;pid=c0a1c253e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日常生活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）乘客乘坐汽车时系好安全带，可以防止急刹车时，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由于什么的惯性而受到伤害(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4_1#685b80efc.bracket?vcp=1&amp;vop=1&amp;vis=1&amp;pid=c0a1c253e&amp;color=0,0,0&amp;vpa=23&amp;vtp=1" title=""/>
          <p:cNvSpPr/>
          <p:nvPr/>
        </p:nvSpPr>
        <p:spPr>
          <a:xfrm>
            <a:off x="5495956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6_BD.23_2#685b80efc.choices?vcp=1&amp;vop=1&amp;vis=1&amp;pid=c0a1c253e&amp;color=0,0,0&amp;vtp=1&amp;bbb=1" title=""/>
          <p:cNvSpPr/>
          <p:nvPr/>
        </p:nvSpPr>
        <p:spPr>
          <a:xfrm>
            <a:off x="932688" y="26280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4605"/>
                <a:tab pos="5438775"/>
                <a:tab pos="79806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A.汽车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B.安全带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C.乘客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D.座椅</a:t>
            </a:r>
            <a:endParaRPr lang="en-US" altLang="zh-CN" sz="28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014200" y="12192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5_1#ba23c75e2?vcp=1&amp;vop=1&amp;vis=1&amp;pid=c0a1c253e&amp;color=0,0,0&amp;vtp=1&amp;bt=1&amp;bbb=1&amp;hb=1" title=""/>
          <p:cNvSpPr/>
          <p:nvPr/>
        </p:nvSpPr>
        <p:spPr>
          <a:xfrm>
            <a:off x="932688" y="153314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（2024·中山模拟）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在中国空间站的“天宫课堂”上，航天员王亚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平和叶光富做了太空抛物实验，“冰墩墩”被王亚平轻轻一推，便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几乎沿直线匀速飘向叶光富，下列哪一定律能解释此运动现象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6_1#ba23c75e2.bracket?vcp=1&amp;vop=1&amp;vis=1&amp;pid=c0a1c253e&amp;color=0,0,0&amp;vpa=24&amp;vtp=1" title=""/>
          <p:cNvSpPr/>
          <p:nvPr/>
        </p:nvSpPr>
        <p:spPr>
          <a:xfrm>
            <a:off x="1222407" y="346290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25_2#ba23c75e2.choices?vcp=1&amp;vop=1&amp;vis=1&amp;pid=c0a1c253e&amp;color=0,0,0&amp;vtp=1&amp;bbb=1" title=""/>
          <p:cNvSpPr/>
          <p:nvPr/>
        </p:nvSpPr>
        <p:spPr>
          <a:xfrm>
            <a:off x="932688" y="41050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A.光的反射定律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B.牛顿第一定律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C.欧姆定律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D.焦耳定律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7_1#98f663f42?vcp=1&amp;vop=1&amp;vis=1&amp;pid=c0a1c253e&amp;color=0,0,0&amp;vtp=1&amp;bt=1&amp;bbb=1&amp;hb=1" title=""/>
          <p:cNvSpPr/>
          <p:nvPr/>
        </p:nvSpPr>
        <p:spPr>
          <a:xfrm>
            <a:off x="932688" y="2187289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（2025·福建）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《考工记》记载：“马力既竭，辀犹能一取焉。”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展现出古人观察到马已停止用力，车还能前进一段距离。车继续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前进的主要原因是其(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8_1#98f663f42.bracket?vcp=1&amp;vop=1&amp;vis=1&amp;pid=c0a1c253e&amp;color=0,0,0&amp;vpa=25&amp;vtp=1" title=""/>
          <p:cNvSpPr/>
          <p:nvPr/>
        </p:nvSpPr>
        <p:spPr>
          <a:xfrm>
            <a:off x="4424394" y="34693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27_2#98f663f42.choices?vcp=1&amp;vop=1&amp;vis=1&amp;pid=c0a1c253e&amp;color=0,0,0&amp;vtp=1&amp;bbb=1" title=""/>
          <p:cNvSpPr/>
          <p:nvPr/>
        </p:nvSpPr>
        <p:spPr>
          <a:xfrm>
            <a:off x="932688" y="410371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4605"/>
                <a:tab pos="5083175"/>
                <a:tab pos="76250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A.具有惯性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B.受到推力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C.受力平衡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D.受到摩擦力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185fe657?vcp=1&amp;pid=6cb1205f8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d185fe657?vcp=1&amp;pid=6cb1205f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二力平衡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二力合成</a:t>
            </a:r>
            <a:endParaRPr lang="en-US" altLang="zh-CN" sz="100"/>
          </a:p>
        </p:txBody>
      </p:sp>
      <p:pic>
        <p:nvPicPr>
          <p:cNvPr id="4" name="QC_6_BD.29_1#ba754cc9c?iti=1&amp;htil=1&amp;vcp=1&amp;vop=1&amp;vis=1&amp;pid=d185fe65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8887" y="1369351"/>
            <a:ext cx="2020824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29_2#ba754cc9c?iti=1&amp;htil=1&amp;vcp=1&amp;vop=1&amp;vis=1&amp;pid=d185fe657&amp;color=0,0,0&amp;vtp=1&amp;bbb=1" title=""/>
          <p:cNvSpPr/>
          <p:nvPr/>
        </p:nvSpPr>
        <p:spPr>
          <a:xfrm>
            <a:off x="9682893" y="363033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图9-1</a:t>
            </a:r>
            <a:endParaRPr lang="en-US" altLang="zh-CN" sz="2800"/>
          </a:p>
        </p:txBody>
      </p:sp>
      <p:sp>
        <p:nvSpPr>
          <p:cNvPr id="6" name="QC_6_BD.29_3#ba754cc9c?htil=1&amp;vcp=1&amp;vop=1&amp;vis=1&amp;pid=d185fe657&amp;color=0,0,0&amp;vtp=1&amp;bbb=1&amp;hb=1" title=""/>
          <p:cNvSpPr/>
          <p:nvPr/>
        </p:nvSpPr>
        <p:spPr>
          <a:xfrm>
            <a:off x="932688" y="1351063"/>
            <a:ext cx="816559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（2023·四川）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如图9-1所示，茶杯静止在水平桌面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上，下列各对力中属于平衡力的是(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30_1#ba754cc9c.bracket?vcp=1&amp;vop=1&amp;vis=1&amp;pid=d185fe657&amp;color=0,0,0&amp;vpa=26&amp;vtp=1" title=""/>
          <p:cNvSpPr/>
          <p:nvPr/>
        </p:nvSpPr>
        <p:spPr>
          <a:xfrm>
            <a:off x="6567520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8" name="QC_6_BD.29_4#ba754cc9c.choices?htil=1&amp;vcp=1&amp;vop=1&amp;vis=1&amp;pid=d185fe657&amp;color=0,0,0&amp;vtp=1&amp;bbb=1" title=""/>
          <p:cNvSpPr/>
          <p:nvPr/>
        </p:nvSpPr>
        <p:spPr>
          <a:xfrm>
            <a:off x="932688" y="2635858"/>
            <a:ext cx="81655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A.茶杯所受的重力和桌面对茶杯的支持力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B.茶杯所受的重力和茶杯对桌面的压力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C.茶杯对桌面的压力和桌面对茶杯的支持力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D.桌子所受的重力和地面对桌子的支持力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1_1#2a6d1c8fc?vcp=1&amp;vop=1&amp;vis=1&amp;pid=d185fe657&amp;color=0,0,0&amp;vtp=1&amp;bt=1&amp;bbb=1&amp;hb=1" title=""/>
              <p:cNvSpPr/>
              <p:nvPr/>
            </p:nvSpPr>
            <p:spPr>
              <a:xfrm>
                <a:off x="932688" y="189353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日常生活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）小申坐电梯回家时，电梯匀速上升。若他对电梯的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压力为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，电梯对他的支持力为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，他受到的重力为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，则下列判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断中正确的是(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1_1#2a6d1c8fc?vcp=1&amp;vop=1&amp;vis=1&amp;pid=d185fe65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9353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920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32_1#2a6d1c8fc.bracket?vcp=1&amp;vop=1&amp;vis=1&amp;pid=d185fe657&amp;color=0,0,0&amp;vpa=27&amp;vtp=1" title=""/>
          <p:cNvSpPr/>
          <p:nvPr/>
        </p:nvSpPr>
        <p:spPr>
          <a:xfrm>
            <a:off x="3352831" y="317560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1_2#2a6d1c8fc.choices?vcp=1&amp;vop=1&amp;vis=1&amp;pid=d185fe657&amp;color=0,0,0&amp;vtp=1&amp;bbb=1" title=""/>
              <p:cNvSpPr/>
              <p:nvPr/>
            </p:nvSpPr>
            <p:spPr>
              <a:xfrm>
                <a:off x="932688" y="374469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是平衡力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是平衡力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1_2#2a6d1c8fc.choices?vcp=1&amp;vop=1&amp;vis=1&amp;pid=d185fe65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44690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3_1#c4eac3d98?vcp=1&amp;vop=1&amp;vis=1&amp;pid=d185fe657&amp;color=0,0,0&amp;vtp=1&amp;bt=1&amp;bbb=1&amp;hb=1" title=""/>
          <p:cNvSpPr/>
          <p:nvPr/>
        </p:nvSpPr>
        <p:spPr>
          <a:xfrm>
            <a:off x="932688" y="720000"/>
            <a:ext cx="10323576" cy="1112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（2025·江西）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如图9-2所示，用手拉着弹簧测力计，使钩码处于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静止状态。下列说法正确的是(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4_1#c4eac3d98.bracket?vcp=1&amp;vop=1&amp;vis=1&amp;pid=d185fe657&amp;color=0,0,0&amp;vpa=28&amp;vtp=1" title=""/>
          <p:cNvSpPr/>
          <p:nvPr/>
        </p:nvSpPr>
        <p:spPr>
          <a:xfrm>
            <a:off x="5853144" y="1300645"/>
            <a:ext cx="515938" cy="5201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6_BD.33_2#c4eac3d98?iti=2&amp;htil=2&amp;vcp=1&amp;vop=1&amp;vis=1&amp;pid=d185fe65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18904" y="1389482"/>
            <a:ext cx="1719072" cy="27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3_3#c4eac3d98?iti=2&amp;htil=2&amp;vcp=1&amp;vop=1&amp;vis=1&amp;pid=d185fe657&amp;color=0,0,0&amp;vtp=1&amp;bbb=1" title=""/>
          <p:cNvSpPr/>
          <p:nvPr/>
        </p:nvSpPr>
        <p:spPr>
          <a:xfrm>
            <a:off x="9922034" y="4302037"/>
            <a:ext cx="912812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图9-2</a:t>
            </a:r>
            <a:endParaRPr lang="en-US" altLang="zh-CN" sz="2800"/>
          </a:p>
        </p:txBody>
      </p:sp>
      <p:sp>
        <p:nvSpPr>
          <p:cNvPr id="6" name="QC_6_BD.33_4#c4eac3d98.choices?htil=2&amp;vcp=1&amp;vop=1&amp;vis=1&amp;pid=d185fe657&amp;color=0,0,0&amp;vtp=1&amp;bbb=1&amp;hb=1" title=""/>
          <p:cNvSpPr/>
          <p:nvPr/>
        </p:nvSpPr>
        <p:spPr>
          <a:xfrm>
            <a:off x="932688" y="1896085"/>
            <a:ext cx="8476488" cy="40969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A.钩码所受的重力与绳子对钩码的拉力是一对平衡力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B.绳子对钩码的拉力与弹簧测力计对绳子的拉力是一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对平衡力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C.手对弹簧测力计的拉力与钩码所受的重力是一对相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互作用力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D.弹簧测力计对绳子的拉力与手对弹簧测力计的拉力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是一对相互作用力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38aa0369?vcp=1&amp;pid=6cb1205f8&amp;color=0,0,0&amp;tib=255,255,255&amp;iip=6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38aa0369?vcp=1&amp;pid=6cb1205f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摩擦力</a:t>
            </a:r>
            <a:endParaRPr lang="en-US" altLang="zh-CN" sz="100"/>
          </a:p>
        </p:txBody>
      </p:sp>
      <p:sp>
        <p:nvSpPr>
          <p:cNvPr id="4" name="QC_6_BD.35_1#7e0d9bd6a?vcp=1&amp;vop=1&amp;vis=1&amp;pid=438aa0369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（2025·自贡）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以下做法能减小摩擦力的是(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6_1#7e0d9bd6a.bracket?vcp=1&amp;vop=1&amp;vis=1&amp;pid=438aa0369&amp;color=0,0,0&amp;vpa=29&amp;vtp=1" title=""/>
          <p:cNvSpPr/>
          <p:nvPr/>
        </p:nvSpPr>
        <p:spPr>
          <a:xfrm>
            <a:off x="8021670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35_2#7e0d9bd6a.choices?vcp=1&amp;vop=1&amp;vis=1&amp;pid=438aa0369&amp;color=0,0,0&amp;vtp=1&amp;bbb=1" title=""/>
          <p:cNvSpPr/>
          <p:nvPr/>
        </p:nvSpPr>
        <p:spPr>
          <a:xfrm>
            <a:off x="932688" y="1990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A.机器转轴处加润滑油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B.用力压着黑板擦擦黑板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C.鞋底做成凹凸不平的槽纹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D.体操运动员在手上涂镁粉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7_1#82c492daa?vcp=1&amp;vop=1&amp;vis=1&amp;pid=438aa0369&amp;color=0,0,0&amp;vtp=1&amp;bt=1&amp;bbb=1&amp;hb=1" title=""/>
          <p:cNvSpPr/>
          <p:nvPr/>
        </p:nvSpPr>
        <p:spPr>
          <a:xfrm>
            <a:off x="932688" y="88036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冰壶运动员比赛用鞋如图9-3，蹬冰鞋底用橡胶制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成，滑行鞋底用塑料制成。运动员用滑行鞋支撑全身在冰面上滑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行，需要停下时，用蹬冰鞋接触冰面进行控制。下列说法正确的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8_1#82c492daa.bracket?vcp=1&amp;vop=1&amp;vis=1&amp;pid=438aa0369&amp;color=0,0,0&amp;vpa=30&amp;vtp=1" title=""/>
          <p:cNvSpPr/>
          <p:nvPr/>
        </p:nvSpPr>
        <p:spPr>
          <a:xfrm>
            <a:off x="1579594" y="281012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6_BD.37_2#82c492daa?iti=3&amp;htil=3&amp;vcp=1&amp;vop=1&amp;vis=1&amp;pid=438aa036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93088" y="3479736"/>
            <a:ext cx="2935224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7_3#82c492daa?iti=3&amp;htil=3&amp;vcp=1&amp;vop=1&amp;vis=1&amp;pid=438aa0369&amp;color=0,0,0&amp;vtp=1&amp;bbb=1" title=""/>
          <p:cNvSpPr/>
          <p:nvPr/>
        </p:nvSpPr>
        <p:spPr>
          <a:xfrm>
            <a:off x="9204294" y="507892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图9-3</a:t>
            </a:r>
            <a:endParaRPr lang="en-US" altLang="zh-CN" sz="2800"/>
          </a:p>
        </p:txBody>
      </p:sp>
      <p:sp>
        <p:nvSpPr>
          <p:cNvPr id="6" name="QC_6_BD.37_4#82c492daa.choices?htil=3&amp;vcp=1&amp;vop=1&amp;vis=1&amp;pid=438aa0369&amp;color=0,0,0&amp;vtp=1&amp;bbb=1" title=""/>
          <p:cNvSpPr/>
          <p:nvPr/>
        </p:nvSpPr>
        <p:spPr>
          <a:xfrm>
            <a:off x="932688" y="3452304"/>
            <a:ext cx="72511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A.蹬冰鞋底是为了减小压力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B.滑行鞋底是为了减小摩擦力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C.运动员在冰面上滑行需要力来维持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D.滑行时若摩擦力消失，则运动员会停止运动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d2b6d548d?lid=6e69440b5&amp;cid=6e69440b5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d2b6d548d?lid=6e69440b5&amp;cid=6e69440b5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d2b6d548d?lid=6e69440b5&amp;cid=6e69440b5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d2b6d548d?lid=1fb41eccf&amp;cid=1fb41eccf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d2b6d548d?lid=1fb41eccf&amp;cid=1fb41eccf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d2b6d548d?lid=1fb41eccf&amp;cid=1fb41eccf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d2b6d548d?lid=6cb1205f8&amp;cid=6cb1205f8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d2b6d548d?lid=6cb1205f8&amp;cid=6cb1205f8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d2b6d548d?lid=6cb1205f8&amp;cid=6cb1205f8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d2b6d548d?lid=29f5a8f69&amp;cid=29f5a8f69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d2b6d548d?lid=29f5a8f69&amp;cid=29f5a8f69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d2b6d548d?lid=29f5a8f69&amp;cid=29f5a8f69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d2b6d548d?lid=9e83c1b65&amp;cid=9e83c1b65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d2b6d548d?lid=9e83c1b65&amp;cid=9e83c1b65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d2b6d548d?lid=9e83c1b65&amp;cid=9e83c1b65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d2b6d548d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d2b6d548d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d2b6d548d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9f5a8f69.fixed?vcp=1&amp;pid=d2b6d548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29f5a8f69.fixed?vcp=1&amp;pid=d2b6d548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29f5a8f69.fixed?vcp=1&amp;pid=d2b6d548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39_1#684045b13?iti=4&amp;htil=4&amp;vcp=1&amp;vop=1&amp;vis=1&amp;pid=29f5a8f69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7563" y="1233932"/>
            <a:ext cx="4041648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39_2#684045b13?iti=4&amp;htil=4&amp;vcp=1&amp;vop=1&amp;vis=1&amp;pid=29f5a8f69&amp;color=0,0,0&amp;vtp=1&amp;bbb=1" title=""/>
          <p:cNvSpPr/>
          <p:nvPr/>
        </p:nvSpPr>
        <p:spPr>
          <a:xfrm>
            <a:off x="8731981" y="3500628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图9-4</a:t>
            </a:r>
            <a:endParaRPr lang="en-US" altLang="zh-CN" sz="2800"/>
          </a:p>
        </p:txBody>
      </p:sp>
      <p:sp>
        <p:nvSpPr>
          <p:cNvPr id="4" name="QC_5_BD.39_3#684045b13?htil=4&amp;vcp=1&amp;vop=1&amp;vis=1&amp;pid=29f5a8f69&amp;color=0,0,0&amp;vtp=1&amp;bt=1&amp;bbb=1&amp;hb=1&amp;hs=1" title=""/>
          <p:cNvSpPr/>
          <p:nvPr/>
        </p:nvSpPr>
        <p:spPr>
          <a:xfrm>
            <a:off x="932688" y="1215644"/>
            <a:ext cx="614476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日常生活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）如图9-4所示，汽车上配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有安全带和头枕，司机和乘客都必须系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好安全带。当向前行驶的汽车分别出现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突然加速、紧急刹车两种状况时，对乘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车人员起主要保护作用的分别是(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40_1#684045b13.bracket?vcp=1&amp;vop=1&amp;vis=1&amp;pid=29f5a8f69&amp;color=0,0,0&amp;vpa=31&amp;vtp=1" title=""/>
          <p:cNvSpPr/>
          <p:nvPr/>
        </p:nvSpPr>
        <p:spPr>
          <a:xfrm>
            <a:off x="6210331" y="379310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5_BD.39_4#684045b13.choices?vcp=1&amp;vop=1&amp;vis=1&amp;pid=29f5a8f69&amp;color=0,0,0&amp;vtp=1&amp;bbb=1&amp;hs=1" title=""/>
          <p:cNvSpPr/>
          <p:nvPr/>
        </p:nvSpPr>
        <p:spPr>
          <a:xfrm>
            <a:off x="932688" y="44225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A.头枕、头枕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B.安全带、安全带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C.安全带、头枕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D.头枕、安全带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1_1#a1ccaffba?iti=5&amp;htil=5&amp;vcp=1&amp;vop=1&amp;vis=1&amp;pid=29f5a8f69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79793" y="895097"/>
            <a:ext cx="3737085" cy="178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1_2#a1ccaffba?iti=5&amp;htil=5&amp;vcp=1&amp;vop=1&amp;vis=1&amp;pid=29f5a8f69&amp;color=0,0,0&amp;vtp=1&amp;bbb=1" title=""/>
          <p:cNvSpPr/>
          <p:nvPr/>
        </p:nvSpPr>
        <p:spPr>
          <a:xfrm>
            <a:off x="8891929" y="2808606"/>
            <a:ext cx="9128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图9-5</a:t>
            </a:r>
            <a:endParaRPr lang="en-US" altLang="zh-CN" sz="2800"/>
          </a:p>
        </p:txBody>
      </p:sp>
      <p:sp>
        <p:nvSpPr>
          <p:cNvPr id="4" name="QC_5_BD.41_3#a1ccaffba?htil=5&amp;vcp=1&amp;vop=1&amp;vis=1&amp;pid=29f5a8f69&amp;color=0,0,0&amp;vtp=1&amp;bt=1&amp;bbb=1&amp;hb=1&amp;hs=1" title=""/>
          <p:cNvSpPr/>
          <p:nvPr/>
        </p:nvSpPr>
        <p:spPr>
          <a:xfrm>
            <a:off x="932688" y="907796"/>
            <a:ext cx="6437376" cy="181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课本原图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）如图9-5所示，小强用水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平向右的力推静止在水平地面上的箱子，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但箱子没动。下列说法正确的是(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42_1#a1ccaffba.bracket?vcp=1&amp;vop=1&amp;vis=1&amp;pid=29f5a8f69&amp;color=0,0,0&amp;vpa=32&amp;vtp=1" title=""/>
          <p:cNvSpPr/>
          <p:nvPr/>
        </p:nvSpPr>
        <p:spPr>
          <a:xfrm>
            <a:off x="6210331" y="2164525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5_BD.41_4#a1ccaffba.choices?vcp=1&amp;vop=1&amp;vis=1&amp;pid=29f5a8f69&amp;color=0,0,0&amp;vtp=1&amp;bbb=1&amp;hs=1" title=""/>
          <p:cNvSpPr/>
          <p:nvPr/>
        </p:nvSpPr>
        <p:spPr>
          <a:xfrm>
            <a:off x="932688" y="3485641"/>
            <a:ext cx="10323576" cy="2449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A.箱子受到的重力和地面对箱子的支持力是一对相互作用力</a:t>
            </a:r>
            <a:endParaRPr lang="en-US" altLang="zh-CN" sz="2800"/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B.箱子对地面的压力和地面对箱子的支持力是一对平衡力</a:t>
            </a:r>
            <a:endParaRPr lang="en-US" altLang="zh-CN" sz="2800"/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C.箱子受到水平方向的推力小于地面对箱子的摩擦力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D.若此时一切外力都突然消失，箱子会静止在原地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3_1#cb6edb765?vcp=1&amp;vop=1&amp;vis=1&amp;pid=29f5a8f69&amp;color=0,0,0&amp;vtp=1&amp;bt=1&amp;bbb=1" title=""/>
          <p:cNvSpPr/>
          <p:nvPr/>
        </p:nvSpPr>
        <p:spPr>
          <a:xfrm>
            <a:off x="932688" y="184327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（2023·湖南）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下列有关摩擦力的说法不正确的是(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44_1#cb6edb765.bracket?vcp=1&amp;vop=1&amp;vis=1&amp;pid=29f5a8f69&amp;color=0,0,0&amp;vpa=33&amp;vtp=1" title=""/>
          <p:cNvSpPr/>
          <p:nvPr/>
        </p:nvSpPr>
        <p:spPr>
          <a:xfrm>
            <a:off x="9093232" y="183946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5_BD.43_2#cb6edb765.choices?vcp=1&amp;vop=1&amp;vis=1&amp;pid=29f5a8f69&amp;color=0,0,0&amp;vtp=1&amp;bbb=1" title=""/>
          <p:cNvSpPr/>
          <p:nvPr/>
        </p:nvSpPr>
        <p:spPr>
          <a:xfrm>
            <a:off x="932688" y="248558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A.走路时鞋底与路面间的摩擦是有益摩擦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B.自行车刹车时，通过增大刹车胶皮与钢圈之间的压力来增大摩擦力</a:t>
            </a:r>
            <a:endParaRPr lang="en-US" altLang="zh-CN" sz="2800" spc="-1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C.摩擦力不一定是阻力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D.摩擦力的方向总是与物体的运动方向相反</a:t>
            </a:r>
            <a:endParaRPr lang="en-US" altLang="zh-CN" sz="2800"/>
          </a:p>
        </p:txBody>
      </p:sp>
      <p:sp>
        <p:nvSpPr>
          <p:cNvPr id="5" name="QC_5_BD.43_1#cb6edb765?vcp=1&amp;vop=1&amp;vis=1&amp;pid=29f5a8f69&amp;color=0,0,0&amp;vtp=1&amp;bt=1&amp;bbb=1&amp;zzd= 1" title=""/>
          <p:cNvSpPr/>
          <p:nvPr/>
        </p:nvSpPr>
        <p:spPr>
          <a:xfrm>
            <a:off x="7189852" y="2431860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QC_5_BD.43_1#cb6edb765?vcp=1&amp;vop=1&amp;vis=1&amp;pid=29f5a8f69&amp;color=0,0,0&amp;vtp=1&amp;bt=1&amp;bbb=1&amp;zzd= 1" title=""/>
          <p:cNvSpPr/>
          <p:nvPr/>
        </p:nvSpPr>
        <p:spPr>
          <a:xfrm>
            <a:off x="7547039" y="2431860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QC_5_BD.43_1#cb6edb765?vcp=1&amp;vop=1&amp;vis=1&amp;pid=29f5a8f69&amp;color=0,0,0&amp;vtp=1&amp;bt=1&amp;bbb=1&amp;zzd= 1" title=""/>
          <p:cNvSpPr/>
          <p:nvPr/>
        </p:nvSpPr>
        <p:spPr>
          <a:xfrm>
            <a:off x="7904227" y="2431860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5_1#d96a30b35?vcp=1&amp;vop=1&amp;vis=1&amp;pid=29f5a8f69&amp;color=0,0,0&amp;vtp=1&amp;bt=1&amp;bbb=1&amp;hb=1" title=""/>
          <p:cNvSpPr/>
          <p:nvPr/>
        </p:nvSpPr>
        <p:spPr>
          <a:xfrm>
            <a:off x="932688" y="78228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（2025·吉林）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如图9-6是“探究滑动摩擦力大小与哪些因素有关”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的实验。</a:t>
            </a:r>
            <a:endParaRPr lang="en-US" altLang="zh-CN" sz="2800"/>
          </a:p>
        </p:txBody>
      </p:sp>
      <p:pic>
        <p:nvPicPr>
          <p:cNvPr id="3" name="QO_5_BD.45_2#d96a30b35?iti=6&amp;vcp=1&amp;vop=1&amp;vis=1&amp;pid=29f5a8f6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3392" y="2119725"/>
            <a:ext cx="8202168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5_3#d96a30b35?iti=6&amp;vcp=1&amp;vop=1&amp;vis=1&amp;pid=29f5a8f69&amp;color=0,0,0&amp;vtp=1&amp;bbb=1" title=""/>
          <p:cNvSpPr/>
          <p:nvPr/>
        </p:nvSpPr>
        <p:spPr>
          <a:xfrm>
            <a:off x="5638071" y="429498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图9-6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46_1#a495b57d8?vcp=1&amp;vop=1&amp;vis=1&amp;pid=d96a30b35&amp;color=0,0,0&amp;vtp=1&amp;bbb=1&amp;hb=1" title=""/>
              <p:cNvSpPr/>
              <p:nvPr/>
            </p:nvSpPr>
            <p:spPr>
              <a:xfrm>
                <a:off x="932688" y="4862925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实验中需要用弹簧测力计沿水平方向拉动木块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，使其做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运动。图甲中木块受到的滑动摩擦力大小为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46_1#a495b57d8?vcp=1&amp;vop=1&amp;vis=1&amp;pid=d96a30b3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62925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47_1#a495b57d8.blank?vcp=1&amp;vop=1&amp;vis=1&amp;pid=d96a30b35&amp;color=0,0,0&amp;vpa=34&amp;vtp=1&amp;bbb=1" title=""/>
          <p:cNvSpPr/>
          <p:nvPr/>
        </p:nvSpPr>
        <p:spPr>
          <a:xfrm>
            <a:off x="943007" y="5459190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匀速直线</a:t>
            </a:r>
            <a:endParaRPr lang="en-US" altLang="zh-CN" sz="2800"/>
          </a:p>
        </p:txBody>
      </p:sp>
      <p:sp>
        <p:nvSpPr>
          <p:cNvPr id="7" name="QB_6_AN.48_1#a495b57d8.blank?vcp=1&amp;vop=1&amp;vis=1&amp;pid=d96a30b35&amp;color=0,0,0&amp;vpa=35&amp;vtp=1&amp;bbb=1" title=""/>
          <p:cNvSpPr/>
          <p:nvPr/>
        </p:nvSpPr>
        <p:spPr>
          <a:xfrm>
            <a:off x="9469470" y="5459190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49_1#987f453fe?vcp=1&amp;vop=1&amp;vis=1&amp;pid=d96a30b35&amp;color=0,0,0&amp;vtp=1&amp;bt=1&amp;bbb=1&amp;hb=1" title=""/>
          <p:cNvSpPr/>
          <p:nvPr/>
        </p:nvSpPr>
        <p:spPr>
          <a:xfrm>
            <a:off x="932688" y="83235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甲、乙所示两次实验，探究的问题是滑动摩擦力的大小与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的关系。</a:t>
            </a:r>
            <a:endParaRPr lang="en-US" altLang="zh-CN" sz="2800"/>
          </a:p>
        </p:txBody>
      </p:sp>
      <p:sp>
        <p:nvSpPr>
          <p:cNvPr id="3" name="QB_6_AN.50_1#987f453fe.blank?vcp=1&amp;vop=1&amp;vis=1&amp;pid=d96a30b35&amp;color=0,0,0&amp;vpa=36&amp;vtp=1&amp;bbb=1" title=""/>
          <p:cNvSpPr/>
          <p:nvPr/>
        </p:nvSpPr>
        <p:spPr>
          <a:xfrm>
            <a:off x="943007" y="1428623"/>
            <a:ext cx="27590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接触面粗糙程度</a:t>
            </a:r>
            <a:endParaRPr lang="en-US" altLang="zh-CN" sz="2800"/>
          </a:p>
        </p:txBody>
      </p:sp>
      <p:pic>
        <p:nvPicPr>
          <p:cNvPr id="4" name="QB_6_BD.49_2#987f453fe?iti=7&amp;vcp=1&amp;vop=1&amp;vis=1&amp;visfb=1&amp;pid=d96a30b3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3432" y="2161667"/>
            <a:ext cx="7562088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49_3#987f453fe?iti=7&amp;vcp=1&amp;vop=1&amp;vis=1&amp;visfb=1&amp;pid=d96a30b35&amp;color=0,0,0&amp;vtp=1&amp;bbb=1" title=""/>
          <p:cNvSpPr/>
          <p:nvPr/>
        </p:nvSpPr>
        <p:spPr>
          <a:xfrm>
            <a:off x="5638070" y="417233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图9-6</a:t>
            </a:r>
            <a:endParaRPr lang="en-US" altLang="zh-CN" sz="2800"/>
          </a:p>
        </p:txBody>
      </p:sp>
      <p:sp>
        <p:nvSpPr>
          <p:cNvPr id="6" name="QB_6_BD.51_1#f3da7ff5d?vcp=1&amp;vop=1&amp;vis=1&amp;pid=d96a30b35&amp;color=0,0,0&amp;vtp=1&amp;bbb=1&amp;hb=1" title=""/>
          <p:cNvSpPr/>
          <p:nvPr/>
        </p:nvSpPr>
        <p:spPr>
          <a:xfrm>
            <a:off x="932688" y="481285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比较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两次实验可知，滑动摩擦力的大小与接触面所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受的压力有关。</a:t>
            </a:r>
            <a:endParaRPr lang="en-US" altLang="zh-CN" sz="2800"/>
          </a:p>
        </p:txBody>
      </p:sp>
      <p:sp>
        <p:nvSpPr>
          <p:cNvPr id="7" name="QB_6_AN.52_1#f3da7ff5d.blank?vcp=1&amp;vop=1&amp;vis=1&amp;pid=d96a30b35&amp;color=0,0,0&amp;vpa=37&amp;vtp=1&amp;bbb=1" title=""/>
          <p:cNvSpPr/>
          <p:nvPr/>
        </p:nvSpPr>
        <p:spPr>
          <a:xfrm>
            <a:off x="2549557" y="4782375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乙、丙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53_1#fb6b95c77?vcp=1&amp;vop=1&amp;vis=1&amp;pid=d96a30b35&amp;color=0,0,0&amp;vtp=1&amp;bt=1&amp;bbb=1&amp;hb=1" title=""/>
          <p:cNvSpPr/>
          <p:nvPr/>
        </p:nvSpPr>
        <p:spPr>
          <a:xfrm>
            <a:off x="932688" y="81276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2025年第九届亚冬会在我国成功举办，其中冰壶项目备受关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注。推出去的冰壶在向前运动过程中，运动员用力刷冰是为了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摩擦。</a:t>
            </a:r>
            <a:endParaRPr lang="en-US" altLang="zh-CN" sz="2800"/>
          </a:p>
        </p:txBody>
      </p:sp>
      <p:sp>
        <p:nvSpPr>
          <p:cNvPr id="3" name="QB_6_AN.54_1#fb6b95c77.blank?vcp=1&amp;vop=1&amp;vis=1&amp;pid=d96a30b35&amp;color=0,0,0&amp;vpa=38&amp;vtp=1&amp;bbb=1" title=""/>
          <p:cNvSpPr/>
          <p:nvPr/>
        </p:nvSpPr>
        <p:spPr>
          <a:xfrm>
            <a:off x="943007" y="205673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</a:t>
            </a:r>
            <a:endParaRPr lang="en-US" altLang="zh-CN" sz="2800"/>
          </a:p>
        </p:txBody>
      </p:sp>
      <p:pic>
        <p:nvPicPr>
          <p:cNvPr id="4" name="QB_6_BD.53_2#fb6b95c77?iti=8&amp;vcp=1&amp;vop=1&amp;vis=1&amp;visfb=1&amp;pid=d96a30b3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790920"/>
            <a:ext cx="10277856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3_3#fb6b95c77?iti=8&amp;vcp=1&amp;vop=1&amp;vis=1&amp;visfb=1&amp;pid=d96a30b35&amp;color=0,0,0&amp;vtp=1&amp;bbb=1" title=""/>
          <p:cNvSpPr/>
          <p:nvPr/>
        </p:nvSpPr>
        <p:spPr>
          <a:xfrm>
            <a:off x="5642642" y="547824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e83c1b65.fixed?vcp=1&amp;pid=d2b6d548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9e83c1b65.fixed?vcp=1&amp;pid=d2b6d548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9e83c1b65.fixed?vcp=1&amp;pid=d2b6d548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55_1#017829837?vcp=1&amp;vop=1&amp;vis=1&amp;pid=9e83c1b65&amp;color=0,0,0&amp;vtp=1&amp;bt=1&amp;bbb=1&amp;hb=1" title=""/>
          <p:cNvSpPr/>
          <p:nvPr/>
        </p:nvSpPr>
        <p:spPr>
          <a:xfrm>
            <a:off x="932688" y="217449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冰壶在水平冰面上沿直线滑动的过程中，若冰面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粗糙程度相同，则冰壶所受的摩擦力(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56_1#017829837.bracket?vcp=1&amp;vop=1&amp;vis=1&amp;pid=9e83c1b65&amp;color=0,0,0&amp;vpa=39&amp;vtp=1" title=""/>
          <p:cNvSpPr/>
          <p:nvPr/>
        </p:nvSpPr>
        <p:spPr>
          <a:xfrm>
            <a:off x="6924707" y="280885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5_BD.55_2#017829837.choices?vcp=1&amp;vop=1&amp;vis=1&amp;pid=9e83c1b65&amp;color=0,0,0&amp;vtp=1&amp;bbb=1" title=""/>
          <p:cNvSpPr/>
          <p:nvPr/>
        </p:nvSpPr>
        <p:spPr>
          <a:xfrm>
            <a:off x="932688" y="345801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A.逐渐增大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B.逐渐减小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C.保持不变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D.先增大后减小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7_1#997a69eca?vcp=1&amp;vop=1&amp;vis=1&amp;pid=9e83c1b65&amp;color=0,0,0&amp;vtp=1&amp;bt=1&amp;bbb=1&amp;hb=1" title=""/>
              <p:cNvSpPr/>
              <p:nvPr/>
            </p:nvSpPr>
            <p:spPr>
              <a:xfrm>
                <a:off x="932688" y="122170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如图9-7所示，在水平面上，用弹簧测力计水平拉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动木块做匀速直线运动，此时木块受到的滑动摩擦力为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57_1#997a69eca?vcp=1&amp;vop=1&amp;vis=1&amp;pid=9e83c1b6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170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2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58_1#997a69eca.blank?vcp=1&amp;vop=1&amp;vis=1&amp;pid=9e83c1b65&amp;color=0,0,0&amp;vpa=40&amp;vtp=1&amp;bbb=1" title=""/>
          <p:cNvSpPr/>
          <p:nvPr/>
        </p:nvSpPr>
        <p:spPr>
          <a:xfrm>
            <a:off x="9477407" y="1817973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2.4</a:t>
            </a:r>
            <a:endParaRPr lang="en-US" altLang="zh-CN" sz="2800"/>
          </a:p>
        </p:txBody>
      </p:sp>
      <p:pic>
        <p:nvPicPr>
          <p:cNvPr id="4" name="QB_5_BD.57_2#997a69eca?iti=9&amp;vcp=1&amp;vop=1&amp;vis=1&amp;pid=9e83c1b6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559145"/>
            <a:ext cx="5065776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57_3#997a69eca?iti=9&amp;vcp=1&amp;vop=1&amp;vis=1&amp;pid=9e83c1b65&amp;color=0,0,0&amp;vtp=1&amp;bbb=1" title=""/>
          <p:cNvSpPr/>
          <p:nvPr/>
        </p:nvSpPr>
        <p:spPr>
          <a:xfrm>
            <a:off x="5642642" y="506358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e69440b5.fixed?vcp=1&amp;pid=d2b6d548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6e69440b5.fixed?vcp=1&amp;pid=d2b6d548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6e69440b5.fixed?vcp=1&amp;pid=d2b6d548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59_1#885e8d308?vcp=1&amp;vop=1&amp;vis=1&amp;pid=9e83c1b65&amp;color=0,0,0&amp;vtp=1&amp;bt=1&amp;bbb=1&amp;hb=1" title=""/>
          <p:cNvSpPr/>
          <p:nvPr/>
        </p:nvSpPr>
        <p:spPr>
          <a:xfrm>
            <a:off x="932688" y="151841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小明买了一个方便移动的储物箱，如图9-8所示。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储物箱安装轮子的目的是(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0_1#885e8d308.bracket?vcp=1&amp;vop=1&amp;vis=1&amp;pid=9e83c1b65&amp;color=0,0,0&amp;vpa=41&amp;vtp=1" title=""/>
          <p:cNvSpPr/>
          <p:nvPr/>
        </p:nvSpPr>
        <p:spPr>
          <a:xfrm>
            <a:off x="5151469" y="2152777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5_BD.59_2#885e8d308?iti=10&amp;htil=6&amp;vcp=1&amp;vop=1&amp;vis=1&amp;pid=9e83c1b6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1247" y="2820225"/>
            <a:ext cx="2221992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9_3#885e8d308?iti=10&amp;htil=6&amp;vcp=1&amp;vop=1&amp;vis=1&amp;pid=9e83c1b65&amp;color=0,0,0&amp;vtp=1&amp;bbb=1" title=""/>
          <p:cNvSpPr/>
          <p:nvPr/>
        </p:nvSpPr>
        <p:spPr>
          <a:xfrm>
            <a:off x="6565837" y="476688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图9-8</a:t>
            </a:r>
            <a:endParaRPr lang="en-US" altLang="zh-CN" sz="2800"/>
          </a:p>
        </p:txBody>
      </p:sp>
      <p:sp>
        <p:nvSpPr>
          <p:cNvPr id="6" name="QC_5_BD.59_4#885e8d308.choices?htil=6&amp;vcp=1&amp;vop=1&amp;vis=1&amp;pid=9e83c1b65&amp;color=0,0,0&amp;vtp=1&amp;bbb=1" title=""/>
          <p:cNvSpPr/>
          <p:nvPr/>
        </p:nvSpPr>
        <p:spPr>
          <a:xfrm>
            <a:off x="932688" y="2801937"/>
            <a:ext cx="796442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A.增大摩擦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B.减小摩擦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C.增大压强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D.减小压强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61_1#84b215784?vcp=1&amp;vop=1&amp;vis=1&amp;pid=9e83c1b65&amp;color=0,0,0&amp;vtp=1&amp;bt=1&amp;bbb=1&amp;hb=1" title=""/>
          <p:cNvSpPr/>
          <p:nvPr/>
        </p:nvSpPr>
        <p:spPr>
          <a:xfrm>
            <a:off x="932688" y="120421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如图9-9所示，公交车上的乘客都拉好了扶手，当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车的运动状态突然发生改变时，乘客都向东倾，产生此现象的原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因可能是(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2_1#84b215784.bracket?vcp=1&amp;vop=1&amp;vis=1&amp;pid=9e83c1b65&amp;color=0,0,0&amp;vpa=42&amp;vtp=1" title=""/>
          <p:cNvSpPr/>
          <p:nvPr/>
        </p:nvSpPr>
        <p:spPr>
          <a:xfrm>
            <a:off x="2638457" y="24862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5_BD.61_2#84b215784?iti=11&amp;htil=7&amp;vcp=1&amp;vop=1&amp;vis=1&amp;pid=9e83c1b6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5650" y="3146742"/>
            <a:ext cx="2496312" cy="17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61_3#84b215784?iti=11&amp;htil=7&amp;vcp=1&amp;vop=1&amp;vis=1&amp;pid=9e83c1b65&amp;color=0,0,0&amp;vtp=1&amp;bbb=1" title=""/>
          <p:cNvSpPr/>
          <p:nvPr/>
        </p:nvSpPr>
        <p:spPr>
          <a:xfrm>
            <a:off x="7637400" y="5047678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图9-9</a:t>
            </a:r>
            <a:endParaRPr lang="en-US" altLang="zh-CN" sz="2800"/>
          </a:p>
        </p:txBody>
      </p:sp>
      <p:sp>
        <p:nvSpPr>
          <p:cNvPr id="6" name="QC_5_BD.61_4#84b215784.choices?htil=7&amp;vcp=1&amp;vop=1&amp;vis=1&amp;pid=9e83c1b65&amp;color=0,0,0&amp;vtp=1&amp;bbb=1" title=""/>
          <p:cNvSpPr/>
          <p:nvPr/>
        </p:nvSpPr>
        <p:spPr>
          <a:xfrm>
            <a:off x="932688" y="3128454"/>
            <a:ext cx="769010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A.车由静止突然向东启动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B.车匀速前行时突然加速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C.车匀速前行时突然减速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D.匀速倒车时突然减速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f3b6a5a10?colgroup=5,22&amp;vcp=1&amp;pid=6e69440b5&amp;color=0,0,0&amp;vtp=1&amp;bt=1&amp;bbb=1&amp;hb=1" title=""/>
          <p:cNvGraphicFramePr>
            <a:graphicFrameLocks noGrp="1"/>
          </p:cNvGraphicFramePr>
          <p:nvPr/>
        </p:nvGraphicFramePr>
        <p:xfrm>
          <a:off x="932688" y="720000"/>
          <a:ext cx="10287000" cy="5477321"/>
        </p:xfrm>
        <a:graphic>
          <a:graphicData uri="http://schemas.openxmlformats.org/drawingml/2006/table">
            <a:tbl>
              <a:tblPr/>
              <a:tblGrid>
                <a:gridCol w="1965960"/>
                <a:gridCol w="905256"/>
                <a:gridCol w="2697480"/>
                <a:gridCol w="3813048"/>
                <a:gridCol w="905256"/>
              </a:tblGrid>
              <a:tr h="274243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1.通过实验和科学推理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认识牛顿第一定律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能运用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物体的惯性解释自然界和生活中的有关现象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2.知道二力平衡条件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3.了解同一直线上的二力合成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4.探究并了解滑动摩擦力的大小与哪些因素有关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26796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3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减小摩擦的方法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3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测量滑动摩擦力的大小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137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惯性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滑动摩擦力大小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fb41eccf.fixed?vcp=1&amp;pid=d2b6d548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1fb41eccf.fixed?vcp=1&amp;pid=d2b6d548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1fb41eccf.fixed?vcp=1&amp;pid=d2b6d548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9862e9f6f?vcp=1&amp;pid=1fb41eccf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9862e9f6f?vcp=1&amp;pid=1fb41ecc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牛顿第一定律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惯性</a:t>
            </a:r>
            <a:endParaRPr lang="en-US" altLang="zh-CN" sz="100"/>
          </a:p>
        </p:txBody>
      </p:sp>
      <p:sp>
        <p:nvSpPr>
          <p:cNvPr id="4" name="P_6_BD#a956f0c30?vcp=1&amp;pid=9862e9f6f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1.一切物体在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的作用时，总保持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状态或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状态，这就是牛顿第一定律，也叫惯性定律。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2.物体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的性质叫作惯性。任何物体都有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惯性，且惯性只与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有关，与速度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关。</a:t>
            </a:r>
            <a:endParaRPr lang="en-US" altLang="zh-CN" sz="2800"/>
          </a:p>
        </p:txBody>
      </p:sp>
      <p:sp>
        <p:nvSpPr>
          <p:cNvPr id="5" name="P_6_AN.1_1#a956f0c30.blank?vcp=1&amp;pid=9862e9f6f&amp;color=0,0,0&amp;vpa=1&amp;vtp=1&amp;bbb=1" title=""/>
          <p:cNvSpPr/>
          <p:nvPr/>
        </p:nvSpPr>
        <p:spPr>
          <a:xfrm>
            <a:off x="2995644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不受外力</a:t>
            </a:r>
            <a:endParaRPr lang="en-US" altLang="zh-CN" sz="2800"/>
          </a:p>
        </p:txBody>
      </p:sp>
      <p:sp>
        <p:nvSpPr>
          <p:cNvPr id="6" name="P_6_AN.2_1#a956f0c30.blank?vcp=1&amp;pid=9862e9f6f&amp;color=0,0,0&amp;vpa=2&amp;vtp=1&amp;bbb=1" title=""/>
          <p:cNvSpPr/>
          <p:nvPr/>
        </p:nvSpPr>
        <p:spPr>
          <a:xfrm>
            <a:off x="7631145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</a:t>
            </a:r>
            <a:endParaRPr lang="en-US" altLang="zh-CN" sz="2800"/>
          </a:p>
        </p:txBody>
      </p:sp>
      <p:sp>
        <p:nvSpPr>
          <p:cNvPr id="7" name="P_6_AN.3_1#a956f0c30.blank?vcp=1&amp;pid=9862e9f6f&amp;color=0,0,0&amp;vpa=3&amp;vtp=1&amp;bbb=1&amp;hb=1" title=""/>
          <p:cNvSpPr/>
          <p:nvPr/>
        </p:nvSpPr>
        <p:spPr>
          <a:xfrm>
            <a:off x="932689" y="1320583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匀速直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线运动</a:t>
            </a:r>
            <a:endParaRPr lang="en-US" altLang="zh-CN" sz="2800"/>
          </a:p>
        </p:txBody>
      </p:sp>
      <p:sp>
        <p:nvSpPr>
          <p:cNvPr id="8" name="P_6_AN.4_1#a956f0c30.blank?vcp=1&amp;pid=9862e9f6f&amp;color=0,0,0&amp;vpa=4&amp;vtp=1&amp;bbb=1" title=""/>
          <p:cNvSpPr/>
          <p:nvPr/>
        </p:nvSpPr>
        <p:spPr>
          <a:xfrm>
            <a:off x="1924082" y="2615983"/>
            <a:ext cx="41878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保持原来的运动状态不变</a:t>
            </a:r>
            <a:endParaRPr lang="en-US" altLang="zh-CN" sz="2800"/>
          </a:p>
        </p:txBody>
      </p:sp>
      <p:sp>
        <p:nvSpPr>
          <p:cNvPr id="9" name="P_6_AN.5_1#a956f0c30.blank?vcp=1&amp;pid=9862e9f6f&amp;color=0,0,0&amp;vpa=5&amp;vtp=1&amp;bbb=1" title=""/>
          <p:cNvSpPr/>
          <p:nvPr/>
        </p:nvSpPr>
        <p:spPr>
          <a:xfrm>
            <a:off x="3800506" y="32427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/>
          </a:p>
        </p:txBody>
      </p:sp>
      <p:sp>
        <p:nvSpPr>
          <p:cNvPr id="10" name="P_6_AN.6_1#a956f0c30.blank?vcp=1&amp;pid=9862e9f6f&amp;color=0,0,0&amp;vpa=6&amp;vtp=1" title=""/>
          <p:cNvSpPr/>
          <p:nvPr/>
        </p:nvSpPr>
        <p:spPr>
          <a:xfrm>
            <a:off x="7010432" y="32427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f6253f23?vcp=1&amp;pid=1fb41eccf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1f6253f23?vcp=1&amp;pid=1fb41eccf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二力合成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二力平衡</a:t>
            </a:r>
            <a:endParaRPr lang="en-US" altLang="zh-CN" sz="100"/>
          </a:p>
        </p:txBody>
      </p:sp>
      <p:sp>
        <p:nvSpPr>
          <p:cNvPr id="4" name="P_6_BD#034fc2367?vcp=1&amp;pid=1f6253f23&amp;color=0,0,0&amp;vtp=1&amp;bbb=1&amp;hb=1" title=""/>
          <p:cNvSpPr/>
          <p:nvPr/>
        </p:nvSpPr>
        <p:spPr>
          <a:xfrm>
            <a:off x="932688" y="1319567"/>
            <a:ext cx="10323576" cy="4693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3.若物体保持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，则物体处于平衡状态。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若物体受到几个力的作用，而处于平衡状态，我们就说这几个力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平衡。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4.二力平衡的条件：作用在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上的两个力，如果大小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，方向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，并且在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上，这两个力就彼此平衡。</a:t>
            </a:r>
            <a:endParaRPr lang="en-US" altLang="zh-CN" sz="2800" spc="-5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5.同一直线上的二力合成：若两个力在同一方向，则合力大小为两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力之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；若两个力方向不同，则合力大小为两力之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，即较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大的力与较小的力之差，合力的方向与较大的力方向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P_6_AN.7_1#034fc2367.blank?vcp=1&amp;pid=1f6253f23&amp;color=0,0,0&amp;vpa=7&amp;vtp=1&amp;bbb=1" title=""/>
          <p:cNvSpPr/>
          <p:nvPr/>
        </p:nvSpPr>
        <p:spPr>
          <a:xfrm>
            <a:off x="2995644" y="12852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</a:t>
            </a:r>
            <a:endParaRPr lang="en-US" altLang="zh-CN" sz="2800"/>
          </a:p>
        </p:txBody>
      </p:sp>
      <p:sp>
        <p:nvSpPr>
          <p:cNvPr id="6" name="P_6_AN.8_1#034fc2367.blank?vcp=1&amp;pid=1f6253f23&amp;color=0,0,0&amp;vpa=8&amp;vtp=1&amp;bbb=1" title=""/>
          <p:cNvSpPr/>
          <p:nvPr/>
        </p:nvSpPr>
        <p:spPr>
          <a:xfrm>
            <a:off x="4419631" y="1285213"/>
            <a:ext cx="3116263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匀速直线运动状态</a:t>
            </a:r>
            <a:endParaRPr lang="en-US" altLang="zh-CN" sz="2800"/>
          </a:p>
        </p:txBody>
      </p:sp>
      <p:sp>
        <p:nvSpPr>
          <p:cNvPr id="7" name="P_6_AN.9_1#034fc2367.blank?vcp=1&amp;pid=1f6253f23&amp;color=0,0,0&amp;vpa=9&amp;vtp=1&amp;bbb=1" title=""/>
          <p:cNvSpPr/>
          <p:nvPr/>
        </p:nvSpPr>
        <p:spPr>
          <a:xfrm>
            <a:off x="5129244" y="3075914"/>
            <a:ext cx="200660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同一个物体</a:t>
            </a:r>
            <a:endParaRPr lang="en-US" altLang="zh-CN" sz="2800" spc="-50"/>
          </a:p>
        </p:txBody>
      </p:sp>
      <p:sp>
        <p:nvSpPr>
          <p:cNvPr id="8" name="P_6_AN.10_1#034fc2367.blank?vcp=1&amp;pid=1f6253f23&amp;color=0,0,0&amp;vpa=10&amp;vtp=1&amp;bbb=1" title=""/>
          <p:cNvSpPr/>
          <p:nvPr/>
        </p:nvSpPr>
        <p:spPr>
          <a:xfrm>
            <a:off x="933482" y="3672813"/>
            <a:ext cx="95408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 spc="-50"/>
          </a:p>
        </p:txBody>
      </p:sp>
      <p:sp>
        <p:nvSpPr>
          <p:cNvPr id="9" name="P_6_AN.11_1#034fc2367.blank?vcp=1&amp;pid=1f6253f23&amp;color=0,0,0&amp;vpa=11&amp;vtp=1&amp;bbb=1" title=""/>
          <p:cNvSpPr/>
          <p:nvPr/>
        </p:nvSpPr>
        <p:spPr>
          <a:xfrm>
            <a:off x="3014694" y="3672813"/>
            <a:ext cx="95408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相反</a:t>
            </a:r>
            <a:endParaRPr lang="en-US" altLang="zh-CN" sz="2800" spc="-50"/>
          </a:p>
        </p:txBody>
      </p:sp>
      <p:sp>
        <p:nvSpPr>
          <p:cNvPr id="10" name="P_6_AN.12_1#034fc2367.blank?vcp=1&amp;pid=1f6253f23&amp;color=0,0,0&amp;vpa=12&amp;vtp=1&amp;bbb=1" title=""/>
          <p:cNvSpPr/>
          <p:nvPr/>
        </p:nvSpPr>
        <p:spPr>
          <a:xfrm>
            <a:off x="5446744" y="3672813"/>
            <a:ext cx="200660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同一条直线</a:t>
            </a:r>
            <a:endParaRPr lang="en-US" altLang="zh-CN" sz="2800" spc="-50"/>
          </a:p>
        </p:txBody>
      </p:sp>
      <p:sp>
        <p:nvSpPr>
          <p:cNvPr id="11" name="P_6_AN.13_1#034fc2367.blank?vcp=1&amp;pid=1f6253f23&amp;color=0,0,0&amp;vpa=13&amp;vtp=1" title=""/>
          <p:cNvSpPr/>
          <p:nvPr/>
        </p:nvSpPr>
        <p:spPr>
          <a:xfrm>
            <a:off x="1657382" y="48666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endParaRPr lang="en-US" altLang="zh-CN" sz="2800"/>
          </a:p>
        </p:txBody>
      </p:sp>
      <p:sp>
        <p:nvSpPr>
          <p:cNvPr id="12" name="P_6_AN.14_1#034fc2367.blank?vcp=1&amp;pid=1f6253f23&amp;color=0,0,0&amp;vpa=14&amp;vtp=1" title=""/>
          <p:cNvSpPr/>
          <p:nvPr/>
        </p:nvSpPr>
        <p:spPr>
          <a:xfrm>
            <a:off x="9155145" y="48666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差</a:t>
            </a:r>
            <a:endParaRPr lang="en-US" altLang="zh-CN" sz="2800"/>
          </a:p>
        </p:txBody>
      </p:sp>
      <p:sp>
        <p:nvSpPr>
          <p:cNvPr id="13" name="P_6_AN.15_1#034fc2367.blank?vcp=1&amp;pid=1f6253f23&amp;color=0,0,0&amp;vpa=15&amp;vtp=1&amp;bbb=1" title=""/>
          <p:cNvSpPr/>
          <p:nvPr/>
        </p:nvSpPr>
        <p:spPr>
          <a:xfrm>
            <a:off x="9158320" y="5443512"/>
            <a:ext cx="973138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7691fdf01?vcp=1&amp;pid=1fb41eccf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7691fdf01?vcp=1&amp;pid=1fb41ecc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摩擦力</a:t>
            </a:r>
            <a:endParaRPr lang="en-US" altLang="zh-CN" sz="100"/>
          </a:p>
        </p:txBody>
      </p:sp>
      <p:sp>
        <p:nvSpPr>
          <p:cNvPr id="4" name="P_6_BD#ea73bf76d?vcp=1&amp;pid=7691fdf01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6.两个相互接触的物体，当它们做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时，在接触面上会产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生一种阻碍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的力，这种力就叫作滑动摩擦力。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7.滑动摩擦力的大小跟物体间接触面的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以及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的大小有关。接触表面越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，滑动摩擦力越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触面受到的压力越大，滑动摩擦力越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。另外，滑动摩擦力的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大小还与接触面的材料有关。</a:t>
            </a:r>
            <a:endParaRPr lang="en-US" altLang="zh-CN" sz="2800"/>
          </a:p>
        </p:txBody>
      </p:sp>
      <p:sp>
        <p:nvSpPr>
          <p:cNvPr id="5" name="P_6_AN.16_1#ea73bf76d.blank?vcp=1&amp;pid=7691fdf01&amp;color=0,0,0&amp;vpa=16&amp;vtp=1&amp;bbb=1" title=""/>
          <p:cNvSpPr/>
          <p:nvPr/>
        </p:nvSpPr>
        <p:spPr>
          <a:xfrm>
            <a:off x="6210331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相对滑动</a:t>
            </a:r>
            <a:endParaRPr lang="en-US" altLang="zh-CN" sz="2800"/>
          </a:p>
        </p:txBody>
      </p:sp>
      <p:sp>
        <p:nvSpPr>
          <p:cNvPr id="6" name="P_6_AN.17_1#ea73bf76d.blank?vcp=1&amp;pid=7691fdf01&amp;color=0,0,0&amp;vpa=17&amp;vtp=1&amp;bbb=1" title=""/>
          <p:cNvSpPr/>
          <p:nvPr/>
        </p:nvSpPr>
        <p:spPr>
          <a:xfrm>
            <a:off x="2728944" y="19682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相对运动</a:t>
            </a:r>
            <a:endParaRPr lang="en-US" altLang="zh-CN" sz="2800"/>
          </a:p>
        </p:txBody>
      </p:sp>
      <p:sp>
        <p:nvSpPr>
          <p:cNvPr id="7" name="P_6_AN.18_1#ea73bf76d.blank?vcp=1&amp;pid=7691fdf01&amp;color=0,0,0&amp;vpa=18&amp;vtp=1&amp;bbb=1" title=""/>
          <p:cNvSpPr/>
          <p:nvPr/>
        </p:nvSpPr>
        <p:spPr>
          <a:xfrm>
            <a:off x="6924707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粗糙程度</a:t>
            </a:r>
            <a:endParaRPr lang="en-US" altLang="zh-CN" sz="2800"/>
          </a:p>
        </p:txBody>
      </p:sp>
      <p:sp>
        <p:nvSpPr>
          <p:cNvPr id="8" name="P_6_AN.19_1#ea73bf76d.blank?vcp=1&amp;pid=7691fdf01&amp;color=0,0,0&amp;vpa=19&amp;vtp=1&amp;bbb=1&amp;hb=1" title=""/>
          <p:cNvSpPr/>
          <p:nvPr/>
        </p:nvSpPr>
        <p:spPr>
          <a:xfrm>
            <a:off x="932689" y="2615983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接触面受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到压力</a:t>
            </a:r>
            <a:endParaRPr lang="en-US" altLang="zh-CN" sz="2800"/>
          </a:p>
        </p:txBody>
      </p:sp>
      <p:sp>
        <p:nvSpPr>
          <p:cNvPr id="9" name="P_6_AN.20_1#ea73bf76d.blank?vcp=1&amp;pid=7691fdf01&amp;color=0,0,0&amp;vpa=20&amp;vtp=1&amp;bbb=1" title=""/>
          <p:cNvSpPr/>
          <p:nvPr/>
        </p:nvSpPr>
        <p:spPr>
          <a:xfrm>
            <a:off x="6116669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粗糙</a:t>
            </a:r>
            <a:endParaRPr lang="en-US" altLang="zh-CN" sz="2800"/>
          </a:p>
        </p:txBody>
      </p:sp>
      <p:sp>
        <p:nvSpPr>
          <p:cNvPr id="10" name="P_6_AN.21_1#ea73bf76d.blank?vcp=1&amp;pid=7691fdf01&amp;color=0,0,0&amp;vpa=21&amp;vtp=1" title=""/>
          <p:cNvSpPr/>
          <p:nvPr/>
        </p:nvSpPr>
        <p:spPr>
          <a:xfrm>
            <a:off x="9683782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  <p:sp>
        <p:nvSpPr>
          <p:cNvPr id="11" name="P_6_AN.22_1#ea73bf76d.blank?vcp=1&amp;pid=7691fdf01&amp;color=0,0,0&amp;vpa=22&amp;vtp=1" title=""/>
          <p:cNvSpPr/>
          <p:nvPr/>
        </p:nvSpPr>
        <p:spPr>
          <a:xfrm>
            <a:off x="6658007" y="39113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ea73bf76d?vcp=1&amp;pid=7691fdf01&amp;color=0,0,0&amp;vtp=1&amp;bt=1&amp;bbb=1&amp;hb=1" title=""/>
          <p:cNvSpPr/>
          <p:nvPr/>
        </p:nvSpPr>
        <p:spPr>
          <a:xfrm>
            <a:off x="932688" y="1199864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1.物体所处的运动状态与受力的关系。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（1）物体不受外力作用时，保持原来的运动状态。即原来静止的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物体，仍然保持静止；原来运动的物体，保持匀速直线运动状态。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（2）物体受平衡力作用时，保持原来的运动状态，与物体不受外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力作用的效果一样。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（3）若物体受到非平衡力的作用，运动状态一定发生改变。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217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2026-02-06T23:36:54Z</cp:lastPrinted>
  <dcterms:created xsi:type="dcterms:W3CDTF">2026-02-06T23:36:54Z</dcterms:created>
  <dcterms:modified xsi:type="dcterms:W3CDTF">2026-02-06T15:36:54Z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