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01" r:id="rId2"/>
    <p:sldId id="256" r:id="rId3"/>
    <p:sldId id="266" r:id="rId4"/>
    <p:sldId id="277" r:id="rId5"/>
    <p:sldId id="283" r:id="rId6"/>
    <p:sldId id="284" r:id="rId7"/>
    <p:sldId id="285" r:id="rId8"/>
    <p:sldId id="315" r:id="rId9"/>
    <p:sldId id="302" r:id="rId10"/>
    <p:sldId id="286" r:id="rId11"/>
    <p:sldId id="295" r:id="rId12"/>
    <p:sldId id="287" r:id="rId13"/>
    <p:sldId id="288" r:id="rId14"/>
    <p:sldId id="292" r:id="rId15"/>
    <p:sldId id="294" r:id="rId16"/>
  </p:sldIdLst>
  <p:sldSz cx="12241213" cy="6858000"/>
  <p:notesSz cx="6858000" cy="9144000"/>
  <p:custDataLst>
    <p:tags r:id="rId1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9" userDrawn="1">
          <p15:clr>
            <a:srgbClr val="A4A3A4"/>
          </p15:clr>
        </p15:guide>
        <p15:guide id="2" pos="39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72" y="77"/>
      </p:cViewPr>
      <p:guideLst>
        <p:guide orient="horz" pos="2249"/>
        <p:guide pos="398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Rectangle 4"/>
          <p:cNvSpPr>
            <a:spLocks noGrp="1" noRot="1" noChangeAspect="1" noTextEdit="1"/>
          </p:cNvSpPr>
          <p:nvPr>
            <p:ph type="sldImg" idx="6"/>
          </p:nvPr>
        </p:nvSpPr>
        <p:spPr>
          <a:xfrm>
            <a:off x="369888" y="685800"/>
            <a:ext cx="6118225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en-US" altLang="zh-CN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69888" y="685800"/>
            <a:ext cx="6118225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备注占位符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4820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1F3A347-CFBE-4149-A55D-4BCFC295283C}" type="slidenum">
              <a:rPr lang="zh-CN" altLang="en-US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情境引入</a:t>
            </a:r>
          </a:p>
        </p:txBody>
      </p:sp>
      <p:sp>
        <p:nvSpPr>
          <p:cNvPr id="35970" name="Rectangle 130"/>
          <p:cNvSpPr>
            <a:spLocks noChangeArrowheads="1"/>
          </p:cNvSpPr>
          <p:nvPr/>
        </p:nvSpPr>
        <p:spPr bwMode="auto">
          <a:xfrm>
            <a:off x="310515" y="652145"/>
            <a:ext cx="9633585" cy="6915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现象：</a:t>
            </a: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通过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一个凸透镜观察课本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P.61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标题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—“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光的折射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透镜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”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4635" y="4191000"/>
            <a:ext cx="28384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ea typeface="黑体" panose="02010609060101010101" pitchFamily="49" charset="-122"/>
              </a:rPr>
              <a:t>正立、放大的像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279140" y="4184015"/>
            <a:ext cx="28384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ea typeface="黑体" panose="02010609060101010101" pitchFamily="49" charset="-122"/>
              </a:rPr>
              <a:t>倒立、放大的像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047740" y="4195445"/>
            <a:ext cx="28384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ea typeface="黑体" panose="02010609060101010101" pitchFamily="49" charset="-122"/>
              </a:rPr>
              <a:t>倒立、缩小的像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44500" y="5668010"/>
            <a:ext cx="12973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ea typeface="黑体" panose="02010609060101010101" pitchFamily="49" charset="-122"/>
              </a:rPr>
              <a:t>问题：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472565" y="5668010"/>
            <a:ext cx="72396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ea typeface="黑体" panose="02010609060101010101" pitchFamily="49" charset="-122"/>
              </a:rPr>
              <a:t>物体通过凸透镜所成像的性质与什么有关？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rcRect t="9225" b="31062"/>
          <a:stretch>
            <a:fillRect/>
          </a:stretch>
        </p:blipFill>
        <p:spPr>
          <a:xfrm>
            <a:off x="6421120" y="1462405"/>
            <a:ext cx="2020570" cy="265874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rcRect t="32222" b="16667"/>
          <a:stretch>
            <a:fillRect/>
          </a:stretch>
        </p:blipFill>
        <p:spPr>
          <a:xfrm>
            <a:off x="3529330" y="1462405"/>
            <a:ext cx="2338705" cy="263334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rcRect t="22111" b="27657"/>
          <a:stretch>
            <a:fillRect/>
          </a:stretch>
        </p:blipFill>
        <p:spPr>
          <a:xfrm>
            <a:off x="635635" y="1462405"/>
            <a:ext cx="2369185" cy="26212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7765" y="1343660"/>
            <a:ext cx="3256915" cy="42964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3365" y="2287905"/>
          <a:ext cx="11670665" cy="4043045"/>
        </p:xfrm>
        <a:graphic>
          <a:graphicData uri="http://schemas.openxmlformats.org/drawingml/2006/table">
            <a:tbl>
              <a:tblPr firstRow="1" firstCol="1" bandRow="1"/>
              <a:tblGrid>
                <a:gridCol w="544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5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9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13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2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48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848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130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508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98488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97917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264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序号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物距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i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i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</a:t>
                      </a:r>
                      <a:r>
                        <a:rPr lang="zh-CN" alt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高</a:t>
                      </a:r>
                      <a:endParaRPr lang="zh-CN" alt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 i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像的性质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序号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物距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i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i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</a:t>
                      </a:r>
                      <a:r>
                        <a:rPr lang="zh-CN" alt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高</a:t>
                      </a:r>
                      <a:endParaRPr lang="zh-CN" alt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 i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像的性质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序号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物距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i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像的性质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6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倒立缩小的实像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倒立放大的实像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正立放大的虚像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0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469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zh-CN" sz="2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24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998" marR="66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3365" y="678180"/>
            <a:ext cx="7068185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按要求找到像的位置，将数据记录在下表中：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实验表格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270" y="1292101"/>
            <a:ext cx="9849827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凸透镜焦距：</a:t>
            </a:r>
            <a:r>
              <a:rPr kumimoji="0" lang="en-US" altLang="zh-CN" sz="254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en-US" altLang="zh-CN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=_______cm</a:t>
            </a: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54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光源的高度</a:t>
            </a:r>
            <a:r>
              <a:rPr lang="en-US" altLang="zh-CN" sz="254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:</a:t>
            </a:r>
            <a:r>
              <a:rPr lang="en-US" altLang="zh-CN" sz="254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</a:t>
            </a:r>
            <a:r>
              <a:rPr lang="en-US" altLang="zh-CN" sz="254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=________cm.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1" name="Rectangle 89"/>
          <p:cNvSpPr>
            <a:spLocks noChangeArrowheads="1"/>
          </p:cNvSpPr>
          <p:nvPr/>
        </p:nvSpPr>
        <p:spPr bwMode="auto">
          <a:xfrm>
            <a:off x="431800" y="609918"/>
            <a:ext cx="4176713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物体在不同位置所成的像</a:t>
            </a:r>
          </a:p>
        </p:txBody>
      </p:sp>
      <p:graphicFrame>
        <p:nvGraphicFramePr>
          <p:cNvPr id="67" name="表格 6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7655" y="1569720"/>
          <a:ext cx="11598275" cy="5243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3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40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0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0390"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序号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像高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像的性质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16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5.5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1.3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defTabSz="914400">
                        <a:tabLst>
                          <a:tab pos="89535" algn="l"/>
                        </a:tabLst>
                      </a:pP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12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6.5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2.1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7.5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2.7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7.5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12.5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7.5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18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12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endParaRPr lang="en-US" altLang="zh-CN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8" name="矩形 67"/>
          <p:cNvSpPr/>
          <p:nvPr/>
        </p:nvSpPr>
        <p:spPr>
          <a:xfrm>
            <a:off x="576263" y="1041718"/>
            <a:ext cx="5543550" cy="52197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=4cm   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物高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=3.3cm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数据分析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87338" y="3709988"/>
          <a:ext cx="978797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42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3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5514">
                <a:tc>
                  <a:txBody>
                    <a:bodyPr/>
                    <a:lstStyle/>
                    <a:p>
                      <a:endParaRPr lang="en-US" altLang="zh-CN" sz="28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3.3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等大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271193" y="2145983"/>
          <a:ext cx="180403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3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5514"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缩小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514"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缩小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514"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缩小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7338" y="5780723"/>
          <a:ext cx="11598359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1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514"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光屏上得不到像</a:t>
                      </a:r>
                      <a:endParaRPr lang="en-US" altLang="zh-CN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正立放大的虚像</a:t>
                      </a:r>
                      <a:endParaRPr lang="en-US" altLang="zh-CN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514"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0085070" y="3510280"/>
            <a:ext cx="177990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倒立的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8281035" y="4221480"/>
          <a:ext cx="180403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4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放大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放大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放大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数据分析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01365" y="15875"/>
            <a:ext cx="3116580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凸透镜成像规律：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448469" y="3266212"/>
            <a:ext cx="4369821" cy="1539676"/>
            <a:chOff x="3413159" y="3266212"/>
            <a:chExt cx="4369821" cy="1539676"/>
          </a:xfrm>
        </p:grpSpPr>
        <p:sp>
          <p:nvSpPr>
            <p:cNvPr id="9" name="Line 34"/>
            <p:cNvSpPr>
              <a:spLocks noChangeShapeType="1"/>
            </p:cNvSpPr>
            <p:nvPr/>
          </p:nvSpPr>
          <p:spPr bwMode="auto">
            <a:xfrm flipH="1">
              <a:off x="7743298" y="3942400"/>
              <a:ext cx="0" cy="863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Oval 31"/>
            <p:cNvSpPr>
              <a:spLocks noChangeArrowheads="1"/>
            </p:cNvSpPr>
            <p:nvPr/>
          </p:nvSpPr>
          <p:spPr bwMode="auto">
            <a:xfrm>
              <a:off x="7678219" y="3872559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Line 70"/>
            <p:cNvSpPr>
              <a:spLocks noChangeShapeType="1"/>
            </p:cNvSpPr>
            <p:nvPr/>
          </p:nvSpPr>
          <p:spPr bwMode="auto">
            <a:xfrm flipH="1" flipV="1">
              <a:off x="3459192" y="3266212"/>
              <a:ext cx="0" cy="64761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3413159" y="3872559"/>
              <a:ext cx="4357123" cy="933329"/>
              <a:chOff x="3413159" y="3872559"/>
              <a:chExt cx="4357123" cy="933329"/>
            </a:xfrm>
          </p:grpSpPr>
          <p:sp>
            <p:nvSpPr>
              <p:cNvPr id="13" name="Line 25"/>
              <p:cNvSpPr>
                <a:spLocks noChangeShapeType="1"/>
              </p:cNvSpPr>
              <p:nvPr/>
            </p:nvSpPr>
            <p:spPr bwMode="auto">
              <a:xfrm flipH="1">
                <a:off x="5621086" y="3942400"/>
                <a:ext cx="0" cy="863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Oval 32"/>
              <p:cNvSpPr>
                <a:spLocks noChangeArrowheads="1"/>
              </p:cNvSpPr>
              <p:nvPr/>
            </p:nvSpPr>
            <p:spPr bwMode="auto">
              <a:xfrm>
                <a:off x="3413159" y="3872559"/>
                <a:ext cx="104761" cy="714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" name="Line 33"/>
              <p:cNvSpPr>
                <a:spLocks noChangeShapeType="1"/>
              </p:cNvSpPr>
              <p:nvPr/>
            </p:nvSpPr>
            <p:spPr bwMode="auto">
              <a:xfrm flipH="1">
                <a:off x="3467127" y="3942400"/>
                <a:ext cx="0" cy="863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3508397" y="4590016"/>
                <a:ext cx="21079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Line 36"/>
              <p:cNvSpPr>
                <a:spLocks noChangeShapeType="1"/>
              </p:cNvSpPr>
              <p:nvPr/>
            </p:nvSpPr>
            <p:spPr bwMode="auto">
              <a:xfrm>
                <a:off x="5662355" y="4590016"/>
                <a:ext cx="21079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Text Box 37"/>
              <p:cNvSpPr txBox="1">
                <a:spLocks noChangeArrowheads="1"/>
              </p:cNvSpPr>
              <p:nvPr/>
            </p:nvSpPr>
            <p:spPr bwMode="auto">
              <a:xfrm>
                <a:off x="4278235" y="4402715"/>
                <a:ext cx="388887" cy="3841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b="1" i="1">
                    <a:latin typeface="Times New Roman" panose="02020603050405020304" pitchFamily="18" charset="0"/>
                  </a:rPr>
                  <a:t>2f</a:t>
                </a:r>
              </a:p>
            </p:txBody>
          </p:sp>
          <p:sp>
            <p:nvSpPr>
              <p:cNvPr id="19" name="Text Box 38"/>
              <p:cNvSpPr txBox="1">
                <a:spLocks noChangeArrowheads="1"/>
              </p:cNvSpPr>
              <p:nvPr/>
            </p:nvSpPr>
            <p:spPr bwMode="auto">
              <a:xfrm>
                <a:off x="6452828" y="4402715"/>
                <a:ext cx="388887" cy="3841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b="1" i="1">
                    <a:latin typeface="Times New Roman" panose="02020603050405020304" pitchFamily="18" charset="0"/>
                  </a:rPr>
                  <a:t>2f</a:t>
                </a:r>
              </a:p>
            </p:txBody>
          </p:sp>
          <p:sp>
            <p:nvSpPr>
              <p:cNvPr id="20" name="Line 71"/>
              <p:cNvSpPr>
                <a:spLocks noChangeShapeType="1"/>
              </p:cNvSpPr>
              <p:nvPr/>
            </p:nvSpPr>
            <p:spPr bwMode="auto">
              <a:xfrm flipH="1">
                <a:off x="7744886" y="3942399"/>
                <a:ext cx="0" cy="64761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1525623" y="1770307"/>
            <a:ext cx="4369820" cy="933329"/>
            <a:chOff x="3414748" y="2072567"/>
            <a:chExt cx="4369820" cy="933329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 flipH="1">
              <a:off x="5622674" y="2142408"/>
              <a:ext cx="0" cy="863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Oval 14"/>
            <p:cNvSpPr>
              <a:spLocks noChangeArrowheads="1"/>
            </p:cNvSpPr>
            <p:nvPr/>
          </p:nvSpPr>
          <p:spPr bwMode="auto">
            <a:xfrm>
              <a:off x="7679807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" name="Oval 15"/>
            <p:cNvSpPr>
              <a:spLocks noChangeArrowheads="1"/>
            </p:cNvSpPr>
            <p:nvPr/>
          </p:nvSpPr>
          <p:spPr bwMode="auto">
            <a:xfrm>
              <a:off x="3414748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 flipH="1">
              <a:off x="3468716" y="2142408"/>
              <a:ext cx="0" cy="863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 flipH="1">
              <a:off x="7744886" y="2142408"/>
              <a:ext cx="0" cy="863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8"/>
            <p:cNvSpPr>
              <a:spLocks noChangeShapeType="1"/>
            </p:cNvSpPr>
            <p:nvPr/>
          </p:nvSpPr>
          <p:spPr bwMode="auto">
            <a:xfrm>
              <a:off x="3509986" y="2790024"/>
              <a:ext cx="21079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>
              <a:off x="5663944" y="2790024"/>
              <a:ext cx="21079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4279824" y="2602723"/>
              <a:ext cx="388887" cy="384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2f</a:t>
              </a:r>
            </a:p>
          </p:txBody>
        </p:sp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6454416" y="2602723"/>
              <a:ext cx="388887" cy="384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2f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71661" y="1149674"/>
            <a:ext cx="7271394" cy="1192059"/>
            <a:chOff x="2160786" y="1451934"/>
            <a:chExt cx="7271394" cy="1192059"/>
          </a:xfrm>
        </p:grpSpPr>
        <p:sp>
          <p:nvSpPr>
            <p:cNvPr id="32" name="Oval 9"/>
            <p:cNvSpPr>
              <a:spLocks noChangeArrowheads="1"/>
            </p:cNvSpPr>
            <p:nvPr/>
          </p:nvSpPr>
          <p:spPr bwMode="auto">
            <a:xfrm>
              <a:off x="5532199" y="1566220"/>
              <a:ext cx="165079" cy="107777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Line 10"/>
            <p:cNvSpPr>
              <a:spLocks noChangeShapeType="1"/>
            </p:cNvSpPr>
            <p:nvPr/>
          </p:nvSpPr>
          <p:spPr bwMode="auto">
            <a:xfrm>
              <a:off x="2160786" y="2112249"/>
              <a:ext cx="727139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Oval 11"/>
            <p:cNvSpPr>
              <a:spLocks noChangeArrowheads="1"/>
            </p:cNvSpPr>
            <p:nvPr/>
          </p:nvSpPr>
          <p:spPr bwMode="auto">
            <a:xfrm>
              <a:off x="4481410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" name="Oval 12"/>
            <p:cNvSpPr>
              <a:spLocks noChangeArrowheads="1"/>
            </p:cNvSpPr>
            <p:nvPr/>
          </p:nvSpPr>
          <p:spPr bwMode="auto">
            <a:xfrm>
              <a:off x="6614733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Oval 13"/>
            <p:cNvSpPr>
              <a:spLocks noChangeArrowheads="1"/>
            </p:cNvSpPr>
            <p:nvPr/>
          </p:nvSpPr>
          <p:spPr bwMode="auto">
            <a:xfrm>
              <a:off x="6614733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auto">
            <a:xfrm>
              <a:off x="4321093" y="1759870"/>
              <a:ext cx="346030" cy="38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auto">
            <a:xfrm>
              <a:off x="6475051" y="1759870"/>
              <a:ext cx="346030" cy="38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9" name="Line 58"/>
            <p:cNvSpPr>
              <a:spLocks noChangeShapeType="1"/>
            </p:cNvSpPr>
            <p:nvPr/>
          </p:nvSpPr>
          <p:spPr bwMode="auto">
            <a:xfrm flipH="1" flipV="1">
              <a:off x="2302054" y="1480506"/>
              <a:ext cx="0" cy="64761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59"/>
            <p:cNvSpPr>
              <a:spLocks noChangeShapeType="1"/>
            </p:cNvSpPr>
            <p:nvPr/>
          </p:nvSpPr>
          <p:spPr bwMode="auto">
            <a:xfrm flipH="1" flipV="1">
              <a:off x="2716338" y="1451934"/>
              <a:ext cx="0" cy="64761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60"/>
            <p:cNvSpPr>
              <a:spLocks noChangeShapeType="1"/>
            </p:cNvSpPr>
            <p:nvPr/>
          </p:nvSpPr>
          <p:spPr bwMode="auto">
            <a:xfrm flipH="1" flipV="1">
              <a:off x="3159193" y="1466220"/>
              <a:ext cx="0" cy="647616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2" name="Line 61"/>
          <p:cNvSpPr>
            <a:spLocks noChangeShapeType="1"/>
          </p:cNvSpPr>
          <p:nvPr/>
        </p:nvSpPr>
        <p:spPr bwMode="auto">
          <a:xfrm flipH="1">
            <a:off x="5070050" y="1778243"/>
            <a:ext cx="0" cy="36190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62"/>
          <p:cNvSpPr>
            <a:spLocks noChangeShapeType="1"/>
          </p:cNvSpPr>
          <p:nvPr/>
        </p:nvSpPr>
        <p:spPr bwMode="auto">
          <a:xfrm flipH="1">
            <a:off x="5341478" y="1806814"/>
            <a:ext cx="0" cy="46507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63"/>
          <p:cNvSpPr>
            <a:spLocks noChangeShapeType="1"/>
          </p:cNvSpPr>
          <p:nvPr/>
        </p:nvSpPr>
        <p:spPr bwMode="auto">
          <a:xfrm flipH="1">
            <a:off x="5670047" y="1806814"/>
            <a:ext cx="0" cy="609521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67"/>
          <p:cNvSpPr>
            <a:spLocks noChangeShapeType="1"/>
          </p:cNvSpPr>
          <p:nvPr/>
        </p:nvSpPr>
        <p:spPr bwMode="auto">
          <a:xfrm flipH="1">
            <a:off x="6169082" y="3923352"/>
            <a:ext cx="0" cy="81110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68"/>
          <p:cNvSpPr>
            <a:spLocks noChangeShapeType="1"/>
          </p:cNvSpPr>
          <p:nvPr/>
        </p:nvSpPr>
        <p:spPr bwMode="auto">
          <a:xfrm flipH="1">
            <a:off x="6673842" y="3923352"/>
            <a:ext cx="0" cy="99840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69"/>
          <p:cNvSpPr>
            <a:spLocks noChangeShapeType="1"/>
          </p:cNvSpPr>
          <p:nvPr/>
        </p:nvSpPr>
        <p:spPr bwMode="auto">
          <a:xfrm flipH="1">
            <a:off x="7177015" y="3923352"/>
            <a:ext cx="0" cy="121428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Oval 26"/>
          <p:cNvSpPr>
            <a:spLocks noChangeArrowheads="1"/>
          </p:cNvSpPr>
          <p:nvPr/>
        </p:nvSpPr>
        <p:spPr bwMode="auto">
          <a:xfrm>
            <a:off x="3565920" y="3366212"/>
            <a:ext cx="165079" cy="107777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" name="Line 27"/>
          <p:cNvSpPr>
            <a:spLocks noChangeShapeType="1"/>
          </p:cNvSpPr>
          <p:nvPr/>
        </p:nvSpPr>
        <p:spPr bwMode="auto">
          <a:xfrm>
            <a:off x="194507" y="3912241"/>
            <a:ext cx="727139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Oval 28"/>
          <p:cNvSpPr>
            <a:spLocks noChangeArrowheads="1"/>
          </p:cNvSpPr>
          <p:nvPr/>
        </p:nvSpPr>
        <p:spPr bwMode="auto">
          <a:xfrm>
            <a:off x="2515131" y="3872559"/>
            <a:ext cx="104761" cy="7142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" name="Oval 29"/>
          <p:cNvSpPr>
            <a:spLocks noChangeArrowheads="1"/>
          </p:cNvSpPr>
          <p:nvPr/>
        </p:nvSpPr>
        <p:spPr bwMode="auto">
          <a:xfrm>
            <a:off x="4648455" y="3872559"/>
            <a:ext cx="104761" cy="7142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Text Box 39"/>
          <p:cNvSpPr txBox="1">
            <a:spLocks noChangeArrowheads="1"/>
          </p:cNvSpPr>
          <p:nvPr/>
        </p:nvSpPr>
        <p:spPr bwMode="auto">
          <a:xfrm>
            <a:off x="2354814" y="3559862"/>
            <a:ext cx="346030" cy="38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i="1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54" name="Text Box 40"/>
          <p:cNvSpPr txBox="1">
            <a:spLocks noChangeArrowheads="1"/>
          </p:cNvSpPr>
          <p:nvPr/>
        </p:nvSpPr>
        <p:spPr bwMode="auto">
          <a:xfrm>
            <a:off x="4508773" y="3559862"/>
            <a:ext cx="346030" cy="38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i="1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55" name="Line 64"/>
          <p:cNvSpPr>
            <a:spLocks noChangeShapeType="1"/>
          </p:cNvSpPr>
          <p:nvPr/>
        </p:nvSpPr>
        <p:spPr bwMode="auto">
          <a:xfrm flipH="1" flipV="1">
            <a:off x="1651643" y="3266212"/>
            <a:ext cx="0" cy="647616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65"/>
          <p:cNvSpPr>
            <a:spLocks noChangeShapeType="1"/>
          </p:cNvSpPr>
          <p:nvPr/>
        </p:nvSpPr>
        <p:spPr bwMode="auto">
          <a:xfrm flipH="1" flipV="1">
            <a:off x="2065928" y="3251926"/>
            <a:ext cx="0" cy="647616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66"/>
          <p:cNvSpPr>
            <a:spLocks noChangeShapeType="1"/>
          </p:cNvSpPr>
          <p:nvPr/>
        </p:nvSpPr>
        <p:spPr bwMode="auto">
          <a:xfrm flipH="1" flipV="1">
            <a:off x="2357652" y="3237641"/>
            <a:ext cx="0" cy="647616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8" name="组合 57"/>
          <p:cNvGrpSpPr/>
          <p:nvPr/>
        </p:nvGrpSpPr>
        <p:grpSpPr>
          <a:xfrm>
            <a:off x="271661" y="4957018"/>
            <a:ext cx="7271394" cy="1582531"/>
            <a:chOff x="2160786" y="4805888"/>
            <a:chExt cx="7271394" cy="1582531"/>
          </a:xfrm>
        </p:grpSpPr>
        <p:sp>
          <p:nvSpPr>
            <p:cNvPr id="59" name="Oval 43"/>
            <p:cNvSpPr>
              <a:spLocks noChangeArrowheads="1"/>
            </p:cNvSpPr>
            <p:nvPr/>
          </p:nvSpPr>
          <p:spPr bwMode="auto">
            <a:xfrm>
              <a:off x="5532199" y="5310647"/>
              <a:ext cx="165079" cy="10777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" name="Line 44"/>
            <p:cNvSpPr>
              <a:spLocks noChangeShapeType="1"/>
            </p:cNvSpPr>
            <p:nvPr/>
          </p:nvSpPr>
          <p:spPr bwMode="auto">
            <a:xfrm>
              <a:off x="2160786" y="5856676"/>
              <a:ext cx="727139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Oval 45"/>
            <p:cNvSpPr>
              <a:spLocks noChangeArrowheads="1"/>
            </p:cNvSpPr>
            <p:nvPr/>
          </p:nvSpPr>
          <p:spPr bwMode="auto">
            <a:xfrm>
              <a:off x="4481410" y="5816994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" name="Oval 46"/>
            <p:cNvSpPr>
              <a:spLocks noChangeArrowheads="1"/>
            </p:cNvSpPr>
            <p:nvPr/>
          </p:nvSpPr>
          <p:spPr bwMode="auto">
            <a:xfrm>
              <a:off x="6614733" y="5816994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" name="Oval 47"/>
            <p:cNvSpPr>
              <a:spLocks noChangeArrowheads="1"/>
            </p:cNvSpPr>
            <p:nvPr/>
          </p:nvSpPr>
          <p:spPr bwMode="auto">
            <a:xfrm>
              <a:off x="6614733" y="5816994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" name="Text Box 56"/>
            <p:cNvSpPr txBox="1">
              <a:spLocks noChangeArrowheads="1"/>
            </p:cNvSpPr>
            <p:nvPr/>
          </p:nvSpPr>
          <p:spPr bwMode="auto">
            <a:xfrm>
              <a:off x="4321093" y="5504297"/>
              <a:ext cx="346030" cy="38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65" name="Text Box 57"/>
            <p:cNvSpPr txBox="1">
              <a:spLocks noChangeArrowheads="1"/>
            </p:cNvSpPr>
            <p:nvPr/>
          </p:nvSpPr>
          <p:spPr bwMode="auto">
            <a:xfrm>
              <a:off x="6475051" y="5504297"/>
              <a:ext cx="346030" cy="38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66" name="Line 72"/>
            <p:cNvSpPr>
              <a:spLocks noChangeShapeType="1"/>
            </p:cNvSpPr>
            <p:nvPr/>
          </p:nvSpPr>
          <p:spPr bwMode="auto">
            <a:xfrm flipH="1" flipV="1">
              <a:off x="5073469" y="5166203"/>
              <a:ext cx="0" cy="64761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73"/>
            <p:cNvSpPr>
              <a:spLocks noChangeShapeType="1"/>
            </p:cNvSpPr>
            <p:nvPr/>
          </p:nvSpPr>
          <p:spPr bwMode="auto">
            <a:xfrm flipH="1" flipV="1">
              <a:off x="5359182" y="5180489"/>
              <a:ext cx="0" cy="647616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74"/>
            <p:cNvSpPr>
              <a:spLocks noChangeShapeType="1"/>
            </p:cNvSpPr>
            <p:nvPr/>
          </p:nvSpPr>
          <p:spPr bwMode="auto">
            <a:xfrm flipH="1" flipV="1">
              <a:off x="4659186" y="4805888"/>
              <a:ext cx="0" cy="1050789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75"/>
            <p:cNvSpPr>
              <a:spLocks noChangeShapeType="1"/>
            </p:cNvSpPr>
            <p:nvPr/>
          </p:nvSpPr>
          <p:spPr bwMode="auto">
            <a:xfrm flipH="1" flipV="1">
              <a:off x="4944899" y="5021759"/>
              <a:ext cx="0" cy="849202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dash"/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9" name="Rectangle 1"/>
          <p:cNvSpPr>
            <a:spLocks noChangeArrowheads="1"/>
          </p:cNvSpPr>
          <p:nvPr/>
        </p:nvSpPr>
        <p:spPr bwMode="auto">
          <a:xfrm>
            <a:off x="7658735" y="3583623"/>
            <a:ext cx="3435350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两个特殊点：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0" name="Rectangle 1"/>
          <p:cNvSpPr>
            <a:spLocks noChangeArrowheads="1"/>
          </p:cNvSpPr>
          <p:nvPr/>
        </p:nvSpPr>
        <p:spPr bwMode="auto">
          <a:xfrm>
            <a:off x="7583805" y="4079875"/>
            <a:ext cx="5040630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）实像和虚像的分界点。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1" name="Rectangle 1"/>
          <p:cNvSpPr>
            <a:spLocks noChangeArrowheads="1"/>
          </p:cNvSpPr>
          <p:nvPr/>
        </p:nvSpPr>
        <p:spPr bwMode="auto">
          <a:xfrm>
            <a:off x="7551420" y="5141595"/>
            <a:ext cx="5183505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）放大和缩小实像的分界点。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2" name="Rectangle 1"/>
          <p:cNvSpPr>
            <a:spLocks noChangeArrowheads="1"/>
          </p:cNvSpPr>
          <p:nvPr/>
        </p:nvSpPr>
        <p:spPr bwMode="auto">
          <a:xfrm>
            <a:off x="8188325" y="4575175"/>
            <a:ext cx="1939290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（焦点）</a:t>
            </a:r>
          </a:p>
        </p:txBody>
      </p:sp>
      <p:sp>
        <p:nvSpPr>
          <p:cNvPr id="103" name="Rectangle 1"/>
          <p:cNvSpPr>
            <a:spLocks noChangeArrowheads="1"/>
          </p:cNvSpPr>
          <p:nvPr/>
        </p:nvSpPr>
        <p:spPr bwMode="auto">
          <a:xfrm>
            <a:off x="8190865" y="5641975"/>
            <a:ext cx="2623185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（两倍焦距处）</a:t>
            </a:r>
          </a:p>
        </p:txBody>
      </p:sp>
      <p:sp>
        <p:nvSpPr>
          <p:cNvPr id="104" name="Rectangle 1"/>
          <p:cNvSpPr>
            <a:spLocks noChangeArrowheads="1"/>
          </p:cNvSpPr>
          <p:nvPr/>
        </p:nvSpPr>
        <p:spPr bwMode="auto">
          <a:xfrm>
            <a:off x="7657465" y="762318"/>
            <a:ext cx="4606925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像的位置和大小变化规律：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7658100" y="1405573"/>
            <a:ext cx="4250055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）像随像距增大而增大：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7657465" y="2058353"/>
            <a:ext cx="4599940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）像与物体的移动方向相同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数据分析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30565" y="406400"/>
            <a:ext cx="3116580" cy="6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330" tIns="44665" rIns="89330" bIns="44665" numCol="1" anchor="ctr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54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凸透镜成像规律：</a:t>
            </a:r>
            <a:endParaRPr kumimoji="0" lang="en-US" altLang="zh-CN" sz="254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658019" y="2880767"/>
            <a:ext cx="4369821" cy="1539676"/>
            <a:chOff x="3413159" y="3266212"/>
            <a:chExt cx="4369821" cy="1539676"/>
          </a:xfrm>
        </p:grpSpPr>
        <p:sp>
          <p:nvSpPr>
            <p:cNvPr id="9" name="Line 34"/>
            <p:cNvSpPr>
              <a:spLocks noChangeShapeType="1"/>
            </p:cNvSpPr>
            <p:nvPr/>
          </p:nvSpPr>
          <p:spPr bwMode="auto">
            <a:xfrm flipH="1">
              <a:off x="7743298" y="3942400"/>
              <a:ext cx="0" cy="863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Oval 31"/>
            <p:cNvSpPr>
              <a:spLocks noChangeArrowheads="1"/>
            </p:cNvSpPr>
            <p:nvPr/>
          </p:nvSpPr>
          <p:spPr bwMode="auto">
            <a:xfrm>
              <a:off x="7678219" y="3872559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Line 70"/>
            <p:cNvSpPr>
              <a:spLocks noChangeShapeType="1"/>
            </p:cNvSpPr>
            <p:nvPr/>
          </p:nvSpPr>
          <p:spPr bwMode="auto">
            <a:xfrm flipH="1" flipV="1">
              <a:off x="3459192" y="3266212"/>
              <a:ext cx="0" cy="64761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3413159" y="3872559"/>
              <a:ext cx="4357123" cy="933329"/>
              <a:chOff x="3413159" y="3872559"/>
              <a:chExt cx="4357123" cy="933329"/>
            </a:xfrm>
          </p:grpSpPr>
          <p:sp>
            <p:nvSpPr>
              <p:cNvPr id="13" name="Line 25"/>
              <p:cNvSpPr>
                <a:spLocks noChangeShapeType="1"/>
              </p:cNvSpPr>
              <p:nvPr/>
            </p:nvSpPr>
            <p:spPr bwMode="auto">
              <a:xfrm flipH="1">
                <a:off x="5621086" y="3942400"/>
                <a:ext cx="0" cy="863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Oval 32"/>
              <p:cNvSpPr>
                <a:spLocks noChangeArrowheads="1"/>
              </p:cNvSpPr>
              <p:nvPr/>
            </p:nvSpPr>
            <p:spPr bwMode="auto">
              <a:xfrm>
                <a:off x="3413159" y="3872559"/>
                <a:ext cx="104761" cy="714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" name="Line 33"/>
              <p:cNvSpPr>
                <a:spLocks noChangeShapeType="1"/>
              </p:cNvSpPr>
              <p:nvPr/>
            </p:nvSpPr>
            <p:spPr bwMode="auto">
              <a:xfrm flipH="1">
                <a:off x="3467127" y="3942400"/>
                <a:ext cx="0" cy="863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3508397" y="4590016"/>
                <a:ext cx="21079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Line 36"/>
              <p:cNvSpPr>
                <a:spLocks noChangeShapeType="1"/>
              </p:cNvSpPr>
              <p:nvPr/>
            </p:nvSpPr>
            <p:spPr bwMode="auto">
              <a:xfrm>
                <a:off x="5662355" y="4590016"/>
                <a:ext cx="21079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Text Box 37"/>
              <p:cNvSpPr txBox="1">
                <a:spLocks noChangeArrowheads="1"/>
              </p:cNvSpPr>
              <p:nvPr/>
            </p:nvSpPr>
            <p:spPr bwMode="auto">
              <a:xfrm>
                <a:off x="4278235" y="4402715"/>
                <a:ext cx="388887" cy="3841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b="1" i="1">
                    <a:latin typeface="Times New Roman" panose="02020603050405020304" pitchFamily="18" charset="0"/>
                  </a:rPr>
                  <a:t>2f</a:t>
                </a:r>
              </a:p>
            </p:txBody>
          </p:sp>
          <p:sp>
            <p:nvSpPr>
              <p:cNvPr id="19" name="Text Box 38"/>
              <p:cNvSpPr txBox="1">
                <a:spLocks noChangeArrowheads="1"/>
              </p:cNvSpPr>
              <p:nvPr/>
            </p:nvSpPr>
            <p:spPr bwMode="auto">
              <a:xfrm>
                <a:off x="6452828" y="4402715"/>
                <a:ext cx="388887" cy="3841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b="1" i="1">
                    <a:latin typeface="Times New Roman" panose="02020603050405020304" pitchFamily="18" charset="0"/>
                  </a:rPr>
                  <a:t>2f</a:t>
                </a:r>
              </a:p>
            </p:txBody>
          </p:sp>
          <p:sp>
            <p:nvSpPr>
              <p:cNvPr id="20" name="Line 71"/>
              <p:cNvSpPr>
                <a:spLocks noChangeShapeType="1"/>
              </p:cNvSpPr>
              <p:nvPr/>
            </p:nvSpPr>
            <p:spPr bwMode="auto">
              <a:xfrm flipH="1">
                <a:off x="7744886" y="3942399"/>
                <a:ext cx="0" cy="64761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1659608" y="1687122"/>
            <a:ext cx="4369820" cy="933329"/>
            <a:chOff x="3414748" y="2072567"/>
            <a:chExt cx="4369820" cy="933329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 flipH="1">
              <a:off x="5622674" y="2142408"/>
              <a:ext cx="0" cy="863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Oval 14"/>
            <p:cNvSpPr>
              <a:spLocks noChangeArrowheads="1"/>
            </p:cNvSpPr>
            <p:nvPr/>
          </p:nvSpPr>
          <p:spPr bwMode="auto">
            <a:xfrm>
              <a:off x="7679807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" name="Oval 15"/>
            <p:cNvSpPr>
              <a:spLocks noChangeArrowheads="1"/>
            </p:cNvSpPr>
            <p:nvPr/>
          </p:nvSpPr>
          <p:spPr bwMode="auto">
            <a:xfrm>
              <a:off x="3414748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 flipH="1">
              <a:off x="3468716" y="2142408"/>
              <a:ext cx="0" cy="863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 flipH="1">
              <a:off x="7744886" y="2142408"/>
              <a:ext cx="0" cy="863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8"/>
            <p:cNvSpPr>
              <a:spLocks noChangeShapeType="1"/>
            </p:cNvSpPr>
            <p:nvPr/>
          </p:nvSpPr>
          <p:spPr bwMode="auto">
            <a:xfrm>
              <a:off x="3509986" y="2790024"/>
              <a:ext cx="21079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>
              <a:off x="5663944" y="2790024"/>
              <a:ext cx="21079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4279824" y="2602723"/>
              <a:ext cx="388887" cy="384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2f</a:t>
              </a:r>
            </a:p>
          </p:txBody>
        </p:sp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6454416" y="2602723"/>
              <a:ext cx="388887" cy="384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2f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05646" y="1066489"/>
            <a:ext cx="7271394" cy="1192059"/>
            <a:chOff x="2160786" y="1451934"/>
            <a:chExt cx="7271394" cy="1192059"/>
          </a:xfrm>
        </p:grpSpPr>
        <p:sp>
          <p:nvSpPr>
            <p:cNvPr id="32" name="Oval 9"/>
            <p:cNvSpPr>
              <a:spLocks noChangeArrowheads="1"/>
            </p:cNvSpPr>
            <p:nvPr/>
          </p:nvSpPr>
          <p:spPr bwMode="auto">
            <a:xfrm>
              <a:off x="5532199" y="1566220"/>
              <a:ext cx="165079" cy="107777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Line 10"/>
            <p:cNvSpPr>
              <a:spLocks noChangeShapeType="1"/>
            </p:cNvSpPr>
            <p:nvPr/>
          </p:nvSpPr>
          <p:spPr bwMode="auto">
            <a:xfrm>
              <a:off x="2160786" y="2112249"/>
              <a:ext cx="727139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Oval 11"/>
            <p:cNvSpPr>
              <a:spLocks noChangeArrowheads="1"/>
            </p:cNvSpPr>
            <p:nvPr/>
          </p:nvSpPr>
          <p:spPr bwMode="auto">
            <a:xfrm>
              <a:off x="4481410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" name="Oval 12"/>
            <p:cNvSpPr>
              <a:spLocks noChangeArrowheads="1"/>
            </p:cNvSpPr>
            <p:nvPr/>
          </p:nvSpPr>
          <p:spPr bwMode="auto">
            <a:xfrm>
              <a:off x="6614733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Oval 13"/>
            <p:cNvSpPr>
              <a:spLocks noChangeArrowheads="1"/>
            </p:cNvSpPr>
            <p:nvPr/>
          </p:nvSpPr>
          <p:spPr bwMode="auto">
            <a:xfrm>
              <a:off x="6614733" y="2072567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auto">
            <a:xfrm>
              <a:off x="4321093" y="1759870"/>
              <a:ext cx="346030" cy="38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auto">
            <a:xfrm>
              <a:off x="6475051" y="1759870"/>
              <a:ext cx="346030" cy="38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9" name="Line 58"/>
            <p:cNvSpPr>
              <a:spLocks noChangeShapeType="1"/>
            </p:cNvSpPr>
            <p:nvPr/>
          </p:nvSpPr>
          <p:spPr bwMode="auto">
            <a:xfrm flipH="1" flipV="1">
              <a:off x="2302054" y="1480506"/>
              <a:ext cx="0" cy="64761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59"/>
            <p:cNvSpPr>
              <a:spLocks noChangeShapeType="1"/>
            </p:cNvSpPr>
            <p:nvPr/>
          </p:nvSpPr>
          <p:spPr bwMode="auto">
            <a:xfrm flipH="1" flipV="1">
              <a:off x="2716338" y="1451934"/>
              <a:ext cx="0" cy="64761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60"/>
            <p:cNvSpPr>
              <a:spLocks noChangeShapeType="1"/>
            </p:cNvSpPr>
            <p:nvPr/>
          </p:nvSpPr>
          <p:spPr bwMode="auto">
            <a:xfrm flipH="1" flipV="1">
              <a:off x="3159193" y="1466220"/>
              <a:ext cx="0" cy="647616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2" name="Line 61"/>
          <p:cNvSpPr>
            <a:spLocks noChangeShapeType="1"/>
          </p:cNvSpPr>
          <p:nvPr/>
        </p:nvSpPr>
        <p:spPr bwMode="auto">
          <a:xfrm flipH="1">
            <a:off x="5204035" y="1695058"/>
            <a:ext cx="0" cy="36190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62"/>
          <p:cNvSpPr>
            <a:spLocks noChangeShapeType="1"/>
          </p:cNvSpPr>
          <p:nvPr/>
        </p:nvSpPr>
        <p:spPr bwMode="auto">
          <a:xfrm flipH="1">
            <a:off x="5475463" y="1723629"/>
            <a:ext cx="0" cy="46507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63"/>
          <p:cNvSpPr>
            <a:spLocks noChangeShapeType="1"/>
          </p:cNvSpPr>
          <p:nvPr/>
        </p:nvSpPr>
        <p:spPr bwMode="auto">
          <a:xfrm flipH="1">
            <a:off x="5804032" y="1723629"/>
            <a:ext cx="0" cy="609521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67"/>
          <p:cNvSpPr>
            <a:spLocks noChangeShapeType="1"/>
          </p:cNvSpPr>
          <p:nvPr/>
        </p:nvSpPr>
        <p:spPr bwMode="auto">
          <a:xfrm flipH="1">
            <a:off x="6378632" y="3537907"/>
            <a:ext cx="0" cy="81110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68"/>
          <p:cNvSpPr>
            <a:spLocks noChangeShapeType="1"/>
          </p:cNvSpPr>
          <p:nvPr/>
        </p:nvSpPr>
        <p:spPr bwMode="auto">
          <a:xfrm flipH="1">
            <a:off x="6883392" y="3537907"/>
            <a:ext cx="0" cy="99840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69"/>
          <p:cNvSpPr>
            <a:spLocks noChangeShapeType="1"/>
          </p:cNvSpPr>
          <p:nvPr/>
        </p:nvSpPr>
        <p:spPr bwMode="auto">
          <a:xfrm flipH="1">
            <a:off x="7386565" y="3537907"/>
            <a:ext cx="0" cy="121428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Oval 26"/>
          <p:cNvSpPr>
            <a:spLocks noChangeArrowheads="1"/>
          </p:cNvSpPr>
          <p:nvPr/>
        </p:nvSpPr>
        <p:spPr bwMode="auto">
          <a:xfrm>
            <a:off x="3775470" y="2980767"/>
            <a:ext cx="165079" cy="107777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" name="Line 27"/>
          <p:cNvSpPr>
            <a:spLocks noChangeShapeType="1"/>
          </p:cNvSpPr>
          <p:nvPr/>
        </p:nvSpPr>
        <p:spPr bwMode="auto">
          <a:xfrm>
            <a:off x="404057" y="3526796"/>
            <a:ext cx="727139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Oval 28"/>
          <p:cNvSpPr>
            <a:spLocks noChangeArrowheads="1"/>
          </p:cNvSpPr>
          <p:nvPr/>
        </p:nvSpPr>
        <p:spPr bwMode="auto">
          <a:xfrm>
            <a:off x="2724681" y="3487114"/>
            <a:ext cx="104761" cy="7142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" name="Oval 29"/>
          <p:cNvSpPr>
            <a:spLocks noChangeArrowheads="1"/>
          </p:cNvSpPr>
          <p:nvPr/>
        </p:nvSpPr>
        <p:spPr bwMode="auto">
          <a:xfrm>
            <a:off x="4858005" y="3487114"/>
            <a:ext cx="104761" cy="7142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" name="Oval 30"/>
          <p:cNvSpPr>
            <a:spLocks noChangeArrowheads="1"/>
          </p:cNvSpPr>
          <p:nvPr/>
        </p:nvSpPr>
        <p:spPr bwMode="auto">
          <a:xfrm>
            <a:off x="4985005" y="3614114"/>
            <a:ext cx="104761" cy="7142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Text Box 39"/>
          <p:cNvSpPr txBox="1">
            <a:spLocks noChangeArrowheads="1"/>
          </p:cNvSpPr>
          <p:nvPr/>
        </p:nvSpPr>
        <p:spPr bwMode="auto">
          <a:xfrm>
            <a:off x="2564364" y="3174417"/>
            <a:ext cx="346030" cy="38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i="1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54" name="Text Box 40"/>
          <p:cNvSpPr txBox="1">
            <a:spLocks noChangeArrowheads="1"/>
          </p:cNvSpPr>
          <p:nvPr/>
        </p:nvSpPr>
        <p:spPr bwMode="auto">
          <a:xfrm>
            <a:off x="4718323" y="3174417"/>
            <a:ext cx="346030" cy="38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i="1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55" name="Line 64"/>
          <p:cNvSpPr>
            <a:spLocks noChangeShapeType="1"/>
          </p:cNvSpPr>
          <p:nvPr/>
        </p:nvSpPr>
        <p:spPr bwMode="auto">
          <a:xfrm flipH="1" flipV="1">
            <a:off x="1861193" y="2880767"/>
            <a:ext cx="0" cy="647616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65"/>
          <p:cNvSpPr>
            <a:spLocks noChangeShapeType="1"/>
          </p:cNvSpPr>
          <p:nvPr/>
        </p:nvSpPr>
        <p:spPr bwMode="auto">
          <a:xfrm flipH="1" flipV="1">
            <a:off x="2275478" y="2866481"/>
            <a:ext cx="0" cy="647616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66"/>
          <p:cNvSpPr>
            <a:spLocks noChangeShapeType="1"/>
          </p:cNvSpPr>
          <p:nvPr/>
        </p:nvSpPr>
        <p:spPr bwMode="auto">
          <a:xfrm flipH="1" flipV="1">
            <a:off x="2718332" y="2852196"/>
            <a:ext cx="0" cy="647616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8" name="组合 57"/>
          <p:cNvGrpSpPr/>
          <p:nvPr/>
        </p:nvGrpSpPr>
        <p:grpSpPr>
          <a:xfrm>
            <a:off x="405646" y="4420443"/>
            <a:ext cx="7271394" cy="1582531"/>
            <a:chOff x="2160786" y="4805888"/>
            <a:chExt cx="7271394" cy="1582531"/>
          </a:xfrm>
        </p:grpSpPr>
        <p:sp>
          <p:nvSpPr>
            <p:cNvPr id="59" name="Oval 43"/>
            <p:cNvSpPr>
              <a:spLocks noChangeArrowheads="1"/>
            </p:cNvSpPr>
            <p:nvPr/>
          </p:nvSpPr>
          <p:spPr bwMode="auto">
            <a:xfrm>
              <a:off x="5532199" y="5310647"/>
              <a:ext cx="165079" cy="10777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" name="Line 44"/>
            <p:cNvSpPr>
              <a:spLocks noChangeShapeType="1"/>
            </p:cNvSpPr>
            <p:nvPr/>
          </p:nvSpPr>
          <p:spPr bwMode="auto">
            <a:xfrm>
              <a:off x="2160786" y="5856676"/>
              <a:ext cx="727139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Oval 45"/>
            <p:cNvSpPr>
              <a:spLocks noChangeArrowheads="1"/>
            </p:cNvSpPr>
            <p:nvPr/>
          </p:nvSpPr>
          <p:spPr bwMode="auto">
            <a:xfrm>
              <a:off x="4481410" y="5816994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" name="Oval 46"/>
            <p:cNvSpPr>
              <a:spLocks noChangeArrowheads="1"/>
            </p:cNvSpPr>
            <p:nvPr/>
          </p:nvSpPr>
          <p:spPr bwMode="auto">
            <a:xfrm>
              <a:off x="6614733" y="5816994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" name="Oval 47"/>
            <p:cNvSpPr>
              <a:spLocks noChangeArrowheads="1"/>
            </p:cNvSpPr>
            <p:nvPr/>
          </p:nvSpPr>
          <p:spPr bwMode="auto">
            <a:xfrm>
              <a:off x="6614733" y="5816994"/>
              <a:ext cx="104761" cy="714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" name="Text Box 56"/>
            <p:cNvSpPr txBox="1">
              <a:spLocks noChangeArrowheads="1"/>
            </p:cNvSpPr>
            <p:nvPr/>
          </p:nvSpPr>
          <p:spPr bwMode="auto">
            <a:xfrm>
              <a:off x="4321093" y="5504297"/>
              <a:ext cx="346030" cy="38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65" name="Text Box 57"/>
            <p:cNvSpPr txBox="1">
              <a:spLocks noChangeArrowheads="1"/>
            </p:cNvSpPr>
            <p:nvPr/>
          </p:nvSpPr>
          <p:spPr bwMode="auto">
            <a:xfrm>
              <a:off x="6475051" y="5504297"/>
              <a:ext cx="346030" cy="38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66" name="Line 72"/>
            <p:cNvSpPr>
              <a:spLocks noChangeShapeType="1"/>
            </p:cNvSpPr>
            <p:nvPr/>
          </p:nvSpPr>
          <p:spPr bwMode="auto">
            <a:xfrm flipH="1" flipV="1">
              <a:off x="5073469" y="5166203"/>
              <a:ext cx="0" cy="64761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73"/>
            <p:cNvSpPr>
              <a:spLocks noChangeShapeType="1"/>
            </p:cNvSpPr>
            <p:nvPr/>
          </p:nvSpPr>
          <p:spPr bwMode="auto">
            <a:xfrm flipH="1" flipV="1">
              <a:off x="5359182" y="5180489"/>
              <a:ext cx="0" cy="647616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74"/>
            <p:cNvSpPr>
              <a:spLocks noChangeShapeType="1"/>
            </p:cNvSpPr>
            <p:nvPr/>
          </p:nvSpPr>
          <p:spPr bwMode="auto">
            <a:xfrm flipH="1" flipV="1">
              <a:off x="4659186" y="4805888"/>
              <a:ext cx="0" cy="1050789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75"/>
            <p:cNvSpPr>
              <a:spLocks noChangeShapeType="1"/>
            </p:cNvSpPr>
            <p:nvPr/>
          </p:nvSpPr>
          <p:spPr bwMode="auto">
            <a:xfrm flipH="1" flipV="1">
              <a:off x="4944899" y="5021759"/>
              <a:ext cx="0" cy="849202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dash"/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7410" name="Text Box 2"/>
          <p:cNvSpPr txBox="1"/>
          <p:nvPr/>
        </p:nvSpPr>
        <p:spPr>
          <a:xfrm>
            <a:off x="8785225" y="1125538"/>
            <a:ext cx="3455988" cy="249174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倍焦距分虚实，</a:t>
            </a:r>
          </a:p>
          <a:p>
            <a:pPr>
              <a:lnSpc>
                <a:spcPct val="15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倍焦距定大小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像随物体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向移，</a:t>
            </a:r>
          </a:p>
          <a:p>
            <a:pPr>
              <a:lnSpc>
                <a:spcPct val="150000"/>
              </a:lnSpc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像与像距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变化。</a:t>
            </a:r>
          </a:p>
        </p:txBody>
      </p:sp>
      <p:sp>
        <p:nvSpPr>
          <p:cNvPr id="17411" name="Rectangle 3"/>
          <p:cNvSpPr/>
          <p:nvPr/>
        </p:nvSpPr>
        <p:spPr>
          <a:xfrm>
            <a:off x="8785225" y="1276668"/>
            <a:ext cx="712788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</a:p>
        </p:txBody>
      </p:sp>
      <p:sp>
        <p:nvSpPr>
          <p:cNvPr id="17412" name="Rectangle 4"/>
          <p:cNvSpPr/>
          <p:nvPr/>
        </p:nvSpPr>
        <p:spPr>
          <a:xfrm>
            <a:off x="8828088" y="1832928"/>
            <a:ext cx="711200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</a:t>
            </a:r>
          </a:p>
        </p:txBody>
      </p:sp>
      <p:sp>
        <p:nvSpPr>
          <p:cNvPr id="17413" name="Rectangle 5"/>
          <p:cNvSpPr/>
          <p:nvPr/>
        </p:nvSpPr>
        <p:spPr>
          <a:xfrm>
            <a:off x="10300653" y="2432368"/>
            <a:ext cx="711200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同</a:t>
            </a:r>
          </a:p>
        </p:txBody>
      </p:sp>
      <p:sp>
        <p:nvSpPr>
          <p:cNvPr id="17414" name="Rectangle 6"/>
          <p:cNvSpPr/>
          <p:nvPr/>
        </p:nvSpPr>
        <p:spPr>
          <a:xfrm>
            <a:off x="10257790" y="3048000"/>
            <a:ext cx="711200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同</a:t>
            </a:r>
          </a:p>
        </p:txBody>
      </p:sp>
    </p:spTree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  <p:bldP spid="17413" grpId="0"/>
      <p:bldP spid="174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92075" y="1080453"/>
            <a:ext cx="11933238" cy="1651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）将烛焰、光屏的中心明显不在凸透镜主光轴，将烛焰放在一倍焦距以外，移动光屏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（填“能”或“不能”）找到烛焰清晰的像，光屏上找不到像的原因是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059180" y="2196783"/>
            <a:ext cx="6119813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烛焰、光屏的中心不在凸透镜主光轴上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462088" y="1689418"/>
            <a:ext cx="84772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不能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1319848" y="3350895"/>
            <a:ext cx="84772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不能</a:t>
            </a: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实验回顾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3030" y="704850"/>
            <a:ext cx="64344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在光具座上移动光屏，光屏不能得到像：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3670" y="2833688"/>
            <a:ext cx="11933238" cy="20510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）将烛焰、光屏的中心调到凸透镜主光轴上，将烛焰放在一倍焦距以内，移动光屏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（填“能”或“不能”）找到烛焰清晰的像，光屏上找不到像的原因是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3670" y="4487228"/>
            <a:ext cx="11933238" cy="1651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）将烛焰、光屏的中心调到凸透镜主光轴上，将烛焰放在一倍焦距以外，使物距略大于焦距，在光具座上移动光屏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（填“能”或“不能”）找到烛焰清晰的像，光屏上找不到像的原因是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_.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015365" y="3884295"/>
            <a:ext cx="650303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物距小于焦距，此时物体在凸透镜中成虚像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964238" y="5063490"/>
            <a:ext cx="84772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不能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671185" y="5587365"/>
            <a:ext cx="468947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像距太大，光具座长度有限。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nimBg="1"/>
      <p:bldP spid="16390" grpId="0" animBg="1"/>
      <p:bldP spid="16391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92075" y="1080453"/>
            <a:ext cx="11933238" cy="1651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在光屏上找到一个烛焰的像，比较像与物的位置，像的上下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（填“相同”或“相反”）；轻轻拂动烛焰，观察光屏上的烛焰像与烛焰的左右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（填“相同”或“相反”）。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实验回顾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3030" y="704850"/>
            <a:ext cx="64344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像的变化：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0965" y="4137026"/>
            <a:ext cx="11933238" cy="11309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为探究凸透镜成像规律，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与烛焰相比，</a:t>
            </a:r>
            <a:r>
              <a:rPr 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选用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“F”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光源作为物体，其目的是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_______________________________________________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01600" y="5138739"/>
            <a:ext cx="11933238" cy="1651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）在光屏上找到一个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光源清晰的像，用手指紧贴凸透镜，光屏上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（填“有”或“没有”）手指造成的阴影或手指的像；用纸贴着凸透镜，逐渐增大纸遮住凸透镜的部分，光屏上像的大小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，像的亮度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00965" y="2590483"/>
            <a:ext cx="11933238" cy="1651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蜡烛燃烧变短，光屏上像的位置向</a:t>
            </a:r>
            <a:r>
              <a:rPr lang="zh-CN" altLang="en-US" sz="2600" b="1" u="sng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移。为了使像仍成在光屏的中央，凸透镜和烛焰不动，光屏应向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移；如果光屏和烛焰不动，凸透镜应向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移；如果凸透镜和光屏不动，烛焰应向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移。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9930448" y="1142683"/>
            <a:ext cx="84709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相反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481648" y="2209483"/>
            <a:ext cx="84709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相反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044565" y="2667000"/>
            <a:ext cx="61785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上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672965" y="3200400"/>
            <a:ext cx="61785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上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1073765" y="3200400"/>
            <a:ext cx="61785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下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929630" y="3689985"/>
            <a:ext cx="61785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上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405765" y="4724400"/>
            <a:ext cx="748792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便于比较像与物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的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上下和左右的位置关系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10228580" y="5205730"/>
            <a:ext cx="104711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没有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5535295" y="6248400"/>
            <a:ext cx="104711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不变</a:t>
            </a: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8249920" y="6248400"/>
            <a:ext cx="104711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变暗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WordArt 4"/>
          <p:cNvSpPr>
            <a:spLocks noTextEdit="1"/>
          </p:cNvSpPr>
          <p:nvPr/>
        </p:nvSpPr>
        <p:spPr>
          <a:xfrm>
            <a:off x="1733550" y="1828800"/>
            <a:ext cx="8774113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凸透镜成像的规律</a:t>
            </a:r>
          </a:p>
        </p:txBody>
      </p:sp>
      <p:sp>
        <p:nvSpPr>
          <p:cNvPr id="45086" name="Rectangle 30"/>
          <p:cNvSpPr>
            <a:spLocks noChangeArrowheads="1"/>
          </p:cNvSpPr>
          <p:nvPr/>
        </p:nvSpPr>
        <p:spPr bwMode="auto">
          <a:xfrm>
            <a:off x="4749042" y="3886188"/>
            <a:ext cx="2971722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（第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课时）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238125" y="22225"/>
            <a:ext cx="3141663" cy="5794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学习目标</a:t>
            </a: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-76200" y="806450"/>
            <a:ext cx="12292013" cy="26765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marR="0" indent="-28575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1.通过操作和观察，会组装凸透镜成像装置。</a:t>
            </a:r>
          </a:p>
          <a:p>
            <a:pPr marL="457200" marR="0" indent="-28575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2.通过实验和思考，能表述凸透镜所成像的实质。</a:t>
            </a:r>
          </a:p>
          <a:p>
            <a:pPr marL="457200" marR="0" indent="-28575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3.经历得出凸透镜成不同性质的像过程，通过呈现不同性质的像，分析已有信息得出凸透镜成像规律。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167765" y="6000750"/>
            <a:ext cx="6568440" cy="4724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影响物体在凸透镜中所成像的性质因素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.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111365" y="5981700"/>
            <a:ext cx="1411605" cy="49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物距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404225" y="5981700"/>
            <a:ext cx="2527300" cy="49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凸透镜的焦距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04140" y="1101725"/>
            <a:ext cx="12096750" cy="2164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活动</a:t>
            </a:r>
            <a:r>
              <a:rPr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：</a:t>
            </a:r>
            <a:endParaRPr sz="26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（1）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将</a:t>
            </a:r>
            <a:r>
              <a:rPr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两只焦距不同的凸透镜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并列放置</a:t>
            </a:r>
            <a:r>
              <a:rPr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并使两</a:t>
            </a:r>
            <a:r>
              <a:rPr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凸透镜紧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靠课本；</a:t>
            </a:r>
            <a:endParaRPr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）保持人眼与透镜足够距离，同时增大两透镜与课本的距离；</a:t>
            </a:r>
            <a:endParaRPr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</a:t>
            </a: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3</a:t>
            </a:r>
            <a:r>
              <a:rPr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）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观察比较</a:t>
            </a:r>
            <a:r>
              <a:rPr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两凸透镜中所成像。</a:t>
            </a:r>
            <a:endParaRPr lang="zh-CN" altLang="en-US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影响因素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8585" y="762000"/>
            <a:ext cx="86315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问题：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物体在凸透镜中所成像的性质与哪些因素有关？</a:t>
            </a:r>
            <a:endParaRPr lang="zh-CN" altLang="en-US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7165" y="6000750"/>
            <a:ext cx="161988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猜想：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66065" y="3496945"/>
          <a:ext cx="11869420" cy="2381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6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65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578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凸透镜</a:t>
                      </a: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2600" b="1" noProof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+mn-ea"/>
                        </a:rPr>
                        <a:t>透镜与课本的距离</a:t>
                      </a: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1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3cm</a:t>
                      </a: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约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6cm</a:t>
                      </a: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约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12cm</a:t>
                      </a: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1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600" b="1" baseline="-25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= 4cm</a:t>
                      </a: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1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en-US" altLang="zh-CN" sz="2600" b="1" baseline="-25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2 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= 8cm</a:t>
                      </a: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2010410" y="4667885"/>
            <a:ext cx="2325370" cy="49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正立放大的像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39365" y="5346700"/>
            <a:ext cx="2325370" cy="49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正立放大的像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912870" y="4667885"/>
            <a:ext cx="1610995" cy="49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（像更大）</a:t>
            </a:r>
            <a:endParaRPr lang="en-US" alt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922010" y="4682490"/>
            <a:ext cx="2325370" cy="49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倒立放大的像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922010" y="5301615"/>
            <a:ext cx="2325370" cy="49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正立放大的像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317355" y="4682490"/>
            <a:ext cx="2325370" cy="49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倒立缩小的像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317355" y="5347335"/>
            <a:ext cx="2325370" cy="49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倒立放大的像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  <p:bldP spid="7" grpId="0"/>
      <p:bldP spid="3" grpId="0"/>
      <p:bldP spid="6" grpId="0"/>
      <p:bldP spid="9" grpId="0"/>
      <p:bldP spid="10" grpId="0"/>
      <p:bldP spid="11" grpId="0"/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知识准备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76200" y="1137603"/>
            <a:ext cx="11988800" cy="4292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171450" marR="0" lvl="0" indent="-17145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物距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u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：物体到</a:t>
            </a:r>
            <a:r>
              <a:rPr lang="zh-CN" altLang="en-US" sz="2600" b="1" u="sng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kumimoji="0" lang="zh-CN" altLang="en-US" sz="26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600" b="1" u="sng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kumimoji="0" lang="zh-CN" altLang="en-US" sz="26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lang="zh-CN" altLang="en-US" sz="2600" b="1" i="0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距离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；</a:t>
            </a:r>
          </a:p>
          <a:p>
            <a:pPr marL="171450" marR="0" lvl="0" indent="-17145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像距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）：像到</a:t>
            </a:r>
            <a:r>
              <a:rPr kumimoji="0" lang="zh-CN" altLang="en-US" sz="26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600" b="1" u="sng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的距离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171450" marR="0" lvl="0" indent="-17145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实像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：在光屏上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（填“能”或“不能”）呈现的像，它是由</a:t>
            </a:r>
            <a:r>
              <a:rPr kumimoji="0" lang="zh-CN" altLang="en-US" sz="26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</a:t>
            </a:r>
            <a:r>
              <a:rPr lang="en-US" altLang="zh-CN" sz="2600" b="1" strike="noStrike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kumimoji="0" lang="en-US" altLang="zh-CN" sz="26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（填“实际光线”或“光线的反向延长线”）相交而成的，用眼睛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（填“能”或“不能”）观察到。</a:t>
            </a:r>
          </a:p>
          <a:p>
            <a:pPr marL="171450" marR="0" lvl="0" indent="-17145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虚像：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在光屏上</a:t>
            </a:r>
            <a:r>
              <a:rPr lang="zh-CN" altLang="en-US" sz="2600" b="1" u="sng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</a:t>
            </a:r>
            <a:r>
              <a:rPr kumimoji="0" lang="zh-CN" altLang="en-US" sz="26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（填“能”或“不能”）呈现的像，用眼睛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（填“能”或“不能”）观察到。 </a:t>
            </a:r>
          </a:p>
        </p:txBody>
      </p:sp>
      <p:sp>
        <p:nvSpPr>
          <p:cNvPr id="45086" name="Rectangle 30"/>
          <p:cNvSpPr>
            <a:spLocks noChangeArrowheads="1"/>
          </p:cNvSpPr>
          <p:nvPr/>
        </p:nvSpPr>
        <p:spPr bwMode="auto">
          <a:xfrm>
            <a:off x="3301365" y="1905000"/>
            <a:ext cx="136017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凸透镜</a:t>
            </a:r>
          </a:p>
        </p:txBody>
      </p:sp>
      <p:sp>
        <p:nvSpPr>
          <p:cNvPr id="45092" name="Rectangle 36"/>
          <p:cNvSpPr>
            <a:spLocks noChangeArrowheads="1"/>
          </p:cNvSpPr>
          <p:nvPr/>
        </p:nvSpPr>
        <p:spPr bwMode="auto">
          <a:xfrm>
            <a:off x="3118485" y="2506980"/>
            <a:ext cx="2303463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能</a:t>
            </a:r>
          </a:p>
        </p:txBody>
      </p:sp>
      <p:sp>
        <p:nvSpPr>
          <p:cNvPr id="45093" name="Rectangle 37"/>
          <p:cNvSpPr>
            <a:spLocks noChangeArrowheads="1"/>
          </p:cNvSpPr>
          <p:nvPr/>
        </p:nvSpPr>
        <p:spPr bwMode="auto">
          <a:xfrm>
            <a:off x="10214610" y="2506980"/>
            <a:ext cx="1878013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实际光线</a:t>
            </a:r>
          </a:p>
        </p:txBody>
      </p:sp>
      <p:sp>
        <p:nvSpPr>
          <p:cNvPr id="45094" name="Rectangle 38"/>
          <p:cNvSpPr>
            <a:spLocks noChangeArrowheads="1"/>
          </p:cNvSpPr>
          <p:nvPr/>
        </p:nvSpPr>
        <p:spPr bwMode="auto">
          <a:xfrm>
            <a:off x="10195560" y="3114675"/>
            <a:ext cx="126365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能</a:t>
            </a:r>
          </a:p>
        </p:txBody>
      </p:sp>
      <p:sp>
        <p:nvSpPr>
          <p:cNvPr id="45095" name="Rectangle 39"/>
          <p:cNvSpPr>
            <a:spLocks noChangeArrowheads="1"/>
          </p:cNvSpPr>
          <p:nvPr/>
        </p:nvSpPr>
        <p:spPr bwMode="auto">
          <a:xfrm>
            <a:off x="2887345" y="4297680"/>
            <a:ext cx="2303463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不能</a:t>
            </a:r>
          </a:p>
        </p:txBody>
      </p:sp>
      <p:sp>
        <p:nvSpPr>
          <p:cNvPr id="45096" name="Rectangle 40"/>
          <p:cNvSpPr>
            <a:spLocks noChangeArrowheads="1"/>
          </p:cNvSpPr>
          <p:nvPr/>
        </p:nvSpPr>
        <p:spPr bwMode="auto">
          <a:xfrm>
            <a:off x="10180955" y="4296410"/>
            <a:ext cx="77025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能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53365" y="708660"/>
            <a:ext cx="1144841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阅读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P.72—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信息快递，结合小孔成像、平面镜成像等，完成下列填空</a:t>
            </a:r>
            <a:endParaRPr lang="zh-CN" altLang="en-US" sz="2600" b="1" noProof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0"/>
          <p:cNvSpPr>
            <a:spLocks noChangeArrowheads="1"/>
          </p:cNvSpPr>
          <p:nvPr/>
        </p:nvSpPr>
        <p:spPr bwMode="auto">
          <a:xfrm>
            <a:off x="3604260" y="1304925"/>
            <a:ext cx="136017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凸透镜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6" grpId="0" animBg="1"/>
      <p:bldP spid="45092" grpId="0" animBg="1"/>
      <p:bldP spid="45093" grpId="0" animBg="1"/>
      <p:bldP spid="45094" grpId="0" animBg="1"/>
      <p:bldP spid="45095" grpId="0" animBg="1"/>
      <p:bldP spid="45096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实验设计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1600" y="689610"/>
            <a:ext cx="91770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活动：</a:t>
            </a:r>
            <a:r>
              <a:rPr 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利用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光屏上找到一个物体通过凸透镜所成的像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7165" y="4014470"/>
            <a:ext cx="181864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器材选择：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094230" y="1049020"/>
            <a:ext cx="8463280" cy="6394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969010" indent="-969010">
              <a:lnSpc>
                <a:spcPct val="150000"/>
              </a:lnSpc>
            </a:pP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物体射到凸透镜上的光，所有出射光线的会聚而成的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83310" y="1220470"/>
            <a:ext cx="10877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实像：</a:t>
            </a:r>
            <a:endParaRPr lang="zh-CN" altLang="en-US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91565" y="1731010"/>
            <a:ext cx="7083425" cy="7708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在光屏上能见到像的物体具有什么共同特点？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0965" y="1871345"/>
            <a:ext cx="11633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比较：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3045" y="1706880"/>
            <a:ext cx="2762250" cy="213804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91565" y="2730500"/>
            <a:ext cx="8031480" cy="5473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室内较暗的物体能否通过凸透镜在光屏上成像？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65" y="2887980"/>
            <a:ext cx="11633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思考：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1078230" y="3415665"/>
            <a:ext cx="79235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能，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但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较暗的物体通过凸透镜在光屏上成</a:t>
            </a:r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像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的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太暗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67765" y="4349115"/>
            <a:ext cx="6690360" cy="15608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为了在光屏上能得到一个较亮的像，</a:t>
            </a:r>
          </a:p>
          <a:p>
            <a:pPr>
              <a:lnSpc>
                <a:spcPct val="150000"/>
              </a:lnSpc>
            </a:pP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应选择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物体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695" y="3998595"/>
            <a:ext cx="5054600" cy="262636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908925" y="5984240"/>
            <a:ext cx="1404620" cy="491490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光具座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311400" y="5102860"/>
            <a:ext cx="144843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较亮的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43965" y="2362200"/>
            <a:ext cx="14414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比较亮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242800" y="11379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  <p:bldP spid="6" grpId="0"/>
      <p:bldP spid="9" grpId="0"/>
      <p:bldP spid="2" grpId="0"/>
      <p:bldP spid="10" grpId="0"/>
      <p:bldP spid="11" grpId="0" animBg="1"/>
      <p:bldP spid="12" grpId="0"/>
      <p:bldP spid="14" grpId="0" animBg="1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785" y="1617345"/>
            <a:ext cx="703580" cy="21126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22978" t="22127" r="15404" b="21487"/>
          <a:stretch>
            <a:fillRect/>
          </a:stretch>
        </p:blipFill>
        <p:spPr>
          <a:xfrm rot="10800000">
            <a:off x="4596765" y="2188845"/>
            <a:ext cx="304800" cy="838200"/>
          </a:xfrm>
          <a:prstGeom prst="rect">
            <a:avLst/>
          </a:prstGeom>
        </p:spPr>
      </p:pic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器材组装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1600" y="657225"/>
            <a:ext cx="1140333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问题：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凸透镜、烛焰和光屏应怎样安装，才能在光屏中央得到烛焰的像？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65" y="4850130"/>
            <a:ext cx="856107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思考：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如何调节器材，才能使烛焰的像成在光屏的中央？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91565" y="5384165"/>
            <a:ext cx="61214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依据</a:t>
            </a: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：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通过光心的光线传播方向不变</a:t>
            </a:r>
            <a:endParaRPr 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91565" y="1191895"/>
            <a:ext cx="68199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烛焰和光屏的中心在凸透镜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___________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上</a:t>
            </a:r>
            <a:endParaRPr 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358765" y="1166495"/>
            <a:ext cx="1379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主光轴</a:t>
            </a:r>
          </a:p>
        </p:txBody>
      </p:sp>
      <p:grpSp>
        <p:nvGrpSpPr>
          <p:cNvPr id="16422" name="组合 16421"/>
          <p:cNvGrpSpPr/>
          <p:nvPr/>
        </p:nvGrpSpPr>
        <p:grpSpPr>
          <a:xfrm>
            <a:off x="722630" y="3870960"/>
            <a:ext cx="211455" cy="903605"/>
            <a:chOff x="3108" y="1711"/>
            <a:chExt cx="133" cy="569"/>
          </a:xfrm>
        </p:grpSpPr>
        <p:grpSp>
          <p:nvGrpSpPr>
            <p:cNvPr id="16404" name="组合 16403"/>
            <p:cNvGrpSpPr/>
            <p:nvPr/>
          </p:nvGrpSpPr>
          <p:grpSpPr>
            <a:xfrm>
              <a:off x="3115" y="1711"/>
              <a:ext cx="126" cy="238"/>
              <a:chOff x="6454" y="8438"/>
              <a:chExt cx="227" cy="386"/>
            </a:xfrm>
          </p:grpSpPr>
          <p:grpSp>
            <p:nvGrpSpPr>
              <p:cNvPr id="16405" name="组合 16404"/>
              <p:cNvGrpSpPr>
                <a:grpSpLocks noChangeAspect="1"/>
              </p:cNvGrpSpPr>
              <p:nvPr/>
            </p:nvGrpSpPr>
            <p:grpSpPr>
              <a:xfrm>
                <a:off x="6454" y="8438"/>
                <a:ext cx="227" cy="353"/>
                <a:chOff x="5760" y="1488"/>
                <a:chExt cx="811" cy="2081"/>
              </a:xfrm>
            </p:grpSpPr>
            <p:sp>
              <p:nvSpPr>
                <p:cNvPr id="16406" name="任意多边形 16405"/>
                <p:cNvSpPr>
                  <a:spLocks noChangeAspect="1"/>
                </p:cNvSpPr>
                <p:nvPr/>
              </p:nvSpPr>
              <p:spPr>
                <a:xfrm rot="5700000">
                  <a:off x="5125" y="2123"/>
                  <a:ext cx="2081" cy="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" h="3154">
                      <a:moveTo>
                        <a:pt x="8000" y="1577"/>
                      </a:moveTo>
                      <a:cubicBezTo>
                        <a:pt x="8000" y="1818"/>
                        <a:pt x="7931" y="2087"/>
                        <a:pt x="7804" y="2300"/>
                      </a:cubicBezTo>
                      <a:cubicBezTo>
                        <a:pt x="7677" y="2513"/>
                        <a:pt x="7478" y="2717"/>
                        <a:pt x="7236" y="2853"/>
                      </a:cubicBezTo>
                      <a:cubicBezTo>
                        <a:pt x="6994" y="2989"/>
                        <a:pt x="6684" y="3082"/>
                        <a:pt x="6351" y="3118"/>
                      </a:cubicBezTo>
                      <a:cubicBezTo>
                        <a:pt x="6018" y="3154"/>
                        <a:pt x="5628" y="3128"/>
                        <a:pt x="5236" y="3071"/>
                      </a:cubicBezTo>
                      <a:cubicBezTo>
                        <a:pt x="4844" y="3014"/>
                        <a:pt x="4412" y="2895"/>
                        <a:pt x="4000" y="2777"/>
                      </a:cubicBezTo>
                      <a:cubicBezTo>
                        <a:pt x="3588" y="2659"/>
                        <a:pt x="3156" y="2499"/>
                        <a:pt x="2764" y="2366"/>
                      </a:cubicBezTo>
                      <a:cubicBezTo>
                        <a:pt x="2372" y="2233"/>
                        <a:pt x="1982" y="2086"/>
                        <a:pt x="1649" y="1977"/>
                      </a:cubicBezTo>
                      <a:cubicBezTo>
                        <a:pt x="1316" y="1868"/>
                        <a:pt x="1006" y="1776"/>
                        <a:pt x="764" y="1712"/>
                      </a:cubicBezTo>
                      <a:cubicBezTo>
                        <a:pt x="522" y="1648"/>
                        <a:pt x="323" y="1617"/>
                        <a:pt x="196" y="1595"/>
                      </a:cubicBezTo>
                      <a:cubicBezTo>
                        <a:pt x="69" y="1573"/>
                        <a:pt x="0" y="1571"/>
                        <a:pt x="0" y="1577"/>
                      </a:cubicBezTo>
                      <a:cubicBezTo>
                        <a:pt x="0" y="1583"/>
                        <a:pt x="69" y="1581"/>
                        <a:pt x="196" y="1559"/>
                      </a:cubicBezTo>
                      <a:cubicBezTo>
                        <a:pt x="323" y="1537"/>
                        <a:pt x="522" y="1506"/>
                        <a:pt x="764" y="1442"/>
                      </a:cubicBezTo>
                      <a:cubicBezTo>
                        <a:pt x="1006" y="1378"/>
                        <a:pt x="1316" y="1286"/>
                        <a:pt x="1649" y="1177"/>
                      </a:cubicBezTo>
                      <a:cubicBezTo>
                        <a:pt x="1982" y="1068"/>
                        <a:pt x="2372" y="921"/>
                        <a:pt x="2764" y="788"/>
                      </a:cubicBezTo>
                      <a:cubicBezTo>
                        <a:pt x="3156" y="655"/>
                        <a:pt x="3588" y="495"/>
                        <a:pt x="4000" y="377"/>
                      </a:cubicBezTo>
                      <a:cubicBezTo>
                        <a:pt x="4412" y="259"/>
                        <a:pt x="4844" y="140"/>
                        <a:pt x="5236" y="83"/>
                      </a:cubicBezTo>
                      <a:cubicBezTo>
                        <a:pt x="5628" y="26"/>
                        <a:pt x="6018" y="0"/>
                        <a:pt x="6351" y="36"/>
                      </a:cubicBezTo>
                      <a:cubicBezTo>
                        <a:pt x="6684" y="72"/>
                        <a:pt x="6994" y="165"/>
                        <a:pt x="7236" y="301"/>
                      </a:cubicBezTo>
                      <a:cubicBezTo>
                        <a:pt x="7478" y="437"/>
                        <a:pt x="7677" y="641"/>
                        <a:pt x="7804" y="854"/>
                      </a:cubicBezTo>
                      <a:cubicBezTo>
                        <a:pt x="7931" y="1067"/>
                        <a:pt x="8000" y="1336"/>
                        <a:pt x="8000" y="1577"/>
                      </a:cubicBezTo>
                      <a:close/>
                    </a:path>
                  </a:pathLst>
                </a:custGeom>
                <a:solidFill>
                  <a:srgbClr val="969696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407" name="任意多边形 16406"/>
                <p:cNvSpPr>
                  <a:spLocks noChangeAspect="1"/>
                </p:cNvSpPr>
                <p:nvPr/>
              </p:nvSpPr>
              <p:spPr>
                <a:xfrm rot="5700000">
                  <a:off x="5604" y="2792"/>
                  <a:ext cx="1102" cy="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" h="3154">
                      <a:moveTo>
                        <a:pt x="8000" y="1577"/>
                      </a:moveTo>
                      <a:cubicBezTo>
                        <a:pt x="8000" y="1818"/>
                        <a:pt x="7931" y="2087"/>
                        <a:pt x="7804" y="2300"/>
                      </a:cubicBezTo>
                      <a:cubicBezTo>
                        <a:pt x="7677" y="2513"/>
                        <a:pt x="7478" y="2717"/>
                        <a:pt x="7236" y="2853"/>
                      </a:cubicBezTo>
                      <a:cubicBezTo>
                        <a:pt x="6994" y="2989"/>
                        <a:pt x="6684" y="3082"/>
                        <a:pt x="6351" y="3118"/>
                      </a:cubicBezTo>
                      <a:cubicBezTo>
                        <a:pt x="6018" y="3154"/>
                        <a:pt x="5628" y="3128"/>
                        <a:pt x="5236" y="3071"/>
                      </a:cubicBezTo>
                      <a:cubicBezTo>
                        <a:pt x="4844" y="3014"/>
                        <a:pt x="4412" y="2895"/>
                        <a:pt x="4000" y="2777"/>
                      </a:cubicBezTo>
                      <a:cubicBezTo>
                        <a:pt x="3588" y="2659"/>
                        <a:pt x="3156" y="2499"/>
                        <a:pt x="2764" y="2366"/>
                      </a:cubicBezTo>
                      <a:cubicBezTo>
                        <a:pt x="2372" y="2233"/>
                        <a:pt x="1982" y="2086"/>
                        <a:pt x="1649" y="1977"/>
                      </a:cubicBezTo>
                      <a:cubicBezTo>
                        <a:pt x="1316" y="1868"/>
                        <a:pt x="1006" y="1776"/>
                        <a:pt x="764" y="1712"/>
                      </a:cubicBezTo>
                      <a:cubicBezTo>
                        <a:pt x="522" y="1648"/>
                        <a:pt x="323" y="1617"/>
                        <a:pt x="196" y="1595"/>
                      </a:cubicBezTo>
                      <a:cubicBezTo>
                        <a:pt x="69" y="1573"/>
                        <a:pt x="0" y="1571"/>
                        <a:pt x="0" y="1577"/>
                      </a:cubicBezTo>
                      <a:cubicBezTo>
                        <a:pt x="0" y="1583"/>
                        <a:pt x="69" y="1581"/>
                        <a:pt x="196" y="1559"/>
                      </a:cubicBezTo>
                      <a:cubicBezTo>
                        <a:pt x="323" y="1537"/>
                        <a:pt x="522" y="1506"/>
                        <a:pt x="764" y="1442"/>
                      </a:cubicBezTo>
                      <a:cubicBezTo>
                        <a:pt x="1006" y="1378"/>
                        <a:pt x="1316" y="1286"/>
                        <a:pt x="1649" y="1177"/>
                      </a:cubicBezTo>
                      <a:cubicBezTo>
                        <a:pt x="1982" y="1068"/>
                        <a:pt x="2372" y="921"/>
                        <a:pt x="2764" y="788"/>
                      </a:cubicBezTo>
                      <a:cubicBezTo>
                        <a:pt x="3156" y="655"/>
                        <a:pt x="3588" y="495"/>
                        <a:pt x="4000" y="377"/>
                      </a:cubicBezTo>
                      <a:cubicBezTo>
                        <a:pt x="4412" y="259"/>
                        <a:pt x="4844" y="140"/>
                        <a:pt x="5236" y="83"/>
                      </a:cubicBezTo>
                      <a:cubicBezTo>
                        <a:pt x="5628" y="26"/>
                        <a:pt x="6018" y="0"/>
                        <a:pt x="6351" y="36"/>
                      </a:cubicBezTo>
                      <a:cubicBezTo>
                        <a:pt x="6684" y="72"/>
                        <a:pt x="6994" y="165"/>
                        <a:pt x="7236" y="301"/>
                      </a:cubicBezTo>
                      <a:cubicBezTo>
                        <a:pt x="7478" y="437"/>
                        <a:pt x="7677" y="641"/>
                        <a:pt x="7804" y="854"/>
                      </a:cubicBezTo>
                      <a:cubicBezTo>
                        <a:pt x="7931" y="1067"/>
                        <a:pt x="8000" y="1336"/>
                        <a:pt x="8000" y="1577"/>
                      </a:cubicBez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6408" name="矩形 16407"/>
              <p:cNvSpPr>
                <a:spLocks noChangeAspect="1"/>
              </p:cNvSpPr>
              <p:nvPr/>
            </p:nvSpPr>
            <p:spPr>
              <a:xfrm>
                <a:off x="6559" y="8742"/>
                <a:ext cx="19" cy="8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409" name="矩形 16408"/>
            <p:cNvSpPr/>
            <p:nvPr/>
          </p:nvSpPr>
          <p:spPr>
            <a:xfrm>
              <a:off x="3108" y="1940"/>
              <a:ext cx="126" cy="34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18465" y="3019425"/>
            <a:ext cx="5184140" cy="1480820"/>
            <a:chOff x="659" y="6652"/>
            <a:chExt cx="8164" cy="2332"/>
          </a:xfrm>
        </p:grpSpPr>
        <p:grpSp>
          <p:nvGrpSpPr>
            <p:cNvPr id="16410" name="组合 16409"/>
            <p:cNvGrpSpPr/>
            <p:nvPr/>
          </p:nvGrpSpPr>
          <p:grpSpPr>
            <a:xfrm>
              <a:off x="3175" y="6652"/>
              <a:ext cx="316" cy="2333"/>
              <a:chOff x="5063" y="6744"/>
              <a:chExt cx="94" cy="691"/>
            </a:xfrm>
          </p:grpSpPr>
          <p:sp>
            <p:nvSpPr>
              <p:cNvPr id="16411" name="xjhgx2"/>
              <p:cNvSpPr/>
              <p:nvPr/>
            </p:nvSpPr>
            <p:spPr>
              <a:xfrm>
                <a:off x="5063" y="6744"/>
                <a:ext cx="94" cy="513"/>
              </a:xfrm>
              <a:custGeom>
                <a:avLst/>
                <a:gdLst/>
                <a:ahLst/>
                <a:cxnLst/>
                <a:rect l="l" t="t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pattFill prst="ltUpDiag">
                <a:fgClr>
                  <a:srgbClr val="000000">
                    <a:alpha val="100000"/>
                  </a:srgbClr>
                </a:fgClr>
                <a:bgClr>
                  <a:srgbClr val="FFFFFF">
                    <a:alpha val="100000"/>
                  </a:srgbClr>
                </a:bgClr>
              </a:patt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2" name="矩形 16411"/>
              <p:cNvSpPr/>
              <p:nvPr/>
            </p:nvSpPr>
            <p:spPr>
              <a:xfrm>
                <a:off x="5094" y="7197"/>
                <a:ext cx="34" cy="238"/>
              </a:xfrm>
              <a:prstGeom prst="rect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446" name="直接连接符 16445"/>
            <p:cNvSpPr/>
            <p:nvPr/>
          </p:nvSpPr>
          <p:spPr>
            <a:xfrm>
              <a:off x="659" y="7549"/>
              <a:ext cx="8165" cy="0"/>
            </a:xfrm>
            <a:prstGeom prst="line">
              <a:avLst/>
            </a:prstGeom>
            <a:ln w="19050" cap="flat" cmpd="sng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prstDash val="dashDot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2615" y="1617345"/>
            <a:ext cx="703580" cy="21126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22978" t="22127" r="15404" b="21487"/>
          <a:stretch>
            <a:fillRect/>
          </a:stretch>
        </p:blipFill>
        <p:spPr>
          <a:xfrm rot="10800000">
            <a:off x="11035665" y="2894965"/>
            <a:ext cx="206375" cy="56896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7042785" y="3870960"/>
            <a:ext cx="211455" cy="903605"/>
            <a:chOff x="3108" y="1711"/>
            <a:chExt cx="133" cy="569"/>
          </a:xfrm>
        </p:grpSpPr>
        <p:grpSp>
          <p:nvGrpSpPr>
            <p:cNvPr id="7" name="组合 6"/>
            <p:cNvGrpSpPr/>
            <p:nvPr/>
          </p:nvGrpSpPr>
          <p:grpSpPr>
            <a:xfrm>
              <a:off x="3115" y="1711"/>
              <a:ext cx="126" cy="238"/>
              <a:chOff x="6454" y="8438"/>
              <a:chExt cx="227" cy="386"/>
            </a:xfrm>
          </p:grpSpPr>
          <p:grpSp>
            <p:nvGrpSpPr>
              <p:cNvPr id="9" name="组合 8"/>
              <p:cNvGrpSpPr>
                <a:grpSpLocks noChangeAspect="1"/>
              </p:cNvGrpSpPr>
              <p:nvPr/>
            </p:nvGrpSpPr>
            <p:grpSpPr>
              <a:xfrm>
                <a:off x="6454" y="8438"/>
                <a:ext cx="227" cy="353"/>
                <a:chOff x="5760" y="1488"/>
                <a:chExt cx="811" cy="2081"/>
              </a:xfrm>
            </p:grpSpPr>
            <p:sp>
              <p:nvSpPr>
                <p:cNvPr id="10" name="任意多边形 9"/>
                <p:cNvSpPr>
                  <a:spLocks noChangeAspect="1"/>
                </p:cNvSpPr>
                <p:nvPr/>
              </p:nvSpPr>
              <p:spPr>
                <a:xfrm rot="5700000">
                  <a:off x="5125" y="2123"/>
                  <a:ext cx="2081" cy="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" h="3154">
                      <a:moveTo>
                        <a:pt x="8000" y="1577"/>
                      </a:moveTo>
                      <a:cubicBezTo>
                        <a:pt x="8000" y="1818"/>
                        <a:pt x="7931" y="2087"/>
                        <a:pt x="7804" y="2300"/>
                      </a:cubicBezTo>
                      <a:cubicBezTo>
                        <a:pt x="7677" y="2513"/>
                        <a:pt x="7478" y="2717"/>
                        <a:pt x="7236" y="2853"/>
                      </a:cubicBezTo>
                      <a:cubicBezTo>
                        <a:pt x="6994" y="2989"/>
                        <a:pt x="6684" y="3082"/>
                        <a:pt x="6351" y="3118"/>
                      </a:cubicBezTo>
                      <a:cubicBezTo>
                        <a:pt x="6018" y="3154"/>
                        <a:pt x="5628" y="3128"/>
                        <a:pt x="5236" y="3071"/>
                      </a:cubicBezTo>
                      <a:cubicBezTo>
                        <a:pt x="4844" y="3014"/>
                        <a:pt x="4412" y="2895"/>
                        <a:pt x="4000" y="2777"/>
                      </a:cubicBezTo>
                      <a:cubicBezTo>
                        <a:pt x="3588" y="2659"/>
                        <a:pt x="3156" y="2499"/>
                        <a:pt x="2764" y="2366"/>
                      </a:cubicBezTo>
                      <a:cubicBezTo>
                        <a:pt x="2372" y="2233"/>
                        <a:pt x="1982" y="2086"/>
                        <a:pt x="1649" y="1977"/>
                      </a:cubicBezTo>
                      <a:cubicBezTo>
                        <a:pt x="1316" y="1868"/>
                        <a:pt x="1006" y="1776"/>
                        <a:pt x="764" y="1712"/>
                      </a:cubicBezTo>
                      <a:cubicBezTo>
                        <a:pt x="522" y="1648"/>
                        <a:pt x="323" y="1617"/>
                        <a:pt x="196" y="1595"/>
                      </a:cubicBezTo>
                      <a:cubicBezTo>
                        <a:pt x="69" y="1573"/>
                        <a:pt x="0" y="1571"/>
                        <a:pt x="0" y="1577"/>
                      </a:cubicBezTo>
                      <a:cubicBezTo>
                        <a:pt x="0" y="1583"/>
                        <a:pt x="69" y="1581"/>
                        <a:pt x="196" y="1559"/>
                      </a:cubicBezTo>
                      <a:cubicBezTo>
                        <a:pt x="323" y="1537"/>
                        <a:pt x="522" y="1506"/>
                        <a:pt x="764" y="1442"/>
                      </a:cubicBezTo>
                      <a:cubicBezTo>
                        <a:pt x="1006" y="1378"/>
                        <a:pt x="1316" y="1286"/>
                        <a:pt x="1649" y="1177"/>
                      </a:cubicBezTo>
                      <a:cubicBezTo>
                        <a:pt x="1982" y="1068"/>
                        <a:pt x="2372" y="921"/>
                        <a:pt x="2764" y="788"/>
                      </a:cubicBezTo>
                      <a:cubicBezTo>
                        <a:pt x="3156" y="655"/>
                        <a:pt x="3588" y="495"/>
                        <a:pt x="4000" y="377"/>
                      </a:cubicBezTo>
                      <a:cubicBezTo>
                        <a:pt x="4412" y="259"/>
                        <a:pt x="4844" y="140"/>
                        <a:pt x="5236" y="83"/>
                      </a:cubicBezTo>
                      <a:cubicBezTo>
                        <a:pt x="5628" y="26"/>
                        <a:pt x="6018" y="0"/>
                        <a:pt x="6351" y="36"/>
                      </a:cubicBezTo>
                      <a:cubicBezTo>
                        <a:pt x="6684" y="72"/>
                        <a:pt x="6994" y="165"/>
                        <a:pt x="7236" y="301"/>
                      </a:cubicBezTo>
                      <a:cubicBezTo>
                        <a:pt x="7478" y="437"/>
                        <a:pt x="7677" y="641"/>
                        <a:pt x="7804" y="854"/>
                      </a:cubicBezTo>
                      <a:cubicBezTo>
                        <a:pt x="7931" y="1067"/>
                        <a:pt x="8000" y="1336"/>
                        <a:pt x="8000" y="1577"/>
                      </a:cubicBezTo>
                      <a:close/>
                    </a:path>
                  </a:pathLst>
                </a:custGeom>
                <a:solidFill>
                  <a:srgbClr val="969696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" name="任意多边形 14"/>
                <p:cNvSpPr>
                  <a:spLocks noChangeAspect="1"/>
                </p:cNvSpPr>
                <p:nvPr/>
              </p:nvSpPr>
              <p:spPr>
                <a:xfrm rot="5700000">
                  <a:off x="5604" y="2792"/>
                  <a:ext cx="1102" cy="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" h="3154">
                      <a:moveTo>
                        <a:pt x="8000" y="1577"/>
                      </a:moveTo>
                      <a:cubicBezTo>
                        <a:pt x="8000" y="1818"/>
                        <a:pt x="7931" y="2087"/>
                        <a:pt x="7804" y="2300"/>
                      </a:cubicBezTo>
                      <a:cubicBezTo>
                        <a:pt x="7677" y="2513"/>
                        <a:pt x="7478" y="2717"/>
                        <a:pt x="7236" y="2853"/>
                      </a:cubicBezTo>
                      <a:cubicBezTo>
                        <a:pt x="6994" y="2989"/>
                        <a:pt x="6684" y="3082"/>
                        <a:pt x="6351" y="3118"/>
                      </a:cubicBezTo>
                      <a:cubicBezTo>
                        <a:pt x="6018" y="3154"/>
                        <a:pt x="5628" y="3128"/>
                        <a:pt x="5236" y="3071"/>
                      </a:cubicBezTo>
                      <a:cubicBezTo>
                        <a:pt x="4844" y="3014"/>
                        <a:pt x="4412" y="2895"/>
                        <a:pt x="4000" y="2777"/>
                      </a:cubicBezTo>
                      <a:cubicBezTo>
                        <a:pt x="3588" y="2659"/>
                        <a:pt x="3156" y="2499"/>
                        <a:pt x="2764" y="2366"/>
                      </a:cubicBezTo>
                      <a:cubicBezTo>
                        <a:pt x="2372" y="2233"/>
                        <a:pt x="1982" y="2086"/>
                        <a:pt x="1649" y="1977"/>
                      </a:cubicBezTo>
                      <a:cubicBezTo>
                        <a:pt x="1316" y="1868"/>
                        <a:pt x="1006" y="1776"/>
                        <a:pt x="764" y="1712"/>
                      </a:cubicBezTo>
                      <a:cubicBezTo>
                        <a:pt x="522" y="1648"/>
                        <a:pt x="323" y="1617"/>
                        <a:pt x="196" y="1595"/>
                      </a:cubicBezTo>
                      <a:cubicBezTo>
                        <a:pt x="69" y="1573"/>
                        <a:pt x="0" y="1571"/>
                        <a:pt x="0" y="1577"/>
                      </a:cubicBezTo>
                      <a:cubicBezTo>
                        <a:pt x="0" y="1583"/>
                        <a:pt x="69" y="1581"/>
                        <a:pt x="196" y="1559"/>
                      </a:cubicBezTo>
                      <a:cubicBezTo>
                        <a:pt x="323" y="1537"/>
                        <a:pt x="522" y="1506"/>
                        <a:pt x="764" y="1442"/>
                      </a:cubicBezTo>
                      <a:cubicBezTo>
                        <a:pt x="1006" y="1378"/>
                        <a:pt x="1316" y="1286"/>
                        <a:pt x="1649" y="1177"/>
                      </a:cubicBezTo>
                      <a:cubicBezTo>
                        <a:pt x="1982" y="1068"/>
                        <a:pt x="2372" y="921"/>
                        <a:pt x="2764" y="788"/>
                      </a:cubicBezTo>
                      <a:cubicBezTo>
                        <a:pt x="3156" y="655"/>
                        <a:pt x="3588" y="495"/>
                        <a:pt x="4000" y="377"/>
                      </a:cubicBezTo>
                      <a:cubicBezTo>
                        <a:pt x="4412" y="259"/>
                        <a:pt x="4844" y="140"/>
                        <a:pt x="5236" y="83"/>
                      </a:cubicBezTo>
                      <a:cubicBezTo>
                        <a:pt x="5628" y="26"/>
                        <a:pt x="6018" y="0"/>
                        <a:pt x="6351" y="36"/>
                      </a:cubicBezTo>
                      <a:cubicBezTo>
                        <a:pt x="6684" y="72"/>
                        <a:pt x="6994" y="165"/>
                        <a:pt x="7236" y="301"/>
                      </a:cubicBezTo>
                      <a:cubicBezTo>
                        <a:pt x="7478" y="437"/>
                        <a:pt x="7677" y="641"/>
                        <a:pt x="7804" y="854"/>
                      </a:cubicBezTo>
                      <a:cubicBezTo>
                        <a:pt x="7931" y="1067"/>
                        <a:pt x="8000" y="1336"/>
                        <a:pt x="8000" y="1577"/>
                      </a:cubicBez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8" name="矩形 17"/>
              <p:cNvSpPr>
                <a:spLocks noChangeAspect="1"/>
              </p:cNvSpPr>
              <p:nvPr/>
            </p:nvSpPr>
            <p:spPr>
              <a:xfrm>
                <a:off x="6559" y="8742"/>
                <a:ext cx="19" cy="8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" name="矩形 18"/>
            <p:cNvSpPr/>
            <p:nvPr/>
          </p:nvSpPr>
          <p:spPr>
            <a:xfrm>
              <a:off x="3108" y="1940"/>
              <a:ext cx="126" cy="34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738620" y="3019425"/>
            <a:ext cx="5184140" cy="1480820"/>
            <a:chOff x="10612" y="6652"/>
            <a:chExt cx="8164" cy="2332"/>
          </a:xfrm>
        </p:grpSpPr>
        <p:grpSp>
          <p:nvGrpSpPr>
            <p:cNvPr id="20" name="组合 19"/>
            <p:cNvGrpSpPr/>
            <p:nvPr/>
          </p:nvGrpSpPr>
          <p:grpSpPr>
            <a:xfrm>
              <a:off x="15399" y="6652"/>
              <a:ext cx="316" cy="2333"/>
              <a:chOff x="5063" y="6744"/>
              <a:chExt cx="94" cy="691"/>
            </a:xfrm>
          </p:grpSpPr>
          <p:sp>
            <p:nvSpPr>
              <p:cNvPr id="21" name="xjhgx2"/>
              <p:cNvSpPr/>
              <p:nvPr/>
            </p:nvSpPr>
            <p:spPr>
              <a:xfrm>
                <a:off x="5063" y="6744"/>
                <a:ext cx="94" cy="513"/>
              </a:xfrm>
              <a:custGeom>
                <a:avLst/>
                <a:gdLst/>
                <a:ahLst/>
                <a:cxnLst/>
                <a:rect l="l" t="t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pattFill prst="ltUpDiag">
                <a:fgClr>
                  <a:srgbClr val="000000">
                    <a:alpha val="100000"/>
                  </a:srgbClr>
                </a:fgClr>
                <a:bgClr>
                  <a:srgbClr val="FFFFFF">
                    <a:alpha val="100000"/>
                  </a:srgbClr>
                </a:bgClr>
              </a:patt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5094" y="7197"/>
                <a:ext cx="34" cy="238"/>
              </a:xfrm>
              <a:prstGeom prst="rect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3" name="直接连接符 22"/>
            <p:cNvSpPr/>
            <p:nvPr/>
          </p:nvSpPr>
          <p:spPr>
            <a:xfrm>
              <a:off x="10612" y="7549"/>
              <a:ext cx="8165" cy="0"/>
            </a:xfrm>
            <a:prstGeom prst="line">
              <a:avLst/>
            </a:prstGeom>
            <a:ln w="19050" cap="flat" cmpd="sng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prstDash val="dashDot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29" name="直接连接符 28"/>
          <p:cNvCxnSpPr/>
          <p:nvPr/>
        </p:nvCxnSpPr>
        <p:spPr>
          <a:xfrm flipV="1">
            <a:off x="852805" y="2910205"/>
            <a:ext cx="3830955" cy="962660"/>
          </a:xfrm>
          <a:prstGeom prst="line">
            <a:avLst/>
          </a:prstGeom>
          <a:ln>
            <a:solidFill>
              <a:srgbClr val="3333FF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6476" name="组合 16475"/>
          <p:cNvGrpSpPr/>
          <p:nvPr/>
        </p:nvGrpSpPr>
        <p:grpSpPr>
          <a:xfrm rot="20760000">
            <a:off x="810895" y="3388360"/>
            <a:ext cx="3989070" cy="140970"/>
            <a:chOff x="5670" y="3158"/>
            <a:chExt cx="1225" cy="0"/>
          </a:xfrm>
        </p:grpSpPr>
        <p:sp>
          <p:nvSpPr>
            <p:cNvPr id="16474" name="直接连接符 16473"/>
            <p:cNvSpPr/>
            <p:nvPr/>
          </p:nvSpPr>
          <p:spPr>
            <a:xfrm>
              <a:off x="5670" y="3158"/>
              <a:ext cx="635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75" name="直接连接符 16474"/>
            <p:cNvSpPr/>
            <p:nvPr/>
          </p:nvSpPr>
          <p:spPr>
            <a:xfrm>
              <a:off x="6260" y="3158"/>
              <a:ext cx="635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30" name="直接连接符 29"/>
          <p:cNvCxnSpPr/>
          <p:nvPr/>
        </p:nvCxnSpPr>
        <p:spPr>
          <a:xfrm flipV="1">
            <a:off x="7176135" y="3406140"/>
            <a:ext cx="3952240" cy="486410"/>
          </a:xfrm>
          <a:prstGeom prst="line">
            <a:avLst/>
          </a:prstGeom>
          <a:ln>
            <a:solidFill>
              <a:srgbClr val="3333FF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4" name="组合 23"/>
          <p:cNvGrpSpPr/>
          <p:nvPr/>
        </p:nvGrpSpPr>
        <p:grpSpPr>
          <a:xfrm rot="21180000">
            <a:off x="7162800" y="3649980"/>
            <a:ext cx="3989070" cy="140970"/>
            <a:chOff x="5670" y="3158"/>
            <a:chExt cx="1225" cy="0"/>
          </a:xfrm>
        </p:grpSpPr>
        <p:sp>
          <p:nvSpPr>
            <p:cNvPr id="25" name="直接连接符 24"/>
            <p:cNvSpPr/>
            <p:nvPr/>
          </p:nvSpPr>
          <p:spPr>
            <a:xfrm>
              <a:off x="5670" y="3158"/>
              <a:ext cx="635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直接连接符 25"/>
            <p:cNvSpPr/>
            <p:nvPr/>
          </p:nvSpPr>
          <p:spPr>
            <a:xfrm>
              <a:off x="6260" y="3158"/>
              <a:ext cx="635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100965" y="5918200"/>
            <a:ext cx="188849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调节方法：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853565" y="5932170"/>
            <a:ext cx="30149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1.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蜡烛向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调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4977765" y="5932170"/>
            <a:ext cx="35553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2.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凸透镜向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调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8559165" y="5932170"/>
            <a:ext cx="30181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3.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光屏向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调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3301365" y="5918200"/>
            <a:ext cx="7048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下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806565" y="5918200"/>
            <a:ext cx="7048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上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0057765" y="5918200"/>
            <a:ext cx="7048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下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器材组装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1600" y="708025"/>
            <a:ext cx="879919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组装：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在光具座上安装好</a:t>
            </a:r>
            <a:r>
              <a:rPr lang="en-US" altLang="zh-CN" sz="2600" b="1" i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光源、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凸透镜、光屏。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rcRect t="8104"/>
          <a:stretch>
            <a:fillRect/>
          </a:stretch>
        </p:blipFill>
        <p:spPr>
          <a:xfrm>
            <a:off x="328295" y="3043555"/>
            <a:ext cx="4855210" cy="334454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rcRect l="38076" t="56341" r="1256" b="495"/>
          <a:stretch>
            <a:fillRect/>
          </a:stretch>
        </p:blipFill>
        <p:spPr>
          <a:xfrm>
            <a:off x="5357495" y="3043555"/>
            <a:ext cx="6711950" cy="3344545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101600" y="1270000"/>
            <a:ext cx="360997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注意：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凸透镜的位置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：</a:t>
            </a:r>
            <a:endParaRPr lang="en-US" alt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167765" y="1761490"/>
            <a:ext cx="593471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1.</a:t>
            </a:r>
            <a:r>
              <a:rPr 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凸透镜位于</a:t>
            </a:r>
            <a:r>
              <a:rPr lang="en-US" altLang="zh-CN" sz="2600" b="1" i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光源和</a:t>
            </a:r>
            <a:r>
              <a:rPr 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光屏之间；</a:t>
            </a:r>
            <a:endParaRPr lang="zh-CN" altLang="zh-CN" sz="2600" b="1" noProof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167765" y="2252980"/>
            <a:ext cx="974471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2.</a:t>
            </a:r>
            <a:r>
              <a:rPr 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凸透镜上的标记线对准光具座上某一刻度。</a:t>
            </a:r>
            <a:endParaRPr lang="zh-CN" altLang="zh-CN" sz="2600" b="1" noProof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像的位置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1600" y="762000"/>
            <a:ext cx="799909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思考：</a:t>
            </a:r>
            <a:r>
              <a:rPr 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如何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找到</a:t>
            </a:r>
            <a:r>
              <a:rPr 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烛焰通过凸透镜所成像的位置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77545" y="1198245"/>
            <a:ext cx="11345545" cy="610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1.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凸透镜位置固定，将烛焰置于凸透镜焦点以外；</a:t>
            </a:r>
            <a:endParaRPr lang="zh-CN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285" y="3763010"/>
            <a:ext cx="703580" cy="2112645"/>
          </a:xfrm>
          <a:prstGeom prst="rect">
            <a:avLst/>
          </a:prstGeom>
        </p:spPr>
      </p:pic>
      <p:grpSp>
        <p:nvGrpSpPr>
          <p:cNvPr id="16422" name="组合 16421"/>
          <p:cNvGrpSpPr/>
          <p:nvPr/>
        </p:nvGrpSpPr>
        <p:grpSpPr>
          <a:xfrm>
            <a:off x="2996565" y="4559300"/>
            <a:ext cx="211455" cy="903605"/>
            <a:chOff x="3108" y="1711"/>
            <a:chExt cx="133" cy="569"/>
          </a:xfrm>
        </p:grpSpPr>
        <p:grpSp>
          <p:nvGrpSpPr>
            <p:cNvPr id="16404" name="组合 16403"/>
            <p:cNvGrpSpPr/>
            <p:nvPr/>
          </p:nvGrpSpPr>
          <p:grpSpPr>
            <a:xfrm>
              <a:off x="3115" y="1711"/>
              <a:ext cx="126" cy="238"/>
              <a:chOff x="6454" y="8438"/>
              <a:chExt cx="227" cy="386"/>
            </a:xfrm>
          </p:grpSpPr>
          <p:grpSp>
            <p:nvGrpSpPr>
              <p:cNvPr id="16405" name="组合 16404"/>
              <p:cNvGrpSpPr>
                <a:grpSpLocks noChangeAspect="1"/>
              </p:cNvGrpSpPr>
              <p:nvPr/>
            </p:nvGrpSpPr>
            <p:grpSpPr>
              <a:xfrm>
                <a:off x="6454" y="8438"/>
                <a:ext cx="227" cy="353"/>
                <a:chOff x="5760" y="1488"/>
                <a:chExt cx="811" cy="2081"/>
              </a:xfrm>
            </p:grpSpPr>
            <p:sp>
              <p:nvSpPr>
                <p:cNvPr id="16406" name="任意多边形 16405"/>
                <p:cNvSpPr>
                  <a:spLocks noChangeAspect="1"/>
                </p:cNvSpPr>
                <p:nvPr/>
              </p:nvSpPr>
              <p:spPr>
                <a:xfrm rot="5700000">
                  <a:off x="5125" y="2123"/>
                  <a:ext cx="2081" cy="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" h="3154">
                      <a:moveTo>
                        <a:pt x="8000" y="1577"/>
                      </a:moveTo>
                      <a:cubicBezTo>
                        <a:pt x="8000" y="1818"/>
                        <a:pt x="7931" y="2087"/>
                        <a:pt x="7804" y="2300"/>
                      </a:cubicBezTo>
                      <a:cubicBezTo>
                        <a:pt x="7677" y="2513"/>
                        <a:pt x="7478" y="2717"/>
                        <a:pt x="7236" y="2853"/>
                      </a:cubicBezTo>
                      <a:cubicBezTo>
                        <a:pt x="6994" y="2989"/>
                        <a:pt x="6684" y="3082"/>
                        <a:pt x="6351" y="3118"/>
                      </a:cubicBezTo>
                      <a:cubicBezTo>
                        <a:pt x="6018" y="3154"/>
                        <a:pt x="5628" y="3128"/>
                        <a:pt x="5236" y="3071"/>
                      </a:cubicBezTo>
                      <a:cubicBezTo>
                        <a:pt x="4844" y="3014"/>
                        <a:pt x="4412" y="2895"/>
                        <a:pt x="4000" y="2777"/>
                      </a:cubicBezTo>
                      <a:cubicBezTo>
                        <a:pt x="3588" y="2659"/>
                        <a:pt x="3156" y="2499"/>
                        <a:pt x="2764" y="2366"/>
                      </a:cubicBezTo>
                      <a:cubicBezTo>
                        <a:pt x="2372" y="2233"/>
                        <a:pt x="1982" y="2086"/>
                        <a:pt x="1649" y="1977"/>
                      </a:cubicBezTo>
                      <a:cubicBezTo>
                        <a:pt x="1316" y="1868"/>
                        <a:pt x="1006" y="1776"/>
                        <a:pt x="764" y="1712"/>
                      </a:cubicBezTo>
                      <a:cubicBezTo>
                        <a:pt x="522" y="1648"/>
                        <a:pt x="323" y="1617"/>
                        <a:pt x="196" y="1595"/>
                      </a:cubicBezTo>
                      <a:cubicBezTo>
                        <a:pt x="69" y="1573"/>
                        <a:pt x="0" y="1571"/>
                        <a:pt x="0" y="1577"/>
                      </a:cubicBezTo>
                      <a:cubicBezTo>
                        <a:pt x="0" y="1583"/>
                        <a:pt x="69" y="1581"/>
                        <a:pt x="196" y="1559"/>
                      </a:cubicBezTo>
                      <a:cubicBezTo>
                        <a:pt x="323" y="1537"/>
                        <a:pt x="522" y="1506"/>
                        <a:pt x="764" y="1442"/>
                      </a:cubicBezTo>
                      <a:cubicBezTo>
                        <a:pt x="1006" y="1378"/>
                        <a:pt x="1316" y="1286"/>
                        <a:pt x="1649" y="1177"/>
                      </a:cubicBezTo>
                      <a:cubicBezTo>
                        <a:pt x="1982" y="1068"/>
                        <a:pt x="2372" y="921"/>
                        <a:pt x="2764" y="788"/>
                      </a:cubicBezTo>
                      <a:cubicBezTo>
                        <a:pt x="3156" y="655"/>
                        <a:pt x="3588" y="495"/>
                        <a:pt x="4000" y="377"/>
                      </a:cubicBezTo>
                      <a:cubicBezTo>
                        <a:pt x="4412" y="259"/>
                        <a:pt x="4844" y="140"/>
                        <a:pt x="5236" y="83"/>
                      </a:cubicBezTo>
                      <a:cubicBezTo>
                        <a:pt x="5628" y="26"/>
                        <a:pt x="6018" y="0"/>
                        <a:pt x="6351" y="36"/>
                      </a:cubicBezTo>
                      <a:cubicBezTo>
                        <a:pt x="6684" y="72"/>
                        <a:pt x="6994" y="165"/>
                        <a:pt x="7236" y="301"/>
                      </a:cubicBezTo>
                      <a:cubicBezTo>
                        <a:pt x="7478" y="437"/>
                        <a:pt x="7677" y="641"/>
                        <a:pt x="7804" y="854"/>
                      </a:cubicBezTo>
                      <a:cubicBezTo>
                        <a:pt x="7931" y="1067"/>
                        <a:pt x="8000" y="1336"/>
                        <a:pt x="8000" y="1577"/>
                      </a:cubicBezTo>
                      <a:close/>
                    </a:path>
                  </a:pathLst>
                </a:custGeom>
                <a:solidFill>
                  <a:srgbClr val="969696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407" name="任意多边形 16406"/>
                <p:cNvSpPr>
                  <a:spLocks noChangeAspect="1"/>
                </p:cNvSpPr>
                <p:nvPr/>
              </p:nvSpPr>
              <p:spPr>
                <a:xfrm rot="5700000">
                  <a:off x="5604" y="2792"/>
                  <a:ext cx="1102" cy="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" h="3154">
                      <a:moveTo>
                        <a:pt x="8000" y="1577"/>
                      </a:moveTo>
                      <a:cubicBezTo>
                        <a:pt x="8000" y="1818"/>
                        <a:pt x="7931" y="2087"/>
                        <a:pt x="7804" y="2300"/>
                      </a:cubicBezTo>
                      <a:cubicBezTo>
                        <a:pt x="7677" y="2513"/>
                        <a:pt x="7478" y="2717"/>
                        <a:pt x="7236" y="2853"/>
                      </a:cubicBezTo>
                      <a:cubicBezTo>
                        <a:pt x="6994" y="2989"/>
                        <a:pt x="6684" y="3082"/>
                        <a:pt x="6351" y="3118"/>
                      </a:cubicBezTo>
                      <a:cubicBezTo>
                        <a:pt x="6018" y="3154"/>
                        <a:pt x="5628" y="3128"/>
                        <a:pt x="5236" y="3071"/>
                      </a:cubicBezTo>
                      <a:cubicBezTo>
                        <a:pt x="4844" y="3014"/>
                        <a:pt x="4412" y="2895"/>
                        <a:pt x="4000" y="2777"/>
                      </a:cubicBezTo>
                      <a:cubicBezTo>
                        <a:pt x="3588" y="2659"/>
                        <a:pt x="3156" y="2499"/>
                        <a:pt x="2764" y="2366"/>
                      </a:cubicBezTo>
                      <a:cubicBezTo>
                        <a:pt x="2372" y="2233"/>
                        <a:pt x="1982" y="2086"/>
                        <a:pt x="1649" y="1977"/>
                      </a:cubicBezTo>
                      <a:cubicBezTo>
                        <a:pt x="1316" y="1868"/>
                        <a:pt x="1006" y="1776"/>
                        <a:pt x="764" y="1712"/>
                      </a:cubicBezTo>
                      <a:cubicBezTo>
                        <a:pt x="522" y="1648"/>
                        <a:pt x="323" y="1617"/>
                        <a:pt x="196" y="1595"/>
                      </a:cubicBezTo>
                      <a:cubicBezTo>
                        <a:pt x="69" y="1573"/>
                        <a:pt x="0" y="1571"/>
                        <a:pt x="0" y="1577"/>
                      </a:cubicBezTo>
                      <a:cubicBezTo>
                        <a:pt x="0" y="1583"/>
                        <a:pt x="69" y="1581"/>
                        <a:pt x="196" y="1559"/>
                      </a:cubicBezTo>
                      <a:cubicBezTo>
                        <a:pt x="323" y="1537"/>
                        <a:pt x="522" y="1506"/>
                        <a:pt x="764" y="1442"/>
                      </a:cubicBezTo>
                      <a:cubicBezTo>
                        <a:pt x="1006" y="1378"/>
                        <a:pt x="1316" y="1286"/>
                        <a:pt x="1649" y="1177"/>
                      </a:cubicBezTo>
                      <a:cubicBezTo>
                        <a:pt x="1982" y="1068"/>
                        <a:pt x="2372" y="921"/>
                        <a:pt x="2764" y="788"/>
                      </a:cubicBezTo>
                      <a:cubicBezTo>
                        <a:pt x="3156" y="655"/>
                        <a:pt x="3588" y="495"/>
                        <a:pt x="4000" y="377"/>
                      </a:cubicBezTo>
                      <a:cubicBezTo>
                        <a:pt x="4412" y="259"/>
                        <a:pt x="4844" y="140"/>
                        <a:pt x="5236" y="83"/>
                      </a:cubicBezTo>
                      <a:cubicBezTo>
                        <a:pt x="5628" y="26"/>
                        <a:pt x="6018" y="0"/>
                        <a:pt x="6351" y="36"/>
                      </a:cubicBezTo>
                      <a:cubicBezTo>
                        <a:pt x="6684" y="72"/>
                        <a:pt x="6994" y="165"/>
                        <a:pt x="7236" y="301"/>
                      </a:cubicBezTo>
                      <a:cubicBezTo>
                        <a:pt x="7478" y="437"/>
                        <a:pt x="7677" y="641"/>
                        <a:pt x="7804" y="854"/>
                      </a:cubicBezTo>
                      <a:cubicBezTo>
                        <a:pt x="7931" y="1067"/>
                        <a:pt x="8000" y="1336"/>
                        <a:pt x="8000" y="1577"/>
                      </a:cubicBez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6408" name="矩形 16407"/>
              <p:cNvSpPr>
                <a:spLocks noChangeAspect="1"/>
              </p:cNvSpPr>
              <p:nvPr/>
            </p:nvSpPr>
            <p:spPr>
              <a:xfrm>
                <a:off x="6559" y="8742"/>
                <a:ext cx="19" cy="8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409" name="矩形 16408"/>
            <p:cNvSpPr/>
            <p:nvPr/>
          </p:nvSpPr>
          <p:spPr>
            <a:xfrm>
              <a:off x="3108" y="1940"/>
              <a:ext cx="126" cy="34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767965" y="4154805"/>
            <a:ext cx="5184140" cy="1480820"/>
            <a:chOff x="659" y="6652"/>
            <a:chExt cx="8164" cy="2332"/>
          </a:xfrm>
        </p:grpSpPr>
        <p:grpSp>
          <p:nvGrpSpPr>
            <p:cNvPr id="16410" name="组合 16409"/>
            <p:cNvGrpSpPr/>
            <p:nvPr/>
          </p:nvGrpSpPr>
          <p:grpSpPr>
            <a:xfrm>
              <a:off x="3175" y="6652"/>
              <a:ext cx="316" cy="2333"/>
              <a:chOff x="5063" y="6744"/>
              <a:chExt cx="94" cy="691"/>
            </a:xfrm>
          </p:grpSpPr>
          <p:sp>
            <p:nvSpPr>
              <p:cNvPr id="16411" name="xjhgx2"/>
              <p:cNvSpPr/>
              <p:nvPr/>
            </p:nvSpPr>
            <p:spPr>
              <a:xfrm>
                <a:off x="5063" y="6744"/>
                <a:ext cx="94" cy="513"/>
              </a:xfrm>
              <a:custGeom>
                <a:avLst/>
                <a:gdLst/>
                <a:ahLst/>
                <a:cxnLst/>
                <a:rect l="l" t="t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pattFill prst="ltUpDiag">
                <a:fgClr>
                  <a:srgbClr val="000000">
                    <a:alpha val="100000"/>
                  </a:srgbClr>
                </a:fgClr>
                <a:bgClr>
                  <a:srgbClr val="FFFFFF">
                    <a:alpha val="100000"/>
                  </a:srgbClr>
                </a:bgClr>
              </a:patt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2" name="矩形 16411"/>
              <p:cNvSpPr/>
              <p:nvPr/>
            </p:nvSpPr>
            <p:spPr>
              <a:xfrm>
                <a:off x="5094" y="7197"/>
                <a:ext cx="34" cy="238"/>
              </a:xfrm>
              <a:prstGeom prst="rect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446" name="直接连接符 16445"/>
            <p:cNvSpPr/>
            <p:nvPr/>
          </p:nvSpPr>
          <p:spPr>
            <a:xfrm>
              <a:off x="659" y="7549"/>
              <a:ext cx="8165" cy="0"/>
            </a:xfrm>
            <a:prstGeom prst="line">
              <a:avLst/>
            </a:prstGeom>
            <a:ln w="19050" cap="flat" cmpd="sng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prstDash val="dashDot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4" name="矩形 3"/>
          <p:cNvSpPr/>
          <p:nvPr/>
        </p:nvSpPr>
        <p:spPr>
          <a:xfrm>
            <a:off x="7096125" y="4419600"/>
            <a:ext cx="228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22978" t="22127" r="15404" b="21487"/>
          <a:stretch>
            <a:fillRect/>
          </a:stretch>
        </p:blipFill>
        <p:spPr>
          <a:xfrm rot="10800000">
            <a:off x="6924675" y="4267200"/>
            <a:ext cx="304800" cy="838200"/>
          </a:xfrm>
          <a:prstGeom prst="rect">
            <a:avLst/>
          </a:prstGeom>
        </p:spPr>
      </p:pic>
      <p:sp>
        <p:nvSpPr>
          <p:cNvPr id="5" name="左右箭头 4"/>
          <p:cNvSpPr/>
          <p:nvPr/>
        </p:nvSpPr>
        <p:spPr>
          <a:xfrm>
            <a:off x="6704330" y="5562600"/>
            <a:ext cx="816610" cy="210820"/>
          </a:xfrm>
          <a:prstGeom prst="leftRightArrow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92785" y="1767840"/>
            <a:ext cx="11384280" cy="11309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02895" indent="-302895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2.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调整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透镜另一侧的光屏，在光屏上初步找到像，再在该位置</a:t>
            </a:r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左右移动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光屏，直至光屏上出现</a:t>
            </a:r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最清晰</a:t>
            </a:r>
            <a:r>
              <a:rPr 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的像；</a:t>
            </a:r>
            <a:endParaRPr lang="zh-CN" altLang="en-US" sz="26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2785" y="2895600"/>
            <a:ext cx="5958205" cy="610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02895" indent="-302895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3.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像的位置则为此时光屏所处位置。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animBg="1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6656c6aa-8caf-477d-989d-7b4f1caefd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34*187"/>
  <p:tag name="TABLE_ENDDRAG_RECT" val="20*305*934*18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9a30c7b-cc64-433a-bb6b-bd17973d68b7}"/>
  <p:tag name="TABLE_ENDDRAG_ORIGIN_RECT" val="918*318"/>
  <p:tag name="TABLE_ENDDRAG_RECT" val="19*198*918*31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bb9e359-bbda-4a58-aa94-f29814ea293f}"/>
  <p:tag name="TABLE_ENDDRAG_ORIGIN_RECT" val="913*336"/>
  <p:tag name="TABLE_ENDDRAG_RECT" val="22*147*913*33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a86e6cc3-5f7b-4060-bbba-399abc4a606c}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2022</Words>
  <Application>Microsoft Office PowerPoint</Application>
  <PresentationFormat>自定义</PresentationFormat>
  <Paragraphs>266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9" baseType="lpstr">
      <vt:lpstr>黑体</vt:lpstr>
      <vt:lpstr>Arial</vt:lpstr>
      <vt:lpstr>Times New Roman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2024-10-21T18:13:59Z</cp:lastPrinted>
  <dcterms:created xsi:type="dcterms:W3CDTF">2024-10-21T18:13:59Z</dcterms:created>
  <dcterms:modified xsi:type="dcterms:W3CDTF">2026-08-25T01:25:18Z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