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58.TIF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59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60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wmf"/><Relationship Id="rId1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61.TIF" TargetMode="Externa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12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62.TIF" TargetMode="External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63.TIF" TargetMode="Externa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64.TIF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65.TIF" TargetMode="External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66.TIF" TargetMode="Externa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56.TIF" TargetMode="Externa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57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583940" y="2071370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浮 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7385" y="341820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浮力相关实验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62000" y="8724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36245" y="1155065"/>
            <a:ext cx="113442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为了探究浮力的大小跟物体排开液体体积的关系，小明应选取铜块的体积稍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些．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通过图中提供的实验数据，小明计算出铜块的体积为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，铜块的密度为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，盐水的密度为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下列能正确反映从铜块下表面刚接触水面到图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位置时，弹簧测力计的示数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与铜块下表面到水面距离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关系的图像是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17250" y="1249045"/>
            <a:ext cx="698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37500" y="2332355"/>
            <a:ext cx="1256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1×10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130" y="2887345"/>
            <a:ext cx="1115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2175" y="2896235"/>
            <a:ext cx="1358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-2147481946" descr="C:\Documents and Settings\Administrator\桌面\江西物理(JK)\N258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8185" y="4507230"/>
            <a:ext cx="5931535" cy="1880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5950585" y="3974465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5455" y="782320"/>
            <a:ext cx="113785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小明发现浮力的大小有时与深度有关，有时与深度无关，对此合理的解释是未浸没前浮力的大小随排开水的体积的增大而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________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，当物体完全浸没在水中后下潜时排开水的体积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小明还想探究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物体受到的浮力大小与其形状是否有关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，他找来薄铁片进行如下实验，实验步骤：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将铁片放入盛水的烧杯中，铁片下沉至杯底；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将铁片弯成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碗状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再放入水中，它漂浮在水面上．通过分析可知，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中铁片受到的浮力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中铁片受到的浮力．小明得出：物体受到的浮力与其形状有关，小明得出错误结论的原因是：他只关注了铁片形状的改变，忽视了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对浮力大小的影响．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36895" y="4712335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38520" y="5800725"/>
            <a:ext cx="2656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铁片排开水的体积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2535" y="140081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0515" y="197866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84115" y="197866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005840" y="899160"/>
            <a:ext cx="10556240" cy="737235"/>
            <a:chOff x="894" y="2929"/>
            <a:chExt cx="16624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362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探究浮力大小跟排开液体所受重力的关系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0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52840" y="354076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05840" y="1589405"/>
            <a:ext cx="997902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实验装置图</a:t>
            </a:r>
            <a:endParaRPr lang="zh-CN" altLang="en-US" sz="2400"/>
          </a:p>
        </p:txBody>
      </p:sp>
      <p:pic>
        <p:nvPicPr>
          <p:cNvPr id="2" name="图片 -2147481942" descr="C:\Documents and Settings\Administrator\桌面\江西物理(JK)\N25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783205" y="3342640"/>
            <a:ext cx="4918075" cy="2658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5020" y="597535"/>
            <a:ext cx="10709910" cy="598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5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实验操作注意事项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所选物体的重力不能超过弹簧测力计量程，物体的密度大于水且不吸水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溢水杯必须装满水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保证物体排开的水全部流入小桶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用称重法计算浮力：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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测量物体排开液体的重力的步骤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先测出空桶的重力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再测出桶和溢出水的总重力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排开的水所受到的重力为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6.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实验步骤的补充与排序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ABCD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顺序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7.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实验表格设计及数据记录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5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8.  </a:t>
            </a:r>
            <a:r>
              <a:rPr lang="zh-CN" sz="2400">
                <a:ea typeface="宋体" panose="02010600030101010101" pitchFamily="2" charset="-122"/>
                <a:sym typeface="+mn-ea"/>
              </a:rPr>
              <a:t>分析实验数据与现象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总结浮力大小跟排开液体所受重力的关系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9470" y="2625725"/>
            <a:ext cx="1185545" cy="626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5000"/>
              </a:lnSpc>
            </a:pP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endParaRPr lang="zh-CN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1410" y="3694430"/>
            <a:ext cx="1176020" cy="626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5000"/>
              </a:lnSpc>
            </a:pP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45770" y="825500"/>
            <a:ext cx="11438255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 </a:t>
            </a:r>
            <a:r>
              <a:rPr lang="zh-CN" sz="2400">
                <a:ea typeface="宋体" panose="02010600030101010101" pitchFamily="2" charset="-122"/>
              </a:rPr>
              <a:t>实验误差分析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先将物体放入水中测拉力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再测物体的重力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物体沾水所测重力偏大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所测浮力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>
                <a:ea typeface="宋体" panose="02010600030101010101" pitchFamily="2" charset="-122"/>
              </a:rPr>
              <a:t>先测桶和排开液体的重力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再测桶的重力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所测桶沾水重力偏大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所测排开液体的重力偏小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溢水杯中没有装满水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则所测排开液体的重力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改变实验条件多次是实验，得到普遍规律的方法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由浸没改为浸入或换用不同的液体、不同的物体等进行实验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11. </a:t>
            </a:r>
            <a:r>
              <a:rPr lang="zh-CN" sz="2400">
                <a:ea typeface="宋体" panose="02010600030101010101" pitchFamily="2" charset="-122"/>
                <a:sym typeface="+mn-ea"/>
              </a:rPr>
              <a:t>阿基米德原理的利用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>
                <a:ea typeface="宋体" panose="02010600030101010101" pitchFamily="2" charset="-122"/>
                <a:sym typeface="+mn-ea"/>
              </a:rPr>
              <a:t>计算物体受到的浮力、液体的密度、物体排开液体的体积、判断物体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的浮沉等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51840" y="2301875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0730" y="3700780"/>
            <a:ext cx="861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68095" y="2829560"/>
            <a:ext cx="98171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zh-CN" sz="2400">
                <a:ea typeface="宋体" panose="02010600030101010101" pitchFamily="2" charset="-122"/>
              </a:rPr>
              <a:t>浸在液体中的物体受到向上的浮力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浮力的大小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它排开的液体所受的重力．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9464040" y="2914015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83615" y="83566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66420" y="1304290"/>
            <a:ext cx="10638155" cy="5259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【实验名称】探究浮力大小等于什么．【实验步骤】小明同学的实验操作步骤如图甲所示，实验过程如下：</a:t>
            </a:r>
            <a:endParaRPr lang="zh-CN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用细线将橡皮挂在弹簧测力计下，测出橡皮所受的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将水倒入烧杯中如图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将挂在弹簧测力计下的橡皮浸没在水中，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让溢出的水全部流入小桶中，同时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将盛有溢出水的小桶挂在弹簧测力计下，读出此时弹簧测力计的示数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记录、分析实验数据，得出实验结论；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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整理实验器材．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940" descr="C:\Documents and Settings\Administrator\桌面\江西物理(JK)\N260.TIF"/>
          <p:cNvPicPr>
            <a:picLocks noChangeAspect="1"/>
          </p:cNvPicPr>
          <p:nvPr/>
        </p:nvPicPr>
        <p:blipFill>
          <a:blip r:embed="rId2" r:link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7810" y="2719070"/>
            <a:ext cx="4779645" cy="2083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75980" y="4775835"/>
            <a:ext cx="1225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题图甲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17155" y="2402205"/>
            <a:ext cx="1216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420" y="3806190"/>
            <a:ext cx="581850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读出弹簧测力计的示数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34950" y="972185"/>
            <a:ext cx="119570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【评估与交流】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请根据小明的实验过程回答下面问题：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指出小明在实验操作中漏掉的一个步骤：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指出上面实验操作中的一处错误：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________________________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ea typeface="宋体" panose="02010600030101010101" pitchFamily="2" charset="-122"/>
              </a:rPr>
              <a:t>改正实验操作后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若空小桶所受的重力为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则实验中测得橡皮所受的浮力为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排出水的重力为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；若等式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 b="0">
                <a:ea typeface="宋体" panose="02010600030101010101" pitchFamily="2" charset="-122"/>
              </a:rPr>
              <a:t>成立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则可得出阿基米德原理．【拓展应用】该实验还能测出橡皮的密度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ea typeface="宋体" panose="02010600030101010101" pitchFamily="2" charset="-122"/>
              </a:rPr>
              <a:t>橡皮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______________(</a:t>
            </a:r>
            <a:r>
              <a:rPr lang="zh-CN" sz="2400" b="0">
                <a:ea typeface="宋体" panose="02010600030101010101" pitchFamily="2" charset="-122"/>
              </a:rPr>
              <a:t>只能用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6162040" y="2124075"/>
            <a:ext cx="2767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测量空小桶的重力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3365" y="2716530"/>
            <a:ext cx="11685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步骤中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水面没有达到烧杯口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或水没有注满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305" y="3791585"/>
            <a:ext cx="1205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4475" y="3791585"/>
            <a:ext cx="1195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01130" y="3791585"/>
            <a:ext cx="2322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altLang="en-US" sz="2400" b="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16793" y="5061585"/>
          <a:ext cx="212661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1143000" imgH="457200" progId="Equation.DSMT4">
                  <p:embed/>
                </p:oleObj>
              </mc:Choice>
              <mc:Fallback>
                <p:oleObj name="" r:id="rId1" imgW="1143000" imgH="457200" progId="Equation.DSMT4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16793" y="5061585"/>
                        <a:ext cx="2126615" cy="850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91185" y="11855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08940" y="1638935"/>
            <a:ext cx="113468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在实验操作正确的情况下，橡皮从刚接触水面到全部浸没水中的过程中，水对溢水杯底部的压强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减小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若在正确实验操作过程中先进行步骤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，再进行步骤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，测得的浮力将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偏大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为了得到更普遍的结论，下列继续进行的操作中不合理的是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用原来的方案和器材多次测量取平均值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用原来的方案将水换成酒精进行实验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用原来的方案将橡皮换成体积与其不同的铁块进行实验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5910" y="2298700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63505" y="2832100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23045" y="3921760"/>
            <a:ext cx="50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0870" y="1418590"/>
            <a:ext cx="110096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弹簧测力计悬挂橡皮浸没在水中后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橡皮所受的浮力与浸没深度的关系图像是图乙中的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938" descr="C:\Documents and Settings\Administrator\桌面\江西物理(JK)\N26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334000" y="2617470"/>
            <a:ext cx="2772410" cy="2893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107430" y="5442585"/>
            <a:ext cx="1225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题图乙</a:t>
            </a:r>
            <a:endParaRPr lang="zh-CN" b="0"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21560" y="2047875"/>
            <a:ext cx="4349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7" name="组合 11"/>
          <p:cNvGrpSpPr/>
          <p:nvPr/>
        </p:nvGrpSpPr>
        <p:grpSpPr>
          <a:xfrm>
            <a:off x="3161665" y="405130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62935" y="245364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3902075" y="3328035"/>
            <a:ext cx="144907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实验一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6" action="ppaction://hlinksldjump"/>
          </p:cNvPr>
          <p:cNvSpPr/>
          <p:nvPr/>
        </p:nvSpPr>
        <p:spPr>
          <a:xfrm>
            <a:off x="6204585" y="3328035"/>
            <a:ext cx="1495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实验二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25450" y="871855"/>
            <a:ext cx="113277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 b="0">
                <a:ea typeface="宋体" panose="02010600030101010101" pitchFamily="2" charset="-122"/>
              </a:rPr>
              <a:t>如图丙所示是橡皮从水面缓慢浸入水中时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根据实验数据描绘出弹簧测力计示数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ea typeface="宋体" panose="02010600030101010101" pitchFamily="2" charset="-122"/>
              </a:rPr>
              <a:t>随橡皮浸入深度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 b="0">
                <a:ea typeface="宋体" panose="02010600030101010101" pitchFamily="2" charset="-122"/>
              </a:rPr>
              <a:t>变化的关系图像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ea typeface="宋体" panose="02010600030101010101" pitchFamily="2" charset="-122"/>
              </a:rPr>
              <a:t>不考虑液面高度变化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．分析图像可得：当橡皮浸没之前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增大时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弹簧测力计示数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变大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ea typeface="宋体" panose="02010600030101010101" pitchFamily="2" charset="-122"/>
              </a:rPr>
              <a:t>变小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不变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). </a:t>
            </a:r>
            <a:r>
              <a:rPr lang="zh-CN" sz="2400" b="0">
                <a:ea typeface="宋体" panose="02010600030101010101" pitchFamily="2" charset="-122"/>
              </a:rPr>
              <a:t>当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 cm 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橡皮所受的浮力为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 b="0">
                <a:ea typeface="宋体" panose="02010600030101010101" pitchFamily="2" charset="-122"/>
              </a:rPr>
              <a:t>该橡皮的高度是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______cm.</a:t>
            </a:r>
            <a:endParaRPr lang="zh-CN" altLang="en-US" sz="2400"/>
          </a:p>
        </p:txBody>
      </p:sp>
      <p:pic>
        <p:nvPicPr>
          <p:cNvPr id="2" name="图片 -2147481937" descr="C:\Documents and Settings\Administrator\桌面\江西物理(JK)\N26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05605" y="3277870"/>
            <a:ext cx="4105910" cy="2586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76875" y="5928360"/>
            <a:ext cx="1225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题图丙</a:t>
            </a:r>
            <a:endParaRPr lang="zh-CN" b="0">
              <a:cs typeface="楷体_GB2312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8185" y="205486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8905" y="2597785"/>
            <a:ext cx="6070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93480" y="2597785"/>
            <a:ext cx="455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2780" y="1599565"/>
            <a:ext cx="111398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小明利用另一圆柱体物块按照相同的实验步骤依次进行实验，结合实验数据，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通过分析和计算得出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的结论，造成这种结果的原因可能是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中，向烧杯中注水过少，水面没有达到杯口就进行步骤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的操作．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中，在向烧杯中注满水时，当杯口仍有水在滴出时就将小桶放在杯口下，然后进行步骤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的操作．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③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步骤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中，物体浸没后，溢水杯口仍有水在滴出时就进行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的操作．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22180" y="2230755"/>
            <a:ext cx="586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1340" y="797560"/>
            <a:ext cx="110915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小红同学利用蜡块、天平和量筒按照如图丁所示方案也进行了该实验的探究．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在调节平衡的天平左盘放置装满水的溢水杯，向右盘中加减砝码并调节游码，直至天平平衡．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将蜡块轻轻放入溢水杯中，天平左端下降，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同时蜡块排开的水从溢水杯口流进量筒中，观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察天平的状态．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在排开的水全部流出后，如果天平出现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现象，则可以说明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蜡．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因为蜡块在水中漂浮，所以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，即可得出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936" descr="C:\Documents and Settings\Administrator\桌面\江西物理(JK)\N26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63740" y="2196465"/>
            <a:ext cx="4160520" cy="2472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600440" y="4865370"/>
            <a:ext cx="1287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46430" y="4034790"/>
            <a:ext cx="62636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自动恢复平衡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3040" y="5337175"/>
            <a:ext cx="51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45805" y="5337175"/>
            <a:ext cx="515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14846" y="86931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14350" y="1514475"/>
            <a:ext cx="110877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[2018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25(</a:t>
            </a:r>
            <a:r>
              <a:rPr lang="zh-CN" sz="2400">
                <a:cs typeface="楷体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科学探究是初中物理课程内容的重要组成部分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探究的形式可以是多种多样的．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</a:t>
            </a:r>
            <a:r>
              <a:rPr lang="zh-CN" sz="2400">
                <a:ea typeface="宋体" panose="02010600030101010101" pitchFamily="2" charset="-122"/>
              </a:rPr>
              <a:t>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探究浮力的大小与哪些因素有关如图所示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是小华同学所做的一系列探究浮力的大小与哪些因素有关的实验．</a:t>
            </a:r>
            <a:endParaRPr lang="zh-CN" altLang="en-US" sz="2400"/>
          </a:p>
        </p:txBody>
      </p:sp>
      <p:pic>
        <p:nvPicPr>
          <p:cNvPr id="2" name="图片 -2147481933" descr="C:\Documents and Settings\Administrator\桌面\江西物理(JK)\N26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047105" y="3301365"/>
            <a:ext cx="4314825" cy="2526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778115" y="5943600"/>
            <a:ext cx="1012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30592" y="2886075"/>
          <a:ext cx="10523220" cy="2207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00825"/>
                <a:gridCol w="3922395"/>
              </a:tblGrid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提出问题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对应图中的序号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浮力的大小与物体浸入液体的体积的关系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a、c、d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浮力的大小与物体浸入液体的密度的关系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875905" y="3488055"/>
            <a:ext cx="2839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4755" y="4066540"/>
            <a:ext cx="6327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浮力的大小与物体浸没在液体中的深度的关系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9350" y="4593590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185" y="2102485"/>
            <a:ext cx="3230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请按照要求填写表格：</a:t>
            </a:r>
            <a:endParaRPr lang="zh-CN" altLang="en-US" sz="2400"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15670" y="93408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15670" y="1260475"/>
            <a:ext cx="106381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【实验名称】探究浮力的大小跟哪些因素有关【猜想与假设】猜想一：可能与物体浸在液体中的体积有关．猜想二：可能与液体的密度有关．猜想三：可能与物体浸没在液体中的深度有关．【设计实验与进行实验】小明和同学们利用一个物体、弹簧测力计、烧杯、水、酒精和细线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做了如图甲所示的实验：在弹簧测力计下端挂一物体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依次把它缓缓地浸入水中不同的位置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然后又把它浸没到酒精中．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4040" y="863600"/>
            <a:ext cx="109918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两图可验证猜想一是正确的；比较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sz="2400" b="0">
                <a:ea typeface="宋体" panose="02010600030101010101" pitchFamily="2" charset="-122"/>
              </a:rPr>
              <a:t>两图可验证猜想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是正确的．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为了验证猜想三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应选择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两图进行比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通过分析实验数据发现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物体受到的浮力大小与物体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浸没在液体中的深度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有关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无关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931" descr="C:\Documents and Settings\Administrator\桌面\江西物理(JK)\N26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075555" y="2664460"/>
            <a:ext cx="6020435" cy="2686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442200" y="5777230"/>
            <a:ext cx="1287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题图甲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21180" y="1492250"/>
            <a:ext cx="982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95610" y="1492250"/>
            <a:ext cx="606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0265" y="3130550"/>
            <a:ext cx="1053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0265" y="5350510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无关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4" grpId="0"/>
      <p:bldP spid="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7720" y="761365"/>
            <a:ext cx="1088199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【交流与评估】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实验中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小明将物体逐渐浸入水中时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发现弹簧测力计的示数先逐渐变小后保持不变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最后突然变为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ea typeface="宋体" panose="02010600030101010101" pitchFamily="2" charset="-122"/>
              </a:rPr>
              <a:t>时物体处于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填字母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漂浮状态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悬浮状态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沉底状态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分析图中提供的信息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计算可知酒精的密度是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kg/m</a:t>
            </a:r>
            <a:r>
              <a:rPr lang="en-US" sz="2400" b="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 b="0">
                <a:ea typeface="宋体" panose="02010600030101010101" pitchFamily="2" charset="-122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10 N/kg)(3)</a:t>
            </a:r>
            <a:r>
              <a:rPr lang="zh-CN" sz="2400" b="0">
                <a:ea typeface="宋体" panose="02010600030101010101" pitchFamily="2" charset="-122"/>
              </a:rPr>
              <a:t>下列问题的研究中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与本题用到方法相同的是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 b="0">
                <a:ea typeface="宋体" panose="02010600030101010101" pitchFamily="2" charset="-122"/>
              </a:rPr>
              <a:t>将乒乓球靠近发声的音叉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通过乒乓球被弹开显示音叉在振动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 b="0">
                <a:ea typeface="宋体" panose="02010600030101010101" pitchFamily="2" charset="-122"/>
              </a:rPr>
              <a:t>在研究磁场时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引入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磁感线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的概念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探究电流与电压、电阻的关系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 b="0">
                <a:ea typeface="宋体" panose="02010600030101010101" pitchFamily="2" charset="-122"/>
              </a:rPr>
              <a:t>探究蒸发快慢与什么因素有关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664450" y="1915795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99655" y="3041650"/>
            <a:ext cx="1378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8725" y="3589655"/>
            <a:ext cx="708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9285" y="913130"/>
            <a:ext cx="109327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【实验拓展】课本中提到，物体在空气中也会受到浮力作用，因此小华设计了一个测量空气浮力大小的实验：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①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排尽一个大气球内部的空气，测出气球的重力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将适量的氢气充入气球，用细线扎紧封口，按图乙所示测出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拉力的大小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根据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，求出气球所受浮力大小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细线重力和摩擦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忽略不计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小华的实验方案中，计算浮力的方法有误，错误是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___________________.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-2147481930" descr="C:\Documents and Settings\Administrator\桌面\江西物理(JK)\N26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876790" y="2138680"/>
            <a:ext cx="1141095" cy="242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11055" y="4700905"/>
            <a:ext cx="16313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题图乙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425690" y="5394325"/>
            <a:ext cx="3036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没有考虑氢气的重力</a:t>
            </a:r>
            <a:endParaRPr lang="zh-CN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51269" y="9029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2955" y="1644650"/>
            <a:ext cx="9034780" cy="737235"/>
            <a:chOff x="894" y="2929"/>
            <a:chExt cx="142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探究浮力大小与哪些因素有关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[2018.25(一)]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22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  <a:endParaRPr lang="zh-CN" altLang="en-US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8773160" y="259524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82955" y="2334895"/>
            <a:ext cx="105676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实验原理：称重法计算浮力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实验材料的选取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物体的选取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体积稍大些，浮力变化明显，便于观察弹簧测力计的示数变化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液体的选取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适量：能测出物体排开液体最大的体积，且物体没有接触到容器底部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9575" y="739775"/>
            <a:ext cx="1165479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探究浮力的大小与物体排开液体体积的关系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控制液体的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改变物体排开液体的体积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观察弹簧测力计的示数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探究浮力的大小与液体密度的关系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改变液体的密度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观察弹簧测力计的示数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探究浮力的大小与物体浸没在液体中的深度的关系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控制液体的密度和物体排开液体的体积不变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观察弹簧测力计的示数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[2018.25(</a:t>
            </a:r>
            <a:r>
              <a:rPr lang="zh-CN" sz="2400">
                <a:cs typeface="仿宋_GB2312" charset="0"/>
              </a:rPr>
              <a:t>一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zh-CN" sz="2400">
                <a:cs typeface="仿宋_GB2312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 </a:t>
            </a:r>
            <a:r>
              <a:rPr lang="zh-CN" sz="2400">
                <a:ea typeface="宋体" panose="02010600030101010101" pitchFamily="2" charset="-122"/>
              </a:rPr>
              <a:t>弹簧测力计的使用和读数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实验步骤的设计、补充及排序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6. </a:t>
            </a:r>
            <a:r>
              <a:rPr lang="zh-CN" sz="2400">
                <a:ea typeface="宋体" panose="02010600030101010101" pitchFamily="2" charset="-122"/>
                <a:sym typeface="+mn-ea"/>
              </a:rPr>
              <a:t>多次测量的目的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>
                <a:ea typeface="宋体" panose="02010600030101010101" pitchFamily="2" charset="-122"/>
                <a:sym typeface="+mn-ea"/>
              </a:rPr>
              <a:t>避免偶然性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得到普遍适用的规律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7. </a:t>
            </a:r>
            <a:r>
              <a:rPr lang="zh-CN" sz="2400">
                <a:ea typeface="宋体" panose="02010600030101010101" pitchFamily="2" charset="-122"/>
                <a:sym typeface="+mn-ea"/>
              </a:rPr>
              <a:t>实验表格的补充、设计及数据记录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481695" y="1308100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密度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91350" y="2345690"/>
            <a:ext cx="2412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排开液体的体积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2545" y="3875405"/>
            <a:ext cx="1763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浸没的深度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50570" y="742950"/>
            <a:ext cx="108940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根据浸没前后浮力的变化总结结论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9.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示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图像分析：随着物体浸入液体深度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sz="2400">
                <a:ea typeface="宋体" panose="02010600030101010101" pitchFamily="2" charset="-122"/>
              </a:rPr>
              <a:t>的增大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弹簧测力计的示数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如图甲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物体所受的浮力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_______________(</a:t>
            </a:r>
            <a:r>
              <a:rPr lang="zh-CN" sz="2400">
                <a:ea typeface="宋体" panose="02010600030101010101" pitchFamily="2" charset="-122"/>
              </a:rPr>
              <a:t>如图乙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10.  </a:t>
            </a:r>
            <a:r>
              <a:rPr lang="zh-CN" sz="2400">
                <a:ea typeface="宋体" panose="02010600030101010101" pitchFamily="2" charset="-122"/>
                <a:sym typeface="+mn-ea"/>
              </a:rPr>
              <a:t>根据实验数据或图像总结影响浮力大小的因素</a:t>
            </a:r>
            <a:endParaRPr lang="zh-CN" altLang="en-US" sz="2400"/>
          </a:p>
        </p:txBody>
      </p:sp>
      <p:pic>
        <p:nvPicPr>
          <p:cNvPr id="2" name="图片 -2147481950" descr="C:\Documents and Settings\Administrator\桌面\江西物理(JK)\N25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151120" y="3677285"/>
            <a:ext cx="5071110" cy="270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53770" y="2469515"/>
            <a:ext cx="208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先减小后不变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26885" y="2469515"/>
            <a:ext cx="20377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先增大后不变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0725" y="1370330"/>
            <a:ext cx="108819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判断浮力大小与物体重力、物体的密度、物体的形状的关系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无关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12.  </a:t>
            </a:r>
            <a:r>
              <a:rPr lang="zh-CN" sz="2400">
                <a:ea typeface="宋体" panose="02010600030101010101" pitchFamily="2" charset="-122"/>
              </a:rPr>
              <a:t>物体放入容器前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后容器底部所受液体压力的变化量判断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根据二力平衡知识可知，容器底部所受液体的压力变化量即为物体所受的浮力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13.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液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sz="2400" baseline="-25000">
                <a:ea typeface="宋体" panose="02010600030101010101" pitchFamily="2" charset="-122"/>
              </a:rPr>
              <a:t>排</a:t>
            </a:r>
            <a:r>
              <a:rPr lang="zh-CN" sz="2400">
                <a:ea typeface="宋体" panose="02010600030101010101" pitchFamily="2" charset="-122"/>
              </a:rPr>
              <a:t>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物体浸没时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(1)</a:t>
            </a:r>
            <a:r>
              <a:rPr lang="zh-CN" sz="2400">
                <a:ea typeface="宋体" panose="02010600030101010101" pitchFamily="2" charset="-122"/>
              </a:rPr>
              <a:t>计算物体的体积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aseline="-25000">
                <a:ea typeface="宋体" panose="02010600030101010101" pitchFamily="2" charset="-122"/>
              </a:rPr>
              <a:t>排</a:t>
            </a:r>
            <a:r>
              <a:rPr lang="zh-CN" sz="2400">
                <a:ea typeface="宋体" panose="02010600030101010101" pitchFamily="2" charset="-122"/>
              </a:rPr>
              <a:t>＝           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(2)</a:t>
            </a:r>
            <a:r>
              <a:rPr lang="zh-CN" sz="2400">
                <a:ea typeface="宋体" panose="02010600030101010101" pitchFamily="2" charset="-122"/>
              </a:rPr>
              <a:t>计算物体的密度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物</a:t>
            </a:r>
            <a:r>
              <a:rPr lang="zh-CN" sz="2400">
                <a:ea typeface="宋体" panose="02010600030101010101" pitchFamily="2" charset="-122"/>
              </a:rPr>
              <a:t>＝      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液</a:t>
            </a:r>
            <a:r>
              <a:rPr lang="zh-CN" sz="2400">
                <a:ea typeface="宋体" panose="02010600030101010101" pitchFamily="2" charset="-122"/>
              </a:rPr>
              <a:t>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(3)</a:t>
            </a:r>
            <a:r>
              <a:rPr lang="zh-CN" sz="2400">
                <a:ea typeface="宋体" panose="02010600030101010101" pitchFamily="2" charset="-122"/>
              </a:rPr>
              <a:t>计算待测液体的密度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液</a:t>
            </a:r>
            <a:r>
              <a:rPr lang="zh-CN" sz="2400">
                <a:ea typeface="宋体" panose="02010600030101010101" pitchFamily="2" charset="-122"/>
              </a:rPr>
              <a:t>＝       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计算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79670" y="4091305"/>
          <a:ext cx="568960" cy="73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355600" imgH="457200" progId="Equation.DSMT4">
                  <p:embed/>
                </p:oleObj>
              </mc:Choice>
              <mc:Fallback>
                <p:oleObj name="" r:id="rId1" imgW="355600" imgH="457200" progId="Equation.DSMT4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79670" y="4091305"/>
                        <a:ext cx="568960" cy="731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01185" y="4699635"/>
          <a:ext cx="43561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254000" imgH="444500" progId="Equation.DSMT4">
                  <p:embed/>
                </p:oleObj>
              </mc:Choice>
              <mc:Fallback>
                <p:oleObj name="" r:id="rId3" imgW="254000" imgH="444500" progId="Equation.DSMT4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01185" y="4699635"/>
                        <a:ext cx="435610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79670" y="5231130"/>
          <a:ext cx="484505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292100" imgH="457200" progId="Equation.DSMT4">
                  <p:embed/>
                </p:oleObj>
              </mc:Choice>
              <mc:Fallback>
                <p:oleObj name="" r:id="rId5" imgW="292100" imgH="457200" progId="Equation.DSMT4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79670" y="5231130"/>
                        <a:ext cx="484505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4195" y="723900"/>
            <a:ext cx="1110424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 </a:t>
            </a:r>
            <a:r>
              <a:rPr lang="zh-CN" sz="2400">
                <a:ea typeface="宋体" panose="02010600030101010101" pitchFamily="2" charset="-122"/>
              </a:rPr>
              <a:t>换不同液体或物体进行多次测量的目的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减小偶然性对实验结果的影响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使实验结论具有普遍性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15.  </a:t>
            </a:r>
            <a:r>
              <a:rPr lang="zh-CN" sz="2400">
                <a:ea typeface="宋体" panose="02010600030101010101" pitchFamily="2" charset="-122"/>
              </a:rPr>
              <a:t>实验方案的评估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分析是否控制了变量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16.  </a:t>
            </a:r>
            <a:r>
              <a:rPr lang="zh-CN" sz="2400">
                <a:ea typeface="宋体" panose="02010600030101010101" pitchFamily="2" charset="-122"/>
              </a:rPr>
              <a:t>实验误差分析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实验时若先将物体放入水中测拉力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再测量物体的重力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则所测浮力偏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______)17. </a:t>
            </a:r>
            <a:r>
              <a:rPr lang="zh-CN" sz="2400">
                <a:ea typeface="宋体" panose="02010600030101010101" pitchFamily="2" charset="-122"/>
              </a:rPr>
              <a:t>实验方法的改进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实验时将弹簧测力计固定在铁架台上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使物体悬在空烧杯中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向烧杯中逐渐加水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可以保证弹簧测力计的示数稳定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方便读数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物体在液体中所受浮力的大小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与物体排开液体的体积和液体的密度有关；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物体排开液体的体积越大、液体的密度越大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浮力就越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086610" y="3004820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4415" y="5741035"/>
            <a:ext cx="5359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37920" y="90297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07085" y="1487170"/>
            <a:ext cx="105873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探究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浮力的大小与什么有关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的实验．【设计实验与进行实验】实验小组找来体积相同的实心铜块和铝块、弹簧测力计、两杯体积相同的水和盐水、细绳等器材设计了以下实验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1948" descr="C:\Documents and Settings\Administrator\桌面\江西物理(JK)\N25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327785" y="3172460"/>
            <a:ext cx="5166360" cy="2310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101340" y="5561965"/>
            <a:ext cx="9931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7085" y="5787390"/>
            <a:ext cx="6758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铜块浸没在水中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所受的浮力大小为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_____N.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5974080" y="5871210"/>
            <a:ext cx="506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4195" y="678180"/>
            <a:ext cx="1110488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【分析与论证】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①③④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三次实验是为了探究浮力的大小与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的关系，得出的结论是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，主要采用的方法是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三次实验数据，可知浮力的大小与物体浸没的深度无关；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①②④⑥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四次实验是为了探究浮力的大小与物重的关系，得出的结论是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①④⑦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三次实验，可得出结论是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____________________.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【交流与评估】实验时若先将物体放入水中读取示数后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取出再测物体的重力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则会使浮力的测量结果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偏大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”)</a:t>
            </a:r>
            <a:r>
              <a:rPr lang="zh-CN" sz="2400">
                <a:ea typeface="宋体" panose="02010600030101010101" pitchFamily="2" charset="-122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2600" y="1082040"/>
            <a:ext cx="264668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物体排开液体体积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6900" y="1572260"/>
            <a:ext cx="9105265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在液体密度相同时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物体排开液体体积越大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物体受到的浮力越大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6860" y="2072005"/>
            <a:ext cx="184404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控制变量法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0045" y="2518410"/>
            <a:ext cx="111506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①④⑤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075" y="3005455"/>
            <a:ext cx="1099312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浮力的大小与物重无关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195" y="3949065"/>
            <a:ext cx="1104900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在物体排开液体体积相同时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液体密度越大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所受浮力也越大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1805" y="593344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偏大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ccabd5be-b979-4251-88a5-5e2c7c8cef5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5943</Words>
  <Application>WPS 演示</Application>
  <PresentationFormat>宽屏</PresentationFormat>
  <Paragraphs>370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