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1"/>
    <p:sldMasterId id="2147483671" r:id="rId2"/>
    <p:sldMasterId id="2147483682" r:id="rId3"/>
  </p:sldMasterIdLst>
  <p:notesMasterIdLst>
    <p:notesMasterId r:id="rId22"/>
  </p:notesMasterIdLst>
  <p:sldIdLst>
    <p:sldId id="294" r:id="rId4"/>
    <p:sldId id="295" r:id="rId5"/>
    <p:sldId id="265" r:id="rId6"/>
    <p:sldId id="290" r:id="rId7"/>
    <p:sldId id="266" r:id="rId8"/>
    <p:sldId id="267" r:id="rId9"/>
    <p:sldId id="268" r:id="rId10"/>
    <p:sldId id="291" r:id="rId11"/>
    <p:sldId id="292" r:id="rId12"/>
    <p:sldId id="269" r:id="rId13"/>
    <p:sldId id="284" r:id="rId14"/>
    <p:sldId id="285" r:id="rId15"/>
    <p:sldId id="286" r:id="rId16"/>
    <p:sldId id="287" r:id="rId17"/>
    <p:sldId id="288" r:id="rId18"/>
    <p:sldId id="289" r:id="rId19"/>
    <p:sldId id="283" r:id="rId20"/>
    <p:sldId id="293" r:id="rId21"/>
  </p:sldIdLst>
  <p:sldSz cx="9144000" cy="6859588"/>
  <p:notesSz cx="6858000" cy="9144000"/>
  <p:defaultTextStyle>
    <a:defPPr>
      <a:defRPr lang="zh-CN"/>
    </a:defPPr>
    <a:lvl1pPr algn="l" rtl="0" fontAlgn="base">
      <a:spcBef>
        <a:spcPct val="0"/>
      </a:spcBef>
      <a:spcAft>
        <a:spcPct val="0"/>
      </a:spcAft>
      <a:defRPr kern="1200" baseline="-25000">
        <a:solidFill>
          <a:schemeClr val="tx1"/>
        </a:solidFill>
        <a:latin typeface="Arial" panose="020B0604020202020204" pitchFamily="34" charset="0"/>
        <a:ea typeface="宋体" panose="02010600030101010101" pitchFamily="2" charset="-122"/>
        <a:cs typeface="+mn-cs"/>
      </a:defRPr>
    </a:lvl1pPr>
    <a:lvl2pPr marL="362585" algn="l" rtl="0" fontAlgn="base">
      <a:spcBef>
        <a:spcPct val="0"/>
      </a:spcBef>
      <a:spcAft>
        <a:spcPct val="0"/>
      </a:spcAft>
      <a:defRPr kern="1200" baseline="-25000">
        <a:solidFill>
          <a:schemeClr val="tx1"/>
        </a:solidFill>
        <a:latin typeface="Arial" panose="020B0604020202020204" pitchFamily="34" charset="0"/>
        <a:ea typeface="宋体" panose="02010600030101010101" pitchFamily="2" charset="-122"/>
        <a:cs typeface="+mn-cs"/>
      </a:defRPr>
    </a:lvl2pPr>
    <a:lvl3pPr marL="725805" algn="l" rtl="0" fontAlgn="base">
      <a:spcBef>
        <a:spcPct val="0"/>
      </a:spcBef>
      <a:spcAft>
        <a:spcPct val="0"/>
      </a:spcAft>
      <a:defRPr kern="1200" baseline="-25000">
        <a:solidFill>
          <a:schemeClr val="tx1"/>
        </a:solidFill>
        <a:latin typeface="Arial" panose="020B0604020202020204" pitchFamily="34" charset="0"/>
        <a:ea typeface="宋体" panose="02010600030101010101" pitchFamily="2" charset="-122"/>
        <a:cs typeface="+mn-cs"/>
      </a:defRPr>
    </a:lvl3pPr>
    <a:lvl4pPr marL="1088390" algn="l" rtl="0" fontAlgn="base">
      <a:spcBef>
        <a:spcPct val="0"/>
      </a:spcBef>
      <a:spcAft>
        <a:spcPct val="0"/>
      </a:spcAft>
      <a:defRPr kern="1200" baseline="-25000">
        <a:solidFill>
          <a:schemeClr val="tx1"/>
        </a:solidFill>
        <a:latin typeface="Arial" panose="020B0604020202020204" pitchFamily="34" charset="0"/>
        <a:ea typeface="宋体" panose="02010600030101010101" pitchFamily="2" charset="-122"/>
        <a:cs typeface="+mn-cs"/>
      </a:defRPr>
    </a:lvl4pPr>
    <a:lvl5pPr marL="1451610" algn="l" rtl="0" fontAlgn="base">
      <a:spcBef>
        <a:spcPct val="0"/>
      </a:spcBef>
      <a:spcAft>
        <a:spcPct val="0"/>
      </a:spcAft>
      <a:defRPr kern="1200" baseline="-25000">
        <a:solidFill>
          <a:schemeClr val="tx1"/>
        </a:solidFill>
        <a:latin typeface="Arial" panose="020B0604020202020204" pitchFamily="34" charset="0"/>
        <a:ea typeface="宋体" panose="02010600030101010101" pitchFamily="2" charset="-122"/>
        <a:cs typeface="+mn-cs"/>
      </a:defRPr>
    </a:lvl5pPr>
    <a:lvl6pPr marL="1814195" algn="l" defTabSz="725170" rtl="0" eaLnBrk="1" latinLnBrk="0" hangingPunct="1">
      <a:defRPr kern="1200" baseline="-25000">
        <a:solidFill>
          <a:schemeClr val="tx1"/>
        </a:solidFill>
        <a:latin typeface="Arial" panose="020B0604020202020204" pitchFamily="34" charset="0"/>
        <a:ea typeface="宋体" panose="02010600030101010101" pitchFamily="2" charset="-122"/>
        <a:cs typeface="+mn-cs"/>
      </a:defRPr>
    </a:lvl6pPr>
    <a:lvl7pPr marL="2176780" algn="l" defTabSz="725170" rtl="0" eaLnBrk="1" latinLnBrk="0" hangingPunct="1">
      <a:defRPr kern="1200" baseline="-25000">
        <a:solidFill>
          <a:schemeClr val="tx1"/>
        </a:solidFill>
        <a:latin typeface="Arial" panose="020B0604020202020204" pitchFamily="34" charset="0"/>
        <a:ea typeface="宋体" panose="02010600030101010101" pitchFamily="2" charset="-122"/>
        <a:cs typeface="+mn-cs"/>
      </a:defRPr>
    </a:lvl7pPr>
    <a:lvl8pPr marL="2540000" algn="l" defTabSz="725170" rtl="0" eaLnBrk="1" latinLnBrk="0" hangingPunct="1">
      <a:defRPr kern="1200" baseline="-25000">
        <a:solidFill>
          <a:schemeClr val="tx1"/>
        </a:solidFill>
        <a:latin typeface="Arial" panose="020B0604020202020204" pitchFamily="34" charset="0"/>
        <a:ea typeface="宋体" panose="02010600030101010101" pitchFamily="2" charset="-122"/>
        <a:cs typeface="+mn-cs"/>
      </a:defRPr>
    </a:lvl8pPr>
    <a:lvl9pPr marL="2902585" algn="l" defTabSz="725170" rtl="0" eaLnBrk="1" latinLnBrk="0" hangingPunct="1">
      <a:defRPr kern="1200" baseline="-250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94D2B"/>
    <a:srgbClr val="000000"/>
    <a:srgbClr val="D2A000"/>
    <a:srgbClr val="3399FF"/>
    <a:srgbClr val="0099FF"/>
    <a:srgbClr val="0066FF"/>
    <a:srgbClr val="9966FF"/>
    <a:srgbClr val="99CC00"/>
    <a:srgbClr val="969696"/>
    <a:srgbClr val="DDDDD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0" autoAdjust="0"/>
    <p:restoredTop sz="94660"/>
  </p:normalViewPr>
  <p:slideViewPr>
    <p:cSldViewPr>
      <p:cViewPr>
        <p:scale>
          <a:sx n="100" d="100"/>
          <a:sy n="100" d="100"/>
        </p:scale>
        <p:origin x="-2202" y="-264"/>
      </p:cViewPr>
      <p:guideLst>
        <p:guide orient="horz" pos="2124"/>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anose="020B060402020202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anose="020B0604020202020204" pitchFamily="34" charset="0"/>
                <a:ea typeface="宋体" panose="02010600030101010101" pitchFamily="2" charset="-122"/>
              </a:defRPr>
            </a:lvl1pPr>
          </a:lstStyle>
          <a:p>
            <a:pPr>
              <a:defRPr/>
            </a:pPr>
            <a:fld id="{3DB68DD6-438F-4AAF-88CA-FFF448653ACB}" type="datetimeFigureOut">
              <a:rPr lang="zh-CN" altLang="en-US"/>
              <a:pPr>
                <a:defRPr/>
              </a:pPr>
              <a:t>2020/4/21</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anose="020B0604020202020204" pitchFamily="34" charset="0"/>
                <a:ea typeface="宋体" panose="02010600030101010101" pitchFamily="2" charset="-122"/>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anose="020B0604020202020204" pitchFamily="34" charset="0"/>
                <a:ea typeface="宋体" panose="02010600030101010101" pitchFamily="2" charset="-122"/>
              </a:defRPr>
            </a:lvl1pPr>
          </a:lstStyle>
          <a:p>
            <a:pPr>
              <a:defRPr/>
            </a:pPr>
            <a:fld id="{ED8B4E67-66EB-467F-8AAA-63CC1BF242C5}" type="slidenum">
              <a:rPr lang="zh-CN" altLang="en-US"/>
              <a:pPr>
                <a:defRPr/>
              </a:pPr>
              <a:t>‹#›</a:t>
            </a:fld>
            <a:endParaRPr lang="zh-CN" altLang="en-US"/>
          </a:p>
        </p:txBody>
      </p:sp>
    </p:spTree>
    <p:extLst>
      <p:ext uri="{BB962C8B-B14F-4D97-AF65-F5344CB8AC3E}">
        <p14:creationId xmlns:p14="http://schemas.microsoft.com/office/powerpoint/2010/main" val="202494508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mn-lt"/>
        <a:ea typeface="+mn-ea"/>
        <a:cs typeface="+mn-cs"/>
      </a:defRPr>
    </a:lvl1pPr>
    <a:lvl2pPr marL="362585" algn="l" rtl="0" eaLnBrk="0" fontAlgn="base" hangingPunct="0">
      <a:spcBef>
        <a:spcPct val="30000"/>
      </a:spcBef>
      <a:spcAft>
        <a:spcPct val="0"/>
      </a:spcAft>
      <a:defRPr sz="1000" kern="1200">
        <a:solidFill>
          <a:schemeClr val="tx1"/>
        </a:solidFill>
        <a:latin typeface="+mn-lt"/>
        <a:ea typeface="+mn-ea"/>
        <a:cs typeface="+mn-cs"/>
      </a:defRPr>
    </a:lvl2pPr>
    <a:lvl3pPr marL="725805" algn="l" rtl="0" eaLnBrk="0" fontAlgn="base" hangingPunct="0">
      <a:spcBef>
        <a:spcPct val="30000"/>
      </a:spcBef>
      <a:spcAft>
        <a:spcPct val="0"/>
      </a:spcAft>
      <a:defRPr sz="1000" kern="1200">
        <a:solidFill>
          <a:schemeClr val="tx1"/>
        </a:solidFill>
        <a:latin typeface="+mn-lt"/>
        <a:ea typeface="+mn-ea"/>
        <a:cs typeface="+mn-cs"/>
      </a:defRPr>
    </a:lvl3pPr>
    <a:lvl4pPr marL="1088390" algn="l" rtl="0" eaLnBrk="0" fontAlgn="base" hangingPunct="0">
      <a:spcBef>
        <a:spcPct val="30000"/>
      </a:spcBef>
      <a:spcAft>
        <a:spcPct val="0"/>
      </a:spcAft>
      <a:defRPr sz="1000" kern="1200">
        <a:solidFill>
          <a:schemeClr val="tx1"/>
        </a:solidFill>
        <a:latin typeface="+mn-lt"/>
        <a:ea typeface="+mn-ea"/>
        <a:cs typeface="+mn-cs"/>
      </a:defRPr>
    </a:lvl4pPr>
    <a:lvl5pPr marL="1451610" algn="l" rtl="0" eaLnBrk="0" fontAlgn="base" hangingPunct="0">
      <a:spcBef>
        <a:spcPct val="30000"/>
      </a:spcBef>
      <a:spcAft>
        <a:spcPct val="0"/>
      </a:spcAft>
      <a:defRPr sz="1000" kern="1200">
        <a:solidFill>
          <a:schemeClr val="tx1"/>
        </a:solidFill>
        <a:latin typeface="+mn-lt"/>
        <a:ea typeface="+mn-ea"/>
        <a:cs typeface="+mn-cs"/>
      </a:defRPr>
    </a:lvl5pPr>
    <a:lvl6pPr marL="1814195" algn="l" defTabSz="725170" rtl="0" eaLnBrk="1" latinLnBrk="0" hangingPunct="1">
      <a:defRPr sz="1000" kern="1200">
        <a:solidFill>
          <a:schemeClr val="tx1"/>
        </a:solidFill>
        <a:latin typeface="+mn-lt"/>
        <a:ea typeface="+mn-ea"/>
        <a:cs typeface="+mn-cs"/>
      </a:defRPr>
    </a:lvl6pPr>
    <a:lvl7pPr marL="2176780" algn="l" defTabSz="725170" rtl="0" eaLnBrk="1" latinLnBrk="0" hangingPunct="1">
      <a:defRPr sz="1000" kern="1200">
        <a:solidFill>
          <a:schemeClr val="tx1"/>
        </a:solidFill>
        <a:latin typeface="+mn-lt"/>
        <a:ea typeface="+mn-ea"/>
        <a:cs typeface="+mn-cs"/>
      </a:defRPr>
    </a:lvl7pPr>
    <a:lvl8pPr marL="2540000" algn="l" defTabSz="725170" rtl="0" eaLnBrk="1" latinLnBrk="0" hangingPunct="1">
      <a:defRPr sz="1000" kern="1200">
        <a:solidFill>
          <a:schemeClr val="tx1"/>
        </a:solidFill>
        <a:latin typeface="+mn-lt"/>
        <a:ea typeface="+mn-ea"/>
        <a:cs typeface="+mn-cs"/>
      </a:defRPr>
    </a:lvl8pPr>
    <a:lvl9pPr marL="2902585" algn="l" defTabSz="725170" rtl="0" eaLnBrk="1" latinLnBrk="0" hangingPunct="1">
      <a:defRPr sz="1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
        <p:nvSpPr>
          <p:cNvPr id="7" name="矩形 6"/>
          <p:cNvSpPr/>
          <p:nvPr userDrawn="1"/>
        </p:nvSpPr>
        <p:spPr>
          <a:xfrm>
            <a:off x="-8890" y="-31750"/>
            <a:ext cx="9159240" cy="6895465"/>
          </a:xfrm>
          <a:prstGeom prst="rect">
            <a:avLst/>
          </a:prstGeom>
          <a:solidFill>
            <a:srgbClr val="E6F5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userDrawn="1"/>
        </p:nvSpPr>
        <p:spPr>
          <a:xfrm>
            <a:off x="-8890" y="598170"/>
            <a:ext cx="9159240" cy="76200"/>
          </a:xfrm>
          <a:prstGeom prst="rect">
            <a:avLst/>
          </a:prstGeom>
          <a:solidFill>
            <a:srgbClr val="D4F787"/>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9" name="图片 8" descr="万向思维logo源文件-白色-横竖2"/>
          <p:cNvPicPr>
            <a:picLocks noChangeAspect="1"/>
          </p:cNvPicPr>
          <p:nvPr userDrawn="1"/>
        </p:nvPicPr>
        <p:blipFill>
          <a:blip r:embed="rId2" cstate="print"/>
          <a:stretch>
            <a:fillRect/>
          </a:stretch>
        </p:blipFill>
        <p:spPr>
          <a:xfrm>
            <a:off x="95250" y="50165"/>
            <a:ext cx="1809115" cy="624205"/>
          </a:xfrm>
          <a:prstGeom prst="rect">
            <a:avLst/>
          </a:prstGeom>
        </p:spPr>
      </p:pic>
      <p:pic>
        <p:nvPicPr>
          <p:cNvPr id="10" name="Picture 12" descr="E:\PPT素材\卡通b11.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441055" y="-31750"/>
            <a:ext cx="490855" cy="577850"/>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组合 10"/>
          <p:cNvGrpSpPr/>
          <p:nvPr userDrawn="1"/>
        </p:nvGrpSpPr>
        <p:grpSpPr>
          <a:xfrm>
            <a:off x="-8970" y="6201285"/>
            <a:ext cx="9161860" cy="727100"/>
            <a:chOff x="-17860" y="4481070"/>
            <a:chExt cx="9161860" cy="727100"/>
          </a:xfrm>
        </p:grpSpPr>
        <p:pic>
          <p:nvPicPr>
            <p:cNvPr id="12" name="Picture 5" descr="E:\PPT素材\卡通b02.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a:fillRect/>
            </a:stretch>
          </p:blipFill>
          <p:spPr bwMode="auto">
            <a:xfrm rot="1077800">
              <a:off x="3510732" y="4481070"/>
              <a:ext cx="793144" cy="72710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4" descr="E:\PPT素材\卡通b01.p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a:fillRect/>
            </a:stretch>
          </p:blipFill>
          <p:spPr bwMode="auto">
            <a:xfrm>
              <a:off x="-17860" y="4641573"/>
              <a:ext cx="9161860" cy="501927"/>
            </a:xfrm>
            <a:prstGeom prst="rect">
              <a:avLst/>
            </a:prstGeom>
            <a:noFill/>
            <a:extLst>
              <a:ext uri="{909E8E84-426E-40DD-AFC4-6F175D3DCCD1}">
                <a14:hiddenFill xmlns:a14="http://schemas.microsoft.com/office/drawing/2010/main">
                  <a:solidFill>
                    <a:srgbClr val="FFFFFF"/>
                  </a:solidFill>
                </a14:hiddenFill>
              </a:ext>
            </a:extLst>
          </p:spPr>
        </p:pic>
      </p:grpSp>
      <p:pic>
        <p:nvPicPr>
          <p:cNvPr id="14" name="Picture 5" descr="E:\PPT素材\卡通b02.png"/>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a:stretch>
            <a:fillRect/>
          </a:stretch>
        </p:blipFill>
        <p:spPr bwMode="auto">
          <a:xfrm rot="300000">
            <a:off x="8236858" y="6190912"/>
            <a:ext cx="788291" cy="507257"/>
          </a:xfrm>
          <a:prstGeom prst="rect">
            <a:avLst/>
          </a:prstGeom>
          <a:noFill/>
          <a:extLst>
            <a:ext uri="{909E8E84-426E-40DD-AFC4-6F175D3DCCD1}">
              <a14:hiddenFill xmlns:a14="http://schemas.microsoft.com/office/drawing/2010/main">
                <a:solidFill>
                  <a:srgbClr val="FFFFFF"/>
                </a:solidFill>
              </a14:hiddenFill>
            </a:ext>
          </a:extLst>
        </p:spPr>
      </p:pic>
      <p:sp>
        <p:nvSpPr>
          <p:cNvPr id="15" name="矩形 14"/>
          <p:cNvSpPr/>
          <p:nvPr userDrawn="1"/>
        </p:nvSpPr>
        <p:spPr>
          <a:xfrm>
            <a:off x="-8890" y="1529080"/>
            <a:ext cx="9159240" cy="3222625"/>
          </a:xfrm>
          <a:prstGeom prst="rect">
            <a:avLst/>
          </a:prstGeom>
          <a:solidFill>
            <a:srgbClr val="D4F787"/>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矩形 15"/>
          <p:cNvSpPr/>
          <p:nvPr userDrawn="1"/>
        </p:nvSpPr>
        <p:spPr>
          <a:xfrm>
            <a:off x="-6350" y="4928870"/>
            <a:ext cx="9159240" cy="76200"/>
          </a:xfrm>
          <a:prstGeom prst="rect">
            <a:avLst/>
          </a:prstGeom>
          <a:solidFill>
            <a:srgbClr val="D4F787"/>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1000"/>
                                        <p:tgtEl>
                                          <p:spTgt spid="10"/>
                                        </p:tgtEl>
                                      </p:cBhvr>
                                    </p:animEffect>
                                    <p:anim calcmode="lin" valueType="num">
                                      <p:cBhvr>
                                        <p:cTn id="8" dur="1000" fill="hold"/>
                                        <p:tgtEl>
                                          <p:spTgt spid="10"/>
                                        </p:tgtEl>
                                        <p:attrNameLst>
                                          <p:attrName>ppt_x</p:attrName>
                                        </p:attrNameLst>
                                      </p:cBhvr>
                                      <p:tavLst>
                                        <p:tav tm="0">
                                          <p:val>
                                            <p:strVal val="#ppt_x"/>
                                          </p:val>
                                        </p:tav>
                                        <p:tav tm="100000">
                                          <p:val>
                                            <p:strVal val="#ppt_x"/>
                                          </p:val>
                                        </p:tav>
                                      </p:tavLst>
                                    </p:anim>
                                    <p:anim calcmode="lin" valueType="num">
                                      <p:cBhvr>
                                        <p:cTn id="9" dur="1000" fill="hold"/>
                                        <p:tgtEl>
                                          <p:spTgt spid="10"/>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fade">
                                      <p:cBhvr>
                                        <p:cTn id="13" dur="1000"/>
                                        <p:tgtEl>
                                          <p:spTgt spid="14"/>
                                        </p:tgtEl>
                                      </p:cBhvr>
                                    </p:animEffect>
                                    <p:anim calcmode="lin" valueType="num">
                                      <p:cBhvr>
                                        <p:cTn id="14" dur="1000" fill="hold"/>
                                        <p:tgtEl>
                                          <p:spTgt spid="14"/>
                                        </p:tgtEl>
                                        <p:attrNameLst>
                                          <p:attrName>ppt_x</p:attrName>
                                        </p:attrNameLst>
                                      </p:cBhvr>
                                      <p:tavLst>
                                        <p:tav tm="0">
                                          <p:val>
                                            <p:strVal val="#ppt_x"/>
                                          </p:val>
                                        </p:tav>
                                        <p:tav tm="100000">
                                          <p:val>
                                            <p:strVal val="#ppt_x"/>
                                          </p:val>
                                        </p:tav>
                                      </p:tavLst>
                                    </p:anim>
                                    <p:anim calcmode="lin" valueType="num">
                                      <p:cBhvr>
                                        <p:cTn id="15"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365193"/>
            <a:ext cx="7886700" cy="581291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4" name="页脚占位符 3"/>
          <p:cNvSpPr>
            <a:spLocks noGrp="1"/>
          </p:cNvSpPr>
          <p:nvPr>
            <p:ph type="ftr" sz="quarter" idx="11"/>
          </p:nvPr>
        </p:nvSpPr>
        <p:spPr>
          <a:xfrm>
            <a:off x="3028950" y="6357527"/>
            <a:ext cx="3086100" cy="365193"/>
          </a:xfrm>
        </p:spPr>
        <p:txBody>
          <a:bodyPr/>
          <a:lstStyle/>
          <a:p>
            <a:endParaRPr lang="zh-CN" altLang="en-US"/>
          </a:p>
        </p:txBody>
      </p:sp>
      <p:sp>
        <p:nvSpPr>
          <p:cNvPr id="5" name="灯片编号占位符 4"/>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571"/>
            <a:ext cx="6858000" cy="2388042"/>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705"/>
            <a:ext cx="6858000" cy="165606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93"/>
            <a:ext cx="7886700" cy="1325808"/>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628650" y="1825963"/>
            <a:ext cx="7886700" cy="435214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10055"/>
            <a:ext cx="7886700" cy="2853265"/>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90313"/>
            <a:ext cx="7886700" cy="1500465"/>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93"/>
            <a:ext cx="7886700" cy="1325808"/>
          </a:xfr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963"/>
            <a:ext cx="3886200" cy="435214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963"/>
            <a:ext cx="3886200" cy="435214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6" name="页脚占位符 5"/>
          <p:cNvSpPr>
            <a:spLocks noGrp="1"/>
          </p:cNvSpPr>
          <p:nvPr>
            <p:ph type="ftr" sz="quarter" idx="11"/>
          </p:nvPr>
        </p:nvSpPr>
        <p:spPr>
          <a:xfrm>
            <a:off x="3028950" y="6357527"/>
            <a:ext cx="3086100" cy="365193"/>
          </a:xfrm>
        </p:spPr>
        <p:txBody>
          <a:bodyPr/>
          <a:lstStyle/>
          <a:p>
            <a:endParaRPr lang="zh-CN" altLang="en-US"/>
          </a:p>
        </p:txBody>
      </p:sp>
      <p:sp>
        <p:nvSpPr>
          <p:cNvPr id="7" name="灯片编号占位符 6"/>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93"/>
            <a:ext cx="7886700" cy="1325808"/>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767"/>
            <a:ext cx="3655181" cy="824065"/>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4" name="内容占位符 3"/>
          <p:cNvSpPr>
            <a:spLocks noGrp="1"/>
          </p:cNvSpPr>
          <p:nvPr>
            <p:ph sz="half" idx="2"/>
          </p:nvPr>
        </p:nvSpPr>
        <p:spPr>
          <a:xfrm>
            <a:off x="890081" y="2665873"/>
            <a:ext cx="3655181" cy="35249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92704" y="1778767"/>
            <a:ext cx="3673182" cy="824065"/>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a:r>
              <a:rPr lang="zh-CN" altLang="en-US" smtClean="0"/>
              <a:t>单击此处编辑母版文本样式</a:t>
            </a:r>
          </a:p>
        </p:txBody>
      </p:sp>
      <p:sp>
        <p:nvSpPr>
          <p:cNvPr id="6" name="内容占位符 5"/>
          <p:cNvSpPr>
            <a:spLocks noGrp="1"/>
          </p:cNvSpPr>
          <p:nvPr>
            <p:ph sz="quarter" idx="4"/>
          </p:nvPr>
        </p:nvSpPr>
        <p:spPr>
          <a:xfrm>
            <a:off x="4692704" y="2665873"/>
            <a:ext cx="3673182" cy="35249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8" name="页脚占位符 7"/>
          <p:cNvSpPr>
            <a:spLocks noGrp="1"/>
          </p:cNvSpPr>
          <p:nvPr>
            <p:ph type="ftr" sz="quarter" idx="11"/>
          </p:nvPr>
        </p:nvSpPr>
        <p:spPr>
          <a:xfrm>
            <a:off x="3028950" y="6357527"/>
            <a:ext cx="3086100" cy="365193"/>
          </a:xfrm>
        </p:spPr>
        <p:txBody>
          <a:bodyPr/>
          <a:lstStyle/>
          <a:p>
            <a:endParaRPr lang="zh-CN" altLang="en-US"/>
          </a:p>
        </p:txBody>
      </p:sp>
      <p:sp>
        <p:nvSpPr>
          <p:cNvPr id="9" name="灯片编号占位符 8"/>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93"/>
            <a:ext cx="7886700" cy="1325808"/>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4" name="页脚占位符 3"/>
          <p:cNvSpPr>
            <a:spLocks noGrp="1"/>
          </p:cNvSpPr>
          <p:nvPr>
            <p:ph type="ftr" sz="quarter" idx="11"/>
          </p:nvPr>
        </p:nvSpPr>
        <p:spPr>
          <a:xfrm>
            <a:off x="3028950" y="6357527"/>
            <a:ext cx="3086100" cy="365193"/>
          </a:xfrm>
        </p:spPr>
        <p:txBody>
          <a:bodyPr/>
          <a:lstStyle/>
          <a:p>
            <a:endParaRPr lang="zh-CN" altLang="en-US"/>
          </a:p>
        </p:txBody>
      </p:sp>
      <p:sp>
        <p:nvSpPr>
          <p:cNvPr id="5" name="灯片编号占位符 4"/>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5" name="矩形 4"/>
          <p:cNvSpPr/>
          <p:nvPr userDrawn="1"/>
        </p:nvSpPr>
        <p:spPr>
          <a:xfrm>
            <a:off x="-8890" y="-31750"/>
            <a:ext cx="9159240" cy="6895465"/>
          </a:xfrm>
          <a:prstGeom prst="rect">
            <a:avLst/>
          </a:prstGeom>
          <a:solidFill>
            <a:srgbClr val="E6F5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userDrawn="1"/>
        </p:nvSpPr>
        <p:spPr>
          <a:xfrm>
            <a:off x="-8890" y="598170"/>
            <a:ext cx="9159240" cy="76200"/>
          </a:xfrm>
          <a:prstGeom prst="rect">
            <a:avLst/>
          </a:prstGeom>
          <a:solidFill>
            <a:srgbClr val="D4F787"/>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万向思维logo源文件-白色-横竖2"/>
          <p:cNvPicPr>
            <a:picLocks noChangeAspect="1"/>
          </p:cNvPicPr>
          <p:nvPr userDrawn="1"/>
        </p:nvPicPr>
        <p:blipFill>
          <a:blip r:embed="rId2" cstate="print"/>
          <a:stretch>
            <a:fillRect/>
          </a:stretch>
        </p:blipFill>
        <p:spPr>
          <a:xfrm>
            <a:off x="95250" y="50165"/>
            <a:ext cx="1809115" cy="624205"/>
          </a:xfrm>
          <a:prstGeom prst="rect">
            <a:avLst/>
          </a:prstGeom>
        </p:spPr>
      </p:pic>
      <p:pic>
        <p:nvPicPr>
          <p:cNvPr id="9" name="Picture 12" descr="E:\PPT素材\卡通b11.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441055" y="-31750"/>
            <a:ext cx="490855" cy="577850"/>
          </a:xfrm>
          <a:prstGeom prst="rect">
            <a:avLst/>
          </a:prstGeom>
          <a:noFill/>
          <a:extLst>
            <a:ext uri="{909E8E84-426E-40DD-AFC4-6F175D3DCCD1}">
              <a14:hiddenFill xmlns:a14="http://schemas.microsoft.com/office/drawing/2010/main">
                <a:solidFill>
                  <a:srgbClr val="FFFFFF"/>
                </a:solidFill>
              </a14:hiddenFill>
            </a:ext>
          </a:extLst>
        </p:spPr>
      </p:pic>
      <p:grpSp>
        <p:nvGrpSpPr>
          <p:cNvPr id="14" name="组合 13"/>
          <p:cNvGrpSpPr/>
          <p:nvPr userDrawn="1"/>
        </p:nvGrpSpPr>
        <p:grpSpPr>
          <a:xfrm>
            <a:off x="-8970" y="6201285"/>
            <a:ext cx="9161860" cy="727100"/>
            <a:chOff x="-17860" y="4481070"/>
            <a:chExt cx="9161860" cy="727100"/>
          </a:xfrm>
        </p:grpSpPr>
        <p:pic>
          <p:nvPicPr>
            <p:cNvPr id="15" name="Picture 5" descr="E:\PPT素材\卡通b02.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a:fillRect/>
            </a:stretch>
          </p:blipFill>
          <p:spPr bwMode="auto">
            <a:xfrm rot="1077800">
              <a:off x="3510732" y="4481070"/>
              <a:ext cx="793144" cy="7271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E:\PPT素材\卡通b01.p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a:fillRect/>
            </a:stretch>
          </p:blipFill>
          <p:spPr bwMode="auto">
            <a:xfrm>
              <a:off x="-17860" y="4641573"/>
              <a:ext cx="9161860" cy="501927"/>
            </a:xfrm>
            <a:prstGeom prst="rect">
              <a:avLst/>
            </a:prstGeom>
            <a:noFill/>
            <a:extLst>
              <a:ext uri="{909E8E84-426E-40DD-AFC4-6F175D3DCCD1}">
                <a14:hiddenFill xmlns:a14="http://schemas.microsoft.com/office/drawing/2010/main">
                  <a:solidFill>
                    <a:srgbClr val="FFFFFF"/>
                  </a:solidFill>
                </a14:hiddenFill>
              </a:ext>
            </a:extLst>
          </p:spPr>
        </p:pic>
      </p:grpSp>
      <p:pic>
        <p:nvPicPr>
          <p:cNvPr id="17" name="Picture 5" descr="E:\PPT素材\卡通b02.png"/>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a:stretch>
            <a:fillRect/>
          </a:stretch>
        </p:blipFill>
        <p:spPr bwMode="auto">
          <a:xfrm rot="300000">
            <a:off x="8236858" y="6190912"/>
            <a:ext cx="788291" cy="50725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7"/>
                                        </p:tgtEl>
                                        <p:attrNameLst>
                                          <p:attrName>style.visibility</p:attrName>
                                        </p:attrNameLst>
                                      </p:cBhvr>
                                      <p:to>
                                        <p:strVal val="visible"/>
                                      </p:to>
                                    </p:set>
                                    <p:animEffect transition="in" filter="fade">
                                      <p:cBhvr>
                                        <p:cTn id="13" dur="1000"/>
                                        <p:tgtEl>
                                          <p:spTgt spid="17"/>
                                        </p:tgtEl>
                                      </p:cBhvr>
                                    </p:animEffect>
                                    <p:anim calcmode="lin" valueType="num">
                                      <p:cBhvr>
                                        <p:cTn id="14" dur="1000" fill="hold"/>
                                        <p:tgtEl>
                                          <p:spTgt spid="17"/>
                                        </p:tgtEl>
                                        <p:attrNameLst>
                                          <p:attrName>ppt_x</p:attrName>
                                        </p:attrNameLst>
                                      </p:cBhvr>
                                      <p:tavLst>
                                        <p:tav tm="0">
                                          <p:val>
                                            <p:strVal val="#ppt_x"/>
                                          </p:val>
                                        </p:tav>
                                        <p:tav tm="100000">
                                          <p:val>
                                            <p:strVal val="#ppt_x"/>
                                          </p:val>
                                        </p:tav>
                                      </p:tavLst>
                                    </p:anim>
                                    <p:anim calcmode="lin" valueType="num">
                                      <p:cBhvr>
                                        <p:cTn id="15"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85"/>
            <a:ext cx="3124012" cy="1600496"/>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86"/>
            <a:ext cx="4629150" cy="5404851"/>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781"/>
            <a:ext cx="3124012" cy="3812294"/>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zh-CN" altLang="en-US" smtClean="0"/>
              <a:t>单击此处编辑母版文本样式</a:t>
            </a:r>
          </a:p>
        </p:txBody>
      </p:sp>
      <p:sp>
        <p:nvSpPr>
          <p:cNvPr id="5" name="日期占位符 4"/>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6" name="页脚占位符 5"/>
          <p:cNvSpPr>
            <a:spLocks noGrp="1"/>
          </p:cNvSpPr>
          <p:nvPr>
            <p:ph type="ftr" sz="quarter" idx="11"/>
          </p:nvPr>
        </p:nvSpPr>
        <p:spPr>
          <a:xfrm>
            <a:off x="3028950" y="6357527"/>
            <a:ext cx="3086100" cy="365193"/>
          </a:xfrm>
        </p:spPr>
        <p:txBody>
          <a:bodyPr/>
          <a:lstStyle/>
          <a:p>
            <a:endParaRPr lang="zh-CN" altLang="en-US"/>
          </a:p>
        </p:txBody>
      </p:sp>
      <p:sp>
        <p:nvSpPr>
          <p:cNvPr id="7" name="灯片编号占位符 6"/>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93"/>
            <a:ext cx="1971675" cy="581291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93"/>
            <a:ext cx="5800725" cy="581291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93"/>
            <a:ext cx="7886700" cy="1325808"/>
          </a:xfr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628650" y="1825963"/>
            <a:ext cx="7886700" cy="435214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628650" y="365193"/>
            <a:ext cx="7886700" cy="581291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日期占位符 2"/>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4" name="页脚占位符 3"/>
          <p:cNvSpPr>
            <a:spLocks noGrp="1"/>
          </p:cNvSpPr>
          <p:nvPr>
            <p:ph type="ftr" sz="quarter" idx="11"/>
          </p:nvPr>
        </p:nvSpPr>
        <p:spPr>
          <a:xfrm>
            <a:off x="3028950" y="6357527"/>
            <a:ext cx="3086100" cy="365193"/>
          </a:xfrm>
        </p:spPr>
        <p:txBody>
          <a:bodyPr/>
          <a:lstStyle/>
          <a:p>
            <a:endParaRPr lang="zh-CN" altLang="en-US"/>
          </a:p>
        </p:txBody>
      </p:sp>
      <p:sp>
        <p:nvSpPr>
          <p:cNvPr id="5" name="灯片编号占位符 4"/>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1613"/>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7788"/>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5" name="页脚占位符 4"/>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600200"/>
            <a:ext cx="8229600" cy="4527550"/>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5" name="页脚占位符 4"/>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8488"/>
            <a:ext cx="7772400" cy="1362075"/>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1775"/>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5" name="页脚占位符 4"/>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75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755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6" name="页脚占位符 5"/>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28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28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8" name="页脚占位符 7"/>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9" name="灯片编号占位符 8"/>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4" name="页脚占位符 3"/>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5" name="灯片编号占位符 4"/>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3" name="页脚占位符 2"/>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4" name="灯片编号占位符 3"/>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4700"/>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26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6" name="页脚占位符 5"/>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2188"/>
            <a:ext cx="5486400" cy="566737"/>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6388"/>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8925"/>
            <a:ext cx="5486400" cy="8048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6" name="页脚占位符 5"/>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7" name="灯片编号占位符 6"/>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10055"/>
            <a:ext cx="7886700" cy="2853265"/>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90313"/>
            <a:ext cx="7886700" cy="150046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600200"/>
            <a:ext cx="8229600" cy="4527550"/>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5" name="页脚占位符 4"/>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3112"/>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3112"/>
          </a:xfrm>
          <a:prstGeom prst="rect">
            <a:avLst/>
          </a:prstGeo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457200" y="6357938"/>
            <a:ext cx="2133600" cy="365125"/>
          </a:xfrm>
          <a:prstGeom prst="rect">
            <a:avLst/>
          </a:prstGeom>
        </p:spPr>
        <p:txBody>
          <a:bodyPr/>
          <a:lstStyle/>
          <a:p>
            <a:fld id="{5630FB45-BEBF-4394-A913-2B5F79566850}" type="datetimeFigureOut">
              <a:rPr lang="zh-CN" altLang="en-US" smtClean="0"/>
              <a:pPr/>
              <a:t>2020/4/21</a:t>
            </a:fld>
            <a:endParaRPr lang="zh-CN" altLang="en-US"/>
          </a:p>
        </p:txBody>
      </p:sp>
      <p:sp>
        <p:nvSpPr>
          <p:cNvPr id="5" name="页脚占位符 4"/>
          <p:cNvSpPr>
            <a:spLocks noGrp="1"/>
          </p:cNvSpPr>
          <p:nvPr>
            <p:ph type="ftr" sz="quarter" idx="11"/>
          </p:nvPr>
        </p:nvSpPr>
        <p:spPr>
          <a:xfrm>
            <a:off x="3124200" y="6357938"/>
            <a:ext cx="28956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6553200" y="6357938"/>
            <a:ext cx="2133600" cy="365125"/>
          </a:xfrm>
          <a:prstGeom prst="rect">
            <a:avLst/>
          </a:prstGeom>
        </p:spPr>
        <p:txBody>
          <a:bodyPr/>
          <a:lstStyle/>
          <a:p>
            <a:fld id="{5D51A086-22AA-4ACF-AE31-AF3F8BE08B69}"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93"/>
            <a:ext cx="7886700" cy="1325808"/>
          </a:xfr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963"/>
            <a:ext cx="3886200" cy="435214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963"/>
            <a:ext cx="3886200" cy="4352144"/>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6" name="页脚占位符 5"/>
          <p:cNvSpPr>
            <a:spLocks noGrp="1"/>
          </p:cNvSpPr>
          <p:nvPr>
            <p:ph type="ftr" sz="quarter" idx="11"/>
          </p:nvPr>
        </p:nvSpPr>
        <p:spPr>
          <a:xfrm>
            <a:off x="3028950" y="6357527"/>
            <a:ext cx="3086100" cy="365193"/>
          </a:xfrm>
        </p:spPr>
        <p:txBody>
          <a:bodyPr/>
          <a:lstStyle/>
          <a:p>
            <a:endParaRPr lang="zh-CN" altLang="en-US"/>
          </a:p>
        </p:txBody>
      </p:sp>
      <p:sp>
        <p:nvSpPr>
          <p:cNvPr id="7" name="灯片编号占位符 6"/>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93"/>
            <a:ext cx="7886700" cy="1325808"/>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90081" y="1778767"/>
            <a:ext cx="3655181" cy="824065"/>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p>
        </p:txBody>
      </p:sp>
      <p:sp>
        <p:nvSpPr>
          <p:cNvPr id="4" name="内容占位符 3"/>
          <p:cNvSpPr>
            <a:spLocks noGrp="1"/>
          </p:cNvSpPr>
          <p:nvPr>
            <p:ph sz="half" idx="2"/>
          </p:nvPr>
        </p:nvSpPr>
        <p:spPr>
          <a:xfrm>
            <a:off x="890081" y="2665873"/>
            <a:ext cx="3655181" cy="35249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92704" y="1778767"/>
            <a:ext cx="3673182" cy="824065"/>
          </a:xfrm>
        </p:spPr>
        <p:txBody>
          <a:bodyPr anchor="ctr" anchorCtr="0"/>
          <a:lstStyle>
            <a:lvl1pPr marL="0" indent="0">
              <a:buNone/>
              <a:defRPr sz="2800"/>
            </a:lvl1pPr>
            <a:lvl2pPr marL="457200" indent="0">
              <a:buNone/>
              <a:defRPr sz="2400"/>
            </a:lvl2pPr>
            <a:lvl3pPr marL="914400" indent="0">
              <a:buNone/>
              <a:defRPr sz="2000"/>
            </a:lvl3pPr>
            <a:lvl4pPr marL="1371600" indent="0">
              <a:buNone/>
              <a:defRPr sz="1800"/>
            </a:lvl4pPr>
            <a:lvl5pPr marL="1828800" indent="0">
              <a:buNone/>
              <a:defRPr sz="1800"/>
            </a:lvl5pPr>
            <a:lvl6pPr marL="2286000" indent="0">
              <a:buNone/>
              <a:defRPr sz="1800"/>
            </a:lvl6pPr>
            <a:lvl7pPr marL="2743200" indent="0">
              <a:buNone/>
              <a:defRPr sz="1800"/>
            </a:lvl7pPr>
            <a:lvl8pPr marL="3200400" indent="0">
              <a:buNone/>
              <a:defRPr sz="1800"/>
            </a:lvl8pPr>
            <a:lvl9pPr marL="3657600" indent="0">
              <a:buNone/>
              <a:defRPr sz="1800"/>
            </a:lvl9pPr>
          </a:lstStyle>
          <a:p>
            <a:pPr lvl="0"/>
            <a:r>
              <a:rPr lang="zh-CN" altLang="en-US" smtClean="0"/>
              <a:t>单击此处编辑母版文本样式</a:t>
            </a:r>
          </a:p>
        </p:txBody>
      </p:sp>
      <p:sp>
        <p:nvSpPr>
          <p:cNvPr id="6" name="内容占位符 5"/>
          <p:cNvSpPr>
            <a:spLocks noGrp="1"/>
          </p:cNvSpPr>
          <p:nvPr>
            <p:ph sz="quarter" idx="4"/>
          </p:nvPr>
        </p:nvSpPr>
        <p:spPr>
          <a:xfrm>
            <a:off x="4692704" y="2665873"/>
            <a:ext cx="3673182" cy="3524937"/>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8" name="页脚占位符 7"/>
          <p:cNvSpPr>
            <a:spLocks noGrp="1"/>
          </p:cNvSpPr>
          <p:nvPr>
            <p:ph type="ftr" sz="quarter" idx="11"/>
          </p:nvPr>
        </p:nvSpPr>
        <p:spPr>
          <a:xfrm>
            <a:off x="3028950" y="6357527"/>
            <a:ext cx="3086100" cy="365193"/>
          </a:xfrm>
        </p:spPr>
        <p:txBody>
          <a:bodyPr/>
          <a:lstStyle/>
          <a:p>
            <a:endParaRPr lang="zh-CN" altLang="en-US"/>
          </a:p>
        </p:txBody>
      </p:sp>
      <p:sp>
        <p:nvSpPr>
          <p:cNvPr id="9" name="灯片编号占位符 8"/>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93"/>
            <a:ext cx="7886700" cy="1325808"/>
          </a:xfrm>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4" name="页脚占位符 3"/>
          <p:cNvSpPr>
            <a:spLocks noGrp="1"/>
          </p:cNvSpPr>
          <p:nvPr>
            <p:ph type="ftr" sz="quarter" idx="11"/>
          </p:nvPr>
        </p:nvSpPr>
        <p:spPr>
          <a:xfrm>
            <a:off x="3028950" y="6357527"/>
            <a:ext cx="3086100" cy="365193"/>
          </a:xfrm>
        </p:spPr>
        <p:txBody>
          <a:bodyPr/>
          <a:lstStyle/>
          <a:p>
            <a:endParaRPr lang="zh-CN" altLang="en-US"/>
          </a:p>
        </p:txBody>
      </p:sp>
      <p:sp>
        <p:nvSpPr>
          <p:cNvPr id="5" name="灯片编号占位符 4"/>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3" name="页脚占位符 2"/>
          <p:cNvSpPr>
            <a:spLocks noGrp="1"/>
          </p:cNvSpPr>
          <p:nvPr>
            <p:ph type="ftr" sz="quarter" idx="11"/>
          </p:nvPr>
        </p:nvSpPr>
        <p:spPr>
          <a:xfrm>
            <a:off x="3028950" y="6357527"/>
            <a:ext cx="3086100" cy="365193"/>
          </a:xfrm>
        </p:spPr>
        <p:txBody>
          <a:bodyPr/>
          <a:lstStyle/>
          <a:p>
            <a:endParaRPr lang="zh-CN" altLang="en-US"/>
          </a:p>
        </p:txBody>
      </p:sp>
      <p:sp>
        <p:nvSpPr>
          <p:cNvPr id="4" name="灯片编号占位符 3"/>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
        <p:nvSpPr>
          <p:cNvPr id="5" name="矩形 4"/>
          <p:cNvSpPr/>
          <p:nvPr userDrawn="1"/>
        </p:nvSpPr>
        <p:spPr>
          <a:xfrm>
            <a:off x="-8890" y="-31750"/>
            <a:ext cx="9159240" cy="6895465"/>
          </a:xfrm>
          <a:prstGeom prst="rect">
            <a:avLst/>
          </a:prstGeom>
          <a:solidFill>
            <a:srgbClr val="E6F5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userDrawn="1"/>
        </p:nvSpPr>
        <p:spPr>
          <a:xfrm>
            <a:off x="-8890" y="598170"/>
            <a:ext cx="9159240" cy="76200"/>
          </a:xfrm>
          <a:prstGeom prst="rect">
            <a:avLst/>
          </a:prstGeom>
          <a:solidFill>
            <a:srgbClr val="D4F787"/>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7" name="图片 6" descr="万向思维logo源文件-白色-横竖2"/>
          <p:cNvPicPr>
            <a:picLocks noChangeAspect="1"/>
          </p:cNvPicPr>
          <p:nvPr userDrawn="1"/>
        </p:nvPicPr>
        <p:blipFill>
          <a:blip r:embed="rId2" cstate="print"/>
          <a:stretch>
            <a:fillRect/>
          </a:stretch>
        </p:blipFill>
        <p:spPr>
          <a:xfrm>
            <a:off x="95250" y="50165"/>
            <a:ext cx="1809115" cy="624205"/>
          </a:xfrm>
          <a:prstGeom prst="rect">
            <a:avLst/>
          </a:prstGeom>
        </p:spPr>
      </p:pic>
      <p:pic>
        <p:nvPicPr>
          <p:cNvPr id="8" name="Picture 12" descr="E:\PPT素材\卡通b11.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8441055" y="-31750"/>
            <a:ext cx="490855" cy="577850"/>
          </a:xfrm>
          <a:prstGeom prst="rect">
            <a:avLst/>
          </a:prstGeom>
          <a:noFill/>
          <a:extLst>
            <a:ext uri="{909E8E84-426E-40DD-AFC4-6F175D3DCCD1}">
              <a14:hiddenFill xmlns:a14="http://schemas.microsoft.com/office/drawing/2010/main">
                <a:solidFill>
                  <a:srgbClr val="FFFFFF"/>
                </a:solidFill>
              </a14:hiddenFill>
            </a:ext>
          </a:extLst>
        </p:spPr>
      </p:pic>
      <p:grpSp>
        <p:nvGrpSpPr>
          <p:cNvPr id="9" name="组合 8"/>
          <p:cNvGrpSpPr/>
          <p:nvPr userDrawn="1"/>
        </p:nvGrpSpPr>
        <p:grpSpPr>
          <a:xfrm>
            <a:off x="-8970" y="6201285"/>
            <a:ext cx="9161860" cy="727100"/>
            <a:chOff x="-17860" y="4481070"/>
            <a:chExt cx="9161860" cy="727100"/>
          </a:xfrm>
        </p:grpSpPr>
        <p:pic>
          <p:nvPicPr>
            <p:cNvPr id="10" name="Picture 5" descr="E:\PPT素材\卡通b02.pn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a:fillRect/>
            </a:stretch>
          </p:blipFill>
          <p:spPr bwMode="auto">
            <a:xfrm rot="1077800">
              <a:off x="3510732" y="4481070"/>
              <a:ext cx="793144" cy="727100"/>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E:\PPT素材\卡通b01.png"/>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a:stretch>
              <a:fillRect/>
            </a:stretch>
          </p:blipFill>
          <p:spPr bwMode="auto">
            <a:xfrm>
              <a:off x="-17860" y="4641573"/>
              <a:ext cx="9161860" cy="501927"/>
            </a:xfrm>
            <a:prstGeom prst="rect">
              <a:avLst/>
            </a:prstGeom>
            <a:noFill/>
            <a:extLst>
              <a:ext uri="{909E8E84-426E-40DD-AFC4-6F175D3DCCD1}">
                <a14:hiddenFill xmlns:a14="http://schemas.microsoft.com/office/drawing/2010/main">
                  <a:solidFill>
                    <a:srgbClr val="FFFFFF"/>
                  </a:solidFill>
                </a14:hiddenFill>
              </a:ext>
            </a:extLst>
          </p:spPr>
        </p:pic>
      </p:grpSp>
      <p:pic>
        <p:nvPicPr>
          <p:cNvPr id="12" name="Picture 5" descr="E:\PPT素材\卡通b02.png"/>
          <p:cNvPicPr>
            <a:picLocks noChangeAspect="1" noChangeArrowheads="1"/>
          </p:cNvPicPr>
          <p:nvPr userDrawn="1"/>
        </p:nvPicPr>
        <p:blipFill rotWithShape="1">
          <a:blip r:embed="rId6" cstate="print">
            <a:extLst>
              <a:ext uri="{28A0092B-C50C-407E-A947-70E740481C1C}">
                <a14:useLocalDpi xmlns:a14="http://schemas.microsoft.com/office/drawing/2010/main" val="0"/>
              </a:ext>
            </a:extLst>
          </a:blip>
          <a:srcRect/>
          <a:stretch>
            <a:fillRect/>
          </a:stretch>
        </p:blipFill>
        <p:spPr bwMode="auto">
          <a:xfrm rot="300000">
            <a:off x="8236858" y="6190912"/>
            <a:ext cx="788291" cy="507257"/>
          </a:xfrm>
          <a:prstGeom prst="rect">
            <a:avLst/>
          </a:prstGeom>
          <a:noFill/>
          <a:extLst>
            <a:ext uri="{909E8E84-426E-40DD-AFC4-6F175D3DCCD1}">
              <a14:hiddenFill xmlns:a14="http://schemas.microsoft.com/office/drawing/2010/main">
                <a:solidFill>
                  <a:srgbClr val="FFFFFF"/>
                </a:solidFill>
              </a14:hiddenFill>
            </a:ext>
          </a:extLst>
        </p:spPr>
      </p:pic>
      <p:sp>
        <p:nvSpPr>
          <p:cNvPr id="13" name="矩形 12"/>
          <p:cNvSpPr/>
          <p:nvPr userDrawn="1"/>
        </p:nvSpPr>
        <p:spPr>
          <a:xfrm>
            <a:off x="-8890" y="1529080"/>
            <a:ext cx="9159240" cy="3222625"/>
          </a:xfrm>
          <a:prstGeom prst="rect">
            <a:avLst/>
          </a:prstGeom>
          <a:solidFill>
            <a:srgbClr val="D4F787"/>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矩形 13"/>
          <p:cNvSpPr/>
          <p:nvPr userDrawn="1"/>
        </p:nvSpPr>
        <p:spPr>
          <a:xfrm>
            <a:off x="-6350" y="4928870"/>
            <a:ext cx="9159240" cy="76200"/>
          </a:xfrm>
          <a:prstGeom prst="rect">
            <a:avLst/>
          </a:prstGeom>
          <a:solidFill>
            <a:srgbClr val="D4F787"/>
          </a:solidFill>
          <a:ln w="3175">
            <a:solidFill>
              <a:schemeClr val="bg2">
                <a:lumMod val="9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1000"/>
                                        <p:tgtEl>
                                          <p:spTgt spid="8"/>
                                        </p:tgtEl>
                                      </p:cBhvr>
                                    </p:animEffect>
                                    <p:anim calcmode="lin" valueType="num">
                                      <p:cBhvr>
                                        <p:cTn id="8" dur="1000" fill="hold"/>
                                        <p:tgtEl>
                                          <p:spTgt spid="8"/>
                                        </p:tgtEl>
                                        <p:attrNameLst>
                                          <p:attrName>ppt_x</p:attrName>
                                        </p:attrNameLst>
                                      </p:cBhvr>
                                      <p:tavLst>
                                        <p:tav tm="0">
                                          <p:val>
                                            <p:strVal val="#ppt_x"/>
                                          </p:val>
                                        </p:tav>
                                        <p:tav tm="100000">
                                          <p:val>
                                            <p:strVal val="#ppt_x"/>
                                          </p:val>
                                        </p:tav>
                                      </p:tavLst>
                                    </p:anim>
                                    <p:anim calcmode="lin" valueType="num">
                                      <p:cBhvr>
                                        <p:cTn id="9" dur="1000" fill="hold"/>
                                        <p:tgtEl>
                                          <p:spTgt spid="8"/>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2" presetClass="entr" presetSubtype="0" fill="hold" nodeType="after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fade">
                                      <p:cBhvr>
                                        <p:cTn id="13" dur="1000"/>
                                        <p:tgtEl>
                                          <p:spTgt spid="12"/>
                                        </p:tgtEl>
                                      </p:cBhvr>
                                    </p:animEffect>
                                    <p:anim calcmode="lin" valueType="num">
                                      <p:cBhvr>
                                        <p:cTn id="14" dur="1000" fill="hold"/>
                                        <p:tgtEl>
                                          <p:spTgt spid="12"/>
                                        </p:tgtEl>
                                        <p:attrNameLst>
                                          <p:attrName>ppt_x</p:attrName>
                                        </p:attrNameLst>
                                      </p:cBhvr>
                                      <p:tavLst>
                                        <p:tav tm="0">
                                          <p:val>
                                            <p:strVal val="#ppt_x"/>
                                          </p:val>
                                        </p:tav>
                                        <p:tav tm="100000">
                                          <p:val>
                                            <p:strVal val="#ppt_x"/>
                                          </p:val>
                                        </p:tav>
                                      </p:tavLst>
                                    </p:anim>
                                    <p:anim calcmode="lin" valueType="num">
                                      <p:cBhvr>
                                        <p:cTn id="15"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85"/>
            <a:ext cx="3124012" cy="1600496"/>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457286"/>
            <a:ext cx="4629150" cy="540485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629841" y="2057781"/>
            <a:ext cx="3124012" cy="3812294"/>
          </a:xfrm>
        </p:spPr>
        <p:txBody>
          <a:bodyPr/>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5" name="日期占位符 4"/>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6" name="页脚占位符 5"/>
          <p:cNvSpPr>
            <a:spLocks noGrp="1"/>
          </p:cNvSpPr>
          <p:nvPr>
            <p:ph type="ftr" sz="quarter" idx="11"/>
          </p:nvPr>
        </p:nvSpPr>
        <p:spPr>
          <a:xfrm>
            <a:off x="3028950" y="6357527"/>
            <a:ext cx="3086100" cy="365193"/>
          </a:xfrm>
        </p:spPr>
        <p:txBody>
          <a:bodyPr/>
          <a:lstStyle/>
          <a:p>
            <a:endParaRPr lang="zh-CN" altLang="en-US"/>
          </a:p>
        </p:txBody>
      </p:sp>
      <p:sp>
        <p:nvSpPr>
          <p:cNvPr id="7" name="灯片编号占位符 6"/>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93"/>
            <a:ext cx="1971675" cy="5812914"/>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93"/>
            <a:ext cx="5800725" cy="5812914"/>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a:xfrm>
            <a:off x="628650" y="6357527"/>
            <a:ext cx="2057400" cy="365193"/>
          </a:xfrm>
        </p:spPr>
        <p:txBody>
          <a:bodyPr/>
          <a:lstStyle/>
          <a:p>
            <a:fld id="{82F288E0-7875-42C4-84C8-98DBBD3BF4D2}" type="datetimeFigureOut">
              <a:rPr lang="zh-CN" altLang="en-US" smtClean="0"/>
              <a:pPr/>
              <a:t>2020/4/21</a:t>
            </a:fld>
            <a:endParaRPr lang="zh-CN" altLang="en-US"/>
          </a:p>
        </p:txBody>
      </p:sp>
      <p:sp>
        <p:nvSpPr>
          <p:cNvPr id="5" name="页脚占位符 4"/>
          <p:cNvSpPr>
            <a:spLocks noGrp="1"/>
          </p:cNvSpPr>
          <p:nvPr>
            <p:ph type="ftr" sz="quarter" idx="11"/>
          </p:nvPr>
        </p:nvSpPr>
        <p:spPr>
          <a:xfrm>
            <a:off x="3028950" y="6357527"/>
            <a:ext cx="3086100" cy="365193"/>
          </a:xfrm>
        </p:spPr>
        <p:txBody>
          <a:bodyPr/>
          <a:lstStyle/>
          <a:p>
            <a:endParaRPr lang="zh-CN" altLang="en-US"/>
          </a:p>
        </p:txBody>
      </p:sp>
      <p:sp>
        <p:nvSpPr>
          <p:cNvPr id="6" name="灯片编号占位符 5"/>
          <p:cNvSpPr>
            <a:spLocks noGrp="1"/>
          </p:cNvSpPr>
          <p:nvPr>
            <p:ph type="sldNum" sz="quarter" idx="12"/>
          </p:nvPr>
        </p:nvSpPr>
        <p:spPr>
          <a:xfrm>
            <a:off x="6457950" y="6357527"/>
            <a:ext cx="2057400" cy="365193"/>
          </a:xfrm>
        </p:spPr>
        <p:txBody>
          <a:bodyPr/>
          <a:lstStyle/>
          <a:p>
            <a:fld id="{7D9BB5D0-35E4-459D-AEF3-FE4D7C45CC19}"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image" Target="../media/image5.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13" Type="http://schemas.openxmlformats.org/officeDocument/2006/relationships/image" Target="../media/image2.png"/><Relationship Id="rId3" Type="http://schemas.openxmlformats.org/officeDocument/2006/relationships/slideLayout" Target="../slideLayouts/slideLayout13.xml"/><Relationship Id="rId7" Type="http://schemas.openxmlformats.org/officeDocument/2006/relationships/slideLayout" Target="../slideLayouts/slideLayout17.xml"/><Relationship Id="rId12" Type="http://schemas.openxmlformats.org/officeDocument/2006/relationships/image" Target="../media/image1.jpeg"/><Relationship Id="rId2" Type="http://schemas.openxmlformats.org/officeDocument/2006/relationships/slideLayout" Target="../slideLayouts/slideLayout12.xml"/><Relationship Id="rId16" Type="http://schemas.openxmlformats.org/officeDocument/2006/relationships/image" Target="../media/image5.png"/><Relationship Id="rId1" Type="http://schemas.openxmlformats.org/officeDocument/2006/relationships/slideLayout" Target="../slideLayouts/slideLayout11.xml"/><Relationship Id="rId6" Type="http://schemas.openxmlformats.org/officeDocument/2006/relationships/slideLayout" Target="../slideLayouts/slideLayout16.xml"/><Relationship Id="rId11" Type="http://schemas.openxmlformats.org/officeDocument/2006/relationships/theme" Target="../theme/theme2.xml"/><Relationship Id="rId5" Type="http://schemas.openxmlformats.org/officeDocument/2006/relationships/slideLayout" Target="../slideLayouts/slideLayout15.xml"/><Relationship Id="rId15" Type="http://schemas.openxmlformats.org/officeDocument/2006/relationships/image" Target="../media/image3.png"/><Relationship Id="rId10" Type="http://schemas.openxmlformats.org/officeDocument/2006/relationships/slideLayout" Target="../slideLayouts/slideLayout20.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13" Type="http://schemas.openxmlformats.org/officeDocument/2006/relationships/image" Target="../media/image1.jpeg"/><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17" Type="http://schemas.openxmlformats.org/officeDocument/2006/relationships/image" Target="../media/image14.png"/><Relationship Id="rId2" Type="http://schemas.openxmlformats.org/officeDocument/2006/relationships/slideLayout" Target="../slideLayouts/slideLayout22.xml"/><Relationship Id="rId16" Type="http://schemas.openxmlformats.org/officeDocument/2006/relationships/image" Target="../media/image13.png"/><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5" Type="http://schemas.openxmlformats.org/officeDocument/2006/relationships/image" Target="../media/image12.png"/><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 Id="rId14" Type="http://schemas.openxmlformats.org/officeDocument/2006/relationships/image" Target="../media/image1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9" name="矩形 8"/>
          <p:cNvSpPr/>
          <p:nvPr userDrawn="1"/>
        </p:nvSpPr>
        <p:spPr>
          <a:xfrm>
            <a:off x="-10160" y="720858"/>
            <a:ext cx="9159240" cy="112416"/>
          </a:xfrm>
          <a:prstGeom prst="rect">
            <a:avLst/>
          </a:prstGeom>
          <a:solidFill>
            <a:srgbClr val="6BC7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0" name="图片 9"/>
          <p:cNvPicPr>
            <a:picLocks noChangeAspect="1"/>
          </p:cNvPicPr>
          <p:nvPr userDrawn="1"/>
        </p:nvPicPr>
        <p:blipFill>
          <a:blip r:embed="rId13" cstate="print"/>
          <a:stretch>
            <a:fillRect/>
          </a:stretch>
        </p:blipFill>
        <p:spPr>
          <a:xfrm>
            <a:off x="8328025" y="71133"/>
            <a:ext cx="601345" cy="581133"/>
          </a:xfrm>
          <a:prstGeom prst="rect">
            <a:avLst/>
          </a:prstGeom>
        </p:spPr>
      </p:pic>
      <p:sp>
        <p:nvSpPr>
          <p:cNvPr id="12" name="文本框 11"/>
          <p:cNvSpPr txBox="1"/>
          <p:nvPr userDrawn="1"/>
        </p:nvSpPr>
        <p:spPr>
          <a:xfrm>
            <a:off x="4336415" y="260398"/>
            <a:ext cx="2659702" cy="461665"/>
          </a:xfrm>
          <a:prstGeom prst="rect">
            <a:avLst/>
          </a:prstGeom>
          <a:noFill/>
          <a:ln>
            <a:noFill/>
          </a:ln>
        </p:spPr>
        <p:txBody>
          <a:bodyPr wrap="none" rtlCol="0">
            <a:spAutoFit/>
          </a:bodyPr>
          <a:lstStyle/>
          <a:p>
            <a:r>
              <a:rPr lang="zh-CN" altLang="en-US" sz="2400" b="1" baseline="0">
                <a:solidFill>
                  <a:srgbClr val="6BC76B"/>
                </a:solidFill>
                <a:effectLst/>
                <a:latin typeface="华文新魏" panose="02010800040101010101" pitchFamily="2" charset="-122"/>
                <a:ea typeface="华文新魏" panose="02010800040101010101" pitchFamily="2" charset="-122"/>
              </a:rPr>
              <a:t>万向思维精品图书</a:t>
            </a:r>
          </a:p>
        </p:txBody>
      </p:sp>
      <p:sp>
        <p:nvSpPr>
          <p:cNvPr id="8" name="矩形 7"/>
          <p:cNvSpPr/>
          <p:nvPr userDrawn="1"/>
        </p:nvSpPr>
        <p:spPr>
          <a:xfrm>
            <a:off x="-10795" y="5067603"/>
            <a:ext cx="9166225" cy="112416"/>
          </a:xfrm>
          <a:prstGeom prst="rect">
            <a:avLst/>
          </a:prstGeom>
          <a:solidFill>
            <a:srgbClr val="6BC7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userDrawn="1"/>
        </p:nvSpPr>
        <p:spPr>
          <a:xfrm>
            <a:off x="-10795" y="1816436"/>
            <a:ext cx="9159875" cy="3225762"/>
          </a:xfrm>
          <a:prstGeom prst="rect">
            <a:avLst/>
          </a:prstGeom>
          <a:solidFill>
            <a:srgbClr val="6BC7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 name="图片 1" descr="C:\Users\Administrator\Desktop\课件制作\倍速PPT模板\封面图\物理.png物理"/>
          <p:cNvPicPr>
            <a:picLocks noChangeAspect="1"/>
          </p:cNvPicPr>
          <p:nvPr userDrawn="1"/>
        </p:nvPicPr>
        <p:blipFill>
          <a:blip r:embed="rId14" cstate="print"/>
          <a:srcRect/>
          <a:stretch>
            <a:fillRect/>
          </a:stretch>
        </p:blipFill>
        <p:spPr>
          <a:xfrm>
            <a:off x="7119620" y="51445"/>
            <a:ext cx="422275" cy="597011"/>
          </a:xfrm>
          <a:prstGeom prst="rect">
            <a:avLst/>
          </a:prstGeom>
          <a:effectLst>
            <a:glow rad="101600">
              <a:schemeClr val="bg1">
                <a:lumMod val="50000"/>
                <a:alpha val="40000"/>
              </a:schemeClr>
            </a:glow>
          </a:effectLst>
        </p:spPr>
      </p:pic>
      <p:pic>
        <p:nvPicPr>
          <p:cNvPr id="14" name="图片 13" descr="QQ图片20180502122035"/>
          <p:cNvPicPr>
            <a:picLocks noChangeAspect="1"/>
          </p:cNvPicPr>
          <p:nvPr userDrawn="1"/>
        </p:nvPicPr>
        <p:blipFill>
          <a:blip r:embed="rId15" cstate="print"/>
          <a:stretch>
            <a:fillRect/>
          </a:stretch>
        </p:blipFill>
        <p:spPr>
          <a:xfrm>
            <a:off x="311150" y="108605"/>
            <a:ext cx="757555" cy="506189"/>
          </a:xfrm>
          <a:prstGeom prst="rect">
            <a:avLst/>
          </a:prstGeom>
        </p:spPr>
      </p:pic>
      <p:pic>
        <p:nvPicPr>
          <p:cNvPr id="5" name="图片 4" descr="C:\Users\Administrator\Desktop\九年级.png九年级"/>
          <p:cNvPicPr>
            <a:picLocks noChangeAspect="1"/>
          </p:cNvPicPr>
          <p:nvPr userDrawn="1"/>
        </p:nvPicPr>
        <p:blipFill>
          <a:blip r:embed="rId16" cstate="print"/>
          <a:srcRect/>
          <a:stretch>
            <a:fillRect/>
          </a:stretch>
        </p:blipFill>
        <p:spPr>
          <a:xfrm>
            <a:off x="7699375" y="51445"/>
            <a:ext cx="421005" cy="600821"/>
          </a:xfrm>
          <a:prstGeom prst="rect">
            <a:avLst/>
          </a:prstGeom>
          <a:effectLst>
            <a:glow rad="101600">
              <a:schemeClr val="bg1">
                <a:lumMod val="50000"/>
                <a:alpha val="40000"/>
              </a:schemeClr>
            </a:glow>
          </a:effec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
        <p:nvSpPr>
          <p:cNvPr id="9" name="矩形 8"/>
          <p:cNvSpPr/>
          <p:nvPr userDrawn="1"/>
        </p:nvSpPr>
        <p:spPr>
          <a:xfrm>
            <a:off x="-10795" y="720858"/>
            <a:ext cx="9166225" cy="112416"/>
          </a:xfrm>
          <a:prstGeom prst="rect">
            <a:avLst/>
          </a:prstGeom>
          <a:solidFill>
            <a:srgbClr val="6BC76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p:cNvPicPr>
            <a:picLocks noChangeAspect="1"/>
          </p:cNvPicPr>
          <p:nvPr userDrawn="1"/>
        </p:nvPicPr>
        <p:blipFill>
          <a:blip r:embed="rId13" cstate="print"/>
          <a:stretch>
            <a:fillRect/>
          </a:stretch>
        </p:blipFill>
        <p:spPr>
          <a:xfrm>
            <a:off x="8328025" y="71133"/>
            <a:ext cx="601345" cy="581133"/>
          </a:xfrm>
          <a:prstGeom prst="rect">
            <a:avLst/>
          </a:prstGeom>
        </p:spPr>
      </p:pic>
      <p:pic>
        <p:nvPicPr>
          <p:cNvPr id="5" name="图片 4" descr="QQ图片20180502122035"/>
          <p:cNvPicPr>
            <a:picLocks noChangeAspect="1"/>
          </p:cNvPicPr>
          <p:nvPr userDrawn="1"/>
        </p:nvPicPr>
        <p:blipFill>
          <a:blip r:embed="rId14" cstate="print"/>
          <a:stretch>
            <a:fillRect/>
          </a:stretch>
        </p:blipFill>
        <p:spPr>
          <a:xfrm>
            <a:off x="311150" y="108605"/>
            <a:ext cx="757555" cy="506189"/>
          </a:xfrm>
          <a:prstGeom prst="rect">
            <a:avLst/>
          </a:prstGeom>
        </p:spPr>
      </p:pic>
      <p:sp>
        <p:nvSpPr>
          <p:cNvPr id="7" name="文本框 6"/>
          <p:cNvSpPr txBox="1"/>
          <p:nvPr userDrawn="1"/>
        </p:nvSpPr>
        <p:spPr>
          <a:xfrm>
            <a:off x="4336415" y="260398"/>
            <a:ext cx="2659702" cy="461665"/>
          </a:xfrm>
          <a:prstGeom prst="rect">
            <a:avLst/>
          </a:prstGeom>
          <a:noFill/>
          <a:ln>
            <a:noFill/>
          </a:ln>
        </p:spPr>
        <p:txBody>
          <a:bodyPr wrap="none" rtlCol="0">
            <a:spAutoFit/>
          </a:bodyPr>
          <a:lstStyle/>
          <a:p>
            <a:r>
              <a:rPr lang="zh-CN" altLang="en-US" sz="2400" b="1" baseline="0">
                <a:solidFill>
                  <a:srgbClr val="6BC76B"/>
                </a:solidFill>
                <a:effectLst/>
                <a:latin typeface="华文新魏" panose="02010800040101010101" pitchFamily="2" charset="-122"/>
                <a:ea typeface="华文新魏" panose="02010800040101010101" pitchFamily="2" charset="-122"/>
              </a:rPr>
              <a:t>万向思维精品图书</a:t>
            </a:r>
          </a:p>
        </p:txBody>
      </p:sp>
      <p:pic>
        <p:nvPicPr>
          <p:cNvPr id="10" name="图片 9" descr="C:\Users\Administrator\Desktop\课件制作\倍速PPT模板\封面图\物理.png物理"/>
          <p:cNvPicPr>
            <a:picLocks noChangeAspect="1"/>
          </p:cNvPicPr>
          <p:nvPr userDrawn="1"/>
        </p:nvPicPr>
        <p:blipFill>
          <a:blip r:embed="rId15" cstate="print"/>
          <a:srcRect/>
          <a:stretch>
            <a:fillRect/>
          </a:stretch>
        </p:blipFill>
        <p:spPr>
          <a:xfrm>
            <a:off x="7119620" y="51445"/>
            <a:ext cx="422275" cy="597011"/>
          </a:xfrm>
          <a:prstGeom prst="rect">
            <a:avLst/>
          </a:prstGeom>
          <a:effectLst>
            <a:glow rad="101600">
              <a:schemeClr val="bg1">
                <a:lumMod val="50000"/>
                <a:alpha val="40000"/>
              </a:schemeClr>
            </a:glow>
          </a:effectLst>
        </p:spPr>
      </p:pic>
      <p:pic>
        <p:nvPicPr>
          <p:cNvPr id="11" name="图片 10" descr="C:\Users\Administrator\Desktop\九年级.png九年级"/>
          <p:cNvPicPr>
            <a:picLocks noChangeAspect="1"/>
          </p:cNvPicPr>
          <p:nvPr userDrawn="1"/>
        </p:nvPicPr>
        <p:blipFill>
          <a:blip r:embed="rId16" cstate="print"/>
          <a:srcRect/>
          <a:stretch>
            <a:fillRect/>
          </a:stretch>
        </p:blipFill>
        <p:spPr>
          <a:xfrm>
            <a:off x="7699375" y="51445"/>
            <a:ext cx="421005" cy="600821"/>
          </a:xfrm>
          <a:prstGeom prst="rect">
            <a:avLst/>
          </a:prstGeom>
          <a:effectLst>
            <a:glow rad="101600">
              <a:schemeClr val="bg1">
                <a:lumMod val="50000"/>
                <a:alpha val="40000"/>
              </a:schemeClr>
            </a:glow>
          </a:effectLst>
        </p:spPr>
      </p:pic>
    </p:spTree>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0815"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0815"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0815"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0815"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0815"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0815"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0815"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0815"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0815"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7" name="矩形 6"/>
          <p:cNvSpPr/>
          <p:nvPr userDrawn="1"/>
        </p:nvSpPr>
        <p:spPr>
          <a:xfrm>
            <a:off x="-10160" y="720725"/>
            <a:ext cx="9159240" cy="112395"/>
          </a:xfrm>
          <a:prstGeom prst="rect">
            <a:avLst/>
          </a:prstGeom>
          <a:solidFill>
            <a:srgbClr val="40B4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p:cNvPicPr>
            <a:picLocks noChangeAspect="1"/>
          </p:cNvPicPr>
          <p:nvPr userDrawn="1"/>
        </p:nvPicPr>
        <p:blipFill>
          <a:blip r:embed="rId14" cstate="print"/>
          <a:stretch>
            <a:fillRect/>
          </a:stretch>
        </p:blipFill>
        <p:spPr>
          <a:xfrm>
            <a:off x="8328025" y="71120"/>
            <a:ext cx="601345" cy="581025"/>
          </a:xfrm>
          <a:prstGeom prst="rect">
            <a:avLst/>
          </a:prstGeom>
        </p:spPr>
      </p:pic>
      <p:pic>
        <p:nvPicPr>
          <p:cNvPr id="9" name="图片 8" descr="万向logo-02"/>
          <p:cNvPicPr>
            <a:picLocks noChangeAspect="1"/>
          </p:cNvPicPr>
          <p:nvPr userDrawn="1"/>
        </p:nvPicPr>
        <p:blipFill>
          <a:blip r:embed="rId15" cstate="print"/>
          <a:stretch>
            <a:fillRect/>
          </a:stretch>
        </p:blipFill>
        <p:spPr>
          <a:xfrm>
            <a:off x="631190" y="71755"/>
            <a:ext cx="840740" cy="612775"/>
          </a:xfrm>
          <a:prstGeom prst="rect">
            <a:avLst/>
          </a:prstGeom>
        </p:spPr>
      </p:pic>
      <p:sp>
        <p:nvSpPr>
          <p:cNvPr id="10" name="文本框 11"/>
          <p:cNvSpPr txBox="1"/>
          <p:nvPr userDrawn="1"/>
        </p:nvSpPr>
        <p:spPr>
          <a:xfrm>
            <a:off x="5857884" y="286522"/>
            <a:ext cx="2320925" cy="457200"/>
          </a:xfrm>
          <a:prstGeom prst="rect">
            <a:avLst/>
          </a:prstGeom>
          <a:noFill/>
          <a:ln>
            <a:noFill/>
          </a:ln>
        </p:spPr>
        <p:txBody>
          <a:bodyPr wrap="none" rtlCol="0">
            <a:spAutoFit/>
          </a:bodyPr>
          <a:lstStyle/>
          <a:p>
            <a:r>
              <a:rPr lang="zh-CN" altLang="en-US" sz="2400" b="1" dirty="0">
                <a:solidFill>
                  <a:srgbClr val="40B4EA"/>
                </a:solidFill>
                <a:effectLst/>
                <a:latin typeface="华文新魏" panose="02010800040101010101" pitchFamily="2" charset="-122"/>
                <a:ea typeface="华文新魏" panose="02010800040101010101" pitchFamily="2" charset="-122"/>
              </a:rPr>
              <a:t>《高效课时通》</a:t>
            </a:r>
          </a:p>
        </p:txBody>
      </p:sp>
      <p:sp>
        <p:nvSpPr>
          <p:cNvPr id="11" name="矩形 10"/>
          <p:cNvSpPr/>
          <p:nvPr userDrawn="1"/>
        </p:nvSpPr>
        <p:spPr>
          <a:xfrm>
            <a:off x="-10795" y="5066665"/>
            <a:ext cx="9166225" cy="112395"/>
          </a:xfrm>
          <a:prstGeom prst="rect">
            <a:avLst/>
          </a:prstGeom>
          <a:solidFill>
            <a:srgbClr val="40B4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userDrawn="1"/>
        </p:nvSpPr>
        <p:spPr>
          <a:xfrm>
            <a:off x="-10795" y="1757680"/>
            <a:ext cx="9159875" cy="3225165"/>
          </a:xfrm>
          <a:prstGeom prst="rect">
            <a:avLst/>
          </a:prstGeom>
          <a:solidFill>
            <a:srgbClr val="40B4E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3" name="图片 12"/>
          <p:cNvPicPr>
            <a:picLocks noChangeAspect="1"/>
          </p:cNvPicPr>
          <p:nvPr userDrawn="1"/>
        </p:nvPicPr>
        <p:blipFill>
          <a:blip r:embed="rId16" cstate="print"/>
          <a:stretch>
            <a:fillRect/>
          </a:stretch>
        </p:blipFill>
        <p:spPr>
          <a:xfrm>
            <a:off x="7704455" y="51435"/>
            <a:ext cx="422275" cy="600710"/>
          </a:xfrm>
          <a:prstGeom prst="rect">
            <a:avLst/>
          </a:prstGeom>
          <a:effectLst>
            <a:glow rad="127000">
              <a:schemeClr val="tx1">
                <a:lumMod val="50000"/>
                <a:lumOff val="50000"/>
                <a:alpha val="87000"/>
              </a:schemeClr>
            </a:glow>
          </a:effectLst>
        </p:spPr>
      </p:pic>
      <p:pic>
        <p:nvPicPr>
          <p:cNvPr id="14" name="图片 13"/>
          <p:cNvPicPr>
            <a:picLocks noChangeAspect="1"/>
          </p:cNvPicPr>
          <p:nvPr userDrawn="1"/>
        </p:nvPicPr>
        <p:blipFill>
          <a:blip r:embed="rId17" cstate="print"/>
          <a:stretch>
            <a:fillRect/>
          </a:stretch>
        </p:blipFill>
        <p:spPr>
          <a:xfrm>
            <a:off x="7692390" y="31750"/>
            <a:ext cx="434340" cy="621030"/>
          </a:xfrm>
          <a:prstGeom prst="rect">
            <a:avLst/>
          </a:prstGeom>
        </p:spPr>
      </p:pic>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17.xml"/><Relationship Id="rId4" Type="http://schemas.openxmlformats.org/officeDocument/2006/relationships/image" Target="../media/image17.png"/></Relationships>
</file>

<file path=ppt/slides/_rels/slide4.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idx="4294967295"/>
          </p:nvPr>
        </p:nvSpPr>
        <p:spPr>
          <a:xfrm>
            <a:off x="0" y="2130425"/>
            <a:ext cx="9168765" cy="1471930"/>
          </a:xfrm>
        </p:spPr>
        <p:txBody>
          <a:bodyPr/>
          <a:lstStyle/>
          <a:p>
            <a:pPr algn="ctr"/>
            <a:r>
              <a:rPr lang="zh-CN" altLang="en-US" sz="6000" b="1" smtClean="0">
                <a:solidFill>
                  <a:srgbClr val="FF6700"/>
                </a:solidFill>
                <a:latin typeface="华文新魏" panose="02010800040101010101" pitchFamily="2" charset="-122"/>
                <a:ea typeface="华文新魏" panose="02010800040101010101" pitchFamily="2" charset="-122"/>
              </a:rPr>
              <a:t>教学课件</a:t>
            </a:r>
            <a:br>
              <a:rPr lang="zh-CN" altLang="en-US" sz="6000" b="1" smtClean="0">
                <a:solidFill>
                  <a:srgbClr val="FF6700"/>
                </a:solidFill>
                <a:latin typeface="华文新魏" panose="02010800040101010101" pitchFamily="2" charset="-122"/>
                <a:ea typeface="华文新魏" panose="02010800040101010101" pitchFamily="2" charset="-122"/>
              </a:rPr>
            </a:br>
            <a:r>
              <a:rPr lang="zh-CN" altLang="en-US" b="1" dirty="0" smtClean="0">
                <a:solidFill>
                  <a:schemeClr val="bg1"/>
                </a:solidFill>
                <a:latin typeface="Arial" panose="020B0604020202020204" pitchFamily="34" charset="0"/>
                <a:ea typeface="华文行楷" panose="02010800040101010101" pitchFamily="2" charset="-122"/>
              </a:rPr>
              <a:t/>
            </a:r>
            <a:br>
              <a:rPr lang="zh-CN" altLang="en-US" b="1" dirty="0" smtClean="0">
                <a:solidFill>
                  <a:schemeClr val="bg1"/>
                </a:solidFill>
                <a:latin typeface="Arial" panose="020B0604020202020204" pitchFamily="34" charset="0"/>
                <a:ea typeface="华文行楷" panose="02010800040101010101" pitchFamily="2" charset="-122"/>
              </a:rPr>
            </a:br>
            <a:endParaRPr lang="zh-CN" altLang="en-US" dirty="0"/>
          </a:p>
        </p:txBody>
      </p:sp>
      <p:sp>
        <p:nvSpPr>
          <p:cNvPr id="5" name="副标题 4"/>
          <p:cNvSpPr>
            <a:spLocks noGrp="1"/>
          </p:cNvSpPr>
          <p:nvPr>
            <p:ph type="subTitle" idx="4294967295"/>
          </p:nvPr>
        </p:nvSpPr>
        <p:spPr>
          <a:xfrm>
            <a:off x="0" y="3888105"/>
            <a:ext cx="9168765" cy="1752600"/>
          </a:xfrm>
        </p:spPr>
        <p:txBody>
          <a:bodyPr/>
          <a:lstStyle/>
          <a:p>
            <a:pPr algn="ctr">
              <a:buNone/>
            </a:pPr>
            <a:r>
              <a:rPr lang="zh-CN" altLang="en-US" sz="4400" b="1" dirty="0" smtClean="0">
                <a:solidFill>
                  <a:srgbClr val="F94D2B"/>
                </a:solidFill>
                <a:latin typeface="华文楷体" panose="02010600040101010101" pitchFamily="2" charset="-122"/>
                <a:ea typeface="华文楷体" panose="02010600040101010101" pitchFamily="2" charset="-122"/>
              </a:rPr>
              <a:t>物理 九年级全一册 北师大版</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extBox 2"/>
          <p:cNvSpPr txBox="1">
            <a:spLocks noChangeArrowheads="1"/>
          </p:cNvSpPr>
          <p:nvPr/>
        </p:nvSpPr>
        <p:spPr bwMode="auto">
          <a:xfrm>
            <a:off x="618490" y="1433195"/>
            <a:ext cx="5821045" cy="1179830"/>
          </a:xfrm>
          <a:prstGeom prst="rect">
            <a:avLst/>
          </a:prstGeom>
          <a:noFill/>
          <a:ln w="9525">
            <a:noFill/>
            <a:miter lim="800000"/>
          </a:ln>
        </p:spPr>
        <p:txBody>
          <a:bodyPr wrap="square" lIns="72567" tIns="36283" rIns="72567" bIns="36283">
            <a:spAutoFit/>
          </a:bodyPr>
          <a:lstStyle/>
          <a:p>
            <a:pPr>
              <a:lnSpc>
                <a:spcPct val="150000"/>
              </a:lnSpc>
              <a:spcBef>
                <a:spcPts val="0"/>
              </a:spcBef>
            </a:pPr>
            <a:r>
              <a:rPr kumimoji="1" lang="zh-CN" altLang="en-US" sz="2400" baseline="0" dirty="0" smtClean="0">
                <a:solidFill>
                  <a:srgbClr val="002060"/>
                </a:solidFill>
                <a:latin typeface="宋体" panose="02010600030101010101" pitchFamily="2" charset="-122"/>
                <a:cs typeface="宋体" panose="02010600030101010101" pitchFamily="2" charset="-122"/>
              </a:rPr>
              <a:t>结论：</a:t>
            </a:r>
            <a:endParaRPr kumimoji="1" lang="en-US" altLang="zh-CN" sz="2400" baseline="0" dirty="0" smtClean="0">
              <a:solidFill>
                <a:srgbClr val="002060"/>
              </a:solidFill>
              <a:latin typeface="宋体" panose="02010600030101010101" pitchFamily="2" charset="-122"/>
              <a:cs typeface="宋体" panose="02010600030101010101" pitchFamily="2" charset="-122"/>
            </a:endParaRPr>
          </a:p>
          <a:p>
            <a:pPr>
              <a:lnSpc>
                <a:spcPct val="150000"/>
              </a:lnSpc>
              <a:spcBef>
                <a:spcPts val="0"/>
              </a:spcBef>
            </a:pPr>
            <a:r>
              <a:rPr kumimoji="1" lang="en-US" altLang="zh-CN" sz="2400" baseline="0" dirty="0" smtClean="0">
                <a:solidFill>
                  <a:srgbClr val="002060"/>
                </a:solidFill>
                <a:latin typeface="宋体" panose="02010600030101010101" pitchFamily="2" charset="-122"/>
                <a:cs typeface="宋体" panose="02010600030101010101" pitchFamily="2" charset="-122"/>
              </a:rPr>
              <a:t>1.</a:t>
            </a:r>
            <a:r>
              <a:rPr kumimoji="1" lang="zh-CN" altLang="en-US" sz="2400" baseline="0" dirty="0" smtClean="0">
                <a:solidFill>
                  <a:srgbClr val="002060"/>
                </a:solidFill>
                <a:latin typeface="宋体" panose="02010600030101010101" pitchFamily="2" charset="-122"/>
                <a:cs typeface="宋体" panose="02010600030101010101" pitchFamily="2" charset="-122"/>
              </a:rPr>
              <a:t>通电</a:t>
            </a:r>
            <a:r>
              <a:rPr kumimoji="1" lang="zh-CN" altLang="en-US" sz="2400" baseline="0" dirty="0">
                <a:solidFill>
                  <a:srgbClr val="002060"/>
                </a:solidFill>
                <a:latin typeface="宋体" panose="02010600030101010101" pitchFamily="2" charset="-122"/>
                <a:cs typeface="宋体" panose="02010600030101010101" pitchFamily="2" charset="-122"/>
              </a:rPr>
              <a:t>导线在磁场中要受到力的</a:t>
            </a:r>
            <a:r>
              <a:rPr kumimoji="1" lang="zh-CN" altLang="en-US" sz="2400" baseline="0" dirty="0" smtClean="0">
                <a:solidFill>
                  <a:srgbClr val="002060"/>
                </a:solidFill>
                <a:latin typeface="宋体" panose="02010600030101010101" pitchFamily="2" charset="-122"/>
                <a:cs typeface="宋体" panose="02010600030101010101" pitchFamily="2" charset="-122"/>
              </a:rPr>
              <a:t>作用。</a:t>
            </a:r>
          </a:p>
        </p:txBody>
      </p:sp>
      <p:sp>
        <p:nvSpPr>
          <p:cNvPr id="34820" name="TextBox 3"/>
          <p:cNvSpPr txBox="1">
            <a:spLocks noChangeArrowheads="1"/>
          </p:cNvSpPr>
          <p:nvPr/>
        </p:nvSpPr>
        <p:spPr bwMode="auto">
          <a:xfrm>
            <a:off x="618490" y="2549525"/>
            <a:ext cx="7750175" cy="1179830"/>
          </a:xfrm>
          <a:prstGeom prst="rect">
            <a:avLst/>
          </a:prstGeom>
          <a:noFill/>
          <a:ln w="9525">
            <a:noFill/>
            <a:miter lim="800000"/>
          </a:ln>
        </p:spPr>
        <p:txBody>
          <a:bodyPr wrap="square" lIns="72567" tIns="36283" rIns="72567" bIns="36283">
            <a:spAutoFit/>
          </a:bodyPr>
          <a:lstStyle/>
          <a:p>
            <a:pPr>
              <a:lnSpc>
                <a:spcPct val="150000"/>
              </a:lnSpc>
              <a:spcBef>
                <a:spcPts val="0"/>
              </a:spcBef>
            </a:pPr>
            <a:r>
              <a:rPr kumimoji="1" lang="en-US" altLang="zh-CN" sz="2400" baseline="0" dirty="0" smtClean="0">
                <a:solidFill>
                  <a:srgbClr val="002060"/>
                </a:solidFill>
                <a:latin typeface="宋体" panose="02010600030101010101" pitchFamily="2" charset="-122"/>
                <a:cs typeface="宋体" panose="02010600030101010101" pitchFamily="2" charset="-122"/>
              </a:rPr>
              <a:t>2.</a:t>
            </a:r>
            <a:r>
              <a:rPr kumimoji="1" lang="zh-CN" altLang="en-US" sz="2400" baseline="0" dirty="0" smtClean="0">
                <a:solidFill>
                  <a:srgbClr val="002060"/>
                </a:solidFill>
                <a:latin typeface="宋体" panose="02010600030101010101" pitchFamily="2" charset="-122"/>
                <a:cs typeface="宋体" panose="02010600030101010101" pitchFamily="2" charset="-122"/>
              </a:rPr>
              <a:t>通电直导线在磁场中受到力的方向与电流的方向、磁场的方向有关。</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idx="4294967295"/>
          </p:nvPr>
        </p:nvSpPr>
        <p:spPr>
          <a:xfrm>
            <a:off x="857224" y="1143778"/>
            <a:ext cx="7937500" cy="4357687"/>
          </a:xfrm>
          <a:prstGeom prst="rect">
            <a:avLst/>
          </a:prstGeom>
          <a:noFill/>
        </p:spPr>
        <p:txBody>
          <a:bodyPr>
            <a:noAutofit/>
          </a:bodyPr>
          <a:lstStyle/>
          <a:p>
            <a:pPr marL="0" indent="0">
              <a:lnSpc>
                <a:spcPct val="170000"/>
              </a:lnSpc>
              <a:spcBef>
                <a:spcPts val="0"/>
              </a:spcBef>
              <a:buNone/>
            </a:pPr>
            <a:r>
              <a:rPr lang="zh-CN" altLang="en-US" sz="2800" b="1" dirty="0">
                <a:solidFill>
                  <a:srgbClr val="000000"/>
                </a:solidFill>
                <a:latin typeface="宋体" panose="02010600030101010101" pitchFamily="2" charset="-122"/>
                <a:ea typeface="宋体" panose="02010600030101010101" pitchFamily="2" charset="-122"/>
                <a:cs typeface="宋体" panose="02010600030101010101" pitchFamily="2" charset="-122"/>
              </a:rPr>
              <a:t>二、左手定则</a:t>
            </a:r>
            <a:endParaRPr lang="zh-CN" altLang="en-US" sz="2400" b="1" dirty="0">
              <a:solidFill>
                <a:srgbClr val="000000"/>
              </a:solidFill>
              <a:latin typeface="宋体" panose="02010600030101010101" pitchFamily="2" charset="-122"/>
              <a:ea typeface="宋体" panose="02010600030101010101" pitchFamily="2" charset="-122"/>
              <a:cs typeface="宋体" panose="02010600030101010101" pitchFamily="2" charset="-122"/>
            </a:endParaRPr>
          </a:p>
          <a:p>
            <a:pPr marL="0" indent="0">
              <a:lnSpc>
                <a:spcPct val="170000"/>
              </a:lnSpc>
              <a:spcBef>
                <a:spcPts val="0"/>
              </a:spcBef>
              <a:buNone/>
            </a:pPr>
            <a:r>
              <a:rPr lang="zh-CN" altLang="en-US" sz="24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通电导体受力方向</a:t>
            </a:r>
            <a:r>
              <a:rPr lang="zh-CN" altLang="en-US" sz="24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和</a:t>
            </a:r>
            <a:r>
              <a:rPr lang="zh-CN" altLang="en-US" sz="24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磁感线方向</a:t>
            </a:r>
            <a:r>
              <a:rPr lang="zh-CN" altLang="en-US" sz="24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en-US" sz="2400" dirty="0" smtClean="0">
                <a:solidFill>
                  <a:srgbClr val="FF0000"/>
                </a:solidFill>
                <a:latin typeface="宋体" panose="02010600030101010101" pitchFamily="2" charset="-122"/>
                <a:ea typeface="宋体" panose="02010600030101010101" pitchFamily="2" charset="-122"/>
                <a:cs typeface="宋体" panose="02010600030101010101" pitchFamily="2" charset="-122"/>
              </a:rPr>
              <a:t>电流</a:t>
            </a:r>
            <a:r>
              <a:rPr lang="zh-CN" altLang="en-US" sz="24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之间的关系。</a:t>
            </a:r>
          </a:p>
          <a:p>
            <a:pPr marL="0" indent="0" algn="l" fontAlgn="base">
              <a:lnSpc>
                <a:spcPct val="150000"/>
              </a:lnSpc>
              <a:spcBef>
                <a:spcPts val="0"/>
              </a:spcBef>
              <a:spcAft>
                <a:spcPct val="0"/>
              </a:spcAft>
              <a:buNone/>
            </a:pPr>
            <a:r>
              <a:rPr lang="zh-CN" altLang="en-US" sz="2400" dirty="0">
                <a:solidFill>
                  <a:srgbClr val="000000"/>
                </a:solidFill>
                <a:latin typeface="宋体" panose="02010600030101010101" pitchFamily="2" charset="-122"/>
                <a:ea typeface="宋体" panose="02010600030101010101" pitchFamily="2" charset="-122"/>
                <a:cs typeface="宋体" panose="02010600030101010101" pitchFamily="2" charset="-122"/>
              </a:rPr>
              <a:t>方法</a:t>
            </a:r>
            <a:r>
              <a:rPr lang="zh-CN" altLang="en-US" sz="2400" dirty="0" smtClean="0">
                <a:solidFill>
                  <a:srgbClr val="000000"/>
                </a:solidFill>
                <a:latin typeface="宋体" panose="02010600030101010101" pitchFamily="2" charset="-122"/>
                <a:ea typeface="宋体" panose="02010600030101010101" pitchFamily="2" charset="-122"/>
                <a:cs typeface="宋体" panose="02010600030101010101" pitchFamily="2" charset="-122"/>
              </a:rPr>
              <a:t>：</a:t>
            </a:r>
            <a:r>
              <a:rPr kumimoji="1" lang="zh-CN" altLang="en-US" sz="2400" dirty="0">
                <a:solidFill>
                  <a:srgbClr val="000000"/>
                </a:solidFill>
                <a:latin typeface="宋体" panose="02010600030101010101" pitchFamily="2" charset="-122"/>
                <a:ea typeface="宋体" panose="02010600030101010101" pitchFamily="2" charset="-122"/>
                <a:cs typeface="宋体" panose="02010600030101010101" pitchFamily="2" charset="-122"/>
              </a:rPr>
              <a:t>伸开左手，使大拇指与四指在同一平面内并与四指垂直，让磁感线垂直穿入手心，使四指指向电流方向，拇指所指方向就是通电导线在磁场中所受力的方向。</a:t>
            </a:r>
            <a:endParaRPr kumimoji="1" lang="en-US" altLang="zh-CN" sz="2400" dirty="0">
              <a:solidFill>
                <a:srgbClr val="000000"/>
              </a:solidFill>
              <a:latin typeface="宋体" panose="02010600030101010101" pitchFamily="2" charset="-122"/>
              <a:ea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181250">
                                            <p:txEl>
                                              <p:pRg st="1" end="1"/>
                                            </p:txEl>
                                          </p:spTgt>
                                        </p:tgtEl>
                                        <p:attrNameLst>
                                          <p:attrName>style.visibility</p:attrName>
                                        </p:attrNameLst>
                                      </p:cBhvr>
                                      <p:to>
                                        <p:strVal val="visible"/>
                                      </p:to>
                                    </p:set>
                                    <p:animEffect transition="in" filter="checkerboard(across)">
                                      <p:cBhvr>
                                        <p:cTn id="7" dur="500"/>
                                        <p:tgtEl>
                                          <p:spTgt spid="181250">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181250">
                                            <p:txEl>
                                              <p:pRg st="2" end="2"/>
                                            </p:txEl>
                                          </p:spTgt>
                                        </p:tgtEl>
                                        <p:attrNameLst>
                                          <p:attrName>style.visibility</p:attrName>
                                        </p:attrNameLst>
                                      </p:cBhvr>
                                      <p:to>
                                        <p:strVal val="visible"/>
                                      </p:to>
                                    </p:set>
                                    <p:animEffect transition="in" filter="checkerboard(across)">
                                      <p:cBhvr>
                                        <p:cTn id="12" dur="500"/>
                                        <p:tgtEl>
                                          <p:spTgt spid="18125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descr="5"/>
          <p:cNvPicPr>
            <a:picLocks noChangeAspect="1" noChangeArrowheads="1"/>
          </p:cNvPicPr>
          <p:nvPr/>
        </p:nvPicPr>
        <p:blipFill>
          <a:blip r:embed="rId2" cstate="print"/>
          <a:srcRect/>
          <a:stretch>
            <a:fillRect/>
          </a:stretch>
        </p:blipFill>
        <p:spPr bwMode="auto">
          <a:xfrm>
            <a:off x="2237168" y="1701202"/>
            <a:ext cx="5143145" cy="4129415"/>
          </a:xfrm>
          <a:prstGeom prst="rect">
            <a:avLst/>
          </a:prstGeom>
          <a:noFill/>
          <a:ln w="9525" cmpd="sng">
            <a:noFill/>
            <a:miter lim="800000"/>
            <a:headEnd/>
            <a:tailEnd/>
          </a:ln>
        </p:spPr>
      </p:pic>
      <p:sp>
        <p:nvSpPr>
          <p:cNvPr id="2" name="矩形 1"/>
          <p:cNvSpPr/>
          <p:nvPr/>
        </p:nvSpPr>
        <p:spPr>
          <a:xfrm>
            <a:off x="755576" y="1055196"/>
            <a:ext cx="2659702" cy="576248"/>
          </a:xfrm>
          <a:prstGeom prst="rect">
            <a:avLst/>
          </a:prstGeom>
        </p:spPr>
        <p:txBody>
          <a:bodyPr wrap="none">
            <a:spAutoFit/>
          </a:bodyPr>
          <a:lstStyle/>
          <a:p>
            <a:pPr>
              <a:lnSpc>
                <a:spcPct val="150000"/>
              </a:lnSpc>
              <a:spcBef>
                <a:spcPts val="0"/>
              </a:spcBef>
            </a:pPr>
            <a:r>
              <a:rPr kumimoji="1" lang="zh-CN" altLang="en-US" sz="2400" b="1" baseline="0" dirty="0">
                <a:solidFill>
                  <a:srgbClr val="000000"/>
                </a:solidFill>
                <a:latin typeface="Times New Roman" panose="02020603050405020304" pitchFamily="18" charset="0"/>
                <a:cs typeface="Times New Roman" panose="02020603050405020304" pitchFamily="18" charset="0"/>
              </a:rPr>
              <a:t>三、动圈式扬声器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2"/>
          <p:cNvSpPr txBox="1">
            <a:spLocks noChangeArrowheads="1"/>
          </p:cNvSpPr>
          <p:nvPr/>
        </p:nvSpPr>
        <p:spPr bwMode="auto">
          <a:xfrm>
            <a:off x="500034" y="1286654"/>
            <a:ext cx="7920880" cy="626110"/>
          </a:xfrm>
          <a:prstGeom prst="rect">
            <a:avLst/>
          </a:prstGeom>
          <a:noFill/>
          <a:ln w="9525">
            <a:noFill/>
            <a:miter lim="800000"/>
          </a:ln>
          <a:effectLst/>
        </p:spPr>
        <p:txBody>
          <a:bodyPr wrap="square" lIns="72567" tIns="36283" rIns="72567" bIns="36283">
            <a:spAutoFit/>
          </a:bodyPr>
          <a:lstStyle/>
          <a:p>
            <a:pPr>
              <a:lnSpc>
                <a:spcPct val="150000"/>
              </a:lnSpc>
              <a:spcBef>
                <a:spcPts val="0"/>
              </a:spcBef>
            </a:pPr>
            <a:r>
              <a:rPr kumimoji="1" lang="zh-CN" altLang="zh-CN" sz="2400" baseline="0" dirty="0">
                <a:solidFill>
                  <a:srgbClr val="000000"/>
                </a:solidFill>
                <a:latin typeface="宋体" panose="02010600030101010101" pitchFamily="2" charset="-122"/>
                <a:cs typeface="宋体" panose="02010600030101010101" pitchFamily="2" charset="-122"/>
              </a:rPr>
              <a:t>1.</a:t>
            </a:r>
            <a:r>
              <a:rPr kumimoji="1" lang="zh-CN" altLang="en-US" sz="2400" baseline="0" dirty="0">
                <a:solidFill>
                  <a:srgbClr val="000000"/>
                </a:solidFill>
                <a:latin typeface="宋体" panose="02010600030101010101" pitchFamily="2" charset="-122"/>
                <a:cs typeface="宋体" panose="02010600030101010101" pitchFamily="2" charset="-122"/>
              </a:rPr>
              <a:t>组成：音圈、永磁体、锥形纸盆三个主要</a:t>
            </a:r>
            <a:r>
              <a:rPr kumimoji="1" lang="zh-CN" altLang="en-US" sz="2400" baseline="0" dirty="0" smtClean="0">
                <a:solidFill>
                  <a:srgbClr val="000000"/>
                </a:solidFill>
                <a:latin typeface="宋体" panose="02010600030101010101" pitchFamily="2" charset="-122"/>
                <a:cs typeface="宋体" panose="02010600030101010101" pitchFamily="2" charset="-122"/>
              </a:rPr>
              <a:t>部分。</a:t>
            </a:r>
            <a:endParaRPr kumimoji="1" lang="en-US" altLang="zh-CN" sz="2400" baseline="0" dirty="0" smtClean="0">
              <a:solidFill>
                <a:srgbClr val="000000"/>
              </a:solidFill>
              <a:latin typeface="宋体" panose="02010600030101010101" pitchFamily="2" charset="-122"/>
              <a:cs typeface="宋体" panose="02010600030101010101" pitchFamily="2" charset="-122"/>
            </a:endParaRPr>
          </a:p>
        </p:txBody>
      </p:sp>
      <p:sp>
        <p:nvSpPr>
          <p:cNvPr id="11267" name="Text Box 3"/>
          <p:cNvSpPr txBox="1">
            <a:spLocks noChangeArrowheads="1"/>
          </p:cNvSpPr>
          <p:nvPr/>
        </p:nvSpPr>
        <p:spPr bwMode="auto">
          <a:xfrm>
            <a:off x="428596" y="2358224"/>
            <a:ext cx="8126735" cy="2287905"/>
          </a:xfrm>
          <a:prstGeom prst="rect">
            <a:avLst/>
          </a:prstGeom>
          <a:noFill/>
          <a:ln w="9525">
            <a:noFill/>
            <a:miter lim="800000"/>
          </a:ln>
          <a:effectLst/>
        </p:spPr>
        <p:txBody>
          <a:bodyPr wrap="square" lIns="72567" tIns="36283" rIns="72567" bIns="36283">
            <a:spAutoFit/>
          </a:bodyPr>
          <a:lstStyle/>
          <a:p>
            <a:pPr>
              <a:lnSpc>
                <a:spcPct val="150000"/>
              </a:lnSpc>
              <a:spcBef>
                <a:spcPts val="0"/>
              </a:spcBef>
            </a:pPr>
            <a:r>
              <a:rPr kumimoji="1" lang="zh-CN" altLang="zh-CN" sz="2400" baseline="0" dirty="0">
                <a:solidFill>
                  <a:srgbClr val="000000"/>
                </a:solidFill>
                <a:latin typeface="宋体" panose="02010600030101010101" pitchFamily="2" charset="-122"/>
                <a:cs typeface="宋体" panose="02010600030101010101" pitchFamily="2" charset="-122"/>
              </a:rPr>
              <a:t>2.</a:t>
            </a:r>
            <a:r>
              <a:rPr kumimoji="1" lang="zh-CN" altLang="en-US" sz="2400" baseline="0" dirty="0">
                <a:solidFill>
                  <a:srgbClr val="000000"/>
                </a:solidFill>
                <a:latin typeface="宋体" panose="02010600030101010101" pitchFamily="2" charset="-122"/>
                <a:cs typeface="宋体" panose="02010600030101010101" pitchFamily="2" charset="-122"/>
              </a:rPr>
              <a:t>工作原理：在音圈中有电流通过时就会受到磁场力的作用而</a:t>
            </a:r>
            <a:r>
              <a:rPr kumimoji="1" lang="zh-CN" altLang="en-US" sz="2400" baseline="0" dirty="0" smtClean="0">
                <a:solidFill>
                  <a:srgbClr val="000000"/>
                </a:solidFill>
                <a:latin typeface="宋体" panose="02010600030101010101" pitchFamily="2" charset="-122"/>
                <a:cs typeface="宋体" panose="02010600030101010101" pitchFamily="2" charset="-122"/>
              </a:rPr>
              <a:t>运动。由于</a:t>
            </a:r>
            <a:r>
              <a:rPr kumimoji="1" lang="zh-CN" altLang="en-US" sz="2400" baseline="0" dirty="0">
                <a:solidFill>
                  <a:srgbClr val="000000"/>
                </a:solidFill>
                <a:latin typeface="宋体" panose="02010600030101010101" pitchFamily="2" charset="-122"/>
                <a:cs typeface="宋体" panose="02010600030101010101" pitchFamily="2" charset="-122"/>
              </a:rPr>
              <a:t>扬声器工作时通过音圈的电流是反复变化的，所以音圈就要前后往复运动，从而带动纸盆来回振动，就发出了</a:t>
            </a:r>
            <a:r>
              <a:rPr kumimoji="1" lang="zh-CN" altLang="en-US" sz="2400" baseline="0" dirty="0" smtClean="0">
                <a:solidFill>
                  <a:srgbClr val="000000"/>
                </a:solidFill>
                <a:latin typeface="宋体" panose="02010600030101010101" pitchFamily="2" charset="-122"/>
                <a:cs typeface="宋体" panose="02010600030101010101" pitchFamily="2" charset="-122"/>
              </a:rPr>
              <a:t>声音。</a:t>
            </a:r>
            <a:endParaRPr kumimoji="1" lang="en-US" altLang="zh-CN" sz="2400" baseline="0" dirty="0" smtClean="0">
              <a:solidFill>
                <a:srgbClr val="000000"/>
              </a:solidFill>
              <a:latin typeface="宋体" panose="02010600030101010101" pitchFamily="2" charset="-122"/>
              <a:cs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267"/>
                                        </p:tgtEl>
                                        <p:attrNameLst>
                                          <p:attrName>style.visibility</p:attrName>
                                        </p:attrNameLst>
                                      </p:cBhvr>
                                      <p:to>
                                        <p:strVal val="visible"/>
                                      </p:to>
                                    </p:set>
                                    <p:anim calcmode="lin" valueType="num">
                                      <p:cBhvr additive="base">
                                        <p:cTn id="7" dur="500" fill="hold"/>
                                        <p:tgtEl>
                                          <p:spTgt spid="11267"/>
                                        </p:tgtEl>
                                        <p:attrNameLst>
                                          <p:attrName>ppt_x</p:attrName>
                                        </p:attrNameLst>
                                      </p:cBhvr>
                                      <p:tavLst>
                                        <p:tav tm="0">
                                          <p:val>
                                            <p:strVal val="#ppt_x"/>
                                          </p:val>
                                        </p:tav>
                                        <p:tav tm="100000">
                                          <p:val>
                                            <p:strVal val="#ppt_x"/>
                                          </p:val>
                                        </p:tav>
                                      </p:tavLst>
                                    </p:anim>
                                    <p:anim calcmode="lin" valueType="num">
                                      <p:cBhvr additive="base">
                                        <p:cTn id="8" dur="500" fill="hold"/>
                                        <p:tgtEl>
                                          <p:spTgt spid="1126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ldLvl="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2"/>
          <p:cNvSpPr txBox="1">
            <a:spLocks noChangeArrowheads="1"/>
          </p:cNvSpPr>
          <p:nvPr/>
        </p:nvSpPr>
        <p:spPr bwMode="auto">
          <a:xfrm>
            <a:off x="1142038" y="1620114"/>
            <a:ext cx="7467600" cy="2842260"/>
          </a:xfrm>
          <a:prstGeom prst="rect">
            <a:avLst/>
          </a:prstGeom>
          <a:noFill/>
          <a:ln w="9525">
            <a:noFill/>
            <a:miter lim="800000"/>
          </a:ln>
        </p:spPr>
        <p:txBody>
          <a:bodyPr lIns="72567" tIns="36283" rIns="72567" bIns="36283">
            <a:spAutoFit/>
          </a:bodyPr>
          <a:lstStyle/>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1</a:t>
            </a:r>
            <a:r>
              <a:rPr kumimoji="1" lang="zh-CN" altLang="en-US" sz="2400" baseline="0" dirty="0">
                <a:solidFill>
                  <a:srgbClr val="000000"/>
                </a:solidFill>
                <a:latin typeface="宋体" panose="02010600030101010101" pitchFamily="2" charset="-122"/>
                <a:cs typeface="宋体" panose="02010600030101010101" pitchFamily="2" charset="-122"/>
              </a:rPr>
              <a:t>．在磁场中的通电</a:t>
            </a:r>
            <a:r>
              <a:rPr kumimoji="1" lang="zh-CN" altLang="en-US" sz="2400" baseline="0" dirty="0" smtClean="0">
                <a:solidFill>
                  <a:srgbClr val="000000"/>
                </a:solidFill>
                <a:latin typeface="宋体" panose="02010600030101010101" pitchFamily="2" charset="-122"/>
                <a:cs typeface="宋体" panose="02010600030101010101" pitchFamily="2" charset="-122"/>
              </a:rPr>
              <a:t>导体（      ）</a:t>
            </a:r>
            <a:endParaRPr kumimoji="1" lang="en-US" altLang="zh-CN" sz="2400" baseline="0" dirty="0">
              <a:solidFill>
                <a:srgbClr val="000000"/>
              </a:solidFill>
              <a:latin typeface="宋体" panose="02010600030101010101" pitchFamily="2" charset="-122"/>
              <a:cs typeface="宋体" panose="02010600030101010101" pitchFamily="2" charset="-122"/>
            </a:endParaRP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A</a:t>
            </a:r>
            <a:r>
              <a:rPr kumimoji="1" lang="zh-CN" altLang="en-US" sz="2400" baseline="0" dirty="0">
                <a:solidFill>
                  <a:srgbClr val="000000"/>
                </a:solidFill>
                <a:latin typeface="宋体" panose="02010600030101010101" pitchFamily="2" charset="-122"/>
                <a:cs typeface="宋体" panose="02010600030101010101" pitchFamily="2" charset="-122"/>
              </a:rPr>
              <a:t>．一定受到磁场力的作用  </a:t>
            </a: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B</a:t>
            </a:r>
            <a:r>
              <a:rPr kumimoji="1" lang="zh-CN" altLang="en-US" sz="2400" baseline="0" dirty="0">
                <a:solidFill>
                  <a:srgbClr val="000000"/>
                </a:solidFill>
                <a:latin typeface="宋体" panose="02010600030101010101" pitchFamily="2" charset="-122"/>
                <a:cs typeface="宋体" panose="02010600030101010101" pitchFamily="2" charset="-122"/>
              </a:rPr>
              <a:t>．可能受到磁场力的作用</a:t>
            </a: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C</a:t>
            </a:r>
            <a:r>
              <a:rPr kumimoji="1" lang="zh-CN" altLang="en-US" sz="2400" baseline="0" dirty="0">
                <a:solidFill>
                  <a:srgbClr val="000000"/>
                </a:solidFill>
                <a:latin typeface="宋体" panose="02010600030101010101" pitchFamily="2" charset="-122"/>
                <a:cs typeface="宋体" panose="02010600030101010101" pitchFamily="2" charset="-122"/>
              </a:rPr>
              <a:t>．一定不受磁场力的作用  </a:t>
            </a: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D</a:t>
            </a:r>
            <a:r>
              <a:rPr kumimoji="1" lang="zh-CN" altLang="en-US" sz="2400" baseline="0" dirty="0">
                <a:solidFill>
                  <a:srgbClr val="000000"/>
                </a:solidFill>
                <a:latin typeface="宋体" panose="02010600030101010101" pitchFamily="2" charset="-122"/>
                <a:cs typeface="宋体" panose="02010600030101010101" pitchFamily="2" charset="-122"/>
              </a:rPr>
              <a:t>．以上说法均不正确</a:t>
            </a:r>
          </a:p>
        </p:txBody>
      </p:sp>
      <p:sp>
        <p:nvSpPr>
          <p:cNvPr id="198667" name="Text Box 11"/>
          <p:cNvSpPr txBox="1">
            <a:spLocks noChangeArrowheads="1"/>
          </p:cNvSpPr>
          <p:nvPr/>
        </p:nvSpPr>
        <p:spPr bwMode="auto">
          <a:xfrm>
            <a:off x="4998832" y="1620038"/>
            <a:ext cx="655637" cy="626110"/>
          </a:xfrm>
          <a:prstGeom prst="rect">
            <a:avLst/>
          </a:prstGeom>
          <a:noFill/>
          <a:ln w="9525">
            <a:noFill/>
            <a:miter lim="800000"/>
          </a:ln>
        </p:spPr>
        <p:txBody>
          <a:bodyPr wrap="square" lIns="72567" tIns="36283" rIns="72567" bIns="36283">
            <a:spAutoFit/>
          </a:bodyPr>
          <a:lstStyle/>
          <a:p>
            <a:pPr>
              <a:lnSpc>
                <a:spcPct val="150000"/>
              </a:lnSpc>
            </a:pPr>
            <a:r>
              <a:rPr lang="en-US" altLang="zh-CN" sz="2400" baseline="0" dirty="0">
                <a:solidFill>
                  <a:srgbClr val="FF0000"/>
                </a:solidFill>
                <a:latin typeface="宋体" panose="02010600030101010101" pitchFamily="2" charset="-122"/>
              </a:rPr>
              <a:t>B</a:t>
            </a:r>
          </a:p>
        </p:txBody>
      </p:sp>
      <p:sp>
        <p:nvSpPr>
          <p:cNvPr id="2" name="矩形 1"/>
          <p:cNvSpPr/>
          <p:nvPr/>
        </p:nvSpPr>
        <p:spPr>
          <a:xfrm>
            <a:off x="571472" y="786588"/>
            <a:ext cx="894080" cy="737235"/>
          </a:xfrm>
          <a:prstGeom prst="rect">
            <a:avLst/>
          </a:prstGeom>
        </p:spPr>
        <p:txBody>
          <a:bodyPr wrap="none">
            <a:spAutoFit/>
          </a:bodyPr>
          <a:lstStyle/>
          <a:p>
            <a:pPr>
              <a:lnSpc>
                <a:spcPct val="150000"/>
              </a:lnSpc>
              <a:spcBef>
                <a:spcPts val="0"/>
              </a:spcBef>
            </a:pPr>
            <a:r>
              <a:rPr kumimoji="1" lang="zh-CN" altLang="en-US" sz="2800" baseline="0" dirty="0">
                <a:solidFill>
                  <a:srgbClr val="000000"/>
                </a:solidFill>
                <a:latin typeface="宋体" panose="02010600030101010101" pitchFamily="2" charset="-122"/>
                <a:cs typeface="Times New Roman" panose="02020603050405020304" pitchFamily="18" charset="0"/>
              </a:rPr>
              <a:t>练习</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198667"/>
                                        </p:tgtEl>
                                        <p:attrNameLst>
                                          <p:attrName>style.visibility</p:attrName>
                                        </p:attrNameLst>
                                      </p:cBhvr>
                                      <p:to>
                                        <p:strVal val="visible"/>
                                      </p:to>
                                    </p:set>
                                    <p:anim calcmode="lin" valueType="num">
                                      <p:cBhvr>
                                        <p:cTn id="7" dur="500" fill="hold"/>
                                        <p:tgtEl>
                                          <p:spTgt spid="198667"/>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98667"/>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98667"/>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9866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66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2"/>
          <p:cNvSpPr txBox="1">
            <a:spLocks noChangeArrowheads="1"/>
          </p:cNvSpPr>
          <p:nvPr/>
        </p:nvSpPr>
        <p:spPr bwMode="auto">
          <a:xfrm>
            <a:off x="611560" y="1040476"/>
            <a:ext cx="7772400" cy="2842260"/>
          </a:xfrm>
          <a:prstGeom prst="rect">
            <a:avLst/>
          </a:prstGeom>
          <a:noFill/>
          <a:ln w="9525" algn="ctr">
            <a:noFill/>
            <a:miter lim="800000"/>
          </a:ln>
        </p:spPr>
        <p:txBody>
          <a:bodyPr lIns="72567" tIns="36283" rIns="72567" bIns="36283">
            <a:spAutoFit/>
          </a:bodyPr>
          <a:lstStyle/>
          <a:p>
            <a:pPr>
              <a:lnSpc>
                <a:spcPct val="150000"/>
              </a:lnSpc>
              <a:spcBef>
                <a:spcPts val="0"/>
              </a:spcBef>
            </a:pPr>
            <a:r>
              <a:rPr kumimoji="1" lang="en-US" altLang="zh-CN" sz="2400" baseline="0" dirty="0">
                <a:solidFill>
                  <a:srgbClr val="000000"/>
                </a:solidFill>
                <a:latin typeface="宋体" panose="02010600030101010101" pitchFamily="2" charset="-122"/>
                <a:cs typeface="宋体" panose="02010600030101010101" pitchFamily="2" charset="-122"/>
              </a:rPr>
              <a:t>2. </a:t>
            </a:r>
            <a:r>
              <a:rPr kumimoji="1" lang="zh-CN" altLang="en-US" sz="2400" baseline="0" dirty="0">
                <a:solidFill>
                  <a:srgbClr val="000000"/>
                </a:solidFill>
                <a:latin typeface="宋体" panose="02010600030101010101" pitchFamily="2" charset="-122"/>
                <a:cs typeface="宋体" panose="02010600030101010101" pitchFamily="2" charset="-122"/>
              </a:rPr>
              <a:t>要改变直流电动机转向，可以</a:t>
            </a:r>
            <a:r>
              <a:rPr kumimoji="1" lang="zh-CN" altLang="en-US" sz="2400" baseline="0" dirty="0" smtClean="0">
                <a:solidFill>
                  <a:srgbClr val="000000"/>
                </a:solidFill>
                <a:latin typeface="宋体" panose="02010600030101010101" pitchFamily="2" charset="-122"/>
                <a:cs typeface="宋体" panose="02010600030101010101" pitchFamily="2" charset="-122"/>
              </a:rPr>
              <a:t>采用（     ）</a:t>
            </a:r>
            <a:endParaRPr kumimoji="1" lang="en-US" altLang="zh-CN" sz="2400" baseline="0" dirty="0">
              <a:solidFill>
                <a:srgbClr val="000000"/>
              </a:solidFill>
              <a:latin typeface="宋体" panose="02010600030101010101" pitchFamily="2" charset="-122"/>
              <a:cs typeface="宋体" panose="02010600030101010101" pitchFamily="2" charset="-122"/>
            </a:endParaRPr>
          </a:p>
          <a:p>
            <a:pPr>
              <a:lnSpc>
                <a:spcPct val="150000"/>
              </a:lnSpc>
              <a:spcBef>
                <a:spcPts val="0"/>
              </a:spcBef>
            </a:pPr>
            <a:r>
              <a:rPr kumimoji="1" lang="en-US" altLang="zh-CN" sz="2400" baseline="0" dirty="0">
                <a:solidFill>
                  <a:srgbClr val="000000"/>
                </a:solidFill>
                <a:latin typeface="宋体" panose="02010600030101010101" pitchFamily="2" charset="-122"/>
                <a:cs typeface="宋体" panose="02010600030101010101" pitchFamily="2" charset="-122"/>
              </a:rPr>
              <a:t>A.</a:t>
            </a:r>
            <a:r>
              <a:rPr kumimoji="1" lang="zh-CN" altLang="en-US" sz="2400" baseline="0" dirty="0">
                <a:solidFill>
                  <a:srgbClr val="000000"/>
                </a:solidFill>
                <a:latin typeface="宋体" panose="02010600030101010101" pitchFamily="2" charset="-122"/>
                <a:cs typeface="宋体" panose="02010600030101010101" pitchFamily="2" charset="-122"/>
              </a:rPr>
              <a:t>改变电流方向，其他不变</a:t>
            </a:r>
          </a:p>
          <a:p>
            <a:pPr>
              <a:lnSpc>
                <a:spcPct val="150000"/>
              </a:lnSpc>
              <a:spcBef>
                <a:spcPts val="0"/>
              </a:spcBef>
            </a:pPr>
            <a:r>
              <a:rPr kumimoji="1" lang="en-US" altLang="zh-CN" sz="2400" baseline="0" dirty="0">
                <a:solidFill>
                  <a:srgbClr val="000000"/>
                </a:solidFill>
                <a:latin typeface="宋体" panose="02010600030101010101" pitchFamily="2" charset="-122"/>
                <a:cs typeface="宋体" panose="02010600030101010101" pitchFamily="2" charset="-122"/>
              </a:rPr>
              <a:t>B.</a:t>
            </a:r>
            <a:r>
              <a:rPr kumimoji="1" lang="zh-CN" altLang="en-US" sz="2400" baseline="0" dirty="0">
                <a:solidFill>
                  <a:srgbClr val="000000"/>
                </a:solidFill>
                <a:latin typeface="宋体" panose="02010600030101010101" pitchFamily="2" charset="-122"/>
                <a:cs typeface="宋体" panose="02010600030101010101" pitchFamily="2" charset="-122"/>
              </a:rPr>
              <a:t>改变磁场方向，其他不变</a:t>
            </a:r>
          </a:p>
          <a:p>
            <a:pPr>
              <a:lnSpc>
                <a:spcPct val="150000"/>
              </a:lnSpc>
              <a:spcBef>
                <a:spcPts val="0"/>
              </a:spcBef>
            </a:pPr>
            <a:r>
              <a:rPr kumimoji="1" lang="en-US" altLang="zh-CN" sz="2400" baseline="0" dirty="0">
                <a:solidFill>
                  <a:srgbClr val="000000"/>
                </a:solidFill>
                <a:latin typeface="宋体" panose="02010600030101010101" pitchFamily="2" charset="-122"/>
                <a:cs typeface="宋体" panose="02010600030101010101" pitchFamily="2" charset="-122"/>
              </a:rPr>
              <a:t>C.</a:t>
            </a:r>
            <a:r>
              <a:rPr kumimoji="1" lang="zh-CN" altLang="en-US" sz="2400" baseline="0" dirty="0">
                <a:solidFill>
                  <a:srgbClr val="000000"/>
                </a:solidFill>
                <a:latin typeface="宋体" panose="02010600030101010101" pitchFamily="2" charset="-122"/>
                <a:cs typeface="宋体" panose="02010600030101010101" pitchFamily="2" charset="-122"/>
              </a:rPr>
              <a:t>增大电流强度</a:t>
            </a:r>
          </a:p>
          <a:p>
            <a:pPr>
              <a:lnSpc>
                <a:spcPct val="150000"/>
              </a:lnSpc>
              <a:spcBef>
                <a:spcPts val="0"/>
              </a:spcBef>
            </a:pPr>
            <a:r>
              <a:rPr kumimoji="1" lang="en-US" altLang="zh-CN" sz="2400" baseline="0" dirty="0">
                <a:solidFill>
                  <a:srgbClr val="000000"/>
                </a:solidFill>
                <a:latin typeface="宋体" panose="02010600030101010101" pitchFamily="2" charset="-122"/>
                <a:cs typeface="宋体" panose="02010600030101010101" pitchFamily="2" charset="-122"/>
              </a:rPr>
              <a:t>D.</a:t>
            </a:r>
            <a:r>
              <a:rPr kumimoji="1" lang="zh-CN" altLang="en-US" sz="2400" baseline="0" dirty="0">
                <a:solidFill>
                  <a:srgbClr val="000000"/>
                </a:solidFill>
                <a:latin typeface="宋体" panose="02010600030101010101" pitchFamily="2" charset="-122"/>
                <a:cs typeface="宋体" panose="02010600030101010101" pitchFamily="2" charset="-122"/>
              </a:rPr>
              <a:t>同时改变电流方向和磁场方向</a:t>
            </a:r>
          </a:p>
        </p:txBody>
      </p:sp>
      <p:sp>
        <p:nvSpPr>
          <p:cNvPr id="200708" name="Text Box 4"/>
          <p:cNvSpPr txBox="1">
            <a:spLocks noChangeArrowheads="1"/>
          </p:cNvSpPr>
          <p:nvPr/>
        </p:nvSpPr>
        <p:spPr bwMode="auto">
          <a:xfrm>
            <a:off x="6199184" y="1041037"/>
            <a:ext cx="735211" cy="626110"/>
          </a:xfrm>
          <a:prstGeom prst="rect">
            <a:avLst/>
          </a:prstGeom>
          <a:noFill/>
          <a:ln w="9525">
            <a:noFill/>
            <a:miter lim="800000"/>
          </a:ln>
        </p:spPr>
        <p:txBody>
          <a:bodyPr wrap="square" lIns="72567" tIns="36283" rIns="72567" bIns="36283">
            <a:spAutoFit/>
          </a:bodyPr>
          <a:lstStyle/>
          <a:p>
            <a:pPr>
              <a:lnSpc>
                <a:spcPct val="150000"/>
              </a:lnSpc>
            </a:pPr>
            <a:r>
              <a:rPr lang="en-US" altLang="zh-CN" sz="2400" baseline="0" dirty="0">
                <a:solidFill>
                  <a:srgbClr val="FF0000"/>
                </a:solidFill>
                <a:latin typeface="宋体" panose="02010600030101010101" pitchFamily="2" charset="-122"/>
              </a:rPr>
              <a:t>D</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00708"/>
                                        </p:tgtEl>
                                        <p:attrNameLst>
                                          <p:attrName>style.visibility</p:attrName>
                                        </p:attrNameLst>
                                      </p:cBhvr>
                                      <p:to>
                                        <p:strVal val="visible"/>
                                      </p:to>
                                    </p:set>
                                    <p:anim calcmode="lin" valueType="num">
                                      <p:cBhvr>
                                        <p:cTn id="7" dur="500" fill="hold"/>
                                        <p:tgtEl>
                                          <p:spTgt spid="200708"/>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00708"/>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00708"/>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0070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0708"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4"/>
          <p:cNvSpPr txBox="1">
            <a:spLocks noChangeArrowheads="1"/>
          </p:cNvSpPr>
          <p:nvPr/>
        </p:nvSpPr>
        <p:spPr bwMode="auto">
          <a:xfrm>
            <a:off x="594330" y="1360949"/>
            <a:ext cx="8153400" cy="2842260"/>
          </a:xfrm>
          <a:prstGeom prst="rect">
            <a:avLst/>
          </a:prstGeom>
          <a:noFill/>
          <a:ln w="9525" algn="ctr">
            <a:noFill/>
            <a:miter lim="800000"/>
          </a:ln>
        </p:spPr>
        <p:txBody>
          <a:bodyPr lIns="72567" tIns="36283" rIns="72567" bIns="36283">
            <a:spAutoFit/>
          </a:bodyPr>
          <a:lstStyle/>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3</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下列说法正确的</a:t>
            </a:r>
            <a:r>
              <a:rPr kumimoji="1" lang="zh-CN" altLang="en-US" sz="2400" baseline="0" dirty="0" smtClean="0">
                <a:solidFill>
                  <a:srgbClr val="000000"/>
                </a:solidFill>
                <a:latin typeface="宋体" panose="02010600030101010101" pitchFamily="2" charset="-122"/>
                <a:cs typeface="宋体" panose="02010600030101010101" pitchFamily="2" charset="-122"/>
              </a:rPr>
              <a:t>是（     ）</a:t>
            </a:r>
            <a:endParaRPr kumimoji="1" lang="en-US" altLang="zh-CN" sz="2400" baseline="0" dirty="0">
              <a:solidFill>
                <a:srgbClr val="000000"/>
              </a:solidFill>
              <a:latin typeface="宋体" panose="02010600030101010101" pitchFamily="2" charset="-122"/>
              <a:cs typeface="宋体" panose="02010600030101010101" pitchFamily="2" charset="-122"/>
            </a:endParaRP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A</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电动机是把机械能转化为电能的机器</a:t>
            </a: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B</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电动机是把电能转化为机械能的机器</a:t>
            </a: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C</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直流电动机是利用线圈的转动而产生电流的</a:t>
            </a:r>
          </a:p>
          <a:p>
            <a:pPr>
              <a:lnSpc>
                <a:spcPct val="150000"/>
              </a:lnSpc>
              <a:spcBef>
                <a:spcPts val="0"/>
              </a:spcBef>
            </a:pPr>
            <a:r>
              <a:rPr kumimoji="1" lang="en-US" altLang="zh-CN" sz="2400" baseline="0" dirty="0" smtClean="0">
                <a:solidFill>
                  <a:srgbClr val="000000"/>
                </a:solidFill>
                <a:latin typeface="宋体" panose="02010600030101010101" pitchFamily="2" charset="-122"/>
                <a:cs typeface="宋体" panose="02010600030101010101" pitchFamily="2" charset="-122"/>
              </a:rPr>
              <a:t>D</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改变线圈中的电流方向，可以改变电动机线圈转动的快慢</a:t>
            </a:r>
          </a:p>
        </p:txBody>
      </p:sp>
      <p:sp>
        <p:nvSpPr>
          <p:cNvPr id="210949" name="Text Box 5"/>
          <p:cNvSpPr txBox="1">
            <a:spLocks noChangeArrowheads="1"/>
          </p:cNvSpPr>
          <p:nvPr/>
        </p:nvSpPr>
        <p:spPr bwMode="auto">
          <a:xfrm>
            <a:off x="3908797" y="1363524"/>
            <a:ext cx="1311275" cy="626110"/>
          </a:xfrm>
          <a:prstGeom prst="rect">
            <a:avLst/>
          </a:prstGeom>
          <a:noFill/>
          <a:ln w="9525">
            <a:noFill/>
            <a:miter lim="800000"/>
          </a:ln>
        </p:spPr>
        <p:txBody>
          <a:bodyPr lIns="72567" tIns="36283" rIns="72567" bIns="36283">
            <a:spAutoFit/>
          </a:bodyPr>
          <a:lstStyle/>
          <a:p>
            <a:pPr>
              <a:lnSpc>
                <a:spcPct val="150000"/>
              </a:lnSpc>
            </a:pPr>
            <a:r>
              <a:rPr lang="en-US" altLang="zh-CN" sz="2400" baseline="0" dirty="0">
                <a:solidFill>
                  <a:srgbClr val="FF0000"/>
                </a:solidFill>
                <a:latin typeface="宋体" panose="02010600030101010101" pitchFamily="2" charset="-122"/>
              </a:rPr>
              <a:t>B</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10949"/>
                                        </p:tgtEl>
                                        <p:attrNameLst>
                                          <p:attrName>style.visibility</p:attrName>
                                        </p:attrNameLst>
                                      </p:cBhvr>
                                      <p:to>
                                        <p:strVal val="visible"/>
                                      </p:to>
                                    </p:set>
                                    <p:anim calcmode="lin" valueType="num">
                                      <p:cBhvr>
                                        <p:cTn id="7" dur="500" fill="hold"/>
                                        <p:tgtEl>
                                          <p:spTgt spid="210949"/>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10949"/>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10949"/>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1094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840712" y="1215216"/>
            <a:ext cx="7903096" cy="2842260"/>
          </a:xfrm>
          <a:prstGeom prst="rect">
            <a:avLst/>
          </a:prstGeom>
          <a:noFill/>
          <a:ln w="9525">
            <a:noFill/>
            <a:miter lim="800000"/>
          </a:ln>
        </p:spPr>
        <p:txBody>
          <a:bodyPr wrap="square" lIns="72567" tIns="36283" rIns="72567" bIns="36283">
            <a:spAutoFit/>
          </a:bodyPr>
          <a:lstStyle/>
          <a:p>
            <a:pPr>
              <a:lnSpc>
                <a:spcPct val="150000"/>
              </a:lnSpc>
              <a:spcBef>
                <a:spcPts val="0"/>
              </a:spcBef>
              <a:buFontTx/>
              <a:buNone/>
            </a:pPr>
            <a:r>
              <a:rPr kumimoji="1" lang="en-US" altLang="zh-CN" sz="2400" baseline="0" dirty="0">
                <a:solidFill>
                  <a:srgbClr val="000000"/>
                </a:solidFill>
                <a:latin typeface="宋体" panose="02010600030101010101" pitchFamily="2" charset="-122"/>
                <a:cs typeface="宋体" panose="02010600030101010101" pitchFamily="2" charset="-122"/>
              </a:rPr>
              <a:t>4.</a:t>
            </a:r>
            <a:r>
              <a:rPr kumimoji="1" lang="zh-CN" altLang="en-US" sz="2400" baseline="0" dirty="0">
                <a:solidFill>
                  <a:srgbClr val="000000"/>
                </a:solidFill>
                <a:latin typeface="宋体" panose="02010600030101010101" pitchFamily="2" charset="-122"/>
                <a:cs typeface="宋体" panose="02010600030101010101" pitchFamily="2" charset="-122"/>
              </a:rPr>
              <a:t>在磁场中的通电</a:t>
            </a:r>
            <a:r>
              <a:rPr kumimoji="1" lang="zh-CN" altLang="en-US" sz="2400" baseline="0" dirty="0" smtClean="0">
                <a:solidFill>
                  <a:srgbClr val="000000"/>
                </a:solidFill>
                <a:latin typeface="宋体" panose="02010600030101010101" pitchFamily="2" charset="-122"/>
                <a:cs typeface="宋体" panose="02010600030101010101" pitchFamily="2" charset="-122"/>
              </a:rPr>
              <a:t>导体（     ）</a:t>
            </a:r>
            <a:endParaRPr kumimoji="1" lang="en-US" altLang="zh-CN" sz="2400" baseline="0" dirty="0" smtClean="0">
              <a:solidFill>
                <a:srgbClr val="000000"/>
              </a:solidFill>
              <a:latin typeface="宋体" panose="02010600030101010101" pitchFamily="2" charset="-122"/>
              <a:cs typeface="宋体" panose="02010600030101010101" pitchFamily="2" charset="-122"/>
            </a:endParaRPr>
          </a:p>
          <a:p>
            <a:pPr>
              <a:lnSpc>
                <a:spcPct val="150000"/>
              </a:lnSpc>
              <a:spcBef>
                <a:spcPts val="0"/>
              </a:spcBef>
              <a:buFontTx/>
              <a:buNone/>
            </a:pPr>
            <a:r>
              <a:rPr kumimoji="1" lang="en-US" altLang="zh-CN" sz="2400" baseline="0" dirty="0" smtClean="0">
                <a:solidFill>
                  <a:srgbClr val="000000"/>
                </a:solidFill>
                <a:latin typeface="宋体" panose="02010600030101010101" pitchFamily="2" charset="-122"/>
                <a:cs typeface="宋体" panose="02010600030101010101" pitchFamily="2" charset="-122"/>
              </a:rPr>
              <a:t>A</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一定受到磁场力的作用   </a:t>
            </a:r>
            <a:endParaRPr kumimoji="1" lang="en-US" altLang="zh-CN" sz="2400" baseline="0" dirty="0" smtClean="0">
              <a:solidFill>
                <a:srgbClr val="000000"/>
              </a:solidFill>
              <a:latin typeface="宋体" panose="02010600030101010101" pitchFamily="2" charset="-122"/>
              <a:cs typeface="宋体" panose="02010600030101010101" pitchFamily="2" charset="-122"/>
            </a:endParaRPr>
          </a:p>
          <a:p>
            <a:pPr>
              <a:lnSpc>
                <a:spcPct val="150000"/>
              </a:lnSpc>
              <a:spcBef>
                <a:spcPts val="0"/>
              </a:spcBef>
              <a:buFontTx/>
              <a:buNone/>
            </a:pPr>
            <a:r>
              <a:rPr kumimoji="1" lang="en-US" altLang="zh-CN" sz="2400" baseline="0" dirty="0" smtClean="0">
                <a:solidFill>
                  <a:srgbClr val="000000"/>
                </a:solidFill>
                <a:latin typeface="宋体" panose="02010600030101010101" pitchFamily="2" charset="-122"/>
                <a:cs typeface="宋体" panose="02010600030101010101" pitchFamily="2" charset="-122"/>
              </a:rPr>
              <a:t>B</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可能受到磁场力的作用</a:t>
            </a:r>
          </a:p>
          <a:p>
            <a:pPr>
              <a:lnSpc>
                <a:spcPct val="150000"/>
              </a:lnSpc>
              <a:spcBef>
                <a:spcPts val="0"/>
              </a:spcBef>
              <a:buFontTx/>
              <a:buNone/>
            </a:pPr>
            <a:r>
              <a:rPr kumimoji="1" lang="en-US" altLang="zh-CN" sz="2400" baseline="0" dirty="0">
                <a:solidFill>
                  <a:srgbClr val="000000"/>
                </a:solidFill>
                <a:latin typeface="宋体" panose="02010600030101010101" pitchFamily="2" charset="-122"/>
                <a:cs typeface="宋体" panose="02010600030101010101" pitchFamily="2" charset="-122"/>
              </a:rPr>
              <a:t>C.</a:t>
            </a:r>
            <a:r>
              <a:rPr kumimoji="1" lang="zh-CN" altLang="en-US" sz="2400" baseline="0" dirty="0">
                <a:solidFill>
                  <a:srgbClr val="000000"/>
                </a:solidFill>
                <a:latin typeface="宋体" panose="02010600030101010101" pitchFamily="2" charset="-122"/>
                <a:cs typeface="宋体" panose="02010600030101010101" pitchFamily="2" charset="-122"/>
              </a:rPr>
              <a:t>一定不受磁场力的作用   </a:t>
            </a:r>
            <a:endParaRPr kumimoji="1" lang="en-US" altLang="zh-CN" sz="2400" baseline="0" dirty="0" smtClean="0">
              <a:solidFill>
                <a:srgbClr val="000000"/>
              </a:solidFill>
              <a:latin typeface="宋体" panose="02010600030101010101" pitchFamily="2" charset="-122"/>
              <a:cs typeface="宋体" panose="02010600030101010101" pitchFamily="2" charset="-122"/>
            </a:endParaRPr>
          </a:p>
          <a:p>
            <a:pPr>
              <a:lnSpc>
                <a:spcPct val="150000"/>
              </a:lnSpc>
              <a:spcBef>
                <a:spcPts val="0"/>
              </a:spcBef>
              <a:buFontTx/>
              <a:buNone/>
            </a:pPr>
            <a:r>
              <a:rPr kumimoji="1" lang="en-US" altLang="zh-CN" sz="2400" baseline="0" dirty="0" smtClean="0">
                <a:solidFill>
                  <a:srgbClr val="000000"/>
                </a:solidFill>
                <a:latin typeface="宋体" panose="02010600030101010101" pitchFamily="2" charset="-122"/>
                <a:cs typeface="宋体" panose="02010600030101010101" pitchFamily="2" charset="-122"/>
              </a:rPr>
              <a:t>D</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以上说法均不正确</a:t>
            </a:r>
          </a:p>
        </p:txBody>
      </p:sp>
      <p:sp>
        <p:nvSpPr>
          <p:cNvPr id="227336" name="Rectangle 8"/>
          <p:cNvSpPr>
            <a:spLocks noChangeArrowheads="1"/>
          </p:cNvSpPr>
          <p:nvPr/>
        </p:nvSpPr>
        <p:spPr bwMode="auto">
          <a:xfrm>
            <a:off x="4499992" y="1215216"/>
            <a:ext cx="297180" cy="626110"/>
          </a:xfrm>
          <a:prstGeom prst="rect">
            <a:avLst/>
          </a:prstGeom>
          <a:noFill/>
          <a:ln w="9525">
            <a:noFill/>
            <a:miter lim="800000"/>
          </a:ln>
        </p:spPr>
        <p:txBody>
          <a:bodyPr wrap="none" lIns="72567" tIns="36283" rIns="72567" bIns="36283">
            <a:spAutoFit/>
          </a:bodyPr>
          <a:lstStyle/>
          <a:p>
            <a:pPr>
              <a:lnSpc>
                <a:spcPct val="150000"/>
              </a:lnSpc>
              <a:spcBef>
                <a:spcPct val="50000"/>
              </a:spcBef>
              <a:buFontTx/>
              <a:buNone/>
            </a:pPr>
            <a:r>
              <a:rPr kumimoji="1" lang="en-US" altLang="zh-CN" sz="2400" baseline="0" dirty="0">
                <a:solidFill>
                  <a:srgbClr val="FF0000"/>
                </a:solidFill>
                <a:latin typeface="宋体" panose="02010600030101010101" pitchFamily="2" charset="-122"/>
              </a:rPr>
              <a:t>B</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27336"/>
                                        </p:tgtEl>
                                        <p:attrNameLst>
                                          <p:attrName>style.visibility</p:attrName>
                                        </p:attrNameLst>
                                      </p:cBhvr>
                                      <p:to>
                                        <p:strVal val="visible"/>
                                      </p:to>
                                    </p:set>
                                    <p:anim calcmode="lin" valueType="num">
                                      <p:cBhvr additive="base">
                                        <p:cTn id="7" dur="500" fill="hold"/>
                                        <p:tgtEl>
                                          <p:spTgt spid="227336"/>
                                        </p:tgtEl>
                                        <p:attrNameLst>
                                          <p:attrName>ppt_x</p:attrName>
                                        </p:attrNameLst>
                                      </p:cBhvr>
                                      <p:tavLst>
                                        <p:tav tm="0">
                                          <p:val>
                                            <p:strVal val="1+#ppt_w/2"/>
                                          </p:val>
                                        </p:tav>
                                        <p:tav tm="100000">
                                          <p:val>
                                            <p:strVal val="#ppt_x"/>
                                          </p:val>
                                        </p:tav>
                                      </p:tavLst>
                                    </p:anim>
                                    <p:anim calcmode="lin" valueType="num">
                                      <p:cBhvr additive="base">
                                        <p:cTn id="8" dur="500" fill="hold"/>
                                        <p:tgtEl>
                                          <p:spTgt spid="227336"/>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6" grpId="0"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615950" y="1243330"/>
            <a:ext cx="8214995" cy="3395980"/>
          </a:xfrm>
          <a:prstGeom prst="rect">
            <a:avLst/>
          </a:prstGeom>
          <a:noFill/>
          <a:ln w="9525">
            <a:noFill/>
            <a:miter lim="800000"/>
          </a:ln>
        </p:spPr>
        <p:txBody>
          <a:bodyPr wrap="square" lIns="72567" tIns="36283" rIns="72567" bIns="36283">
            <a:spAutoFit/>
          </a:bodyPr>
          <a:lstStyle/>
          <a:p>
            <a:pPr>
              <a:lnSpc>
                <a:spcPct val="150000"/>
              </a:lnSpc>
              <a:spcBef>
                <a:spcPts val="0"/>
              </a:spcBef>
              <a:buFontTx/>
              <a:buNone/>
            </a:pPr>
            <a:r>
              <a:rPr kumimoji="1" lang="en-US" altLang="zh-CN" sz="2400" baseline="0" dirty="0" smtClean="0">
                <a:solidFill>
                  <a:srgbClr val="000000"/>
                </a:solidFill>
                <a:latin typeface="宋体" panose="02010600030101010101" pitchFamily="2" charset="-122"/>
                <a:cs typeface="宋体" panose="02010600030101010101" pitchFamily="2" charset="-122"/>
              </a:rPr>
              <a:t>5.</a:t>
            </a:r>
            <a:r>
              <a:rPr kumimoji="1" lang="zh-CN" altLang="en-US" sz="2400" baseline="0" dirty="0">
                <a:solidFill>
                  <a:srgbClr val="000000"/>
                </a:solidFill>
                <a:latin typeface="宋体" panose="02010600030101010101" pitchFamily="2" charset="-122"/>
                <a:cs typeface="宋体" panose="02010600030101010101" pitchFamily="2" charset="-122"/>
              </a:rPr>
              <a:t>关于通电导体在磁场里受力方向与电流方向和磁感线方向之间的关系，下列说法中错误的</a:t>
            </a:r>
            <a:r>
              <a:rPr kumimoji="1" lang="zh-CN" altLang="en-US" sz="2400" baseline="0" dirty="0" smtClean="0">
                <a:solidFill>
                  <a:srgbClr val="000000"/>
                </a:solidFill>
                <a:latin typeface="宋体" panose="02010600030101010101" pitchFamily="2" charset="-122"/>
                <a:cs typeface="宋体" panose="02010600030101010101" pitchFamily="2" charset="-122"/>
              </a:rPr>
              <a:t>是（    ）</a:t>
            </a:r>
            <a:endParaRPr kumimoji="1" lang="en-US" altLang="zh-CN" sz="2400" baseline="0" dirty="0" smtClean="0">
              <a:solidFill>
                <a:srgbClr val="000000"/>
              </a:solidFill>
              <a:latin typeface="宋体" panose="02010600030101010101" pitchFamily="2" charset="-122"/>
              <a:cs typeface="宋体" panose="02010600030101010101" pitchFamily="2" charset="-122"/>
            </a:endParaRPr>
          </a:p>
          <a:p>
            <a:pPr>
              <a:lnSpc>
                <a:spcPct val="150000"/>
              </a:lnSpc>
              <a:spcBef>
                <a:spcPts val="0"/>
              </a:spcBef>
              <a:buFontTx/>
              <a:buNone/>
            </a:pPr>
            <a:r>
              <a:rPr kumimoji="1" lang="en-US" altLang="zh-CN" sz="2400" baseline="0" dirty="0" smtClean="0">
                <a:solidFill>
                  <a:srgbClr val="000000"/>
                </a:solidFill>
                <a:latin typeface="宋体" panose="02010600030101010101" pitchFamily="2" charset="-122"/>
                <a:cs typeface="宋体" panose="02010600030101010101" pitchFamily="2" charset="-122"/>
              </a:rPr>
              <a:t>A</a:t>
            </a:r>
            <a:r>
              <a:rPr kumimoji="1" lang="en-US" altLang="zh-CN" sz="2400" baseline="0" dirty="0">
                <a:solidFill>
                  <a:srgbClr val="000000"/>
                </a:solidFill>
                <a:latin typeface="宋体" panose="02010600030101010101" pitchFamily="2" charset="-122"/>
                <a:cs typeface="宋体" panose="02010600030101010101" pitchFamily="2" charset="-122"/>
              </a:rPr>
              <a:t>.</a:t>
            </a:r>
            <a:r>
              <a:rPr kumimoji="1" lang="zh-CN" altLang="en-US" sz="2400" baseline="0" dirty="0">
                <a:solidFill>
                  <a:srgbClr val="000000"/>
                </a:solidFill>
                <a:latin typeface="宋体" panose="02010600030101010101" pitchFamily="2" charset="-122"/>
                <a:cs typeface="宋体" panose="02010600030101010101" pitchFamily="2" charset="-122"/>
              </a:rPr>
              <a:t>电流方向改变时，导体受力方向改变</a:t>
            </a:r>
          </a:p>
          <a:p>
            <a:pPr>
              <a:lnSpc>
                <a:spcPct val="150000"/>
              </a:lnSpc>
              <a:spcBef>
                <a:spcPts val="0"/>
              </a:spcBef>
              <a:buFontTx/>
              <a:buNone/>
            </a:pPr>
            <a:r>
              <a:rPr kumimoji="1" lang="en-US" altLang="zh-CN" sz="2400" baseline="0" dirty="0">
                <a:solidFill>
                  <a:srgbClr val="000000"/>
                </a:solidFill>
                <a:latin typeface="宋体" panose="02010600030101010101" pitchFamily="2" charset="-122"/>
                <a:cs typeface="宋体" panose="02010600030101010101" pitchFamily="2" charset="-122"/>
              </a:rPr>
              <a:t>B.</a:t>
            </a:r>
            <a:r>
              <a:rPr kumimoji="1" lang="zh-CN" altLang="en-US" sz="2400" baseline="0" dirty="0">
                <a:solidFill>
                  <a:srgbClr val="000000"/>
                </a:solidFill>
                <a:latin typeface="宋体" panose="02010600030101010101" pitchFamily="2" charset="-122"/>
                <a:cs typeface="宋体" panose="02010600030101010101" pitchFamily="2" charset="-122"/>
              </a:rPr>
              <a:t>磁场方向改变时，导体受力方向改变</a:t>
            </a:r>
          </a:p>
          <a:p>
            <a:pPr>
              <a:lnSpc>
                <a:spcPct val="150000"/>
              </a:lnSpc>
              <a:spcBef>
                <a:spcPts val="0"/>
              </a:spcBef>
              <a:buFontTx/>
              <a:buNone/>
            </a:pPr>
            <a:r>
              <a:rPr kumimoji="1" lang="en-US" altLang="zh-CN" sz="2400" baseline="0" dirty="0">
                <a:solidFill>
                  <a:srgbClr val="000000"/>
                </a:solidFill>
                <a:latin typeface="宋体" panose="02010600030101010101" pitchFamily="2" charset="-122"/>
                <a:cs typeface="宋体" panose="02010600030101010101" pitchFamily="2" charset="-122"/>
              </a:rPr>
              <a:t>C.</a:t>
            </a:r>
            <a:r>
              <a:rPr kumimoji="1" lang="zh-CN" altLang="en-US" sz="2400" baseline="0" dirty="0">
                <a:solidFill>
                  <a:srgbClr val="000000"/>
                </a:solidFill>
                <a:latin typeface="宋体" panose="02010600030101010101" pitchFamily="2" charset="-122"/>
                <a:cs typeface="宋体" panose="02010600030101010101" pitchFamily="2" charset="-122"/>
              </a:rPr>
              <a:t>电流方向和磁场方向同时</a:t>
            </a:r>
            <a:r>
              <a:rPr kumimoji="1" lang="zh-CN" altLang="en-US" sz="2400" baseline="0" dirty="0" smtClean="0">
                <a:solidFill>
                  <a:srgbClr val="000000"/>
                </a:solidFill>
                <a:latin typeface="宋体" panose="02010600030101010101" pitchFamily="2" charset="-122"/>
                <a:cs typeface="宋体" panose="02010600030101010101" pitchFamily="2" charset="-122"/>
              </a:rPr>
              <a:t>改变</a:t>
            </a:r>
            <a:r>
              <a:rPr kumimoji="1" lang="en-US" altLang="zh-CN" sz="2400" baseline="0" dirty="0" smtClean="0">
                <a:solidFill>
                  <a:srgbClr val="000000"/>
                </a:solidFill>
                <a:latin typeface="宋体" panose="02010600030101010101" pitchFamily="2" charset="-122"/>
                <a:cs typeface="宋体" panose="02010600030101010101" pitchFamily="2" charset="-122"/>
              </a:rPr>
              <a:t>,</a:t>
            </a:r>
            <a:r>
              <a:rPr kumimoji="1" lang="zh-CN" altLang="en-US" sz="2400" baseline="0" dirty="0" smtClean="0">
                <a:solidFill>
                  <a:srgbClr val="000000"/>
                </a:solidFill>
                <a:latin typeface="宋体" panose="02010600030101010101" pitchFamily="2" charset="-122"/>
                <a:cs typeface="宋体" panose="02010600030101010101" pitchFamily="2" charset="-122"/>
              </a:rPr>
              <a:t>导体</a:t>
            </a:r>
            <a:r>
              <a:rPr kumimoji="1" lang="zh-CN" altLang="en-US" sz="2400" baseline="0" dirty="0">
                <a:solidFill>
                  <a:srgbClr val="000000"/>
                </a:solidFill>
                <a:latin typeface="宋体" panose="02010600030101010101" pitchFamily="2" charset="-122"/>
                <a:cs typeface="宋体" panose="02010600030101010101" pitchFamily="2" charset="-122"/>
              </a:rPr>
              <a:t>的受力方向改变</a:t>
            </a:r>
          </a:p>
          <a:p>
            <a:pPr>
              <a:lnSpc>
                <a:spcPct val="150000"/>
              </a:lnSpc>
              <a:spcBef>
                <a:spcPts val="0"/>
              </a:spcBef>
              <a:buFontTx/>
              <a:buNone/>
            </a:pPr>
            <a:r>
              <a:rPr kumimoji="1" lang="en-US" altLang="zh-CN" sz="2400" baseline="0" dirty="0">
                <a:solidFill>
                  <a:srgbClr val="000000"/>
                </a:solidFill>
                <a:latin typeface="宋体" panose="02010600030101010101" pitchFamily="2" charset="-122"/>
                <a:cs typeface="宋体" panose="02010600030101010101" pitchFamily="2" charset="-122"/>
              </a:rPr>
              <a:t>D.</a:t>
            </a:r>
            <a:r>
              <a:rPr kumimoji="1" lang="zh-CN" altLang="en-US" sz="2400" baseline="0" dirty="0">
                <a:solidFill>
                  <a:srgbClr val="000000"/>
                </a:solidFill>
                <a:latin typeface="宋体" panose="02010600030101010101" pitchFamily="2" charset="-122"/>
                <a:cs typeface="宋体" panose="02010600030101010101" pitchFamily="2" charset="-122"/>
              </a:rPr>
              <a:t>电流方向和磁场方向同时</a:t>
            </a:r>
            <a:r>
              <a:rPr kumimoji="1" lang="zh-CN" altLang="en-US" sz="2400" baseline="0" dirty="0" smtClean="0">
                <a:solidFill>
                  <a:srgbClr val="000000"/>
                </a:solidFill>
                <a:latin typeface="宋体" panose="02010600030101010101" pitchFamily="2" charset="-122"/>
                <a:cs typeface="宋体" panose="02010600030101010101" pitchFamily="2" charset="-122"/>
              </a:rPr>
              <a:t>改变</a:t>
            </a:r>
            <a:r>
              <a:rPr kumimoji="1" lang="en-US" altLang="zh-CN" sz="2400" baseline="0" dirty="0" smtClean="0">
                <a:solidFill>
                  <a:srgbClr val="000000"/>
                </a:solidFill>
                <a:latin typeface="宋体" panose="02010600030101010101" pitchFamily="2" charset="-122"/>
                <a:cs typeface="宋体" panose="02010600030101010101" pitchFamily="2" charset="-122"/>
              </a:rPr>
              <a:t>,</a:t>
            </a:r>
            <a:r>
              <a:rPr kumimoji="1" lang="zh-CN" altLang="en-US" sz="2400" baseline="0" dirty="0" smtClean="0">
                <a:solidFill>
                  <a:srgbClr val="000000"/>
                </a:solidFill>
                <a:latin typeface="宋体" panose="02010600030101010101" pitchFamily="2" charset="-122"/>
                <a:cs typeface="宋体" panose="02010600030101010101" pitchFamily="2" charset="-122"/>
              </a:rPr>
              <a:t>导体</a:t>
            </a:r>
            <a:r>
              <a:rPr kumimoji="1" lang="zh-CN" altLang="en-US" sz="2400" baseline="0" dirty="0">
                <a:solidFill>
                  <a:srgbClr val="000000"/>
                </a:solidFill>
                <a:latin typeface="宋体" panose="02010600030101010101" pitchFamily="2" charset="-122"/>
                <a:cs typeface="宋体" panose="02010600030101010101" pitchFamily="2" charset="-122"/>
              </a:rPr>
              <a:t>的受力方向不变 </a:t>
            </a:r>
          </a:p>
        </p:txBody>
      </p:sp>
      <p:sp>
        <p:nvSpPr>
          <p:cNvPr id="227337" name="Rectangle 9"/>
          <p:cNvSpPr>
            <a:spLocks noChangeArrowheads="1"/>
          </p:cNvSpPr>
          <p:nvPr/>
        </p:nvSpPr>
        <p:spPr bwMode="auto">
          <a:xfrm>
            <a:off x="5714178" y="1773610"/>
            <a:ext cx="297180" cy="626110"/>
          </a:xfrm>
          <a:prstGeom prst="rect">
            <a:avLst/>
          </a:prstGeom>
          <a:noFill/>
          <a:ln w="9525">
            <a:noFill/>
            <a:miter lim="800000"/>
          </a:ln>
        </p:spPr>
        <p:txBody>
          <a:bodyPr wrap="none" lIns="72567" tIns="36283" rIns="72567" bIns="36283">
            <a:spAutoFit/>
          </a:bodyPr>
          <a:lstStyle/>
          <a:p>
            <a:pPr>
              <a:lnSpc>
                <a:spcPct val="150000"/>
              </a:lnSpc>
              <a:spcBef>
                <a:spcPct val="50000"/>
              </a:spcBef>
              <a:buFontTx/>
              <a:buNone/>
            </a:pPr>
            <a:r>
              <a:rPr kumimoji="1" lang="en-US" altLang="zh-CN" sz="2400" baseline="0" dirty="0">
                <a:solidFill>
                  <a:srgbClr val="FF0000"/>
                </a:solidFill>
                <a:latin typeface="宋体" panose="02010600030101010101" pitchFamily="2" charset="-122"/>
              </a:rPr>
              <a:t>C</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27337"/>
                                        </p:tgtEl>
                                        <p:attrNameLst>
                                          <p:attrName>style.visibility</p:attrName>
                                        </p:attrNameLst>
                                      </p:cBhvr>
                                      <p:to>
                                        <p:strVal val="visible"/>
                                      </p:to>
                                    </p:set>
                                    <p:anim calcmode="lin" valueType="num">
                                      <p:cBhvr additive="base">
                                        <p:cTn id="7" dur="500" fill="hold"/>
                                        <p:tgtEl>
                                          <p:spTgt spid="227337"/>
                                        </p:tgtEl>
                                        <p:attrNameLst>
                                          <p:attrName>ppt_x</p:attrName>
                                        </p:attrNameLst>
                                      </p:cBhvr>
                                      <p:tavLst>
                                        <p:tav tm="0">
                                          <p:val>
                                            <p:strVal val="1+#ppt_w/2"/>
                                          </p:val>
                                        </p:tav>
                                        <p:tav tm="100000">
                                          <p:val>
                                            <p:strVal val="#ppt_x"/>
                                          </p:val>
                                        </p:tav>
                                      </p:tavLst>
                                    </p:anim>
                                    <p:anim calcmode="lin" valueType="num">
                                      <p:cBhvr additive="base">
                                        <p:cTn id="8" dur="500" fill="hold"/>
                                        <p:tgtEl>
                                          <p:spTgt spid="227337"/>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7337"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idx="4294967295"/>
          </p:nvPr>
        </p:nvSpPr>
        <p:spPr>
          <a:xfrm>
            <a:off x="3810" y="2396490"/>
            <a:ext cx="9137015" cy="1035685"/>
          </a:xfrm>
        </p:spPr>
        <p:txBody>
          <a:bodyPr/>
          <a:lstStyle/>
          <a:p>
            <a:pPr algn="ctr"/>
            <a:r>
              <a:rPr lang="zh-CN" altLang="en-US" sz="4800" dirty="0" smtClean="0">
                <a:solidFill>
                  <a:srgbClr val="FF6700"/>
                </a:solidFill>
                <a:effectLst>
                  <a:outerShdw blurRad="50800" dist="38100" dir="2700000" algn="tl" rotWithShape="0">
                    <a:prstClr val="black">
                      <a:alpha val="40000"/>
                    </a:prstClr>
                  </a:outerShdw>
                </a:effectLst>
                <a:latin typeface="华文新魏" panose="02010800040101010101" pitchFamily="2" charset="-122"/>
                <a:ea typeface="华文新魏" panose="02010800040101010101" pitchFamily="2" charset="-122"/>
                <a:cs typeface="+mn-cs"/>
              </a:rPr>
              <a:t>第十四章 磁现象</a:t>
            </a:r>
            <a:endParaRPr lang="zh-CN" altLang="en-US" sz="4800" dirty="0">
              <a:solidFill>
                <a:srgbClr val="FF6700"/>
              </a:solidFill>
              <a:effectLst>
                <a:outerShdw blurRad="50800" dist="38100" dir="2700000" algn="tl" rotWithShape="0">
                  <a:prstClr val="black">
                    <a:alpha val="40000"/>
                  </a:prstClr>
                </a:outerShdw>
              </a:effectLst>
              <a:latin typeface="华文新魏" panose="02010800040101010101" pitchFamily="2" charset="-122"/>
              <a:ea typeface="华文新魏" panose="02010800040101010101" pitchFamily="2" charset="-122"/>
              <a:cs typeface="+mn-cs"/>
            </a:endParaRPr>
          </a:p>
        </p:txBody>
      </p:sp>
      <p:sp>
        <p:nvSpPr>
          <p:cNvPr id="5" name="副标题 4"/>
          <p:cNvSpPr>
            <a:spLocks noGrp="1"/>
          </p:cNvSpPr>
          <p:nvPr>
            <p:ph type="subTitle" idx="4294967295"/>
          </p:nvPr>
        </p:nvSpPr>
        <p:spPr>
          <a:xfrm>
            <a:off x="0" y="3888105"/>
            <a:ext cx="9137650" cy="1752600"/>
          </a:xfrm>
        </p:spPr>
        <p:txBody>
          <a:bodyPr/>
          <a:lstStyle/>
          <a:p>
            <a:pPr marL="0" indent="0" algn="ctr">
              <a:buNone/>
            </a:pPr>
            <a:r>
              <a:rPr lang="zh-CN" altLang="en-US" sz="4000" dirty="0" smtClean="0">
                <a:solidFill>
                  <a:srgbClr val="F94D2B"/>
                </a:solidFill>
                <a:effectLst>
                  <a:outerShdw blurRad="50800" dist="38100" dir="2700000" algn="tl" rotWithShape="0">
                    <a:prstClr val="black">
                      <a:alpha val="40000"/>
                    </a:prstClr>
                  </a:outerShdw>
                </a:effectLst>
                <a:latin typeface="华文新魏" panose="02010800040101010101" pitchFamily="2" charset="-122"/>
                <a:ea typeface="华文新魏" panose="02010800040101010101" pitchFamily="2" charset="-122"/>
                <a:sym typeface="+mn-ea"/>
              </a:rPr>
              <a:t>五、磁场对通电导线的作用力</a:t>
            </a:r>
            <a:endParaRPr lang="zh-CN" altLang="en-US" sz="4000" dirty="0">
              <a:solidFill>
                <a:srgbClr val="F94D2B"/>
              </a:solidFill>
              <a:effectLst>
                <a:outerShdw blurRad="50800" dist="38100" dir="2700000" algn="tl" rotWithShape="0">
                  <a:prstClr val="black">
                    <a:alpha val="40000"/>
                  </a:prstClr>
                </a:outerShdw>
              </a:effectLst>
              <a:latin typeface="华文新魏" panose="02010800040101010101" pitchFamily="2" charset="-122"/>
              <a:ea typeface="华文新魏" panose="02010800040101010101" pitchFamily="2" charset="-122"/>
              <a:sym typeface="+mn-ea"/>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785786" y="1143778"/>
            <a:ext cx="4754880" cy="645160"/>
          </a:xfrm>
          <a:prstGeom prst="rect">
            <a:avLst/>
          </a:prstGeom>
        </p:spPr>
        <p:txBody>
          <a:bodyPr wrap="none">
            <a:spAutoFit/>
          </a:bodyPr>
          <a:lstStyle/>
          <a:p>
            <a:pPr>
              <a:lnSpc>
                <a:spcPct val="150000"/>
              </a:lnSpc>
              <a:spcBef>
                <a:spcPts val="0"/>
              </a:spcBef>
            </a:pPr>
            <a:r>
              <a:rPr kumimoji="1" lang="zh-CN" altLang="en-US" sz="2400" baseline="0" dirty="0" smtClean="0">
                <a:solidFill>
                  <a:srgbClr val="002060"/>
                </a:solidFill>
                <a:latin typeface="Times New Roman" panose="02020603050405020304" pitchFamily="18" charset="0"/>
                <a:cs typeface="Times New Roman" panose="02020603050405020304" pitchFamily="18" charset="0"/>
              </a:rPr>
              <a:t>电动机</a:t>
            </a:r>
            <a:r>
              <a:rPr kumimoji="1" lang="zh-CN" altLang="en-US" sz="2400" baseline="0" dirty="0">
                <a:solidFill>
                  <a:srgbClr val="002060"/>
                </a:solidFill>
                <a:latin typeface="Times New Roman" panose="02020603050405020304" pitchFamily="18" charset="0"/>
                <a:cs typeface="Times New Roman" panose="02020603050405020304" pitchFamily="18" charset="0"/>
              </a:rPr>
              <a:t>通电后为什么能够转动呢？</a:t>
            </a:r>
          </a:p>
        </p:txBody>
      </p:sp>
      <p:sp>
        <p:nvSpPr>
          <p:cNvPr id="19" name="TextBox 8"/>
          <p:cNvSpPr txBox="1">
            <a:spLocks noChangeArrowheads="1"/>
          </p:cNvSpPr>
          <p:nvPr/>
        </p:nvSpPr>
        <p:spPr bwMode="auto">
          <a:xfrm>
            <a:off x="1537257" y="2067945"/>
            <a:ext cx="792480" cy="645160"/>
          </a:xfrm>
          <a:prstGeom prst="rect">
            <a:avLst/>
          </a:prstGeom>
          <a:noFill/>
          <a:ln w="9525">
            <a:noFill/>
            <a:miter lim="800000"/>
          </a:ln>
        </p:spPr>
        <p:txBody>
          <a:bodyPr wrap="none">
            <a:spAutoFit/>
          </a:bodyPr>
          <a:lstStyle/>
          <a:p>
            <a:pPr algn="ctr">
              <a:lnSpc>
                <a:spcPct val="150000"/>
              </a:lnSpc>
            </a:pPr>
            <a:r>
              <a:rPr lang="zh-CN" altLang="en-US" sz="2400" baseline="0" dirty="0">
                <a:solidFill>
                  <a:srgbClr val="002060"/>
                </a:solidFill>
                <a:latin typeface="Times New Roman" panose="02020603050405020304"/>
                <a:ea typeface="宋体" panose="02010600030101010101" pitchFamily="2" charset="-122"/>
              </a:rPr>
              <a:t>车床</a:t>
            </a:r>
          </a:p>
        </p:txBody>
      </p:sp>
      <p:sp>
        <p:nvSpPr>
          <p:cNvPr id="20" name="TextBox 10"/>
          <p:cNvSpPr txBox="1">
            <a:spLocks noChangeArrowheads="1"/>
          </p:cNvSpPr>
          <p:nvPr/>
        </p:nvSpPr>
        <p:spPr bwMode="auto">
          <a:xfrm>
            <a:off x="4747977" y="2068223"/>
            <a:ext cx="792480" cy="645160"/>
          </a:xfrm>
          <a:prstGeom prst="rect">
            <a:avLst/>
          </a:prstGeom>
          <a:noFill/>
          <a:ln w="9525">
            <a:noFill/>
            <a:miter lim="800000"/>
          </a:ln>
        </p:spPr>
        <p:txBody>
          <a:bodyPr wrap="none">
            <a:spAutoFit/>
          </a:bodyPr>
          <a:lstStyle/>
          <a:p>
            <a:pPr algn="ctr">
              <a:lnSpc>
                <a:spcPct val="150000"/>
              </a:lnSpc>
            </a:pPr>
            <a:r>
              <a:rPr lang="zh-CN" altLang="en-US" sz="2400" baseline="0" dirty="0">
                <a:solidFill>
                  <a:srgbClr val="002060"/>
                </a:solidFill>
                <a:latin typeface="Times New Roman" panose="02020603050405020304"/>
                <a:ea typeface="宋体" panose="02010600030101010101" pitchFamily="2" charset="-122"/>
              </a:rPr>
              <a:t>水泵</a:t>
            </a:r>
          </a:p>
        </p:txBody>
      </p:sp>
      <p:sp>
        <p:nvSpPr>
          <p:cNvPr id="21" name="TextBox 13"/>
          <p:cNvSpPr txBox="1">
            <a:spLocks noChangeArrowheads="1"/>
          </p:cNvSpPr>
          <p:nvPr/>
        </p:nvSpPr>
        <p:spPr bwMode="auto">
          <a:xfrm>
            <a:off x="6660754" y="2068223"/>
            <a:ext cx="1097280" cy="645160"/>
          </a:xfrm>
          <a:prstGeom prst="rect">
            <a:avLst/>
          </a:prstGeom>
          <a:noFill/>
          <a:ln w="9525">
            <a:noFill/>
            <a:miter lim="800000"/>
          </a:ln>
        </p:spPr>
        <p:txBody>
          <a:bodyPr wrap="none">
            <a:spAutoFit/>
          </a:bodyPr>
          <a:lstStyle/>
          <a:p>
            <a:pPr algn="ctr">
              <a:lnSpc>
                <a:spcPct val="150000"/>
              </a:lnSpc>
            </a:pPr>
            <a:r>
              <a:rPr lang="zh-CN" altLang="en-US" sz="2400" baseline="0" dirty="0">
                <a:solidFill>
                  <a:srgbClr val="002060"/>
                </a:solidFill>
                <a:latin typeface="Times New Roman" panose="02020603050405020304"/>
                <a:ea typeface="宋体" panose="02010600030101010101" pitchFamily="2" charset="-122"/>
              </a:rPr>
              <a:t>电风扇</a:t>
            </a:r>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60232" y="3063048"/>
            <a:ext cx="1224136" cy="25755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79913" y="3412380"/>
            <a:ext cx="2803401" cy="15096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8642" y="2992871"/>
            <a:ext cx="3107255" cy="21568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3" name="Picture 6" descr="http://a3.att.hudong.com/42/27/300001174781131225272027912_950.jpg"/>
          <p:cNvPicPr>
            <a:picLocks noChangeAspect="1" noChangeArrowheads="1"/>
          </p:cNvPicPr>
          <p:nvPr/>
        </p:nvPicPr>
        <p:blipFill>
          <a:blip r:embed="rId2" cstate="print"/>
          <a:srcRect/>
          <a:stretch>
            <a:fillRect/>
          </a:stretch>
        </p:blipFill>
        <p:spPr bwMode="auto">
          <a:xfrm>
            <a:off x="814909" y="2565499"/>
            <a:ext cx="3413125" cy="2500872"/>
          </a:xfrm>
          <a:prstGeom prst="rect">
            <a:avLst/>
          </a:prstGeom>
          <a:noFill/>
          <a:ln w="9525">
            <a:noFill/>
            <a:miter lim="800000"/>
            <a:headEnd/>
            <a:tailEnd/>
          </a:ln>
        </p:spPr>
      </p:pic>
      <p:pic>
        <p:nvPicPr>
          <p:cNvPr id="3081" name="Picture 10" descr="http://img.soufun.com/news/2011_01/14/home/1294997370837_000.jpg"/>
          <p:cNvPicPr>
            <a:picLocks noChangeAspect="1" noChangeArrowheads="1"/>
          </p:cNvPicPr>
          <p:nvPr/>
        </p:nvPicPr>
        <p:blipFill>
          <a:blip r:embed="rId3" cstate="print"/>
          <a:srcRect b="11095"/>
          <a:stretch>
            <a:fillRect/>
          </a:stretch>
        </p:blipFill>
        <p:spPr bwMode="auto">
          <a:xfrm>
            <a:off x="4601666" y="2565498"/>
            <a:ext cx="3714750" cy="2481820"/>
          </a:xfrm>
          <a:prstGeom prst="rect">
            <a:avLst/>
          </a:prstGeom>
          <a:noFill/>
          <a:ln w="9525">
            <a:noFill/>
            <a:miter lim="800000"/>
            <a:headEnd/>
            <a:tailEnd/>
          </a:ln>
        </p:spPr>
      </p:pic>
      <p:sp>
        <p:nvSpPr>
          <p:cNvPr id="18" name="TextBox 15"/>
          <p:cNvSpPr txBox="1">
            <a:spLocks noChangeArrowheads="1"/>
          </p:cNvSpPr>
          <p:nvPr/>
        </p:nvSpPr>
        <p:spPr bwMode="auto">
          <a:xfrm>
            <a:off x="1833984" y="1221038"/>
            <a:ext cx="1402080" cy="645160"/>
          </a:xfrm>
          <a:prstGeom prst="rect">
            <a:avLst/>
          </a:prstGeom>
          <a:noFill/>
          <a:ln w="9525">
            <a:noFill/>
            <a:miter lim="800000"/>
          </a:ln>
        </p:spPr>
        <p:txBody>
          <a:bodyPr wrap="none">
            <a:spAutoFit/>
          </a:bodyPr>
          <a:lstStyle/>
          <a:p>
            <a:pPr>
              <a:lnSpc>
                <a:spcPct val="150000"/>
              </a:lnSpc>
              <a:spcBef>
                <a:spcPts val="0"/>
              </a:spcBef>
            </a:pPr>
            <a:r>
              <a:rPr kumimoji="1" lang="zh-CN" altLang="en-US" sz="2400" baseline="0" dirty="0">
                <a:solidFill>
                  <a:srgbClr val="002060"/>
                </a:solidFill>
                <a:latin typeface="Times New Roman" panose="02020603050405020304" pitchFamily="18" charset="0"/>
                <a:cs typeface="Times New Roman" panose="02020603050405020304" pitchFamily="18" charset="0"/>
              </a:rPr>
              <a:t>电力机车</a:t>
            </a:r>
          </a:p>
        </p:txBody>
      </p:sp>
      <p:sp>
        <p:nvSpPr>
          <p:cNvPr id="19" name="TextBox 17"/>
          <p:cNvSpPr txBox="1">
            <a:spLocks noChangeArrowheads="1"/>
          </p:cNvSpPr>
          <p:nvPr/>
        </p:nvSpPr>
        <p:spPr bwMode="auto">
          <a:xfrm>
            <a:off x="5390555" y="1221038"/>
            <a:ext cx="1706880" cy="645160"/>
          </a:xfrm>
          <a:prstGeom prst="rect">
            <a:avLst/>
          </a:prstGeom>
          <a:noFill/>
          <a:ln w="9525">
            <a:noFill/>
            <a:miter lim="800000"/>
          </a:ln>
        </p:spPr>
        <p:txBody>
          <a:bodyPr wrap="none">
            <a:spAutoFit/>
          </a:bodyPr>
          <a:lstStyle/>
          <a:p>
            <a:pPr>
              <a:lnSpc>
                <a:spcPct val="150000"/>
              </a:lnSpc>
              <a:spcBef>
                <a:spcPts val="0"/>
              </a:spcBef>
            </a:pPr>
            <a:r>
              <a:rPr kumimoji="1" lang="zh-CN" altLang="en-US" sz="2400" baseline="0" dirty="0">
                <a:solidFill>
                  <a:srgbClr val="002060"/>
                </a:solidFill>
                <a:latin typeface="Times New Roman" panose="02020603050405020304" pitchFamily="18" charset="0"/>
                <a:cs typeface="Times New Roman" panose="02020603050405020304" pitchFamily="18" charset="0"/>
              </a:rPr>
              <a:t>洗衣机内部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9"/>
          <p:cNvSpPr txBox="1">
            <a:spLocks noChangeArrowheads="1"/>
          </p:cNvSpPr>
          <p:nvPr/>
        </p:nvSpPr>
        <p:spPr bwMode="auto">
          <a:xfrm>
            <a:off x="628356" y="5469152"/>
            <a:ext cx="7092528" cy="626110"/>
          </a:xfrm>
          <a:prstGeom prst="rect">
            <a:avLst/>
          </a:prstGeom>
          <a:noFill/>
          <a:ln w="9525">
            <a:noFill/>
            <a:miter lim="800000"/>
          </a:ln>
        </p:spPr>
        <p:txBody>
          <a:bodyPr wrap="square" lIns="72567" tIns="36283" rIns="72567" bIns="36283">
            <a:spAutoFit/>
          </a:bodyPr>
          <a:lstStyle/>
          <a:p>
            <a:pPr>
              <a:lnSpc>
                <a:spcPct val="150000"/>
              </a:lnSpc>
              <a:spcBef>
                <a:spcPts val="0"/>
              </a:spcBef>
            </a:pPr>
            <a:r>
              <a:rPr kumimoji="1" lang="zh-CN" altLang="en-US" sz="2400" baseline="0" dirty="0" smtClean="0">
                <a:solidFill>
                  <a:srgbClr val="000000"/>
                </a:solidFill>
                <a:latin typeface="宋体" panose="02010600030101010101" pitchFamily="2" charset="-122"/>
                <a:cs typeface="Times New Roman" panose="02020603050405020304" pitchFamily="18" charset="0"/>
              </a:rPr>
              <a:t>通电</a:t>
            </a:r>
            <a:r>
              <a:rPr kumimoji="1" lang="zh-CN" altLang="en-US" sz="2400" baseline="0" dirty="0">
                <a:solidFill>
                  <a:srgbClr val="000000"/>
                </a:solidFill>
                <a:latin typeface="宋体" panose="02010600030101010101" pitchFamily="2" charset="-122"/>
                <a:cs typeface="Times New Roman" panose="02020603050405020304" pitchFamily="18" charset="0"/>
              </a:rPr>
              <a:t>导线是不是也会受到磁场的作用力呢？</a:t>
            </a:r>
          </a:p>
        </p:txBody>
      </p:sp>
      <p:grpSp>
        <p:nvGrpSpPr>
          <p:cNvPr id="2" name="Group 3"/>
          <p:cNvGrpSpPr/>
          <p:nvPr/>
        </p:nvGrpSpPr>
        <p:grpSpPr bwMode="auto">
          <a:xfrm>
            <a:off x="1320457" y="2738507"/>
            <a:ext cx="2701927" cy="1870509"/>
            <a:chOff x="1" y="-174"/>
            <a:chExt cx="1702" cy="1178"/>
          </a:xfrm>
        </p:grpSpPr>
        <p:sp>
          <p:nvSpPr>
            <p:cNvPr id="4118" name="Freeform 16"/>
            <p:cNvSpPr>
              <a:spLocks noChangeAspect="1"/>
            </p:cNvSpPr>
            <p:nvPr/>
          </p:nvSpPr>
          <p:spPr bwMode="auto">
            <a:xfrm rot="16200000" flipH="1">
              <a:off x="408" y="110"/>
              <a:ext cx="486" cy="1301"/>
            </a:xfrm>
            <a:custGeom>
              <a:avLst/>
              <a:gdLst>
                <a:gd name="T0" fmla="*/ 10 w 10000"/>
                <a:gd name="T1" fmla="*/ 200 h 26000"/>
                <a:gd name="T2" fmla="*/ 30 w 10000"/>
                <a:gd name="T3" fmla="*/ 202 h 26000"/>
                <a:gd name="T4" fmla="*/ 51 w 10000"/>
                <a:gd name="T5" fmla="*/ 205 h 26000"/>
                <a:gd name="T6" fmla="*/ 71 w 10000"/>
                <a:gd name="T7" fmla="*/ 209 h 26000"/>
                <a:gd name="T8" fmla="*/ 90 w 10000"/>
                <a:gd name="T9" fmla="*/ 215 h 26000"/>
                <a:gd name="T10" fmla="*/ 109 w 10000"/>
                <a:gd name="T11" fmla="*/ 222 h 26000"/>
                <a:gd name="T12" fmla="*/ 128 w 10000"/>
                <a:gd name="T13" fmla="*/ 231 h 26000"/>
                <a:gd name="T14" fmla="*/ 146 w 10000"/>
                <a:gd name="T15" fmla="*/ 240 h 26000"/>
                <a:gd name="T16" fmla="*/ 163 w 10000"/>
                <a:gd name="T17" fmla="*/ 251 h 26000"/>
                <a:gd name="T18" fmla="*/ 180 w 10000"/>
                <a:gd name="T19" fmla="*/ 264 h 26000"/>
                <a:gd name="T20" fmla="*/ 195 w 10000"/>
                <a:gd name="T21" fmla="*/ 277 h 26000"/>
                <a:gd name="T22" fmla="*/ 210 w 10000"/>
                <a:gd name="T23" fmla="*/ 292 h 26000"/>
                <a:gd name="T24" fmla="*/ 223 w 10000"/>
                <a:gd name="T25" fmla="*/ 307 h 26000"/>
                <a:gd name="T26" fmla="*/ 236 w 10000"/>
                <a:gd name="T27" fmla="*/ 324 h 26000"/>
                <a:gd name="T28" fmla="*/ 247 w 10000"/>
                <a:gd name="T29" fmla="*/ 341 h 26000"/>
                <a:gd name="T30" fmla="*/ 257 w 10000"/>
                <a:gd name="T31" fmla="*/ 359 h 26000"/>
                <a:gd name="T32" fmla="*/ 266 w 10000"/>
                <a:gd name="T33" fmla="*/ 378 h 26000"/>
                <a:gd name="T34" fmla="*/ 274 w 10000"/>
                <a:gd name="T35" fmla="*/ 398 h 26000"/>
                <a:gd name="T36" fmla="*/ 280 w 10000"/>
                <a:gd name="T37" fmla="*/ 418 h 26000"/>
                <a:gd name="T38" fmla="*/ 285 w 10000"/>
                <a:gd name="T39" fmla="*/ 438 h 26000"/>
                <a:gd name="T40" fmla="*/ 289 w 10000"/>
                <a:gd name="T41" fmla="*/ 459 h 26000"/>
                <a:gd name="T42" fmla="*/ 291 w 10000"/>
                <a:gd name="T43" fmla="*/ 479 h 26000"/>
                <a:gd name="T44" fmla="*/ 292 w 10000"/>
                <a:gd name="T45" fmla="*/ 500 h 26000"/>
                <a:gd name="T46" fmla="*/ 486 w 10000"/>
                <a:gd name="T47" fmla="*/ 1301 h 26000"/>
                <a:gd name="T48" fmla="*/ 486 w 10000"/>
                <a:gd name="T49" fmla="*/ 483 h 26000"/>
                <a:gd name="T50" fmla="*/ 483 w 10000"/>
                <a:gd name="T51" fmla="*/ 448 h 26000"/>
                <a:gd name="T52" fmla="*/ 479 w 10000"/>
                <a:gd name="T53" fmla="*/ 414 h 26000"/>
                <a:gd name="T54" fmla="*/ 472 w 10000"/>
                <a:gd name="T55" fmla="*/ 379 h 26000"/>
                <a:gd name="T56" fmla="*/ 462 w 10000"/>
                <a:gd name="T57" fmla="*/ 346 h 26000"/>
                <a:gd name="T58" fmla="*/ 451 w 10000"/>
                <a:gd name="T59" fmla="*/ 313 h 26000"/>
                <a:gd name="T60" fmla="*/ 437 w 10000"/>
                <a:gd name="T61" fmla="*/ 281 h 26000"/>
                <a:gd name="T62" fmla="*/ 421 w 10000"/>
                <a:gd name="T63" fmla="*/ 250 h 26000"/>
                <a:gd name="T64" fmla="*/ 403 w 10000"/>
                <a:gd name="T65" fmla="*/ 221 h 26000"/>
                <a:gd name="T66" fmla="*/ 383 w 10000"/>
                <a:gd name="T67" fmla="*/ 192 h 26000"/>
                <a:gd name="T68" fmla="*/ 361 w 10000"/>
                <a:gd name="T69" fmla="*/ 166 h 26000"/>
                <a:gd name="T70" fmla="*/ 338 w 10000"/>
                <a:gd name="T71" fmla="*/ 140 h 26000"/>
                <a:gd name="T72" fmla="*/ 312 w 10000"/>
                <a:gd name="T73" fmla="*/ 117 h 26000"/>
                <a:gd name="T74" fmla="*/ 286 w 10000"/>
                <a:gd name="T75" fmla="*/ 96 h 26000"/>
                <a:gd name="T76" fmla="*/ 258 w 10000"/>
                <a:gd name="T77" fmla="*/ 76 h 26000"/>
                <a:gd name="T78" fmla="*/ 228 w 10000"/>
                <a:gd name="T79" fmla="*/ 59 h 26000"/>
                <a:gd name="T80" fmla="*/ 198 w 10000"/>
                <a:gd name="T81" fmla="*/ 43 h 26000"/>
                <a:gd name="T82" fmla="*/ 166 w 10000"/>
                <a:gd name="T83" fmla="*/ 30 h 26000"/>
                <a:gd name="T84" fmla="*/ 134 w 10000"/>
                <a:gd name="T85" fmla="*/ 19 h 26000"/>
                <a:gd name="T86" fmla="*/ 101 w 10000"/>
                <a:gd name="T87" fmla="*/ 11 h 26000"/>
                <a:gd name="T88" fmla="*/ 68 w 10000"/>
                <a:gd name="T89" fmla="*/ 5 h 26000"/>
                <a:gd name="T90" fmla="*/ 34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3366FF"/>
            </a:solidFill>
            <a:ln w="9525">
              <a:miter lim="800000"/>
            </a:ln>
            <a:scene3d>
              <a:camera prst="legacyObliqueTopRight"/>
              <a:lightRig rig="legacyFlat3" dir="b"/>
            </a:scene3d>
            <a:sp3d extrusionH="430200" prstMaterial="legacyMatte">
              <a:bevelT w="13500" h="13500" prst="angle"/>
              <a:bevelB w="13500" h="13500" prst="angle"/>
              <a:extrusionClr>
                <a:srgbClr val="3366FF"/>
              </a:extrusionClr>
            </a:sp3d>
          </p:spPr>
          <p:txBody>
            <a:bodyPr>
              <a:flatTx/>
            </a:bodyPr>
            <a:lstStyle/>
            <a:p>
              <a:pPr>
                <a:lnSpc>
                  <a:spcPct val="150000"/>
                </a:lnSpc>
              </a:pPr>
              <a:endParaRPr lang="zh-CN" altLang="en-US" sz="2400">
                <a:latin typeface="宋体" panose="02010600030101010101" pitchFamily="2" charset="-122"/>
              </a:endParaRPr>
            </a:p>
          </p:txBody>
        </p:sp>
        <p:sp>
          <p:nvSpPr>
            <p:cNvPr id="4119" name="Freeform 18"/>
            <p:cNvSpPr>
              <a:spLocks noChangeAspect="1"/>
            </p:cNvSpPr>
            <p:nvPr/>
          </p:nvSpPr>
          <p:spPr bwMode="auto">
            <a:xfrm rot="-5400000">
              <a:off x="408" y="-371"/>
              <a:ext cx="486" cy="1301"/>
            </a:xfrm>
            <a:custGeom>
              <a:avLst/>
              <a:gdLst>
                <a:gd name="T0" fmla="*/ 10 w 10000"/>
                <a:gd name="T1" fmla="*/ 200 h 26000"/>
                <a:gd name="T2" fmla="*/ 30 w 10000"/>
                <a:gd name="T3" fmla="*/ 202 h 26000"/>
                <a:gd name="T4" fmla="*/ 51 w 10000"/>
                <a:gd name="T5" fmla="*/ 205 h 26000"/>
                <a:gd name="T6" fmla="*/ 71 w 10000"/>
                <a:gd name="T7" fmla="*/ 209 h 26000"/>
                <a:gd name="T8" fmla="*/ 90 w 10000"/>
                <a:gd name="T9" fmla="*/ 215 h 26000"/>
                <a:gd name="T10" fmla="*/ 109 w 10000"/>
                <a:gd name="T11" fmla="*/ 222 h 26000"/>
                <a:gd name="T12" fmla="*/ 128 w 10000"/>
                <a:gd name="T13" fmla="*/ 231 h 26000"/>
                <a:gd name="T14" fmla="*/ 146 w 10000"/>
                <a:gd name="T15" fmla="*/ 240 h 26000"/>
                <a:gd name="T16" fmla="*/ 163 w 10000"/>
                <a:gd name="T17" fmla="*/ 251 h 26000"/>
                <a:gd name="T18" fmla="*/ 180 w 10000"/>
                <a:gd name="T19" fmla="*/ 264 h 26000"/>
                <a:gd name="T20" fmla="*/ 195 w 10000"/>
                <a:gd name="T21" fmla="*/ 277 h 26000"/>
                <a:gd name="T22" fmla="*/ 210 w 10000"/>
                <a:gd name="T23" fmla="*/ 292 h 26000"/>
                <a:gd name="T24" fmla="*/ 223 w 10000"/>
                <a:gd name="T25" fmla="*/ 307 h 26000"/>
                <a:gd name="T26" fmla="*/ 236 w 10000"/>
                <a:gd name="T27" fmla="*/ 324 h 26000"/>
                <a:gd name="T28" fmla="*/ 247 w 10000"/>
                <a:gd name="T29" fmla="*/ 341 h 26000"/>
                <a:gd name="T30" fmla="*/ 257 w 10000"/>
                <a:gd name="T31" fmla="*/ 359 h 26000"/>
                <a:gd name="T32" fmla="*/ 266 w 10000"/>
                <a:gd name="T33" fmla="*/ 378 h 26000"/>
                <a:gd name="T34" fmla="*/ 274 w 10000"/>
                <a:gd name="T35" fmla="*/ 398 h 26000"/>
                <a:gd name="T36" fmla="*/ 280 w 10000"/>
                <a:gd name="T37" fmla="*/ 418 h 26000"/>
                <a:gd name="T38" fmla="*/ 285 w 10000"/>
                <a:gd name="T39" fmla="*/ 438 h 26000"/>
                <a:gd name="T40" fmla="*/ 289 w 10000"/>
                <a:gd name="T41" fmla="*/ 459 h 26000"/>
                <a:gd name="T42" fmla="*/ 291 w 10000"/>
                <a:gd name="T43" fmla="*/ 479 h 26000"/>
                <a:gd name="T44" fmla="*/ 292 w 10000"/>
                <a:gd name="T45" fmla="*/ 500 h 26000"/>
                <a:gd name="T46" fmla="*/ 486 w 10000"/>
                <a:gd name="T47" fmla="*/ 1301 h 26000"/>
                <a:gd name="T48" fmla="*/ 486 w 10000"/>
                <a:gd name="T49" fmla="*/ 483 h 26000"/>
                <a:gd name="T50" fmla="*/ 483 w 10000"/>
                <a:gd name="T51" fmla="*/ 448 h 26000"/>
                <a:gd name="T52" fmla="*/ 479 w 10000"/>
                <a:gd name="T53" fmla="*/ 414 h 26000"/>
                <a:gd name="T54" fmla="*/ 472 w 10000"/>
                <a:gd name="T55" fmla="*/ 379 h 26000"/>
                <a:gd name="T56" fmla="*/ 462 w 10000"/>
                <a:gd name="T57" fmla="*/ 346 h 26000"/>
                <a:gd name="T58" fmla="*/ 451 w 10000"/>
                <a:gd name="T59" fmla="*/ 313 h 26000"/>
                <a:gd name="T60" fmla="*/ 437 w 10000"/>
                <a:gd name="T61" fmla="*/ 281 h 26000"/>
                <a:gd name="T62" fmla="*/ 421 w 10000"/>
                <a:gd name="T63" fmla="*/ 250 h 26000"/>
                <a:gd name="T64" fmla="*/ 403 w 10000"/>
                <a:gd name="T65" fmla="*/ 221 h 26000"/>
                <a:gd name="T66" fmla="*/ 383 w 10000"/>
                <a:gd name="T67" fmla="*/ 192 h 26000"/>
                <a:gd name="T68" fmla="*/ 361 w 10000"/>
                <a:gd name="T69" fmla="*/ 166 h 26000"/>
                <a:gd name="T70" fmla="*/ 338 w 10000"/>
                <a:gd name="T71" fmla="*/ 140 h 26000"/>
                <a:gd name="T72" fmla="*/ 312 w 10000"/>
                <a:gd name="T73" fmla="*/ 117 h 26000"/>
                <a:gd name="T74" fmla="*/ 286 w 10000"/>
                <a:gd name="T75" fmla="*/ 96 h 26000"/>
                <a:gd name="T76" fmla="*/ 258 w 10000"/>
                <a:gd name="T77" fmla="*/ 76 h 26000"/>
                <a:gd name="T78" fmla="*/ 228 w 10000"/>
                <a:gd name="T79" fmla="*/ 59 h 26000"/>
                <a:gd name="T80" fmla="*/ 198 w 10000"/>
                <a:gd name="T81" fmla="*/ 43 h 26000"/>
                <a:gd name="T82" fmla="*/ 166 w 10000"/>
                <a:gd name="T83" fmla="*/ 30 h 26000"/>
                <a:gd name="T84" fmla="*/ 134 w 10000"/>
                <a:gd name="T85" fmla="*/ 19 h 26000"/>
                <a:gd name="T86" fmla="*/ 101 w 10000"/>
                <a:gd name="T87" fmla="*/ 11 h 26000"/>
                <a:gd name="T88" fmla="*/ 68 w 10000"/>
                <a:gd name="T89" fmla="*/ 5 h 26000"/>
                <a:gd name="T90" fmla="*/ 34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FF6600"/>
            </a:solidFill>
            <a:ln w="9525">
              <a:miter lim="800000"/>
            </a:ln>
            <a:scene3d>
              <a:camera prst="legacyObliqueTopRight"/>
              <a:lightRig rig="legacyFlat3" dir="b"/>
            </a:scene3d>
            <a:sp3d extrusionH="430200" prstMaterial="legacyMatte">
              <a:bevelT w="13500" h="13500" prst="angle"/>
              <a:bevelB w="13500" h="13500" prst="angle"/>
              <a:extrusionClr>
                <a:srgbClr val="FF6600"/>
              </a:extrusionClr>
            </a:sp3d>
          </p:spPr>
          <p:txBody>
            <a:bodyPr>
              <a:flatTx/>
            </a:bodyPr>
            <a:lstStyle/>
            <a:p>
              <a:pPr>
                <a:lnSpc>
                  <a:spcPct val="150000"/>
                </a:lnSpc>
              </a:pPr>
              <a:endParaRPr lang="zh-CN" altLang="en-US" sz="2400">
                <a:latin typeface="宋体" panose="02010600030101010101" pitchFamily="2" charset="-122"/>
              </a:endParaRPr>
            </a:p>
          </p:txBody>
        </p:sp>
        <p:sp>
          <p:nvSpPr>
            <p:cNvPr id="4120" name="Text Box 19"/>
            <p:cNvSpPr txBox="1">
              <a:spLocks noChangeArrowheads="1"/>
            </p:cNvSpPr>
            <p:nvPr/>
          </p:nvSpPr>
          <p:spPr bwMode="auto">
            <a:xfrm>
              <a:off x="1407" y="-174"/>
              <a:ext cx="296" cy="1104"/>
            </a:xfrm>
            <a:prstGeom prst="rect">
              <a:avLst/>
            </a:prstGeom>
            <a:noFill/>
            <a:ln w="9525">
              <a:noFill/>
              <a:miter lim="800000"/>
            </a:ln>
          </p:spPr>
          <p:txBody>
            <a:bodyPr wrap="square">
              <a:spAutoFit/>
            </a:bodyPr>
            <a:lstStyle/>
            <a:p>
              <a:pPr>
                <a:lnSpc>
                  <a:spcPct val="150000"/>
                </a:lnSpc>
              </a:pPr>
              <a:r>
                <a:rPr lang="en-US" altLang="zh-CN" sz="2400" baseline="0" dirty="0" smtClean="0">
                  <a:solidFill>
                    <a:schemeClr val="hlink"/>
                  </a:solidFill>
                  <a:latin typeface="宋体" panose="02010600030101010101" pitchFamily="2" charset="-122"/>
                </a:rPr>
                <a:t>S</a:t>
              </a:r>
              <a:endParaRPr lang="en-US" altLang="zh-CN" sz="2400" baseline="0" dirty="0">
                <a:solidFill>
                  <a:schemeClr val="hlink"/>
                </a:solidFill>
                <a:latin typeface="宋体" panose="02010600030101010101" pitchFamily="2" charset="-122"/>
              </a:endParaRPr>
            </a:p>
            <a:p>
              <a:pPr>
                <a:lnSpc>
                  <a:spcPct val="150000"/>
                </a:lnSpc>
              </a:pPr>
              <a:endParaRPr lang="en-US" altLang="zh-CN" sz="2400" baseline="0" dirty="0">
                <a:solidFill>
                  <a:srgbClr val="FF0000"/>
                </a:solidFill>
                <a:latin typeface="宋体" panose="02010600030101010101" pitchFamily="2" charset="-122"/>
              </a:endParaRPr>
            </a:p>
            <a:p>
              <a:pPr>
                <a:lnSpc>
                  <a:spcPct val="150000"/>
                </a:lnSpc>
              </a:pPr>
              <a:r>
                <a:rPr lang="en-US" altLang="zh-CN" sz="2400" baseline="0" dirty="0">
                  <a:solidFill>
                    <a:srgbClr val="FF0000"/>
                  </a:solidFill>
                  <a:latin typeface="宋体" panose="02010600030101010101" pitchFamily="2" charset="-122"/>
                </a:rPr>
                <a:t>N</a:t>
              </a:r>
            </a:p>
          </p:txBody>
        </p:sp>
      </p:grpSp>
      <p:grpSp>
        <p:nvGrpSpPr>
          <p:cNvPr id="3" name="Group 7"/>
          <p:cNvGrpSpPr/>
          <p:nvPr/>
        </p:nvGrpSpPr>
        <p:grpSpPr bwMode="auto">
          <a:xfrm>
            <a:off x="4992344" y="2449349"/>
            <a:ext cx="3033308" cy="2586576"/>
            <a:chOff x="0" y="-40"/>
            <a:chExt cx="1995" cy="1710"/>
          </a:xfrm>
        </p:grpSpPr>
        <p:sp>
          <p:nvSpPr>
            <p:cNvPr id="4110" name="AutoShape 17"/>
            <p:cNvSpPr>
              <a:spLocks noChangeArrowheads="1"/>
            </p:cNvSpPr>
            <p:nvPr/>
          </p:nvSpPr>
          <p:spPr bwMode="auto">
            <a:xfrm rot="-8423894">
              <a:off x="495" y="68"/>
              <a:ext cx="96" cy="1584"/>
            </a:xfrm>
            <a:prstGeom prst="can">
              <a:avLst>
                <a:gd name="adj" fmla="val 124972"/>
              </a:avLst>
            </a:prstGeom>
            <a:solidFill>
              <a:schemeClr val="accent1"/>
            </a:solidFill>
            <a:ln w="9525">
              <a:solidFill>
                <a:schemeClr val="tx1"/>
              </a:solidFill>
              <a:round/>
            </a:ln>
          </p:spPr>
          <p:txBody>
            <a:bodyPr rot="10800000" wrap="none" anchor="ctr"/>
            <a:lstStyle/>
            <a:p>
              <a:pPr>
                <a:lnSpc>
                  <a:spcPct val="150000"/>
                </a:lnSpc>
              </a:pPr>
              <a:endParaRPr lang="zh-CN" altLang="en-US" sz="2400">
                <a:latin typeface="宋体" panose="02010600030101010101" pitchFamily="2" charset="-122"/>
              </a:endParaRPr>
            </a:p>
          </p:txBody>
        </p:sp>
        <p:grpSp>
          <p:nvGrpSpPr>
            <p:cNvPr id="4" name="Group 9"/>
            <p:cNvGrpSpPr/>
            <p:nvPr/>
          </p:nvGrpSpPr>
          <p:grpSpPr bwMode="auto">
            <a:xfrm>
              <a:off x="382" y="422"/>
              <a:ext cx="507" cy="681"/>
              <a:chOff x="0" y="-55"/>
              <a:chExt cx="507" cy="681"/>
            </a:xfrm>
          </p:grpSpPr>
          <p:sp>
            <p:nvSpPr>
              <p:cNvPr id="4116" name="Line 21"/>
              <p:cNvSpPr>
                <a:spLocks noChangeShapeType="1"/>
              </p:cNvSpPr>
              <p:nvPr/>
            </p:nvSpPr>
            <p:spPr bwMode="auto">
              <a:xfrm rot="360000" flipH="1">
                <a:off x="0" y="-55"/>
                <a:ext cx="436" cy="681"/>
              </a:xfrm>
              <a:prstGeom prst="line">
                <a:avLst/>
              </a:prstGeom>
              <a:noFill/>
              <a:ln w="38100">
                <a:solidFill>
                  <a:srgbClr val="FF0000"/>
                </a:solidFill>
                <a:round/>
                <a:tailEnd type="triangle" w="med" len="med"/>
              </a:ln>
            </p:spPr>
            <p:txBody>
              <a:bodyPr wrap="none"/>
              <a:lstStyle/>
              <a:p>
                <a:endParaRPr lang="zh-CN" altLang="en-US"/>
              </a:p>
            </p:txBody>
          </p:sp>
          <p:sp>
            <p:nvSpPr>
              <p:cNvPr id="4117" name="Text Box 22"/>
              <p:cNvSpPr txBox="1">
                <a:spLocks noChangeArrowheads="1"/>
              </p:cNvSpPr>
              <p:nvPr/>
            </p:nvSpPr>
            <p:spPr bwMode="auto">
              <a:xfrm>
                <a:off x="281" y="-9"/>
                <a:ext cx="226" cy="427"/>
              </a:xfrm>
              <a:prstGeom prst="rect">
                <a:avLst/>
              </a:prstGeom>
              <a:noFill/>
              <a:ln w="9525">
                <a:noFill/>
                <a:miter lim="800000"/>
              </a:ln>
            </p:spPr>
            <p:txBody>
              <a:bodyPr>
                <a:spAutoFit/>
              </a:bodyPr>
              <a:lstStyle/>
              <a:p>
                <a:pPr>
                  <a:lnSpc>
                    <a:spcPct val="150000"/>
                  </a:lnSpc>
                  <a:spcBef>
                    <a:spcPts val="0"/>
                  </a:spcBef>
                </a:pPr>
                <a:r>
                  <a:rPr kumimoji="1" lang="en-US" altLang="zh-CN" sz="2400" i="1" baseline="0" dirty="0">
                    <a:solidFill>
                      <a:srgbClr val="002060"/>
                    </a:solidFill>
                    <a:latin typeface="宋体" panose="02010600030101010101" pitchFamily="2" charset="-122"/>
                    <a:cs typeface="Times New Roman" panose="02020603050405020304" pitchFamily="18" charset="0"/>
                  </a:rPr>
                  <a:t>I</a:t>
                </a:r>
              </a:p>
            </p:txBody>
          </p:sp>
        </p:grpSp>
        <p:sp>
          <p:nvSpPr>
            <p:cNvPr id="4112" name="Freeform 24"/>
            <p:cNvSpPr/>
            <p:nvPr/>
          </p:nvSpPr>
          <p:spPr bwMode="auto">
            <a:xfrm>
              <a:off x="1031" y="15"/>
              <a:ext cx="680" cy="243"/>
            </a:xfrm>
            <a:custGeom>
              <a:avLst/>
              <a:gdLst>
                <a:gd name="T0" fmla="*/ 0 w 680"/>
                <a:gd name="T1" fmla="*/ 243 h 243"/>
                <a:gd name="T2" fmla="*/ 136 w 680"/>
                <a:gd name="T3" fmla="*/ 38 h 243"/>
                <a:gd name="T4" fmla="*/ 408 w 680"/>
                <a:gd name="T5" fmla="*/ 16 h 243"/>
                <a:gd name="T6" fmla="*/ 680 w 680"/>
                <a:gd name="T7" fmla="*/ 106 h 243"/>
                <a:gd name="T8" fmla="*/ 0 60000 65536"/>
                <a:gd name="T9" fmla="*/ 0 60000 65536"/>
                <a:gd name="T10" fmla="*/ 0 60000 65536"/>
                <a:gd name="T11" fmla="*/ 0 60000 65536"/>
                <a:gd name="T12" fmla="*/ 0 w 680"/>
                <a:gd name="T13" fmla="*/ 0 h 243"/>
                <a:gd name="T14" fmla="*/ 680 w 680"/>
                <a:gd name="T15" fmla="*/ 243 h 243"/>
              </a:gdLst>
              <a:ahLst/>
              <a:cxnLst>
                <a:cxn ang="T8">
                  <a:pos x="T0" y="T1"/>
                </a:cxn>
                <a:cxn ang="T9">
                  <a:pos x="T2" y="T3"/>
                </a:cxn>
                <a:cxn ang="T10">
                  <a:pos x="T4" y="T5"/>
                </a:cxn>
                <a:cxn ang="T11">
                  <a:pos x="T6" y="T7"/>
                </a:cxn>
              </a:cxnLst>
              <a:rect l="T12" t="T13" r="T14" b="T15"/>
              <a:pathLst>
                <a:path w="680" h="243">
                  <a:moveTo>
                    <a:pt x="0" y="243"/>
                  </a:moveTo>
                  <a:cubicBezTo>
                    <a:pt x="34" y="159"/>
                    <a:pt x="68" y="76"/>
                    <a:pt x="136" y="38"/>
                  </a:cubicBezTo>
                  <a:cubicBezTo>
                    <a:pt x="204" y="0"/>
                    <a:pt x="317" y="5"/>
                    <a:pt x="408" y="16"/>
                  </a:cubicBezTo>
                  <a:cubicBezTo>
                    <a:pt x="499" y="27"/>
                    <a:pt x="589" y="66"/>
                    <a:pt x="680" y="106"/>
                  </a:cubicBezTo>
                </a:path>
              </a:pathLst>
            </a:custGeom>
            <a:noFill/>
            <a:ln w="28575">
              <a:solidFill>
                <a:schemeClr val="tx1"/>
              </a:solidFill>
              <a:round/>
            </a:ln>
          </p:spPr>
          <p:txBody>
            <a:bodyPr/>
            <a:lstStyle/>
            <a:p>
              <a:pPr>
                <a:lnSpc>
                  <a:spcPct val="150000"/>
                </a:lnSpc>
              </a:pPr>
              <a:endParaRPr lang="zh-CN" altLang="en-US" sz="2400">
                <a:latin typeface="宋体" panose="02010600030101010101" pitchFamily="2" charset="-122"/>
              </a:endParaRPr>
            </a:p>
          </p:txBody>
        </p:sp>
        <p:sp>
          <p:nvSpPr>
            <p:cNvPr id="4113" name="Freeform 25"/>
            <p:cNvSpPr/>
            <p:nvPr/>
          </p:nvSpPr>
          <p:spPr bwMode="auto">
            <a:xfrm>
              <a:off x="0" y="1387"/>
              <a:ext cx="1085" cy="283"/>
            </a:xfrm>
            <a:custGeom>
              <a:avLst/>
              <a:gdLst>
                <a:gd name="T0" fmla="*/ 87 w 1085"/>
                <a:gd name="T1" fmla="*/ 23 h 283"/>
                <a:gd name="T2" fmla="*/ 87 w 1085"/>
                <a:gd name="T3" fmla="*/ 249 h 283"/>
                <a:gd name="T4" fmla="*/ 609 w 1085"/>
                <a:gd name="T5" fmla="*/ 227 h 283"/>
                <a:gd name="T6" fmla="*/ 1085 w 1085"/>
                <a:gd name="T7" fmla="*/ 0 h 283"/>
                <a:gd name="T8" fmla="*/ 0 60000 65536"/>
                <a:gd name="T9" fmla="*/ 0 60000 65536"/>
                <a:gd name="T10" fmla="*/ 0 60000 65536"/>
                <a:gd name="T11" fmla="*/ 0 60000 65536"/>
                <a:gd name="T12" fmla="*/ 0 w 1085"/>
                <a:gd name="T13" fmla="*/ 0 h 283"/>
                <a:gd name="T14" fmla="*/ 1085 w 1085"/>
                <a:gd name="T15" fmla="*/ 283 h 283"/>
              </a:gdLst>
              <a:ahLst/>
              <a:cxnLst>
                <a:cxn ang="T8">
                  <a:pos x="T0" y="T1"/>
                </a:cxn>
                <a:cxn ang="T9">
                  <a:pos x="T2" y="T3"/>
                </a:cxn>
                <a:cxn ang="T10">
                  <a:pos x="T4" y="T5"/>
                </a:cxn>
                <a:cxn ang="T11">
                  <a:pos x="T6" y="T7"/>
                </a:cxn>
              </a:cxnLst>
              <a:rect l="T12" t="T13" r="T14" b="T15"/>
              <a:pathLst>
                <a:path w="1085" h="283">
                  <a:moveTo>
                    <a:pt x="87" y="23"/>
                  </a:moveTo>
                  <a:cubicBezTo>
                    <a:pt x="43" y="119"/>
                    <a:pt x="0" y="215"/>
                    <a:pt x="87" y="249"/>
                  </a:cubicBezTo>
                  <a:cubicBezTo>
                    <a:pt x="174" y="283"/>
                    <a:pt x="443" y="268"/>
                    <a:pt x="609" y="227"/>
                  </a:cubicBezTo>
                  <a:cubicBezTo>
                    <a:pt x="775" y="186"/>
                    <a:pt x="930" y="93"/>
                    <a:pt x="1085" y="0"/>
                  </a:cubicBezTo>
                </a:path>
              </a:pathLst>
            </a:custGeom>
            <a:noFill/>
            <a:ln w="28575">
              <a:solidFill>
                <a:schemeClr val="tx1"/>
              </a:solidFill>
              <a:round/>
            </a:ln>
          </p:spPr>
          <p:txBody>
            <a:bodyPr/>
            <a:lstStyle/>
            <a:p>
              <a:pPr>
                <a:lnSpc>
                  <a:spcPct val="150000"/>
                </a:lnSpc>
              </a:pPr>
              <a:endParaRPr lang="zh-CN" altLang="en-US" sz="2400">
                <a:latin typeface="宋体" panose="02010600030101010101" pitchFamily="2" charset="-122"/>
              </a:endParaRPr>
            </a:p>
          </p:txBody>
        </p:sp>
        <p:sp>
          <p:nvSpPr>
            <p:cNvPr id="4114" name="Text Box 26"/>
            <p:cNvSpPr txBox="1">
              <a:spLocks noChangeArrowheads="1"/>
            </p:cNvSpPr>
            <p:nvPr/>
          </p:nvSpPr>
          <p:spPr bwMode="auto">
            <a:xfrm>
              <a:off x="1610" y="-40"/>
              <a:ext cx="385" cy="298"/>
            </a:xfrm>
            <a:prstGeom prst="rect">
              <a:avLst/>
            </a:prstGeom>
            <a:noFill/>
            <a:ln w="9525">
              <a:noFill/>
              <a:miter lim="800000"/>
            </a:ln>
          </p:spPr>
          <p:txBody>
            <a:bodyPr>
              <a:spAutoFit/>
            </a:bodyPr>
            <a:lstStyle/>
            <a:p>
              <a:pPr>
                <a:lnSpc>
                  <a:spcPct val="150000"/>
                </a:lnSpc>
              </a:pPr>
              <a:r>
                <a:rPr lang="en-US" altLang="zh-CN" sz="2400">
                  <a:latin typeface="宋体" panose="02010600030101010101" pitchFamily="2" charset="-122"/>
                </a:rPr>
                <a:t>+</a:t>
              </a:r>
            </a:p>
          </p:txBody>
        </p:sp>
        <p:sp>
          <p:nvSpPr>
            <p:cNvPr id="4115" name="Text Box 27"/>
            <p:cNvSpPr txBox="1">
              <a:spLocks noChangeArrowheads="1"/>
            </p:cNvSpPr>
            <p:nvPr/>
          </p:nvSpPr>
          <p:spPr bwMode="auto">
            <a:xfrm>
              <a:off x="1085" y="1089"/>
              <a:ext cx="385" cy="298"/>
            </a:xfrm>
            <a:prstGeom prst="rect">
              <a:avLst/>
            </a:prstGeom>
            <a:noFill/>
            <a:ln w="9525">
              <a:noFill/>
              <a:miter lim="800000"/>
            </a:ln>
          </p:spPr>
          <p:txBody>
            <a:bodyPr>
              <a:spAutoFit/>
            </a:bodyPr>
            <a:lstStyle/>
            <a:p>
              <a:pPr>
                <a:lnSpc>
                  <a:spcPct val="150000"/>
                </a:lnSpc>
              </a:pPr>
              <a:r>
                <a:rPr lang="en-US" altLang="zh-CN" sz="2400">
                  <a:latin typeface="宋体" panose="02010600030101010101" pitchFamily="2" charset="-122"/>
                </a:rPr>
                <a:t>_</a:t>
              </a:r>
            </a:p>
          </p:txBody>
        </p:sp>
      </p:grpSp>
      <p:sp>
        <p:nvSpPr>
          <p:cNvPr id="37906" name="AutoShape 31"/>
          <p:cNvSpPr>
            <a:spLocks noChangeArrowheads="1"/>
          </p:cNvSpPr>
          <p:nvPr/>
        </p:nvSpPr>
        <p:spPr bwMode="auto">
          <a:xfrm>
            <a:off x="1622227" y="1939956"/>
            <a:ext cx="1185862" cy="833400"/>
          </a:xfrm>
          <a:prstGeom prst="wedgeRoundRectCallout">
            <a:avLst>
              <a:gd name="adj1" fmla="val -20815"/>
              <a:gd name="adj2" fmla="val 34454"/>
              <a:gd name="adj3" fmla="val 16667"/>
            </a:avLst>
          </a:prstGeom>
          <a:solidFill>
            <a:schemeClr val="bg1"/>
          </a:solidFill>
          <a:ln w="9525">
            <a:noFill/>
            <a:miter lim="800000"/>
          </a:ln>
        </p:spPr>
        <p:txBody>
          <a:bodyPr lIns="14285" tIns="8571" rIns="14285" bIns="8571"/>
          <a:lstStyle/>
          <a:p>
            <a:pPr>
              <a:lnSpc>
                <a:spcPct val="150000"/>
              </a:lnSpc>
              <a:spcBef>
                <a:spcPts val="0"/>
              </a:spcBef>
            </a:pPr>
            <a:r>
              <a:rPr kumimoji="1" lang="zh-CN" altLang="en-US" sz="2400" baseline="0" dirty="0">
                <a:solidFill>
                  <a:srgbClr val="FF0000"/>
                </a:solidFill>
                <a:latin typeface="宋体" panose="02010600030101010101" pitchFamily="2" charset="-122"/>
                <a:cs typeface="Times New Roman" panose="02020603050405020304" pitchFamily="18" charset="0"/>
              </a:rPr>
              <a:t>磁场</a:t>
            </a:r>
          </a:p>
        </p:txBody>
      </p:sp>
      <p:sp>
        <p:nvSpPr>
          <p:cNvPr id="37907" name="AutoShape 32"/>
          <p:cNvSpPr>
            <a:spLocks noChangeArrowheads="1"/>
          </p:cNvSpPr>
          <p:nvPr/>
        </p:nvSpPr>
        <p:spPr bwMode="auto">
          <a:xfrm>
            <a:off x="5082998" y="1931749"/>
            <a:ext cx="1260475" cy="764680"/>
          </a:xfrm>
          <a:prstGeom prst="wedgeRoundRectCallout">
            <a:avLst>
              <a:gd name="adj1" fmla="val -44333"/>
              <a:gd name="adj2" fmla="val 52338"/>
              <a:gd name="adj3" fmla="val 16667"/>
            </a:avLst>
          </a:prstGeom>
          <a:solidFill>
            <a:schemeClr val="bg1"/>
          </a:solidFill>
          <a:ln w="9525">
            <a:noFill/>
            <a:miter lim="800000"/>
          </a:ln>
        </p:spPr>
        <p:txBody>
          <a:bodyPr lIns="14285" tIns="8571" rIns="14285" bIns="8571"/>
          <a:lstStyle/>
          <a:p>
            <a:pPr>
              <a:lnSpc>
                <a:spcPct val="150000"/>
              </a:lnSpc>
              <a:spcBef>
                <a:spcPts val="0"/>
              </a:spcBef>
            </a:pPr>
            <a:r>
              <a:rPr kumimoji="1" lang="zh-CN" altLang="en-US" sz="2400" baseline="0" dirty="0">
                <a:solidFill>
                  <a:srgbClr val="FF0000"/>
                </a:solidFill>
                <a:latin typeface="宋体" panose="02010600030101010101" pitchFamily="2" charset="-122"/>
                <a:cs typeface="Times New Roman" panose="02020603050405020304" pitchFamily="18" charset="0"/>
              </a:rPr>
              <a:t>磁场</a:t>
            </a:r>
          </a:p>
        </p:txBody>
      </p:sp>
      <p:sp>
        <p:nvSpPr>
          <p:cNvPr id="37908" name="Rectangle 20"/>
          <p:cNvSpPr>
            <a:spLocks noChangeArrowheads="1"/>
          </p:cNvSpPr>
          <p:nvPr/>
        </p:nvSpPr>
        <p:spPr bwMode="auto">
          <a:xfrm>
            <a:off x="642275" y="4806803"/>
            <a:ext cx="3497580" cy="626110"/>
          </a:xfrm>
          <a:prstGeom prst="rect">
            <a:avLst/>
          </a:prstGeom>
          <a:noFill/>
          <a:ln w="9525">
            <a:noFill/>
            <a:miter lim="800000"/>
          </a:ln>
        </p:spPr>
        <p:txBody>
          <a:bodyPr wrap="none" lIns="72567" tIns="36283" rIns="72567" bIns="36283">
            <a:spAutoFit/>
          </a:bodyPr>
          <a:lstStyle/>
          <a:p>
            <a:pPr>
              <a:lnSpc>
                <a:spcPct val="150000"/>
              </a:lnSpc>
              <a:spcBef>
                <a:spcPts val="0"/>
              </a:spcBef>
            </a:pPr>
            <a:r>
              <a:rPr kumimoji="1" lang="zh-CN" altLang="en-US" sz="2400" baseline="0" dirty="0">
                <a:solidFill>
                  <a:srgbClr val="000000"/>
                </a:solidFill>
                <a:latin typeface="宋体" panose="02010600030101010101" pitchFamily="2" charset="-122"/>
                <a:cs typeface="Times New Roman" panose="02020603050405020304" pitchFamily="18" charset="0"/>
              </a:rPr>
              <a:t>磁体间通过磁场相互作用</a:t>
            </a:r>
          </a:p>
        </p:txBody>
      </p:sp>
      <p:sp>
        <p:nvSpPr>
          <p:cNvPr id="4109" name="Text Box 24"/>
          <p:cNvSpPr txBox="1">
            <a:spLocks noChangeArrowheads="1"/>
          </p:cNvSpPr>
          <p:nvPr/>
        </p:nvSpPr>
        <p:spPr bwMode="auto">
          <a:xfrm>
            <a:off x="285720" y="858026"/>
            <a:ext cx="2645463" cy="644673"/>
          </a:xfrm>
          <a:prstGeom prst="rect">
            <a:avLst/>
          </a:prstGeom>
          <a:noFill/>
          <a:ln w="9525">
            <a:noFill/>
            <a:miter lim="800000"/>
          </a:ln>
        </p:spPr>
        <p:txBody>
          <a:bodyPr lIns="72567" tIns="36283" rIns="72567" bIns="36283" anchor="ctr"/>
          <a:lstStyle/>
          <a:p>
            <a:pPr>
              <a:lnSpc>
                <a:spcPct val="150000"/>
              </a:lnSpc>
              <a:spcBef>
                <a:spcPts val="0"/>
              </a:spcBef>
            </a:pPr>
            <a:r>
              <a:rPr kumimoji="1" lang="zh-CN" altLang="en-US" sz="2400" baseline="0" dirty="0">
                <a:solidFill>
                  <a:srgbClr val="002060"/>
                </a:solidFill>
                <a:latin typeface="宋体" panose="02010600030101010101" pitchFamily="2" charset="-122"/>
                <a:cs typeface="Times New Roman" panose="02020603050405020304" pitchFamily="18" charset="0"/>
              </a:rPr>
              <a:t>想想议议</a:t>
            </a:r>
          </a:p>
        </p:txBody>
      </p:sp>
      <p:sp>
        <p:nvSpPr>
          <p:cNvPr id="5" name="矩形 4"/>
          <p:cNvSpPr/>
          <p:nvPr/>
        </p:nvSpPr>
        <p:spPr>
          <a:xfrm>
            <a:off x="500034" y="1286654"/>
            <a:ext cx="2926080" cy="645160"/>
          </a:xfrm>
          <a:prstGeom prst="rect">
            <a:avLst/>
          </a:prstGeom>
        </p:spPr>
        <p:txBody>
          <a:bodyPr wrap="none">
            <a:spAutoFit/>
          </a:bodyPr>
          <a:lstStyle/>
          <a:p>
            <a:pPr>
              <a:lnSpc>
                <a:spcPct val="150000"/>
              </a:lnSpc>
              <a:spcBef>
                <a:spcPts val="0"/>
              </a:spcBef>
            </a:pPr>
            <a:r>
              <a:rPr kumimoji="1" lang="zh-CN" altLang="en-US" sz="2400" baseline="0" dirty="0">
                <a:solidFill>
                  <a:srgbClr val="002060"/>
                </a:solidFill>
                <a:latin typeface="宋体" panose="02010600030101010101" pitchFamily="2" charset="-122"/>
                <a:cs typeface="Times New Roman" panose="02020603050405020304" pitchFamily="18" charset="0"/>
              </a:rPr>
              <a:t>磁体周围存在什么？</a:t>
            </a:r>
          </a:p>
        </p:txBody>
      </p:sp>
      <p:sp>
        <p:nvSpPr>
          <p:cNvPr id="6" name="矩形 5"/>
          <p:cNvSpPr/>
          <p:nvPr/>
        </p:nvSpPr>
        <p:spPr>
          <a:xfrm>
            <a:off x="4022722" y="1286333"/>
            <a:ext cx="3840480" cy="645160"/>
          </a:xfrm>
          <a:prstGeom prst="rect">
            <a:avLst/>
          </a:prstGeom>
        </p:spPr>
        <p:txBody>
          <a:bodyPr wrap="none">
            <a:spAutoFit/>
          </a:bodyPr>
          <a:lstStyle/>
          <a:p>
            <a:pPr>
              <a:lnSpc>
                <a:spcPct val="150000"/>
              </a:lnSpc>
              <a:spcBef>
                <a:spcPts val="0"/>
              </a:spcBef>
            </a:pPr>
            <a:r>
              <a:rPr kumimoji="1" lang="zh-CN" altLang="en-US" sz="2400" baseline="0" dirty="0">
                <a:solidFill>
                  <a:srgbClr val="002060"/>
                </a:solidFill>
                <a:latin typeface="宋体" panose="02010600030101010101" pitchFamily="2" charset="-122"/>
                <a:cs typeface="Times New Roman" panose="02020603050405020304" pitchFamily="18" charset="0"/>
              </a:rPr>
              <a:t>通电直导体周围存在什么？</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9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9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9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8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906" grpId="0" bldLvl="0" animBg="1"/>
      <p:bldP spid="37907" grpId="0" bldLvl="0" animBg="1" autoUpdateAnimBg="0"/>
      <p:bldP spid="37908" grpId="0"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75" name="TextBox 11"/>
          <p:cNvSpPr txBox="1">
            <a:spLocks noChangeArrowheads="1"/>
          </p:cNvSpPr>
          <p:nvPr/>
        </p:nvSpPr>
        <p:spPr bwMode="auto">
          <a:xfrm>
            <a:off x="2500298" y="1715282"/>
            <a:ext cx="5173980" cy="626110"/>
          </a:xfrm>
          <a:prstGeom prst="rect">
            <a:avLst/>
          </a:prstGeom>
          <a:solidFill>
            <a:schemeClr val="bg1"/>
          </a:solidFill>
          <a:ln w="9525">
            <a:noFill/>
            <a:miter lim="800000"/>
          </a:ln>
        </p:spPr>
        <p:txBody>
          <a:bodyPr wrap="none" lIns="72567" tIns="36283" rIns="72567" bIns="36283">
            <a:spAutoFit/>
          </a:bodyPr>
          <a:lstStyle/>
          <a:p>
            <a:pPr>
              <a:lnSpc>
                <a:spcPct val="150000"/>
              </a:lnSpc>
              <a:spcBef>
                <a:spcPts val="0"/>
              </a:spcBef>
            </a:pPr>
            <a:r>
              <a:rPr kumimoji="1" lang="en-US" altLang="zh-CN" sz="2400" baseline="0" dirty="0">
                <a:solidFill>
                  <a:srgbClr val="000000"/>
                </a:solidFill>
                <a:latin typeface="宋体" panose="02010600030101010101" pitchFamily="2" charset="-122"/>
                <a:cs typeface="宋体" panose="02010600030101010101" pitchFamily="2" charset="-122"/>
              </a:rPr>
              <a:t>① </a:t>
            </a:r>
            <a:r>
              <a:rPr kumimoji="1" lang="zh-CN" altLang="en-US" sz="2400" baseline="0" dirty="0">
                <a:solidFill>
                  <a:srgbClr val="000000"/>
                </a:solidFill>
                <a:latin typeface="宋体" panose="02010600030101010101" pitchFamily="2" charset="-122"/>
                <a:cs typeface="宋体" panose="02010600030101010101" pitchFamily="2" charset="-122"/>
              </a:rPr>
              <a:t>闭合开关，观察铝制直导体</a:t>
            </a:r>
            <a:r>
              <a:rPr kumimoji="1" lang="zh-CN" altLang="en-US" sz="2400" baseline="0" dirty="0" smtClean="0">
                <a:solidFill>
                  <a:srgbClr val="000000"/>
                </a:solidFill>
                <a:latin typeface="宋体" panose="02010600030101010101" pitchFamily="2" charset="-122"/>
                <a:cs typeface="宋体" panose="02010600030101010101" pitchFamily="2" charset="-122"/>
              </a:rPr>
              <a:t>运动。</a:t>
            </a:r>
            <a:endParaRPr kumimoji="1" lang="en-US" altLang="zh-CN" sz="2400" baseline="0" dirty="0" smtClean="0">
              <a:solidFill>
                <a:srgbClr val="000000"/>
              </a:solidFill>
              <a:latin typeface="宋体" panose="02010600030101010101" pitchFamily="2" charset="-122"/>
              <a:cs typeface="宋体" panose="02010600030101010101" pitchFamily="2" charset="-122"/>
            </a:endParaRPr>
          </a:p>
        </p:txBody>
      </p:sp>
      <p:sp>
        <p:nvSpPr>
          <p:cNvPr id="3" name="矩形 2"/>
          <p:cNvSpPr/>
          <p:nvPr/>
        </p:nvSpPr>
        <p:spPr>
          <a:xfrm>
            <a:off x="642910" y="858026"/>
            <a:ext cx="3897221" cy="559769"/>
          </a:xfrm>
          <a:prstGeom prst="rect">
            <a:avLst/>
          </a:prstGeom>
        </p:spPr>
        <p:txBody>
          <a:bodyPr wrap="none">
            <a:spAutoFit/>
          </a:bodyPr>
          <a:lstStyle/>
          <a:p>
            <a:pPr>
              <a:lnSpc>
                <a:spcPct val="150000"/>
              </a:lnSpc>
              <a:spcBef>
                <a:spcPts val="0"/>
              </a:spcBef>
              <a:buFont typeface="Arial" panose="020B0604020202020204" pitchFamily="34" charset="0"/>
              <a:buNone/>
              <a:defRPr/>
            </a:pPr>
            <a:r>
              <a:rPr kumimoji="1" lang="zh-CN" altLang="en-US" sz="2400" b="1" baseline="0" dirty="0">
                <a:solidFill>
                  <a:srgbClr val="000000"/>
                </a:solidFill>
                <a:latin typeface="宋体" panose="02010600030101010101" pitchFamily="2" charset="-122"/>
                <a:cs typeface="Times New Roman" panose="02020603050405020304" pitchFamily="18" charset="0"/>
              </a:rPr>
              <a:t>一、磁场对通电导线的作用</a:t>
            </a:r>
          </a:p>
        </p:txBody>
      </p:sp>
      <p:sp>
        <p:nvSpPr>
          <p:cNvPr id="4" name="矩形 3"/>
          <p:cNvSpPr/>
          <p:nvPr/>
        </p:nvSpPr>
        <p:spPr>
          <a:xfrm>
            <a:off x="642911" y="1695915"/>
            <a:ext cx="1402080" cy="645160"/>
          </a:xfrm>
          <a:prstGeom prst="rect">
            <a:avLst/>
          </a:prstGeom>
        </p:spPr>
        <p:txBody>
          <a:bodyPr wrap="none">
            <a:spAutoFit/>
          </a:bodyPr>
          <a:lstStyle/>
          <a:p>
            <a:pPr>
              <a:lnSpc>
                <a:spcPct val="150000"/>
              </a:lnSpc>
              <a:spcBef>
                <a:spcPts val="0"/>
              </a:spcBef>
            </a:pPr>
            <a:r>
              <a:rPr kumimoji="1" lang="zh-CN" altLang="en-US" sz="2400" baseline="0" dirty="0">
                <a:solidFill>
                  <a:srgbClr val="000000"/>
                </a:solidFill>
                <a:latin typeface="宋体" panose="02010600030101010101" pitchFamily="2" charset="-122"/>
                <a:cs typeface="Times New Roman" panose="02020603050405020304" pitchFamily="18" charset="0"/>
              </a:rPr>
              <a:t>演示实验</a:t>
            </a:r>
          </a:p>
        </p:txBody>
      </p:sp>
      <p:pic>
        <p:nvPicPr>
          <p:cNvPr id="16" name="Picture 17" descr="13304001"/>
          <p:cNvPicPr>
            <a:picLocks noChangeAspect="1" noChangeArrowheads="1"/>
          </p:cNvPicPr>
          <p:nvPr/>
        </p:nvPicPr>
        <p:blipFill>
          <a:blip r:embed="rId2" cstate="print"/>
          <a:srcRect/>
          <a:stretch>
            <a:fillRect/>
          </a:stretch>
        </p:blipFill>
        <p:spPr bwMode="auto">
          <a:xfrm>
            <a:off x="1235215" y="2652289"/>
            <a:ext cx="4908421" cy="2679581"/>
          </a:xfrm>
          <a:prstGeom prst="rect">
            <a:avLst/>
          </a:prstGeom>
          <a:noFill/>
          <a:ln w="9525">
            <a:noFill/>
            <a:miter lim="800000"/>
            <a:headEnd/>
            <a:tailEnd/>
          </a:ln>
        </p:spPr>
      </p:pic>
      <p:sp>
        <p:nvSpPr>
          <p:cNvPr id="5" name="矩形 4"/>
          <p:cNvSpPr/>
          <p:nvPr/>
        </p:nvSpPr>
        <p:spPr>
          <a:xfrm>
            <a:off x="755576" y="5434784"/>
            <a:ext cx="5059680" cy="645160"/>
          </a:xfrm>
          <a:prstGeom prst="rect">
            <a:avLst/>
          </a:prstGeom>
        </p:spPr>
        <p:txBody>
          <a:bodyPr wrap="none">
            <a:spAutoFit/>
          </a:bodyPr>
          <a:lstStyle/>
          <a:p>
            <a:pPr>
              <a:lnSpc>
                <a:spcPct val="150000"/>
              </a:lnSpc>
              <a:spcBef>
                <a:spcPts val="0"/>
              </a:spcBef>
            </a:pPr>
            <a:r>
              <a:rPr kumimoji="1" lang="zh-CN" altLang="en-US" sz="2400" baseline="0" dirty="0">
                <a:solidFill>
                  <a:srgbClr val="000000"/>
                </a:solidFill>
                <a:latin typeface="宋体" panose="02010600030101010101" pitchFamily="2" charset="-122"/>
                <a:cs typeface="宋体" panose="02010600030101010101" pitchFamily="2" charset="-122"/>
              </a:rPr>
              <a:t> ② 改变电流方向或改变磁场方向。</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6"/>
          <p:cNvGrpSpPr/>
          <p:nvPr/>
        </p:nvGrpSpPr>
        <p:grpSpPr bwMode="auto">
          <a:xfrm>
            <a:off x="899221" y="1520542"/>
            <a:ext cx="1943100" cy="3609220"/>
            <a:chOff x="0" y="-287"/>
            <a:chExt cx="1224" cy="2273"/>
          </a:xfrm>
        </p:grpSpPr>
        <p:sp>
          <p:nvSpPr>
            <p:cNvPr id="6180" name="Freeform 4"/>
            <p:cNvSpPr>
              <a:spLocks noChangeAspect="1"/>
            </p:cNvSpPr>
            <p:nvPr/>
          </p:nvSpPr>
          <p:spPr bwMode="auto">
            <a:xfrm rot="16200000" flipH="1">
              <a:off x="362" y="415"/>
              <a:ext cx="336" cy="1056"/>
            </a:xfrm>
            <a:custGeom>
              <a:avLst/>
              <a:gdLst>
                <a:gd name="T0" fmla="*/ 7 w 10000"/>
                <a:gd name="T1" fmla="*/ 163 h 26000"/>
                <a:gd name="T2" fmla="*/ 21 w 10000"/>
                <a:gd name="T3" fmla="*/ 164 h 26000"/>
                <a:gd name="T4" fmla="*/ 35 w 10000"/>
                <a:gd name="T5" fmla="*/ 166 h 26000"/>
                <a:gd name="T6" fmla="*/ 49 w 10000"/>
                <a:gd name="T7" fmla="*/ 170 h 26000"/>
                <a:gd name="T8" fmla="*/ 62 w 10000"/>
                <a:gd name="T9" fmla="*/ 174 h 26000"/>
                <a:gd name="T10" fmla="*/ 76 w 10000"/>
                <a:gd name="T11" fmla="*/ 180 h 26000"/>
                <a:gd name="T12" fmla="*/ 88 w 10000"/>
                <a:gd name="T13" fmla="*/ 187 h 26000"/>
                <a:gd name="T14" fmla="*/ 101 w 10000"/>
                <a:gd name="T15" fmla="*/ 195 h 26000"/>
                <a:gd name="T16" fmla="*/ 113 w 10000"/>
                <a:gd name="T17" fmla="*/ 204 h 26000"/>
                <a:gd name="T18" fmla="*/ 124 w 10000"/>
                <a:gd name="T19" fmla="*/ 214 h 26000"/>
                <a:gd name="T20" fmla="*/ 135 w 10000"/>
                <a:gd name="T21" fmla="*/ 225 h 26000"/>
                <a:gd name="T22" fmla="*/ 145 w 10000"/>
                <a:gd name="T23" fmla="*/ 237 h 26000"/>
                <a:gd name="T24" fmla="*/ 154 w 10000"/>
                <a:gd name="T25" fmla="*/ 250 h 26000"/>
                <a:gd name="T26" fmla="*/ 163 w 10000"/>
                <a:gd name="T27" fmla="*/ 263 h 26000"/>
                <a:gd name="T28" fmla="*/ 171 w 10000"/>
                <a:gd name="T29" fmla="*/ 277 h 26000"/>
                <a:gd name="T30" fmla="*/ 178 w 10000"/>
                <a:gd name="T31" fmla="*/ 292 h 26000"/>
                <a:gd name="T32" fmla="*/ 184 w 10000"/>
                <a:gd name="T33" fmla="*/ 307 h 26000"/>
                <a:gd name="T34" fmla="*/ 189 w 10000"/>
                <a:gd name="T35" fmla="*/ 323 h 26000"/>
                <a:gd name="T36" fmla="*/ 194 w 10000"/>
                <a:gd name="T37" fmla="*/ 339 h 26000"/>
                <a:gd name="T38" fmla="*/ 197 w 10000"/>
                <a:gd name="T39" fmla="*/ 356 h 26000"/>
                <a:gd name="T40" fmla="*/ 200 w 10000"/>
                <a:gd name="T41" fmla="*/ 372 h 26000"/>
                <a:gd name="T42" fmla="*/ 201 w 10000"/>
                <a:gd name="T43" fmla="*/ 389 h 26000"/>
                <a:gd name="T44" fmla="*/ 202 w 10000"/>
                <a:gd name="T45" fmla="*/ 406 h 26000"/>
                <a:gd name="T46" fmla="*/ 336 w 10000"/>
                <a:gd name="T47" fmla="*/ 1056 h 26000"/>
                <a:gd name="T48" fmla="*/ 336 w 10000"/>
                <a:gd name="T49" fmla="*/ 392 h 26000"/>
                <a:gd name="T50" fmla="*/ 334 w 10000"/>
                <a:gd name="T51" fmla="*/ 364 h 26000"/>
                <a:gd name="T52" fmla="*/ 331 w 10000"/>
                <a:gd name="T53" fmla="*/ 336 h 26000"/>
                <a:gd name="T54" fmla="*/ 326 w 10000"/>
                <a:gd name="T55" fmla="*/ 308 h 26000"/>
                <a:gd name="T56" fmla="*/ 320 w 10000"/>
                <a:gd name="T57" fmla="*/ 281 h 26000"/>
                <a:gd name="T58" fmla="*/ 312 w 10000"/>
                <a:gd name="T59" fmla="*/ 254 h 26000"/>
                <a:gd name="T60" fmla="*/ 302 w 10000"/>
                <a:gd name="T61" fmla="*/ 228 h 26000"/>
                <a:gd name="T62" fmla="*/ 291 w 10000"/>
                <a:gd name="T63" fmla="*/ 203 h 26000"/>
                <a:gd name="T64" fmla="*/ 279 w 10000"/>
                <a:gd name="T65" fmla="*/ 179 h 26000"/>
                <a:gd name="T66" fmla="*/ 265 w 10000"/>
                <a:gd name="T67" fmla="*/ 156 h 26000"/>
                <a:gd name="T68" fmla="*/ 250 w 10000"/>
                <a:gd name="T69" fmla="*/ 134 h 26000"/>
                <a:gd name="T70" fmla="*/ 233 w 10000"/>
                <a:gd name="T71" fmla="*/ 114 h 26000"/>
                <a:gd name="T72" fmla="*/ 216 w 10000"/>
                <a:gd name="T73" fmla="*/ 95 h 26000"/>
                <a:gd name="T74" fmla="*/ 198 w 10000"/>
                <a:gd name="T75" fmla="*/ 78 h 26000"/>
                <a:gd name="T76" fmla="*/ 178 w 10000"/>
                <a:gd name="T77" fmla="*/ 62 h 26000"/>
                <a:gd name="T78" fmla="*/ 158 w 10000"/>
                <a:gd name="T79" fmla="*/ 48 h 26000"/>
                <a:gd name="T80" fmla="*/ 137 w 10000"/>
                <a:gd name="T81" fmla="*/ 35 h 26000"/>
                <a:gd name="T82" fmla="*/ 115 w 10000"/>
                <a:gd name="T83" fmla="*/ 24 h 26000"/>
                <a:gd name="T84" fmla="*/ 93 w 10000"/>
                <a:gd name="T85" fmla="*/ 16 h 26000"/>
                <a:gd name="T86" fmla="*/ 70 w 10000"/>
                <a:gd name="T87" fmla="*/ 9 h 26000"/>
                <a:gd name="T88" fmla="*/ 47 w 10000"/>
                <a:gd name="T89" fmla="*/ 4 h 26000"/>
                <a:gd name="T90" fmla="*/ 23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3366FF"/>
            </a:solidFill>
            <a:ln w="9525">
              <a:miter lim="800000"/>
            </a:ln>
            <a:scene3d>
              <a:camera prst="legacyObliqueTopRight"/>
              <a:lightRig rig="legacyFlat3" dir="b"/>
            </a:scene3d>
            <a:sp3d extrusionH="430200" prstMaterial="legacyMatte">
              <a:bevelT w="13500" h="13500" prst="angle"/>
              <a:bevelB w="13500" h="13500" prst="angle"/>
              <a:extrusionClr>
                <a:srgbClr val="3366FF"/>
              </a:extrusionClr>
            </a:sp3d>
          </p:spPr>
          <p:txBody>
            <a:bodyPr>
              <a:flatTx/>
            </a:bodyPr>
            <a:lstStyle/>
            <a:p>
              <a:pPr>
                <a:lnSpc>
                  <a:spcPct val="150000"/>
                </a:lnSpc>
              </a:pPr>
              <a:endParaRPr lang="zh-CN" altLang="en-US" sz="2400">
                <a:solidFill>
                  <a:srgbClr val="000000"/>
                </a:solidFill>
                <a:latin typeface="宋体" panose="02010600030101010101" pitchFamily="2" charset="-122"/>
              </a:endParaRPr>
            </a:p>
          </p:txBody>
        </p:sp>
        <p:sp>
          <p:nvSpPr>
            <p:cNvPr id="6181" name="AutoShape 5"/>
            <p:cNvSpPr>
              <a:spLocks noChangeArrowheads="1"/>
            </p:cNvSpPr>
            <p:nvPr/>
          </p:nvSpPr>
          <p:spPr bwMode="auto">
            <a:xfrm rot="-8423894">
              <a:off x="817" y="0"/>
              <a:ext cx="96" cy="1584"/>
            </a:xfrm>
            <a:prstGeom prst="can">
              <a:avLst>
                <a:gd name="adj" fmla="val 124972"/>
              </a:avLst>
            </a:prstGeom>
            <a:solidFill>
              <a:schemeClr val="accent1"/>
            </a:solidFill>
            <a:ln w="9525">
              <a:solidFill>
                <a:schemeClr val="tx1"/>
              </a:solidFill>
              <a:round/>
            </a:ln>
          </p:spPr>
          <p:txBody>
            <a:bodyPr rot="10800000" wrap="none" anchor="ctr"/>
            <a:lstStyle/>
            <a:p>
              <a:pPr>
                <a:lnSpc>
                  <a:spcPct val="150000"/>
                </a:lnSpc>
              </a:pPr>
              <a:endParaRPr lang="zh-CN" altLang="en-US" sz="2400">
                <a:solidFill>
                  <a:srgbClr val="000000"/>
                </a:solidFill>
                <a:latin typeface="宋体" panose="02010600030101010101" pitchFamily="2" charset="-122"/>
              </a:endParaRPr>
            </a:p>
          </p:txBody>
        </p:sp>
        <p:sp>
          <p:nvSpPr>
            <p:cNvPr id="6182" name="Freeform 6"/>
            <p:cNvSpPr>
              <a:spLocks noChangeAspect="1"/>
            </p:cNvSpPr>
            <p:nvPr/>
          </p:nvSpPr>
          <p:spPr bwMode="auto">
            <a:xfrm rot="-5400000">
              <a:off x="360" y="71"/>
              <a:ext cx="336" cy="1056"/>
            </a:xfrm>
            <a:custGeom>
              <a:avLst/>
              <a:gdLst>
                <a:gd name="T0" fmla="*/ 7 w 10000"/>
                <a:gd name="T1" fmla="*/ 163 h 26000"/>
                <a:gd name="T2" fmla="*/ 21 w 10000"/>
                <a:gd name="T3" fmla="*/ 164 h 26000"/>
                <a:gd name="T4" fmla="*/ 35 w 10000"/>
                <a:gd name="T5" fmla="*/ 166 h 26000"/>
                <a:gd name="T6" fmla="*/ 49 w 10000"/>
                <a:gd name="T7" fmla="*/ 170 h 26000"/>
                <a:gd name="T8" fmla="*/ 62 w 10000"/>
                <a:gd name="T9" fmla="*/ 174 h 26000"/>
                <a:gd name="T10" fmla="*/ 76 w 10000"/>
                <a:gd name="T11" fmla="*/ 180 h 26000"/>
                <a:gd name="T12" fmla="*/ 88 w 10000"/>
                <a:gd name="T13" fmla="*/ 187 h 26000"/>
                <a:gd name="T14" fmla="*/ 101 w 10000"/>
                <a:gd name="T15" fmla="*/ 195 h 26000"/>
                <a:gd name="T16" fmla="*/ 113 w 10000"/>
                <a:gd name="T17" fmla="*/ 204 h 26000"/>
                <a:gd name="T18" fmla="*/ 124 w 10000"/>
                <a:gd name="T19" fmla="*/ 214 h 26000"/>
                <a:gd name="T20" fmla="*/ 135 w 10000"/>
                <a:gd name="T21" fmla="*/ 225 h 26000"/>
                <a:gd name="T22" fmla="*/ 145 w 10000"/>
                <a:gd name="T23" fmla="*/ 237 h 26000"/>
                <a:gd name="T24" fmla="*/ 154 w 10000"/>
                <a:gd name="T25" fmla="*/ 250 h 26000"/>
                <a:gd name="T26" fmla="*/ 163 w 10000"/>
                <a:gd name="T27" fmla="*/ 263 h 26000"/>
                <a:gd name="T28" fmla="*/ 171 w 10000"/>
                <a:gd name="T29" fmla="*/ 277 h 26000"/>
                <a:gd name="T30" fmla="*/ 178 w 10000"/>
                <a:gd name="T31" fmla="*/ 292 h 26000"/>
                <a:gd name="T32" fmla="*/ 184 w 10000"/>
                <a:gd name="T33" fmla="*/ 307 h 26000"/>
                <a:gd name="T34" fmla="*/ 189 w 10000"/>
                <a:gd name="T35" fmla="*/ 323 h 26000"/>
                <a:gd name="T36" fmla="*/ 194 w 10000"/>
                <a:gd name="T37" fmla="*/ 339 h 26000"/>
                <a:gd name="T38" fmla="*/ 197 w 10000"/>
                <a:gd name="T39" fmla="*/ 356 h 26000"/>
                <a:gd name="T40" fmla="*/ 200 w 10000"/>
                <a:gd name="T41" fmla="*/ 372 h 26000"/>
                <a:gd name="T42" fmla="*/ 201 w 10000"/>
                <a:gd name="T43" fmla="*/ 389 h 26000"/>
                <a:gd name="T44" fmla="*/ 202 w 10000"/>
                <a:gd name="T45" fmla="*/ 406 h 26000"/>
                <a:gd name="T46" fmla="*/ 336 w 10000"/>
                <a:gd name="T47" fmla="*/ 1056 h 26000"/>
                <a:gd name="T48" fmla="*/ 336 w 10000"/>
                <a:gd name="T49" fmla="*/ 392 h 26000"/>
                <a:gd name="T50" fmla="*/ 334 w 10000"/>
                <a:gd name="T51" fmla="*/ 364 h 26000"/>
                <a:gd name="T52" fmla="*/ 331 w 10000"/>
                <a:gd name="T53" fmla="*/ 336 h 26000"/>
                <a:gd name="T54" fmla="*/ 326 w 10000"/>
                <a:gd name="T55" fmla="*/ 308 h 26000"/>
                <a:gd name="T56" fmla="*/ 320 w 10000"/>
                <a:gd name="T57" fmla="*/ 281 h 26000"/>
                <a:gd name="T58" fmla="*/ 312 w 10000"/>
                <a:gd name="T59" fmla="*/ 254 h 26000"/>
                <a:gd name="T60" fmla="*/ 302 w 10000"/>
                <a:gd name="T61" fmla="*/ 228 h 26000"/>
                <a:gd name="T62" fmla="*/ 291 w 10000"/>
                <a:gd name="T63" fmla="*/ 203 h 26000"/>
                <a:gd name="T64" fmla="*/ 279 w 10000"/>
                <a:gd name="T65" fmla="*/ 179 h 26000"/>
                <a:gd name="T66" fmla="*/ 265 w 10000"/>
                <a:gd name="T67" fmla="*/ 156 h 26000"/>
                <a:gd name="T68" fmla="*/ 250 w 10000"/>
                <a:gd name="T69" fmla="*/ 134 h 26000"/>
                <a:gd name="T70" fmla="*/ 233 w 10000"/>
                <a:gd name="T71" fmla="*/ 114 h 26000"/>
                <a:gd name="T72" fmla="*/ 216 w 10000"/>
                <a:gd name="T73" fmla="*/ 95 h 26000"/>
                <a:gd name="T74" fmla="*/ 198 w 10000"/>
                <a:gd name="T75" fmla="*/ 78 h 26000"/>
                <a:gd name="T76" fmla="*/ 178 w 10000"/>
                <a:gd name="T77" fmla="*/ 62 h 26000"/>
                <a:gd name="T78" fmla="*/ 158 w 10000"/>
                <a:gd name="T79" fmla="*/ 48 h 26000"/>
                <a:gd name="T80" fmla="*/ 137 w 10000"/>
                <a:gd name="T81" fmla="*/ 35 h 26000"/>
                <a:gd name="T82" fmla="*/ 115 w 10000"/>
                <a:gd name="T83" fmla="*/ 24 h 26000"/>
                <a:gd name="T84" fmla="*/ 93 w 10000"/>
                <a:gd name="T85" fmla="*/ 16 h 26000"/>
                <a:gd name="T86" fmla="*/ 70 w 10000"/>
                <a:gd name="T87" fmla="*/ 9 h 26000"/>
                <a:gd name="T88" fmla="*/ 47 w 10000"/>
                <a:gd name="T89" fmla="*/ 4 h 26000"/>
                <a:gd name="T90" fmla="*/ 23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FF6600"/>
            </a:solidFill>
            <a:ln w="9525">
              <a:miter lim="800000"/>
            </a:ln>
            <a:scene3d>
              <a:camera prst="legacyObliqueTopRight"/>
              <a:lightRig rig="legacyFlat3" dir="b"/>
            </a:scene3d>
            <a:sp3d extrusionH="430200" prstMaterial="legacyMatte">
              <a:bevelT w="13500" h="13500" prst="angle"/>
              <a:bevelB w="13500" h="13500" prst="angle"/>
              <a:extrusionClr>
                <a:srgbClr val="FF6600"/>
              </a:extrusionClr>
            </a:sp3d>
          </p:spPr>
          <p:txBody>
            <a:bodyPr>
              <a:flatTx/>
            </a:bodyPr>
            <a:lstStyle/>
            <a:p>
              <a:pPr>
                <a:lnSpc>
                  <a:spcPct val="150000"/>
                </a:lnSpc>
              </a:pPr>
              <a:endParaRPr lang="zh-CN" altLang="en-US" sz="2400">
                <a:solidFill>
                  <a:srgbClr val="000000"/>
                </a:solidFill>
                <a:latin typeface="宋体" panose="02010600030101010101" pitchFamily="2" charset="-122"/>
              </a:endParaRPr>
            </a:p>
          </p:txBody>
        </p:sp>
        <p:sp>
          <p:nvSpPr>
            <p:cNvPr id="6183" name="Text Box 7"/>
            <p:cNvSpPr txBox="1">
              <a:spLocks noChangeArrowheads="1"/>
            </p:cNvSpPr>
            <p:nvPr/>
          </p:nvSpPr>
          <p:spPr bwMode="auto">
            <a:xfrm>
              <a:off x="864" y="1044"/>
              <a:ext cx="240" cy="406"/>
            </a:xfrm>
            <a:prstGeom prst="rect">
              <a:avLst/>
            </a:prstGeom>
            <a:noFill/>
            <a:ln w="9525">
              <a:noFill/>
              <a:miter lim="800000"/>
            </a:ln>
          </p:spPr>
          <p:txBody>
            <a:bodyPr>
              <a:spAutoFit/>
            </a:bodyPr>
            <a:lstStyle/>
            <a:p>
              <a:pPr>
                <a:lnSpc>
                  <a:spcPct val="150000"/>
                </a:lnSpc>
                <a:spcBef>
                  <a:spcPts val="0"/>
                </a:spcBef>
              </a:pPr>
              <a:r>
                <a:rPr kumimoji="1" lang="en-US" altLang="zh-CN" sz="2400" baseline="0" dirty="0">
                  <a:solidFill>
                    <a:srgbClr val="000000"/>
                  </a:solidFill>
                  <a:latin typeface="宋体" panose="02010600030101010101" pitchFamily="2" charset="-122"/>
                  <a:cs typeface="Times New Roman" panose="02020603050405020304" pitchFamily="18" charset="0"/>
                </a:rPr>
                <a:t>N</a:t>
              </a:r>
            </a:p>
          </p:txBody>
        </p:sp>
        <p:sp>
          <p:nvSpPr>
            <p:cNvPr id="6184" name="Line 27"/>
            <p:cNvSpPr>
              <a:spLocks noChangeShapeType="1"/>
            </p:cNvSpPr>
            <p:nvPr/>
          </p:nvSpPr>
          <p:spPr bwMode="auto">
            <a:xfrm rot="540000" flipH="1">
              <a:off x="726" y="577"/>
              <a:ext cx="251" cy="440"/>
            </a:xfrm>
            <a:prstGeom prst="line">
              <a:avLst/>
            </a:prstGeom>
            <a:noFill/>
            <a:ln w="38100">
              <a:solidFill>
                <a:srgbClr val="FF0000"/>
              </a:solidFill>
              <a:round/>
              <a:tailEnd type="triangle" w="med" len="med"/>
            </a:ln>
          </p:spPr>
          <p:txBody>
            <a:bodyPr wrap="none"/>
            <a:lstStyle/>
            <a:p>
              <a:endParaRPr lang="zh-CN" altLang="en-US"/>
            </a:p>
          </p:txBody>
        </p:sp>
        <p:sp>
          <p:nvSpPr>
            <p:cNvPr id="6185" name="Text Box 28"/>
            <p:cNvSpPr txBox="1">
              <a:spLocks noChangeArrowheads="1"/>
            </p:cNvSpPr>
            <p:nvPr/>
          </p:nvSpPr>
          <p:spPr bwMode="auto">
            <a:xfrm>
              <a:off x="998" y="352"/>
              <a:ext cx="226" cy="406"/>
            </a:xfrm>
            <a:prstGeom prst="rect">
              <a:avLst/>
            </a:prstGeom>
            <a:noFill/>
            <a:ln w="9525">
              <a:noFill/>
              <a:miter lim="800000"/>
            </a:ln>
          </p:spPr>
          <p:txBody>
            <a:bodyPr>
              <a:spAutoFit/>
            </a:bodyPr>
            <a:lstStyle/>
            <a:p>
              <a:pPr>
                <a:lnSpc>
                  <a:spcPct val="150000"/>
                </a:lnSpc>
                <a:spcBef>
                  <a:spcPts val="0"/>
                </a:spcBef>
              </a:pPr>
              <a:r>
                <a:rPr kumimoji="1" lang="en-US" altLang="zh-CN" sz="2400" i="1" baseline="0" dirty="0">
                  <a:solidFill>
                    <a:srgbClr val="FF0000"/>
                  </a:solidFill>
                  <a:latin typeface="宋体" panose="02010600030101010101" pitchFamily="2" charset="-122"/>
                  <a:cs typeface="Times New Roman" panose="02020603050405020304" pitchFamily="18" charset="0"/>
                </a:rPr>
                <a:t>I</a:t>
              </a:r>
            </a:p>
          </p:txBody>
        </p:sp>
        <p:sp>
          <p:nvSpPr>
            <p:cNvPr id="6186" name="Line 30"/>
            <p:cNvSpPr>
              <a:spLocks noChangeShapeType="1"/>
            </p:cNvSpPr>
            <p:nvPr/>
          </p:nvSpPr>
          <p:spPr bwMode="auto">
            <a:xfrm flipH="1">
              <a:off x="545" y="730"/>
              <a:ext cx="320" cy="0"/>
            </a:xfrm>
            <a:prstGeom prst="line">
              <a:avLst/>
            </a:prstGeom>
            <a:noFill/>
            <a:ln w="28575">
              <a:solidFill>
                <a:srgbClr val="3333FF"/>
              </a:solidFill>
              <a:round/>
              <a:tailEnd type="triangle" w="med" len="med"/>
            </a:ln>
          </p:spPr>
          <p:txBody>
            <a:bodyPr wrap="none"/>
            <a:lstStyle/>
            <a:p>
              <a:endParaRPr lang="zh-CN" altLang="en-US"/>
            </a:p>
          </p:txBody>
        </p:sp>
        <p:sp>
          <p:nvSpPr>
            <p:cNvPr id="6187" name="Text Box 31"/>
            <p:cNvSpPr txBox="1">
              <a:spLocks noChangeArrowheads="1"/>
            </p:cNvSpPr>
            <p:nvPr/>
          </p:nvSpPr>
          <p:spPr bwMode="auto">
            <a:xfrm>
              <a:off x="318" y="352"/>
              <a:ext cx="288" cy="406"/>
            </a:xfrm>
            <a:prstGeom prst="rect">
              <a:avLst/>
            </a:prstGeom>
            <a:noFill/>
            <a:ln w="9525">
              <a:noFill/>
              <a:miter lim="800000"/>
            </a:ln>
          </p:spPr>
          <p:txBody>
            <a:bodyPr>
              <a:spAutoFit/>
            </a:bodyPr>
            <a:lstStyle/>
            <a:p>
              <a:pPr>
                <a:lnSpc>
                  <a:spcPct val="150000"/>
                </a:lnSpc>
                <a:spcBef>
                  <a:spcPts val="0"/>
                </a:spcBef>
              </a:pPr>
              <a:r>
                <a:rPr kumimoji="1" lang="en-US" altLang="zh-CN" sz="2400" i="1" baseline="0" dirty="0">
                  <a:solidFill>
                    <a:srgbClr val="000000"/>
                  </a:solidFill>
                  <a:latin typeface="宋体" panose="02010600030101010101" pitchFamily="2" charset="-122"/>
                  <a:cs typeface="Times New Roman" panose="02020603050405020304" pitchFamily="18" charset="0"/>
                </a:rPr>
                <a:t>F</a:t>
              </a:r>
            </a:p>
          </p:txBody>
        </p:sp>
        <p:sp>
          <p:nvSpPr>
            <p:cNvPr id="6188" name="Text Box 38"/>
            <p:cNvSpPr txBox="1">
              <a:spLocks noChangeArrowheads="1"/>
            </p:cNvSpPr>
            <p:nvPr/>
          </p:nvSpPr>
          <p:spPr bwMode="auto">
            <a:xfrm>
              <a:off x="454" y="1580"/>
              <a:ext cx="454" cy="406"/>
            </a:xfrm>
            <a:prstGeom prst="rect">
              <a:avLst/>
            </a:prstGeom>
            <a:noFill/>
            <a:ln w="9525">
              <a:noFill/>
              <a:miter lim="800000"/>
            </a:ln>
          </p:spPr>
          <p:txBody>
            <a:bodyPr>
              <a:spAutoFit/>
            </a:bodyPr>
            <a:lstStyle/>
            <a:p>
              <a:pPr>
                <a:lnSpc>
                  <a:spcPct val="150000"/>
                </a:lnSpc>
                <a:spcBef>
                  <a:spcPts val="0"/>
                </a:spcBef>
              </a:pPr>
              <a:r>
                <a:rPr kumimoji="1" lang="zh-CN" altLang="en-US" sz="2400" baseline="0" dirty="0">
                  <a:solidFill>
                    <a:srgbClr val="000000"/>
                  </a:solidFill>
                  <a:latin typeface="宋体" panose="02010600030101010101" pitchFamily="2" charset="-122"/>
                  <a:cs typeface="Times New Roman" panose="02020603050405020304" pitchFamily="18" charset="0"/>
                </a:rPr>
                <a:t>甲</a:t>
              </a:r>
            </a:p>
          </p:txBody>
        </p:sp>
        <p:sp>
          <p:nvSpPr>
            <p:cNvPr id="6189" name="Text Box 7"/>
            <p:cNvSpPr txBox="1">
              <a:spLocks noChangeArrowheads="1"/>
            </p:cNvSpPr>
            <p:nvPr/>
          </p:nvSpPr>
          <p:spPr bwMode="auto">
            <a:xfrm>
              <a:off x="894" y="-287"/>
              <a:ext cx="240" cy="406"/>
            </a:xfrm>
            <a:prstGeom prst="rect">
              <a:avLst/>
            </a:prstGeom>
            <a:noFill/>
            <a:ln w="9525">
              <a:noFill/>
              <a:miter lim="800000"/>
            </a:ln>
          </p:spPr>
          <p:txBody>
            <a:bodyPr>
              <a:spAutoFit/>
            </a:bodyPr>
            <a:lstStyle/>
            <a:p>
              <a:pPr>
                <a:lnSpc>
                  <a:spcPct val="150000"/>
                </a:lnSpc>
                <a:spcBef>
                  <a:spcPts val="0"/>
                </a:spcBef>
              </a:pPr>
              <a:r>
                <a:rPr kumimoji="1" lang="en-US" altLang="zh-CN" sz="2400" baseline="0" dirty="0">
                  <a:solidFill>
                    <a:srgbClr val="000000"/>
                  </a:solidFill>
                  <a:latin typeface="宋体" panose="02010600030101010101" pitchFamily="2" charset="-122"/>
                  <a:cs typeface="Times New Roman" panose="02020603050405020304" pitchFamily="18" charset="0"/>
                </a:rPr>
                <a:t>S</a:t>
              </a:r>
            </a:p>
          </p:txBody>
        </p:sp>
      </p:grpSp>
      <p:sp>
        <p:nvSpPr>
          <p:cNvPr id="10" name="矩形 9"/>
          <p:cNvSpPr/>
          <p:nvPr/>
        </p:nvSpPr>
        <p:spPr>
          <a:xfrm>
            <a:off x="785786" y="858026"/>
            <a:ext cx="1402080" cy="645160"/>
          </a:xfrm>
          <a:prstGeom prst="rect">
            <a:avLst/>
          </a:prstGeom>
        </p:spPr>
        <p:txBody>
          <a:bodyPr wrap="none">
            <a:spAutoFit/>
          </a:bodyPr>
          <a:lstStyle/>
          <a:p>
            <a:pPr>
              <a:lnSpc>
                <a:spcPct val="150000"/>
              </a:lnSpc>
              <a:spcBef>
                <a:spcPts val="0"/>
              </a:spcBef>
            </a:pPr>
            <a:r>
              <a:rPr kumimoji="1" lang="zh-CN" altLang="en-US" sz="2400" baseline="0" dirty="0">
                <a:solidFill>
                  <a:srgbClr val="000000"/>
                </a:solidFill>
                <a:latin typeface="宋体" panose="02010600030101010101" pitchFamily="2" charset="-122"/>
                <a:cs typeface="Times New Roman" panose="02020603050405020304" pitchFamily="18" charset="0"/>
              </a:rPr>
              <a:t>实验现象</a:t>
            </a:r>
          </a:p>
        </p:txBody>
      </p:sp>
      <p:sp>
        <p:nvSpPr>
          <p:cNvPr id="11" name="矩形 10"/>
          <p:cNvSpPr/>
          <p:nvPr/>
        </p:nvSpPr>
        <p:spPr>
          <a:xfrm>
            <a:off x="3779912" y="2385134"/>
            <a:ext cx="4680520" cy="1198880"/>
          </a:xfrm>
          <a:prstGeom prst="rect">
            <a:avLst/>
          </a:prstGeom>
        </p:spPr>
        <p:txBody>
          <a:bodyPr wrap="square">
            <a:spAutoFit/>
          </a:bodyPr>
          <a:lstStyle/>
          <a:p>
            <a:pPr>
              <a:lnSpc>
                <a:spcPct val="150000"/>
              </a:lnSpc>
              <a:spcBef>
                <a:spcPts val="0"/>
              </a:spcBef>
              <a:buClr>
                <a:schemeClr val="folHlink"/>
              </a:buClr>
              <a:buSzPct val="85000"/>
              <a:buFont typeface="Wingdings 2" pitchFamily="18" charset="2"/>
              <a:buNone/>
            </a:pPr>
            <a:r>
              <a:rPr kumimoji="1" lang="zh-CN" altLang="en-US" sz="2400" baseline="0" dirty="0" smtClean="0">
                <a:solidFill>
                  <a:srgbClr val="000000"/>
                </a:solidFill>
                <a:latin typeface="宋体" panose="02010600030101010101" pitchFamily="2" charset="-122"/>
                <a:cs typeface="Times New Roman" panose="02020603050405020304" pitchFamily="18" charset="0"/>
              </a:rPr>
              <a:t>闭合</a:t>
            </a:r>
            <a:r>
              <a:rPr kumimoji="1" lang="zh-CN" altLang="en-US" sz="2400" baseline="0" dirty="0">
                <a:solidFill>
                  <a:srgbClr val="000000"/>
                </a:solidFill>
                <a:latin typeface="宋体" panose="02010600030101010101" pitchFamily="2" charset="-122"/>
                <a:cs typeface="Times New Roman" panose="02020603050405020304" pitchFamily="18" charset="0"/>
              </a:rPr>
              <a:t>开关，原来静止在磁场中的导体发生</a:t>
            </a:r>
            <a:r>
              <a:rPr kumimoji="1" lang="zh-CN" altLang="en-US" sz="2400" baseline="0" dirty="0" smtClean="0">
                <a:solidFill>
                  <a:srgbClr val="000000"/>
                </a:solidFill>
                <a:latin typeface="宋体" panose="02010600030101010101" pitchFamily="2" charset="-122"/>
                <a:cs typeface="Times New Roman" panose="02020603050405020304" pitchFamily="18" charset="0"/>
              </a:rPr>
              <a:t>运动。</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p:cNvSpPr/>
          <p:nvPr/>
        </p:nvSpPr>
        <p:spPr>
          <a:xfrm>
            <a:off x="3720539" y="2039925"/>
            <a:ext cx="4572000" cy="1198880"/>
          </a:xfrm>
          <a:prstGeom prst="rect">
            <a:avLst/>
          </a:prstGeom>
        </p:spPr>
        <p:txBody>
          <a:bodyPr>
            <a:spAutoFit/>
          </a:bodyPr>
          <a:lstStyle/>
          <a:p>
            <a:pPr>
              <a:lnSpc>
                <a:spcPct val="150000"/>
              </a:lnSpc>
              <a:spcBef>
                <a:spcPts val="0"/>
              </a:spcBef>
              <a:buClr>
                <a:schemeClr val="folHlink"/>
              </a:buClr>
              <a:buSzPct val="85000"/>
              <a:buFont typeface="Wingdings 2" pitchFamily="18" charset="2"/>
              <a:buNone/>
            </a:pPr>
            <a:r>
              <a:rPr kumimoji="1" lang="zh-CN" altLang="en-US" sz="2400" baseline="0" dirty="0" smtClean="0">
                <a:solidFill>
                  <a:srgbClr val="002060"/>
                </a:solidFill>
                <a:latin typeface="宋体" panose="02010600030101010101" pitchFamily="2" charset="-122"/>
                <a:cs typeface="宋体" panose="02010600030101010101" pitchFamily="2" charset="-122"/>
              </a:rPr>
              <a:t>电流</a:t>
            </a:r>
            <a:r>
              <a:rPr kumimoji="1" lang="zh-CN" altLang="en-US" sz="2400" baseline="0" dirty="0">
                <a:solidFill>
                  <a:srgbClr val="002060"/>
                </a:solidFill>
                <a:latin typeface="宋体" panose="02010600030101010101" pitchFamily="2" charset="-122"/>
                <a:cs typeface="宋体" panose="02010600030101010101" pitchFamily="2" charset="-122"/>
              </a:rPr>
              <a:t>方向不变，改变磁场方向，磁场中导体运动方向发生了</a:t>
            </a:r>
            <a:r>
              <a:rPr kumimoji="1" lang="zh-CN" altLang="en-US" sz="2400" baseline="0" dirty="0" smtClean="0">
                <a:solidFill>
                  <a:srgbClr val="002060"/>
                </a:solidFill>
                <a:latin typeface="宋体" panose="02010600030101010101" pitchFamily="2" charset="-122"/>
                <a:cs typeface="宋体" panose="02010600030101010101" pitchFamily="2" charset="-122"/>
              </a:rPr>
              <a:t>改变。</a:t>
            </a:r>
            <a:endParaRPr kumimoji="1" lang="en-US" altLang="zh-CN" sz="2400" baseline="0" dirty="0" smtClean="0">
              <a:solidFill>
                <a:srgbClr val="002060"/>
              </a:solidFill>
              <a:latin typeface="宋体" panose="02010600030101010101" pitchFamily="2" charset="-122"/>
              <a:cs typeface="宋体" panose="02010600030101010101" pitchFamily="2" charset="-122"/>
            </a:endParaRPr>
          </a:p>
        </p:txBody>
      </p:sp>
      <p:sp>
        <p:nvSpPr>
          <p:cNvPr id="57" name="Freeform 10"/>
          <p:cNvSpPr>
            <a:spLocks noChangeAspect="1"/>
          </p:cNvSpPr>
          <p:nvPr/>
        </p:nvSpPr>
        <p:spPr bwMode="auto">
          <a:xfrm rot="5400000" flipV="1">
            <a:off x="1327014" y="2229363"/>
            <a:ext cx="533524" cy="1676400"/>
          </a:xfrm>
          <a:custGeom>
            <a:avLst/>
            <a:gdLst>
              <a:gd name="T0" fmla="*/ 7 w 10000"/>
              <a:gd name="T1" fmla="*/ 163 h 26000"/>
              <a:gd name="T2" fmla="*/ 21 w 10000"/>
              <a:gd name="T3" fmla="*/ 164 h 26000"/>
              <a:gd name="T4" fmla="*/ 35 w 10000"/>
              <a:gd name="T5" fmla="*/ 166 h 26000"/>
              <a:gd name="T6" fmla="*/ 49 w 10000"/>
              <a:gd name="T7" fmla="*/ 170 h 26000"/>
              <a:gd name="T8" fmla="*/ 62 w 10000"/>
              <a:gd name="T9" fmla="*/ 174 h 26000"/>
              <a:gd name="T10" fmla="*/ 76 w 10000"/>
              <a:gd name="T11" fmla="*/ 180 h 26000"/>
              <a:gd name="T12" fmla="*/ 88 w 10000"/>
              <a:gd name="T13" fmla="*/ 187 h 26000"/>
              <a:gd name="T14" fmla="*/ 101 w 10000"/>
              <a:gd name="T15" fmla="*/ 195 h 26000"/>
              <a:gd name="T16" fmla="*/ 113 w 10000"/>
              <a:gd name="T17" fmla="*/ 204 h 26000"/>
              <a:gd name="T18" fmla="*/ 124 w 10000"/>
              <a:gd name="T19" fmla="*/ 214 h 26000"/>
              <a:gd name="T20" fmla="*/ 135 w 10000"/>
              <a:gd name="T21" fmla="*/ 225 h 26000"/>
              <a:gd name="T22" fmla="*/ 145 w 10000"/>
              <a:gd name="T23" fmla="*/ 237 h 26000"/>
              <a:gd name="T24" fmla="*/ 154 w 10000"/>
              <a:gd name="T25" fmla="*/ 250 h 26000"/>
              <a:gd name="T26" fmla="*/ 163 w 10000"/>
              <a:gd name="T27" fmla="*/ 263 h 26000"/>
              <a:gd name="T28" fmla="*/ 171 w 10000"/>
              <a:gd name="T29" fmla="*/ 277 h 26000"/>
              <a:gd name="T30" fmla="*/ 178 w 10000"/>
              <a:gd name="T31" fmla="*/ 292 h 26000"/>
              <a:gd name="T32" fmla="*/ 184 w 10000"/>
              <a:gd name="T33" fmla="*/ 307 h 26000"/>
              <a:gd name="T34" fmla="*/ 189 w 10000"/>
              <a:gd name="T35" fmla="*/ 323 h 26000"/>
              <a:gd name="T36" fmla="*/ 194 w 10000"/>
              <a:gd name="T37" fmla="*/ 339 h 26000"/>
              <a:gd name="T38" fmla="*/ 197 w 10000"/>
              <a:gd name="T39" fmla="*/ 356 h 26000"/>
              <a:gd name="T40" fmla="*/ 200 w 10000"/>
              <a:gd name="T41" fmla="*/ 372 h 26000"/>
              <a:gd name="T42" fmla="*/ 201 w 10000"/>
              <a:gd name="T43" fmla="*/ 389 h 26000"/>
              <a:gd name="T44" fmla="*/ 202 w 10000"/>
              <a:gd name="T45" fmla="*/ 406 h 26000"/>
              <a:gd name="T46" fmla="*/ 336 w 10000"/>
              <a:gd name="T47" fmla="*/ 1056 h 26000"/>
              <a:gd name="T48" fmla="*/ 336 w 10000"/>
              <a:gd name="T49" fmla="*/ 392 h 26000"/>
              <a:gd name="T50" fmla="*/ 334 w 10000"/>
              <a:gd name="T51" fmla="*/ 364 h 26000"/>
              <a:gd name="T52" fmla="*/ 331 w 10000"/>
              <a:gd name="T53" fmla="*/ 336 h 26000"/>
              <a:gd name="T54" fmla="*/ 326 w 10000"/>
              <a:gd name="T55" fmla="*/ 308 h 26000"/>
              <a:gd name="T56" fmla="*/ 320 w 10000"/>
              <a:gd name="T57" fmla="*/ 281 h 26000"/>
              <a:gd name="T58" fmla="*/ 312 w 10000"/>
              <a:gd name="T59" fmla="*/ 254 h 26000"/>
              <a:gd name="T60" fmla="*/ 302 w 10000"/>
              <a:gd name="T61" fmla="*/ 228 h 26000"/>
              <a:gd name="T62" fmla="*/ 291 w 10000"/>
              <a:gd name="T63" fmla="*/ 203 h 26000"/>
              <a:gd name="T64" fmla="*/ 279 w 10000"/>
              <a:gd name="T65" fmla="*/ 179 h 26000"/>
              <a:gd name="T66" fmla="*/ 265 w 10000"/>
              <a:gd name="T67" fmla="*/ 156 h 26000"/>
              <a:gd name="T68" fmla="*/ 250 w 10000"/>
              <a:gd name="T69" fmla="*/ 134 h 26000"/>
              <a:gd name="T70" fmla="*/ 233 w 10000"/>
              <a:gd name="T71" fmla="*/ 114 h 26000"/>
              <a:gd name="T72" fmla="*/ 216 w 10000"/>
              <a:gd name="T73" fmla="*/ 95 h 26000"/>
              <a:gd name="T74" fmla="*/ 198 w 10000"/>
              <a:gd name="T75" fmla="*/ 78 h 26000"/>
              <a:gd name="T76" fmla="*/ 178 w 10000"/>
              <a:gd name="T77" fmla="*/ 62 h 26000"/>
              <a:gd name="T78" fmla="*/ 158 w 10000"/>
              <a:gd name="T79" fmla="*/ 48 h 26000"/>
              <a:gd name="T80" fmla="*/ 137 w 10000"/>
              <a:gd name="T81" fmla="*/ 35 h 26000"/>
              <a:gd name="T82" fmla="*/ 115 w 10000"/>
              <a:gd name="T83" fmla="*/ 24 h 26000"/>
              <a:gd name="T84" fmla="*/ 93 w 10000"/>
              <a:gd name="T85" fmla="*/ 16 h 26000"/>
              <a:gd name="T86" fmla="*/ 70 w 10000"/>
              <a:gd name="T87" fmla="*/ 9 h 26000"/>
              <a:gd name="T88" fmla="*/ 47 w 10000"/>
              <a:gd name="T89" fmla="*/ 4 h 26000"/>
              <a:gd name="T90" fmla="*/ 23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FF6600"/>
          </a:solidFill>
          <a:ln w="9525">
            <a:miter lim="800000"/>
          </a:ln>
          <a:scene3d>
            <a:camera prst="legacyObliqueTopRight"/>
            <a:lightRig rig="legacyFlat3" dir="b"/>
          </a:scene3d>
          <a:sp3d extrusionH="430200" prstMaterial="legacyMatte">
            <a:bevelT w="13500" h="13500" prst="angle"/>
            <a:bevelB w="13500" h="13500" prst="angle"/>
            <a:extrusionClr>
              <a:srgbClr val="FF6600"/>
            </a:extrusionClr>
          </a:sp3d>
        </p:spPr>
        <p:txBody>
          <a:bodyPr>
            <a:flatTx/>
          </a:bodyPr>
          <a:lstStyle/>
          <a:p>
            <a:pPr>
              <a:lnSpc>
                <a:spcPct val="150000"/>
              </a:lnSpc>
            </a:pPr>
            <a:endParaRPr lang="zh-CN" altLang="en-US" sz="2400">
              <a:latin typeface="宋体" panose="02010600030101010101" pitchFamily="2" charset="-122"/>
            </a:endParaRPr>
          </a:p>
        </p:txBody>
      </p:sp>
      <p:grpSp>
        <p:nvGrpSpPr>
          <p:cNvPr id="59" name="Group 6"/>
          <p:cNvGrpSpPr/>
          <p:nvPr/>
        </p:nvGrpSpPr>
        <p:grpSpPr bwMode="auto">
          <a:xfrm>
            <a:off x="1685900" y="1221601"/>
            <a:ext cx="1754188" cy="2970899"/>
            <a:chOff x="590" y="-287"/>
            <a:chExt cx="1105" cy="1871"/>
          </a:xfrm>
        </p:grpSpPr>
        <p:sp>
          <p:nvSpPr>
            <p:cNvPr id="60" name="AutoShape 5"/>
            <p:cNvSpPr>
              <a:spLocks noChangeArrowheads="1"/>
            </p:cNvSpPr>
            <p:nvPr/>
          </p:nvSpPr>
          <p:spPr bwMode="auto">
            <a:xfrm rot="-8423894">
              <a:off x="817" y="0"/>
              <a:ext cx="96" cy="1584"/>
            </a:xfrm>
            <a:prstGeom prst="can">
              <a:avLst>
                <a:gd name="adj" fmla="val 124972"/>
              </a:avLst>
            </a:prstGeom>
            <a:solidFill>
              <a:schemeClr val="accent1"/>
            </a:solidFill>
            <a:ln w="9525">
              <a:solidFill>
                <a:schemeClr val="tx1"/>
              </a:solidFill>
              <a:round/>
            </a:ln>
          </p:spPr>
          <p:txBody>
            <a:bodyPr rot="10800000" wrap="none" anchor="ctr"/>
            <a:lstStyle/>
            <a:p>
              <a:pPr>
                <a:lnSpc>
                  <a:spcPct val="150000"/>
                </a:lnSpc>
              </a:pPr>
              <a:endParaRPr lang="zh-CN" altLang="en-US" sz="2400">
                <a:latin typeface="宋体" panose="02010600030101010101" pitchFamily="2" charset="-122"/>
              </a:endParaRPr>
            </a:p>
          </p:txBody>
        </p:sp>
        <p:sp>
          <p:nvSpPr>
            <p:cNvPr id="61" name="Text Box 7"/>
            <p:cNvSpPr txBox="1">
              <a:spLocks noChangeArrowheads="1"/>
            </p:cNvSpPr>
            <p:nvPr/>
          </p:nvSpPr>
          <p:spPr bwMode="auto">
            <a:xfrm>
              <a:off x="864" y="1044"/>
              <a:ext cx="240" cy="406"/>
            </a:xfrm>
            <a:prstGeom prst="rect">
              <a:avLst/>
            </a:prstGeom>
            <a:noFill/>
            <a:ln w="9525">
              <a:noFill/>
              <a:miter lim="800000"/>
            </a:ln>
          </p:spPr>
          <p:txBody>
            <a:bodyPr>
              <a:spAutoFit/>
            </a:bodyPr>
            <a:lstStyle/>
            <a:p>
              <a:pPr>
                <a:lnSpc>
                  <a:spcPct val="150000"/>
                </a:lnSpc>
                <a:spcBef>
                  <a:spcPts val="0"/>
                </a:spcBef>
              </a:pPr>
              <a:r>
                <a:rPr kumimoji="1" lang="en-US" altLang="zh-CN" sz="2400" baseline="0" dirty="0" smtClean="0">
                  <a:solidFill>
                    <a:srgbClr val="002060"/>
                  </a:solidFill>
                  <a:latin typeface="宋体" panose="02010600030101010101" pitchFamily="2" charset="-122"/>
                  <a:cs typeface="Times New Roman" panose="02020603050405020304" pitchFamily="18" charset="0"/>
                </a:rPr>
                <a:t>S</a:t>
              </a:r>
            </a:p>
          </p:txBody>
        </p:sp>
        <p:sp>
          <p:nvSpPr>
            <p:cNvPr id="62" name="Line 27"/>
            <p:cNvSpPr>
              <a:spLocks noChangeShapeType="1"/>
            </p:cNvSpPr>
            <p:nvPr/>
          </p:nvSpPr>
          <p:spPr bwMode="auto">
            <a:xfrm rot="480000" flipH="1">
              <a:off x="726" y="577"/>
              <a:ext cx="251" cy="440"/>
            </a:xfrm>
            <a:prstGeom prst="line">
              <a:avLst/>
            </a:prstGeom>
            <a:noFill/>
            <a:ln w="38100">
              <a:solidFill>
                <a:srgbClr val="FF0000"/>
              </a:solidFill>
              <a:round/>
              <a:tailEnd type="triangle" w="med" len="med"/>
            </a:ln>
          </p:spPr>
          <p:txBody>
            <a:bodyPr wrap="none"/>
            <a:lstStyle/>
            <a:p>
              <a:endParaRPr lang="zh-CN" altLang="en-US"/>
            </a:p>
          </p:txBody>
        </p:sp>
        <p:sp>
          <p:nvSpPr>
            <p:cNvPr id="63" name="Text Box 28"/>
            <p:cNvSpPr txBox="1">
              <a:spLocks noChangeArrowheads="1"/>
            </p:cNvSpPr>
            <p:nvPr/>
          </p:nvSpPr>
          <p:spPr bwMode="auto">
            <a:xfrm>
              <a:off x="590" y="352"/>
              <a:ext cx="226" cy="406"/>
            </a:xfrm>
            <a:prstGeom prst="rect">
              <a:avLst/>
            </a:prstGeom>
            <a:noFill/>
            <a:ln w="9525">
              <a:noFill/>
              <a:miter lim="800000"/>
            </a:ln>
          </p:spPr>
          <p:txBody>
            <a:bodyPr>
              <a:spAutoFit/>
            </a:bodyPr>
            <a:lstStyle/>
            <a:p>
              <a:pPr>
                <a:lnSpc>
                  <a:spcPct val="150000"/>
                </a:lnSpc>
                <a:spcBef>
                  <a:spcPts val="0"/>
                </a:spcBef>
              </a:pPr>
              <a:r>
                <a:rPr kumimoji="1" lang="en-US" altLang="zh-CN" sz="2400" i="1" baseline="0" dirty="0">
                  <a:solidFill>
                    <a:srgbClr val="FF0000"/>
                  </a:solidFill>
                  <a:latin typeface="宋体" panose="02010600030101010101" pitchFamily="2" charset="-122"/>
                  <a:cs typeface="Times New Roman" panose="02020603050405020304" pitchFamily="18" charset="0"/>
                </a:rPr>
                <a:t>I</a:t>
              </a:r>
            </a:p>
          </p:txBody>
        </p:sp>
        <p:sp>
          <p:nvSpPr>
            <p:cNvPr id="64" name="Line 30"/>
            <p:cNvSpPr>
              <a:spLocks noChangeShapeType="1"/>
            </p:cNvSpPr>
            <p:nvPr/>
          </p:nvSpPr>
          <p:spPr bwMode="auto">
            <a:xfrm>
              <a:off x="865" y="730"/>
              <a:ext cx="496" cy="0"/>
            </a:xfrm>
            <a:prstGeom prst="line">
              <a:avLst/>
            </a:prstGeom>
            <a:noFill/>
            <a:ln w="28575">
              <a:solidFill>
                <a:srgbClr val="3333FF"/>
              </a:solidFill>
              <a:round/>
              <a:tailEnd type="triangle" w="med" len="med"/>
            </a:ln>
          </p:spPr>
          <p:txBody>
            <a:bodyPr wrap="none"/>
            <a:lstStyle/>
            <a:p>
              <a:endParaRPr lang="zh-CN" altLang="en-US"/>
            </a:p>
          </p:txBody>
        </p:sp>
        <p:sp>
          <p:nvSpPr>
            <p:cNvPr id="65" name="Text Box 31"/>
            <p:cNvSpPr txBox="1">
              <a:spLocks noChangeArrowheads="1"/>
            </p:cNvSpPr>
            <p:nvPr/>
          </p:nvSpPr>
          <p:spPr bwMode="auto">
            <a:xfrm>
              <a:off x="1407" y="403"/>
              <a:ext cx="288" cy="406"/>
            </a:xfrm>
            <a:prstGeom prst="rect">
              <a:avLst/>
            </a:prstGeom>
            <a:noFill/>
            <a:ln w="9525">
              <a:noFill/>
              <a:miter lim="800000"/>
            </a:ln>
          </p:spPr>
          <p:txBody>
            <a:bodyPr>
              <a:spAutoFit/>
            </a:bodyPr>
            <a:lstStyle/>
            <a:p>
              <a:pPr>
                <a:lnSpc>
                  <a:spcPct val="150000"/>
                </a:lnSpc>
                <a:spcBef>
                  <a:spcPts val="0"/>
                </a:spcBef>
              </a:pPr>
              <a:r>
                <a:rPr kumimoji="1" lang="en-US" altLang="zh-CN" sz="2400" i="1" baseline="0" dirty="0">
                  <a:solidFill>
                    <a:srgbClr val="002060"/>
                  </a:solidFill>
                  <a:latin typeface="宋体" panose="02010600030101010101" pitchFamily="2" charset="-122"/>
                  <a:cs typeface="Times New Roman" panose="02020603050405020304" pitchFamily="18" charset="0"/>
                </a:rPr>
                <a:t>F</a:t>
              </a:r>
            </a:p>
          </p:txBody>
        </p:sp>
        <p:sp>
          <p:nvSpPr>
            <p:cNvPr id="66" name="Text Box 7"/>
            <p:cNvSpPr txBox="1">
              <a:spLocks noChangeArrowheads="1"/>
            </p:cNvSpPr>
            <p:nvPr/>
          </p:nvSpPr>
          <p:spPr bwMode="auto">
            <a:xfrm>
              <a:off x="894" y="-287"/>
              <a:ext cx="240" cy="406"/>
            </a:xfrm>
            <a:prstGeom prst="rect">
              <a:avLst/>
            </a:prstGeom>
            <a:noFill/>
            <a:ln w="9525">
              <a:noFill/>
              <a:miter lim="800000"/>
            </a:ln>
          </p:spPr>
          <p:txBody>
            <a:bodyPr>
              <a:spAutoFit/>
            </a:bodyPr>
            <a:lstStyle/>
            <a:p>
              <a:pPr>
                <a:lnSpc>
                  <a:spcPct val="150000"/>
                </a:lnSpc>
                <a:spcBef>
                  <a:spcPts val="0"/>
                </a:spcBef>
              </a:pPr>
              <a:r>
                <a:rPr kumimoji="1" lang="en-US" altLang="zh-CN" sz="2400" baseline="0" dirty="0" smtClean="0">
                  <a:solidFill>
                    <a:srgbClr val="002060"/>
                  </a:solidFill>
                  <a:latin typeface="宋体" panose="02010600030101010101" pitchFamily="2" charset="-122"/>
                  <a:cs typeface="Times New Roman" panose="02020603050405020304" pitchFamily="18" charset="0"/>
                </a:rPr>
                <a:t>N</a:t>
              </a:r>
            </a:p>
          </p:txBody>
        </p:sp>
      </p:grpSp>
      <p:sp>
        <p:nvSpPr>
          <p:cNvPr id="67" name="Text Box 38"/>
          <p:cNvSpPr txBox="1">
            <a:spLocks noChangeArrowheads="1"/>
          </p:cNvSpPr>
          <p:nvPr/>
        </p:nvSpPr>
        <p:spPr bwMode="auto">
          <a:xfrm>
            <a:off x="1685654" y="4377917"/>
            <a:ext cx="720725" cy="645160"/>
          </a:xfrm>
          <a:prstGeom prst="rect">
            <a:avLst/>
          </a:prstGeom>
          <a:noFill/>
          <a:ln w="9525">
            <a:noFill/>
            <a:miter lim="800000"/>
          </a:ln>
        </p:spPr>
        <p:txBody>
          <a:bodyPr>
            <a:spAutoFit/>
          </a:bodyPr>
          <a:lstStyle/>
          <a:p>
            <a:pPr>
              <a:lnSpc>
                <a:spcPct val="150000"/>
              </a:lnSpc>
              <a:spcBef>
                <a:spcPts val="0"/>
              </a:spcBef>
            </a:pPr>
            <a:r>
              <a:rPr kumimoji="1" lang="zh-CN" altLang="en-US" sz="2400" baseline="0" dirty="0" smtClean="0">
                <a:solidFill>
                  <a:srgbClr val="002060"/>
                </a:solidFill>
                <a:latin typeface="宋体" panose="02010600030101010101" pitchFamily="2" charset="-122"/>
                <a:cs typeface="Times New Roman" panose="02020603050405020304" pitchFamily="18" charset="0"/>
              </a:rPr>
              <a:t>乙</a:t>
            </a:r>
          </a:p>
        </p:txBody>
      </p:sp>
      <p:sp>
        <p:nvSpPr>
          <p:cNvPr id="68" name="Freeform 12"/>
          <p:cNvSpPr>
            <a:spLocks noChangeAspect="1"/>
          </p:cNvSpPr>
          <p:nvPr/>
        </p:nvSpPr>
        <p:spPr bwMode="auto">
          <a:xfrm rot="5400000" flipH="1" flipV="1">
            <a:off x="1327014" y="1695840"/>
            <a:ext cx="533524" cy="1676400"/>
          </a:xfrm>
          <a:custGeom>
            <a:avLst/>
            <a:gdLst>
              <a:gd name="T0" fmla="*/ 7 w 10000"/>
              <a:gd name="T1" fmla="*/ 163 h 26000"/>
              <a:gd name="T2" fmla="*/ 21 w 10000"/>
              <a:gd name="T3" fmla="*/ 164 h 26000"/>
              <a:gd name="T4" fmla="*/ 35 w 10000"/>
              <a:gd name="T5" fmla="*/ 166 h 26000"/>
              <a:gd name="T6" fmla="*/ 49 w 10000"/>
              <a:gd name="T7" fmla="*/ 170 h 26000"/>
              <a:gd name="T8" fmla="*/ 62 w 10000"/>
              <a:gd name="T9" fmla="*/ 174 h 26000"/>
              <a:gd name="T10" fmla="*/ 76 w 10000"/>
              <a:gd name="T11" fmla="*/ 180 h 26000"/>
              <a:gd name="T12" fmla="*/ 88 w 10000"/>
              <a:gd name="T13" fmla="*/ 187 h 26000"/>
              <a:gd name="T14" fmla="*/ 101 w 10000"/>
              <a:gd name="T15" fmla="*/ 195 h 26000"/>
              <a:gd name="T16" fmla="*/ 113 w 10000"/>
              <a:gd name="T17" fmla="*/ 204 h 26000"/>
              <a:gd name="T18" fmla="*/ 124 w 10000"/>
              <a:gd name="T19" fmla="*/ 214 h 26000"/>
              <a:gd name="T20" fmla="*/ 135 w 10000"/>
              <a:gd name="T21" fmla="*/ 225 h 26000"/>
              <a:gd name="T22" fmla="*/ 145 w 10000"/>
              <a:gd name="T23" fmla="*/ 237 h 26000"/>
              <a:gd name="T24" fmla="*/ 154 w 10000"/>
              <a:gd name="T25" fmla="*/ 250 h 26000"/>
              <a:gd name="T26" fmla="*/ 163 w 10000"/>
              <a:gd name="T27" fmla="*/ 263 h 26000"/>
              <a:gd name="T28" fmla="*/ 171 w 10000"/>
              <a:gd name="T29" fmla="*/ 277 h 26000"/>
              <a:gd name="T30" fmla="*/ 178 w 10000"/>
              <a:gd name="T31" fmla="*/ 292 h 26000"/>
              <a:gd name="T32" fmla="*/ 184 w 10000"/>
              <a:gd name="T33" fmla="*/ 307 h 26000"/>
              <a:gd name="T34" fmla="*/ 189 w 10000"/>
              <a:gd name="T35" fmla="*/ 323 h 26000"/>
              <a:gd name="T36" fmla="*/ 194 w 10000"/>
              <a:gd name="T37" fmla="*/ 339 h 26000"/>
              <a:gd name="T38" fmla="*/ 197 w 10000"/>
              <a:gd name="T39" fmla="*/ 356 h 26000"/>
              <a:gd name="T40" fmla="*/ 200 w 10000"/>
              <a:gd name="T41" fmla="*/ 372 h 26000"/>
              <a:gd name="T42" fmla="*/ 201 w 10000"/>
              <a:gd name="T43" fmla="*/ 389 h 26000"/>
              <a:gd name="T44" fmla="*/ 202 w 10000"/>
              <a:gd name="T45" fmla="*/ 406 h 26000"/>
              <a:gd name="T46" fmla="*/ 336 w 10000"/>
              <a:gd name="T47" fmla="*/ 1056 h 26000"/>
              <a:gd name="T48" fmla="*/ 336 w 10000"/>
              <a:gd name="T49" fmla="*/ 392 h 26000"/>
              <a:gd name="T50" fmla="*/ 334 w 10000"/>
              <a:gd name="T51" fmla="*/ 364 h 26000"/>
              <a:gd name="T52" fmla="*/ 331 w 10000"/>
              <a:gd name="T53" fmla="*/ 336 h 26000"/>
              <a:gd name="T54" fmla="*/ 326 w 10000"/>
              <a:gd name="T55" fmla="*/ 308 h 26000"/>
              <a:gd name="T56" fmla="*/ 320 w 10000"/>
              <a:gd name="T57" fmla="*/ 281 h 26000"/>
              <a:gd name="T58" fmla="*/ 312 w 10000"/>
              <a:gd name="T59" fmla="*/ 254 h 26000"/>
              <a:gd name="T60" fmla="*/ 302 w 10000"/>
              <a:gd name="T61" fmla="*/ 228 h 26000"/>
              <a:gd name="T62" fmla="*/ 291 w 10000"/>
              <a:gd name="T63" fmla="*/ 203 h 26000"/>
              <a:gd name="T64" fmla="*/ 279 w 10000"/>
              <a:gd name="T65" fmla="*/ 179 h 26000"/>
              <a:gd name="T66" fmla="*/ 265 w 10000"/>
              <a:gd name="T67" fmla="*/ 156 h 26000"/>
              <a:gd name="T68" fmla="*/ 250 w 10000"/>
              <a:gd name="T69" fmla="*/ 134 h 26000"/>
              <a:gd name="T70" fmla="*/ 233 w 10000"/>
              <a:gd name="T71" fmla="*/ 114 h 26000"/>
              <a:gd name="T72" fmla="*/ 216 w 10000"/>
              <a:gd name="T73" fmla="*/ 95 h 26000"/>
              <a:gd name="T74" fmla="*/ 198 w 10000"/>
              <a:gd name="T75" fmla="*/ 78 h 26000"/>
              <a:gd name="T76" fmla="*/ 178 w 10000"/>
              <a:gd name="T77" fmla="*/ 62 h 26000"/>
              <a:gd name="T78" fmla="*/ 158 w 10000"/>
              <a:gd name="T79" fmla="*/ 48 h 26000"/>
              <a:gd name="T80" fmla="*/ 137 w 10000"/>
              <a:gd name="T81" fmla="*/ 35 h 26000"/>
              <a:gd name="T82" fmla="*/ 115 w 10000"/>
              <a:gd name="T83" fmla="*/ 24 h 26000"/>
              <a:gd name="T84" fmla="*/ 93 w 10000"/>
              <a:gd name="T85" fmla="*/ 16 h 26000"/>
              <a:gd name="T86" fmla="*/ 70 w 10000"/>
              <a:gd name="T87" fmla="*/ 9 h 26000"/>
              <a:gd name="T88" fmla="*/ 47 w 10000"/>
              <a:gd name="T89" fmla="*/ 4 h 26000"/>
              <a:gd name="T90" fmla="*/ 23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3366FF"/>
          </a:solidFill>
          <a:ln w="9525">
            <a:miter lim="800000"/>
          </a:ln>
          <a:scene3d>
            <a:camera prst="legacyObliqueTopRight"/>
            <a:lightRig rig="legacyFlat3" dir="b"/>
          </a:scene3d>
          <a:sp3d extrusionH="430200" prstMaterial="legacyMatte">
            <a:bevelT w="13500" h="13500" prst="angle"/>
            <a:bevelB w="13500" h="13500" prst="angle"/>
            <a:extrusionClr>
              <a:srgbClr val="3366FF"/>
            </a:extrusionClr>
          </a:sp3d>
        </p:spPr>
        <p:txBody>
          <a:bodyPr>
            <a:flatTx/>
          </a:bodyPr>
          <a:lstStyle/>
          <a:p>
            <a:pPr>
              <a:lnSpc>
                <a:spcPct val="150000"/>
              </a:lnSpc>
            </a:pPr>
            <a:endParaRPr lang="zh-CN" altLang="en-US" sz="2400">
              <a:latin typeface="宋体"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43"/>
          <p:cNvSpPr>
            <a:spLocks noChangeArrowheads="1"/>
          </p:cNvSpPr>
          <p:nvPr/>
        </p:nvSpPr>
        <p:spPr bwMode="auto">
          <a:xfrm>
            <a:off x="4140200" y="1797050"/>
            <a:ext cx="4097655" cy="1734185"/>
          </a:xfrm>
          <a:prstGeom prst="rect">
            <a:avLst/>
          </a:prstGeom>
          <a:noFill/>
          <a:ln w="28575">
            <a:noFill/>
            <a:miter lim="800000"/>
          </a:ln>
        </p:spPr>
        <p:txBody>
          <a:bodyPr wrap="square" lIns="14285" tIns="36283" rIns="14285" bIns="36283">
            <a:spAutoFit/>
          </a:bodyPr>
          <a:lstStyle/>
          <a:p>
            <a:pPr>
              <a:lnSpc>
                <a:spcPct val="150000"/>
              </a:lnSpc>
              <a:spcBef>
                <a:spcPts val="0"/>
              </a:spcBef>
              <a:buClr>
                <a:schemeClr val="folHlink"/>
              </a:buClr>
              <a:buSzPct val="85000"/>
              <a:buFont typeface="Wingdings 2" pitchFamily="18" charset="2"/>
              <a:buNone/>
            </a:pPr>
            <a:r>
              <a:rPr kumimoji="1" lang="zh-CN" altLang="en-US" sz="2400" baseline="0" dirty="0" smtClean="0">
                <a:solidFill>
                  <a:srgbClr val="002060"/>
                </a:solidFill>
                <a:latin typeface="宋体" panose="02010600030101010101" pitchFamily="2" charset="-122"/>
                <a:cs typeface="宋体" panose="02010600030101010101" pitchFamily="2" charset="-122"/>
              </a:rPr>
              <a:t>磁场</a:t>
            </a:r>
            <a:r>
              <a:rPr kumimoji="1" lang="zh-CN" altLang="en-US" sz="2400" baseline="0" dirty="0">
                <a:solidFill>
                  <a:srgbClr val="002060"/>
                </a:solidFill>
                <a:latin typeface="宋体" panose="02010600030101010101" pitchFamily="2" charset="-122"/>
                <a:cs typeface="宋体" panose="02010600030101010101" pitchFamily="2" charset="-122"/>
              </a:rPr>
              <a:t>方向不变，改变电流方向，磁场中导体运动方向也发生了</a:t>
            </a:r>
            <a:r>
              <a:rPr kumimoji="1" lang="zh-CN" altLang="en-US" sz="2400" baseline="0" dirty="0" smtClean="0">
                <a:solidFill>
                  <a:srgbClr val="002060"/>
                </a:solidFill>
                <a:latin typeface="宋体" panose="02010600030101010101" pitchFamily="2" charset="-122"/>
                <a:cs typeface="宋体" panose="02010600030101010101" pitchFamily="2" charset="-122"/>
              </a:rPr>
              <a:t>改变。</a:t>
            </a:r>
            <a:endParaRPr kumimoji="1" lang="en-US" altLang="zh-CN" sz="2400" baseline="0" dirty="0" smtClean="0">
              <a:solidFill>
                <a:srgbClr val="002060"/>
              </a:solidFill>
              <a:latin typeface="宋体" panose="02010600030101010101" pitchFamily="2" charset="-122"/>
              <a:cs typeface="宋体" panose="02010600030101010101" pitchFamily="2" charset="-122"/>
            </a:endParaRPr>
          </a:p>
        </p:txBody>
      </p:sp>
      <p:grpSp>
        <p:nvGrpSpPr>
          <p:cNvPr id="44" name="Group 6"/>
          <p:cNvGrpSpPr/>
          <p:nvPr/>
        </p:nvGrpSpPr>
        <p:grpSpPr bwMode="auto">
          <a:xfrm>
            <a:off x="899222" y="1520542"/>
            <a:ext cx="2665413" cy="3609220"/>
            <a:chOff x="0" y="-287"/>
            <a:chExt cx="1679" cy="2273"/>
          </a:xfrm>
        </p:grpSpPr>
        <p:sp>
          <p:nvSpPr>
            <p:cNvPr id="45" name="Freeform 4"/>
            <p:cNvSpPr>
              <a:spLocks noChangeAspect="1"/>
            </p:cNvSpPr>
            <p:nvPr/>
          </p:nvSpPr>
          <p:spPr bwMode="auto">
            <a:xfrm rot="16200000" flipH="1">
              <a:off x="362" y="415"/>
              <a:ext cx="336" cy="1056"/>
            </a:xfrm>
            <a:custGeom>
              <a:avLst/>
              <a:gdLst>
                <a:gd name="T0" fmla="*/ 7 w 10000"/>
                <a:gd name="T1" fmla="*/ 163 h 26000"/>
                <a:gd name="T2" fmla="*/ 21 w 10000"/>
                <a:gd name="T3" fmla="*/ 164 h 26000"/>
                <a:gd name="T4" fmla="*/ 35 w 10000"/>
                <a:gd name="T5" fmla="*/ 166 h 26000"/>
                <a:gd name="T6" fmla="*/ 49 w 10000"/>
                <a:gd name="T7" fmla="*/ 170 h 26000"/>
                <a:gd name="T8" fmla="*/ 62 w 10000"/>
                <a:gd name="T9" fmla="*/ 174 h 26000"/>
                <a:gd name="T10" fmla="*/ 76 w 10000"/>
                <a:gd name="T11" fmla="*/ 180 h 26000"/>
                <a:gd name="T12" fmla="*/ 88 w 10000"/>
                <a:gd name="T13" fmla="*/ 187 h 26000"/>
                <a:gd name="T14" fmla="*/ 101 w 10000"/>
                <a:gd name="T15" fmla="*/ 195 h 26000"/>
                <a:gd name="T16" fmla="*/ 113 w 10000"/>
                <a:gd name="T17" fmla="*/ 204 h 26000"/>
                <a:gd name="T18" fmla="*/ 124 w 10000"/>
                <a:gd name="T19" fmla="*/ 214 h 26000"/>
                <a:gd name="T20" fmla="*/ 135 w 10000"/>
                <a:gd name="T21" fmla="*/ 225 h 26000"/>
                <a:gd name="T22" fmla="*/ 145 w 10000"/>
                <a:gd name="T23" fmla="*/ 237 h 26000"/>
                <a:gd name="T24" fmla="*/ 154 w 10000"/>
                <a:gd name="T25" fmla="*/ 250 h 26000"/>
                <a:gd name="T26" fmla="*/ 163 w 10000"/>
                <a:gd name="T27" fmla="*/ 263 h 26000"/>
                <a:gd name="T28" fmla="*/ 171 w 10000"/>
                <a:gd name="T29" fmla="*/ 277 h 26000"/>
                <a:gd name="T30" fmla="*/ 178 w 10000"/>
                <a:gd name="T31" fmla="*/ 292 h 26000"/>
                <a:gd name="T32" fmla="*/ 184 w 10000"/>
                <a:gd name="T33" fmla="*/ 307 h 26000"/>
                <a:gd name="T34" fmla="*/ 189 w 10000"/>
                <a:gd name="T35" fmla="*/ 323 h 26000"/>
                <a:gd name="T36" fmla="*/ 194 w 10000"/>
                <a:gd name="T37" fmla="*/ 339 h 26000"/>
                <a:gd name="T38" fmla="*/ 197 w 10000"/>
                <a:gd name="T39" fmla="*/ 356 h 26000"/>
                <a:gd name="T40" fmla="*/ 200 w 10000"/>
                <a:gd name="T41" fmla="*/ 372 h 26000"/>
                <a:gd name="T42" fmla="*/ 201 w 10000"/>
                <a:gd name="T43" fmla="*/ 389 h 26000"/>
                <a:gd name="T44" fmla="*/ 202 w 10000"/>
                <a:gd name="T45" fmla="*/ 406 h 26000"/>
                <a:gd name="T46" fmla="*/ 336 w 10000"/>
                <a:gd name="T47" fmla="*/ 1056 h 26000"/>
                <a:gd name="T48" fmla="*/ 336 w 10000"/>
                <a:gd name="T49" fmla="*/ 392 h 26000"/>
                <a:gd name="T50" fmla="*/ 334 w 10000"/>
                <a:gd name="T51" fmla="*/ 364 h 26000"/>
                <a:gd name="T52" fmla="*/ 331 w 10000"/>
                <a:gd name="T53" fmla="*/ 336 h 26000"/>
                <a:gd name="T54" fmla="*/ 326 w 10000"/>
                <a:gd name="T55" fmla="*/ 308 h 26000"/>
                <a:gd name="T56" fmla="*/ 320 w 10000"/>
                <a:gd name="T57" fmla="*/ 281 h 26000"/>
                <a:gd name="T58" fmla="*/ 312 w 10000"/>
                <a:gd name="T59" fmla="*/ 254 h 26000"/>
                <a:gd name="T60" fmla="*/ 302 w 10000"/>
                <a:gd name="T61" fmla="*/ 228 h 26000"/>
                <a:gd name="T62" fmla="*/ 291 w 10000"/>
                <a:gd name="T63" fmla="*/ 203 h 26000"/>
                <a:gd name="T64" fmla="*/ 279 w 10000"/>
                <a:gd name="T65" fmla="*/ 179 h 26000"/>
                <a:gd name="T66" fmla="*/ 265 w 10000"/>
                <a:gd name="T67" fmla="*/ 156 h 26000"/>
                <a:gd name="T68" fmla="*/ 250 w 10000"/>
                <a:gd name="T69" fmla="*/ 134 h 26000"/>
                <a:gd name="T70" fmla="*/ 233 w 10000"/>
                <a:gd name="T71" fmla="*/ 114 h 26000"/>
                <a:gd name="T72" fmla="*/ 216 w 10000"/>
                <a:gd name="T73" fmla="*/ 95 h 26000"/>
                <a:gd name="T74" fmla="*/ 198 w 10000"/>
                <a:gd name="T75" fmla="*/ 78 h 26000"/>
                <a:gd name="T76" fmla="*/ 178 w 10000"/>
                <a:gd name="T77" fmla="*/ 62 h 26000"/>
                <a:gd name="T78" fmla="*/ 158 w 10000"/>
                <a:gd name="T79" fmla="*/ 48 h 26000"/>
                <a:gd name="T80" fmla="*/ 137 w 10000"/>
                <a:gd name="T81" fmla="*/ 35 h 26000"/>
                <a:gd name="T82" fmla="*/ 115 w 10000"/>
                <a:gd name="T83" fmla="*/ 24 h 26000"/>
                <a:gd name="T84" fmla="*/ 93 w 10000"/>
                <a:gd name="T85" fmla="*/ 16 h 26000"/>
                <a:gd name="T86" fmla="*/ 70 w 10000"/>
                <a:gd name="T87" fmla="*/ 9 h 26000"/>
                <a:gd name="T88" fmla="*/ 47 w 10000"/>
                <a:gd name="T89" fmla="*/ 4 h 26000"/>
                <a:gd name="T90" fmla="*/ 23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3366FF"/>
            </a:solidFill>
            <a:ln w="9525">
              <a:miter lim="800000"/>
            </a:ln>
            <a:scene3d>
              <a:camera prst="legacyObliqueTopRight"/>
              <a:lightRig rig="legacyFlat3" dir="b"/>
            </a:scene3d>
            <a:sp3d extrusionH="430200" prstMaterial="legacyMatte">
              <a:bevelT w="13500" h="13500" prst="angle"/>
              <a:bevelB w="13500" h="13500" prst="angle"/>
              <a:extrusionClr>
                <a:srgbClr val="3366FF"/>
              </a:extrusionClr>
            </a:sp3d>
          </p:spPr>
          <p:txBody>
            <a:bodyPr>
              <a:flatTx/>
            </a:bodyPr>
            <a:lstStyle/>
            <a:p>
              <a:pPr>
                <a:lnSpc>
                  <a:spcPct val="150000"/>
                </a:lnSpc>
              </a:pPr>
              <a:endParaRPr lang="zh-CN" altLang="en-US" sz="2400">
                <a:latin typeface="宋体" panose="02010600030101010101" pitchFamily="2" charset="-122"/>
              </a:endParaRPr>
            </a:p>
          </p:txBody>
        </p:sp>
        <p:sp>
          <p:nvSpPr>
            <p:cNvPr id="46" name="AutoShape 5"/>
            <p:cNvSpPr>
              <a:spLocks noChangeArrowheads="1"/>
            </p:cNvSpPr>
            <p:nvPr/>
          </p:nvSpPr>
          <p:spPr bwMode="auto">
            <a:xfrm rot="-8423894">
              <a:off x="817" y="0"/>
              <a:ext cx="96" cy="1584"/>
            </a:xfrm>
            <a:prstGeom prst="can">
              <a:avLst>
                <a:gd name="adj" fmla="val 124972"/>
              </a:avLst>
            </a:prstGeom>
            <a:solidFill>
              <a:schemeClr val="accent1"/>
            </a:solidFill>
            <a:ln w="9525">
              <a:solidFill>
                <a:schemeClr val="tx1"/>
              </a:solidFill>
              <a:round/>
            </a:ln>
          </p:spPr>
          <p:txBody>
            <a:bodyPr rot="10800000" wrap="none" anchor="ctr"/>
            <a:lstStyle/>
            <a:p>
              <a:pPr>
                <a:lnSpc>
                  <a:spcPct val="150000"/>
                </a:lnSpc>
              </a:pPr>
              <a:endParaRPr lang="zh-CN" altLang="en-US" sz="2400">
                <a:latin typeface="宋体" panose="02010600030101010101" pitchFamily="2" charset="-122"/>
              </a:endParaRPr>
            </a:p>
          </p:txBody>
        </p:sp>
        <p:sp>
          <p:nvSpPr>
            <p:cNvPr id="47" name="Freeform 6"/>
            <p:cNvSpPr>
              <a:spLocks noChangeAspect="1"/>
            </p:cNvSpPr>
            <p:nvPr/>
          </p:nvSpPr>
          <p:spPr bwMode="auto">
            <a:xfrm rot="-5400000">
              <a:off x="360" y="71"/>
              <a:ext cx="336" cy="1056"/>
            </a:xfrm>
            <a:custGeom>
              <a:avLst/>
              <a:gdLst>
                <a:gd name="T0" fmla="*/ 7 w 10000"/>
                <a:gd name="T1" fmla="*/ 163 h 26000"/>
                <a:gd name="T2" fmla="*/ 21 w 10000"/>
                <a:gd name="T3" fmla="*/ 164 h 26000"/>
                <a:gd name="T4" fmla="*/ 35 w 10000"/>
                <a:gd name="T5" fmla="*/ 166 h 26000"/>
                <a:gd name="T6" fmla="*/ 49 w 10000"/>
                <a:gd name="T7" fmla="*/ 170 h 26000"/>
                <a:gd name="T8" fmla="*/ 62 w 10000"/>
                <a:gd name="T9" fmla="*/ 174 h 26000"/>
                <a:gd name="T10" fmla="*/ 76 w 10000"/>
                <a:gd name="T11" fmla="*/ 180 h 26000"/>
                <a:gd name="T12" fmla="*/ 88 w 10000"/>
                <a:gd name="T13" fmla="*/ 187 h 26000"/>
                <a:gd name="T14" fmla="*/ 101 w 10000"/>
                <a:gd name="T15" fmla="*/ 195 h 26000"/>
                <a:gd name="T16" fmla="*/ 113 w 10000"/>
                <a:gd name="T17" fmla="*/ 204 h 26000"/>
                <a:gd name="T18" fmla="*/ 124 w 10000"/>
                <a:gd name="T19" fmla="*/ 214 h 26000"/>
                <a:gd name="T20" fmla="*/ 135 w 10000"/>
                <a:gd name="T21" fmla="*/ 225 h 26000"/>
                <a:gd name="T22" fmla="*/ 145 w 10000"/>
                <a:gd name="T23" fmla="*/ 237 h 26000"/>
                <a:gd name="T24" fmla="*/ 154 w 10000"/>
                <a:gd name="T25" fmla="*/ 250 h 26000"/>
                <a:gd name="T26" fmla="*/ 163 w 10000"/>
                <a:gd name="T27" fmla="*/ 263 h 26000"/>
                <a:gd name="T28" fmla="*/ 171 w 10000"/>
                <a:gd name="T29" fmla="*/ 277 h 26000"/>
                <a:gd name="T30" fmla="*/ 178 w 10000"/>
                <a:gd name="T31" fmla="*/ 292 h 26000"/>
                <a:gd name="T32" fmla="*/ 184 w 10000"/>
                <a:gd name="T33" fmla="*/ 307 h 26000"/>
                <a:gd name="T34" fmla="*/ 189 w 10000"/>
                <a:gd name="T35" fmla="*/ 323 h 26000"/>
                <a:gd name="T36" fmla="*/ 194 w 10000"/>
                <a:gd name="T37" fmla="*/ 339 h 26000"/>
                <a:gd name="T38" fmla="*/ 197 w 10000"/>
                <a:gd name="T39" fmla="*/ 356 h 26000"/>
                <a:gd name="T40" fmla="*/ 200 w 10000"/>
                <a:gd name="T41" fmla="*/ 372 h 26000"/>
                <a:gd name="T42" fmla="*/ 201 w 10000"/>
                <a:gd name="T43" fmla="*/ 389 h 26000"/>
                <a:gd name="T44" fmla="*/ 202 w 10000"/>
                <a:gd name="T45" fmla="*/ 406 h 26000"/>
                <a:gd name="T46" fmla="*/ 336 w 10000"/>
                <a:gd name="T47" fmla="*/ 1056 h 26000"/>
                <a:gd name="T48" fmla="*/ 336 w 10000"/>
                <a:gd name="T49" fmla="*/ 392 h 26000"/>
                <a:gd name="T50" fmla="*/ 334 w 10000"/>
                <a:gd name="T51" fmla="*/ 364 h 26000"/>
                <a:gd name="T52" fmla="*/ 331 w 10000"/>
                <a:gd name="T53" fmla="*/ 336 h 26000"/>
                <a:gd name="T54" fmla="*/ 326 w 10000"/>
                <a:gd name="T55" fmla="*/ 308 h 26000"/>
                <a:gd name="T56" fmla="*/ 320 w 10000"/>
                <a:gd name="T57" fmla="*/ 281 h 26000"/>
                <a:gd name="T58" fmla="*/ 312 w 10000"/>
                <a:gd name="T59" fmla="*/ 254 h 26000"/>
                <a:gd name="T60" fmla="*/ 302 w 10000"/>
                <a:gd name="T61" fmla="*/ 228 h 26000"/>
                <a:gd name="T62" fmla="*/ 291 w 10000"/>
                <a:gd name="T63" fmla="*/ 203 h 26000"/>
                <a:gd name="T64" fmla="*/ 279 w 10000"/>
                <a:gd name="T65" fmla="*/ 179 h 26000"/>
                <a:gd name="T66" fmla="*/ 265 w 10000"/>
                <a:gd name="T67" fmla="*/ 156 h 26000"/>
                <a:gd name="T68" fmla="*/ 250 w 10000"/>
                <a:gd name="T69" fmla="*/ 134 h 26000"/>
                <a:gd name="T70" fmla="*/ 233 w 10000"/>
                <a:gd name="T71" fmla="*/ 114 h 26000"/>
                <a:gd name="T72" fmla="*/ 216 w 10000"/>
                <a:gd name="T73" fmla="*/ 95 h 26000"/>
                <a:gd name="T74" fmla="*/ 198 w 10000"/>
                <a:gd name="T75" fmla="*/ 78 h 26000"/>
                <a:gd name="T76" fmla="*/ 178 w 10000"/>
                <a:gd name="T77" fmla="*/ 62 h 26000"/>
                <a:gd name="T78" fmla="*/ 158 w 10000"/>
                <a:gd name="T79" fmla="*/ 48 h 26000"/>
                <a:gd name="T80" fmla="*/ 137 w 10000"/>
                <a:gd name="T81" fmla="*/ 35 h 26000"/>
                <a:gd name="T82" fmla="*/ 115 w 10000"/>
                <a:gd name="T83" fmla="*/ 24 h 26000"/>
                <a:gd name="T84" fmla="*/ 93 w 10000"/>
                <a:gd name="T85" fmla="*/ 16 h 26000"/>
                <a:gd name="T86" fmla="*/ 70 w 10000"/>
                <a:gd name="T87" fmla="*/ 9 h 26000"/>
                <a:gd name="T88" fmla="*/ 47 w 10000"/>
                <a:gd name="T89" fmla="*/ 4 h 26000"/>
                <a:gd name="T90" fmla="*/ 23 w 10000"/>
                <a:gd name="T91" fmla="*/ 1 h 26000"/>
                <a:gd name="T92" fmla="*/ 0 w 10000"/>
                <a:gd name="T93" fmla="*/ 0 h 2600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000"/>
                <a:gd name="T142" fmla="*/ 0 h 26000"/>
                <a:gd name="T143" fmla="*/ 10000 w 10000"/>
                <a:gd name="T144" fmla="*/ 26000 h 2600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000" h="26000">
                  <a:moveTo>
                    <a:pt x="0" y="4000"/>
                  </a:moveTo>
                  <a:lnTo>
                    <a:pt x="209" y="4004"/>
                  </a:lnTo>
                  <a:lnTo>
                    <a:pt x="419" y="4015"/>
                  </a:lnTo>
                  <a:lnTo>
                    <a:pt x="627" y="4033"/>
                  </a:lnTo>
                  <a:lnTo>
                    <a:pt x="835" y="4058"/>
                  </a:lnTo>
                  <a:lnTo>
                    <a:pt x="1042" y="4091"/>
                  </a:lnTo>
                  <a:lnTo>
                    <a:pt x="1247" y="4131"/>
                  </a:lnTo>
                  <a:lnTo>
                    <a:pt x="1452" y="4178"/>
                  </a:lnTo>
                  <a:lnTo>
                    <a:pt x="1654" y="4232"/>
                  </a:lnTo>
                  <a:lnTo>
                    <a:pt x="1854" y="4294"/>
                  </a:lnTo>
                  <a:lnTo>
                    <a:pt x="2052" y="4362"/>
                  </a:lnTo>
                  <a:lnTo>
                    <a:pt x="2248" y="4437"/>
                  </a:lnTo>
                  <a:lnTo>
                    <a:pt x="2440" y="4519"/>
                  </a:lnTo>
                  <a:lnTo>
                    <a:pt x="2630" y="4607"/>
                  </a:lnTo>
                  <a:lnTo>
                    <a:pt x="2817" y="4702"/>
                  </a:lnTo>
                  <a:lnTo>
                    <a:pt x="3000" y="4804"/>
                  </a:lnTo>
                  <a:lnTo>
                    <a:pt x="3180" y="4912"/>
                  </a:lnTo>
                  <a:lnTo>
                    <a:pt x="3355" y="5026"/>
                  </a:lnTo>
                  <a:lnTo>
                    <a:pt x="3527" y="5146"/>
                  </a:lnTo>
                  <a:lnTo>
                    <a:pt x="3694" y="5272"/>
                  </a:lnTo>
                  <a:lnTo>
                    <a:pt x="3857" y="5404"/>
                  </a:lnTo>
                  <a:lnTo>
                    <a:pt x="4015" y="5541"/>
                  </a:lnTo>
                  <a:lnTo>
                    <a:pt x="4168" y="5684"/>
                  </a:lnTo>
                  <a:lnTo>
                    <a:pt x="4316" y="5832"/>
                  </a:lnTo>
                  <a:lnTo>
                    <a:pt x="4459" y="5985"/>
                  </a:lnTo>
                  <a:lnTo>
                    <a:pt x="4596" y="6143"/>
                  </a:lnTo>
                  <a:lnTo>
                    <a:pt x="4728" y="6306"/>
                  </a:lnTo>
                  <a:lnTo>
                    <a:pt x="4854" y="6473"/>
                  </a:lnTo>
                  <a:lnTo>
                    <a:pt x="4974" y="6645"/>
                  </a:lnTo>
                  <a:lnTo>
                    <a:pt x="5088" y="6820"/>
                  </a:lnTo>
                  <a:lnTo>
                    <a:pt x="5196" y="7000"/>
                  </a:lnTo>
                  <a:lnTo>
                    <a:pt x="5298" y="7183"/>
                  </a:lnTo>
                  <a:lnTo>
                    <a:pt x="5393" y="7370"/>
                  </a:lnTo>
                  <a:lnTo>
                    <a:pt x="5481" y="7560"/>
                  </a:lnTo>
                  <a:lnTo>
                    <a:pt x="5563" y="7752"/>
                  </a:lnTo>
                  <a:lnTo>
                    <a:pt x="5638" y="7948"/>
                  </a:lnTo>
                  <a:lnTo>
                    <a:pt x="5706" y="8146"/>
                  </a:lnTo>
                  <a:lnTo>
                    <a:pt x="5768" y="8346"/>
                  </a:lnTo>
                  <a:lnTo>
                    <a:pt x="5822" y="8548"/>
                  </a:lnTo>
                  <a:lnTo>
                    <a:pt x="5869" y="8753"/>
                  </a:lnTo>
                  <a:lnTo>
                    <a:pt x="5909" y="8958"/>
                  </a:lnTo>
                  <a:lnTo>
                    <a:pt x="5942" y="9165"/>
                  </a:lnTo>
                  <a:lnTo>
                    <a:pt x="5967" y="9373"/>
                  </a:lnTo>
                  <a:lnTo>
                    <a:pt x="5985" y="9581"/>
                  </a:lnTo>
                  <a:lnTo>
                    <a:pt x="5996" y="9791"/>
                  </a:lnTo>
                  <a:lnTo>
                    <a:pt x="6000" y="10000"/>
                  </a:lnTo>
                  <a:lnTo>
                    <a:pt x="6000" y="26000"/>
                  </a:lnTo>
                  <a:lnTo>
                    <a:pt x="10000" y="26000"/>
                  </a:lnTo>
                  <a:lnTo>
                    <a:pt x="10000" y="10000"/>
                  </a:lnTo>
                  <a:lnTo>
                    <a:pt x="9994" y="9651"/>
                  </a:lnTo>
                  <a:lnTo>
                    <a:pt x="9976" y="9302"/>
                  </a:lnTo>
                  <a:lnTo>
                    <a:pt x="9945" y="8955"/>
                  </a:lnTo>
                  <a:lnTo>
                    <a:pt x="9903" y="8608"/>
                  </a:lnTo>
                  <a:lnTo>
                    <a:pt x="9848" y="8264"/>
                  </a:lnTo>
                  <a:lnTo>
                    <a:pt x="9781" y="7921"/>
                  </a:lnTo>
                  <a:lnTo>
                    <a:pt x="9703" y="7581"/>
                  </a:lnTo>
                  <a:lnTo>
                    <a:pt x="9613" y="7244"/>
                  </a:lnTo>
                  <a:lnTo>
                    <a:pt x="9511" y="6910"/>
                  </a:lnTo>
                  <a:lnTo>
                    <a:pt x="9397" y="6580"/>
                  </a:lnTo>
                  <a:lnTo>
                    <a:pt x="9272" y="6254"/>
                  </a:lnTo>
                  <a:lnTo>
                    <a:pt x="9135" y="5933"/>
                  </a:lnTo>
                  <a:lnTo>
                    <a:pt x="8988" y="5616"/>
                  </a:lnTo>
                  <a:lnTo>
                    <a:pt x="8829" y="5305"/>
                  </a:lnTo>
                  <a:lnTo>
                    <a:pt x="8660" y="5000"/>
                  </a:lnTo>
                  <a:lnTo>
                    <a:pt x="8480" y="4701"/>
                  </a:lnTo>
                  <a:lnTo>
                    <a:pt x="8290" y="4408"/>
                  </a:lnTo>
                  <a:lnTo>
                    <a:pt x="8090" y="4122"/>
                  </a:lnTo>
                  <a:lnTo>
                    <a:pt x="7880" y="3843"/>
                  </a:lnTo>
                  <a:lnTo>
                    <a:pt x="7660" y="3572"/>
                  </a:lnTo>
                  <a:lnTo>
                    <a:pt x="7431" y="3309"/>
                  </a:lnTo>
                  <a:lnTo>
                    <a:pt x="7193" y="3053"/>
                  </a:lnTo>
                  <a:lnTo>
                    <a:pt x="6947" y="2807"/>
                  </a:lnTo>
                  <a:lnTo>
                    <a:pt x="6691" y="2569"/>
                  </a:lnTo>
                  <a:lnTo>
                    <a:pt x="6428" y="2340"/>
                  </a:lnTo>
                  <a:lnTo>
                    <a:pt x="6157" y="2120"/>
                  </a:lnTo>
                  <a:lnTo>
                    <a:pt x="5878" y="1910"/>
                  </a:lnTo>
                  <a:lnTo>
                    <a:pt x="5592" y="1710"/>
                  </a:lnTo>
                  <a:lnTo>
                    <a:pt x="5299" y="1520"/>
                  </a:lnTo>
                  <a:lnTo>
                    <a:pt x="5000" y="1340"/>
                  </a:lnTo>
                  <a:lnTo>
                    <a:pt x="4695" y="1171"/>
                  </a:lnTo>
                  <a:lnTo>
                    <a:pt x="4384" y="1012"/>
                  </a:lnTo>
                  <a:lnTo>
                    <a:pt x="4067" y="865"/>
                  </a:lnTo>
                  <a:lnTo>
                    <a:pt x="3746" y="728"/>
                  </a:lnTo>
                  <a:lnTo>
                    <a:pt x="3420" y="603"/>
                  </a:lnTo>
                  <a:lnTo>
                    <a:pt x="3090" y="489"/>
                  </a:lnTo>
                  <a:lnTo>
                    <a:pt x="2756" y="387"/>
                  </a:lnTo>
                  <a:lnTo>
                    <a:pt x="2419" y="297"/>
                  </a:lnTo>
                  <a:lnTo>
                    <a:pt x="2079" y="219"/>
                  </a:lnTo>
                  <a:lnTo>
                    <a:pt x="1736" y="152"/>
                  </a:lnTo>
                  <a:lnTo>
                    <a:pt x="1392" y="97"/>
                  </a:lnTo>
                  <a:lnTo>
                    <a:pt x="1045" y="55"/>
                  </a:lnTo>
                  <a:lnTo>
                    <a:pt x="698" y="24"/>
                  </a:lnTo>
                  <a:lnTo>
                    <a:pt x="349" y="6"/>
                  </a:lnTo>
                  <a:lnTo>
                    <a:pt x="0" y="0"/>
                  </a:lnTo>
                </a:path>
              </a:pathLst>
            </a:custGeom>
            <a:solidFill>
              <a:srgbClr val="FF6600"/>
            </a:solidFill>
            <a:ln w="9525">
              <a:miter lim="800000"/>
            </a:ln>
            <a:scene3d>
              <a:camera prst="legacyObliqueTopRight"/>
              <a:lightRig rig="legacyFlat3" dir="b"/>
            </a:scene3d>
            <a:sp3d extrusionH="430200" prstMaterial="legacyMatte">
              <a:bevelT w="13500" h="13500" prst="angle"/>
              <a:bevelB w="13500" h="13500" prst="angle"/>
              <a:extrusionClr>
                <a:srgbClr val="FF6600"/>
              </a:extrusionClr>
            </a:sp3d>
          </p:spPr>
          <p:txBody>
            <a:bodyPr>
              <a:flatTx/>
            </a:bodyPr>
            <a:lstStyle/>
            <a:p>
              <a:pPr>
                <a:lnSpc>
                  <a:spcPct val="150000"/>
                </a:lnSpc>
              </a:pPr>
              <a:endParaRPr lang="zh-CN" altLang="en-US" sz="2400">
                <a:latin typeface="宋体" panose="02010600030101010101" pitchFamily="2" charset="-122"/>
              </a:endParaRPr>
            </a:p>
          </p:txBody>
        </p:sp>
        <p:sp>
          <p:nvSpPr>
            <p:cNvPr id="48" name="Text Box 7"/>
            <p:cNvSpPr txBox="1">
              <a:spLocks noChangeArrowheads="1"/>
            </p:cNvSpPr>
            <p:nvPr/>
          </p:nvSpPr>
          <p:spPr bwMode="auto">
            <a:xfrm>
              <a:off x="864" y="1044"/>
              <a:ext cx="240" cy="406"/>
            </a:xfrm>
            <a:prstGeom prst="rect">
              <a:avLst/>
            </a:prstGeom>
            <a:noFill/>
            <a:ln w="9525">
              <a:noFill/>
              <a:miter lim="800000"/>
            </a:ln>
          </p:spPr>
          <p:txBody>
            <a:bodyPr>
              <a:spAutoFit/>
            </a:bodyPr>
            <a:lstStyle/>
            <a:p>
              <a:pPr>
                <a:lnSpc>
                  <a:spcPct val="150000"/>
                </a:lnSpc>
                <a:spcBef>
                  <a:spcPts val="0"/>
                </a:spcBef>
              </a:pPr>
              <a:r>
                <a:rPr kumimoji="1" lang="en-US" altLang="zh-CN" sz="2400" baseline="0" dirty="0">
                  <a:solidFill>
                    <a:srgbClr val="002060"/>
                  </a:solidFill>
                  <a:latin typeface="宋体" panose="02010600030101010101" pitchFamily="2" charset="-122"/>
                  <a:cs typeface="Times New Roman" panose="02020603050405020304" pitchFamily="18" charset="0"/>
                </a:rPr>
                <a:t>N</a:t>
              </a:r>
            </a:p>
          </p:txBody>
        </p:sp>
        <p:sp>
          <p:nvSpPr>
            <p:cNvPr id="49" name="Line 27"/>
            <p:cNvSpPr>
              <a:spLocks noChangeShapeType="1"/>
            </p:cNvSpPr>
            <p:nvPr/>
          </p:nvSpPr>
          <p:spPr bwMode="auto">
            <a:xfrm rot="480000" flipH="1">
              <a:off x="726" y="577"/>
              <a:ext cx="251" cy="440"/>
            </a:xfrm>
            <a:prstGeom prst="line">
              <a:avLst/>
            </a:prstGeom>
            <a:noFill/>
            <a:ln w="38100">
              <a:solidFill>
                <a:srgbClr val="FF0000"/>
              </a:solidFill>
              <a:round/>
              <a:tailEnd type="triangle" w="med" len="med"/>
            </a:ln>
          </p:spPr>
          <p:txBody>
            <a:bodyPr wrap="none"/>
            <a:lstStyle/>
            <a:p>
              <a:endParaRPr lang="zh-CN" altLang="en-US"/>
            </a:p>
          </p:txBody>
        </p:sp>
        <p:sp>
          <p:nvSpPr>
            <p:cNvPr id="50" name="Text Box 28"/>
            <p:cNvSpPr txBox="1">
              <a:spLocks noChangeArrowheads="1"/>
            </p:cNvSpPr>
            <p:nvPr/>
          </p:nvSpPr>
          <p:spPr bwMode="auto">
            <a:xfrm>
              <a:off x="513" y="431"/>
              <a:ext cx="226" cy="406"/>
            </a:xfrm>
            <a:prstGeom prst="rect">
              <a:avLst/>
            </a:prstGeom>
            <a:noFill/>
            <a:ln w="9525">
              <a:noFill/>
              <a:miter lim="800000"/>
            </a:ln>
          </p:spPr>
          <p:txBody>
            <a:bodyPr>
              <a:spAutoFit/>
            </a:bodyPr>
            <a:lstStyle/>
            <a:p>
              <a:pPr>
                <a:lnSpc>
                  <a:spcPct val="150000"/>
                </a:lnSpc>
                <a:spcBef>
                  <a:spcPts val="0"/>
                </a:spcBef>
              </a:pPr>
              <a:r>
                <a:rPr kumimoji="1" lang="en-US" altLang="zh-CN" sz="2400" i="1" baseline="0" dirty="0">
                  <a:solidFill>
                    <a:srgbClr val="FF0000"/>
                  </a:solidFill>
                  <a:latin typeface="宋体" panose="02010600030101010101" pitchFamily="2" charset="-122"/>
                  <a:cs typeface="Times New Roman" panose="02020603050405020304" pitchFamily="18" charset="0"/>
                </a:rPr>
                <a:t>I</a:t>
              </a:r>
            </a:p>
          </p:txBody>
        </p:sp>
        <p:sp>
          <p:nvSpPr>
            <p:cNvPr id="51" name="Line 30"/>
            <p:cNvSpPr>
              <a:spLocks noChangeShapeType="1"/>
            </p:cNvSpPr>
            <p:nvPr/>
          </p:nvSpPr>
          <p:spPr bwMode="auto">
            <a:xfrm>
              <a:off x="865" y="730"/>
              <a:ext cx="496" cy="15"/>
            </a:xfrm>
            <a:prstGeom prst="line">
              <a:avLst/>
            </a:prstGeom>
            <a:noFill/>
            <a:ln w="28575">
              <a:solidFill>
                <a:srgbClr val="3333FF"/>
              </a:solidFill>
              <a:round/>
              <a:tailEnd type="triangle" w="med" len="med"/>
            </a:ln>
          </p:spPr>
          <p:txBody>
            <a:bodyPr wrap="none"/>
            <a:lstStyle/>
            <a:p>
              <a:endParaRPr lang="zh-CN" altLang="en-US"/>
            </a:p>
          </p:txBody>
        </p:sp>
        <p:sp>
          <p:nvSpPr>
            <p:cNvPr id="52" name="Text Box 31"/>
            <p:cNvSpPr txBox="1">
              <a:spLocks noChangeArrowheads="1"/>
            </p:cNvSpPr>
            <p:nvPr/>
          </p:nvSpPr>
          <p:spPr bwMode="auto">
            <a:xfrm>
              <a:off x="1391" y="432"/>
              <a:ext cx="288" cy="406"/>
            </a:xfrm>
            <a:prstGeom prst="rect">
              <a:avLst/>
            </a:prstGeom>
            <a:noFill/>
            <a:ln w="9525">
              <a:noFill/>
              <a:miter lim="800000"/>
            </a:ln>
          </p:spPr>
          <p:txBody>
            <a:bodyPr>
              <a:spAutoFit/>
            </a:bodyPr>
            <a:lstStyle/>
            <a:p>
              <a:pPr>
                <a:lnSpc>
                  <a:spcPct val="150000"/>
                </a:lnSpc>
                <a:spcBef>
                  <a:spcPts val="0"/>
                </a:spcBef>
              </a:pPr>
              <a:r>
                <a:rPr kumimoji="1" lang="en-US" altLang="zh-CN" sz="2400" i="1" baseline="0" dirty="0">
                  <a:solidFill>
                    <a:srgbClr val="002060"/>
                  </a:solidFill>
                  <a:latin typeface="宋体" panose="02010600030101010101" pitchFamily="2" charset="-122"/>
                  <a:cs typeface="Times New Roman" panose="02020603050405020304" pitchFamily="18" charset="0"/>
                </a:rPr>
                <a:t>F</a:t>
              </a:r>
            </a:p>
          </p:txBody>
        </p:sp>
        <p:sp>
          <p:nvSpPr>
            <p:cNvPr id="53" name="Text Box 38"/>
            <p:cNvSpPr txBox="1">
              <a:spLocks noChangeArrowheads="1"/>
            </p:cNvSpPr>
            <p:nvPr/>
          </p:nvSpPr>
          <p:spPr bwMode="auto">
            <a:xfrm>
              <a:off x="454" y="1580"/>
              <a:ext cx="454" cy="406"/>
            </a:xfrm>
            <a:prstGeom prst="rect">
              <a:avLst/>
            </a:prstGeom>
            <a:noFill/>
            <a:ln w="9525">
              <a:noFill/>
              <a:miter lim="800000"/>
            </a:ln>
          </p:spPr>
          <p:txBody>
            <a:bodyPr>
              <a:spAutoFit/>
            </a:bodyPr>
            <a:lstStyle/>
            <a:p>
              <a:pPr>
                <a:lnSpc>
                  <a:spcPct val="150000"/>
                </a:lnSpc>
                <a:spcBef>
                  <a:spcPts val="0"/>
                </a:spcBef>
              </a:pPr>
              <a:r>
                <a:rPr kumimoji="1" lang="zh-CN" altLang="en-US" sz="2400" baseline="0" dirty="0" smtClean="0">
                  <a:solidFill>
                    <a:srgbClr val="002060"/>
                  </a:solidFill>
                  <a:latin typeface="宋体" panose="02010600030101010101" pitchFamily="2" charset="-122"/>
                  <a:cs typeface="Times New Roman" panose="02020603050405020304" pitchFamily="18" charset="0"/>
                </a:rPr>
                <a:t>丙</a:t>
              </a:r>
            </a:p>
          </p:txBody>
        </p:sp>
        <p:sp>
          <p:nvSpPr>
            <p:cNvPr id="54" name="Text Box 7"/>
            <p:cNvSpPr txBox="1">
              <a:spLocks noChangeArrowheads="1"/>
            </p:cNvSpPr>
            <p:nvPr/>
          </p:nvSpPr>
          <p:spPr bwMode="auto">
            <a:xfrm>
              <a:off x="894" y="-287"/>
              <a:ext cx="240" cy="406"/>
            </a:xfrm>
            <a:prstGeom prst="rect">
              <a:avLst/>
            </a:prstGeom>
            <a:noFill/>
            <a:ln w="9525">
              <a:noFill/>
              <a:miter lim="800000"/>
            </a:ln>
          </p:spPr>
          <p:txBody>
            <a:bodyPr>
              <a:spAutoFit/>
            </a:bodyPr>
            <a:lstStyle/>
            <a:p>
              <a:pPr>
                <a:lnSpc>
                  <a:spcPct val="150000"/>
                </a:lnSpc>
                <a:spcBef>
                  <a:spcPts val="0"/>
                </a:spcBef>
              </a:pPr>
              <a:r>
                <a:rPr kumimoji="1" lang="en-US" altLang="zh-CN" sz="2400" baseline="0" dirty="0">
                  <a:solidFill>
                    <a:srgbClr val="002060"/>
                  </a:solidFill>
                  <a:latin typeface="宋体" panose="02010600030101010101" pitchFamily="2" charset="-122"/>
                  <a:cs typeface="Times New Roman" panose="02020603050405020304" pitchFamily="18" charset="0"/>
                </a:rPr>
                <a:t>S</a:t>
              </a:r>
            </a:p>
          </p:txBody>
        </p:sp>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1">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自定义设计方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TotalTime>
  <Words>966</Words>
  <Application>Microsoft Office PowerPoint</Application>
  <PresentationFormat>自定义</PresentationFormat>
  <Paragraphs>86</Paragraphs>
  <Slides>18</Slides>
  <Notes>0</Notes>
  <HiddenSlides>0</HiddenSlides>
  <MMClips>0</MMClips>
  <ScaleCrop>false</ScaleCrop>
  <HeadingPairs>
    <vt:vector size="4" baseType="variant">
      <vt:variant>
        <vt:lpstr>主题</vt:lpstr>
      </vt:variant>
      <vt:variant>
        <vt:i4>3</vt:i4>
      </vt:variant>
      <vt:variant>
        <vt:lpstr>幻灯片标题</vt:lpstr>
      </vt:variant>
      <vt:variant>
        <vt:i4>18</vt:i4>
      </vt:variant>
    </vt:vector>
  </HeadingPairs>
  <TitlesOfParts>
    <vt:vector size="21" baseType="lpstr">
      <vt:lpstr>1</vt:lpstr>
      <vt:lpstr>1_自定义设计方案</vt:lpstr>
      <vt:lpstr>自定义设计方案</vt:lpstr>
      <vt:lpstr>教学课件  </vt:lpstr>
      <vt:lpstr>第十四章 磁现象</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教学课件  </dc:title>
  <dc:subject/>
  <dc:creator/>
  <cp:keywords/>
  <dc:description/>
  <cp:lastModifiedBy>User</cp:lastModifiedBy>
  <cp:revision>3</cp:revision>
  <cp:lastPrinted>2113-01-01T00:00:00Z</cp:lastPrinted>
  <dcterms:created xsi:type="dcterms:W3CDTF">2015-05-08T05:26:00Z</dcterms:created>
  <dcterms:modified xsi:type="dcterms:W3CDTF">2020-04-21T10:14:42Z</dcterms:modified>
  <cp:category/>
</cp:coreProperties>
</file>