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6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9502"/>
            <a:ext cx="3240359" cy="40436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29962" y="735546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2020-2021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</a:t>
            </a:r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年</a:t>
            </a:r>
            <a:endParaRPr lang="en-US" altLang="zh-CN" sz="2400" dirty="0" smtClean="0">
              <a:solidFill>
                <a:srgbClr val="646B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2400" dirty="0" smtClean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人</a:t>
            </a:r>
            <a:r>
              <a:rPr lang="zh-CN" altLang="en-US" sz="2400" dirty="0">
                <a:solidFill>
                  <a:srgbClr val="646B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教版九年级物理知识点梳理</a:t>
            </a:r>
          </a:p>
        </p:txBody>
      </p:sp>
      <p:sp>
        <p:nvSpPr>
          <p:cNvPr id="9" name="Shape 40"/>
          <p:cNvSpPr/>
          <p:nvPr/>
        </p:nvSpPr>
        <p:spPr>
          <a:xfrm>
            <a:off x="4499992" y="2433327"/>
            <a:ext cx="4365381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第十九章</a:t>
            </a:r>
            <a:r>
              <a:rPr lang="en-US" altLang="zh-CN" sz="5400" b="1" baseline="-25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5400" b="1" baseline="-25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生活用电</a:t>
            </a:r>
          </a:p>
        </p:txBody>
      </p:sp>
    </p:spTree>
    <p:extLst>
      <p:ext uri="{BB962C8B-B14F-4D97-AF65-F5344CB8AC3E}">
        <p14:creationId xmlns:p14="http://schemas.microsoft.com/office/powerpoint/2010/main" val="2957569303"/>
      </p:ext>
    </p:extLst>
  </p:cSld>
  <p:clrMapOvr>
    <a:masterClrMapping/>
  </p:clrMapOvr>
  <p:transition spd="med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1" y="1058619"/>
            <a:ext cx="8801735" cy="30071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（6）家庭电路的连接：各种用电器都是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接入电路的，插座与灯座是并联的，控制各用电器工作的开关与用电器是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1）插座的连接：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（接地是将用电器的外壳与大地连接起来，这样若用电器的外壳漏电，可使电流通过地线流入大地，不致对人造成伤害，起到保护作用）。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2）开关、保险串联后接入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，不能接入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3）螺口灯座的螺旋套只允许接在零线上，绝不允许接在火线上。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357370" y="1134371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并联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39950" y="1939634"/>
            <a:ext cx="1015661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左零右火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14395" y="1939634"/>
            <a:ext cx="78482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上接地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10000" y="1523953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串联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48000" y="316567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火线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29810" y="316567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零线</a:t>
            </a:r>
          </a:p>
        </p:txBody>
      </p:sp>
    </p:spTree>
    <p:extLst>
      <p:ext uri="{BB962C8B-B14F-4D97-AF65-F5344CB8AC3E}">
        <p14:creationId xmlns:p14="http://schemas.microsoft.com/office/powerpoint/2010/main" val="2900707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4" grpId="0"/>
      <p:bldP spid="7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6" y="1000691"/>
            <a:ext cx="8801735" cy="3793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（7）测电笔（试电笔）：用来辨别火线和零线；种类：钢笔式，螺丝刀式。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使用方法：手接触笔尾</a:t>
            </a:r>
            <a:r>
              <a:rPr lang="zh-CN" sz="16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，笔尖金属体接触被测导线，观察氖管是否发光（若发光则被测导线是火线）。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注意：使用时手指绝不能接触</a:t>
            </a:r>
            <a:r>
              <a:rPr lang="zh-CN" sz="16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二、家庭电路中电流过大的原因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1.家庭电路中电流过大的原因有：（1）各种电器集中使用；接入电路总功率过大；（2）线路的线径偏小，电阻增大，加大电耗；（3）电路发生短路或漏电；（4）开关电器时瞬间电流增大。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减少电流过大的方法：（1）各种电器分散使用；（2）适当加大线路的线径，减少线路的电耗；（3）线路与电器的绝缘性能要好，避免漏电；（4）大功率电器开关上并联上适宜的电容器，减少开关电器时瞬间电流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25775" y="2119148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笔尖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53640" y="1404914"/>
            <a:ext cx="784828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金属体</a:t>
            </a:r>
          </a:p>
        </p:txBody>
      </p:sp>
    </p:spTree>
    <p:extLst>
      <p:ext uri="{BB962C8B-B14F-4D97-AF65-F5344CB8AC3E}">
        <p14:creationId xmlns:p14="http://schemas.microsoft.com/office/powerpoint/2010/main" val="3883011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846" y="1000691"/>
            <a:ext cx="8801735" cy="3793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三、安全用电</a:t>
            </a:r>
            <a:endParaRPr lang="zh-CN" sz="1600">
              <a:latin typeface="微软雅黑" panose="020B0503020204020204" charset="-122"/>
              <a:ea typeface="微软雅黑" panose="020B0503020204020204" charset="-122"/>
              <a:cs typeface="微软雅黑" panose="020B0502040204020203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1.安全用电常识：电压越高越危险：由欧姆定律可知，人体的电阻R一定，加在人体身上的电压越大，通过人体的电流就越大。电流大到一定程度，人就会发生危险。所以电压越高越危险。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2.高压触电的两种方式：高压电弧触电、跨步电压触电。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3.触电与触电急救知识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4.安全用电原则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①不接触低压带电体，不靠近高压带电体；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②更换灯泡、搬动电器前应断开电源开关；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③不弄湿用电器，不损坏绝缘层；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④保险装置、插座、导线、家用电器等达到使用寿命应及时更换。</a:t>
            </a:r>
          </a:p>
        </p:txBody>
      </p:sp>
    </p:spTree>
    <p:extLst>
      <p:ext uri="{BB962C8B-B14F-4D97-AF65-F5344CB8AC3E}">
        <p14:creationId xmlns:p14="http://schemas.microsoft.com/office/powerpoint/2010/main" val="306421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27025" y="1107635"/>
          <a:ext cx="8539480" cy="39798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3120"/>
                <a:gridCol w="962660"/>
                <a:gridCol w="1231900"/>
                <a:gridCol w="5511800"/>
              </a:tblGrid>
              <a:tr h="549998">
                <a:tc grid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家庭电路触电原因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引起家庭电路触电原因：绝缘皮破损或老化、用湿抹布擦灯泡、湿手扳开关等。都是人体直接或间接跟火线联通并与大地或零线形成回路造成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22684">
                <a:tc rowSpan="4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触电形式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家庭电路触电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单线触电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站在地上的人接触到火线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99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双线触电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人站在绝缘体上，双手同时接触到火线和零线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402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高压触电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高压电弧触电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当人体靠近高压带电体到一定距离，高压带电体和人体间发生放点现象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2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跨步电压触电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高压输电线落在地上，地面与癫痫端头距离不同的各点存在电压，当人走近断头时，两脚位于离断头远近不同的位置上，从而两脚间有了电压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235">
                <a:tc row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触电事故急救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处理原则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切断电源，注意自身安全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8564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具体做法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 eaLnBrk="1" fontAlgn="auto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1.切断电源、或用绝缘棒将电线挑开，尽快使触电者脱离电源。2.尽力抢救。3.发生电火灾时，务必切断电源后，再救火。在救护过程中，必须自已自身安全，防止自己也触电</a:t>
                      </a:r>
                      <a:endParaRPr lang="en-US" altLang="en-US" sz="12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2040204020203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26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6455" y="827543"/>
            <a:ext cx="433451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★考点一：家庭电路组成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474300"/>
            <a:ext cx="8745855" cy="19428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</a:t>
            </a:r>
            <a:r>
              <a:rPr lang="zh-CN" sz="2000" b="1">
                <a:solidFill>
                  <a:srgbClr val="000000"/>
                </a:solidFill>
                <a:ea typeface="宋体" panose="02010600030101010101" pitchFamily="2" charset="-122"/>
              </a:rPr>
              <a:t>（2020·山东泰安）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某家庭电路如图所示，下列说法正确的是（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A. 灯泡两端的电压是36V；B. 灯泡L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和L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串联；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C. 开关S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1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的位置正确；     D. 开关S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r>
              <a:rPr lang="zh-CN" sz="2000">
                <a:solidFill>
                  <a:srgbClr val="000000"/>
                </a:solidFill>
                <a:ea typeface="宋体" panose="02010600030101010101" pitchFamily="2" charset="-122"/>
              </a:rPr>
              <a:t>只控制灯泡L</a:t>
            </a:r>
            <a:r>
              <a:rPr lang="zh-CN" sz="2000" baseline="-25000">
                <a:solidFill>
                  <a:srgbClr val="000000"/>
                </a:solidFill>
                <a:uFillTx/>
                <a:ea typeface="宋体" panose="02010600030101010101" pitchFamily="2" charset="-122"/>
              </a:rPr>
              <a:t>2</a:t>
            </a:r>
            <a:endParaRPr lang="zh-CN" sz="2000">
              <a:solidFill>
                <a:srgbClr val="000000"/>
              </a:solidFill>
              <a:ea typeface="宋体" pitchFamily="2" charset="-122"/>
            </a:endParaRPr>
          </a:p>
        </p:txBody>
      </p:sp>
      <p:pic>
        <p:nvPicPr>
          <p:cNvPr id="26" name="图片 60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1" y="3499236"/>
            <a:ext cx="3104515" cy="13692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9884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026" y="1364174"/>
            <a:ext cx="862393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【解析】A．家庭电路中零线和火线之间的电压是220V，所以灯泡两端的电压是220V，故A错误；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B．图中有两条支路，两个灯泡分别在两条支路上，灯泡L1和L2并联，故B错误；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C．开关接在火线和用电器之间，图中开关S1接在零线上，它的位置错误，故C错误；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D．开关S2和灯泡L2串联，开关S2控制灯泡L2，故D正确。故选D。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16455" y="827543"/>
            <a:ext cx="433451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★考点一：家庭电路组成</a:t>
            </a:r>
          </a:p>
        </p:txBody>
      </p:sp>
    </p:spTree>
    <p:extLst>
      <p:ext uri="{BB962C8B-B14F-4D97-AF65-F5344CB8AC3E}">
        <p14:creationId xmlns:p14="http://schemas.microsoft.com/office/powerpoint/2010/main" val="170560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5" y="1501037"/>
            <a:ext cx="8778240" cy="9694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◆典例二：</a:t>
            </a:r>
            <a:r>
              <a:rPr b="1"/>
              <a:t>（2020·广东）</a:t>
            </a:r>
            <a:r>
              <a:t>将电灯、开关和插座接入家庭电路中，接线正确的是</a:t>
            </a:r>
            <a:r>
              <a:rPr lang="zh-CN">
                <a:ea typeface="宋体" panose="02010600030101010101" pitchFamily="2" charset="-122"/>
              </a:rPr>
              <a:t>（ ）</a:t>
            </a:r>
            <a: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6455" y="827543"/>
            <a:ext cx="425704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★考点一：家庭电路组成</a:t>
            </a:r>
          </a:p>
        </p:txBody>
      </p:sp>
      <p:pic>
        <p:nvPicPr>
          <p:cNvPr id="62" name="图片 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55" y="2055490"/>
            <a:ext cx="8060690" cy="133552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283846" y="3391018"/>
            <a:ext cx="8623935" cy="1572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sz="16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解析】灯泡接法：火线进入开关，再进入灯泡顶端的金属点，零线直接接入灯泡的螺旋套，这样在断开开关能切断火线，接触灯泡不会发生触电事故。既能控制灯泡，又能更安全；三孔插座的接法：上孔接地线；左孔接零线；右孔接火线。故选D。</a:t>
            </a:r>
          </a:p>
        </p:txBody>
      </p:sp>
    </p:spTree>
    <p:extLst>
      <p:ext uri="{BB962C8B-B14F-4D97-AF65-F5344CB8AC3E}">
        <p14:creationId xmlns:p14="http://schemas.microsoft.com/office/powerpoint/2010/main" val="1445265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0" y="833909"/>
            <a:ext cx="548894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★考点二：家庭电路中电流过大的原因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3846" y="1401095"/>
            <a:ext cx="8623935" cy="24056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 b="1">
                <a:ea typeface="宋体" panose="02010600030101010101" pitchFamily="2" charset="-122"/>
              </a:rPr>
              <a:t>◆典例一：（2020·宁夏）</a:t>
            </a:r>
            <a:r>
              <a:rPr lang="zh-CN" sz="2000">
                <a:ea typeface="宋体" panose="02010600030101010101" pitchFamily="2" charset="-122"/>
              </a:rPr>
              <a:t>关于家庭安全用电，下列说法正确的是（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A. 空气开关“跳间”的原因，一定是发生了短路；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B. 空气开关“跳阐”后，可立即合上；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C. 使用试电笔辨别零线和火线时，手不能接触笔尾金属体；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ea typeface="宋体" panose="02010600030101010101" pitchFamily="2" charset="-122"/>
              </a:rPr>
              <a:t>D. 人体触电时，漏电保护器可保护人体安全</a:t>
            </a:r>
          </a:p>
        </p:txBody>
      </p:sp>
    </p:spTree>
    <p:extLst>
      <p:ext uri="{BB962C8B-B14F-4D97-AF65-F5344CB8AC3E}">
        <p14:creationId xmlns:p14="http://schemas.microsoft.com/office/powerpoint/2010/main" val="3751518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6696" y="1378814"/>
            <a:ext cx="8623935" cy="3793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</a:rPr>
              <a:t>【解析】A．空气开关跳闸的基本原因是：所带负荷超限了，一般情况是：短路或负荷过重，故A错误；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</a:rPr>
              <a:t>B．空气开关“跳闸”，可能是发生了短路，也可能是用电器总功率过大，找到原因后再闭合开关，故B错误；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</a:rPr>
              <a:t>C．使用测电笔辨别零线和火线时，一定要用手触及笔尾的金属部分，才能辨别出火线或零线，故C错误；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rgbClr val="FF0000"/>
                </a:solidFill>
                <a:ea typeface="宋体" panose="02010600030101010101" pitchFamily="2" charset="-122"/>
              </a:rPr>
              <a:t>D．人体触电时，漏电保护器会断开，可保护人体安全。故D正确。故选D。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1" y="833909"/>
            <a:ext cx="548830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★考点二：家庭电路中电流过大的原因</a:t>
            </a:r>
          </a:p>
        </p:txBody>
      </p:sp>
    </p:spTree>
    <p:extLst>
      <p:ext uri="{BB962C8B-B14F-4D97-AF65-F5344CB8AC3E}">
        <p14:creationId xmlns:p14="http://schemas.microsoft.com/office/powerpoint/2010/main" val="281154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480666"/>
            <a:ext cx="8711565" cy="25908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◆典例二：（2020·武汉）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如图所示是现在一般标准住宅户内配电系统方框图。下列说法正确的是（  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电能表用来计量家中所有用电器的总功率；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空调正常工作时，吊灯一定发光；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如果插座被短路，“漏电保护器”就会切断电流；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空气开关“跳闸”，可能是电路发生短路引起的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94510" y="833909"/>
            <a:ext cx="536702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★考点二：家庭电路中电流过大的原因</a:t>
            </a:r>
          </a:p>
        </p:txBody>
      </p:sp>
      <p:pic>
        <p:nvPicPr>
          <p:cNvPr id="31" name="图片 65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699" y="1964461"/>
            <a:ext cx="3457575" cy="1623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049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941706" y="2494088"/>
            <a:ext cx="432435" cy="157105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家庭电路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1573531" y="1820596"/>
            <a:ext cx="544195" cy="2604215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93471" y="248900"/>
            <a:ext cx="235775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5" y="1000691"/>
            <a:ext cx="2251075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一、知识点与考点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56461" y="1532229"/>
            <a:ext cx="129476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家庭电路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117726" y="2677421"/>
            <a:ext cx="304101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家庭电路电流过大的原因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137025" y="1010877"/>
            <a:ext cx="2258060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家庭电路组成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3451226" y="1400459"/>
            <a:ext cx="544195" cy="805263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4485" y="1354625"/>
            <a:ext cx="2273300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火线和零线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121150" y="1720017"/>
            <a:ext cx="2273300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插头和漏电保护器</a:t>
            </a:r>
          </a:p>
        </p:txBody>
      </p:sp>
      <p:sp>
        <p:nvSpPr>
          <p:cNvPr id="14" name="左大括号 13"/>
          <p:cNvSpPr/>
          <p:nvPr/>
        </p:nvSpPr>
        <p:spPr>
          <a:xfrm>
            <a:off x="5158741" y="2558383"/>
            <a:ext cx="544195" cy="900749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02936" y="2266196"/>
            <a:ext cx="247205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用电器总功率过大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702936" y="2646866"/>
            <a:ext cx="247205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电路发生短路事故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07381" y="3026263"/>
            <a:ext cx="247205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保险丝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67256" y="3977301"/>
            <a:ext cx="132016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安全用电</a:t>
            </a:r>
          </a:p>
        </p:txBody>
      </p:sp>
      <p:sp>
        <p:nvSpPr>
          <p:cNvPr id="19" name="左大括号 18"/>
          <p:cNvSpPr/>
          <p:nvPr/>
        </p:nvSpPr>
        <p:spPr>
          <a:xfrm>
            <a:off x="3451861" y="3824524"/>
            <a:ext cx="544195" cy="989869"/>
          </a:xfrm>
          <a:prstGeom prst="leftBrace">
            <a:avLst/>
          </a:prstGeom>
          <a:noFill/>
          <a:ln w="28575" cap="flat" cmpd="sng">
            <a:solidFill>
              <a:srgbClr val="C0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91941" y="3515786"/>
            <a:ext cx="205041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电压越高越危险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00196" y="3870357"/>
            <a:ext cx="205041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常见的触电事故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08451" y="4203284"/>
            <a:ext cx="205041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安全用电原则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95116" y="4514568"/>
            <a:ext cx="2050415" cy="5544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altLang="en-US" sz="20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注意防雷</a:t>
            </a:r>
          </a:p>
        </p:txBody>
      </p:sp>
    </p:spTree>
    <p:extLst>
      <p:ext uri="{BB962C8B-B14F-4D97-AF65-F5344CB8AC3E}">
        <p14:creationId xmlns:p14="http://schemas.microsoft.com/office/powerpoint/2010/main" val="276689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2" grpId="0"/>
      <p:bldP spid="25" grpId="0"/>
      <p:bldP spid="28" grpId="0"/>
      <p:bldP spid="2" grpId="0"/>
      <p:bldP spid="7" grpId="0" animBg="1"/>
      <p:bldP spid="9" grpId="0"/>
      <p:bldP spid="10" grpId="0"/>
      <p:bldP spid="14" grpId="0" animBg="1"/>
      <p:bldP spid="15" grpId="0"/>
      <p:bldP spid="16" grpId="0"/>
      <p:bldP spid="17" grpId="0"/>
      <p:bldP spid="18" grpId="0"/>
      <p:bldP spid="19" grpId="0" animBg="1"/>
      <p:bldP spid="20" grpId="0"/>
      <p:bldP spid="21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501037"/>
            <a:ext cx="862393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【解析】A．电能表是用来计量家中所有用电器消耗的电能的，A错误；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B．空调和吊灯属于并联，他们并不影响互相的工作，B错误；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C．漏电保护器与插座是串联的，插座处发生漏电或有人触电时才会切断电源；如果插座被短路，空气开关就会切断电流，故C错误；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D．电路发生短路，电路中的电流非常大，这时空气开关就会“跳闸”，D正确。故选D。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1" y="833909"/>
            <a:ext cx="548957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★考点二：家庭电路中电流过大的原因</a:t>
            </a:r>
          </a:p>
        </p:txBody>
      </p:sp>
    </p:spTree>
    <p:extLst>
      <p:ext uri="{BB962C8B-B14F-4D97-AF65-F5344CB8AC3E}">
        <p14:creationId xmlns:p14="http://schemas.microsoft.com/office/powerpoint/2010/main" val="3846038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480666"/>
            <a:ext cx="8711565" cy="1757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◆典例一：（2020·黑龙江龙东）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“安全用电，珍惜生命。”是公民应有的安全意识。有关说法正确的是(     )。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A.可以在高压线下钓鱼                       B.雷雨天在大树下避雨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C.发现有人触电，应该立即用手拉他   D.手机充电器不可以长时间插在插座上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94510" y="833909"/>
            <a:ext cx="371094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★考点三：安全用电常识</a:t>
            </a:r>
          </a:p>
        </p:txBody>
      </p:sp>
    </p:spTree>
    <p:extLst>
      <p:ext uri="{BB962C8B-B14F-4D97-AF65-F5344CB8AC3E}">
        <p14:creationId xmlns:p14="http://schemas.microsoft.com/office/powerpoint/2010/main" val="2648648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501037"/>
            <a:ext cx="8623935" cy="2312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【答案】D。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【解析】安全用电的原则是：不接触低压带电体，不靠近高压带电体。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A.不可以在高压线下钓鱼，故A错；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B.雷雨天不要在大树下避雨，故B错；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C.发现有人触电时，应该立即切断电源，故C错；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手机充电器不可以长时间插在插座上，故D正确，故选D。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1" y="833909"/>
            <a:ext cx="357949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★考点三：安全用电常识</a:t>
            </a:r>
          </a:p>
        </p:txBody>
      </p:sp>
    </p:spTree>
    <p:extLst>
      <p:ext uri="{BB962C8B-B14F-4D97-AF65-F5344CB8AC3E}">
        <p14:creationId xmlns:p14="http://schemas.microsoft.com/office/powerpoint/2010/main" val="146352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480666"/>
            <a:ext cx="8711565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◆典例二：（2020·江苏泰州）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关于家庭电路和用电安全，下列说法正确的是（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可用铜丝代替家庭电路中的熔丝；B. 电冰箱外壳应接地；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控制电灯的开关应接在零线上；  D. 熔丝熔断一定是电路短路造成的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94510" y="833909"/>
            <a:ext cx="3710940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★考点三：安全用电常识</a:t>
            </a:r>
          </a:p>
        </p:txBody>
      </p:sp>
    </p:spTree>
    <p:extLst>
      <p:ext uri="{BB962C8B-B14F-4D97-AF65-F5344CB8AC3E}">
        <p14:creationId xmlns:p14="http://schemas.microsoft.com/office/powerpoint/2010/main" val="221282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6" y="248900"/>
            <a:ext cx="286829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典例呈现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026" y="1501037"/>
            <a:ext cx="8623935" cy="3053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【答案】B。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【解析】A．当电路电流过大时，保险丝容易熔断而保护电路，如果用铜丝代替保险丝后，就起不到保护作用了，故A错误；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B．带有金属外壳的用电器，金属外壳与地线相连，防止金属外壳漏电，发生触电事故，故B正确；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C．为了安全，电灯开关必须接在火线上，故C错误；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600">
                <a:solidFill>
                  <a:srgbClr val="FF0000"/>
                </a:solidFill>
                <a:ea typeface="宋体" panose="02010600030101010101" pitchFamily="2" charset="-122"/>
              </a:rPr>
              <a:t>D．熔断丝的作用是当电路中电流过大时，熔断丝会被熔断，电流过大的原因可能是短路，也可能是电路的总功率过大，故D错误。故选B。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94511" y="833909"/>
            <a:ext cx="3579495" cy="6467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400" b="1">
                <a:solidFill>
                  <a:srgbClr val="111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★考点三：安全用电常识</a:t>
            </a:r>
          </a:p>
        </p:txBody>
      </p:sp>
    </p:spTree>
    <p:extLst>
      <p:ext uri="{BB962C8B-B14F-4D97-AF65-F5344CB8AC3E}">
        <p14:creationId xmlns:p14="http://schemas.microsoft.com/office/powerpoint/2010/main" val="447637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0"/>
            <a:ext cx="2157730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（2020·湖南常德）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关于家庭电路和安全用电，下列说法或做法中正确的是（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家庭电路中空气开关跳闸，一定是发生了短路；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将控制用电器的开关接在用电器与火线之间；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使用试电笔时，手千万不要接触笔尾金属体；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将电烤炉、电饭锅等多个用电器接在一个插线板上同时使用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93471" y="1707922"/>
            <a:ext cx="252631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056111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0"/>
            <a:ext cx="2157730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723630" cy="28683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（2020·四川乐山）</a:t>
            </a: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在全国中小学安全教育平台上，安全用电常识是其中一项重要的教育内容。下列做法符合安全用电要求的是（　　）。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将开关接在零线和电灯之间；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 用电器的三脚插头也可以插入两孔插座中使用；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使用试电笔辨别火线时，用笔尖接触被测导线，手指须接触笔尖；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 当有人触电时应立即切断电源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61810" y="1704103"/>
            <a:ext cx="50673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820456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0"/>
            <a:ext cx="2157730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（2020·自贡）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一种试电笔的构造如图所示，下列说法正确的是(      )。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 使用试电笔时手可以接触笔尖；  B. 使用试电笔时手不要接触笔卡；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 试电笔中的电阻可以用铁丝代替；D. 当氖管发光时有微弱电流通过人体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05651" y="1213306"/>
            <a:ext cx="361315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D</a:t>
            </a:r>
          </a:p>
        </p:txBody>
      </p:sp>
      <p:pic>
        <p:nvPicPr>
          <p:cNvPr id="37" name="图片 71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561" y="2705431"/>
            <a:ext cx="4679315" cy="13030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6786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0"/>
            <a:ext cx="2157730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（2020·贵州黔西南）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在家庭电路中，保险丝熔断的原因是短路或用电器的总功率________；串联在电路中的保险丝，电阻比较________，熔点低，当电流过大时，迅速升温熔断，切断电路。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2000" y="1584427"/>
            <a:ext cx="68326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过大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00345" y="1585064"/>
            <a:ext cx="53848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213402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0"/>
            <a:ext cx="2157730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（2019·泸州）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为安全用电，家庭电路中的空气开关应装在______线上；空气开关“跳闸”后，受它控制的电路处于______（选填“短路”“断路”或“通路”）状态；验电笔______（选填“能”或“不能”）区分零线与接地线。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23050" y="1113364"/>
            <a:ext cx="53848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火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95115" y="1511858"/>
            <a:ext cx="76073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断路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19910" y="1910352"/>
            <a:ext cx="637540" cy="3984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不能</a:t>
            </a:r>
          </a:p>
        </p:txBody>
      </p:sp>
    </p:spTree>
    <p:extLst>
      <p:ext uri="{BB962C8B-B14F-4D97-AF65-F5344CB8AC3E}">
        <p14:creationId xmlns:p14="http://schemas.microsoft.com/office/powerpoint/2010/main" val="18958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319613"/>
            <a:ext cx="8675370" cy="34222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1.考点剖析：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1116CC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家庭电路是学生在生活、学习和日常活动中经常遇到的问题，也是电学内容的重要组成部分，中考大纲对本章也提出较高的要求。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家庭电路主要内容有：家庭电路的组成和各部分作用与特点，如何连接家庭电路，家庭电路中常见电器（保险丝、空气开关、插座、试电笔）的知识等。家庭电路常考内容主要是家庭电路的特点和常见电器的使用。如：家庭电路的连接与要求、家用电器的连接、试电笔的使用技巧等。有的考题给出一个家庭电路，让考生找出其中错误并加以改正；有的给出有关家庭电路要求和论述，让考生判断正误；有的让考生把不完整的家庭电路按要求补充完整（作图题）等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1" y="248900"/>
            <a:ext cx="235775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000691"/>
            <a:ext cx="2562225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2720963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500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59815" y="248900"/>
            <a:ext cx="2157730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提升训练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8455" y="1113364"/>
            <a:ext cx="8501380" cy="5079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lang="zh-CN" sz="1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（2020·四川南充）</a:t>
            </a:r>
            <a:r>
              <a:rPr lang="zh-CN" sz="1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请画出用开关控制灯泡的电路。</a:t>
            </a:r>
          </a:p>
        </p:txBody>
      </p:sp>
      <p:pic>
        <p:nvPicPr>
          <p:cNvPr id="53" name="图片 86" descr="学科网(www.zxxk.com)--教育资源门户，提供试卷、教案、课件、论文、素材以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9806" y="1889345"/>
            <a:ext cx="4222115" cy="25997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直接连接符 1"/>
          <p:cNvCxnSpPr/>
          <p:nvPr/>
        </p:nvCxnSpPr>
        <p:spPr>
          <a:xfrm flipH="1" flipV="1">
            <a:off x="5377180" y="2086682"/>
            <a:ext cx="0" cy="1069441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任意多边形 9"/>
          <p:cNvSpPr/>
          <p:nvPr/>
        </p:nvSpPr>
        <p:spPr>
          <a:xfrm>
            <a:off x="4421505" y="3119142"/>
            <a:ext cx="711200" cy="369330"/>
          </a:xfrm>
          <a:custGeom>
            <a:avLst/>
            <a:gdLst>
              <a:gd name="connisteX0" fmla="*/ 711200 w 711200"/>
              <a:gd name="connsiteY0" fmla="*/ 71755 h 527050"/>
              <a:gd name="connisteX1" fmla="*/ 644525 w 711200"/>
              <a:gd name="connsiteY1" fmla="*/ 27305 h 527050"/>
              <a:gd name="connisteX2" fmla="*/ 577850 w 711200"/>
              <a:gd name="connsiteY2" fmla="*/ 16510 h 527050"/>
              <a:gd name="connisteX3" fmla="*/ 511175 w 711200"/>
              <a:gd name="connsiteY3" fmla="*/ 5080 h 527050"/>
              <a:gd name="connisteX4" fmla="*/ 444500 w 711200"/>
              <a:gd name="connsiteY4" fmla="*/ 5080 h 527050"/>
              <a:gd name="connisteX5" fmla="*/ 377825 w 711200"/>
              <a:gd name="connsiteY5" fmla="*/ 5080 h 527050"/>
              <a:gd name="connisteX6" fmla="*/ 311150 w 711200"/>
              <a:gd name="connsiteY6" fmla="*/ 60960 h 527050"/>
              <a:gd name="connisteX7" fmla="*/ 266700 w 711200"/>
              <a:gd name="connsiteY7" fmla="*/ 127635 h 527050"/>
              <a:gd name="connisteX8" fmla="*/ 233680 w 711200"/>
              <a:gd name="connsiteY8" fmla="*/ 194310 h 527050"/>
              <a:gd name="connisteX9" fmla="*/ 189230 w 711200"/>
              <a:gd name="connsiteY9" fmla="*/ 260350 h 527050"/>
              <a:gd name="connisteX10" fmla="*/ 133350 w 711200"/>
              <a:gd name="connsiteY10" fmla="*/ 327025 h 527050"/>
              <a:gd name="connisteX11" fmla="*/ 88900 w 711200"/>
              <a:gd name="connsiteY11" fmla="*/ 393700 h 527050"/>
              <a:gd name="connisteX12" fmla="*/ 44450 w 711200"/>
              <a:gd name="connsiteY12" fmla="*/ 460375 h 527050"/>
              <a:gd name="connisteX13" fmla="*/ 0 w 711200"/>
              <a:gd name="connsiteY13" fmla="*/ 527050 h 5270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711200" h="527050">
                <a:moveTo>
                  <a:pt x="711200" y="71755"/>
                </a:moveTo>
                <a:cubicBezTo>
                  <a:pt x="699135" y="62865"/>
                  <a:pt x="671195" y="38100"/>
                  <a:pt x="644525" y="27305"/>
                </a:cubicBezTo>
                <a:cubicBezTo>
                  <a:pt x="617855" y="16510"/>
                  <a:pt x="604520" y="20955"/>
                  <a:pt x="577850" y="16510"/>
                </a:cubicBezTo>
                <a:cubicBezTo>
                  <a:pt x="551180" y="12065"/>
                  <a:pt x="537845" y="7620"/>
                  <a:pt x="511175" y="5080"/>
                </a:cubicBezTo>
                <a:cubicBezTo>
                  <a:pt x="484505" y="2540"/>
                  <a:pt x="471170" y="5080"/>
                  <a:pt x="444500" y="5080"/>
                </a:cubicBezTo>
                <a:cubicBezTo>
                  <a:pt x="417830" y="5080"/>
                  <a:pt x="404495" y="-6350"/>
                  <a:pt x="377825" y="5080"/>
                </a:cubicBezTo>
                <a:cubicBezTo>
                  <a:pt x="351155" y="16510"/>
                  <a:pt x="333375" y="36195"/>
                  <a:pt x="311150" y="60960"/>
                </a:cubicBezTo>
                <a:cubicBezTo>
                  <a:pt x="288925" y="85725"/>
                  <a:pt x="281940" y="100965"/>
                  <a:pt x="266700" y="127635"/>
                </a:cubicBezTo>
                <a:cubicBezTo>
                  <a:pt x="251460" y="154305"/>
                  <a:pt x="248920" y="167640"/>
                  <a:pt x="233680" y="194310"/>
                </a:cubicBezTo>
                <a:cubicBezTo>
                  <a:pt x="218440" y="220980"/>
                  <a:pt x="209550" y="233680"/>
                  <a:pt x="189230" y="260350"/>
                </a:cubicBezTo>
                <a:cubicBezTo>
                  <a:pt x="168910" y="287020"/>
                  <a:pt x="153670" y="300355"/>
                  <a:pt x="133350" y="327025"/>
                </a:cubicBezTo>
                <a:cubicBezTo>
                  <a:pt x="113030" y="353695"/>
                  <a:pt x="106680" y="367030"/>
                  <a:pt x="88900" y="393700"/>
                </a:cubicBezTo>
                <a:cubicBezTo>
                  <a:pt x="71120" y="420370"/>
                  <a:pt x="62230" y="433705"/>
                  <a:pt x="44450" y="460375"/>
                </a:cubicBezTo>
                <a:cubicBezTo>
                  <a:pt x="26670" y="487045"/>
                  <a:pt x="8255" y="514985"/>
                  <a:pt x="0" y="52705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2040204020203" charset="-122"/>
              <a:sym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 flipV="1">
            <a:off x="3899535" y="2610581"/>
            <a:ext cx="0" cy="500982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235926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文本框 2"/>
          <p:cNvSpPr txBox="1"/>
          <p:nvPr/>
        </p:nvSpPr>
        <p:spPr>
          <a:xfrm>
            <a:off x="327025" y="1319613"/>
            <a:ext cx="8675370" cy="300589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家庭电路中电流过大的原因主要内容有：电流过大原因、家庭电路使用注意事项和出现事故处理方法。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安全用电是学生在生活、学习和日常活动中需要掌握和理解的问题，这也是安全用电考题多的原因。本节主要内容有：安全用电常识、如何做到安全用电、生活用电应注意的问题、家庭电路故障的处理等。</a:t>
            </a:r>
          </a:p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2.常考题型：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纵观各地中考考纲和近三年考卷，对本章知识点的考查在中考试卷中属于必考内容，主要考查题型有选择题、填空题和作图题三种类型，并以选择题为主。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93471" y="248900"/>
            <a:ext cx="235775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000691"/>
            <a:ext cx="2562225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</p:spTree>
    <p:extLst>
      <p:ext uri="{BB962C8B-B14F-4D97-AF65-F5344CB8AC3E}">
        <p14:creationId xmlns:p14="http://schemas.microsoft.com/office/powerpoint/2010/main" val="3614627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1093471" y="248900"/>
            <a:ext cx="235775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sz="3200" b="1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宋体" panose="02010600030101010101" pitchFamily="2" charset="-122"/>
              </a:rPr>
              <a:t>★考点概览</a:t>
            </a:r>
            <a:endParaRPr lang="zh-CN" altLang="en-US" sz="3200" b="1">
              <a:solidFill>
                <a:srgbClr val="0000FF"/>
              </a:solidFill>
              <a:uFill>
                <a:solidFill>
                  <a:srgbClr val="FF0000"/>
                </a:solidFill>
              </a:uFill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27026" y="1000691"/>
            <a:ext cx="2562225" cy="399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二、考点解析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7820" y="1303063"/>
            <a:ext cx="3520440" cy="50671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eaLnBrk="1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3</a:t>
            </a: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.考点分类：</a:t>
            </a: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考点分类见下表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7025" y="1884253"/>
          <a:ext cx="8520430" cy="29390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9830"/>
                <a:gridCol w="2388235"/>
                <a:gridCol w="4952365"/>
              </a:tblGrid>
              <a:tr h="32656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考点分类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考点内容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考点分析与常见题型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rowSpan="4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常考热点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家庭电路的组成与连接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选择题居多，考查家庭电路的有关知识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家庭电路电流过大的原因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选择题居多，考查家庭电路电流过大有关知识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安全用电常识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选择题居多，考查学生对安全用电知识的认识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家庭电路作图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作图题，纠错和补充不完整电路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rowSpan="3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一般考点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生活用电及注意事项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选择题、填空题，考查生活用电及故障处理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电路故障和处理方法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选择题、填空题，考查电流过大出现的电路故障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家庭电路各电器知识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选择题、填空题，考查电器的特点与使用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56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冷门考点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家庭电器的使用与防触电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1600" b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宋体" panose="02010600030101010101" pitchFamily="2" charset="-122"/>
                        </a:rPr>
                        <a:t>选择题，考查学生防触电知识</a:t>
                      </a:r>
                      <a:endParaRPr lang="en-US" altLang="en-US" sz="1600" b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宋体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546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1" y="1058619"/>
            <a:ext cx="8801735" cy="13412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一、家庭电路</a:t>
            </a:r>
            <a:endParaRPr lang="zh-CN" sz="1800">
              <a:latin typeface="微软雅黑" panose="020B0503020204020204" charset="-122"/>
              <a:ea typeface="微软雅黑" panose="020B0503020204020204" charset="-122"/>
              <a:cs typeface="微软雅黑" panose="020B0502040204020203" charset="-122"/>
            </a:endParaRP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2040204020203" charset="-122"/>
              </a:rPr>
              <a:t>1．家庭电路的组成部分（如图所示）：低压供电线（火线和零线）、电能表、总开关、保险丝、用电器、插座、灯座、开关等。</a:t>
            </a:r>
          </a:p>
        </p:txBody>
      </p:sp>
      <p:pic>
        <p:nvPicPr>
          <p:cNvPr id="24" name="图片 56" descr="46efa4e672bfd8d8529773a9529ee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841" y="2399876"/>
            <a:ext cx="3644265" cy="2269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3982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1" y="1058619"/>
            <a:ext cx="880173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2．家庭电路的各部分的作用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（1）进户线：进户线有两条，一条是端线，也叫火线，一条是零线。火线与零线之间的电压是220V。火线与地面间的电压为220V；正常情况下，零线之间和地线之间的电压为0V。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（2）电能表：装在家庭电路的</a:t>
            </a:r>
            <a:r>
              <a:rPr lang="zh-CN" sz="1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上，这样才能测出全部家用电器消耗的电能。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（3）总开关：即闸刀开关或空气开关。安装在电能表后，控制整个电路的通断，以便检测电路更换设备。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（4）保险丝：电路符号：          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14395" y="2760812"/>
            <a:ext cx="553996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干路</a:t>
            </a:r>
          </a:p>
        </p:txBody>
      </p:sp>
      <p:pic>
        <p:nvPicPr>
          <p:cNvPr id="25" name="图片 57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260" y="4156814"/>
            <a:ext cx="551180" cy="1960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5503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1" y="1058619"/>
            <a:ext cx="8801735" cy="3840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1）材料：保险丝是由电阻率大、熔点低的铅锑合金制成的。（原因：保险丝电阻较大，使得电能转化为热的功率比较大，保险丝温度易升高，达到熔点后就自动熔断。）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2）工作原理：当过大的电流通过时，保险丝产生较多的热量使它的温度达到熔点，于是保险丝熔断，自动切断电路，起到保险作用。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3）保险丝规格：保险丝越粗，额定电流越大。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4）选择：保险丝的额定电流等于或稍大于家庭电路的最大工作电流。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5）连接：保险丝应串联在家庭电路的干路上，且一般只接在火线上。</a:t>
            </a:r>
          </a:p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注意事项：不能用较粗的保险丝或铁丝、铜丝、铝丝等代替标准的保险丝。因为铜丝的电阻小，产生的热量少，铜的熔点高，不易熔断。</a:t>
            </a:r>
          </a:p>
        </p:txBody>
      </p:sp>
    </p:spTree>
    <p:extLst>
      <p:ext uri="{BB962C8B-B14F-4D97-AF65-F5344CB8AC3E}">
        <p14:creationId xmlns:p14="http://schemas.microsoft.com/office/powerpoint/2010/main" val="475681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7" y="300827"/>
            <a:ext cx="724521" cy="699508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833754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0" name="文本框 99"/>
          <p:cNvSpPr txBox="1"/>
          <p:nvPr/>
        </p:nvSpPr>
        <p:spPr>
          <a:xfrm>
            <a:off x="1093471" y="257812"/>
            <a:ext cx="2320925" cy="5850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/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知识点精析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871" y="1058619"/>
            <a:ext cx="8801735" cy="92430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</a:pPr>
            <a:r>
              <a:rPr 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（5）插座：连接家用电器，给家用电器供电。插座有二孔插座和三孔插座。左图是插座连接方式、是插右图插座示意图。</a:t>
            </a:r>
          </a:p>
        </p:txBody>
      </p:sp>
      <p:pic>
        <p:nvPicPr>
          <p:cNvPr id="20" name="Picture 32204" descr="21世纪教育网 -- 中国最大型、最专业的中小学教育资源门户网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05" y="2094322"/>
            <a:ext cx="2835910" cy="1421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58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1" y="2094321"/>
            <a:ext cx="3528695" cy="1420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587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3821</Words>
  <Application>Microsoft Office PowerPoint</Application>
  <PresentationFormat>全屏显示(16:9)</PresentationFormat>
  <Paragraphs>250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4</cp:revision>
  <dcterms:created xsi:type="dcterms:W3CDTF">2020-08-31T00:19:23Z</dcterms:created>
  <dcterms:modified xsi:type="dcterms:W3CDTF">2020-09-24T13:00:52Z</dcterms:modified>
</cp:coreProperties>
</file>