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256" r:id="rId3"/>
    <p:sldId id="257" r:id="rId4"/>
    <p:sldId id="388" r:id="rId5"/>
    <p:sldId id="385" r:id="rId6"/>
    <p:sldId id="386" r:id="rId7"/>
    <p:sldId id="278" r:id="rId8"/>
    <p:sldId id="389" r:id="rId9"/>
    <p:sldId id="266" r:id="rId10"/>
    <p:sldId id="267" r:id="rId11"/>
    <p:sldId id="393" r:id="rId12"/>
    <p:sldId id="394" r:id="rId13"/>
    <p:sldId id="397" r:id="rId14"/>
    <p:sldId id="398" r:id="rId15"/>
    <p:sldId id="421" r:id="rId16"/>
    <p:sldId id="399" r:id="rId17"/>
    <p:sldId id="409" r:id="rId18"/>
    <p:sldId id="423" r:id="rId19"/>
    <p:sldId id="401" r:id="rId20"/>
    <p:sldId id="400" r:id="rId21"/>
    <p:sldId id="270" r:id="rId22"/>
    <p:sldId id="424" r:id="rId23"/>
    <p:sldId id="416" r:id="rId24"/>
    <p:sldId id="408" r:id="rId25"/>
    <p:sldId id="406" r:id="rId26"/>
    <p:sldId id="410" r:id="rId27"/>
    <p:sldId id="411" r:id="rId28"/>
    <p:sldId id="412" r:id="rId29"/>
    <p:sldId id="413" r:id="rId30"/>
    <p:sldId id="415" r:id="rId31"/>
    <p:sldId id="425" r:id="rId32"/>
    <p:sldId id="426" r:id="rId3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1B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notesMaster" Target="notesMasters/notesMaster1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72200" y="1825625"/>
            <a:ext cx="5181600" cy="2098675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72200" y="4076700"/>
            <a:ext cx="5181600" cy="2100263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rtlCol="0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rtlCol="0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rtlCol="0" anchor="t" anchorCtr="0" compatLnSpc="1"/>
          <a:p>
            <a:pPr algn="r" fontAlgn="base"/>
            <a:fld id="{9A0DB2DC-4C9A-4742-B13C-FB6460FD3503}" type="slidenum">
              <a:rPr lang="en-US" altLang="zh-CN" strike="noStrike" noProof="1" dirty="0">
                <a:latin typeface="Calibri" panose="020F050202020403020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hemeOverride" Target="../theme/themeOverride12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hemeOverride" Target="../theme/themeOverride15.xml"/><Relationship Id="rId1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17.xml"/><Relationship Id="rId1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6.xml"/></Relationships>
</file>

<file path=ppt/slides/_rels/slide2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0.xml"/><Relationship Id="rId3" Type="http://schemas.openxmlformats.org/officeDocument/2006/relationships/themeOverride" Target="../theme/themeOverride27.xml"/><Relationship Id="rId2" Type="http://schemas.openxmlformats.org/officeDocument/2006/relationships/image" Target="../media/image12.png"/><Relationship Id="rId1" Type="http://schemas.openxmlformats.org/officeDocument/2006/relationships/oleObject" Target="../embeddings/oleObject2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8.xml"/></Relationships>
</file>

<file path=ppt/slides/_rels/slide2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7.xml"/><Relationship Id="rId3" Type="http://schemas.openxmlformats.org/officeDocument/2006/relationships/themeOverride" Target="../theme/themeOverride29.xml"/><Relationship Id="rId2" Type="http://schemas.openxmlformats.org/officeDocument/2006/relationships/image" Target="../media/image13.emf"/><Relationship Id="rId1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hemeOverride" Target="../theme/themeOverride5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hemeOverride" Target="../theme/themeOverride6.xml"/><Relationship Id="rId4" Type="http://schemas.openxmlformats.org/officeDocument/2006/relationships/image" Target="../media/image7.jpeg"/><Relationship Id="rId3" Type="http://schemas.openxmlformats.org/officeDocument/2006/relationships/image" Target="F:/owner/&#20013;&#32771;&#22797;&#20064;&#65288;&#33487;&#31185;&#29256;&#65289;/http:/202.207.96.9/zs/daoxuezhongxin/daxuewulixxyd/img/shuzimiaobiao2.jpg" TargetMode="External"/><Relationship Id="rId2" Type="http://schemas.openxmlformats.org/officeDocument/2006/relationships/image" Target="../media/image6.jpeg"/><Relationship Id="rId1" Type="http://schemas.openxmlformats.org/officeDocument/2006/relationships/hyperlink" Target="&#31186;&#34920;.sw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themeOverride" Target="../theme/themeOverride9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14425" y="1036955"/>
            <a:ext cx="9144000" cy="662940"/>
          </a:xfrm>
        </p:spPr>
        <p:txBody>
          <a:bodyPr>
            <a:normAutofit fontScale="90000"/>
          </a:bodyPr>
          <a:p>
            <a:r>
              <a:rPr lang="zh-CN" altLang="en-US" sz="3600">
                <a:latin typeface="微软雅黑" panose="020B0503020204020204" charset="-122"/>
                <a:ea typeface="微软雅黑" panose="020B0503020204020204" charset="-122"/>
              </a:rPr>
              <a:t>人教版八年级物理上册</a:t>
            </a:r>
            <a:endParaRPr lang="zh-CN" altLang="en-US" sz="36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074545" y="2358390"/>
            <a:ext cx="8042275" cy="3078480"/>
          </a:xfrm>
        </p:spPr>
        <p:txBody>
          <a:bodyPr>
            <a:noAutofit/>
          </a:bodyPr>
          <a:p>
            <a:pPr fontAlgn="auto">
              <a:lnSpc>
                <a:spcPct val="200000"/>
              </a:lnSpc>
            </a:pPr>
            <a:r>
              <a:rPr lang="zh-CN" altLang="en-US" sz="4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第一章《机械运动》</a:t>
            </a:r>
            <a:endParaRPr lang="zh-CN" altLang="en-US" sz="4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fontAlgn="auto">
              <a:lnSpc>
                <a:spcPct val="200000"/>
              </a:lnSpc>
            </a:pPr>
            <a:r>
              <a:rPr lang="zh-CN" altLang="en-US" sz="4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章末复习</a:t>
            </a:r>
            <a:endParaRPr lang="zh-CN" altLang="en-US" sz="4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6148" name="Text Box 4"/>
          <p:cNvSpPr txBox="1"/>
          <p:nvPr/>
        </p:nvSpPr>
        <p:spPr>
          <a:xfrm>
            <a:off x="509270" y="201295"/>
            <a:ext cx="42538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/>
            <a:r>
              <a:rPr lang="zh-CN" altLang="en-US" sz="36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六、匀速直线运动</a:t>
            </a:r>
            <a:endParaRPr lang="zh-CN" altLang="en-US" sz="360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7657" name="文本框 23561"/>
          <p:cNvSpPr txBox="1"/>
          <p:nvPr/>
        </p:nvSpPr>
        <p:spPr>
          <a:xfrm>
            <a:off x="1734185" y="5812155"/>
            <a:ext cx="599440" cy="460375"/>
          </a:xfrm>
          <a:prstGeom prst="rect">
            <a:avLst/>
          </a:prstGeom>
          <a:noFill/>
          <a:ln w="25400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400">
                <a:latin typeface="Book Antiqua" pitchFamily="18" charset="0"/>
                <a:ea typeface="MS UI Gothic" panose="020B0600070205080204" pitchFamily="34" charset="-128"/>
              </a:rPr>
              <a:t>o</a:t>
            </a:r>
            <a:endParaRPr lang="en-US" altLang="zh-CN" sz="2400">
              <a:latin typeface="Book Antiqua" pitchFamily="18" charset="0"/>
              <a:ea typeface="MS UI Gothic" panose="020B0600070205080204" pitchFamily="34" charset="-128"/>
            </a:endParaRPr>
          </a:p>
        </p:txBody>
      </p:sp>
      <p:sp>
        <p:nvSpPr>
          <p:cNvPr id="27658" name="文本框 23562"/>
          <p:cNvSpPr txBox="1"/>
          <p:nvPr/>
        </p:nvSpPr>
        <p:spPr>
          <a:xfrm>
            <a:off x="3440430" y="5971540"/>
            <a:ext cx="337820" cy="460375"/>
          </a:xfrm>
          <a:prstGeom prst="rect">
            <a:avLst/>
          </a:prstGeom>
          <a:noFill/>
          <a:ln w="25400">
            <a:noFill/>
          </a:ln>
        </p:spPr>
        <p:txBody>
          <a:bodyPr wrap="square" anchor="t">
            <a:spAutoFit/>
          </a:bodyPr>
          <a:p>
            <a:r>
              <a:rPr lang="en-US" altLang="zh-CN" sz="2400">
                <a:latin typeface="Book Antiqua" pitchFamily="18" charset="0"/>
                <a:ea typeface="MS UI Gothic" panose="020B0600070205080204" pitchFamily="34" charset="-128"/>
              </a:rPr>
              <a:t>t</a:t>
            </a:r>
            <a:endParaRPr lang="en-US" altLang="zh-CN" sz="2400">
              <a:latin typeface="Book Antiqua" pitchFamily="18" charset="0"/>
              <a:ea typeface="MS UI Gothic" panose="020B0600070205080204" pitchFamily="34" charset="-128"/>
            </a:endParaRPr>
          </a:p>
        </p:txBody>
      </p:sp>
      <p:sp>
        <p:nvSpPr>
          <p:cNvPr id="27659" name="文本框 23563"/>
          <p:cNvSpPr txBox="1"/>
          <p:nvPr/>
        </p:nvSpPr>
        <p:spPr>
          <a:xfrm>
            <a:off x="1734185" y="4539615"/>
            <a:ext cx="789305" cy="460375"/>
          </a:xfrm>
          <a:prstGeom prst="rect">
            <a:avLst/>
          </a:prstGeom>
          <a:noFill/>
          <a:ln w="25400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400">
                <a:latin typeface="Book Antiqua" pitchFamily="18" charset="0"/>
                <a:ea typeface="MS UI Gothic" panose="020B0600070205080204" pitchFamily="34" charset="-128"/>
              </a:rPr>
              <a:t>s</a:t>
            </a:r>
            <a:endParaRPr lang="en-US" altLang="zh-CN" sz="2400">
              <a:latin typeface="Book Antiqua" pitchFamily="18" charset="0"/>
              <a:ea typeface="MS UI Gothic" panose="020B0600070205080204" pitchFamily="34" charset="-128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058035" y="4765675"/>
            <a:ext cx="1382395" cy="1238885"/>
            <a:chOff x="1989" y="6264"/>
            <a:chExt cx="4382" cy="3402"/>
          </a:xfrm>
        </p:grpSpPr>
        <p:sp>
          <p:nvSpPr>
            <p:cNvPr id="27655" name="直接连接符 23559"/>
            <p:cNvSpPr/>
            <p:nvPr/>
          </p:nvSpPr>
          <p:spPr>
            <a:xfrm flipV="1">
              <a:off x="1989" y="9576"/>
              <a:ext cx="4382" cy="88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7656" name="直接连接符 23560"/>
            <p:cNvSpPr/>
            <p:nvPr/>
          </p:nvSpPr>
          <p:spPr>
            <a:xfrm flipV="1">
              <a:off x="1989" y="6264"/>
              <a:ext cx="1" cy="340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7660" name="直接连接符 23564"/>
            <p:cNvSpPr/>
            <p:nvPr/>
          </p:nvSpPr>
          <p:spPr>
            <a:xfrm flipV="1">
              <a:off x="1989" y="6944"/>
              <a:ext cx="2477" cy="2723"/>
            </a:xfrm>
            <a:prstGeom prst="line">
              <a:avLst/>
            </a:prstGeom>
            <a:ln w="25400" cap="flat" cmpd="sng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3567" name="文本框 23566"/>
          <p:cNvSpPr txBox="1"/>
          <p:nvPr/>
        </p:nvSpPr>
        <p:spPr>
          <a:xfrm>
            <a:off x="1370330" y="6239510"/>
            <a:ext cx="3224530" cy="583565"/>
          </a:xfrm>
          <a:prstGeom prst="rect">
            <a:avLst/>
          </a:prstGeom>
          <a:noFill/>
          <a:ln w="25400">
            <a:noFill/>
          </a:ln>
        </p:spPr>
        <p:txBody>
          <a:bodyPr wrap="square" anchor="t">
            <a:spAutoFit/>
          </a:bodyPr>
          <a:p>
            <a:r>
              <a:rPr lang="zh-CN" altLang="en-US" sz="3200" b="1" dirty="0">
                <a:solidFill>
                  <a:srgbClr val="0000FF"/>
                </a:solidFill>
                <a:latin typeface="Book Antiqua" pitchFamily="18" charset="0"/>
                <a:ea typeface="黑体" panose="02010600030101010101" pitchFamily="2" charset="-122"/>
              </a:rPr>
              <a:t>匀速直线运动</a:t>
            </a:r>
            <a:endParaRPr lang="zh-CN" altLang="en-US" sz="3200" b="1" dirty="0">
              <a:solidFill>
                <a:srgbClr val="0000FF"/>
              </a:solidFill>
              <a:latin typeface="Book Antiqua" pitchFamily="18" charset="0"/>
              <a:ea typeface="黑体" panose="02010600030101010101" pitchFamily="2" charset="-122"/>
            </a:endParaRPr>
          </a:p>
        </p:txBody>
      </p:sp>
      <p:sp>
        <p:nvSpPr>
          <p:cNvPr id="27665" name="文本框 23569"/>
          <p:cNvSpPr txBox="1"/>
          <p:nvPr/>
        </p:nvSpPr>
        <p:spPr>
          <a:xfrm>
            <a:off x="7189153" y="5756910"/>
            <a:ext cx="355600" cy="460375"/>
          </a:xfrm>
          <a:prstGeom prst="rect">
            <a:avLst/>
          </a:prstGeom>
          <a:noFill/>
          <a:ln w="25400">
            <a:noFill/>
          </a:ln>
        </p:spPr>
        <p:txBody>
          <a:bodyPr wrap="none" anchor="t">
            <a:spAutoFit/>
          </a:bodyPr>
          <a:p>
            <a:r>
              <a:rPr lang="en-US" altLang="zh-CN" sz="2400">
                <a:latin typeface="Book Antiqua" pitchFamily="18" charset="0"/>
                <a:ea typeface="MS UI Gothic" panose="020B0600070205080204" pitchFamily="34" charset="-128"/>
              </a:rPr>
              <a:t>o</a:t>
            </a:r>
            <a:endParaRPr lang="en-US" altLang="zh-CN" sz="2400">
              <a:latin typeface="Book Antiqua" pitchFamily="18" charset="0"/>
              <a:ea typeface="MS UI Gothic" panose="020B0600070205080204" pitchFamily="34" charset="-128"/>
            </a:endParaRPr>
          </a:p>
        </p:txBody>
      </p:sp>
      <p:sp>
        <p:nvSpPr>
          <p:cNvPr id="27667" name="文本框 23571"/>
          <p:cNvSpPr txBox="1"/>
          <p:nvPr/>
        </p:nvSpPr>
        <p:spPr>
          <a:xfrm>
            <a:off x="7423468" y="4539298"/>
            <a:ext cx="431800" cy="460375"/>
          </a:xfrm>
          <a:prstGeom prst="rect">
            <a:avLst/>
          </a:prstGeom>
          <a:noFill/>
          <a:ln w="25400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400" i="1">
                <a:latin typeface="Times New Roman" panose="02020603050405020304" pitchFamily="18" charset="0"/>
                <a:ea typeface="MS UI Gothic" panose="020B0600070205080204" pitchFamily="34" charset="-128"/>
              </a:rPr>
              <a:t>v</a:t>
            </a:r>
            <a:endParaRPr lang="en-US" altLang="zh-CN" sz="2400" i="1">
              <a:latin typeface="Times New Roman" panose="02020603050405020304" pitchFamily="18" charset="0"/>
              <a:ea typeface="MS UI Gothic" panose="020B0600070205080204" pitchFamily="34" charset="-128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7545070" y="4999990"/>
            <a:ext cx="1365250" cy="988060"/>
            <a:chOff x="3930" y="5628"/>
            <a:chExt cx="4308" cy="3515"/>
          </a:xfrm>
        </p:grpSpPr>
        <p:sp>
          <p:nvSpPr>
            <p:cNvPr id="27663" name="直接连接符 23567"/>
            <p:cNvSpPr/>
            <p:nvPr/>
          </p:nvSpPr>
          <p:spPr>
            <a:xfrm>
              <a:off x="3930" y="9143"/>
              <a:ext cx="4308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7664" name="直接连接符 23568"/>
            <p:cNvSpPr/>
            <p:nvPr/>
          </p:nvSpPr>
          <p:spPr>
            <a:xfrm flipV="1">
              <a:off x="3930" y="5628"/>
              <a:ext cx="0" cy="3515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27668" name="直接连接符 23572"/>
            <p:cNvSpPr/>
            <p:nvPr/>
          </p:nvSpPr>
          <p:spPr>
            <a:xfrm>
              <a:off x="3930" y="7440"/>
              <a:ext cx="3403" cy="0"/>
            </a:xfrm>
            <a:prstGeom prst="line">
              <a:avLst/>
            </a:prstGeom>
            <a:ln w="25400" cap="flat" cmpd="sng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3580" name="文本框 23579"/>
          <p:cNvSpPr txBox="1"/>
          <p:nvPr/>
        </p:nvSpPr>
        <p:spPr>
          <a:xfrm>
            <a:off x="6873558" y="6272530"/>
            <a:ext cx="2881312" cy="584200"/>
          </a:xfrm>
          <a:prstGeom prst="rect">
            <a:avLst/>
          </a:prstGeom>
          <a:noFill/>
          <a:ln w="25400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0000FF"/>
                </a:solidFill>
                <a:latin typeface="Book Antiqua" pitchFamily="18" charset="0"/>
                <a:ea typeface="黑体" panose="02010600030101010101" pitchFamily="2" charset="-122"/>
              </a:rPr>
              <a:t>匀速直线运动</a:t>
            </a:r>
            <a:endParaRPr lang="zh-CN" altLang="en-US" sz="3200" b="1" dirty="0">
              <a:solidFill>
                <a:srgbClr val="0000FF"/>
              </a:solidFill>
              <a:latin typeface="Book Antiqua" pitchFamily="18" charset="0"/>
              <a:ea typeface="黑体" panose="02010600030101010101" pitchFamily="2" charset="-122"/>
            </a:endParaRPr>
          </a:p>
        </p:txBody>
      </p:sp>
      <p:sp>
        <p:nvSpPr>
          <p:cNvPr id="6" name="文本框 23562"/>
          <p:cNvSpPr txBox="1"/>
          <p:nvPr/>
        </p:nvSpPr>
        <p:spPr>
          <a:xfrm>
            <a:off x="9022080" y="5779135"/>
            <a:ext cx="337820" cy="460375"/>
          </a:xfrm>
          <a:prstGeom prst="rect">
            <a:avLst/>
          </a:prstGeom>
          <a:noFill/>
          <a:ln w="25400">
            <a:noFill/>
          </a:ln>
        </p:spPr>
        <p:txBody>
          <a:bodyPr wrap="square" anchor="t">
            <a:spAutoFit/>
          </a:bodyPr>
          <a:p>
            <a:r>
              <a:rPr lang="en-US" altLang="zh-CN" sz="2400">
                <a:latin typeface="Book Antiqua" pitchFamily="18" charset="0"/>
                <a:ea typeface="MS UI Gothic" panose="020B0600070205080204" pitchFamily="34" charset="-128"/>
              </a:rPr>
              <a:t>t</a:t>
            </a:r>
            <a:endParaRPr lang="en-US" altLang="zh-CN" sz="2400">
              <a:latin typeface="Book Antiqua" pitchFamily="18" charset="0"/>
              <a:ea typeface="MS UI Gothic" panose="020B0600070205080204" pitchFamily="34" charset="-128"/>
            </a:endParaRPr>
          </a:p>
        </p:txBody>
      </p:sp>
      <p:sp>
        <p:nvSpPr>
          <p:cNvPr id="26625" name="文本占位符 22530"/>
          <p:cNvSpPr>
            <a:spLocks noGrp="1"/>
          </p:cNvSpPr>
          <p:nvPr>
            <p:ph idx="1"/>
          </p:nvPr>
        </p:nvSpPr>
        <p:spPr>
          <a:xfrm>
            <a:off x="605790" y="565785"/>
            <a:ext cx="10981055" cy="4532630"/>
          </a:xfr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物体沿直线且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快慢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不变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的运动。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特点：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（1）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和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不变；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（2）速度的大小与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和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无关；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（3）时间与路程图像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和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时间与速度图像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2532" name="文本框 22531"/>
          <p:cNvSpPr txBox="1"/>
          <p:nvPr/>
        </p:nvSpPr>
        <p:spPr>
          <a:xfrm>
            <a:off x="1945005" y="2211070"/>
            <a:ext cx="2011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速度大小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2533" name="文本框 22532"/>
          <p:cNvSpPr txBox="1"/>
          <p:nvPr/>
        </p:nvSpPr>
        <p:spPr>
          <a:xfrm>
            <a:off x="5412105" y="2211070"/>
            <a:ext cx="2011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运动方向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2534" name="文本框 22533"/>
          <p:cNvSpPr txBox="1"/>
          <p:nvPr/>
        </p:nvSpPr>
        <p:spPr>
          <a:xfrm>
            <a:off x="4594860" y="3106420"/>
            <a:ext cx="1097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路程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2535" name="文本框 22534"/>
          <p:cNvSpPr txBox="1"/>
          <p:nvPr/>
        </p:nvSpPr>
        <p:spPr>
          <a:xfrm>
            <a:off x="6758305" y="3106420"/>
            <a:ext cx="1097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时间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  <p:bldP spid="22535" grpId="0"/>
      <p:bldP spid="23567" grpId="0"/>
      <p:bldP spid="27657" grpId="0"/>
      <p:bldP spid="27658" grpId="0"/>
      <p:bldP spid="27659" grpId="0"/>
      <p:bldP spid="27667" grpId="0"/>
      <p:bldP spid="27665" grpId="0"/>
      <p:bldP spid="6" grpId="0"/>
      <p:bldP spid="235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6148" name="Text Box 4"/>
          <p:cNvSpPr txBox="1"/>
          <p:nvPr/>
        </p:nvSpPr>
        <p:spPr>
          <a:xfrm>
            <a:off x="528955" y="286385"/>
            <a:ext cx="539940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/>
            <a:r>
              <a:rPr lang="zh-CN" altLang="en-US" sz="36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七、变速直线运动</a:t>
            </a:r>
            <a:endParaRPr lang="zh-CN" altLang="en-US" sz="360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8673" name="文本占位符 16386"/>
          <p:cNvSpPr>
            <a:spLocks noGrp="1"/>
          </p:cNvSpPr>
          <p:nvPr>
            <p:ph idx="1"/>
          </p:nvPr>
        </p:nvSpPr>
        <p:spPr>
          <a:xfrm>
            <a:off x="356870" y="931545"/>
            <a:ext cx="11477625" cy="2730500"/>
          </a:xfr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变速直线运动：物体沿直线且速度变化的运动。用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.    来描述变速直线运动的快慢。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平均速度一定要指明是 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或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389" name="文本框 16388"/>
          <p:cNvSpPr txBox="1"/>
          <p:nvPr/>
        </p:nvSpPr>
        <p:spPr>
          <a:xfrm>
            <a:off x="9980930" y="931545"/>
            <a:ext cx="2011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平均速度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390" name="文本框 16389"/>
          <p:cNvSpPr txBox="1"/>
          <p:nvPr/>
        </p:nvSpPr>
        <p:spPr>
          <a:xfrm>
            <a:off x="8812530" y="2479040"/>
            <a:ext cx="24688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哪一段时间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391" name="文本框 16390"/>
          <p:cNvSpPr txBox="1"/>
          <p:nvPr/>
        </p:nvSpPr>
        <p:spPr>
          <a:xfrm>
            <a:off x="5671820" y="2564130"/>
            <a:ext cx="24688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哪一段路程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Text Box 4"/>
          <p:cNvSpPr txBox="1"/>
          <p:nvPr/>
        </p:nvSpPr>
        <p:spPr>
          <a:xfrm>
            <a:off x="356870" y="3577590"/>
            <a:ext cx="539940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/>
            <a:r>
              <a:rPr lang="zh-CN" altLang="en-US" sz="36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八、测量平均速度</a:t>
            </a:r>
            <a:endParaRPr lang="zh-CN" altLang="en-US" sz="360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9697" name="文本占位符 17410"/>
          <p:cNvSpPr>
            <a:spLocks noGrp="1"/>
          </p:cNvSpPr>
          <p:nvPr/>
        </p:nvSpPr>
        <p:spPr>
          <a:xfrm>
            <a:off x="356870" y="4222750"/>
            <a:ext cx="11490325" cy="19551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测量平均速度的实验原理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，必需的器材：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其中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用来测量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；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用来测量 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。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412" name="文本框 17411"/>
          <p:cNvSpPr txBox="1"/>
          <p:nvPr/>
        </p:nvSpPr>
        <p:spPr>
          <a:xfrm>
            <a:off x="5161915" y="4222750"/>
            <a:ext cx="1339215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v=s/t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413" name="文本框 17412"/>
          <p:cNvSpPr txBox="1"/>
          <p:nvPr/>
        </p:nvSpPr>
        <p:spPr>
          <a:xfrm>
            <a:off x="9175115" y="4222750"/>
            <a:ext cx="29260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刻度尺和秒表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414" name="文本框 17413"/>
          <p:cNvSpPr txBox="1"/>
          <p:nvPr/>
        </p:nvSpPr>
        <p:spPr>
          <a:xfrm>
            <a:off x="1274445" y="5126355"/>
            <a:ext cx="1554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刻度尺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415" name="文本框 17414"/>
          <p:cNvSpPr txBox="1"/>
          <p:nvPr/>
        </p:nvSpPr>
        <p:spPr>
          <a:xfrm>
            <a:off x="4697095" y="5126355"/>
            <a:ext cx="1097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路程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416" name="文本框 17415"/>
          <p:cNvSpPr txBox="1"/>
          <p:nvPr/>
        </p:nvSpPr>
        <p:spPr>
          <a:xfrm>
            <a:off x="6627495" y="5126355"/>
            <a:ext cx="1097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秒表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417" name="文本框 17416"/>
          <p:cNvSpPr txBox="1"/>
          <p:nvPr/>
        </p:nvSpPr>
        <p:spPr>
          <a:xfrm>
            <a:off x="9872345" y="5126355"/>
            <a:ext cx="1097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时间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16391" grpId="0"/>
      <p:bldP spid="17412" grpId="0"/>
      <p:bldP spid="17413" grpId="0"/>
      <p:bldP spid="17414" grpId="0"/>
      <p:bldP spid="17415" grpId="0"/>
      <p:bldP spid="17416" grpId="0"/>
      <p:bldP spid="174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60375" y="458470"/>
            <a:ext cx="1111377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1.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一位同学用刻度尺测得讲台的高度为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1.10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，他的错误是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____________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，应该写成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_______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，准确值为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______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估计值为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________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，他所用刻度尺的最小分度值为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___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____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__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3301" name="文本框 183300"/>
          <p:cNvSpPr txBox="1"/>
          <p:nvPr/>
        </p:nvSpPr>
        <p:spPr>
          <a:xfrm>
            <a:off x="460375" y="1289050"/>
            <a:ext cx="2847340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zh-CN" altLang="en-US" sz="3600" dirty="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</a:rPr>
              <a:t>没有写单位</a:t>
            </a:r>
            <a:endParaRPr lang="zh-CN" altLang="en-US" sz="3600" dirty="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3302" name="文本框 183301"/>
          <p:cNvSpPr txBox="1"/>
          <p:nvPr/>
        </p:nvSpPr>
        <p:spPr>
          <a:xfrm>
            <a:off x="4748530" y="1289685"/>
            <a:ext cx="1670050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</a:rPr>
              <a:t>1.10 m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3303" name="文本框 183302"/>
          <p:cNvSpPr txBox="1"/>
          <p:nvPr/>
        </p:nvSpPr>
        <p:spPr>
          <a:xfrm>
            <a:off x="7916545" y="1289050"/>
            <a:ext cx="1786255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</a:rPr>
              <a:t>1.1 m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3304" name="文本框 183303"/>
          <p:cNvSpPr txBox="1"/>
          <p:nvPr/>
        </p:nvSpPr>
        <p:spPr>
          <a:xfrm>
            <a:off x="561340" y="1934210"/>
            <a:ext cx="1683385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</a:rPr>
              <a:t>0.00 m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3305" name="文本框 183304"/>
          <p:cNvSpPr txBox="1"/>
          <p:nvPr/>
        </p:nvSpPr>
        <p:spPr>
          <a:xfrm>
            <a:off x="8105775" y="1934210"/>
            <a:ext cx="1172210" cy="645160"/>
          </a:xfrm>
          <a:prstGeom prst="rect">
            <a:avLst/>
          </a:prstGeom>
          <a:noFill/>
          <a:ln w="12700">
            <a:noFill/>
          </a:ln>
        </p:spPr>
        <p:txBody>
          <a:bodyPr wrap="none" anchor="t">
            <a:spAutoFit/>
          </a:bodyPr>
          <a:p>
            <a:pPr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</a:rPr>
              <a:t>1dm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17" name="Rectangle 2"/>
          <p:cNvSpPr>
            <a:spLocks noGrp="1"/>
          </p:cNvSpPr>
          <p:nvPr>
            <p:ph type="title"/>
          </p:nvPr>
        </p:nvSpPr>
        <p:spPr>
          <a:xfrm>
            <a:off x="4531360" y="60960"/>
            <a:ext cx="2541270" cy="704850"/>
          </a:xfrm>
        </p:spPr>
        <p:txBody>
          <a:bodyPr wrap="square" lIns="91440" tIns="45720" rIns="91440" bIns="45720" anchor="ctr"/>
          <a:p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巩固提高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3249" name="Rectangle 5"/>
          <p:cNvSpPr/>
          <p:nvPr/>
        </p:nvSpPr>
        <p:spPr>
          <a:xfrm>
            <a:off x="387350" y="2723515"/>
            <a:ext cx="10829290" cy="15684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2.用甲刻度尺测物体的长度是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cm， 用乙刻度尺测物体的长度是 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cm.。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53250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21300" y="4291965"/>
            <a:ext cx="5109210" cy="2606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8"/>
          <p:cNvSpPr txBox="1"/>
          <p:nvPr/>
        </p:nvSpPr>
        <p:spPr>
          <a:xfrm>
            <a:off x="6031865" y="2835275"/>
            <a:ext cx="951865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2.4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Rectangle 9"/>
          <p:cNvSpPr txBox="1"/>
          <p:nvPr/>
        </p:nvSpPr>
        <p:spPr>
          <a:xfrm>
            <a:off x="3592830" y="3646805"/>
            <a:ext cx="1325245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2.40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63843" name="文本框 163842"/>
          <p:cNvSpPr txBox="1"/>
          <p:nvPr/>
        </p:nvSpPr>
        <p:spPr>
          <a:xfrm>
            <a:off x="240665" y="230505"/>
            <a:ext cx="10988675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3.同一长度的五次测量记录是：25.1 mm，25.2 mm，25.1 mm，27.2 mm，25. 3 mm.其中一次明显是错误的，它是__________，根据以上测量记录，这一物 体的长度应记作___________.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3859" name="文本框 163858"/>
          <p:cNvSpPr txBox="1"/>
          <p:nvPr/>
        </p:nvSpPr>
        <p:spPr>
          <a:xfrm>
            <a:off x="240665" y="1802765"/>
            <a:ext cx="2322195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27.2 mm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3860" name="文本框 163859"/>
          <p:cNvSpPr txBox="1"/>
          <p:nvPr/>
        </p:nvSpPr>
        <p:spPr>
          <a:xfrm>
            <a:off x="339725" y="2631440"/>
            <a:ext cx="2503805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25.2 mm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0114" name="Text Box 4"/>
          <p:cNvSpPr txBox="1"/>
          <p:nvPr/>
        </p:nvSpPr>
        <p:spPr>
          <a:xfrm>
            <a:off x="240665" y="3456305"/>
            <a:ext cx="1135062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4.两辆在公路上行驶的汽车，若在某段时间内它们的距离保持不变，则在这段时间内，若以______________为参照物，这两辆汽车是静止的；若以_______为参照物，它们都是运动的。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1621" name="Text Box 5"/>
          <p:cNvSpPr txBox="1"/>
          <p:nvPr/>
        </p:nvSpPr>
        <p:spPr>
          <a:xfrm>
            <a:off x="5380355" y="4371975"/>
            <a:ext cx="3429000" cy="644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其中一辆汽车</a:t>
            </a:r>
            <a:endParaRPr lang="zh-CN" altLang="en-US" sz="36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1622" name="Text Box 6"/>
          <p:cNvSpPr txBox="1"/>
          <p:nvPr/>
        </p:nvSpPr>
        <p:spPr>
          <a:xfrm>
            <a:off x="4020820" y="5016500"/>
            <a:ext cx="1213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地面</a:t>
            </a:r>
            <a:endParaRPr lang="zh-CN" altLang="en-US" sz="36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charRg st="0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43">
                                            <p:txEl>
                                              <p:charRg st="0" end="1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9" grpId="0"/>
      <p:bldP spid="163860" grpId="0"/>
      <p:bldP spid="111621" grpId="0"/>
      <p:bldP spid="1116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15716" name="Text Box 4"/>
          <p:cNvSpPr txBox="1"/>
          <p:nvPr/>
        </p:nvSpPr>
        <p:spPr>
          <a:xfrm>
            <a:off x="909320" y="1741805"/>
            <a:ext cx="39624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10m/s=______km/h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5717" name="Text Box 5"/>
          <p:cNvSpPr txBox="1"/>
          <p:nvPr/>
        </p:nvSpPr>
        <p:spPr>
          <a:xfrm>
            <a:off x="5880735" y="1741805"/>
            <a:ext cx="41465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54km/h=_______m/s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5720" name="Text Box 8"/>
          <p:cNvSpPr txBox="1"/>
          <p:nvPr/>
        </p:nvSpPr>
        <p:spPr>
          <a:xfrm>
            <a:off x="403860" y="549910"/>
            <a:ext cx="36353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5.单位换算：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5721" name="Text Box 9"/>
          <p:cNvSpPr txBox="1"/>
          <p:nvPr/>
        </p:nvSpPr>
        <p:spPr>
          <a:xfrm>
            <a:off x="2606040" y="1741805"/>
            <a:ext cx="990600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36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5722" name="Text Box 10"/>
          <p:cNvSpPr txBox="1"/>
          <p:nvPr/>
        </p:nvSpPr>
        <p:spPr>
          <a:xfrm>
            <a:off x="8037830" y="1833880"/>
            <a:ext cx="914400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15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0354" name="Text Box 3"/>
          <p:cNvSpPr txBox="1"/>
          <p:nvPr/>
        </p:nvSpPr>
        <p:spPr>
          <a:xfrm>
            <a:off x="502920" y="3049905"/>
            <a:ext cx="1070864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6.一个物体以2m/s的速度做匀速直线运动，它在前2s通过的路程是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m,在第5秒的速度是 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，在第6s内通过的路程是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4453" name="Rectangle 5"/>
          <p:cNvSpPr txBox="1"/>
          <p:nvPr/>
        </p:nvSpPr>
        <p:spPr>
          <a:xfrm>
            <a:off x="2946400" y="3965575"/>
            <a:ext cx="309563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4454" name="Rectangle 6"/>
          <p:cNvSpPr txBox="1"/>
          <p:nvPr/>
        </p:nvSpPr>
        <p:spPr>
          <a:xfrm>
            <a:off x="8197215" y="3707130"/>
            <a:ext cx="1509395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2m/s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4455" name="Rectangle 7"/>
          <p:cNvSpPr txBox="1"/>
          <p:nvPr/>
        </p:nvSpPr>
        <p:spPr>
          <a:xfrm>
            <a:off x="4505325" y="4610735"/>
            <a:ext cx="1375410" cy="645160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p>
            <a:pPr lvl="0" algn="l">
              <a:buClr>
                <a:schemeClr val="bg1"/>
              </a:buClr>
            </a:pPr>
            <a:r>
              <a:rPr lang="en-US" altLang="zh-CN" sz="360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2m</a:t>
            </a:r>
            <a:endParaRPr lang="en-US" altLang="zh-CN" sz="360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1" grpId="0"/>
      <p:bldP spid="115722" grpId="0"/>
      <p:bldP spid="104453" grpId="0"/>
      <p:bldP spid="104454" grpId="0"/>
      <p:bldP spid="1044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60045" y="614045"/>
            <a:ext cx="1120267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7．甲、乙、丙三辆小车同时、同地向同一方向运动，它们运动的图象如图所示，由图象可知：运动速度相同的小车是________和________；经过5 s，跑在最前面的小车是________．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3315335" y="3482340"/>
            <a:ext cx="5998210" cy="218249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9948545" y="2185035"/>
            <a:ext cx="9652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/>
            <a:r>
              <a:rPr lang="zh-CN" altLang="en-US" sz="3600" b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</a:rPr>
              <a:t>乙</a:t>
            </a:r>
            <a:endParaRPr lang="zh-CN" altLang="en-US" sz="3600" b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93035" y="2185035"/>
            <a:ext cx="107759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/>
            <a:r>
              <a:rPr lang="zh-CN" altLang="en-US" sz="3600" b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</a:rPr>
              <a:t>丙</a:t>
            </a:r>
            <a:endParaRPr lang="zh-CN" altLang="en-US" sz="3600" b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98500" y="2073275"/>
            <a:ext cx="9366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/>
            <a:r>
              <a:rPr lang="zh-CN" altLang="en-US" sz="3600" b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</a:rPr>
              <a:t>甲　</a:t>
            </a:r>
            <a:endParaRPr lang="zh-CN" altLang="en-US" sz="3600" b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10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6" name="Rectangle 4"/>
          <p:cNvSpPr txBox="1"/>
          <p:nvPr/>
        </p:nvSpPr>
        <p:spPr>
          <a:xfrm>
            <a:off x="307340" y="57150"/>
            <a:ext cx="1157795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8．如图所示为某同学乘坐出租车到达目的地时的出租车专用发票。则出租车在该段路程行驶的时间是________s，出租车行驶的平均速度是________m/s。</a:t>
            </a:r>
            <a:endParaRPr lang="en-US" altLang="zh-CN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Rectangle 6"/>
          <p:cNvSpPr txBox="1"/>
          <p:nvPr/>
        </p:nvSpPr>
        <p:spPr>
          <a:xfrm>
            <a:off x="7529195" y="887730"/>
            <a:ext cx="141097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300 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Rectangle 7"/>
          <p:cNvSpPr txBox="1"/>
          <p:nvPr/>
        </p:nvSpPr>
        <p:spPr>
          <a:xfrm>
            <a:off x="3188335" y="1673225"/>
            <a:ext cx="114744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20 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182995" y="1532890"/>
            <a:ext cx="5047615" cy="5262245"/>
          </a:xfrm>
          <a:prstGeom prst="rect">
            <a:avLst/>
          </a:prstGeom>
          <a:noFill/>
          <a:ln w="12700" cmpd="sng">
            <a:solidFill>
              <a:srgbClr val="7030A0"/>
            </a:solidFill>
            <a:prstDash val="solid"/>
          </a:ln>
        </p:spPr>
        <p:txBody>
          <a:bodyPr wrap="square" rtlCol="0" anchor="t">
            <a:spAutoFit/>
          </a:bodyPr>
          <a:p>
            <a:pPr lvl="0" algn="l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出租车专用发票</a:t>
            </a:r>
            <a:endParaRPr lang="en-US" altLang="zh-CN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车号　　　　AT－8238</a:t>
            </a:r>
            <a:endParaRPr lang="en-US" altLang="zh-CN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日期  08－05－30</a:t>
            </a:r>
            <a:endParaRPr lang="en-US" altLang="zh-CN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上车  10：00</a:t>
            </a:r>
            <a:endParaRPr lang="en-US" altLang="zh-CN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下车  10：05</a:t>
            </a:r>
            <a:endParaRPr lang="en-US" altLang="zh-CN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单价  2.40元</a:t>
            </a:r>
            <a:endParaRPr lang="en-US" altLang="zh-CN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里程  6.0 km</a:t>
            </a:r>
            <a:endParaRPr lang="en-US" altLang="zh-CN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金额  16.00元</a:t>
            </a:r>
            <a:endParaRPr lang="zh-CN" altLang="en-US" sz="2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" name="文本框 101"/>
          <p:cNvSpPr txBox="1"/>
          <p:nvPr/>
        </p:nvSpPr>
        <p:spPr>
          <a:xfrm>
            <a:off x="693420" y="260985"/>
            <a:ext cx="1103503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9．郑州快速公交(BRT)已在今年5月底开通运行．某时刻有一辆快速公交车甲和一辆普通公交车乙，从同一路口同时向东匀速行驶，它们的路程随时间变化的图象如图所示，则运行2 min后，甲车相对于乙车向________方向行驶，两车相距_________ m.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5183505" y="3655060"/>
            <a:ext cx="3833495" cy="27381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" name="文本框 102"/>
          <p:cNvSpPr txBox="1"/>
          <p:nvPr/>
        </p:nvSpPr>
        <p:spPr>
          <a:xfrm>
            <a:off x="5868670" y="2482850"/>
            <a:ext cx="102108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东　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79500" y="3311525"/>
            <a:ext cx="126047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600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83298" name="文本占位符 183297"/>
          <p:cNvSpPr txBox="1">
            <a:spLocks noGrp="1"/>
          </p:cNvSpPr>
          <p:nvPr>
            <p:ph type="body" sz="half" idx="1"/>
          </p:nvPr>
        </p:nvSpPr>
        <p:spPr>
          <a:xfrm>
            <a:off x="862330" y="908050"/>
            <a:ext cx="10478135" cy="4297680"/>
          </a:xfrm>
          <a:noFill/>
        </p:spPr>
        <p:txBody>
          <a:bodyPr wrap="square" lIns="91440" tIns="45720" rIns="91440" bIns="45720" rtlCol="0" anchor="t">
            <a:spAutoFit/>
          </a:bodyPr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10.关于误差，下列说法正确的是(        )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A.测量长度时，读出的位数越多越准确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B.误差就是测量中出现的错误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C.选用精密工具，改进实验方法可以消除误差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D.误差就是测得值与真实值之间的差异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83300" name="文本框 183299"/>
          <p:cNvSpPr txBox="1"/>
          <p:nvPr/>
        </p:nvSpPr>
        <p:spPr>
          <a:xfrm>
            <a:off x="7070090" y="1181735"/>
            <a:ext cx="9975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D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60770" name="文本占位符 160769"/>
          <p:cNvSpPr txBox="1">
            <a:spLocks noGrp="1"/>
          </p:cNvSpPr>
          <p:nvPr>
            <p:ph type="body" sz="half" idx="1"/>
          </p:nvPr>
        </p:nvSpPr>
        <p:spPr>
          <a:xfrm>
            <a:off x="1343660" y="702310"/>
            <a:ext cx="8207375" cy="5036185"/>
          </a:xfrm>
          <a:noFill/>
        </p:spPr>
        <p:txBody>
          <a:bodyPr vert="horz" wrap="square" lIns="91440" tIns="45720" rIns="91440" bIns="45720" rtlCol="0" anchor="t">
            <a:spAutoFit/>
          </a:bodyPr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11.在学校运动会中测量跳高成绩时，应选取合适的测量工具是 (         )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A.分度值是1 cm的15 m皮卷尺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B.分度值是1 mm的米尺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C.分度值是1 mm的1.5 m钢卷尺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D.自制一根分度值是1 cm的硬杆长尺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0794" name="文本框 160793"/>
          <p:cNvSpPr txBox="1"/>
          <p:nvPr/>
        </p:nvSpPr>
        <p:spPr>
          <a:xfrm>
            <a:off x="5128895" y="1574165"/>
            <a:ext cx="85598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A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0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0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9217" name="Rectangle 2"/>
          <p:cNvSpPr>
            <a:spLocks noGrp="1"/>
          </p:cNvSpPr>
          <p:nvPr>
            <p:ph type="title"/>
          </p:nvPr>
        </p:nvSpPr>
        <p:spPr>
          <a:xfrm>
            <a:off x="3908743" y="203200"/>
            <a:ext cx="3432175" cy="704850"/>
          </a:xfrm>
        </p:spPr>
        <p:txBody>
          <a:bodyPr wrap="square" lIns="91440" tIns="45720" rIns="91440" bIns="45720" anchor="ctr"/>
          <a:p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一、知识结构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00" name="Text Box 4"/>
          <p:cNvSpPr txBox="1"/>
          <p:nvPr/>
        </p:nvSpPr>
        <p:spPr>
          <a:xfrm>
            <a:off x="318135" y="1731010"/>
            <a:ext cx="798195" cy="429069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4000" dirty="0">
                <a:solidFill>
                  <a:srgbClr val="E91B94"/>
                </a:solidFill>
                <a:latin typeface="微软雅黑" panose="020B0503020204020204" charset="-122"/>
                <a:ea typeface="微软雅黑" panose="020B0503020204020204" charset="-122"/>
              </a:rPr>
              <a:t>第一章   机械运动</a:t>
            </a:r>
            <a:endParaRPr lang="zh-CN" altLang="en-US" sz="4000" dirty="0">
              <a:solidFill>
                <a:srgbClr val="E91B94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20" name="Text Box 5"/>
          <p:cNvSpPr txBox="1"/>
          <p:nvPr/>
        </p:nvSpPr>
        <p:spPr>
          <a:xfrm>
            <a:off x="2940050" y="2590800"/>
            <a:ext cx="460375" cy="219075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1" name="Text Box 6"/>
          <p:cNvSpPr txBox="1"/>
          <p:nvPr/>
        </p:nvSpPr>
        <p:spPr>
          <a:xfrm>
            <a:off x="2954338" y="2997200"/>
            <a:ext cx="460375" cy="1871663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3" name="AutoShape 7"/>
          <p:cNvSpPr/>
          <p:nvPr/>
        </p:nvSpPr>
        <p:spPr>
          <a:xfrm>
            <a:off x="1400810" y="907415"/>
            <a:ext cx="234950" cy="5584190"/>
          </a:xfrm>
          <a:prstGeom prst="leftBrace">
            <a:avLst>
              <a:gd name="adj1" fmla="val 158406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3" name="Text Box 8"/>
          <p:cNvSpPr txBox="1"/>
          <p:nvPr/>
        </p:nvSpPr>
        <p:spPr>
          <a:xfrm>
            <a:off x="3792538" y="2193925"/>
            <a:ext cx="719137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5" name="Text Box 9"/>
          <p:cNvSpPr txBox="1"/>
          <p:nvPr/>
        </p:nvSpPr>
        <p:spPr>
          <a:xfrm>
            <a:off x="1589405" y="1125855"/>
            <a:ext cx="225171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</a:rPr>
              <a:t>长度和时间  的测量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25" name="Text Box 10"/>
          <p:cNvSpPr txBox="1"/>
          <p:nvPr/>
        </p:nvSpPr>
        <p:spPr>
          <a:xfrm>
            <a:off x="5103813" y="1412875"/>
            <a:ext cx="1841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7" name="AutoShape 11"/>
          <p:cNvSpPr/>
          <p:nvPr/>
        </p:nvSpPr>
        <p:spPr>
          <a:xfrm>
            <a:off x="3989705" y="965200"/>
            <a:ext cx="332105" cy="2723515"/>
          </a:xfrm>
          <a:prstGeom prst="leftBrace">
            <a:avLst>
              <a:gd name="adj1" fmla="val 82593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8" name="Text Box 12"/>
          <p:cNvSpPr txBox="1"/>
          <p:nvPr/>
        </p:nvSpPr>
        <p:spPr>
          <a:xfrm>
            <a:off x="4291330" y="1058545"/>
            <a:ext cx="9613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just" eaLnBrk="0" hangingPunct="0"/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长度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09" name="Text Box 13"/>
          <p:cNvSpPr txBox="1"/>
          <p:nvPr/>
        </p:nvSpPr>
        <p:spPr>
          <a:xfrm>
            <a:off x="5467350" y="890905"/>
            <a:ext cx="11328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单位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5499100" y="1259205"/>
            <a:ext cx="10179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测量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230" name="Text Box 15"/>
          <p:cNvSpPr txBox="1"/>
          <p:nvPr/>
        </p:nvSpPr>
        <p:spPr>
          <a:xfrm>
            <a:off x="6508750" y="2138363"/>
            <a:ext cx="309563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12" name="AutoShape 16"/>
          <p:cNvSpPr/>
          <p:nvPr/>
        </p:nvSpPr>
        <p:spPr>
          <a:xfrm>
            <a:off x="5252720" y="907415"/>
            <a:ext cx="246380" cy="824230"/>
          </a:xfrm>
          <a:prstGeom prst="leftBrace">
            <a:avLst>
              <a:gd name="adj1" fmla="val 24866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13" name="Text Box 17"/>
          <p:cNvSpPr txBox="1"/>
          <p:nvPr/>
        </p:nvSpPr>
        <p:spPr>
          <a:xfrm>
            <a:off x="4381500" y="2172335"/>
            <a:ext cx="9067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just" eaLnBrk="0" hangingPunct="0"/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时间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14" name="Text Box 18"/>
          <p:cNvSpPr txBox="1"/>
          <p:nvPr/>
        </p:nvSpPr>
        <p:spPr>
          <a:xfrm>
            <a:off x="5421948" y="1731328"/>
            <a:ext cx="1223962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单位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15" name="Text Box 19"/>
          <p:cNvSpPr txBox="1"/>
          <p:nvPr/>
        </p:nvSpPr>
        <p:spPr>
          <a:xfrm>
            <a:off x="5338445" y="2439670"/>
            <a:ext cx="11785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测量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19" name="AutoShape 23"/>
          <p:cNvSpPr/>
          <p:nvPr/>
        </p:nvSpPr>
        <p:spPr>
          <a:xfrm>
            <a:off x="5203825" y="1912620"/>
            <a:ext cx="263525" cy="944880"/>
          </a:xfrm>
          <a:prstGeom prst="leftBrace">
            <a:avLst>
              <a:gd name="adj1" fmla="val 51566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20" name="Text Box 24"/>
          <p:cNvSpPr txBox="1"/>
          <p:nvPr/>
        </p:nvSpPr>
        <p:spPr>
          <a:xfrm>
            <a:off x="4253865" y="3361690"/>
            <a:ext cx="9613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just" eaLnBrk="0" hangingPunct="0"/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误差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239" name="Text Box 25"/>
          <p:cNvSpPr txBox="1"/>
          <p:nvPr/>
        </p:nvSpPr>
        <p:spPr>
          <a:xfrm>
            <a:off x="6038850" y="2636838"/>
            <a:ext cx="1841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22" name="AutoShape 26"/>
          <p:cNvSpPr/>
          <p:nvPr/>
        </p:nvSpPr>
        <p:spPr>
          <a:xfrm>
            <a:off x="5314950" y="3078480"/>
            <a:ext cx="166370" cy="1173480"/>
          </a:xfrm>
          <a:prstGeom prst="leftBrace">
            <a:avLst>
              <a:gd name="adj1" fmla="val 62118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23" name="Text Box 27"/>
          <p:cNvSpPr txBox="1"/>
          <p:nvPr/>
        </p:nvSpPr>
        <p:spPr>
          <a:xfrm>
            <a:off x="5603875" y="3005455"/>
            <a:ext cx="12147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定义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24" name="Text Box 28"/>
          <p:cNvSpPr txBox="1"/>
          <p:nvPr/>
        </p:nvSpPr>
        <p:spPr>
          <a:xfrm>
            <a:off x="5481320" y="3404235"/>
            <a:ext cx="1871663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产生原因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25" name="Text Box 29"/>
          <p:cNvSpPr txBox="1"/>
          <p:nvPr/>
        </p:nvSpPr>
        <p:spPr>
          <a:xfrm>
            <a:off x="5467350" y="3924300"/>
            <a:ext cx="27025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减小方法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26" name="Text Box 30"/>
          <p:cNvSpPr txBox="1"/>
          <p:nvPr/>
        </p:nvSpPr>
        <p:spPr>
          <a:xfrm>
            <a:off x="1786890" y="3961765"/>
            <a:ext cx="2519680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l">
              <a:lnSpc>
                <a:spcPct val="150000"/>
              </a:lnSpc>
              <a:spcBef>
                <a:spcPts val="0"/>
              </a:spcBef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运动的描述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245" name="Text Box 31"/>
          <p:cNvSpPr txBox="1"/>
          <p:nvPr/>
        </p:nvSpPr>
        <p:spPr>
          <a:xfrm>
            <a:off x="5314950" y="1412558"/>
            <a:ext cx="1841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28" name="AutoShape 32"/>
          <p:cNvSpPr/>
          <p:nvPr/>
        </p:nvSpPr>
        <p:spPr>
          <a:xfrm>
            <a:off x="7694930" y="3487420"/>
            <a:ext cx="366395" cy="1778000"/>
          </a:xfrm>
          <a:prstGeom prst="leftBrace">
            <a:avLst>
              <a:gd name="adj1" fmla="val 82593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8170545" y="3168015"/>
            <a:ext cx="19513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机械运动 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30" name="Text Box 34"/>
          <p:cNvSpPr txBox="1"/>
          <p:nvPr/>
        </p:nvSpPr>
        <p:spPr bwMode="auto">
          <a:xfrm>
            <a:off x="8289925" y="4023360"/>
            <a:ext cx="148653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参照物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31" name="Text Box 35"/>
          <p:cNvSpPr txBox="1"/>
          <p:nvPr/>
        </p:nvSpPr>
        <p:spPr bwMode="auto">
          <a:xfrm>
            <a:off x="8170545" y="4869180"/>
            <a:ext cx="3616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运动和静止的相对性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1848485" y="5108575"/>
            <a:ext cx="155194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lnSpc>
                <a:spcPct val="150000"/>
              </a:lnSpc>
              <a:spcBef>
                <a:spcPts val="0"/>
              </a:spcBef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运动的快慢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251" name="Text Box 37"/>
          <p:cNvSpPr txBox="1"/>
          <p:nvPr/>
        </p:nvSpPr>
        <p:spPr>
          <a:xfrm>
            <a:off x="4754563" y="5445125"/>
            <a:ext cx="460375" cy="576263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34" name="AutoShape 38"/>
          <p:cNvSpPr/>
          <p:nvPr/>
        </p:nvSpPr>
        <p:spPr>
          <a:xfrm>
            <a:off x="3616325" y="4904105"/>
            <a:ext cx="292735" cy="1930400"/>
          </a:xfrm>
          <a:prstGeom prst="leftBrace">
            <a:avLst>
              <a:gd name="adj1" fmla="val 70000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3770630" y="5147945"/>
            <a:ext cx="24295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匀速直线运动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3646170" y="5581650"/>
            <a:ext cx="2665413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变速直线运动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37" name="Text Box 41"/>
          <p:cNvSpPr txBox="1"/>
          <p:nvPr/>
        </p:nvSpPr>
        <p:spPr bwMode="auto">
          <a:xfrm>
            <a:off x="3818255" y="4743133"/>
            <a:ext cx="9366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速度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38" name="Text Box 42"/>
          <p:cNvSpPr txBox="1"/>
          <p:nvPr/>
        </p:nvSpPr>
        <p:spPr bwMode="auto">
          <a:xfrm>
            <a:off x="3861435" y="6103620"/>
            <a:ext cx="27387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平均速度的测量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257" name="Text Box 43"/>
          <p:cNvSpPr txBox="1"/>
          <p:nvPr/>
        </p:nvSpPr>
        <p:spPr>
          <a:xfrm>
            <a:off x="5499100" y="6026150"/>
            <a:ext cx="309563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40" name="AutoShape 44"/>
          <p:cNvSpPr/>
          <p:nvPr/>
        </p:nvSpPr>
        <p:spPr>
          <a:xfrm>
            <a:off x="6508115" y="5876925"/>
            <a:ext cx="233045" cy="800100"/>
          </a:xfrm>
          <a:prstGeom prst="leftBrace">
            <a:avLst>
              <a:gd name="adj1" fmla="val 0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41" name="Text Box 45"/>
          <p:cNvSpPr txBox="1"/>
          <p:nvPr/>
        </p:nvSpPr>
        <p:spPr bwMode="auto">
          <a:xfrm>
            <a:off x="6818630" y="5789930"/>
            <a:ext cx="17272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实验原理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42" name="Text Box 46"/>
          <p:cNvSpPr txBox="1"/>
          <p:nvPr/>
        </p:nvSpPr>
        <p:spPr bwMode="auto">
          <a:xfrm>
            <a:off x="6818630" y="6311900"/>
            <a:ext cx="18770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algn="l">
              <a:spcBef>
                <a:spcPct val="50000"/>
              </a:spcBef>
            </a:pP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实验器材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右箭头 1"/>
          <p:cNvSpPr/>
          <p:nvPr/>
        </p:nvSpPr>
        <p:spPr>
          <a:xfrm>
            <a:off x="975360" y="3251200"/>
            <a:ext cx="523240" cy="368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右箭头 2"/>
          <p:cNvSpPr/>
          <p:nvPr/>
        </p:nvSpPr>
        <p:spPr>
          <a:xfrm>
            <a:off x="3319145" y="2071370"/>
            <a:ext cx="521970" cy="368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右箭头 3"/>
          <p:cNvSpPr/>
          <p:nvPr/>
        </p:nvSpPr>
        <p:spPr>
          <a:xfrm>
            <a:off x="4025265" y="4375150"/>
            <a:ext cx="3669665" cy="368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右箭头 4"/>
          <p:cNvSpPr/>
          <p:nvPr/>
        </p:nvSpPr>
        <p:spPr>
          <a:xfrm>
            <a:off x="2954655" y="5789930"/>
            <a:ext cx="523240" cy="368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129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129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13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13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135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135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136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136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4138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4138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bldLvl="0" animBg="1"/>
      <p:bldP spid="4107" grpId="0" bldLvl="0" animBg="1"/>
      <p:bldP spid="4108" grpId="0"/>
      <p:bldP spid="4109" grpId="0"/>
      <p:bldP spid="4110" grpId="0" bldLvl="0" animBg="1"/>
      <p:bldP spid="4112" grpId="0" bldLvl="0" animBg="1"/>
      <p:bldP spid="4113" grpId="0"/>
      <p:bldP spid="4114" grpId="0"/>
      <p:bldP spid="4115" grpId="0"/>
      <p:bldP spid="4119" grpId="0" bldLvl="0" animBg="1"/>
      <p:bldP spid="4120" grpId="0"/>
      <p:bldP spid="4122" grpId="0" bldLvl="0" animBg="1"/>
      <p:bldP spid="4123" grpId="0"/>
      <p:bldP spid="4124" grpId="0"/>
      <p:bldP spid="4125" grpId="0"/>
      <p:bldP spid="4128" grpId="0" bldLvl="0" animBg="1"/>
      <p:bldP spid="4131" grpId="0"/>
      <p:bldP spid="4134" grpId="0" bldLvl="0" animBg="1"/>
      <p:bldP spid="4137" grpId="0"/>
      <p:bldP spid="4140" grpId="0" bldLvl="0" animBg="1"/>
      <p:bldP spid="4141" grpId="0"/>
      <p:bldP spid="4142" grpId="0"/>
      <p:bldP spid="4105" grpId="0"/>
      <p:bldP spid="3" grpId="0" bldLvl="0" animBg="1"/>
      <p:bldP spid="2" grpId="0" bldLvl="0" animBg="1"/>
      <p:bldP spid="4126" grpId="0"/>
      <p:bldP spid="4" grpId="0" bldLvl="0" animBg="1"/>
      <p:bldP spid="4132" grpId="0"/>
      <p:bldP spid="5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61816" name="文本框 161815"/>
          <p:cNvSpPr txBox="1"/>
          <p:nvPr/>
        </p:nvSpPr>
        <p:spPr>
          <a:xfrm>
            <a:off x="1005205" y="715645"/>
            <a:ext cx="10208895" cy="40411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12.四位同学分别用同一把分度值为mm的直尺，测量同一物体的长度时 ，测量结果如下，哪一个记录正确(         )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A. 4.6 cm            B. 46 mm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C. 46.0 mm        D. 4.60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1819" name="文本框 161818"/>
          <p:cNvSpPr txBox="1"/>
          <p:nvPr/>
        </p:nvSpPr>
        <p:spPr>
          <a:xfrm>
            <a:off x="1361440" y="2413635"/>
            <a:ext cx="89979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1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1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5474" name="文本框 10243"/>
          <p:cNvSpPr txBox="1"/>
          <p:nvPr/>
        </p:nvSpPr>
        <p:spPr>
          <a:xfrm>
            <a:off x="394970" y="179705"/>
            <a:ext cx="11440795" cy="477964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13．在南北方向的平直公路上，有甲、乙、丙三辆汽车，甲车上的人看到乙车向南运动，乙车上的人看到路旁的建筑物也向南运动，丙车上的人看到甲车向北运动。这三辆车中相对于地面可能静止的是（       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A．只有甲车               B. 只有乙车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C. 只有丙车                    D. 甲车、丙车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246" name="文本框 10245"/>
          <p:cNvSpPr txBox="1"/>
          <p:nvPr/>
        </p:nvSpPr>
        <p:spPr>
          <a:xfrm>
            <a:off x="3914140" y="2550160"/>
            <a:ext cx="84455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1024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5475" name="文本框 10244"/>
          <p:cNvSpPr txBox="1"/>
          <p:nvPr/>
        </p:nvSpPr>
        <p:spPr>
          <a:xfrm>
            <a:off x="737870" y="225425"/>
            <a:ext cx="10460355" cy="57746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14．运动会上，100m决赛，中间过程张明落后于王亮，冲刺阶段张明加速追赶，结果他们同时到达终点，关于全过程中的平均速度，下列说法中正确的是（    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A．张明的平均速度比王亮的平均速度大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B．张明的平均速度比王亮的平均速度小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C．二者的平均速度相等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D．不是匀速直线运动，无法比较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247" name="文本框 10246"/>
          <p:cNvSpPr txBox="1"/>
          <p:nvPr/>
        </p:nvSpPr>
        <p:spPr>
          <a:xfrm>
            <a:off x="8136573" y="1952943"/>
            <a:ext cx="576262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灯片编号占位符 1"/>
          <p:cNvSpPr/>
          <p:nvPr>
            <p:ph type="sldNum" sz="quarter" idx="12"/>
          </p:nvPr>
        </p:nvSpPr>
        <p:spPr/>
        <p:txBody>
          <a:bodyPr vert="horz" lIns="91440" tIns="45720" rIns="91440" bIns="45720" rtlCol="0" anchor="ctr"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1024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50181" name="矩形 107525"/>
          <p:cNvSpPr txBox="1"/>
          <p:nvPr/>
        </p:nvSpPr>
        <p:spPr>
          <a:xfrm>
            <a:off x="490855" y="730250"/>
            <a:ext cx="11209655" cy="516445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15 . 在一列沿平直铁轨上行驶的列车上，坐在车上的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乘客认为自己是静止不动的，他选择的参照物是(        )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A. 对面开来的列车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B. 路旁的树木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C. 平行铁轨上同向运动、快慢相同的列车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D. 从身旁走过的列车员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7527" name="文本框 107526"/>
          <p:cNvSpPr txBox="1"/>
          <p:nvPr/>
        </p:nvSpPr>
        <p:spPr>
          <a:xfrm>
            <a:off x="9232900" y="1824990"/>
            <a:ext cx="96456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 C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51201" name="矩形 108545"/>
          <p:cNvSpPr txBox="1"/>
          <p:nvPr/>
        </p:nvSpPr>
        <p:spPr>
          <a:xfrm>
            <a:off x="994410" y="849630"/>
            <a:ext cx="10043795" cy="330263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16. 一位跳伞运动员在下落过程中，看到身旁的直升机在向上运动，直升机相对于地面的运动是(         )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A. 一定上升              B. 一定下降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C. 一定静止              D. 无法判定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8547" name="文本框 108546"/>
          <p:cNvSpPr txBox="1"/>
          <p:nvPr/>
        </p:nvSpPr>
        <p:spPr>
          <a:xfrm>
            <a:off x="8775700" y="1851978"/>
            <a:ext cx="592138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D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57345" name="Text Box 2"/>
          <p:cNvSpPr txBox="1"/>
          <p:nvPr/>
        </p:nvSpPr>
        <p:spPr>
          <a:xfrm>
            <a:off x="315595" y="541655"/>
            <a:ext cx="11792585" cy="57746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17. 寓言《龟兔赛跑》中说：乌龟和兔子同时从起点跑出，兔子在远远超过乌龟时，便骄傲的睡起了大觉，它一觉醒来，发现乌龟已悄悄地爬到了终点，后悔不已 .在整个赛跑过程中  （       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  .兔子始终比乌龟跑得快      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B  .乌龟始终比兔子跑得快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C  .兔子的平均速度大          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D  .乌龟的平均速度大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6019" name="Text Box 3"/>
          <p:cNvSpPr txBox="1"/>
          <p:nvPr/>
        </p:nvSpPr>
        <p:spPr>
          <a:xfrm>
            <a:off x="10506075" y="2219325"/>
            <a:ext cx="792163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D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58369" name="Text Box 4"/>
          <p:cNvSpPr txBox="1"/>
          <p:nvPr/>
        </p:nvSpPr>
        <p:spPr>
          <a:xfrm>
            <a:off x="260350" y="224790"/>
            <a:ext cx="11253470" cy="330263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18.如图所示的四幅图是表示物体运动的路程（s）或速度（v）与时间（t）关系的象，能表示物体做匀速直线运动的是（      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A（1）和（4）        B（2）和（3）   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C（2）和（4）       D（1）（2）（3）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58370" name="Group 43"/>
          <p:cNvGrpSpPr/>
          <p:nvPr/>
        </p:nvGrpSpPr>
        <p:grpSpPr>
          <a:xfrm>
            <a:off x="1775460" y="3870960"/>
            <a:ext cx="8308340" cy="2252345"/>
            <a:chOff x="181" y="1071"/>
            <a:chExt cx="5376" cy="1633"/>
          </a:xfrm>
        </p:grpSpPr>
        <p:grpSp>
          <p:nvGrpSpPr>
            <p:cNvPr id="58371" name="Group 5"/>
            <p:cNvGrpSpPr/>
            <p:nvPr/>
          </p:nvGrpSpPr>
          <p:grpSpPr>
            <a:xfrm>
              <a:off x="181" y="1208"/>
              <a:ext cx="1474" cy="1451"/>
              <a:chOff x="2154" y="12360"/>
              <a:chExt cx="1623" cy="1716"/>
            </a:xfrm>
          </p:grpSpPr>
          <p:sp>
            <p:nvSpPr>
              <p:cNvPr id="58372" name="Line 6"/>
              <p:cNvSpPr/>
              <p:nvPr/>
            </p:nvSpPr>
            <p:spPr>
              <a:xfrm>
                <a:off x="2517" y="12984"/>
                <a:ext cx="90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grpSp>
            <p:nvGrpSpPr>
              <p:cNvPr id="58373" name="Group 7"/>
              <p:cNvGrpSpPr/>
              <p:nvPr/>
            </p:nvGrpSpPr>
            <p:grpSpPr>
              <a:xfrm>
                <a:off x="2154" y="12360"/>
                <a:ext cx="1623" cy="1716"/>
                <a:chOff x="2154" y="12360"/>
                <a:chExt cx="1623" cy="1716"/>
              </a:xfrm>
            </p:grpSpPr>
            <p:sp>
              <p:nvSpPr>
                <p:cNvPr id="58374" name="Text Box 8"/>
                <p:cNvSpPr txBox="1"/>
                <p:nvPr/>
              </p:nvSpPr>
              <p:spPr>
                <a:xfrm>
                  <a:off x="2154" y="13296"/>
                  <a:ext cx="540" cy="46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</a:ln>
              </p:spPr>
              <p:txBody>
                <a:bodyPr anchor="t"/>
                <a:p>
                  <a:pPr algn="just"/>
                  <a:r>
                    <a:rPr lang="en-US" altLang="zh-CN" sz="2800" b="1" dirty="0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O</a:t>
                  </a:r>
                  <a:endParaRPr lang="en-US" altLang="zh-CN" sz="2800" b="1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375" name="Text Box 9"/>
                <p:cNvSpPr txBox="1"/>
                <p:nvPr/>
              </p:nvSpPr>
              <p:spPr>
                <a:xfrm>
                  <a:off x="3237" y="13452"/>
                  <a:ext cx="540" cy="46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</a:ln>
              </p:spPr>
              <p:txBody>
                <a:bodyPr anchor="t"/>
                <a:p>
                  <a:pPr algn="just"/>
                  <a:r>
                    <a:rPr lang="en-US" altLang="zh-CN" sz="2800" b="1" dirty="0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t</a:t>
                  </a:r>
                  <a:endParaRPr lang="en-US" altLang="zh-CN" sz="2800" b="1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376" name="Text Box 10"/>
                <p:cNvSpPr txBox="1"/>
                <p:nvPr/>
              </p:nvSpPr>
              <p:spPr>
                <a:xfrm>
                  <a:off x="2517" y="12360"/>
                  <a:ext cx="540" cy="46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</a:ln>
              </p:spPr>
              <p:txBody>
                <a:bodyPr anchor="t"/>
                <a:p>
                  <a:pPr algn="just"/>
                  <a:r>
                    <a:rPr lang="en-US" altLang="zh-CN" sz="2800" b="1" dirty="0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s</a:t>
                  </a:r>
                  <a:endParaRPr lang="en-US" altLang="zh-CN" sz="2800" b="1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58377" name="Group 11"/>
                <p:cNvGrpSpPr/>
                <p:nvPr/>
              </p:nvGrpSpPr>
              <p:grpSpPr>
                <a:xfrm>
                  <a:off x="2517" y="12360"/>
                  <a:ext cx="1092" cy="1092"/>
                  <a:chOff x="2517" y="12360"/>
                  <a:chExt cx="1092" cy="1092"/>
                </a:xfrm>
              </p:grpSpPr>
              <p:sp>
                <p:nvSpPr>
                  <p:cNvPr id="58378" name="Line 12"/>
                  <p:cNvSpPr/>
                  <p:nvPr/>
                </p:nvSpPr>
                <p:spPr>
                  <a:xfrm flipV="1">
                    <a:off x="2517" y="12360"/>
                    <a:ext cx="0" cy="1092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58379" name="Line 13"/>
                  <p:cNvSpPr/>
                  <p:nvPr/>
                </p:nvSpPr>
                <p:spPr>
                  <a:xfrm rot="-5400000">
                    <a:off x="3059" y="12902"/>
                    <a:ext cx="1" cy="1092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</p:spPr>
              </p:sp>
            </p:grpSp>
            <p:sp>
              <p:nvSpPr>
                <p:cNvPr id="58380" name="Text Box 14"/>
                <p:cNvSpPr txBox="1"/>
                <p:nvPr/>
              </p:nvSpPr>
              <p:spPr>
                <a:xfrm>
                  <a:off x="2517" y="13608"/>
                  <a:ext cx="720" cy="46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</a:ln>
              </p:spPr>
              <p:txBody>
                <a:bodyPr anchor="t"/>
                <a:p>
                  <a:pPr algn="just"/>
                  <a:r>
                    <a:rPr lang="en-US" altLang="zh-CN" sz="2800" b="1" dirty="0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(1)</a:t>
                  </a:r>
                  <a:endParaRPr lang="en-US" altLang="zh-CN" sz="2800" b="1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</p:grpSp>
        <p:grpSp>
          <p:nvGrpSpPr>
            <p:cNvPr id="58381" name="Group 15"/>
            <p:cNvGrpSpPr/>
            <p:nvPr/>
          </p:nvGrpSpPr>
          <p:grpSpPr>
            <a:xfrm>
              <a:off x="1474" y="1071"/>
              <a:ext cx="1315" cy="1633"/>
              <a:chOff x="3777" y="12360"/>
              <a:chExt cx="1620" cy="1716"/>
            </a:xfrm>
          </p:grpSpPr>
          <p:sp>
            <p:nvSpPr>
              <p:cNvPr id="58382" name="Text Box 16"/>
              <p:cNvSpPr txBox="1"/>
              <p:nvPr/>
            </p:nvSpPr>
            <p:spPr>
              <a:xfrm>
                <a:off x="4857" y="13455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t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8383" name="Text Box 17"/>
              <p:cNvSpPr txBox="1"/>
              <p:nvPr/>
            </p:nvSpPr>
            <p:spPr>
              <a:xfrm>
                <a:off x="4137" y="12360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s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8384" name="Text Box 18"/>
              <p:cNvSpPr txBox="1"/>
              <p:nvPr/>
            </p:nvSpPr>
            <p:spPr>
              <a:xfrm>
                <a:off x="3777" y="13296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58385" name="Group 19"/>
              <p:cNvGrpSpPr/>
              <p:nvPr/>
            </p:nvGrpSpPr>
            <p:grpSpPr>
              <a:xfrm>
                <a:off x="4137" y="12360"/>
                <a:ext cx="1092" cy="1092"/>
                <a:chOff x="2517" y="12360"/>
                <a:chExt cx="1092" cy="1092"/>
              </a:xfrm>
            </p:grpSpPr>
            <p:sp>
              <p:nvSpPr>
                <p:cNvPr id="58386" name="Line 20"/>
                <p:cNvSpPr/>
                <p:nvPr/>
              </p:nvSpPr>
              <p:spPr>
                <a:xfrm flipV="1">
                  <a:off x="2517" y="12360"/>
                  <a:ext cx="0" cy="1092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  <p:sp>
              <p:nvSpPr>
                <p:cNvPr id="58387" name="Line 21"/>
                <p:cNvSpPr/>
                <p:nvPr/>
              </p:nvSpPr>
              <p:spPr>
                <a:xfrm rot="-5400000">
                  <a:off x="3059" y="12902"/>
                  <a:ext cx="1" cy="1092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</p:grpSp>
          <p:sp>
            <p:nvSpPr>
              <p:cNvPr id="58388" name="Line 22"/>
              <p:cNvSpPr/>
              <p:nvPr/>
            </p:nvSpPr>
            <p:spPr>
              <a:xfrm flipV="1">
                <a:off x="4137" y="12984"/>
                <a:ext cx="900" cy="46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58389" name="Text Box 23"/>
              <p:cNvSpPr txBox="1"/>
              <p:nvPr/>
            </p:nvSpPr>
            <p:spPr>
              <a:xfrm>
                <a:off x="4137" y="13608"/>
                <a:ext cx="72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(2)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58390" name="Group 24"/>
            <p:cNvGrpSpPr/>
            <p:nvPr/>
          </p:nvGrpSpPr>
          <p:grpSpPr>
            <a:xfrm>
              <a:off x="2744" y="1207"/>
              <a:ext cx="1451" cy="1361"/>
              <a:chOff x="5397" y="12360"/>
              <a:chExt cx="1620" cy="1716"/>
            </a:xfrm>
          </p:grpSpPr>
          <p:sp>
            <p:nvSpPr>
              <p:cNvPr id="58391" name="Text Box 25"/>
              <p:cNvSpPr txBox="1"/>
              <p:nvPr/>
            </p:nvSpPr>
            <p:spPr>
              <a:xfrm>
                <a:off x="6477" y="13455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t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8392" name="Text Box 26"/>
              <p:cNvSpPr txBox="1"/>
              <p:nvPr/>
            </p:nvSpPr>
            <p:spPr>
              <a:xfrm>
                <a:off x="5757" y="12360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v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8393" name="Text Box 27"/>
              <p:cNvSpPr txBox="1"/>
              <p:nvPr/>
            </p:nvSpPr>
            <p:spPr>
              <a:xfrm>
                <a:off x="5397" y="13296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58394" name="Group 28"/>
              <p:cNvGrpSpPr/>
              <p:nvPr/>
            </p:nvGrpSpPr>
            <p:grpSpPr>
              <a:xfrm>
                <a:off x="5757" y="12360"/>
                <a:ext cx="1092" cy="1092"/>
                <a:chOff x="2517" y="12360"/>
                <a:chExt cx="1092" cy="1092"/>
              </a:xfrm>
            </p:grpSpPr>
            <p:sp>
              <p:nvSpPr>
                <p:cNvPr id="58395" name="Line 29"/>
                <p:cNvSpPr/>
                <p:nvPr/>
              </p:nvSpPr>
              <p:spPr>
                <a:xfrm flipV="1">
                  <a:off x="2517" y="12360"/>
                  <a:ext cx="0" cy="1092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  <p:sp>
              <p:nvSpPr>
                <p:cNvPr id="58396" name="Line 30"/>
                <p:cNvSpPr/>
                <p:nvPr/>
              </p:nvSpPr>
              <p:spPr>
                <a:xfrm rot="-5400000">
                  <a:off x="3059" y="12902"/>
                  <a:ext cx="1" cy="1092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</p:grpSp>
          <p:sp>
            <p:nvSpPr>
              <p:cNvPr id="58397" name="Line 31"/>
              <p:cNvSpPr/>
              <p:nvPr/>
            </p:nvSpPr>
            <p:spPr>
              <a:xfrm flipV="1">
                <a:off x="5757" y="12984"/>
                <a:ext cx="900" cy="46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58398" name="Text Box 32"/>
              <p:cNvSpPr txBox="1"/>
              <p:nvPr/>
            </p:nvSpPr>
            <p:spPr>
              <a:xfrm>
                <a:off x="5757" y="13608"/>
                <a:ext cx="72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(3)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58399" name="Group 33"/>
            <p:cNvGrpSpPr/>
            <p:nvPr/>
          </p:nvGrpSpPr>
          <p:grpSpPr>
            <a:xfrm>
              <a:off x="3969" y="1208"/>
              <a:ext cx="1588" cy="1360"/>
              <a:chOff x="7017" y="12360"/>
              <a:chExt cx="1620" cy="1716"/>
            </a:xfrm>
          </p:grpSpPr>
          <p:sp>
            <p:nvSpPr>
              <p:cNvPr id="58400" name="Text Box 34"/>
              <p:cNvSpPr txBox="1"/>
              <p:nvPr/>
            </p:nvSpPr>
            <p:spPr>
              <a:xfrm>
                <a:off x="8097" y="13455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t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8401" name="Text Box 35"/>
              <p:cNvSpPr txBox="1"/>
              <p:nvPr/>
            </p:nvSpPr>
            <p:spPr>
              <a:xfrm>
                <a:off x="7377" y="12360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v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8402" name="Text Box 36"/>
              <p:cNvSpPr txBox="1"/>
              <p:nvPr/>
            </p:nvSpPr>
            <p:spPr>
              <a:xfrm>
                <a:off x="7017" y="13296"/>
                <a:ext cx="54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58403" name="Group 37"/>
              <p:cNvGrpSpPr/>
              <p:nvPr/>
            </p:nvGrpSpPr>
            <p:grpSpPr>
              <a:xfrm>
                <a:off x="7377" y="12360"/>
                <a:ext cx="1092" cy="1092"/>
                <a:chOff x="2517" y="12360"/>
                <a:chExt cx="1092" cy="1092"/>
              </a:xfrm>
            </p:grpSpPr>
            <p:sp>
              <p:nvSpPr>
                <p:cNvPr id="58404" name="Line 38"/>
                <p:cNvSpPr/>
                <p:nvPr/>
              </p:nvSpPr>
              <p:spPr>
                <a:xfrm flipV="1">
                  <a:off x="2517" y="12360"/>
                  <a:ext cx="0" cy="1092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  <p:sp>
              <p:nvSpPr>
                <p:cNvPr id="58405" name="Line 39"/>
                <p:cNvSpPr/>
                <p:nvPr/>
              </p:nvSpPr>
              <p:spPr>
                <a:xfrm rot="-5400000">
                  <a:off x="3059" y="12902"/>
                  <a:ext cx="1" cy="1092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</p:grpSp>
          <p:sp>
            <p:nvSpPr>
              <p:cNvPr id="58406" name="Line 40"/>
              <p:cNvSpPr/>
              <p:nvPr/>
            </p:nvSpPr>
            <p:spPr>
              <a:xfrm>
                <a:off x="7377" y="12984"/>
                <a:ext cx="90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58407" name="Text Box 41"/>
              <p:cNvSpPr txBox="1"/>
              <p:nvPr/>
            </p:nvSpPr>
            <p:spPr>
              <a:xfrm>
                <a:off x="7377" y="13608"/>
                <a:ext cx="720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anchor="t"/>
              <a:p>
                <a:pPr algn="just"/>
                <a:r>
                  <a:rPr lang="en-US" altLang="zh-CN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(4)</a:t>
                </a:r>
                <a:endPara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85034" name="Text Box 42"/>
          <p:cNvSpPr txBox="1"/>
          <p:nvPr/>
        </p:nvSpPr>
        <p:spPr>
          <a:xfrm flipH="1">
            <a:off x="10495915" y="1172210"/>
            <a:ext cx="101790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5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3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59393" name="Text Box 2"/>
          <p:cNvSpPr txBox="1"/>
          <p:nvPr/>
        </p:nvSpPr>
        <p:spPr>
          <a:xfrm>
            <a:off x="477520" y="220980"/>
            <a:ext cx="11450320" cy="230695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19、课外活动时，小明和小华均在操场上沿直线进行跑步训练。在某次训练中，他们通过的路程和时间的关系如图所示，则下列说法中正确的是（        ）                 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59394" name="Object 3"/>
          <p:cNvGraphicFramePr>
            <a:graphicFrameLocks noGrp="1"/>
          </p:cNvGraphicFramePr>
          <p:nvPr>
            <p:ph/>
          </p:nvPr>
        </p:nvGraphicFramePr>
        <p:xfrm>
          <a:off x="7779068" y="2673668"/>
          <a:ext cx="3495675" cy="343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4648200" imgH="4572000" progId="Paint.Picture">
                  <p:embed/>
                </p:oleObj>
              </mc:Choice>
              <mc:Fallback>
                <p:oleObj name="" r:id="rId1" imgW="4648200" imgH="4572000" progId="Paint.Picture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2"/>
                      <a:srcRect b="7988"/>
                      <a:stretch>
                        <a:fillRect/>
                      </a:stretch>
                    </p:blipFill>
                    <p:spPr>
                      <a:xfrm>
                        <a:off x="7779068" y="2673668"/>
                        <a:ext cx="3495675" cy="34385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5" name="Text Box 4"/>
          <p:cNvSpPr txBox="1"/>
          <p:nvPr/>
        </p:nvSpPr>
        <p:spPr>
          <a:xfrm>
            <a:off x="568325" y="2673985"/>
            <a:ext cx="8449945" cy="343090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A．两人都做匀速直线运动 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B．两人都不是做匀速直线 运动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C．前2s内，小明跑得较快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D．全程中，两人跑步的平均速度相同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9749" name="Text Box 5"/>
          <p:cNvSpPr txBox="1"/>
          <p:nvPr/>
        </p:nvSpPr>
        <p:spPr>
          <a:xfrm>
            <a:off x="4258945" y="1882775"/>
            <a:ext cx="75692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D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60417" name="Text Box 2"/>
          <p:cNvSpPr txBox="1"/>
          <p:nvPr/>
        </p:nvSpPr>
        <p:spPr>
          <a:xfrm>
            <a:off x="800100" y="504825"/>
            <a:ext cx="10081895" cy="503618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20. 某物体做匀速直线运动，由速度公式V=S/t得知，物体的（       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A.速度和路程成正比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B.速度和时间成反比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C.速度不随时间和路程而变化    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D. 速度决定于通过的路程和时间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3667" name="Text Box 3"/>
          <p:cNvSpPr txBox="1"/>
          <p:nvPr/>
        </p:nvSpPr>
        <p:spPr>
          <a:xfrm>
            <a:off x="2357438" y="1488123"/>
            <a:ext cx="12954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64513" name="Rectangle 6"/>
          <p:cNvSpPr/>
          <p:nvPr/>
        </p:nvSpPr>
        <p:spPr>
          <a:xfrm>
            <a:off x="1524000" y="2687638"/>
            <a:ext cx="309563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7415" name="Object 2"/>
          <p:cNvGraphicFramePr/>
          <p:nvPr/>
        </p:nvGraphicFramePr>
        <p:xfrm>
          <a:off x="8595995" y="3175000"/>
          <a:ext cx="2832735" cy="2700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1393190" imgH="1118870" progId="Word.Document.8">
                  <p:embed/>
                </p:oleObj>
              </mc:Choice>
              <mc:Fallback>
                <p:oleObj name="" r:id="rId1" imgW="1393190" imgH="1118870" progId="Word.Document.8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595995" y="3175000"/>
                        <a:ext cx="2832735" cy="27000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Rectangle 9"/>
          <p:cNvSpPr txBox="1"/>
          <p:nvPr/>
        </p:nvSpPr>
        <p:spPr>
          <a:xfrm>
            <a:off x="319405" y="212090"/>
            <a:ext cx="10940415" cy="503618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21.甲、乙两同学沿平直路面步行，他们运动的路程随时间变化的规律如图所示，下列说法中不正确的是(　   　)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A．甲同学比乙同学晚出发4 s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B．4～8 s内，甲、乙同学都做匀速直线运动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C．0～8 s内甲、乙两同学运动的路程相等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D．8 s末甲、乙两同学速度相等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418" name="Rectangle 10"/>
          <p:cNvSpPr txBox="1"/>
          <p:nvPr/>
        </p:nvSpPr>
        <p:spPr>
          <a:xfrm>
            <a:off x="8463915" y="1288733"/>
            <a:ext cx="83185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266700" algn="l"/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D 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5361" name="文本占位符 5122"/>
          <p:cNvSpPr>
            <a:spLocks noGrp="1"/>
          </p:cNvSpPr>
          <p:nvPr>
            <p:ph idx="1"/>
          </p:nvPr>
        </p:nvSpPr>
        <p:spPr>
          <a:xfrm>
            <a:off x="474345" y="4199255"/>
            <a:ext cx="11552555" cy="2089150"/>
          </a:xfrm>
        </p:spPr>
        <p:txBody>
          <a:bodyPr lIns="91440" tIns="45720" rIns="91440" bIns="45720" anchor="t">
            <a:normAutofit/>
          </a:bodyPr>
          <a:p>
            <a:pPr fontAlgn="auto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</a:rPr>
              <a:t>、测量长度的基本工具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</a:rPr>
              <a:t>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</a:rPr>
              <a:t>还有更精密的测量工具 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zh-CN" altLang="en-US" sz="3200" u="sng" dirty="0">
              <a:latin typeface="微软雅黑" panose="020B0503020204020204" charset="-122"/>
              <a:ea typeface="微软雅黑" panose="020B0503020204020204" charset="-122"/>
            </a:endParaRPr>
          </a:p>
          <a:p>
            <a:pPr fontAlgn="auto">
              <a:lnSpc>
                <a:spcPct val="150000"/>
              </a:lnSpc>
              <a:buNone/>
            </a:pP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和 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,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              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4" name="文本框 5123"/>
          <p:cNvSpPr txBox="1"/>
          <p:nvPr/>
        </p:nvSpPr>
        <p:spPr>
          <a:xfrm>
            <a:off x="4862195" y="4199255"/>
            <a:ext cx="1554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刻度尺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5" name="文本框 5124"/>
          <p:cNvSpPr txBox="1"/>
          <p:nvPr/>
        </p:nvSpPr>
        <p:spPr>
          <a:xfrm>
            <a:off x="3700780" y="1346200"/>
            <a:ext cx="6400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米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126" name="文本框 5125"/>
          <p:cNvSpPr txBox="1"/>
          <p:nvPr/>
        </p:nvSpPr>
        <p:spPr>
          <a:xfrm>
            <a:off x="6898005" y="1468120"/>
            <a:ext cx="61150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m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991735" y="362903"/>
            <a:ext cx="2517775" cy="58928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p>
            <a:pPr lvl="0" algn="l">
              <a:lnSpc>
                <a:spcPct val="90000"/>
              </a:lnSpc>
            </a:pPr>
            <a:r>
              <a:rPr lang="zh-CN" altLang="en-US" sz="35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rPr>
              <a:t>知识梳理</a:t>
            </a:r>
            <a:endParaRPr lang="zh-CN" altLang="en-US" sz="35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j-cs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1985" y="701040"/>
            <a:ext cx="44742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一、长度的测量</a:t>
            </a:r>
            <a:endParaRPr lang="zh-CN" altLang="en-US" sz="360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占位符 5122"/>
          <p:cNvSpPr>
            <a:spLocks noGrp="1"/>
          </p:cNvSpPr>
          <p:nvPr/>
        </p:nvSpPr>
        <p:spPr>
          <a:xfrm>
            <a:off x="474345" y="1346200"/>
            <a:ext cx="11230610" cy="23583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</a:rPr>
              <a:t>、国际单位：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</a:rPr>
              <a:t>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</a:rPr>
              <a:t>用字母符号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</a:rPr>
              <a:t>         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</a:rPr>
              <a:t>表示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</a:rPr>
              <a:t>.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常用的长度单位还有千米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(km)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、分米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(dm)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、厘米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(cm)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、毫米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(mm)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、微米</a:t>
            </a:r>
            <a:r>
              <a:rPr lang="en-US" altLang="zh-CN" sz="3200" dirty="0" err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(μm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等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fontAlgn="auto">
              <a:lnSpc>
                <a:spcPct val="150000"/>
              </a:lnSpc>
              <a:buNone/>
            </a:pPr>
            <a:endParaRPr lang="en-US" altLang="zh-CN" sz="3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23085" y="2813685"/>
            <a:ext cx="2112645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纳米(nm)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270" name="文本框 11269"/>
          <p:cNvSpPr txBox="1"/>
          <p:nvPr/>
        </p:nvSpPr>
        <p:spPr>
          <a:xfrm>
            <a:off x="641985" y="5136515"/>
            <a:ext cx="22802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游标卡尺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273" name="文本框 11272"/>
          <p:cNvSpPr txBox="1"/>
          <p:nvPr/>
        </p:nvSpPr>
        <p:spPr>
          <a:xfrm>
            <a:off x="3799840" y="5037455"/>
            <a:ext cx="279781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螺旋测微器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124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273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3" name="文本框 102"/>
          <p:cNvSpPr txBox="1"/>
          <p:nvPr/>
        </p:nvSpPr>
        <p:spPr>
          <a:xfrm>
            <a:off x="387985" y="-50800"/>
            <a:ext cx="11513820" cy="37846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22．小明同学在今年初中毕业升学体育考试50 m跑项目中，取得7 s的成绩．求：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(1)小明的平均速度；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(2)如果终点计时员听到发令枪声才计时，则小明的成绩比他的实际成绩快多少秒？(已知声速为340 m/s，结果保留两位小数)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7470" y="3862070"/>
            <a:ext cx="11823700" cy="230695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答案：解：(1)小明的平均速度：v＝t(s)＝7 s(50 m)＝7.14 m/s(2)枪声传50 m的时间：t声＝v声(s声)＝340 m/s(50 m)＝0.15 s</a:t>
            </a:r>
            <a:endParaRPr lang="en-US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即小明成绩比实际成绩快0.15 s.</a:t>
            </a:r>
            <a:endParaRPr lang="en-US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3" name="文本框 102"/>
          <p:cNvSpPr txBox="1"/>
          <p:nvPr/>
        </p:nvSpPr>
        <p:spPr>
          <a:xfrm>
            <a:off x="530860" y="3225800"/>
            <a:ext cx="10453370" cy="304609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答案：解：声音传播的路程：s声＝2s－s车＝2×700 m－40 m＝1 360 m</a:t>
            </a:r>
            <a:endParaRPr lang="en-US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声音传播的时间：t＝v声(s声)＝340 m/s(1 360 m)＝4 s</a:t>
            </a:r>
            <a:endParaRPr lang="en-US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汽车的速度：v车＝t(s车)＝4 s(40 m)＝10 m/s</a:t>
            </a:r>
            <a:endParaRPr lang="en-US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2895" y="94615"/>
            <a:ext cx="11586210" cy="304609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p>
            <a:pPr lvl="0" indent="-2286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23．一辆汽车朝山崖匀速行驶，在离山崖700 m处鸣笛，汽车沿直线向前行驶40 m后，司机刚好听到刚才鸣笛的回声．已知气温是15 ℃，求汽车行驶的速度是多大？(15 ℃时，空气中的声速为340 m/s)．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7409" name="文本框 6148"/>
          <p:cNvSpPr/>
          <p:nvPr/>
        </p:nvSpPr>
        <p:spPr>
          <a:xfrm>
            <a:off x="248920" y="104140"/>
            <a:ext cx="11693525" cy="101098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3、刻度尺的正确使用:</a:t>
            </a:r>
            <a:endParaRPr lang="en-US" altLang="zh-CN" sz="36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（1）会认：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</a:t>
            </a:r>
            <a:endParaRPr lang="en-US" altLang="zh-CN" sz="3200" u="sng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（2）会选：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（3）会放：把刻度尺 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紧贴被测物体，不能倾斜；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（4）会看：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（5）会读：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（6）会记：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。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50" name="文本框 6149"/>
          <p:cNvSpPr txBox="1"/>
          <p:nvPr/>
        </p:nvSpPr>
        <p:spPr>
          <a:xfrm>
            <a:off x="2552065" y="1082675"/>
            <a:ext cx="83820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认清刻度尺的零刻度线、量程、分度值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51" name="文本框 6150"/>
          <p:cNvSpPr txBox="1"/>
          <p:nvPr/>
        </p:nvSpPr>
        <p:spPr>
          <a:xfrm>
            <a:off x="4459605" y="2837815"/>
            <a:ext cx="163766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刻度线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52" name="文本框 6151"/>
          <p:cNvSpPr txBox="1"/>
          <p:nvPr/>
        </p:nvSpPr>
        <p:spPr>
          <a:xfrm>
            <a:off x="2552065" y="3571875"/>
            <a:ext cx="78873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视线应与刻度尺尺面垂直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53" name="文本框 6152"/>
          <p:cNvSpPr txBox="1"/>
          <p:nvPr/>
        </p:nvSpPr>
        <p:spPr>
          <a:xfrm>
            <a:off x="2420620" y="4417060"/>
            <a:ext cx="57150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要估读到分度值的下一位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54" name="文本框 6153"/>
          <p:cNvSpPr txBox="1"/>
          <p:nvPr/>
        </p:nvSpPr>
        <p:spPr>
          <a:xfrm>
            <a:off x="2420620" y="5262880"/>
            <a:ext cx="815086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测量结果包括准确值、估读值和单位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35580" y="1881505"/>
            <a:ext cx="831151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选择合适量程和分度值的刻度尺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2" grpId="0"/>
      <p:bldP spid="6153" grpId="0"/>
      <p:bldP spid="6154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8433" name="文本占位符 7170"/>
          <p:cNvSpPr>
            <a:spLocks noGrp="1"/>
          </p:cNvSpPr>
          <p:nvPr>
            <p:ph idx="1"/>
          </p:nvPr>
        </p:nvSpPr>
        <p:spPr>
          <a:xfrm>
            <a:off x="675005" y="314960"/>
            <a:ext cx="10300335" cy="3570605"/>
          </a:xfr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4、长度测量的特殊方法：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测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一张纸的厚度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、细金属丝的直径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（测铁路线的长度）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（卡测法）（测量硬币的直径）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8434" name="Picture 4"/>
          <p:cNvPicPr>
            <a:picLocks noChangeAspect="1"/>
          </p:cNvPicPr>
          <p:nvPr/>
        </p:nvPicPr>
        <p:blipFill>
          <a:blip r:embed="rId1"/>
          <a:srcRect t="15897"/>
          <a:stretch>
            <a:fillRect/>
          </a:stretch>
        </p:blipFill>
        <p:spPr>
          <a:xfrm>
            <a:off x="3140710" y="4303395"/>
            <a:ext cx="2139950" cy="1895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5" name="Picture 3"/>
          <p:cNvPicPr>
            <a:picLocks noChangeAspect="1"/>
          </p:cNvPicPr>
          <p:nvPr/>
        </p:nvPicPr>
        <p:blipFill>
          <a:blip r:embed="rId2"/>
          <a:srcRect l="50475" t="8095" r="10538" b="10962"/>
          <a:stretch>
            <a:fillRect/>
          </a:stretch>
        </p:blipFill>
        <p:spPr>
          <a:xfrm>
            <a:off x="788035" y="4303395"/>
            <a:ext cx="1994535" cy="1930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6" name="Picture 5"/>
          <p:cNvPicPr>
            <a:picLocks noChangeAspect="1"/>
          </p:cNvPicPr>
          <p:nvPr/>
        </p:nvPicPr>
        <p:blipFill>
          <a:blip r:embed="rId3"/>
          <a:srcRect l="29146" t="12260" r="24530" b="8046"/>
          <a:stretch>
            <a:fillRect/>
          </a:stretch>
        </p:blipFill>
        <p:spPr>
          <a:xfrm>
            <a:off x="6168390" y="4302760"/>
            <a:ext cx="2426335" cy="189611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7" name="Picture 8"/>
          <p:cNvPicPr>
            <a:picLocks noChangeAspect="1"/>
          </p:cNvPicPr>
          <p:nvPr/>
        </p:nvPicPr>
        <p:blipFill>
          <a:blip r:embed="rId4"/>
          <a:srcRect l="44057" t="17360" r="8702" b="13202"/>
          <a:stretch>
            <a:fillRect/>
          </a:stretch>
        </p:blipFill>
        <p:spPr>
          <a:xfrm>
            <a:off x="8936990" y="4384040"/>
            <a:ext cx="2914650" cy="1733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2218690" y="1341755"/>
            <a:ext cx="16135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累积法</a:t>
            </a:r>
            <a:endParaRPr lang="en-US" altLang="zh-CN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18665" y="2116455"/>
            <a:ext cx="27152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/>
            <a:r>
              <a:rPr lang="en-US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化曲为直法</a:t>
            </a:r>
            <a:endParaRPr lang="en-US" altLang="zh-CN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95145" y="2996565"/>
            <a:ext cx="27012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/>
            <a:r>
              <a:rPr lang="en-US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相互配合法</a:t>
            </a:r>
            <a:endParaRPr lang="en-US" altLang="zh-CN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5280" y="6233795"/>
            <a:ext cx="26720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测</a:t>
            </a:r>
            <a:r>
              <a:rPr lang="en-US" altLang="zh-CN" sz="28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一张纸的厚度</a:t>
            </a:r>
            <a:endParaRPr lang="en-US" altLang="zh-CN" sz="28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40710" y="6198870"/>
            <a:ext cx="30276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lvl="0" algn="l"/>
            <a:r>
              <a:rPr lang="zh-CN" altLang="en-US" sz="28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测细金属丝的直径</a:t>
            </a:r>
            <a:endParaRPr lang="zh-CN" altLang="en-US" sz="28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64910" y="6198870"/>
            <a:ext cx="26720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lvl="0" algn="l"/>
            <a:r>
              <a:rPr lang="zh-CN" altLang="en-US" sz="28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测铁路线的长度</a:t>
            </a:r>
            <a:endParaRPr lang="zh-CN" altLang="en-US" sz="28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058275" y="6198870"/>
            <a:ext cx="26720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lvl="0" algn="l"/>
            <a:r>
              <a:rPr lang="zh-CN" altLang="en-US" sz="28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测量硬币的直径</a:t>
            </a:r>
            <a:endParaRPr lang="zh-CN" altLang="en-US" sz="28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2530" name="标题 22529"/>
          <p:cNvSpPr txBox="1"/>
          <p:nvPr>
            <p:ph type="title"/>
          </p:nvPr>
        </p:nvSpPr>
        <p:spPr>
          <a:xfrm>
            <a:off x="514985" y="114935"/>
            <a:ext cx="3527425" cy="645160"/>
          </a:xfrm>
          <a:noFill/>
        </p:spPr>
        <p:txBody>
          <a:bodyPr wrap="square" rtlCol="0" anchor="t">
            <a:spAutoFit/>
          </a:bodyPr>
          <a:p>
            <a:pPr lvl="0" algn="l">
              <a:lnSpc>
                <a:spcPct val="100000"/>
              </a:lnSpc>
            </a:pPr>
            <a:r>
              <a:rPr lang="zh-CN" altLang="en-US" sz="36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三、时间的测量</a:t>
            </a:r>
            <a:endParaRPr lang="zh-CN" altLang="en-US" sz="360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2531" name="文本占位符 22530"/>
          <p:cNvSpPr/>
          <p:nvPr>
            <p:ph type="body" idx="1"/>
          </p:nvPr>
        </p:nvSpPr>
        <p:spPr>
          <a:xfrm>
            <a:off x="514985" y="2275205"/>
            <a:ext cx="10876915" cy="1779270"/>
          </a:xfr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2、测量时间的工具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电子秒表、钟等。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3、怎样读数：小表盘分数+大表盘秒数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2532" name="图片 22531" descr="F:/owner/中考复习（苏科版）/http:/202.207.96.9/zs/daoxuezhongxin/daxuewulixxyd/img/shuzimiaobiao2.jpg">
            <a:hlinkClick r:id="rId1"/>
          </p:cNvPr>
          <p:cNvPicPr/>
          <p:nvPr/>
        </p:nvPicPr>
        <p:blipFill>
          <a:blip r:embed="rId2" r:link="rId3"/>
          <a:stretch>
            <a:fillRect/>
          </a:stretch>
        </p:blipFill>
        <p:spPr>
          <a:xfrm>
            <a:off x="6395720" y="4266565"/>
            <a:ext cx="2839720" cy="22529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33" name="图片 22532" descr="4547-152856"/>
          <p:cNvPicPr>
            <a:picLocks noChangeAspect="1"/>
          </p:cNvPicPr>
          <p:nvPr/>
        </p:nvPicPr>
        <p:blipFill>
          <a:blip r:embed="rId4">
            <a:lum bright="-17999" contrast="24000"/>
          </a:blip>
          <a:srcRect l="10033" t="6296" r="9978" b="5510"/>
          <a:stretch>
            <a:fillRect/>
          </a:stretch>
        </p:blipFill>
        <p:spPr>
          <a:xfrm>
            <a:off x="2998470" y="3859530"/>
            <a:ext cx="2186940" cy="28721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8" name="文本框 8197"/>
          <p:cNvSpPr txBox="1"/>
          <p:nvPr/>
        </p:nvSpPr>
        <p:spPr>
          <a:xfrm>
            <a:off x="4314190" y="2275205"/>
            <a:ext cx="1097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秒表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9457" name="文本占位符 8194"/>
          <p:cNvSpPr>
            <a:spLocks noGrp="1"/>
          </p:cNvSpPr>
          <p:nvPr/>
        </p:nvSpPr>
        <p:spPr>
          <a:xfrm>
            <a:off x="643255" y="477520"/>
            <a:ext cx="11250930" cy="15957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1、国际单位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，用符号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表示。单位换算：1h = 60min=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s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。</a:t>
            </a:r>
            <a:endParaRPr lang="zh-CN" altLang="en-US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199" name="文本框 8198"/>
          <p:cNvSpPr txBox="1"/>
          <p:nvPr/>
        </p:nvSpPr>
        <p:spPr>
          <a:xfrm>
            <a:off x="3381375" y="619125"/>
            <a:ext cx="6400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秒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200" name="文本框 8199"/>
          <p:cNvSpPr txBox="1"/>
          <p:nvPr/>
        </p:nvSpPr>
        <p:spPr>
          <a:xfrm>
            <a:off x="6299200" y="619125"/>
            <a:ext cx="394335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s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61310" y="1428115"/>
            <a:ext cx="125476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3600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/>
      <p:bldP spid="8200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0481" name="文本占位符 15362"/>
          <p:cNvSpPr>
            <a:spLocks noGrp="1"/>
          </p:cNvSpPr>
          <p:nvPr>
            <p:ph idx="1"/>
          </p:nvPr>
        </p:nvSpPr>
        <p:spPr>
          <a:xfrm>
            <a:off x="294005" y="888365"/>
            <a:ext cx="10190480" cy="967740"/>
          </a:xfr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1、误差:是指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和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之间的差异。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364" name="文本框 15363"/>
          <p:cNvSpPr txBox="1"/>
          <p:nvPr/>
        </p:nvSpPr>
        <p:spPr>
          <a:xfrm>
            <a:off x="3253105" y="1049655"/>
            <a:ext cx="1554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测量值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9580" y="248285"/>
            <a:ext cx="22669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三、误差</a:t>
            </a:r>
            <a:endParaRPr lang="zh-CN" altLang="en-US" sz="360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占位符 15362"/>
          <p:cNvSpPr>
            <a:spLocks noGrp="1"/>
          </p:cNvSpPr>
          <p:nvPr/>
        </p:nvSpPr>
        <p:spPr>
          <a:xfrm>
            <a:off x="449580" y="1694815"/>
            <a:ext cx="9144000" cy="35953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2、减小误差的方法有：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en-US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365" name="文本框 15364"/>
          <p:cNvSpPr txBox="1"/>
          <p:nvPr/>
        </p:nvSpPr>
        <p:spPr>
          <a:xfrm>
            <a:off x="5694680" y="893445"/>
            <a:ext cx="1554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真实值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366" name="文本框 15365"/>
          <p:cNvSpPr txBox="1"/>
          <p:nvPr/>
        </p:nvSpPr>
        <p:spPr>
          <a:xfrm>
            <a:off x="2265680" y="4345940"/>
            <a:ext cx="3840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多次测量取平均值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367" name="文本框 15366"/>
          <p:cNvSpPr txBox="1"/>
          <p:nvPr/>
        </p:nvSpPr>
        <p:spPr>
          <a:xfrm>
            <a:off x="2096770" y="3550285"/>
            <a:ext cx="40093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选用精密测量仪器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368" name="文本框 15367"/>
          <p:cNvSpPr txBox="1"/>
          <p:nvPr/>
        </p:nvSpPr>
        <p:spPr>
          <a:xfrm>
            <a:off x="1959610" y="2667635"/>
            <a:ext cx="362394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改进测量方法。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1506" name="文本占位符 10242"/>
          <p:cNvSpPr>
            <a:spLocks noGrp="1"/>
          </p:cNvSpPr>
          <p:nvPr/>
        </p:nvSpPr>
        <p:spPr>
          <a:xfrm>
            <a:off x="294005" y="5106670"/>
            <a:ext cx="11121390" cy="17640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错误是由于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造成的， 错误可以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，而误差 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，只能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。 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244" name="文本框 10243"/>
          <p:cNvSpPr txBox="1"/>
          <p:nvPr/>
        </p:nvSpPr>
        <p:spPr>
          <a:xfrm>
            <a:off x="2901315" y="5106670"/>
            <a:ext cx="74129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不遵守仪器的使用规则、读数粗心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245" name="文本框 10244"/>
          <p:cNvSpPr txBox="1"/>
          <p:nvPr/>
        </p:nvSpPr>
        <p:spPr>
          <a:xfrm>
            <a:off x="2195830" y="5885180"/>
            <a:ext cx="127571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避免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246" name="文本框 10245"/>
          <p:cNvSpPr txBox="1"/>
          <p:nvPr/>
        </p:nvSpPr>
        <p:spPr>
          <a:xfrm>
            <a:off x="4752975" y="5885180"/>
            <a:ext cx="27012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不可以避免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247" name="文本框 10246"/>
          <p:cNvSpPr txBox="1"/>
          <p:nvPr/>
        </p:nvSpPr>
        <p:spPr>
          <a:xfrm>
            <a:off x="8700770" y="5885180"/>
            <a:ext cx="11303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减小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  <p:bldP spid="15366" grpId="0"/>
      <p:bldP spid="15367" grpId="0"/>
      <p:bldP spid="15368" grpId="0"/>
      <p:bldP spid="10244" grpId="0"/>
      <p:bldP spid="10245" grpId="0"/>
      <p:bldP spid="10246" grpId="0"/>
      <p:bldP spid="102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6148" name="Text Box 4"/>
          <p:cNvSpPr txBox="1"/>
          <p:nvPr/>
        </p:nvSpPr>
        <p:spPr>
          <a:xfrm>
            <a:off x="713105" y="286385"/>
            <a:ext cx="37445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/>
            <a:r>
              <a:rPr lang="zh-CN" altLang="en-US" sz="36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四、机械运动</a:t>
            </a:r>
            <a:endParaRPr lang="zh-CN" altLang="en-US" sz="360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2529" name="文本占位符 11266"/>
          <p:cNvSpPr>
            <a:spLocks noGrp="1"/>
          </p:cNvSpPr>
          <p:nvPr>
            <p:ph idx="1"/>
          </p:nvPr>
        </p:nvSpPr>
        <p:spPr>
          <a:xfrm>
            <a:off x="391160" y="949960"/>
            <a:ext cx="11409045" cy="5715000"/>
          </a:xfr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机械运动：把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叫做机械运动。机械运动是最简单的一种运动形式。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同一物体的运动还是静止，与选择的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有关，如果物体对于参照物的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发生了变化，我们就说物体是运动的；反之物体就是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。所以物体的运动和静止具有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268" name="文本框 11267"/>
          <p:cNvSpPr txBox="1"/>
          <p:nvPr/>
        </p:nvSpPr>
        <p:spPr>
          <a:xfrm>
            <a:off x="3354705" y="1040765"/>
            <a:ext cx="3383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物体位置的变化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270" name="文本框 11269"/>
          <p:cNvSpPr txBox="1"/>
          <p:nvPr/>
        </p:nvSpPr>
        <p:spPr>
          <a:xfrm>
            <a:off x="7651115" y="2548890"/>
            <a:ext cx="1554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参照物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271" name="文本框 11270"/>
          <p:cNvSpPr txBox="1"/>
          <p:nvPr/>
        </p:nvSpPr>
        <p:spPr>
          <a:xfrm>
            <a:off x="4131310" y="3484880"/>
            <a:ext cx="1097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位置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272" name="文本框 11271"/>
          <p:cNvSpPr txBox="1"/>
          <p:nvPr/>
        </p:nvSpPr>
        <p:spPr>
          <a:xfrm>
            <a:off x="4770120" y="4130040"/>
            <a:ext cx="1554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静止的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273" name="文本框 11272"/>
          <p:cNvSpPr txBox="1"/>
          <p:nvPr/>
        </p:nvSpPr>
        <p:spPr>
          <a:xfrm>
            <a:off x="1671320" y="4775200"/>
            <a:ext cx="1554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相对性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1" grpId="0"/>
      <p:bldP spid="11272" grpId="0"/>
      <p:bldP spid="112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6148" name="Text Box 4"/>
          <p:cNvSpPr txBox="1"/>
          <p:nvPr/>
        </p:nvSpPr>
        <p:spPr>
          <a:xfrm>
            <a:off x="713105" y="286385"/>
            <a:ext cx="37445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/>
            <a:r>
              <a:rPr lang="zh-CN" altLang="en-US" sz="36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五、运动快慢</a:t>
            </a:r>
            <a:endParaRPr lang="zh-CN" altLang="en-US" sz="360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3554" name="文本占位符 12290"/>
          <p:cNvSpPr>
            <a:spLocks noGrp="1"/>
          </p:cNvSpPr>
          <p:nvPr>
            <p:ph idx="1"/>
          </p:nvPr>
        </p:nvSpPr>
        <p:spPr>
          <a:xfrm>
            <a:off x="568960" y="931545"/>
            <a:ext cx="10515600" cy="2569845"/>
          </a:xfr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比较物体运动快慢的方法：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（1）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（2）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292" name="文本框 12291"/>
          <p:cNvSpPr txBox="1"/>
          <p:nvPr/>
        </p:nvSpPr>
        <p:spPr>
          <a:xfrm>
            <a:off x="2329815" y="2682875"/>
            <a:ext cx="3840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相同时间比较路程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293" name="文本框 12292"/>
          <p:cNvSpPr txBox="1"/>
          <p:nvPr/>
        </p:nvSpPr>
        <p:spPr>
          <a:xfrm>
            <a:off x="2329815" y="1766570"/>
            <a:ext cx="38404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相同路程比较时间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4578" name="文本占位符 13314"/>
          <p:cNvSpPr>
            <a:spLocks noGrp="1"/>
          </p:cNvSpPr>
          <p:nvPr/>
        </p:nvSpPr>
        <p:spPr>
          <a:xfrm>
            <a:off x="467995" y="3501390"/>
            <a:ext cx="11256645" cy="17964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fontAlgn="auto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速度：是描述 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的物理量。数值上等于运动物体在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内通过的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316" name="文本框 13315"/>
          <p:cNvSpPr txBox="1"/>
          <p:nvPr/>
        </p:nvSpPr>
        <p:spPr>
          <a:xfrm>
            <a:off x="3831590" y="3614420"/>
            <a:ext cx="29260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物体运动快慢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317" name="文本框 13316"/>
          <p:cNvSpPr txBox="1"/>
          <p:nvPr/>
        </p:nvSpPr>
        <p:spPr>
          <a:xfrm>
            <a:off x="2414905" y="4259580"/>
            <a:ext cx="2011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单位时间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6141720" y="4259580"/>
            <a:ext cx="1097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路程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5602" name="文本占位符 14338"/>
          <p:cNvSpPr>
            <a:spLocks noGrp="1"/>
          </p:cNvSpPr>
          <p:nvPr/>
        </p:nvSpPr>
        <p:spPr>
          <a:xfrm>
            <a:off x="713105" y="5480685"/>
            <a:ext cx="1128014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50000"/>
              </a:lnSpc>
              <a:buNone/>
            </a:pP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速度的公式是 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. 速度单位:1m/s=</a:t>
            </a:r>
            <a:r>
              <a:rPr lang="en-US" altLang="zh-CN" sz="3200" u="sng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</a:t>
            </a:r>
            <a:r>
              <a:rPr lang="en-US" altLang="zh-CN" sz="32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km/h。</a:t>
            </a:r>
            <a:endParaRPr lang="en-US" altLang="zh-CN" sz="32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341" name="文本框 14340"/>
          <p:cNvSpPr txBox="1"/>
          <p:nvPr/>
        </p:nvSpPr>
        <p:spPr>
          <a:xfrm>
            <a:off x="8879205" y="5480685"/>
            <a:ext cx="828675" cy="645160"/>
          </a:xfrm>
          <a:prstGeom prst="rect">
            <a:avLst/>
          </a:prstGeom>
          <a:noFill/>
          <a:ln w="9525">
            <a:noFill/>
          </a:ln>
        </p:spPr>
        <p:txBody>
          <a:bodyPr wrap="none" rtlCol="0" anchor="t">
            <a:spAutoFit/>
          </a:bodyPr>
          <a:p>
            <a:pPr lvl="0" algn="l"/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3.6</a:t>
            </a:r>
            <a:endParaRPr lang="zh-CN" altLang="en-US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81927" name="对象 81926"/>
          <p:cNvGraphicFramePr/>
          <p:nvPr/>
        </p:nvGraphicFramePr>
        <p:xfrm>
          <a:off x="3831590" y="5297170"/>
          <a:ext cx="1193800" cy="90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55600" imgH="393065" progId="Equation.3">
                  <p:embed/>
                </p:oleObj>
              </mc:Choice>
              <mc:Fallback>
                <p:oleObj name="" r:id="rId1" imgW="355600" imgH="393065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31590" y="5297170"/>
                        <a:ext cx="1193800" cy="90868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7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8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3316" grpId="0"/>
      <p:bldP spid="1434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自定义 214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5643</Words>
  <Application>WPS 演示</Application>
  <PresentationFormat>宽屏</PresentationFormat>
  <Paragraphs>477</Paragraphs>
  <Slides>31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31</vt:i4>
      </vt:variant>
    </vt:vector>
  </HeadingPairs>
  <TitlesOfParts>
    <vt:vector size="47" baseType="lpstr">
      <vt:lpstr>Arial</vt:lpstr>
      <vt:lpstr>宋体</vt:lpstr>
      <vt:lpstr>Wingdings</vt:lpstr>
      <vt:lpstr>Calibri</vt:lpstr>
      <vt:lpstr>微软雅黑</vt:lpstr>
      <vt:lpstr>Book Antiqua</vt:lpstr>
      <vt:lpstr>MS UI Gothic</vt:lpstr>
      <vt:lpstr>黑体</vt:lpstr>
      <vt:lpstr>Times New Roman</vt:lpstr>
      <vt:lpstr>Arial Unicode MS</vt:lpstr>
      <vt:lpstr>Calibri Light</vt:lpstr>
      <vt:lpstr>Courier New</vt:lpstr>
      <vt:lpstr>Office 主题</vt:lpstr>
      <vt:lpstr>Equation.3</vt:lpstr>
      <vt:lpstr>Paint.Picture</vt:lpstr>
      <vt:lpstr>Word.Document.8</vt:lpstr>
      <vt:lpstr>人教版八年级物理上册</vt:lpstr>
      <vt:lpstr>一、知识结构</vt:lpstr>
      <vt:lpstr>PowerPoint 演示文稿</vt:lpstr>
      <vt:lpstr>PowerPoint 演示文稿</vt:lpstr>
      <vt:lpstr>PowerPoint 演示文稿</vt:lpstr>
      <vt:lpstr>三、时间的测量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巩固提高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WPS_1528158238</cp:lastModifiedBy>
  <cp:revision>10</cp:revision>
  <dcterms:created xsi:type="dcterms:W3CDTF">2018-11-02T13:43:00Z</dcterms:created>
  <dcterms:modified xsi:type="dcterms:W3CDTF">2018-11-03T10:33:32Z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