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Lst>
  <p:notesMasterIdLst>
    <p:notesMasterId r:id="rId59"/>
  </p:notesMasterIdLst>
  <p:sldIdLst>
    <p:sldId id="434" r:id="rId3"/>
    <p:sldId id="435" r:id="rId4"/>
    <p:sldId id="436" r:id="rId5"/>
    <p:sldId id="520" r:id="rId6"/>
    <p:sldId id="437" r:id="rId7"/>
    <p:sldId id="493" r:id="rId8"/>
    <p:sldId id="494" r:id="rId9"/>
    <p:sldId id="495" r:id="rId10"/>
    <p:sldId id="490" r:id="rId11"/>
    <p:sldId id="533" r:id="rId12"/>
    <p:sldId id="521" r:id="rId13"/>
    <p:sldId id="528" r:id="rId14"/>
    <p:sldId id="438" r:id="rId15"/>
    <p:sldId id="439" r:id="rId16"/>
    <p:sldId id="534" r:id="rId17"/>
    <p:sldId id="440" r:id="rId18"/>
    <p:sldId id="456" r:id="rId19"/>
    <p:sldId id="497" r:id="rId20"/>
    <p:sldId id="498" r:id="rId21"/>
    <p:sldId id="500" r:id="rId22"/>
    <p:sldId id="529" r:id="rId23"/>
    <p:sldId id="441" r:id="rId24"/>
    <p:sldId id="442" r:id="rId25"/>
    <p:sldId id="443" r:id="rId26"/>
    <p:sldId id="459" r:id="rId27"/>
    <p:sldId id="502" r:id="rId28"/>
    <p:sldId id="503" r:id="rId29"/>
    <p:sldId id="504" r:id="rId30"/>
    <p:sldId id="505" r:id="rId31"/>
    <p:sldId id="530" r:id="rId32"/>
    <p:sldId id="444" r:id="rId33"/>
    <p:sldId id="445" r:id="rId34"/>
    <p:sldId id="446" r:id="rId35"/>
    <p:sldId id="462" r:id="rId36"/>
    <p:sldId id="507" r:id="rId37"/>
    <p:sldId id="508" r:id="rId38"/>
    <p:sldId id="525" r:id="rId39"/>
    <p:sldId id="535" r:id="rId40"/>
    <p:sldId id="531" r:id="rId41"/>
    <p:sldId id="511" r:id="rId42"/>
    <p:sldId id="448" r:id="rId43"/>
    <p:sldId id="449" r:id="rId44"/>
    <p:sldId id="464" r:id="rId45"/>
    <p:sldId id="526" r:id="rId46"/>
    <p:sldId id="527" r:id="rId47"/>
    <p:sldId id="536" r:id="rId48"/>
    <p:sldId id="537" r:id="rId49"/>
    <p:sldId id="532" r:id="rId50"/>
    <p:sldId id="466" r:id="rId51"/>
    <p:sldId id="467" r:id="rId52"/>
    <p:sldId id="468" r:id="rId53"/>
    <p:sldId id="470" r:id="rId54"/>
    <p:sldId id="516" r:id="rId55"/>
    <p:sldId id="519" r:id="rId56"/>
    <p:sldId id="454" r:id="rId57"/>
    <p:sldId id="486" r:id="rId58"/>
  </p:sldIdLst>
  <p:sldSz cx="9145588"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708" autoAdjust="0"/>
    <p:restoredTop sz="95394" autoAdjust="0"/>
  </p:normalViewPr>
  <p:slideViewPr>
    <p:cSldViewPr snapToGrid="0">
      <p:cViewPr varScale="1">
        <p:scale>
          <a:sx n="114" d="100"/>
          <a:sy n="114" d="100"/>
        </p:scale>
        <p:origin x="-1692" y="-108"/>
      </p:cViewPr>
      <p:guideLst>
        <p:guide orient="horz" pos="2198"/>
        <p:guide pos="2838"/>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image" Target="../media/image28.wmf"/><Relationship Id="rId1" Type="http://schemas.openxmlformats.org/officeDocument/2006/relationships/image" Target="../media/image27.wmf"/><Relationship Id="rId4" Type="http://schemas.openxmlformats.org/officeDocument/2006/relationships/image" Target="../media/image30.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40.wmf"/><Relationship Id="rId2" Type="http://schemas.openxmlformats.org/officeDocument/2006/relationships/image" Target="../media/image39.wmf"/><Relationship Id="rId1" Type="http://schemas.openxmlformats.org/officeDocument/2006/relationships/image" Target="../media/image3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2020/4/18</a:t>
            </a:fld>
            <a:endParaRPr lang="zh-CN" altLang="en-US"/>
          </a:p>
        </p:txBody>
      </p:sp>
      <p:sp>
        <p:nvSpPr>
          <p:cNvPr id="4" name="幻灯片图像占位符 3"/>
          <p:cNvSpPr>
            <a:spLocks noGrp="1" noRot="1" noChangeAspect="1"/>
          </p:cNvSpPr>
          <p:nvPr>
            <p:ph type="sldImg" idx="2"/>
          </p:nvPr>
        </p:nvSpPr>
        <p:spPr>
          <a:xfrm>
            <a:off x="1371314" y="1143000"/>
            <a:ext cx="4115372"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extLst>
      <p:ext uri="{BB962C8B-B14F-4D97-AF65-F5344CB8AC3E}">
        <p14:creationId xmlns:p14="http://schemas.microsoft.com/office/powerpoint/2010/main" val="9873360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71600" y="1143000"/>
            <a:ext cx="41148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t>2</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371600" y="1143000"/>
            <a:ext cx="41148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199" y="1122363"/>
            <a:ext cx="6859191"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143199" y="3602038"/>
            <a:ext cx="6859191"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253AFCF4-B810-4D0B-BB23-CFD5C497DD78}" type="datetimeFigureOut">
              <a:rPr lang="zh-CN" altLang="en-US" smtClean="0"/>
              <a:t>2020/4/18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8DB0D88-4ED7-4C12-AD2F-AB21A450758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4000" advClick="0" advTm="0">
        <p14:vortex dir="r"/>
      </p:transition>
    </mc:Choice>
    <mc:Fallback xmlns="">
      <p:transition spd="slow" advClick="0" advTm="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253AFCF4-B810-4D0B-BB23-CFD5C497DD78}" type="datetimeFigureOut">
              <a:rPr lang="zh-CN" altLang="en-US" smtClean="0"/>
              <a:t>2020/4/18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8DB0D88-4ED7-4C12-AD2F-AB21A450758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4000" advClick="0" advTm="0">
        <p14:vortex dir="r"/>
      </p:transition>
    </mc:Choice>
    <mc:Fallback xmlns="">
      <p:transition spd="slow" advClick="0" advTm="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4812" y="365125"/>
            <a:ext cx="1972018"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759" y="365125"/>
            <a:ext cx="5801732"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253AFCF4-B810-4D0B-BB23-CFD5C497DD78}" type="datetimeFigureOut">
              <a:rPr lang="zh-CN" altLang="en-US" smtClean="0"/>
              <a:t>2020/4/18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8DB0D88-4ED7-4C12-AD2F-AB21A450758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4000" advClick="0" advTm="0">
        <p14:vortex dir="r"/>
      </p:transition>
    </mc:Choice>
    <mc:Fallback xmlns="">
      <p:transition spd="slow" advClick="0" advTm="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159" y="1122363"/>
            <a:ext cx="6858953" cy="2387600"/>
          </a:xfrm>
        </p:spPr>
        <p:txBody>
          <a:bodyPr anchor="b"/>
          <a:lstStyle>
            <a:lvl1pPr algn="ctr">
              <a:defRPr sz="4500"/>
            </a:lvl1pPr>
          </a:lstStyle>
          <a:p>
            <a:pPr fontAlgn="auto"/>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143159" y="3602038"/>
            <a:ext cx="6858953"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935" indent="0" algn="ctr">
              <a:buNone/>
              <a:defRPr sz="1200"/>
            </a:lvl8pPr>
            <a:lvl9pPr marL="2743835" indent="0" algn="ctr">
              <a:buNone/>
              <a:defRPr sz="1200"/>
            </a:lvl9pPr>
          </a:lstStyle>
          <a:p>
            <a:pPr fontAlgn="auto"/>
            <a:r>
              <a:rPr lang="zh-CN" altLang="en-US" strike="noStrike" noProof="1" smtClean="0"/>
              <a:t>单击此处编辑母版副标题样式</a:t>
            </a:r>
            <a:endParaRPr lang="zh-CN" altLang="en-US" strike="noStrike" noProof="1"/>
          </a:p>
        </p:txBody>
      </p:sp>
      <p:sp>
        <p:nvSpPr>
          <p:cNvPr id="4" name="日期占位符 3"/>
          <p:cNvSpPr>
            <a:spLocks noGrp="1"/>
          </p:cNvSpPr>
          <p:nvPr>
            <p:ph type="dt" sz="half" idx="10"/>
          </p:nvPr>
        </p:nvSpPr>
        <p:spPr/>
        <p:txBody>
          <a:bodyPr/>
          <a:lstStyle/>
          <a:p>
            <a:pPr fontAlgn="auto"/>
            <a:fld id="{E34DBC0E-06DF-4452-B21C-13EF073AF063}" type="datetimeFigureOut">
              <a:rPr lang="zh-CN" altLang="en-US" strike="noStrike" noProof="1" smtClean="0">
                <a:latin typeface="+mn-lt"/>
                <a:ea typeface="+mn-ea"/>
                <a:cs typeface="+mn-cs"/>
              </a:rPr>
              <a:t>2020/4/18</a:t>
            </a:fld>
            <a:endParaRPr lang="zh-CN" altLang="en-US" strike="noStrike" noProof="1"/>
          </a:p>
        </p:txBody>
      </p:sp>
      <p:sp>
        <p:nvSpPr>
          <p:cNvPr id="5" name="页脚占位符 4"/>
          <p:cNvSpPr>
            <a:spLocks noGrp="1"/>
          </p:cNvSpPr>
          <p:nvPr>
            <p:ph type="ftr" sz="quarter" idx="11"/>
          </p:nvPr>
        </p:nvSpPr>
        <p:spPr/>
        <p:txBody>
          <a:bodyPr/>
          <a:lstStyle/>
          <a:p>
            <a:pPr fontAlgn="auto"/>
            <a:endParaRPr lang="zh-CN" altLang="en-US" strike="noStrike" noProof="1"/>
          </a:p>
        </p:txBody>
      </p:sp>
      <p:sp>
        <p:nvSpPr>
          <p:cNvPr id="6" name="灯片编号占位符 5"/>
          <p:cNvSpPr>
            <a:spLocks noGrp="1"/>
          </p:cNvSpPr>
          <p:nvPr>
            <p:ph type="sldNum" sz="quarter" idx="12"/>
          </p:nvPr>
        </p:nvSpPr>
        <p:spPr/>
        <p:txBody>
          <a:bodyPr/>
          <a:lstStyle/>
          <a:p>
            <a:pPr fontAlgn="auto"/>
            <a:fld id="{8AE5E5E4-3DB3-4B86-AECB-FF86B4A0601C}" type="slidenum">
              <a:rPr lang="zh-CN" altLang="en-US" strike="noStrike" noProof="1" smtClean="0">
                <a:latin typeface="+mn-lt"/>
                <a:ea typeface="+mn-ea"/>
                <a:cs typeface="+mn-cs"/>
              </a:rPr>
              <a:t>‹#›</a:t>
            </a:fld>
            <a:endParaRPr lang="zh-CN" altLang="en-US" strike="noStrike" noProof="1"/>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auto"/>
            <a:r>
              <a:rPr lang="zh-CN" altLang="en-US" strike="noStrike" noProof="1" smtClean="0"/>
              <a:t>单击此处编辑母版文本样式</a:t>
            </a:r>
          </a:p>
          <a:p>
            <a:pPr lvl="1" fontAlgn="auto"/>
            <a:r>
              <a:rPr lang="zh-CN" altLang="en-US" strike="noStrike" noProof="1" smtClean="0"/>
              <a:t>第二级</a:t>
            </a:r>
          </a:p>
          <a:p>
            <a:pPr lvl="2" fontAlgn="auto"/>
            <a:r>
              <a:rPr lang="zh-CN" altLang="en-US" strike="noStrike" noProof="1" smtClean="0"/>
              <a:t>第三级</a:t>
            </a:r>
          </a:p>
          <a:p>
            <a:pPr lvl="3" fontAlgn="auto"/>
            <a:r>
              <a:rPr lang="zh-CN" altLang="en-US" strike="noStrike" noProof="1" smtClean="0"/>
              <a:t>第四级</a:t>
            </a:r>
          </a:p>
          <a:p>
            <a:pPr lvl="4" fontAlgn="auto"/>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lstStyle/>
          <a:p>
            <a:pPr fontAlgn="auto"/>
            <a:fld id="{E34DBC0E-06DF-4452-B21C-13EF073AF063}" type="datetimeFigureOut">
              <a:rPr lang="zh-CN" altLang="en-US" strike="noStrike" noProof="1" smtClean="0">
                <a:latin typeface="+mn-lt"/>
                <a:ea typeface="+mn-ea"/>
                <a:cs typeface="+mn-cs"/>
              </a:rPr>
              <a:t>2020/4/18</a:t>
            </a:fld>
            <a:endParaRPr lang="zh-CN" altLang="en-US" strike="noStrike" noProof="1"/>
          </a:p>
        </p:txBody>
      </p:sp>
      <p:sp>
        <p:nvSpPr>
          <p:cNvPr id="5" name="页脚占位符 4"/>
          <p:cNvSpPr>
            <a:spLocks noGrp="1"/>
          </p:cNvSpPr>
          <p:nvPr>
            <p:ph type="ftr" sz="quarter" idx="11"/>
          </p:nvPr>
        </p:nvSpPr>
        <p:spPr/>
        <p:txBody>
          <a:bodyPr/>
          <a:lstStyle/>
          <a:p>
            <a:pPr fontAlgn="auto"/>
            <a:endParaRPr lang="zh-CN" altLang="en-US" strike="noStrike" noProof="1"/>
          </a:p>
        </p:txBody>
      </p:sp>
      <p:sp>
        <p:nvSpPr>
          <p:cNvPr id="6" name="灯片编号占位符 5"/>
          <p:cNvSpPr>
            <a:spLocks noGrp="1"/>
          </p:cNvSpPr>
          <p:nvPr>
            <p:ph type="sldNum" sz="quarter" idx="12"/>
          </p:nvPr>
        </p:nvSpPr>
        <p:spPr/>
        <p:txBody>
          <a:bodyPr/>
          <a:lstStyle/>
          <a:p>
            <a:pPr fontAlgn="auto"/>
            <a:fld id="{8AE5E5E4-3DB3-4B86-AECB-FF86B4A0601C}" type="slidenum">
              <a:rPr lang="zh-CN" altLang="en-US" strike="noStrike" noProof="1" smtClean="0">
                <a:latin typeface="+mn-lt"/>
                <a:ea typeface="+mn-ea"/>
                <a:cs typeface="+mn-cs"/>
              </a:rPr>
              <a:t>‹#›</a:t>
            </a:fld>
            <a:endParaRPr lang="zh-CN" altLang="en-US" strike="noStrike" noProof="1"/>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974" y="1709738"/>
            <a:ext cx="7887795" cy="2852737"/>
          </a:xfrm>
        </p:spPr>
        <p:txBody>
          <a:bodyPr anchor="b"/>
          <a:lstStyle>
            <a:lvl1pPr>
              <a:defRPr sz="4500"/>
            </a:lvl1pPr>
          </a:lstStyle>
          <a:p>
            <a:pPr fontAlgn="auto"/>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623974" y="4589463"/>
            <a:ext cx="7887795"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935" indent="0">
              <a:buNone/>
              <a:defRPr sz="1200">
                <a:solidFill>
                  <a:schemeClr val="tx1">
                    <a:tint val="75000"/>
                  </a:schemeClr>
                </a:solidFill>
              </a:defRPr>
            </a:lvl8pPr>
            <a:lvl9pPr marL="2743835" indent="0">
              <a:buNone/>
              <a:defRPr sz="1200">
                <a:solidFill>
                  <a:schemeClr val="tx1">
                    <a:tint val="75000"/>
                  </a:schemeClr>
                </a:solidFill>
              </a:defRPr>
            </a:lvl9pPr>
          </a:lstStyle>
          <a:p>
            <a:pPr lvl="0" fontAlgn="auto"/>
            <a:r>
              <a:rPr lang="zh-CN" altLang="en-US" strike="noStrike" noProof="1" smtClean="0"/>
              <a:t>单击此处编辑母版文本样式</a:t>
            </a:r>
          </a:p>
        </p:txBody>
      </p:sp>
      <p:sp>
        <p:nvSpPr>
          <p:cNvPr id="4" name="日期占位符 3"/>
          <p:cNvSpPr>
            <a:spLocks noGrp="1"/>
          </p:cNvSpPr>
          <p:nvPr>
            <p:ph type="dt" sz="half" idx="10"/>
          </p:nvPr>
        </p:nvSpPr>
        <p:spPr/>
        <p:txBody>
          <a:bodyPr/>
          <a:lstStyle/>
          <a:p>
            <a:pPr fontAlgn="auto"/>
            <a:fld id="{E34DBC0E-06DF-4452-B21C-13EF073AF063}" type="datetimeFigureOut">
              <a:rPr lang="zh-CN" altLang="en-US" strike="noStrike" noProof="1" smtClean="0">
                <a:latin typeface="+mn-lt"/>
                <a:ea typeface="+mn-ea"/>
                <a:cs typeface="+mn-cs"/>
              </a:rPr>
              <a:t>2020/4/18</a:t>
            </a:fld>
            <a:endParaRPr lang="zh-CN" altLang="en-US" strike="noStrike" noProof="1"/>
          </a:p>
        </p:txBody>
      </p:sp>
      <p:sp>
        <p:nvSpPr>
          <p:cNvPr id="5" name="页脚占位符 4"/>
          <p:cNvSpPr>
            <a:spLocks noGrp="1"/>
          </p:cNvSpPr>
          <p:nvPr>
            <p:ph type="ftr" sz="quarter" idx="11"/>
          </p:nvPr>
        </p:nvSpPr>
        <p:spPr/>
        <p:txBody>
          <a:bodyPr/>
          <a:lstStyle/>
          <a:p>
            <a:pPr fontAlgn="auto"/>
            <a:endParaRPr lang="zh-CN" altLang="en-US" strike="noStrike" noProof="1"/>
          </a:p>
        </p:txBody>
      </p:sp>
      <p:sp>
        <p:nvSpPr>
          <p:cNvPr id="6" name="灯片编号占位符 5"/>
          <p:cNvSpPr>
            <a:spLocks noGrp="1"/>
          </p:cNvSpPr>
          <p:nvPr>
            <p:ph type="sldNum" sz="quarter" idx="12"/>
          </p:nvPr>
        </p:nvSpPr>
        <p:spPr/>
        <p:txBody>
          <a:bodyPr/>
          <a:lstStyle/>
          <a:p>
            <a:pPr fontAlgn="auto"/>
            <a:fld id="{8AE5E5E4-3DB3-4B86-AECB-FF86B4A0601C}" type="slidenum">
              <a:rPr lang="zh-CN" altLang="en-US" strike="noStrike" noProof="1" smtClean="0">
                <a:latin typeface="+mn-lt"/>
                <a:ea typeface="+mn-ea"/>
                <a:cs typeface="+mn-cs"/>
              </a:rPr>
              <a:t>‹#›</a:t>
            </a:fld>
            <a:endParaRPr lang="zh-CN" altLang="en-US" strike="noStrike" noProof="1"/>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628737" y="1825625"/>
            <a:ext cx="3886740" cy="4351338"/>
          </a:xfrm>
        </p:spPr>
        <p:txBody>
          <a:bodyPr/>
          <a:lstStyle/>
          <a:p>
            <a:pPr lvl="0" fontAlgn="auto"/>
            <a:r>
              <a:rPr lang="zh-CN" altLang="en-US" strike="noStrike" noProof="1" smtClean="0"/>
              <a:t>单击此处编辑母版文本样式</a:t>
            </a:r>
          </a:p>
          <a:p>
            <a:pPr lvl="1" fontAlgn="auto"/>
            <a:r>
              <a:rPr lang="zh-CN" altLang="en-US" strike="noStrike" noProof="1" smtClean="0"/>
              <a:t>第二级</a:t>
            </a:r>
          </a:p>
          <a:p>
            <a:pPr lvl="2" fontAlgn="auto"/>
            <a:r>
              <a:rPr lang="zh-CN" altLang="en-US" strike="noStrike" noProof="1" smtClean="0"/>
              <a:t>第三级</a:t>
            </a:r>
          </a:p>
          <a:p>
            <a:pPr lvl="3" fontAlgn="auto"/>
            <a:r>
              <a:rPr lang="zh-CN" altLang="en-US" strike="noStrike" noProof="1" smtClean="0"/>
              <a:t>第四级</a:t>
            </a:r>
          </a:p>
          <a:p>
            <a:pPr lvl="4" fontAlgn="auto"/>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4629793" y="1825625"/>
            <a:ext cx="3886740" cy="4351338"/>
          </a:xfrm>
        </p:spPr>
        <p:txBody>
          <a:bodyPr/>
          <a:lstStyle/>
          <a:p>
            <a:pPr lvl="0" fontAlgn="auto"/>
            <a:r>
              <a:rPr lang="zh-CN" altLang="en-US" strike="noStrike" noProof="1" smtClean="0"/>
              <a:t>单击此处编辑母版文本样式</a:t>
            </a:r>
          </a:p>
          <a:p>
            <a:pPr lvl="1" fontAlgn="auto"/>
            <a:r>
              <a:rPr lang="zh-CN" altLang="en-US" strike="noStrike" noProof="1" smtClean="0"/>
              <a:t>第二级</a:t>
            </a:r>
          </a:p>
          <a:p>
            <a:pPr lvl="2" fontAlgn="auto"/>
            <a:r>
              <a:rPr lang="zh-CN" altLang="en-US" strike="noStrike" noProof="1" smtClean="0"/>
              <a:t>第三级</a:t>
            </a:r>
          </a:p>
          <a:p>
            <a:pPr lvl="3" fontAlgn="auto"/>
            <a:r>
              <a:rPr lang="zh-CN" altLang="en-US" strike="noStrike" noProof="1" smtClean="0"/>
              <a:t>第四级</a:t>
            </a:r>
          </a:p>
          <a:p>
            <a:pPr lvl="4" fontAlgn="auto"/>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lstStyle/>
          <a:p>
            <a:pPr fontAlgn="auto"/>
            <a:fld id="{E34DBC0E-06DF-4452-B21C-13EF073AF063}" type="datetimeFigureOut">
              <a:rPr lang="zh-CN" altLang="en-US" strike="noStrike" noProof="1" smtClean="0">
                <a:latin typeface="+mn-lt"/>
                <a:ea typeface="+mn-ea"/>
                <a:cs typeface="+mn-cs"/>
              </a:rPr>
              <a:t>2020/4/18</a:t>
            </a:fld>
            <a:endParaRPr lang="zh-CN" altLang="en-US" strike="noStrike" noProof="1"/>
          </a:p>
        </p:txBody>
      </p:sp>
      <p:sp>
        <p:nvSpPr>
          <p:cNvPr id="6" name="页脚占位符 5"/>
          <p:cNvSpPr>
            <a:spLocks noGrp="1"/>
          </p:cNvSpPr>
          <p:nvPr>
            <p:ph type="ftr" sz="quarter" idx="11"/>
          </p:nvPr>
        </p:nvSpPr>
        <p:spPr/>
        <p:txBody>
          <a:bodyPr/>
          <a:lstStyle/>
          <a:p>
            <a:pPr fontAlgn="auto"/>
            <a:endParaRPr lang="zh-CN" altLang="en-US" strike="noStrike" noProof="1"/>
          </a:p>
        </p:txBody>
      </p:sp>
      <p:sp>
        <p:nvSpPr>
          <p:cNvPr id="7" name="灯片编号占位符 6"/>
          <p:cNvSpPr>
            <a:spLocks noGrp="1"/>
          </p:cNvSpPr>
          <p:nvPr>
            <p:ph type="sldNum" sz="quarter" idx="12"/>
          </p:nvPr>
        </p:nvSpPr>
        <p:spPr/>
        <p:txBody>
          <a:bodyPr/>
          <a:lstStyle/>
          <a:p>
            <a:pPr fontAlgn="auto"/>
            <a:fld id="{8AE5E5E4-3DB3-4B86-AECB-FF86B4A0601C}" type="slidenum">
              <a:rPr lang="zh-CN" altLang="en-US" strike="noStrike" noProof="1" smtClean="0">
                <a:latin typeface="+mn-lt"/>
                <a:ea typeface="+mn-ea"/>
                <a:cs typeface="+mn-cs"/>
              </a:rPr>
              <a:t>‹#›</a:t>
            </a:fld>
            <a:endParaRPr lang="zh-CN" altLang="en-US" strike="noStrike" noProof="1"/>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928" y="365125"/>
            <a:ext cx="7887795" cy="1325563"/>
          </a:xfrm>
        </p:spPr>
        <p:txBody>
          <a:bodyPr/>
          <a:lstStyle/>
          <a:p>
            <a:pPr fontAlgn="auto"/>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629928" y="1681163"/>
            <a:ext cx="386887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935" indent="0">
              <a:buNone/>
              <a:defRPr sz="1200" b="1"/>
            </a:lvl8pPr>
            <a:lvl9pPr marL="2743835" indent="0">
              <a:buNone/>
              <a:defRPr sz="1200" b="1"/>
            </a:lvl9pPr>
          </a:lstStyle>
          <a:p>
            <a:pPr lvl="0" fontAlgn="auto"/>
            <a:r>
              <a:rPr lang="zh-CN" altLang="en-US" strike="noStrike" noProof="1" smtClean="0"/>
              <a:t>单击此处编辑母版文本样式</a:t>
            </a:r>
          </a:p>
        </p:txBody>
      </p:sp>
      <p:sp>
        <p:nvSpPr>
          <p:cNvPr id="4" name="内容占位符 3"/>
          <p:cNvSpPr>
            <a:spLocks noGrp="1"/>
          </p:cNvSpPr>
          <p:nvPr>
            <p:ph sz="half" idx="2"/>
          </p:nvPr>
        </p:nvSpPr>
        <p:spPr>
          <a:xfrm>
            <a:off x="629928" y="2505075"/>
            <a:ext cx="3868878" cy="3684588"/>
          </a:xfrm>
        </p:spPr>
        <p:txBody>
          <a:bodyPr/>
          <a:lstStyle/>
          <a:p>
            <a:pPr lvl="0" fontAlgn="auto"/>
            <a:r>
              <a:rPr lang="zh-CN" altLang="en-US" strike="noStrike" noProof="1" smtClean="0"/>
              <a:t>单击此处编辑母版文本样式</a:t>
            </a:r>
          </a:p>
          <a:p>
            <a:pPr lvl="1" fontAlgn="auto"/>
            <a:r>
              <a:rPr lang="zh-CN" altLang="en-US" strike="noStrike" noProof="1" smtClean="0"/>
              <a:t>第二级</a:t>
            </a:r>
          </a:p>
          <a:p>
            <a:pPr lvl="2" fontAlgn="auto"/>
            <a:r>
              <a:rPr lang="zh-CN" altLang="en-US" strike="noStrike" noProof="1" smtClean="0"/>
              <a:t>第三级</a:t>
            </a:r>
          </a:p>
          <a:p>
            <a:pPr lvl="3" fontAlgn="auto"/>
            <a:r>
              <a:rPr lang="zh-CN" altLang="en-US" strike="noStrike" noProof="1" smtClean="0"/>
              <a:t>第四级</a:t>
            </a:r>
          </a:p>
          <a:p>
            <a:pPr lvl="4" fontAlgn="auto"/>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4629793" y="1681163"/>
            <a:ext cx="388793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935" indent="0">
              <a:buNone/>
              <a:defRPr sz="1200" b="1"/>
            </a:lvl8pPr>
            <a:lvl9pPr marL="2743835" indent="0">
              <a:buNone/>
              <a:defRPr sz="1200" b="1"/>
            </a:lvl9pPr>
          </a:lstStyle>
          <a:p>
            <a:pPr lvl="0" fontAlgn="auto"/>
            <a:r>
              <a:rPr lang="zh-CN" altLang="en-US" strike="noStrike" noProof="1" smtClean="0"/>
              <a:t>单击此处编辑母版文本样式</a:t>
            </a:r>
          </a:p>
        </p:txBody>
      </p:sp>
      <p:sp>
        <p:nvSpPr>
          <p:cNvPr id="6" name="内容占位符 5"/>
          <p:cNvSpPr>
            <a:spLocks noGrp="1"/>
          </p:cNvSpPr>
          <p:nvPr>
            <p:ph sz="quarter" idx="4"/>
          </p:nvPr>
        </p:nvSpPr>
        <p:spPr>
          <a:xfrm>
            <a:off x="4629793" y="2505075"/>
            <a:ext cx="3887931" cy="3684588"/>
          </a:xfrm>
        </p:spPr>
        <p:txBody>
          <a:bodyPr/>
          <a:lstStyle/>
          <a:p>
            <a:pPr lvl="0" fontAlgn="auto"/>
            <a:r>
              <a:rPr lang="zh-CN" altLang="en-US" strike="noStrike" noProof="1" smtClean="0"/>
              <a:t>单击此处编辑母版文本样式</a:t>
            </a:r>
          </a:p>
          <a:p>
            <a:pPr lvl="1" fontAlgn="auto"/>
            <a:r>
              <a:rPr lang="zh-CN" altLang="en-US" strike="noStrike" noProof="1" smtClean="0"/>
              <a:t>第二级</a:t>
            </a:r>
          </a:p>
          <a:p>
            <a:pPr lvl="2" fontAlgn="auto"/>
            <a:r>
              <a:rPr lang="zh-CN" altLang="en-US" strike="noStrike" noProof="1" smtClean="0"/>
              <a:t>第三级</a:t>
            </a:r>
          </a:p>
          <a:p>
            <a:pPr lvl="3" fontAlgn="auto"/>
            <a:r>
              <a:rPr lang="zh-CN" altLang="en-US" strike="noStrike" noProof="1" smtClean="0"/>
              <a:t>第四级</a:t>
            </a:r>
          </a:p>
          <a:p>
            <a:pPr lvl="4" fontAlgn="auto"/>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lstStyle/>
          <a:p>
            <a:pPr fontAlgn="auto"/>
            <a:fld id="{E34DBC0E-06DF-4452-B21C-13EF073AF063}" type="datetimeFigureOut">
              <a:rPr lang="zh-CN" altLang="en-US" strike="noStrike" noProof="1" smtClean="0">
                <a:latin typeface="+mn-lt"/>
                <a:ea typeface="+mn-ea"/>
                <a:cs typeface="+mn-cs"/>
              </a:rPr>
              <a:t>2020/4/18</a:t>
            </a:fld>
            <a:endParaRPr lang="zh-CN" altLang="en-US" strike="noStrike" noProof="1"/>
          </a:p>
        </p:txBody>
      </p:sp>
      <p:sp>
        <p:nvSpPr>
          <p:cNvPr id="8" name="页脚占位符 7"/>
          <p:cNvSpPr>
            <a:spLocks noGrp="1"/>
          </p:cNvSpPr>
          <p:nvPr>
            <p:ph type="ftr" sz="quarter" idx="11"/>
          </p:nvPr>
        </p:nvSpPr>
        <p:spPr/>
        <p:txBody>
          <a:bodyPr/>
          <a:lstStyle/>
          <a:p>
            <a:pPr fontAlgn="auto"/>
            <a:endParaRPr lang="zh-CN" altLang="en-US" strike="noStrike" noProof="1"/>
          </a:p>
        </p:txBody>
      </p:sp>
      <p:sp>
        <p:nvSpPr>
          <p:cNvPr id="9" name="灯片编号占位符 8"/>
          <p:cNvSpPr>
            <a:spLocks noGrp="1"/>
          </p:cNvSpPr>
          <p:nvPr>
            <p:ph type="sldNum" sz="quarter" idx="12"/>
          </p:nvPr>
        </p:nvSpPr>
        <p:spPr/>
        <p:txBody>
          <a:bodyPr/>
          <a:lstStyle/>
          <a:p>
            <a:pPr fontAlgn="auto"/>
            <a:fld id="{8AE5E5E4-3DB3-4B86-AECB-FF86B4A0601C}" type="slidenum">
              <a:rPr lang="zh-CN" altLang="en-US" strike="noStrike" noProof="1" smtClean="0">
                <a:latin typeface="+mn-lt"/>
                <a:ea typeface="+mn-ea"/>
                <a:cs typeface="+mn-cs"/>
              </a:rPr>
              <a:t>‹#›</a:t>
            </a:fld>
            <a:endParaRPr lang="zh-CN" altLang="en-US" strike="noStrike" noProof="1"/>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lstStyle/>
          <a:p>
            <a:pPr fontAlgn="auto"/>
            <a:fld id="{E34DBC0E-06DF-4452-B21C-13EF073AF063}" type="datetimeFigureOut">
              <a:rPr lang="zh-CN" altLang="en-US" strike="noStrike" noProof="1" smtClean="0">
                <a:latin typeface="+mn-lt"/>
                <a:ea typeface="+mn-ea"/>
                <a:cs typeface="+mn-cs"/>
              </a:rPr>
              <a:t>2020/4/18</a:t>
            </a:fld>
            <a:endParaRPr lang="zh-CN" altLang="en-US" strike="noStrike" noProof="1"/>
          </a:p>
        </p:txBody>
      </p:sp>
      <p:sp>
        <p:nvSpPr>
          <p:cNvPr id="4" name="页脚占位符 3"/>
          <p:cNvSpPr>
            <a:spLocks noGrp="1"/>
          </p:cNvSpPr>
          <p:nvPr>
            <p:ph type="ftr" sz="quarter" idx="11"/>
          </p:nvPr>
        </p:nvSpPr>
        <p:spPr/>
        <p:txBody>
          <a:bodyPr/>
          <a:lstStyle/>
          <a:p>
            <a:pPr fontAlgn="auto"/>
            <a:endParaRPr lang="zh-CN" altLang="en-US" strike="noStrike" noProof="1"/>
          </a:p>
        </p:txBody>
      </p:sp>
      <p:sp>
        <p:nvSpPr>
          <p:cNvPr id="5" name="灯片编号占位符 4"/>
          <p:cNvSpPr>
            <a:spLocks noGrp="1"/>
          </p:cNvSpPr>
          <p:nvPr>
            <p:ph type="sldNum" sz="quarter" idx="12"/>
          </p:nvPr>
        </p:nvSpPr>
        <p:spPr/>
        <p:txBody>
          <a:bodyPr/>
          <a:lstStyle/>
          <a:p>
            <a:pPr fontAlgn="auto"/>
            <a:fld id="{8AE5E5E4-3DB3-4B86-AECB-FF86B4A0601C}" type="slidenum">
              <a:rPr lang="zh-CN" altLang="en-US" strike="noStrike" noProof="1" smtClean="0">
                <a:latin typeface="+mn-lt"/>
                <a:ea typeface="+mn-ea"/>
                <a:cs typeface="+mn-cs"/>
              </a:rPr>
              <a:t>‹#›</a:t>
            </a:fld>
            <a:endParaRPr lang="zh-CN" altLang="en-US" strike="noStrike" noProof="1"/>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fontAlgn="auto"/>
            <a:fld id="{E34DBC0E-06DF-4452-B21C-13EF073AF063}" type="datetimeFigureOut">
              <a:rPr lang="zh-CN" altLang="en-US" strike="noStrike" noProof="1" smtClean="0">
                <a:latin typeface="+mn-lt"/>
                <a:ea typeface="+mn-ea"/>
                <a:cs typeface="+mn-cs"/>
              </a:rPr>
              <a:t>2020/4/18</a:t>
            </a:fld>
            <a:endParaRPr lang="zh-CN" altLang="en-US" strike="noStrike" noProof="1"/>
          </a:p>
        </p:txBody>
      </p:sp>
      <p:sp>
        <p:nvSpPr>
          <p:cNvPr id="3" name="页脚占位符 2"/>
          <p:cNvSpPr>
            <a:spLocks noGrp="1"/>
          </p:cNvSpPr>
          <p:nvPr>
            <p:ph type="ftr" sz="quarter" idx="11"/>
          </p:nvPr>
        </p:nvSpPr>
        <p:spPr/>
        <p:txBody>
          <a:bodyPr/>
          <a:lstStyle/>
          <a:p>
            <a:pPr fontAlgn="auto"/>
            <a:endParaRPr lang="zh-CN" altLang="en-US" strike="noStrike" noProof="1"/>
          </a:p>
        </p:txBody>
      </p:sp>
      <p:sp>
        <p:nvSpPr>
          <p:cNvPr id="4" name="灯片编号占位符 3"/>
          <p:cNvSpPr>
            <a:spLocks noGrp="1"/>
          </p:cNvSpPr>
          <p:nvPr>
            <p:ph type="sldNum" sz="quarter" idx="12"/>
          </p:nvPr>
        </p:nvSpPr>
        <p:spPr/>
        <p:txBody>
          <a:bodyPr/>
          <a:lstStyle/>
          <a:p>
            <a:pPr fontAlgn="auto"/>
            <a:fld id="{8AE5E5E4-3DB3-4B86-AECB-FF86B4A0601C}" type="slidenum">
              <a:rPr lang="zh-CN" altLang="en-US" strike="noStrike" noProof="1" smtClean="0">
                <a:latin typeface="+mn-lt"/>
                <a:ea typeface="+mn-ea"/>
                <a:cs typeface="+mn-cs"/>
              </a:rPr>
              <a:t>‹#›</a:t>
            </a:fld>
            <a:endParaRPr lang="zh-CN" altLang="en-US" strike="noStrike" noProof="1"/>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fontAlgn="auto"/>
            <a:fld id="{E34DBC0E-06DF-4452-B21C-13EF073AF063}" type="datetimeFigureOut">
              <a:rPr lang="zh-CN" altLang="en-US" strike="noStrike" noProof="1" smtClean="0">
                <a:latin typeface="+mn-lt"/>
                <a:ea typeface="+mn-ea"/>
                <a:cs typeface="+mn-cs"/>
              </a:rPr>
              <a:t>2020/4/18</a:t>
            </a:fld>
            <a:endParaRPr lang="zh-CN" altLang="en-US" strike="noStrike" noProof="1"/>
          </a:p>
        </p:txBody>
      </p:sp>
      <p:sp>
        <p:nvSpPr>
          <p:cNvPr id="3" name="页脚占位符 2"/>
          <p:cNvSpPr>
            <a:spLocks noGrp="1"/>
          </p:cNvSpPr>
          <p:nvPr>
            <p:ph type="ftr" sz="quarter" idx="11"/>
          </p:nvPr>
        </p:nvSpPr>
        <p:spPr/>
        <p:txBody>
          <a:bodyPr/>
          <a:lstStyle/>
          <a:p>
            <a:pPr fontAlgn="auto"/>
            <a:endParaRPr lang="zh-CN" altLang="en-US" strike="noStrike" noProof="1"/>
          </a:p>
        </p:txBody>
      </p:sp>
      <p:sp>
        <p:nvSpPr>
          <p:cNvPr id="4" name="灯片编号占位符 3"/>
          <p:cNvSpPr>
            <a:spLocks noGrp="1"/>
          </p:cNvSpPr>
          <p:nvPr>
            <p:ph type="sldNum" sz="quarter" idx="12"/>
          </p:nvPr>
        </p:nvSpPr>
        <p:spPr/>
        <p:txBody>
          <a:bodyPr/>
          <a:lstStyle/>
          <a:p>
            <a:pPr fontAlgn="auto"/>
            <a:fld id="{8AE5E5E4-3DB3-4B86-AECB-FF86B4A0601C}" type="slidenum">
              <a:rPr lang="zh-CN" altLang="en-US" strike="noStrike" noProof="1" smtClean="0">
                <a:latin typeface="+mn-lt"/>
                <a:ea typeface="+mn-ea"/>
                <a:cs typeface="+mn-cs"/>
              </a:rPr>
              <a:t>‹#›</a:t>
            </a:fld>
            <a:endParaRPr lang="zh-CN" altLang="en-US" strike="noStrike" noProof="1"/>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253AFCF4-B810-4D0B-BB23-CFD5C497DD78}" type="datetimeFigureOut">
              <a:rPr lang="zh-CN" altLang="en-US" smtClean="0"/>
              <a:t>2020/4/18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8DB0D88-4ED7-4C12-AD2F-AB21A450758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4000" advClick="0" advTm="0">
        <p14:vortex dir="r"/>
      </p:transition>
    </mc:Choice>
    <mc:Fallback xmlns="">
      <p:transition spd="slow" advClick="0" advTm="0">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fontAlgn="auto"/>
            <a:fld id="{E34DBC0E-06DF-4452-B21C-13EF073AF063}" type="datetimeFigureOut">
              <a:rPr lang="zh-CN" altLang="en-US" strike="noStrike" noProof="1" smtClean="0">
                <a:latin typeface="+mn-lt"/>
                <a:ea typeface="+mn-ea"/>
                <a:cs typeface="+mn-cs"/>
              </a:rPr>
              <a:t>2020/4/18</a:t>
            </a:fld>
            <a:endParaRPr lang="zh-CN" altLang="en-US" strike="noStrike" noProof="1"/>
          </a:p>
        </p:txBody>
      </p:sp>
      <p:sp>
        <p:nvSpPr>
          <p:cNvPr id="3" name="页脚占位符 2"/>
          <p:cNvSpPr>
            <a:spLocks noGrp="1"/>
          </p:cNvSpPr>
          <p:nvPr>
            <p:ph type="ftr" sz="quarter" idx="11"/>
          </p:nvPr>
        </p:nvSpPr>
        <p:spPr/>
        <p:txBody>
          <a:bodyPr/>
          <a:lstStyle/>
          <a:p>
            <a:pPr fontAlgn="auto"/>
            <a:endParaRPr lang="zh-CN" altLang="en-US" strike="noStrike" noProof="1"/>
          </a:p>
        </p:txBody>
      </p:sp>
      <p:sp>
        <p:nvSpPr>
          <p:cNvPr id="4" name="灯片编号占位符 3"/>
          <p:cNvSpPr>
            <a:spLocks noGrp="1"/>
          </p:cNvSpPr>
          <p:nvPr>
            <p:ph type="sldNum" sz="quarter" idx="12"/>
          </p:nvPr>
        </p:nvSpPr>
        <p:spPr/>
        <p:txBody>
          <a:bodyPr/>
          <a:lstStyle/>
          <a:p>
            <a:pPr fontAlgn="auto"/>
            <a:fld id="{8AE5E5E4-3DB3-4B86-AECB-FF86B4A0601C}" type="slidenum">
              <a:rPr lang="zh-CN" altLang="en-US" strike="noStrike" noProof="1" smtClean="0">
                <a:latin typeface="+mn-lt"/>
                <a:ea typeface="+mn-ea"/>
                <a:cs typeface="+mn-cs"/>
              </a:rPr>
              <a:t>‹#›</a:t>
            </a:fld>
            <a:endParaRPr lang="zh-CN" altLang="en-US" strike="noStrike" noProof="1"/>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fontAlgn="auto"/>
            <a:fld id="{E34DBC0E-06DF-4452-B21C-13EF073AF063}" type="datetimeFigureOut">
              <a:rPr lang="zh-CN" altLang="en-US" strike="noStrike" noProof="1" smtClean="0">
                <a:latin typeface="+mn-lt"/>
                <a:ea typeface="+mn-ea"/>
                <a:cs typeface="+mn-cs"/>
              </a:rPr>
              <a:t>2020/4/18</a:t>
            </a:fld>
            <a:endParaRPr lang="zh-CN" altLang="en-US" strike="noStrike" noProof="1"/>
          </a:p>
        </p:txBody>
      </p:sp>
      <p:sp>
        <p:nvSpPr>
          <p:cNvPr id="3" name="页脚占位符 2"/>
          <p:cNvSpPr>
            <a:spLocks noGrp="1"/>
          </p:cNvSpPr>
          <p:nvPr>
            <p:ph type="ftr" sz="quarter" idx="11"/>
          </p:nvPr>
        </p:nvSpPr>
        <p:spPr/>
        <p:txBody>
          <a:bodyPr/>
          <a:lstStyle/>
          <a:p>
            <a:pPr fontAlgn="auto"/>
            <a:endParaRPr lang="zh-CN" altLang="en-US" strike="noStrike" noProof="1"/>
          </a:p>
        </p:txBody>
      </p:sp>
      <p:sp>
        <p:nvSpPr>
          <p:cNvPr id="4" name="灯片编号占位符 3"/>
          <p:cNvSpPr>
            <a:spLocks noGrp="1"/>
          </p:cNvSpPr>
          <p:nvPr>
            <p:ph type="sldNum" sz="quarter" idx="12"/>
          </p:nvPr>
        </p:nvSpPr>
        <p:spPr/>
        <p:txBody>
          <a:bodyPr/>
          <a:lstStyle/>
          <a:p>
            <a:pPr fontAlgn="auto"/>
            <a:fld id="{8AE5E5E4-3DB3-4B86-AECB-FF86B4A0601C}" type="slidenum">
              <a:rPr lang="zh-CN" altLang="en-US" strike="noStrike" noProof="1" smtClean="0">
                <a:latin typeface="+mn-lt"/>
                <a:ea typeface="+mn-ea"/>
                <a:cs typeface="+mn-cs"/>
              </a:rPr>
              <a:t>‹#›</a:t>
            </a:fld>
            <a:endParaRPr lang="zh-CN" altLang="en-US" strike="noStrike" noProof="1"/>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垂直排列标题与&#10;文本">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fontAlgn="auto"/>
            <a:fld id="{E34DBC0E-06DF-4452-B21C-13EF073AF063}" type="datetimeFigureOut">
              <a:rPr lang="zh-CN" altLang="en-US" strike="noStrike" noProof="1" smtClean="0">
                <a:latin typeface="+mn-lt"/>
                <a:ea typeface="+mn-ea"/>
                <a:cs typeface="+mn-cs"/>
              </a:rPr>
              <a:t>2020/4/18</a:t>
            </a:fld>
            <a:endParaRPr lang="zh-CN" altLang="en-US" strike="noStrike" noProof="1"/>
          </a:p>
        </p:txBody>
      </p:sp>
      <p:sp>
        <p:nvSpPr>
          <p:cNvPr id="3" name="页脚占位符 2"/>
          <p:cNvSpPr>
            <a:spLocks noGrp="1"/>
          </p:cNvSpPr>
          <p:nvPr>
            <p:ph type="ftr" sz="quarter" idx="11"/>
          </p:nvPr>
        </p:nvSpPr>
        <p:spPr/>
        <p:txBody>
          <a:bodyPr/>
          <a:lstStyle/>
          <a:p>
            <a:pPr fontAlgn="auto"/>
            <a:endParaRPr lang="zh-CN" altLang="en-US" strike="noStrike" noProof="1"/>
          </a:p>
        </p:txBody>
      </p:sp>
      <p:sp>
        <p:nvSpPr>
          <p:cNvPr id="4" name="灯片编号占位符 3"/>
          <p:cNvSpPr>
            <a:spLocks noGrp="1"/>
          </p:cNvSpPr>
          <p:nvPr>
            <p:ph type="sldNum" sz="quarter" idx="12"/>
          </p:nvPr>
        </p:nvSpPr>
        <p:spPr/>
        <p:txBody>
          <a:bodyPr/>
          <a:lstStyle/>
          <a:p>
            <a:pPr fontAlgn="auto"/>
            <a:fld id="{8AE5E5E4-3DB3-4B86-AECB-FF86B4A0601C}" type="slidenum">
              <a:rPr lang="zh-CN" altLang="en-US" strike="noStrike" noProof="1" smtClean="0">
                <a:latin typeface="+mn-lt"/>
                <a:ea typeface="+mn-ea"/>
                <a:cs typeface="+mn-cs"/>
              </a:rPr>
              <a:t>‹#›</a:t>
            </a:fld>
            <a:endParaRPr lang="zh-CN" altLang="en-US" strike="noStrike" noProof="1"/>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996" y="1709738"/>
            <a:ext cx="7888069"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623996" y="4589466"/>
            <a:ext cx="7888069"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253AFCF4-B810-4D0B-BB23-CFD5C497DD78}" type="datetimeFigureOut">
              <a:rPr lang="zh-CN" altLang="en-US" smtClean="0"/>
              <a:t>2020/4/18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8DB0D88-4ED7-4C12-AD2F-AB21A450758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4000" advClick="0" advTm="0">
        <p14:vortex dir="r"/>
      </p:transition>
    </mc:Choice>
    <mc:Fallback xmlns="">
      <p:transition spd="slow" advClick="0" advTm="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28760" y="1825625"/>
            <a:ext cx="3886875"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29954" y="1825625"/>
            <a:ext cx="3886875"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253AFCF4-B810-4D0B-BB23-CFD5C497DD78}" type="datetimeFigureOut">
              <a:rPr lang="zh-CN" altLang="en-US" smtClean="0"/>
              <a:t>2020/4/18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8DB0D88-4ED7-4C12-AD2F-AB21A450758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4000" advClick="0" advTm="0">
        <p14:vortex dir="r"/>
      </p:transition>
    </mc:Choice>
    <mc:Fallback xmlns="">
      <p:transition spd="slow" advClick="0" advTm="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951" y="365126"/>
            <a:ext cx="7888069" cy="1325563"/>
          </a:xfrm>
        </p:spPr>
        <p:txBody>
          <a:bodyPr/>
          <a:lstStyle/>
          <a:p>
            <a:r>
              <a:rPr lang="zh-CN" altLang="en-US"/>
              <a:t>单击此处编辑母版标题样式</a:t>
            </a:r>
          </a:p>
        </p:txBody>
      </p:sp>
      <p:sp>
        <p:nvSpPr>
          <p:cNvPr id="3" name="文本占位符 2"/>
          <p:cNvSpPr>
            <a:spLocks noGrp="1"/>
          </p:cNvSpPr>
          <p:nvPr>
            <p:ph type="body" idx="1"/>
          </p:nvPr>
        </p:nvSpPr>
        <p:spPr>
          <a:xfrm>
            <a:off x="629951" y="1681163"/>
            <a:ext cx="386901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29951" y="2505075"/>
            <a:ext cx="3869012"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29954" y="1681163"/>
            <a:ext cx="388806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29954" y="2505075"/>
            <a:ext cx="3888066"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253AFCF4-B810-4D0B-BB23-CFD5C497DD78}" type="datetimeFigureOut">
              <a:rPr lang="zh-CN" altLang="en-US" smtClean="0"/>
              <a:t>2020/4/18</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98DB0D88-4ED7-4C12-AD2F-AB21A450758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4000" advClick="0" advTm="0">
        <p14:vortex dir="r"/>
      </p:transition>
    </mc:Choice>
    <mc:Fallback xmlns="">
      <p:transition spd="slow" advClick="0" advTm="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53AFCF4-B810-4D0B-BB23-CFD5C497DD78}" type="datetimeFigureOut">
              <a:rPr lang="zh-CN" altLang="en-US" smtClean="0"/>
              <a:t>2020/4/18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8DB0D88-4ED7-4C12-AD2F-AB21A450758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4000" advClick="0" advTm="0">
        <p14:vortex dir="r"/>
      </p:transition>
    </mc:Choice>
    <mc:Fallback xmlns="">
      <p:transition spd="slow" advClick="0" advTm="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53AFCF4-B810-4D0B-BB23-CFD5C497DD78}" type="datetimeFigureOut">
              <a:rPr lang="zh-CN" altLang="en-US" smtClean="0"/>
              <a:t>2020/4/18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98DB0D88-4ED7-4C12-AD2F-AB21A450758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4000" advClick="0" advTm="0">
        <p14:vortex dir="r"/>
      </p:transition>
    </mc:Choice>
    <mc:Fallback xmlns="">
      <p:transition spd="slow" advClick="0" advTm="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sp>
        <p:nvSpPr>
          <p:cNvPr id="59" name="矩形 58"/>
          <p:cNvSpPr/>
          <p:nvPr userDrawn="1"/>
        </p:nvSpPr>
        <p:spPr>
          <a:xfrm>
            <a:off x="0" y="0"/>
            <a:ext cx="9145588" cy="11315700"/>
          </a:xfrm>
          <a:prstGeom prst="rect">
            <a:avLst/>
          </a:prstGeom>
          <a:blipFill dpi="0" rotWithShape="1">
            <a:blip r:embed="rId2">
              <a:alphaModFix amt="200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0" name="直接连接符 9"/>
          <p:cNvCxnSpPr/>
          <p:nvPr userDrawn="1"/>
        </p:nvCxnSpPr>
        <p:spPr>
          <a:xfrm>
            <a:off x="562830" y="833614"/>
            <a:ext cx="8291798" cy="0"/>
          </a:xfrm>
          <a:prstGeom prst="line">
            <a:avLst/>
          </a:prstGeom>
          <a:ln w="12700">
            <a:solidFill>
              <a:srgbClr val="005188"/>
            </a:solidFill>
          </a:ln>
        </p:spPr>
        <p:style>
          <a:lnRef idx="1">
            <a:schemeClr val="accent1"/>
          </a:lnRef>
          <a:fillRef idx="0">
            <a:schemeClr val="accent1"/>
          </a:fillRef>
          <a:effectRef idx="0">
            <a:schemeClr val="accent1"/>
          </a:effectRef>
          <a:fontRef idx="minor">
            <a:schemeClr val="tx1"/>
          </a:fontRef>
        </p:style>
      </p:cxnSp>
      <p:grpSp>
        <p:nvGrpSpPr>
          <p:cNvPr id="12" name="组合 11"/>
          <p:cNvGrpSpPr/>
          <p:nvPr userDrawn="1"/>
        </p:nvGrpSpPr>
        <p:grpSpPr>
          <a:xfrm>
            <a:off x="8433172" y="240967"/>
            <a:ext cx="421456" cy="592649"/>
            <a:chOff x="4197350" y="2182813"/>
            <a:chExt cx="608013" cy="641350"/>
          </a:xfrm>
          <a:solidFill>
            <a:srgbClr val="005188"/>
          </a:solidFill>
        </p:grpSpPr>
        <p:sp>
          <p:nvSpPr>
            <p:cNvPr id="13" name="Freeform 166"/>
            <p:cNvSpPr/>
            <p:nvPr/>
          </p:nvSpPr>
          <p:spPr bwMode="auto">
            <a:xfrm>
              <a:off x="4229100" y="2211388"/>
              <a:ext cx="39688" cy="157163"/>
            </a:xfrm>
            <a:custGeom>
              <a:avLst/>
              <a:gdLst/>
              <a:ahLst/>
              <a:cxnLst>
                <a:cxn ang="0">
                  <a:pos x="63" y="2"/>
                </a:cxn>
                <a:cxn ang="0">
                  <a:pos x="63" y="2"/>
                </a:cxn>
                <a:cxn ang="0">
                  <a:pos x="58" y="14"/>
                </a:cxn>
                <a:cxn ang="0">
                  <a:pos x="54" y="25"/>
                </a:cxn>
                <a:cxn ang="0">
                  <a:pos x="47" y="49"/>
                </a:cxn>
                <a:cxn ang="0">
                  <a:pos x="34" y="96"/>
                </a:cxn>
                <a:cxn ang="0">
                  <a:pos x="34" y="96"/>
                </a:cxn>
                <a:cxn ang="0">
                  <a:pos x="27" y="122"/>
                </a:cxn>
                <a:cxn ang="0">
                  <a:pos x="21" y="149"/>
                </a:cxn>
                <a:cxn ang="0">
                  <a:pos x="10" y="203"/>
                </a:cxn>
                <a:cxn ang="0">
                  <a:pos x="10" y="203"/>
                </a:cxn>
                <a:cxn ang="0">
                  <a:pos x="6" y="222"/>
                </a:cxn>
                <a:cxn ang="0">
                  <a:pos x="3" y="243"/>
                </a:cxn>
                <a:cxn ang="0">
                  <a:pos x="1" y="263"/>
                </a:cxn>
                <a:cxn ang="0">
                  <a:pos x="0" y="283"/>
                </a:cxn>
                <a:cxn ang="0">
                  <a:pos x="0" y="283"/>
                </a:cxn>
                <a:cxn ang="0">
                  <a:pos x="1" y="290"/>
                </a:cxn>
                <a:cxn ang="0">
                  <a:pos x="2" y="292"/>
                </a:cxn>
                <a:cxn ang="0">
                  <a:pos x="3" y="294"/>
                </a:cxn>
                <a:cxn ang="0">
                  <a:pos x="6" y="296"/>
                </a:cxn>
                <a:cxn ang="0">
                  <a:pos x="8" y="296"/>
                </a:cxn>
                <a:cxn ang="0">
                  <a:pos x="11" y="296"/>
                </a:cxn>
                <a:cxn ang="0">
                  <a:pos x="14" y="294"/>
                </a:cxn>
                <a:cxn ang="0">
                  <a:pos x="14" y="294"/>
                </a:cxn>
                <a:cxn ang="0">
                  <a:pos x="15" y="293"/>
                </a:cxn>
                <a:cxn ang="0">
                  <a:pos x="16" y="291"/>
                </a:cxn>
                <a:cxn ang="0">
                  <a:pos x="15" y="287"/>
                </a:cxn>
                <a:cxn ang="0">
                  <a:pos x="14" y="285"/>
                </a:cxn>
                <a:cxn ang="0">
                  <a:pos x="12" y="285"/>
                </a:cxn>
                <a:cxn ang="0">
                  <a:pos x="11" y="284"/>
                </a:cxn>
                <a:cxn ang="0">
                  <a:pos x="9" y="285"/>
                </a:cxn>
                <a:cxn ang="0">
                  <a:pos x="9" y="285"/>
                </a:cxn>
                <a:cxn ang="0">
                  <a:pos x="11" y="282"/>
                </a:cxn>
                <a:cxn ang="0">
                  <a:pos x="12" y="276"/>
                </a:cxn>
                <a:cxn ang="0">
                  <a:pos x="14" y="259"/>
                </a:cxn>
                <a:cxn ang="0">
                  <a:pos x="14" y="232"/>
                </a:cxn>
                <a:cxn ang="0">
                  <a:pos x="14" y="232"/>
                </a:cxn>
                <a:cxn ang="0">
                  <a:pos x="17" y="212"/>
                </a:cxn>
                <a:cxn ang="0">
                  <a:pos x="21" y="193"/>
                </a:cxn>
                <a:cxn ang="0">
                  <a:pos x="29" y="155"/>
                </a:cxn>
                <a:cxn ang="0">
                  <a:pos x="29" y="155"/>
                </a:cxn>
                <a:cxn ang="0">
                  <a:pos x="38" y="119"/>
                </a:cxn>
                <a:cxn ang="0">
                  <a:pos x="48" y="83"/>
                </a:cxn>
                <a:cxn ang="0">
                  <a:pos x="48" y="83"/>
                </a:cxn>
                <a:cxn ang="0">
                  <a:pos x="58" y="45"/>
                </a:cxn>
                <a:cxn ang="0">
                  <a:pos x="64" y="25"/>
                </a:cxn>
                <a:cxn ang="0">
                  <a:pos x="68" y="16"/>
                </a:cxn>
                <a:cxn ang="0">
                  <a:pos x="72" y="8"/>
                </a:cxn>
                <a:cxn ang="0">
                  <a:pos x="72" y="8"/>
                </a:cxn>
                <a:cxn ang="0">
                  <a:pos x="73" y="5"/>
                </a:cxn>
                <a:cxn ang="0">
                  <a:pos x="73" y="3"/>
                </a:cxn>
                <a:cxn ang="0">
                  <a:pos x="72" y="2"/>
                </a:cxn>
                <a:cxn ang="0">
                  <a:pos x="71" y="1"/>
                </a:cxn>
                <a:cxn ang="0">
                  <a:pos x="69" y="0"/>
                </a:cxn>
                <a:cxn ang="0">
                  <a:pos x="67" y="0"/>
                </a:cxn>
                <a:cxn ang="0">
                  <a:pos x="65" y="1"/>
                </a:cxn>
                <a:cxn ang="0">
                  <a:pos x="63" y="2"/>
                </a:cxn>
                <a:cxn ang="0">
                  <a:pos x="63" y="2"/>
                </a:cxn>
              </a:cxnLst>
              <a:rect l="0" t="0" r="r" b="b"/>
              <a:pathLst>
                <a:path w="73" h="296">
                  <a:moveTo>
                    <a:pt x="63" y="2"/>
                  </a:moveTo>
                  <a:lnTo>
                    <a:pt x="63" y="2"/>
                  </a:lnTo>
                  <a:lnTo>
                    <a:pt x="58" y="14"/>
                  </a:lnTo>
                  <a:lnTo>
                    <a:pt x="54" y="25"/>
                  </a:lnTo>
                  <a:lnTo>
                    <a:pt x="47" y="49"/>
                  </a:lnTo>
                  <a:lnTo>
                    <a:pt x="34" y="96"/>
                  </a:lnTo>
                  <a:lnTo>
                    <a:pt x="34" y="96"/>
                  </a:lnTo>
                  <a:lnTo>
                    <a:pt x="27" y="122"/>
                  </a:lnTo>
                  <a:lnTo>
                    <a:pt x="21" y="149"/>
                  </a:lnTo>
                  <a:lnTo>
                    <a:pt x="10" y="203"/>
                  </a:lnTo>
                  <a:lnTo>
                    <a:pt x="10" y="203"/>
                  </a:lnTo>
                  <a:lnTo>
                    <a:pt x="6" y="222"/>
                  </a:lnTo>
                  <a:lnTo>
                    <a:pt x="3" y="243"/>
                  </a:lnTo>
                  <a:lnTo>
                    <a:pt x="1" y="263"/>
                  </a:lnTo>
                  <a:lnTo>
                    <a:pt x="0" y="283"/>
                  </a:lnTo>
                  <a:lnTo>
                    <a:pt x="0" y="283"/>
                  </a:lnTo>
                  <a:lnTo>
                    <a:pt x="1" y="290"/>
                  </a:lnTo>
                  <a:lnTo>
                    <a:pt x="2" y="292"/>
                  </a:lnTo>
                  <a:lnTo>
                    <a:pt x="3" y="294"/>
                  </a:lnTo>
                  <a:lnTo>
                    <a:pt x="6" y="296"/>
                  </a:lnTo>
                  <a:lnTo>
                    <a:pt x="8" y="296"/>
                  </a:lnTo>
                  <a:lnTo>
                    <a:pt x="11" y="296"/>
                  </a:lnTo>
                  <a:lnTo>
                    <a:pt x="14" y="294"/>
                  </a:lnTo>
                  <a:lnTo>
                    <a:pt x="14" y="294"/>
                  </a:lnTo>
                  <a:lnTo>
                    <a:pt x="15" y="293"/>
                  </a:lnTo>
                  <a:lnTo>
                    <a:pt x="16" y="291"/>
                  </a:lnTo>
                  <a:lnTo>
                    <a:pt x="15" y="287"/>
                  </a:lnTo>
                  <a:lnTo>
                    <a:pt x="14" y="285"/>
                  </a:lnTo>
                  <a:lnTo>
                    <a:pt x="12" y="285"/>
                  </a:lnTo>
                  <a:lnTo>
                    <a:pt x="11" y="284"/>
                  </a:lnTo>
                  <a:lnTo>
                    <a:pt x="9" y="285"/>
                  </a:lnTo>
                  <a:lnTo>
                    <a:pt x="9" y="285"/>
                  </a:lnTo>
                  <a:lnTo>
                    <a:pt x="11" y="282"/>
                  </a:lnTo>
                  <a:lnTo>
                    <a:pt x="12" y="276"/>
                  </a:lnTo>
                  <a:lnTo>
                    <a:pt x="14" y="259"/>
                  </a:lnTo>
                  <a:lnTo>
                    <a:pt x="14" y="232"/>
                  </a:lnTo>
                  <a:lnTo>
                    <a:pt x="14" y="232"/>
                  </a:lnTo>
                  <a:lnTo>
                    <a:pt x="17" y="212"/>
                  </a:lnTo>
                  <a:lnTo>
                    <a:pt x="21" y="193"/>
                  </a:lnTo>
                  <a:lnTo>
                    <a:pt x="29" y="155"/>
                  </a:lnTo>
                  <a:lnTo>
                    <a:pt x="29" y="155"/>
                  </a:lnTo>
                  <a:lnTo>
                    <a:pt x="38" y="119"/>
                  </a:lnTo>
                  <a:lnTo>
                    <a:pt x="48" y="83"/>
                  </a:lnTo>
                  <a:lnTo>
                    <a:pt x="48" y="83"/>
                  </a:lnTo>
                  <a:lnTo>
                    <a:pt x="58" y="45"/>
                  </a:lnTo>
                  <a:lnTo>
                    <a:pt x="64" y="25"/>
                  </a:lnTo>
                  <a:lnTo>
                    <a:pt x="68" y="16"/>
                  </a:lnTo>
                  <a:lnTo>
                    <a:pt x="72" y="8"/>
                  </a:lnTo>
                  <a:lnTo>
                    <a:pt x="72" y="8"/>
                  </a:lnTo>
                  <a:lnTo>
                    <a:pt x="73" y="5"/>
                  </a:lnTo>
                  <a:lnTo>
                    <a:pt x="73" y="3"/>
                  </a:lnTo>
                  <a:lnTo>
                    <a:pt x="72" y="2"/>
                  </a:lnTo>
                  <a:lnTo>
                    <a:pt x="71" y="1"/>
                  </a:lnTo>
                  <a:lnTo>
                    <a:pt x="69" y="0"/>
                  </a:lnTo>
                  <a:lnTo>
                    <a:pt x="67" y="0"/>
                  </a:lnTo>
                  <a:lnTo>
                    <a:pt x="65" y="1"/>
                  </a:lnTo>
                  <a:lnTo>
                    <a:pt x="63" y="2"/>
                  </a:lnTo>
                  <a:lnTo>
                    <a:pt x="63" y="2"/>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14" name="Freeform 167"/>
            <p:cNvSpPr/>
            <p:nvPr/>
          </p:nvSpPr>
          <p:spPr bwMode="auto">
            <a:xfrm>
              <a:off x="4251325" y="2206625"/>
              <a:ext cx="39688" cy="177800"/>
            </a:xfrm>
            <a:custGeom>
              <a:avLst/>
              <a:gdLst/>
              <a:ahLst/>
              <a:cxnLst>
                <a:cxn ang="0">
                  <a:pos x="66" y="3"/>
                </a:cxn>
                <a:cxn ang="0">
                  <a:pos x="66" y="3"/>
                </a:cxn>
                <a:cxn ang="0">
                  <a:pos x="51" y="40"/>
                </a:cxn>
                <a:cxn ang="0">
                  <a:pos x="44" y="59"/>
                </a:cxn>
                <a:cxn ang="0">
                  <a:pos x="38" y="78"/>
                </a:cxn>
                <a:cxn ang="0">
                  <a:pos x="38" y="78"/>
                </a:cxn>
                <a:cxn ang="0">
                  <a:pos x="33" y="101"/>
                </a:cxn>
                <a:cxn ang="0">
                  <a:pos x="29" y="124"/>
                </a:cxn>
                <a:cxn ang="0">
                  <a:pos x="20" y="170"/>
                </a:cxn>
                <a:cxn ang="0">
                  <a:pos x="20" y="170"/>
                </a:cxn>
                <a:cxn ang="0">
                  <a:pos x="5" y="249"/>
                </a:cxn>
                <a:cxn ang="0">
                  <a:pos x="5" y="249"/>
                </a:cxn>
                <a:cxn ang="0">
                  <a:pos x="2" y="270"/>
                </a:cxn>
                <a:cxn ang="0">
                  <a:pos x="1" y="290"/>
                </a:cxn>
                <a:cxn ang="0">
                  <a:pos x="0" y="311"/>
                </a:cxn>
                <a:cxn ang="0">
                  <a:pos x="0" y="332"/>
                </a:cxn>
                <a:cxn ang="0">
                  <a:pos x="0" y="332"/>
                </a:cxn>
                <a:cxn ang="0">
                  <a:pos x="0" y="334"/>
                </a:cxn>
                <a:cxn ang="0">
                  <a:pos x="1" y="336"/>
                </a:cxn>
                <a:cxn ang="0">
                  <a:pos x="3" y="336"/>
                </a:cxn>
                <a:cxn ang="0">
                  <a:pos x="5" y="337"/>
                </a:cxn>
                <a:cxn ang="0">
                  <a:pos x="6" y="336"/>
                </a:cxn>
                <a:cxn ang="0">
                  <a:pos x="8" y="336"/>
                </a:cxn>
                <a:cxn ang="0">
                  <a:pos x="9" y="334"/>
                </a:cxn>
                <a:cxn ang="0">
                  <a:pos x="9" y="332"/>
                </a:cxn>
                <a:cxn ang="0">
                  <a:pos x="9" y="332"/>
                </a:cxn>
                <a:cxn ang="0">
                  <a:pos x="9" y="310"/>
                </a:cxn>
                <a:cxn ang="0">
                  <a:pos x="10" y="288"/>
                </a:cxn>
                <a:cxn ang="0">
                  <a:pos x="12" y="265"/>
                </a:cxn>
                <a:cxn ang="0">
                  <a:pos x="16" y="244"/>
                </a:cxn>
                <a:cxn ang="0">
                  <a:pos x="16" y="244"/>
                </a:cxn>
                <a:cxn ang="0">
                  <a:pos x="32" y="164"/>
                </a:cxn>
                <a:cxn ang="0">
                  <a:pos x="32" y="164"/>
                </a:cxn>
                <a:cxn ang="0">
                  <a:pos x="39" y="122"/>
                </a:cxn>
                <a:cxn ang="0">
                  <a:pos x="47" y="81"/>
                </a:cxn>
                <a:cxn ang="0">
                  <a:pos x="47" y="81"/>
                </a:cxn>
                <a:cxn ang="0">
                  <a:pos x="52" y="61"/>
                </a:cxn>
                <a:cxn ang="0">
                  <a:pos x="60" y="43"/>
                </a:cxn>
                <a:cxn ang="0">
                  <a:pos x="75" y="6"/>
                </a:cxn>
                <a:cxn ang="0">
                  <a:pos x="75" y="6"/>
                </a:cxn>
                <a:cxn ang="0">
                  <a:pos x="76" y="4"/>
                </a:cxn>
                <a:cxn ang="0">
                  <a:pos x="75" y="2"/>
                </a:cxn>
                <a:cxn ang="0">
                  <a:pos x="74" y="1"/>
                </a:cxn>
                <a:cxn ang="0">
                  <a:pos x="72" y="0"/>
                </a:cxn>
                <a:cxn ang="0">
                  <a:pos x="69" y="1"/>
                </a:cxn>
                <a:cxn ang="0">
                  <a:pos x="67" y="2"/>
                </a:cxn>
                <a:cxn ang="0">
                  <a:pos x="66" y="3"/>
                </a:cxn>
                <a:cxn ang="0">
                  <a:pos x="66" y="3"/>
                </a:cxn>
              </a:cxnLst>
              <a:rect l="0" t="0" r="r" b="b"/>
              <a:pathLst>
                <a:path w="76" h="337">
                  <a:moveTo>
                    <a:pt x="66" y="3"/>
                  </a:moveTo>
                  <a:lnTo>
                    <a:pt x="66" y="3"/>
                  </a:lnTo>
                  <a:lnTo>
                    <a:pt x="51" y="40"/>
                  </a:lnTo>
                  <a:lnTo>
                    <a:pt x="44" y="59"/>
                  </a:lnTo>
                  <a:lnTo>
                    <a:pt x="38" y="78"/>
                  </a:lnTo>
                  <a:lnTo>
                    <a:pt x="38" y="78"/>
                  </a:lnTo>
                  <a:lnTo>
                    <a:pt x="33" y="101"/>
                  </a:lnTo>
                  <a:lnTo>
                    <a:pt x="29" y="124"/>
                  </a:lnTo>
                  <a:lnTo>
                    <a:pt x="20" y="170"/>
                  </a:lnTo>
                  <a:lnTo>
                    <a:pt x="20" y="170"/>
                  </a:lnTo>
                  <a:lnTo>
                    <a:pt x="5" y="249"/>
                  </a:lnTo>
                  <a:lnTo>
                    <a:pt x="5" y="249"/>
                  </a:lnTo>
                  <a:lnTo>
                    <a:pt x="2" y="270"/>
                  </a:lnTo>
                  <a:lnTo>
                    <a:pt x="1" y="290"/>
                  </a:lnTo>
                  <a:lnTo>
                    <a:pt x="0" y="311"/>
                  </a:lnTo>
                  <a:lnTo>
                    <a:pt x="0" y="332"/>
                  </a:lnTo>
                  <a:lnTo>
                    <a:pt x="0" y="332"/>
                  </a:lnTo>
                  <a:lnTo>
                    <a:pt x="0" y="334"/>
                  </a:lnTo>
                  <a:lnTo>
                    <a:pt x="1" y="336"/>
                  </a:lnTo>
                  <a:lnTo>
                    <a:pt x="3" y="336"/>
                  </a:lnTo>
                  <a:lnTo>
                    <a:pt x="5" y="337"/>
                  </a:lnTo>
                  <a:lnTo>
                    <a:pt x="6" y="336"/>
                  </a:lnTo>
                  <a:lnTo>
                    <a:pt x="8" y="336"/>
                  </a:lnTo>
                  <a:lnTo>
                    <a:pt x="9" y="334"/>
                  </a:lnTo>
                  <a:lnTo>
                    <a:pt x="9" y="332"/>
                  </a:lnTo>
                  <a:lnTo>
                    <a:pt x="9" y="332"/>
                  </a:lnTo>
                  <a:lnTo>
                    <a:pt x="9" y="310"/>
                  </a:lnTo>
                  <a:lnTo>
                    <a:pt x="10" y="288"/>
                  </a:lnTo>
                  <a:lnTo>
                    <a:pt x="12" y="265"/>
                  </a:lnTo>
                  <a:lnTo>
                    <a:pt x="16" y="244"/>
                  </a:lnTo>
                  <a:lnTo>
                    <a:pt x="16" y="244"/>
                  </a:lnTo>
                  <a:lnTo>
                    <a:pt x="32" y="164"/>
                  </a:lnTo>
                  <a:lnTo>
                    <a:pt x="32" y="164"/>
                  </a:lnTo>
                  <a:lnTo>
                    <a:pt x="39" y="122"/>
                  </a:lnTo>
                  <a:lnTo>
                    <a:pt x="47" y="81"/>
                  </a:lnTo>
                  <a:lnTo>
                    <a:pt x="47" y="81"/>
                  </a:lnTo>
                  <a:lnTo>
                    <a:pt x="52" y="61"/>
                  </a:lnTo>
                  <a:lnTo>
                    <a:pt x="60" y="43"/>
                  </a:lnTo>
                  <a:lnTo>
                    <a:pt x="75" y="6"/>
                  </a:lnTo>
                  <a:lnTo>
                    <a:pt x="75" y="6"/>
                  </a:lnTo>
                  <a:lnTo>
                    <a:pt x="76" y="4"/>
                  </a:lnTo>
                  <a:lnTo>
                    <a:pt x="75" y="2"/>
                  </a:lnTo>
                  <a:lnTo>
                    <a:pt x="74" y="1"/>
                  </a:lnTo>
                  <a:lnTo>
                    <a:pt x="72" y="0"/>
                  </a:lnTo>
                  <a:lnTo>
                    <a:pt x="69" y="1"/>
                  </a:lnTo>
                  <a:lnTo>
                    <a:pt x="67" y="2"/>
                  </a:lnTo>
                  <a:lnTo>
                    <a:pt x="66" y="3"/>
                  </a:lnTo>
                  <a:lnTo>
                    <a:pt x="66" y="3"/>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15" name="Freeform 168"/>
            <p:cNvSpPr/>
            <p:nvPr/>
          </p:nvSpPr>
          <p:spPr bwMode="auto">
            <a:xfrm>
              <a:off x="4271963" y="2197100"/>
              <a:ext cx="55563" cy="195263"/>
            </a:xfrm>
            <a:custGeom>
              <a:avLst/>
              <a:gdLst/>
              <a:ahLst/>
              <a:cxnLst>
                <a:cxn ang="0">
                  <a:pos x="98" y="2"/>
                </a:cxn>
                <a:cxn ang="0">
                  <a:pos x="98" y="2"/>
                </a:cxn>
                <a:cxn ang="0">
                  <a:pos x="84" y="26"/>
                </a:cxn>
                <a:cxn ang="0">
                  <a:pos x="71" y="51"/>
                </a:cxn>
                <a:cxn ang="0">
                  <a:pos x="61" y="77"/>
                </a:cxn>
                <a:cxn ang="0">
                  <a:pos x="51" y="103"/>
                </a:cxn>
                <a:cxn ang="0">
                  <a:pos x="42" y="128"/>
                </a:cxn>
                <a:cxn ang="0">
                  <a:pos x="34" y="155"/>
                </a:cxn>
                <a:cxn ang="0">
                  <a:pos x="27" y="182"/>
                </a:cxn>
                <a:cxn ang="0">
                  <a:pos x="21" y="209"/>
                </a:cxn>
                <a:cxn ang="0">
                  <a:pos x="21" y="209"/>
                </a:cxn>
                <a:cxn ang="0">
                  <a:pos x="14" y="234"/>
                </a:cxn>
                <a:cxn ang="0">
                  <a:pos x="9" y="259"/>
                </a:cxn>
                <a:cxn ang="0">
                  <a:pos x="6" y="283"/>
                </a:cxn>
                <a:cxn ang="0">
                  <a:pos x="3" y="308"/>
                </a:cxn>
                <a:cxn ang="0">
                  <a:pos x="3" y="308"/>
                </a:cxn>
                <a:cxn ang="0">
                  <a:pos x="1" y="323"/>
                </a:cxn>
                <a:cxn ang="0">
                  <a:pos x="0" y="340"/>
                </a:cxn>
                <a:cxn ang="0">
                  <a:pos x="0" y="349"/>
                </a:cxn>
                <a:cxn ang="0">
                  <a:pos x="1" y="356"/>
                </a:cxn>
                <a:cxn ang="0">
                  <a:pos x="4" y="363"/>
                </a:cxn>
                <a:cxn ang="0">
                  <a:pos x="6" y="366"/>
                </a:cxn>
                <a:cxn ang="0">
                  <a:pos x="8" y="368"/>
                </a:cxn>
                <a:cxn ang="0">
                  <a:pos x="8" y="368"/>
                </a:cxn>
                <a:cxn ang="0">
                  <a:pos x="11" y="370"/>
                </a:cxn>
                <a:cxn ang="0">
                  <a:pos x="13" y="369"/>
                </a:cxn>
                <a:cxn ang="0">
                  <a:pos x="15" y="368"/>
                </a:cxn>
                <a:cxn ang="0">
                  <a:pos x="16" y="365"/>
                </a:cxn>
                <a:cxn ang="0">
                  <a:pos x="16" y="361"/>
                </a:cxn>
                <a:cxn ang="0">
                  <a:pos x="16" y="361"/>
                </a:cxn>
                <a:cxn ang="0">
                  <a:pos x="16" y="359"/>
                </a:cxn>
                <a:cxn ang="0">
                  <a:pos x="15" y="357"/>
                </a:cxn>
                <a:cxn ang="0">
                  <a:pos x="13" y="356"/>
                </a:cxn>
                <a:cxn ang="0">
                  <a:pos x="11" y="356"/>
                </a:cxn>
                <a:cxn ang="0">
                  <a:pos x="11" y="356"/>
                </a:cxn>
                <a:cxn ang="0">
                  <a:pos x="10" y="349"/>
                </a:cxn>
                <a:cxn ang="0">
                  <a:pos x="10" y="339"/>
                </a:cxn>
                <a:cxn ang="0">
                  <a:pos x="11" y="324"/>
                </a:cxn>
                <a:cxn ang="0">
                  <a:pos x="11" y="324"/>
                </a:cxn>
                <a:cxn ang="0">
                  <a:pos x="12" y="304"/>
                </a:cxn>
                <a:cxn ang="0">
                  <a:pos x="14" y="283"/>
                </a:cxn>
                <a:cxn ang="0">
                  <a:pos x="14" y="283"/>
                </a:cxn>
                <a:cxn ang="0">
                  <a:pos x="19" y="259"/>
                </a:cxn>
                <a:cxn ang="0">
                  <a:pos x="24" y="235"/>
                </a:cxn>
                <a:cxn ang="0">
                  <a:pos x="35" y="185"/>
                </a:cxn>
                <a:cxn ang="0">
                  <a:pos x="35" y="185"/>
                </a:cxn>
                <a:cxn ang="0">
                  <a:pos x="47" y="143"/>
                </a:cxn>
                <a:cxn ang="0">
                  <a:pos x="61" y="102"/>
                </a:cxn>
                <a:cxn ang="0">
                  <a:pos x="61" y="102"/>
                </a:cxn>
                <a:cxn ang="0">
                  <a:pos x="70" y="77"/>
                </a:cxn>
                <a:cxn ang="0">
                  <a:pos x="80" y="53"/>
                </a:cxn>
                <a:cxn ang="0">
                  <a:pos x="93" y="30"/>
                </a:cxn>
                <a:cxn ang="0">
                  <a:pos x="106" y="8"/>
                </a:cxn>
                <a:cxn ang="0">
                  <a:pos x="106" y="8"/>
                </a:cxn>
                <a:cxn ang="0">
                  <a:pos x="106" y="6"/>
                </a:cxn>
                <a:cxn ang="0">
                  <a:pos x="106" y="3"/>
                </a:cxn>
                <a:cxn ang="0">
                  <a:pos x="105" y="2"/>
                </a:cxn>
                <a:cxn ang="0">
                  <a:pos x="104" y="0"/>
                </a:cxn>
                <a:cxn ang="0">
                  <a:pos x="102" y="0"/>
                </a:cxn>
                <a:cxn ang="0">
                  <a:pos x="101" y="0"/>
                </a:cxn>
                <a:cxn ang="0">
                  <a:pos x="99" y="0"/>
                </a:cxn>
                <a:cxn ang="0">
                  <a:pos x="98" y="2"/>
                </a:cxn>
                <a:cxn ang="0">
                  <a:pos x="98" y="2"/>
                </a:cxn>
              </a:cxnLst>
              <a:rect l="0" t="0" r="r" b="b"/>
              <a:pathLst>
                <a:path w="106" h="370">
                  <a:moveTo>
                    <a:pt x="98" y="2"/>
                  </a:moveTo>
                  <a:lnTo>
                    <a:pt x="98" y="2"/>
                  </a:lnTo>
                  <a:lnTo>
                    <a:pt x="84" y="26"/>
                  </a:lnTo>
                  <a:lnTo>
                    <a:pt x="71" y="51"/>
                  </a:lnTo>
                  <a:lnTo>
                    <a:pt x="61" y="77"/>
                  </a:lnTo>
                  <a:lnTo>
                    <a:pt x="51" y="103"/>
                  </a:lnTo>
                  <a:lnTo>
                    <a:pt x="42" y="128"/>
                  </a:lnTo>
                  <a:lnTo>
                    <a:pt x="34" y="155"/>
                  </a:lnTo>
                  <a:lnTo>
                    <a:pt x="27" y="182"/>
                  </a:lnTo>
                  <a:lnTo>
                    <a:pt x="21" y="209"/>
                  </a:lnTo>
                  <a:lnTo>
                    <a:pt x="21" y="209"/>
                  </a:lnTo>
                  <a:lnTo>
                    <a:pt x="14" y="234"/>
                  </a:lnTo>
                  <a:lnTo>
                    <a:pt x="9" y="259"/>
                  </a:lnTo>
                  <a:lnTo>
                    <a:pt x="6" y="283"/>
                  </a:lnTo>
                  <a:lnTo>
                    <a:pt x="3" y="308"/>
                  </a:lnTo>
                  <a:lnTo>
                    <a:pt x="3" y="308"/>
                  </a:lnTo>
                  <a:lnTo>
                    <a:pt x="1" y="323"/>
                  </a:lnTo>
                  <a:lnTo>
                    <a:pt x="0" y="340"/>
                  </a:lnTo>
                  <a:lnTo>
                    <a:pt x="0" y="349"/>
                  </a:lnTo>
                  <a:lnTo>
                    <a:pt x="1" y="356"/>
                  </a:lnTo>
                  <a:lnTo>
                    <a:pt x="4" y="363"/>
                  </a:lnTo>
                  <a:lnTo>
                    <a:pt x="6" y="366"/>
                  </a:lnTo>
                  <a:lnTo>
                    <a:pt x="8" y="368"/>
                  </a:lnTo>
                  <a:lnTo>
                    <a:pt x="8" y="368"/>
                  </a:lnTo>
                  <a:lnTo>
                    <a:pt x="11" y="370"/>
                  </a:lnTo>
                  <a:lnTo>
                    <a:pt x="13" y="369"/>
                  </a:lnTo>
                  <a:lnTo>
                    <a:pt x="15" y="368"/>
                  </a:lnTo>
                  <a:lnTo>
                    <a:pt x="16" y="365"/>
                  </a:lnTo>
                  <a:lnTo>
                    <a:pt x="16" y="361"/>
                  </a:lnTo>
                  <a:lnTo>
                    <a:pt x="16" y="361"/>
                  </a:lnTo>
                  <a:lnTo>
                    <a:pt x="16" y="359"/>
                  </a:lnTo>
                  <a:lnTo>
                    <a:pt x="15" y="357"/>
                  </a:lnTo>
                  <a:lnTo>
                    <a:pt x="13" y="356"/>
                  </a:lnTo>
                  <a:lnTo>
                    <a:pt x="11" y="356"/>
                  </a:lnTo>
                  <a:lnTo>
                    <a:pt x="11" y="356"/>
                  </a:lnTo>
                  <a:lnTo>
                    <a:pt x="10" y="349"/>
                  </a:lnTo>
                  <a:lnTo>
                    <a:pt x="10" y="339"/>
                  </a:lnTo>
                  <a:lnTo>
                    <a:pt x="11" y="324"/>
                  </a:lnTo>
                  <a:lnTo>
                    <a:pt x="11" y="324"/>
                  </a:lnTo>
                  <a:lnTo>
                    <a:pt x="12" y="304"/>
                  </a:lnTo>
                  <a:lnTo>
                    <a:pt x="14" y="283"/>
                  </a:lnTo>
                  <a:lnTo>
                    <a:pt x="14" y="283"/>
                  </a:lnTo>
                  <a:lnTo>
                    <a:pt x="19" y="259"/>
                  </a:lnTo>
                  <a:lnTo>
                    <a:pt x="24" y="235"/>
                  </a:lnTo>
                  <a:lnTo>
                    <a:pt x="35" y="185"/>
                  </a:lnTo>
                  <a:lnTo>
                    <a:pt x="35" y="185"/>
                  </a:lnTo>
                  <a:lnTo>
                    <a:pt x="47" y="143"/>
                  </a:lnTo>
                  <a:lnTo>
                    <a:pt x="61" y="102"/>
                  </a:lnTo>
                  <a:lnTo>
                    <a:pt x="61" y="102"/>
                  </a:lnTo>
                  <a:lnTo>
                    <a:pt x="70" y="77"/>
                  </a:lnTo>
                  <a:lnTo>
                    <a:pt x="80" y="53"/>
                  </a:lnTo>
                  <a:lnTo>
                    <a:pt x="93" y="30"/>
                  </a:lnTo>
                  <a:lnTo>
                    <a:pt x="106" y="8"/>
                  </a:lnTo>
                  <a:lnTo>
                    <a:pt x="106" y="8"/>
                  </a:lnTo>
                  <a:lnTo>
                    <a:pt x="106" y="6"/>
                  </a:lnTo>
                  <a:lnTo>
                    <a:pt x="106" y="3"/>
                  </a:lnTo>
                  <a:lnTo>
                    <a:pt x="105" y="2"/>
                  </a:lnTo>
                  <a:lnTo>
                    <a:pt x="104" y="0"/>
                  </a:lnTo>
                  <a:lnTo>
                    <a:pt x="102" y="0"/>
                  </a:lnTo>
                  <a:lnTo>
                    <a:pt x="101" y="0"/>
                  </a:lnTo>
                  <a:lnTo>
                    <a:pt x="99" y="0"/>
                  </a:lnTo>
                  <a:lnTo>
                    <a:pt x="98" y="2"/>
                  </a:lnTo>
                  <a:lnTo>
                    <a:pt x="98" y="2"/>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16" name="Freeform 169"/>
            <p:cNvSpPr/>
            <p:nvPr/>
          </p:nvSpPr>
          <p:spPr bwMode="auto">
            <a:xfrm>
              <a:off x="4305300" y="2198688"/>
              <a:ext cx="39688" cy="146050"/>
            </a:xfrm>
            <a:custGeom>
              <a:avLst/>
              <a:gdLst/>
              <a:ahLst/>
              <a:cxnLst>
                <a:cxn ang="0">
                  <a:pos x="68" y="2"/>
                </a:cxn>
                <a:cxn ang="0">
                  <a:pos x="68" y="2"/>
                </a:cxn>
                <a:cxn ang="0">
                  <a:pos x="62" y="10"/>
                </a:cxn>
                <a:cxn ang="0">
                  <a:pos x="57" y="20"/>
                </a:cxn>
                <a:cxn ang="0">
                  <a:pos x="54" y="31"/>
                </a:cxn>
                <a:cxn ang="0">
                  <a:pos x="53" y="41"/>
                </a:cxn>
                <a:cxn ang="0">
                  <a:pos x="53" y="41"/>
                </a:cxn>
                <a:cxn ang="0">
                  <a:pos x="51" y="51"/>
                </a:cxn>
                <a:cxn ang="0">
                  <a:pos x="49" y="60"/>
                </a:cxn>
                <a:cxn ang="0">
                  <a:pos x="42" y="80"/>
                </a:cxn>
                <a:cxn ang="0">
                  <a:pos x="37" y="101"/>
                </a:cxn>
                <a:cxn ang="0">
                  <a:pos x="32" y="120"/>
                </a:cxn>
                <a:cxn ang="0">
                  <a:pos x="32" y="120"/>
                </a:cxn>
                <a:cxn ang="0">
                  <a:pos x="14" y="191"/>
                </a:cxn>
                <a:cxn ang="0">
                  <a:pos x="7" y="227"/>
                </a:cxn>
                <a:cxn ang="0">
                  <a:pos x="3" y="244"/>
                </a:cxn>
                <a:cxn ang="0">
                  <a:pos x="1" y="263"/>
                </a:cxn>
                <a:cxn ang="0">
                  <a:pos x="1" y="263"/>
                </a:cxn>
                <a:cxn ang="0">
                  <a:pos x="0" y="265"/>
                </a:cxn>
                <a:cxn ang="0">
                  <a:pos x="0" y="270"/>
                </a:cxn>
                <a:cxn ang="0">
                  <a:pos x="0" y="270"/>
                </a:cxn>
                <a:cxn ang="0">
                  <a:pos x="0" y="272"/>
                </a:cxn>
                <a:cxn ang="0">
                  <a:pos x="1" y="273"/>
                </a:cxn>
                <a:cxn ang="0">
                  <a:pos x="3" y="274"/>
                </a:cxn>
                <a:cxn ang="0">
                  <a:pos x="4" y="274"/>
                </a:cxn>
                <a:cxn ang="0">
                  <a:pos x="7" y="273"/>
                </a:cxn>
                <a:cxn ang="0">
                  <a:pos x="8" y="272"/>
                </a:cxn>
                <a:cxn ang="0">
                  <a:pos x="9" y="270"/>
                </a:cxn>
                <a:cxn ang="0">
                  <a:pos x="9" y="270"/>
                </a:cxn>
                <a:cxn ang="0">
                  <a:pos x="11" y="254"/>
                </a:cxn>
                <a:cxn ang="0">
                  <a:pos x="14" y="237"/>
                </a:cxn>
                <a:cxn ang="0">
                  <a:pos x="22" y="204"/>
                </a:cxn>
                <a:cxn ang="0">
                  <a:pos x="37" y="139"/>
                </a:cxn>
                <a:cxn ang="0">
                  <a:pos x="37" y="139"/>
                </a:cxn>
                <a:cxn ang="0">
                  <a:pos x="45" y="106"/>
                </a:cxn>
                <a:cxn ang="0">
                  <a:pos x="54" y="73"/>
                </a:cxn>
                <a:cxn ang="0">
                  <a:pos x="54" y="73"/>
                </a:cxn>
                <a:cxn ang="0">
                  <a:pos x="58" y="56"/>
                </a:cxn>
                <a:cxn ang="0">
                  <a:pos x="61" y="39"/>
                </a:cxn>
                <a:cxn ang="0">
                  <a:pos x="64" y="31"/>
                </a:cxn>
                <a:cxn ang="0">
                  <a:pos x="66" y="22"/>
                </a:cxn>
                <a:cxn ang="0">
                  <a:pos x="70" y="14"/>
                </a:cxn>
                <a:cxn ang="0">
                  <a:pos x="74" y="8"/>
                </a:cxn>
                <a:cxn ang="0">
                  <a:pos x="74" y="8"/>
                </a:cxn>
                <a:cxn ang="0">
                  <a:pos x="75" y="6"/>
                </a:cxn>
                <a:cxn ang="0">
                  <a:pos x="75" y="5"/>
                </a:cxn>
                <a:cxn ang="0">
                  <a:pos x="74" y="1"/>
                </a:cxn>
                <a:cxn ang="0">
                  <a:pos x="72" y="0"/>
                </a:cxn>
                <a:cxn ang="0">
                  <a:pos x="71" y="0"/>
                </a:cxn>
                <a:cxn ang="0">
                  <a:pos x="69" y="0"/>
                </a:cxn>
                <a:cxn ang="0">
                  <a:pos x="68" y="2"/>
                </a:cxn>
                <a:cxn ang="0">
                  <a:pos x="68" y="2"/>
                </a:cxn>
              </a:cxnLst>
              <a:rect l="0" t="0" r="r" b="b"/>
              <a:pathLst>
                <a:path w="75" h="274">
                  <a:moveTo>
                    <a:pt x="68" y="2"/>
                  </a:moveTo>
                  <a:lnTo>
                    <a:pt x="68" y="2"/>
                  </a:lnTo>
                  <a:lnTo>
                    <a:pt x="62" y="10"/>
                  </a:lnTo>
                  <a:lnTo>
                    <a:pt x="57" y="20"/>
                  </a:lnTo>
                  <a:lnTo>
                    <a:pt x="54" y="31"/>
                  </a:lnTo>
                  <a:lnTo>
                    <a:pt x="53" y="41"/>
                  </a:lnTo>
                  <a:lnTo>
                    <a:pt x="53" y="41"/>
                  </a:lnTo>
                  <a:lnTo>
                    <a:pt x="51" y="51"/>
                  </a:lnTo>
                  <a:lnTo>
                    <a:pt x="49" y="60"/>
                  </a:lnTo>
                  <a:lnTo>
                    <a:pt x="42" y="80"/>
                  </a:lnTo>
                  <a:lnTo>
                    <a:pt x="37" y="101"/>
                  </a:lnTo>
                  <a:lnTo>
                    <a:pt x="32" y="120"/>
                  </a:lnTo>
                  <a:lnTo>
                    <a:pt x="32" y="120"/>
                  </a:lnTo>
                  <a:lnTo>
                    <a:pt x="14" y="191"/>
                  </a:lnTo>
                  <a:lnTo>
                    <a:pt x="7" y="227"/>
                  </a:lnTo>
                  <a:lnTo>
                    <a:pt x="3" y="244"/>
                  </a:lnTo>
                  <a:lnTo>
                    <a:pt x="1" y="263"/>
                  </a:lnTo>
                  <a:lnTo>
                    <a:pt x="1" y="263"/>
                  </a:lnTo>
                  <a:lnTo>
                    <a:pt x="0" y="265"/>
                  </a:lnTo>
                  <a:lnTo>
                    <a:pt x="0" y="270"/>
                  </a:lnTo>
                  <a:lnTo>
                    <a:pt x="0" y="270"/>
                  </a:lnTo>
                  <a:lnTo>
                    <a:pt x="0" y="272"/>
                  </a:lnTo>
                  <a:lnTo>
                    <a:pt x="1" y="273"/>
                  </a:lnTo>
                  <a:lnTo>
                    <a:pt x="3" y="274"/>
                  </a:lnTo>
                  <a:lnTo>
                    <a:pt x="4" y="274"/>
                  </a:lnTo>
                  <a:lnTo>
                    <a:pt x="7" y="273"/>
                  </a:lnTo>
                  <a:lnTo>
                    <a:pt x="8" y="272"/>
                  </a:lnTo>
                  <a:lnTo>
                    <a:pt x="9" y="270"/>
                  </a:lnTo>
                  <a:lnTo>
                    <a:pt x="9" y="270"/>
                  </a:lnTo>
                  <a:lnTo>
                    <a:pt x="11" y="254"/>
                  </a:lnTo>
                  <a:lnTo>
                    <a:pt x="14" y="237"/>
                  </a:lnTo>
                  <a:lnTo>
                    <a:pt x="22" y="204"/>
                  </a:lnTo>
                  <a:lnTo>
                    <a:pt x="37" y="139"/>
                  </a:lnTo>
                  <a:lnTo>
                    <a:pt x="37" y="139"/>
                  </a:lnTo>
                  <a:lnTo>
                    <a:pt x="45" y="106"/>
                  </a:lnTo>
                  <a:lnTo>
                    <a:pt x="54" y="73"/>
                  </a:lnTo>
                  <a:lnTo>
                    <a:pt x="54" y="73"/>
                  </a:lnTo>
                  <a:lnTo>
                    <a:pt x="58" y="56"/>
                  </a:lnTo>
                  <a:lnTo>
                    <a:pt x="61" y="39"/>
                  </a:lnTo>
                  <a:lnTo>
                    <a:pt x="64" y="31"/>
                  </a:lnTo>
                  <a:lnTo>
                    <a:pt x="66" y="22"/>
                  </a:lnTo>
                  <a:lnTo>
                    <a:pt x="70" y="14"/>
                  </a:lnTo>
                  <a:lnTo>
                    <a:pt x="74" y="8"/>
                  </a:lnTo>
                  <a:lnTo>
                    <a:pt x="74" y="8"/>
                  </a:lnTo>
                  <a:lnTo>
                    <a:pt x="75" y="6"/>
                  </a:lnTo>
                  <a:lnTo>
                    <a:pt x="75" y="5"/>
                  </a:lnTo>
                  <a:lnTo>
                    <a:pt x="74" y="1"/>
                  </a:lnTo>
                  <a:lnTo>
                    <a:pt x="72" y="0"/>
                  </a:lnTo>
                  <a:lnTo>
                    <a:pt x="71" y="0"/>
                  </a:lnTo>
                  <a:lnTo>
                    <a:pt x="69" y="0"/>
                  </a:lnTo>
                  <a:lnTo>
                    <a:pt x="68" y="2"/>
                  </a:lnTo>
                  <a:lnTo>
                    <a:pt x="68" y="2"/>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17" name="Freeform 170"/>
            <p:cNvSpPr/>
            <p:nvPr/>
          </p:nvSpPr>
          <p:spPr bwMode="auto">
            <a:xfrm>
              <a:off x="4338638" y="2201863"/>
              <a:ext cx="31750" cy="112713"/>
            </a:xfrm>
            <a:custGeom>
              <a:avLst/>
              <a:gdLst/>
              <a:ahLst/>
              <a:cxnLst>
                <a:cxn ang="0">
                  <a:pos x="52" y="4"/>
                </a:cxn>
                <a:cxn ang="0">
                  <a:pos x="52" y="4"/>
                </a:cxn>
                <a:cxn ang="0">
                  <a:pos x="51" y="10"/>
                </a:cxn>
                <a:cxn ang="0">
                  <a:pos x="48" y="16"/>
                </a:cxn>
                <a:cxn ang="0">
                  <a:pos x="43" y="29"/>
                </a:cxn>
                <a:cxn ang="0">
                  <a:pos x="38" y="41"/>
                </a:cxn>
                <a:cxn ang="0">
                  <a:pos x="36" y="47"/>
                </a:cxn>
                <a:cxn ang="0">
                  <a:pos x="34" y="54"/>
                </a:cxn>
                <a:cxn ang="0">
                  <a:pos x="34" y="54"/>
                </a:cxn>
                <a:cxn ang="0">
                  <a:pos x="25" y="103"/>
                </a:cxn>
                <a:cxn ang="0">
                  <a:pos x="25" y="103"/>
                </a:cxn>
                <a:cxn ang="0">
                  <a:pos x="23" y="116"/>
                </a:cxn>
                <a:cxn ang="0">
                  <a:pos x="19" y="129"/>
                </a:cxn>
                <a:cxn ang="0">
                  <a:pos x="10" y="156"/>
                </a:cxn>
                <a:cxn ang="0">
                  <a:pos x="3" y="181"/>
                </a:cxn>
                <a:cxn ang="0">
                  <a:pos x="1" y="195"/>
                </a:cxn>
                <a:cxn ang="0">
                  <a:pos x="0" y="208"/>
                </a:cxn>
                <a:cxn ang="0">
                  <a:pos x="0" y="208"/>
                </a:cxn>
                <a:cxn ang="0">
                  <a:pos x="0" y="210"/>
                </a:cxn>
                <a:cxn ang="0">
                  <a:pos x="1" y="211"/>
                </a:cxn>
                <a:cxn ang="0">
                  <a:pos x="2" y="212"/>
                </a:cxn>
                <a:cxn ang="0">
                  <a:pos x="4" y="212"/>
                </a:cxn>
                <a:cxn ang="0">
                  <a:pos x="6" y="212"/>
                </a:cxn>
                <a:cxn ang="0">
                  <a:pos x="7" y="211"/>
                </a:cxn>
                <a:cxn ang="0">
                  <a:pos x="8" y="210"/>
                </a:cxn>
                <a:cxn ang="0">
                  <a:pos x="9" y="208"/>
                </a:cxn>
                <a:cxn ang="0">
                  <a:pos x="9" y="208"/>
                </a:cxn>
                <a:cxn ang="0">
                  <a:pos x="10" y="200"/>
                </a:cxn>
                <a:cxn ang="0">
                  <a:pos x="11" y="192"/>
                </a:cxn>
                <a:cxn ang="0">
                  <a:pos x="15" y="176"/>
                </a:cxn>
                <a:cxn ang="0">
                  <a:pos x="26" y="144"/>
                </a:cxn>
                <a:cxn ang="0">
                  <a:pos x="26" y="144"/>
                </a:cxn>
                <a:cxn ang="0">
                  <a:pos x="29" y="131"/>
                </a:cxn>
                <a:cxn ang="0">
                  <a:pos x="32" y="117"/>
                </a:cxn>
                <a:cxn ang="0">
                  <a:pos x="37" y="91"/>
                </a:cxn>
                <a:cxn ang="0">
                  <a:pos x="37" y="91"/>
                </a:cxn>
                <a:cxn ang="0">
                  <a:pos x="41" y="67"/>
                </a:cxn>
                <a:cxn ang="0">
                  <a:pos x="46" y="42"/>
                </a:cxn>
                <a:cxn ang="0">
                  <a:pos x="46" y="42"/>
                </a:cxn>
                <a:cxn ang="0">
                  <a:pos x="50" y="33"/>
                </a:cxn>
                <a:cxn ang="0">
                  <a:pos x="55" y="23"/>
                </a:cxn>
                <a:cxn ang="0">
                  <a:pos x="59" y="14"/>
                </a:cxn>
                <a:cxn ang="0">
                  <a:pos x="60" y="9"/>
                </a:cxn>
                <a:cxn ang="0">
                  <a:pos x="61" y="4"/>
                </a:cxn>
                <a:cxn ang="0">
                  <a:pos x="61" y="4"/>
                </a:cxn>
                <a:cxn ang="0">
                  <a:pos x="61" y="3"/>
                </a:cxn>
                <a:cxn ang="0">
                  <a:pos x="60" y="1"/>
                </a:cxn>
                <a:cxn ang="0">
                  <a:pos x="59" y="0"/>
                </a:cxn>
                <a:cxn ang="0">
                  <a:pos x="57" y="0"/>
                </a:cxn>
                <a:cxn ang="0">
                  <a:pos x="54" y="1"/>
                </a:cxn>
                <a:cxn ang="0">
                  <a:pos x="53" y="3"/>
                </a:cxn>
                <a:cxn ang="0">
                  <a:pos x="52" y="4"/>
                </a:cxn>
                <a:cxn ang="0">
                  <a:pos x="52" y="4"/>
                </a:cxn>
              </a:cxnLst>
              <a:rect l="0" t="0" r="r" b="b"/>
              <a:pathLst>
                <a:path w="61" h="212">
                  <a:moveTo>
                    <a:pt x="52" y="4"/>
                  </a:moveTo>
                  <a:lnTo>
                    <a:pt x="52" y="4"/>
                  </a:lnTo>
                  <a:lnTo>
                    <a:pt x="51" y="10"/>
                  </a:lnTo>
                  <a:lnTo>
                    <a:pt x="48" y="16"/>
                  </a:lnTo>
                  <a:lnTo>
                    <a:pt x="43" y="29"/>
                  </a:lnTo>
                  <a:lnTo>
                    <a:pt x="38" y="41"/>
                  </a:lnTo>
                  <a:lnTo>
                    <a:pt x="36" y="47"/>
                  </a:lnTo>
                  <a:lnTo>
                    <a:pt x="34" y="54"/>
                  </a:lnTo>
                  <a:lnTo>
                    <a:pt x="34" y="54"/>
                  </a:lnTo>
                  <a:lnTo>
                    <a:pt x="25" y="103"/>
                  </a:lnTo>
                  <a:lnTo>
                    <a:pt x="25" y="103"/>
                  </a:lnTo>
                  <a:lnTo>
                    <a:pt x="23" y="116"/>
                  </a:lnTo>
                  <a:lnTo>
                    <a:pt x="19" y="129"/>
                  </a:lnTo>
                  <a:lnTo>
                    <a:pt x="10" y="156"/>
                  </a:lnTo>
                  <a:lnTo>
                    <a:pt x="3" y="181"/>
                  </a:lnTo>
                  <a:lnTo>
                    <a:pt x="1" y="195"/>
                  </a:lnTo>
                  <a:lnTo>
                    <a:pt x="0" y="208"/>
                  </a:lnTo>
                  <a:lnTo>
                    <a:pt x="0" y="208"/>
                  </a:lnTo>
                  <a:lnTo>
                    <a:pt x="0" y="210"/>
                  </a:lnTo>
                  <a:lnTo>
                    <a:pt x="1" y="211"/>
                  </a:lnTo>
                  <a:lnTo>
                    <a:pt x="2" y="212"/>
                  </a:lnTo>
                  <a:lnTo>
                    <a:pt x="4" y="212"/>
                  </a:lnTo>
                  <a:lnTo>
                    <a:pt x="6" y="212"/>
                  </a:lnTo>
                  <a:lnTo>
                    <a:pt x="7" y="211"/>
                  </a:lnTo>
                  <a:lnTo>
                    <a:pt x="8" y="210"/>
                  </a:lnTo>
                  <a:lnTo>
                    <a:pt x="9" y="208"/>
                  </a:lnTo>
                  <a:lnTo>
                    <a:pt x="9" y="208"/>
                  </a:lnTo>
                  <a:lnTo>
                    <a:pt x="10" y="200"/>
                  </a:lnTo>
                  <a:lnTo>
                    <a:pt x="11" y="192"/>
                  </a:lnTo>
                  <a:lnTo>
                    <a:pt x="15" y="176"/>
                  </a:lnTo>
                  <a:lnTo>
                    <a:pt x="26" y="144"/>
                  </a:lnTo>
                  <a:lnTo>
                    <a:pt x="26" y="144"/>
                  </a:lnTo>
                  <a:lnTo>
                    <a:pt x="29" y="131"/>
                  </a:lnTo>
                  <a:lnTo>
                    <a:pt x="32" y="117"/>
                  </a:lnTo>
                  <a:lnTo>
                    <a:pt x="37" y="91"/>
                  </a:lnTo>
                  <a:lnTo>
                    <a:pt x="37" y="91"/>
                  </a:lnTo>
                  <a:lnTo>
                    <a:pt x="41" y="67"/>
                  </a:lnTo>
                  <a:lnTo>
                    <a:pt x="46" y="42"/>
                  </a:lnTo>
                  <a:lnTo>
                    <a:pt x="46" y="42"/>
                  </a:lnTo>
                  <a:lnTo>
                    <a:pt x="50" y="33"/>
                  </a:lnTo>
                  <a:lnTo>
                    <a:pt x="55" y="23"/>
                  </a:lnTo>
                  <a:lnTo>
                    <a:pt x="59" y="14"/>
                  </a:lnTo>
                  <a:lnTo>
                    <a:pt x="60" y="9"/>
                  </a:lnTo>
                  <a:lnTo>
                    <a:pt x="61" y="4"/>
                  </a:lnTo>
                  <a:lnTo>
                    <a:pt x="61" y="4"/>
                  </a:lnTo>
                  <a:lnTo>
                    <a:pt x="61" y="3"/>
                  </a:lnTo>
                  <a:lnTo>
                    <a:pt x="60" y="1"/>
                  </a:lnTo>
                  <a:lnTo>
                    <a:pt x="59" y="0"/>
                  </a:lnTo>
                  <a:lnTo>
                    <a:pt x="57" y="0"/>
                  </a:lnTo>
                  <a:lnTo>
                    <a:pt x="54" y="1"/>
                  </a:lnTo>
                  <a:lnTo>
                    <a:pt x="53" y="3"/>
                  </a:lnTo>
                  <a:lnTo>
                    <a:pt x="52" y="4"/>
                  </a:lnTo>
                  <a:lnTo>
                    <a:pt x="52" y="4"/>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18" name="Freeform 171"/>
            <p:cNvSpPr/>
            <p:nvPr/>
          </p:nvSpPr>
          <p:spPr bwMode="auto">
            <a:xfrm>
              <a:off x="4357688" y="2209800"/>
              <a:ext cx="36513" cy="90488"/>
            </a:xfrm>
            <a:custGeom>
              <a:avLst/>
              <a:gdLst/>
              <a:ahLst/>
              <a:cxnLst>
                <a:cxn ang="0">
                  <a:pos x="60" y="1"/>
                </a:cxn>
                <a:cxn ang="0">
                  <a:pos x="60" y="1"/>
                </a:cxn>
                <a:cxn ang="0">
                  <a:pos x="51" y="10"/>
                </a:cxn>
                <a:cxn ang="0">
                  <a:pos x="43" y="22"/>
                </a:cxn>
                <a:cxn ang="0">
                  <a:pos x="37" y="34"/>
                </a:cxn>
                <a:cxn ang="0">
                  <a:pos x="33" y="48"/>
                </a:cxn>
                <a:cxn ang="0">
                  <a:pos x="29" y="61"/>
                </a:cxn>
                <a:cxn ang="0">
                  <a:pos x="25" y="75"/>
                </a:cxn>
                <a:cxn ang="0">
                  <a:pos x="20" y="100"/>
                </a:cxn>
                <a:cxn ang="0">
                  <a:pos x="20" y="100"/>
                </a:cxn>
                <a:cxn ang="0">
                  <a:pos x="15" y="115"/>
                </a:cxn>
                <a:cxn ang="0">
                  <a:pos x="6" y="135"/>
                </a:cxn>
                <a:cxn ang="0">
                  <a:pos x="3" y="147"/>
                </a:cxn>
                <a:cxn ang="0">
                  <a:pos x="0" y="156"/>
                </a:cxn>
                <a:cxn ang="0">
                  <a:pos x="0" y="164"/>
                </a:cxn>
                <a:cxn ang="0">
                  <a:pos x="1" y="166"/>
                </a:cxn>
                <a:cxn ang="0">
                  <a:pos x="3" y="170"/>
                </a:cxn>
                <a:cxn ang="0">
                  <a:pos x="3" y="170"/>
                </a:cxn>
                <a:cxn ang="0">
                  <a:pos x="4" y="170"/>
                </a:cxn>
                <a:cxn ang="0">
                  <a:pos x="6" y="171"/>
                </a:cxn>
                <a:cxn ang="0">
                  <a:pos x="9" y="169"/>
                </a:cxn>
                <a:cxn ang="0">
                  <a:pos x="10" y="167"/>
                </a:cxn>
                <a:cxn ang="0">
                  <a:pos x="11" y="165"/>
                </a:cxn>
                <a:cxn ang="0">
                  <a:pos x="10" y="164"/>
                </a:cxn>
                <a:cxn ang="0">
                  <a:pos x="9" y="162"/>
                </a:cxn>
                <a:cxn ang="0">
                  <a:pos x="9" y="162"/>
                </a:cxn>
                <a:cxn ang="0">
                  <a:pos x="10" y="159"/>
                </a:cxn>
                <a:cxn ang="0">
                  <a:pos x="14" y="152"/>
                </a:cxn>
                <a:cxn ang="0">
                  <a:pos x="18" y="138"/>
                </a:cxn>
                <a:cxn ang="0">
                  <a:pos x="18" y="138"/>
                </a:cxn>
                <a:cxn ang="0">
                  <a:pos x="24" y="119"/>
                </a:cxn>
                <a:cxn ang="0">
                  <a:pos x="29" y="100"/>
                </a:cxn>
                <a:cxn ang="0">
                  <a:pos x="29" y="100"/>
                </a:cxn>
                <a:cxn ang="0">
                  <a:pos x="34" y="76"/>
                </a:cxn>
                <a:cxn ang="0">
                  <a:pos x="38" y="63"/>
                </a:cxn>
                <a:cxn ang="0">
                  <a:pos x="41" y="51"/>
                </a:cxn>
                <a:cxn ang="0">
                  <a:pos x="47" y="38"/>
                </a:cxn>
                <a:cxn ang="0">
                  <a:pos x="52" y="27"/>
                </a:cxn>
                <a:cxn ang="0">
                  <a:pos x="58" y="17"/>
                </a:cxn>
                <a:cxn ang="0">
                  <a:pos x="66" y="7"/>
                </a:cxn>
                <a:cxn ang="0">
                  <a:pos x="66" y="7"/>
                </a:cxn>
                <a:cxn ang="0">
                  <a:pos x="67" y="6"/>
                </a:cxn>
                <a:cxn ang="0">
                  <a:pos x="68" y="4"/>
                </a:cxn>
                <a:cxn ang="0">
                  <a:pos x="67" y="3"/>
                </a:cxn>
                <a:cxn ang="0">
                  <a:pos x="66" y="1"/>
                </a:cxn>
                <a:cxn ang="0">
                  <a:pos x="65" y="0"/>
                </a:cxn>
                <a:cxn ang="0">
                  <a:pos x="63" y="0"/>
                </a:cxn>
                <a:cxn ang="0">
                  <a:pos x="61" y="0"/>
                </a:cxn>
                <a:cxn ang="0">
                  <a:pos x="60" y="1"/>
                </a:cxn>
                <a:cxn ang="0">
                  <a:pos x="60" y="1"/>
                </a:cxn>
              </a:cxnLst>
              <a:rect l="0" t="0" r="r" b="b"/>
              <a:pathLst>
                <a:path w="68" h="171">
                  <a:moveTo>
                    <a:pt x="60" y="1"/>
                  </a:moveTo>
                  <a:lnTo>
                    <a:pt x="60" y="1"/>
                  </a:lnTo>
                  <a:lnTo>
                    <a:pt x="51" y="10"/>
                  </a:lnTo>
                  <a:lnTo>
                    <a:pt x="43" y="22"/>
                  </a:lnTo>
                  <a:lnTo>
                    <a:pt x="37" y="34"/>
                  </a:lnTo>
                  <a:lnTo>
                    <a:pt x="33" y="48"/>
                  </a:lnTo>
                  <a:lnTo>
                    <a:pt x="29" y="61"/>
                  </a:lnTo>
                  <a:lnTo>
                    <a:pt x="25" y="75"/>
                  </a:lnTo>
                  <a:lnTo>
                    <a:pt x="20" y="100"/>
                  </a:lnTo>
                  <a:lnTo>
                    <a:pt x="20" y="100"/>
                  </a:lnTo>
                  <a:lnTo>
                    <a:pt x="15" y="115"/>
                  </a:lnTo>
                  <a:lnTo>
                    <a:pt x="6" y="135"/>
                  </a:lnTo>
                  <a:lnTo>
                    <a:pt x="3" y="147"/>
                  </a:lnTo>
                  <a:lnTo>
                    <a:pt x="0" y="156"/>
                  </a:lnTo>
                  <a:lnTo>
                    <a:pt x="0" y="164"/>
                  </a:lnTo>
                  <a:lnTo>
                    <a:pt x="1" y="166"/>
                  </a:lnTo>
                  <a:lnTo>
                    <a:pt x="3" y="170"/>
                  </a:lnTo>
                  <a:lnTo>
                    <a:pt x="3" y="170"/>
                  </a:lnTo>
                  <a:lnTo>
                    <a:pt x="4" y="170"/>
                  </a:lnTo>
                  <a:lnTo>
                    <a:pt x="6" y="171"/>
                  </a:lnTo>
                  <a:lnTo>
                    <a:pt x="9" y="169"/>
                  </a:lnTo>
                  <a:lnTo>
                    <a:pt x="10" y="167"/>
                  </a:lnTo>
                  <a:lnTo>
                    <a:pt x="11" y="165"/>
                  </a:lnTo>
                  <a:lnTo>
                    <a:pt x="10" y="164"/>
                  </a:lnTo>
                  <a:lnTo>
                    <a:pt x="9" y="162"/>
                  </a:lnTo>
                  <a:lnTo>
                    <a:pt x="9" y="162"/>
                  </a:lnTo>
                  <a:lnTo>
                    <a:pt x="10" y="159"/>
                  </a:lnTo>
                  <a:lnTo>
                    <a:pt x="14" y="152"/>
                  </a:lnTo>
                  <a:lnTo>
                    <a:pt x="18" y="138"/>
                  </a:lnTo>
                  <a:lnTo>
                    <a:pt x="18" y="138"/>
                  </a:lnTo>
                  <a:lnTo>
                    <a:pt x="24" y="119"/>
                  </a:lnTo>
                  <a:lnTo>
                    <a:pt x="29" y="100"/>
                  </a:lnTo>
                  <a:lnTo>
                    <a:pt x="29" y="100"/>
                  </a:lnTo>
                  <a:lnTo>
                    <a:pt x="34" y="76"/>
                  </a:lnTo>
                  <a:lnTo>
                    <a:pt x="38" y="63"/>
                  </a:lnTo>
                  <a:lnTo>
                    <a:pt x="41" y="51"/>
                  </a:lnTo>
                  <a:lnTo>
                    <a:pt x="47" y="38"/>
                  </a:lnTo>
                  <a:lnTo>
                    <a:pt x="52" y="27"/>
                  </a:lnTo>
                  <a:lnTo>
                    <a:pt x="58" y="17"/>
                  </a:lnTo>
                  <a:lnTo>
                    <a:pt x="66" y="7"/>
                  </a:lnTo>
                  <a:lnTo>
                    <a:pt x="66" y="7"/>
                  </a:lnTo>
                  <a:lnTo>
                    <a:pt x="67" y="6"/>
                  </a:lnTo>
                  <a:lnTo>
                    <a:pt x="68" y="4"/>
                  </a:lnTo>
                  <a:lnTo>
                    <a:pt x="67" y="3"/>
                  </a:lnTo>
                  <a:lnTo>
                    <a:pt x="66" y="1"/>
                  </a:lnTo>
                  <a:lnTo>
                    <a:pt x="65" y="0"/>
                  </a:lnTo>
                  <a:lnTo>
                    <a:pt x="63" y="0"/>
                  </a:lnTo>
                  <a:lnTo>
                    <a:pt x="61" y="0"/>
                  </a:lnTo>
                  <a:lnTo>
                    <a:pt x="60" y="1"/>
                  </a:lnTo>
                  <a:lnTo>
                    <a:pt x="60" y="1"/>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19" name="Freeform 172"/>
            <p:cNvSpPr/>
            <p:nvPr/>
          </p:nvSpPr>
          <p:spPr bwMode="auto">
            <a:xfrm>
              <a:off x="4383088" y="2219325"/>
              <a:ext cx="33338" cy="63500"/>
            </a:xfrm>
            <a:custGeom>
              <a:avLst/>
              <a:gdLst/>
              <a:ahLst/>
              <a:cxnLst>
                <a:cxn ang="0">
                  <a:pos x="55" y="0"/>
                </a:cxn>
                <a:cxn ang="0">
                  <a:pos x="55" y="0"/>
                </a:cxn>
                <a:cxn ang="0">
                  <a:pos x="50" y="2"/>
                </a:cxn>
                <a:cxn ang="0">
                  <a:pos x="46" y="5"/>
                </a:cxn>
                <a:cxn ang="0">
                  <a:pos x="42" y="8"/>
                </a:cxn>
                <a:cxn ang="0">
                  <a:pos x="39" y="11"/>
                </a:cxn>
                <a:cxn ang="0">
                  <a:pos x="33" y="19"/>
                </a:cxn>
                <a:cxn ang="0">
                  <a:pos x="29" y="30"/>
                </a:cxn>
                <a:cxn ang="0">
                  <a:pos x="29" y="30"/>
                </a:cxn>
                <a:cxn ang="0">
                  <a:pos x="13" y="70"/>
                </a:cxn>
                <a:cxn ang="0">
                  <a:pos x="6" y="91"/>
                </a:cxn>
                <a:cxn ang="0">
                  <a:pos x="0" y="112"/>
                </a:cxn>
                <a:cxn ang="0">
                  <a:pos x="0" y="112"/>
                </a:cxn>
                <a:cxn ang="0">
                  <a:pos x="0" y="114"/>
                </a:cxn>
                <a:cxn ang="0">
                  <a:pos x="1" y="116"/>
                </a:cxn>
                <a:cxn ang="0">
                  <a:pos x="2" y="118"/>
                </a:cxn>
                <a:cxn ang="0">
                  <a:pos x="4" y="118"/>
                </a:cxn>
                <a:cxn ang="0">
                  <a:pos x="6" y="119"/>
                </a:cxn>
                <a:cxn ang="0">
                  <a:pos x="7" y="118"/>
                </a:cxn>
                <a:cxn ang="0">
                  <a:pos x="8" y="116"/>
                </a:cxn>
                <a:cxn ang="0">
                  <a:pos x="9" y="114"/>
                </a:cxn>
                <a:cxn ang="0">
                  <a:pos x="9" y="114"/>
                </a:cxn>
                <a:cxn ang="0">
                  <a:pos x="13" y="100"/>
                </a:cxn>
                <a:cxn ang="0">
                  <a:pos x="17" y="84"/>
                </a:cxn>
                <a:cxn ang="0">
                  <a:pos x="23" y="70"/>
                </a:cxn>
                <a:cxn ang="0">
                  <a:pos x="30" y="56"/>
                </a:cxn>
                <a:cxn ang="0">
                  <a:pos x="30" y="56"/>
                </a:cxn>
                <a:cxn ang="0">
                  <a:pos x="34" y="42"/>
                </a:cxn>
                <a:cxn ang="0">
                  <a:pos x="39" y="29"/>
                </a:cxn>
                <a:cxn ang="0">
                  <a:pos x="42" y="22"/>
                </a:cxn>
                <a:cxn ang="0">
                  <a:pos x="46" y="17"/>
                </a:cxn>
                <a:cxn ang="0">
                  <a:pos x="51" y="12"/>
                </a:cxn>
                <a:cxn ang="0">
                  <a:pos x="57" y="9"/>
                </a:cxn>
                <a:cxn ang="0">
                  <a:pos x="57" y="9"/>
                </a:cxn>
                <a:cxn ang="0">
                  <a:pos x="60" y="8"/>
                </a:cxn>
                <a:cxn ang="0">
                  <a:pos x="61" y="7"/>
                </a:cxn>
                <a:cxn ang="0">
                  <a:pos x="62" y="5"/>
                </a:cxn>
                <a:cxn ang="0">
                  <a:pos x="61" y="3"/>
                </a:cxn>
                <a:cxn ang="0">
                  <a:pos x="61" y="2"/>
                </a:cxn>
                <a:cxn ang="0">
                  <a:pos x="60" y="0"/>
                </a:cxn>
                <a:cxn ang="0">
                  <a:pos x="57" y="0"/>
                </a:cxn>
                <a:cxn ang="0">
                  <a:pos x="55" y="0"/>
                </a:cxn>
                <a:cxn ang="0">
                  <a:pos x="55" y="0"/>
                </a:cxn>
              </a:cxnLst>
              <a:rect l="0" t="0" r="r" b="b"/>
              <a:pathLst>
                <a:path w="62" h="119">
                  <a:moveTo>
                    <a:pt x="55" y="0"/>
                  </a:moveTo>
                  <a:lnTo>
                    <a:pt x="55" y="0"/>
                  </a:lnTo>
                  <a:lnTo>
                    <a:pt x="50" y="2"/>
                  </a:lnTo>
                  <a:lnTo>
                    <a:pt x="46" y="5"/>
                  </a:lnTo>
                  <a:lnTo>
                    <a:pt x="42" y="8"/>
                  </a:lnTo>
                  <a:lnTo>
                    <a:pt x="39" y="11"/>
                  </a:lnTo>
                  <a:lnTo>
                    <a:pt x="33" y="19"/>
                  </a:lnTo>
                  <a:lnTo>
                    <a:pt x="29" y="30"/>
                  </a:lnTo>
                  <a:lnTo>
                    <a:pt x="29" y="30"/>
                  </a:lnTo>
                  <a:lnTo>
                    <a:pt x="13" y="70"/>
                  </a:lnTo>
                  <a:lnTo>
                    <a:pt x="6" y="91"/>
                  </a:lnTo>
                  <a:lnTo>
                    <a:pt x="0" y="112"/>
                  </a:lnTo>
                  <a:lnTo>
                    <a:pt x="0" y="112"/>
                  </a:lnTo>
                  <a:lnTo>
                    <a:pt x="0" y="114"/>
                  </a:lnTo>
                  <a:lnTo>
                    <a:pt x="1" y="116"/>
                  </a:lnTo>
                  <a:lnTo>
                    <a:pt x="2" y="118"/>
                  </a:lnTo>
                  <a:lnTo>
                    <a:pt x="4" y="118"/>
                  </a:lnTo>
                  <a:lnTo>
                    <a:pt x="6" y="119"/>
                  </a:lnTo>
                  <a:lnTo>
                    <a:pt x="7" y="118"/>
                  </a:lnTo>
                  <a:lnTo>
                    <a:pt x="8" y="116"/>
                  </a:lnTo>
                  <a:lnTo>
                    <a:pt x="9" y="114"/>
                  </a:lnTo>
                  <a:lnTo>
                    <a:pt x="9" y="114"/>
                  </a:lnTo>
                  <a:lnTo>
                    <a:pt x="13" y="100"/>
                  </a:lnTo>
                  <a:lnTo>
                    <a:pt x="17" y="84"/>
                  </a:lnTo>
                  <a:lnTo>
                    <a:pt x="23" y="70"/>
                  </a:lnTo>
                  <a:lnTo>
                    <a:pt x="30" y="56"/>
                  </a:lnTo>
                  <a:lnTo>
                    <a:pt x="30" y="56"/>
                  </a:lnTo>
                  <a:lnTo>
                    <a:pt x="34" y="42"/>
                  </a:lnTo>
                  <a:lnTo>
                    <a:pt x="39" y="29"/>
                  </a:lnTo>
                  <a:lnTo>
                    <a:pt x="42" y="22"/>
                  </a:lnTo>
                  <a:lnTo>
                    <a:pt x="46" y="17"/>
                  </a:lnTo>
                  <a:lnTo>
                    <a:pt x="51" y="12"/>
                  </a:lnTo>
                  <a:lnTo>
                    <a:pt x="57" y="9"/>
                  </a:lnTo>
                  <a:lnTo>
                    <a:pt x="57" y="9"/>
                  </a:lnTo>
                  <a:lnTo>
                    <a:pt x="60" y="8"/>
                  </a:lnTo>
                  <a:lnTo>
                    <a:pt x="61" y="7"/>
                  </a:lnTo>
                  <a:lnTo>
                    <a:pt x="62" y="5"/>
                  </a:lnTo>
                  <a:lnTo>
                    <a:pt x="61" y="3"/>
                  </a:lnTo>
                  <a:lnTo>
                    <a:pt x="61" y="2"/>
                  </a:lnTo>
                  <a:lnTo>
                    <a:pt x="60" y="0"/>
                  </a:lnTo>
                  <a:lnTo>
                    <a:pt x="57" y="0"/>
                  </a:lnTo>
                  <a:lnTo>
                    <a:pt x="55" y="0"/>
                  </a:lnTo>
                  <a:lnTo>
                    <a:pt x="55" y="0"/>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20" name="Freeform 173"/>
            <p:cNvSpPr/>
            <p:nvPr/>
          </p:nvSpPr>
          <p:spPr bwMode="auto">
            <a:xfrm>
              <a:off x="4403725" y="2228850"/>
              <a:ext cx="17463" cy="52388"/>
            </a:xfrm>
            <a:custGeom>
              <a:avLst/>
              <a:gdLst/>
              <a:ahLst/>
              <a:cxnLst>
                <a:cxn ang="0">
                  <a:pos x="27" y="1"/>
                </a:cxn>
                <a:cxn ang="0">
                  <a:pos x="27" y="1"/>
                </a:cxn>
                <a:cxn ang="0">
                  <a:pos x="24" y="2"/>
                </a:cxn>
                <a:cxn ang="0">
                  <a:pos x="22" y="6"/>
                </a:cxn>
                <a:cxn ang="0">
                  <a:pos x="17" y="12"/>
                </a:cxn>
                <a:cxn ang="0">
                  <a:pos x="15" y="20"/>
                </a:cxn>
                <a:cxn ang="0">
                  <a:pos x="14" y="27"/>
                </a:cxn>
                <a:cxn ang="0">
                  <a:pos x="14" y="27"/>
                </a:cxn>
                <a:cxn ang="0">
                  <a:pos x="12" y="45"/>
                </a:cxn>
                <a:cxn ang="0">
                  <a:pos x="10" y="61"/>
                </a:cxn>
                <a:cxn ang="0">
                  <a:pos x="6" y="78"/>
                </a:cxn>
                <a:cxn ang="0">
                  <a:pos x="0" y="94"/>
                </a:cxn>
                <a:cxn ang="0">
                  <a:pos x="0" y="94"/>
                </a:cxn>
                <a:cxn ang="0">
                  <a:pos x="0" y="96"/>
                </a:cxn>
                <a:cxn ang="0">
                  <a:pos x="0" y="97"/>
                </a:cxn>
                <a:cxn ang="0">
                  <a:pos x="1" y="100"/>
                </a:cxn>
                <a:cxn ang="0">
                  <a:pos x="3" y="100"/>
                </a:cxn>
                <a:cxn ang="0">
                  <a:pos x="6" y="100"/>
                </a:cxn>
                <a:cxn ang="0">
                  <a:pos x="8" y="98"/>
                </a:cxn>
                <a:cxn ang="0">
                  <a:pos x="9" y="96"/>
                </a:cxn>
                <a:cxn ang="0">
                  <a:pos x="9" y="96"/>
                </a:cxn>
                <a:cxn ang="0">
                  <a:pos x="13" y="85"/>
                </a:cxn>
                <a:cxn ang="0">
                  <a:pos x="15" y="80"/>
                </a:cxn>
                <a:cxn ang="0">
                  <a:pos x="18" y="75"/>
                </a:cxn>
                <a:cxn ang="0">
                  <a:pos x="18" y="75"/>
                </a:cxn>
                <a:cxn ang="0">
                  <a:pos x="19" y="72"/>
                </a:cxn>
                <a:cxn ang="0">
                  <a:pos x="21" y="69"/>
                </a:cxn>
                <a:cxn ang="0">
                  <a:pos x="21" y="62"/>
                </a:cxn>
                <a:cxn ang="0">
                  <a:pos x="22" y="49"/>
                </a:cxn>
                <a:cxn ang="0">
                  <a:pos x="22" y="49"/>
                </a:cxn>
                <a:cxn ang="0">
                  <a:pos x="23" y="28"/>
                </a:cxn>
                <a:cxn ang="0">
                  <a:pos x="24" y="22"/>
                </a:cxn>
                <a:cxn ang="0">
                  <a:pos x="25" y="17"/>
                </a:cxn>
                <a:cxn ang="0">
                  <a:pos x="27" y="13"/>
                </a:cxn>
                <a:cxn ang="0">
                  <a:pos x="30" y="10"/>
                </a:cxn>
                <a:cxn ang="0">
                  <a:pos x="30" y="10"/>
                </a:cxn>
                <a:cxn ang="0">
                  <a:pos x="31" y="9"/>
                </a:cxn>
                <a:cxn ang="0">
                  <a:pos x="32" y="8"/>
                </a:cxn>
                <a:cxn ang="0">
                  <a:pos x="33" y="3"/>
                </a:cxn>
                <a:cxn ang="0">
                  <a:pos x="32" y="2"/>
                </a:cxn>
                <a:cxn ang="0">
                  <a:pos x="31" y="1"/>
                </a:cxn>
                <a:cxn ang="0">
                  <a:pos x="29" y="0"/>
                </a:cxn>
                <a:cxn ang="0">
                  <a:pos x="27" y="1"/>
                </a:cxn>
                <a:cxn ang="0">
                  <a:pos x="27" y="1"/>
                </a:cxn>
              </a:cxnLst>
              <a:rect l="0" t="0" r="r" b="b"/>
              <a:pathLst>
                <a:path w="33" h="100">
                  <a:moveTo>
                    <a:pt x="27" y="1"/>
                  </a:moveTo>
                  <a:lnTo>
                    <a:pt x="27" y="1"/>
                  </a:lnTo>
                  <a:lnTo>
                    <a:pt x="24" y="2"/>
                  </a:lnTo>
                  <a:lnTo>
                    <a:pt x="22" y="6"/>
                  </a:lnTo>
                  <a:lnTo>
                    <a:pt x="17" y="12"/>
                  </a:lnTo>
                  <a:lnTo>
                    <a:pt x="15" y="20"/>
                  </a:lnTo>
                  <a:lnTo>
                    <a:pt x="14" y="27"/>
                  </a:lnTo>
                  <a:lnTo>
                    <a:pt x="14" y="27"/>
                  </a:lnTo>
                  <a:lnTo>
                    <a:pt x="12" y="45"/>
                  </a:lnTo>
                  <a:lnTo>
                    <a:pt x="10" y="61"/>
                  </a:lnTo>
                  <a:lnTo>
                    <a:pt x="6" y="78"/>
                  </a:lnTo>
                  <a:lnTo>
                    <a:pt x="0" y="94"/>
                  </a:lnTo>
                  <a:lnTo>
                    <a:pt x="0" y="94"/>
                  </a:lnTo>
                  <a:lnTo>
                    <a:pt x="0" y="96"/>
                  </a:lnTo>
                  <a:lnTo>
                    <a:pt x="0" y="97"/>
                  </a:lnTo>
                  <a:lnTo>
                    <a:pt x="1" y="100"/>
                  </a:lnTo>
                  <a:lnTo>
                    <a:pt x="3" y="100"/>
                  </a:lnTo>
                  <a:lnTo>
                    <a:pt x="6" y="100"/>
                  </a:lnTo>
                  <a:lnTo>
                    <a:pt x="8" y="98"/>
                  </a:lnTo>
                  <a:lnTo>
                    <a:pt x="9" y="96"/>
                  </a:lnTo>
                  <a:lnTo>
                    <a:pt x="9" y="96"/>
                  </a:lnTo>
                  <a:lnTo>
                    <a:pt x="13" y="85"/>
                  </a:lnTo>
                  <a:lnTo>
                    <a:pt x="15" y="80"/>
                  </a:lnTo>
                  <a:lnTo>
                    <a:pt x="18" y="75"/>
                  </a:lnTo>
                  <a:lnTo>
                    <a:pt x="18" y="75"/>
                  </a:lnTo>
                  <a:lnTo>
                    <a:pt x="19" y="72"/>
                  </a:lnTo>
                  <a:lnTo>
                    <a:pt x="21" y="69"/>
                  </a:lnTo>
                  <a:lnTo>
                    <a:pt x="21" y="62"/>
                  </a:lnTo>
                  <a:lnTo>
                    <a:pt x="22" y="49"/>
                  </a:lnTo>
                  <a:lnTo>
                    <a:pt x="22" y="49"/>
                  </a:lnTo>
                  <a:lnTo>
                    <a:pt x="23" y="28"/>
                  </a:lnTo>
                  <a:lnTo>
                    <a:pt x="24" y="22"/>
                  </a:lnTo>
                  <a:lnTo>
                    <a:pt x="25" y="17"/>
                  </a:lnTo>
                  <a:lnTo>
                    <a:pt x="27" y="13"/>
                  </a:lnTo>
                  <a:lnTo>
                    <a:pt x="30" y="10"/>
                  </a:lnTo>
                  <a:lnTo>
                    <a:pt x="30" y="10"/>
                  </a:lnTo>
                  <a:lnTo>
                    <a:pt x="31" y="9"/>
                  </a:lnTo>
                  <a:lnTo>
                    <a:pt x="32" y="8"/>
                  </a:lnTo>
                  <a:lnTo>
                    <a:pt x="33" y="3"/>
                  </a:lnTo>
                  <a:lnTo>
                    <a:pt x="32" y="2"/>
                  </a:lnTo>
                  <a:lnTo>
                    <a:pt x="31" y="1"/>
                  </a:lnTo>
                  <a:lnTo>
                    <a:pt x="29" y="0"/>
                  </a:lnTo>
                  <a:lnTo>
                    <a:pt x="27" y="1"/>
                  </a:lnTo>
                  <a:lnTo>
                    <a:pt x="27" y="1"/>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21" name="Freeform 174"/>
            <p:cNvSpPr/>
            <p:nvPr/>
          </p:nvSpPr>
          <p:spPr bwMode="auto">
            <a:xfrm>
              <a:off x="4340225" y="2436813"/>
              <a:ext cx="4763" cy="42863"/>
            </a:xfrm>
            <a:custGeom>
              <a:avLst/>
              <a:gdLst/>
              <a:ahLst/>
              <a:cxnLst>
                <a:cxn ang="0">
                  <a:pos x="0" y="5"/>
                </a:cxn>
                <a:cxn ang="0">
                  <a:pos x="0" y="76"/>
                </a:cxn>
                <a:cxn ang="0">
                  <a:pos x="0" y="76"/>
                </a:cxn>
                <a:cxn ang="0">
                  <a:pos x="1" y="78"/>
                </a:cxn>
                <a:cxn ang="0">
                  <a:pos x="2" y="79"/>
                </a:cxn>
                <a:cxn ang="0">
                  <a:pos x="3" y="80"/>
                </a:cxn>
                <a:cxn ang="0">
                  <a:pos x="5" y="80"/>
                </a:cxn>
                <a:cxn ang="0">
                  <a:pos x="6" y="80"/>
                </a:cxn>
                <a:cxn ang="0">
                  <a:pos x="8" y="79"/>
                </a:cxn>
                <a:cxn ang="0">
                  <a:pos x="9" y="78"/>
                </a:cxn>
                <a:cxn ang="0">
                  <a:pos x="9" y="76"/>
                </a:cxn>
                <a:cxn ang="0">
                  <a:pos x="9" y="5"/>
                </a:cxn>
                <a:cxn ang="0">
                  <a:pos x="9" y="5"/>
                </a:cxn>
                <a:cxn ang="0">
                  <a:pos x="9" y="3"/>
                </a:cxn>
                <a:cxn ang="0">
                  <a:pos x="8" y="2"/>
                </a:cxn>
                <a:cxn ang="0">
                  <a:pos x="6" y="1"/>
                </a:cxn>
                <a:cxn ang="0">
                  <a:pos x="5" y="0"/>
                </a:cxn>
                <a:cxn ang="0">
                  <a:pos x="3" y="1"/>
                </a:cxn>
                <a:cxn ang="0">
                  <a:pos x="2" y="2"/>
                </a:cxn>
                <a:cxn ang="0">
                  <a:pos x="1" y="3"/>
                </a:cxn>
                <a:cxn ang="0">
                  <a:pos x="0" y="5"/>
                </a:cxn>
                <a:cxn ang="0">
                  <a:pos x="0" y="5"/>
                </a:cxn>
              </a:cxnLst>
              <a:rect l="0" t="0" r="r" b="b"/>
              <a:pathLst>
                <a:path w="9" h="80">
                  <a:moveTo>
                    <a:pt x="0" y="5"/>
                  </a:moveTo>
                  <a:lnTo>
                    <a:pt x="0" y="76"/>
                  </a:lnTo>
                  <a:lnTo>
                    <a:pt x="0" y="76"/>
                  </a:lnTo>
                  <a:lnTo>
                    <a:pt x="1" y="78"/>
                  </a:lnTo>
                  <a:lnTo>
                    <a:pt x="2" y="79"/>
                  </a:lnTo>
                  <a:lnTo>
                    <a:pt x="3" y="80"/>
                  </a:lnTo>
                  <a:lnTo>
                    <a:pt x="5" y="80"/>
                  </a:lnTo>
                  <a:lnTo>
                    <a:pt x="6" y="80"/>
                  </a:lnTo>
                  <a:lnTo>
                    <a:pt x="8" y="79"/>
                  </a:lnTo>
                  <a:lnTo>
                    <a:pt x="9" y="78"/>
                  </a:lnTo>
                  <a:lnTo>
                    <a:pt x="9" y="76"/>
                  </a:lnTo>
                  <a:lnTo>
                    <a:pt x="9" y="5"/>
                  </a:lnTo>
                  <a:lnTo>
                    <a:pt x="9" y="5"/>
                  </a:lnTo>
                  <a:lnTo>
                    <a:pt x="9" y="3"/>
                  </a:lnTo>
                  <a:lnTo>
                    <a:pt x="8" y="2"/>
                  </a:lnTo>
                  <a:lnTo>
                    <a:pt x="6" y="1"/>
                  </a:lnTo>
                  <a:lnTo>
                    <a:pt x="5" y="0"/>
                  </a:lnTo>
                  <a:lnTo>
                    <a:pt x="3" y="1"/>
                  </a:lnTo>
                  <a:lnTo>
                    <a:pt x="2" y="2"/>
                  </a:lnTo>
                  <a:lnTo>
                    <a:pt x="1" y="3"/>
                  </a:lnTo>
                  <a:lnTo>
                    <a:pt x="0" y="5"/>
                  </a:lnTo>
                  <a:lnTo>
                    <a:pt x="0" y="5"/>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22" name="Freeform 175"/>
            <p:cNvSpPr/>
            <p:nvPr/>
          </p:nvSpPr>
          <p:spPr bwMode="auto">
            <a:xfrm>
              <a:off x="4370388" y="2460625"/>
              <a:ext cx="11113" cy="65088"/>
            </a:xfrm>
            <a:custGeom>
              <a:avLst/>
              <a:gdLst/>
              <a:ahLst/>
              <a:cxnLst>
                <a:cxn ang="0">
                  <a:pos x="12" y="2"/>
                </a:cxn>
                <a:cxn ang="0">
                  <a:pos x="12" y="2"/>
                </a:cxn>
                <a:cxn ang="0">
                  <a:pos x="9" y="9"/>
                </a:cxn>
                <a:cxn ang="0">
                  <a:pos x="7" y="15"/>
                </a:cxn>
                <a:cxn ang="0">
                  <a:pos x="3" y="29"/>
                </a:cxn>
                <a:cxn ang="0">
                  <a:pos x="1" y="44"/>
                </a:cxn>
                <a:cxn ang="0">
                  <a:pos x="0" y="59"/>
                </a:cxn>
                <a:cxn ang="0">
                  <a:pos x="1" y="90"/>
                </a:cxn>
                <a:cxn ang="0">
                  <a:pos x="2" y="118"/>
                </a:cxn>
                <a:cxn ang="0">
                  <a:pos x="2" y="118"/>
                </a:cxn>
                <a:cxn ang="0">
                  <a:pos x="3" y="120"/>
                </a:cxn>
                <a:cxn ang="0">
                  <a:pos x="4" y="122"/>
                </a:cxn>
                <a:cxn ang="0">
                  <a:pos x="5" y="123"/>
                </a:cxn>
                <a:cxn ang="0">
                  <a:pos x="7" y="123"/>
                </a:cxn>
                <a:cxn ang="0">
                  <a:pos x="9" y="123"/>
                </a:cxn>
                <a:cxn ang="0">
                  <a:pos x="10" y="122"/>
                </a:cxn>
                <a:cxn ang="0">
                  <a:pos x="11" y="120"/>
                </a:cxn>
                <a:cxn ang="0">
                  <a:pos x="11" y="118"/>
                </a:cxn>
                <a:cxn ang="0">
                  <a:pos x="11" y="118"/>
                </a:cxn>
                <a:cxn ang="0">
                  <a:pos x="10" y="91"/>
                </a:cxn>
                <a:cxn ang="0">
                  <a:pos x="10" y="61"/>
                </a:cxn>
                <a:cxn ang="0">
                  <a:pos x="10" y="47"/>
                </a:cxn>
                <a:cxn ang="0">
                  <a:pos x="12" y="32"/>
                </a:cxn>
                <a:cxn ang="0">
                  <a:pos x="15" y="19"/>
                </a:cxn>
                <a:cxn ang="0">
                  <a:pos x="17" y="13"/>
                </a:cxn>
                <a:cxn ang="0">
                  <a:pos x="20" y="8"/>
                </a:cxn>
                <a:cxn ang="0">
                  <a:pos x="20" y="8"/>
                </a:cxn>
                <a:cxn ang="0">
                  <a:pos x="22" y="5"/>
                </a:cxn>
                <a:cxn ang="0">
                  <a:pos x="20" y="3"/>
                </a:cxn>
                <a:cxn ang="0">
                  <a:pos x="19" y="1"/>
                </a:cxn>
                <a:cxn ang="0">
                  <a:pos x="18" y="0"/>
                </a:cxn>
                <a:cxn ang="0">
                  <a:pos x="17" y="0"/>
                </a:cxn>
                <a:cxn ang="0">
                  <a:pos x="15" y="0"/>
                </a:cxn>
                <a:cxn ang="0">
                  <a:pos x="13" y="0"/>
                </a:cxn>
                <a:cxn ang="0">
                  <a:pos x="12" y="2"/>
                </a:cxn>
                <a:cxn ang="0">
                  <a:pos x="12" y="2"/>
                </a:cxn>
              </a:cxnLst>
              <a:rect l="0" t="0" r="r" b="b"/>
              <a:pathLst>
                <a:path w="22" h="123">
                  <a:moveTo>
                    <a:pt x="12" y="2"/>
                  </a:moveTo>
                  <a:lnTo>
                    <a:pt x="12" y="2"/>
                  </a:lnTo>
                  <a:lnTo>
                    <a:pt x="9" y="9"/>
                  </a:lnTo>
                  <a:lnTo>
                    <a:pt x="7" y="15"/>
                  </a:lnTo>
                  <a:lnTo>
                    <a:pt x="3" y="29"/>
                  </a:lnTo>
                  <a:lnTo>
                    <a:pt x="1" y="44"/>
                  </a:lnTo>
                  <a:lnTo>
                    <a:pt x="0" y="59"/>
                  </a:lnTo>
                  <a:lnTo>
                    <a:pt x="1" y="90"/>
                  </a:lnTo>
                  <a:lnTo>
                    <a:pt x="2" y="118"/>
                  </a:lnTo>
                  <a:lnTo>
                    <a:pt x="2" y="118"/>
                  </a:lnTo>
                  <a:lnTo>
                    <a:pt x="3" y="120"/>
                  </a:lnTo>
                  <a:lnTo>
                    <a:pt x="4" y="122"/>
                  </a:lnTo>
                  <a:lnTo>
                    <a:pt x="5" y="123"/>
                  </a:lnTo>
                  <a:lnTo>
                    <a:pt x="7" y="123"/>
                  </a:lnTo>
                  <a:lnTo>
                    <a:pt x="9" y="123"/>
                  </a:lnTo>
                  <a:lnTo>
                    <a:pt x="10" y="122"/>
                  </a:lnTo>
                  <a:lnTo>
                    <a:pt x="11" y="120"/>
                  </a:lnTo>
                  <a:lnTo>
                    <a:pt x="11" y="118"/>
                  </a:lnTo>
                  <a:lnTo>
                    <a:pt x="11" y="118"/>
                  </a:lnTo>
                  <a:lnTo>
                    <a:pt x="10" y="91"/>
                  </a:lnTo>
                  <a:lnTo>
                    <a:pt x="10" y="61"/>
                  </a:lnTo>
                  <a:lnTo>
                    <a:pt x="10" y="47"/>
                  </a:lnTo>
                  <a:lnTo>
                    <a:pt x="12" y="32"/>
                  </a:lnTo>
                  <a:lnTo>
                    <a:pt x="15" y="19"/>
                  </a:lnTo>
                  <a:lnTo>
                    <a:pt x="17" y="13"/>
                  </a:lnTo>
                  <a:lnTo>
                    <a:pt x="20" y="8"/>
                  </a:lnTo>
                  <a:lnTo>
                    <a:pt x="20" y="8"/>
                  </a:lnTo>
                  <a:lnTo>
                    <a:pt x="22" y="5"/>
                  </a:lnTo>
                  <a:lnTo>
                    <a:pt x="20" y="3"/>
                  </a:lnTo>
                  <a:lnTo>
                    <a:pt x="19" y="1"/>
                  </a:lnTo>
                  <a:lnTo>
                    <a:pt x="18" y="0"/>
                  </a:lnTo>
                  <a:lnTo>
                    <a:pt x="17" y="0"/>
                  </a:lnTo>
                  <a:lnTo>
                    <a:pt x="15" y="0"/>
                  </a:lnTo>
                  <a:lnTo>
                    <a:pt x="13" y="0"/>
                  </a:lnTo>
                  <a:lnTo>
                    <a:pt x="12" y="2"/>
                  </a:lnTo>
                  <a:lnTo>
                    <a:pt x="12" y="2"/>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23" name="Freeform 176"/>
            <p:cNvSpPr/>
            <p:nvPr/>
          </p:nvSpPr>
          <p:spPr bwMode="auto">
            <a:xfrm>
              <a:off x="4395788" y="2492375"/>
              <a:ext cx="7938" cy="55563"/>
            </a:xfrm>
            <a:custGeom>
              <a:avLst/>
              <a:gdLst/>
              <a:ahLst/>
              <a:cxnLst>
                <a:cxn ang="0">
                  <a:pos x="6" y="5"/>
                </a:cxn>
                <a:cxn ang="0">
                  <a:pos x="6" y="5"/>
                </a:cxn>
                <a:cxn ang="0">
                  <a:pos x="5" y="29"/>
                </a:cxn>
                <a:cxn ang="0">
                  <a:pos x="2" y="53"/>
                </a:cxn>
                <a:cxn ang="0">
                  <a:pos x="1" y="77"/>
                </a:cxn>
                <a:cxn ang="0">
                  <a:pos x="0" y="100"/>
                </a:cxn>
                <a:cxn ang="0">
                  <a:pos x="0" y="100"/>
                </a:cxn>
                <a:cxn ang="0">
                  <a:pos x="1" y="102"/>
                </a:cxn>
                <a:cxn ang="0">
                  <a:pos x="2" y="104"/>
                </a:cxn>
                <a:cxn ang="0">
                  <a:pos x="4" y="105"/>
                </a:cxn>
                <a:cxn ang="0">
                  <a:pos x="6" y="105"/>
                </a:cxn>
                <a:cxn ang="0">
                  <a:pos x="7" y="105"/>
                </a:cxn>
                <a:cxn ang="0">
                  <a:pos x="9" y="104"/>
                </a:cxn>
                <a:cxn ang="0">
                  <a:pos x="10" y="102"/>
                </a:cxn>
                <a:cxn ang="0">
                  <a:pos x="10" y="100"/>
                </a:cxn>
                <a:cxn ang="0">
                  <a:pos x="10" y="100"/>
                </a:cxn>
                <a:cxn ang="0">
                  <a:pos x="11" y="77"/>
                </a:cxn>
                <a:cxn ang="0">
                  <a:pos x="13" y="53"/>
                </a:cxn>
                <a:cxn ang="0">
                  <a:pos x="14" y="29"/>
                </a:cxn>
                <a:cxn ang="0">
                  <a:pos x="15" y="5"/>
                </a:cxn>
                <a:cxn ang="0">
                  <a:pos x="15" y="5"/>
                </a:cxn>
                <a:cxn ang="0">
                  <a:pos x="15" y="3"/>
                </a:cxn>
                <a:cxn ang="0">
                  <a:pos x="14" y="2"/>
                </a:cxn>
                <a:cxn ang="0">
                  <a:pos x="12" y="1"/>
                </a:cxn>
                <a:cxn ang="0">
                  <a:pos x="10" y="0"/>
                </a:cxn>
                <a:cxn ang="0">
                  <a:pos x="9" y="1"/>
                </a:cxn>
                <a:cxn ang="0">
                  <a:pos x="7" y="2"/>
                </a:cxn>
                <a:cxn ang="0">
                  <a:pos x="6" y="3"/>
                </a:cxn>
                <a:cxn ang="0">
                  <a:pos x="6" y="5"/>
                </a:cxn>
                <a:cxn ang="0">
                  <a:pos x="6" y="5"/>
                </a:cxn>
              </a:cxnLst>
              <a:rect l="0" t="0" r="r" b="b"/>
              <a:pathLst>
                <a:path w="15" h="105">
                  <a:moveTo>
                    <a:pt x="6" y="5"/>
                  </a:moveTo>
                  <a:lnTo>
                    <a:pt x="6" y="5"/>
                  </a:lnTo>
                  <a:lnTo>
                    <a:pt x="5" y="29"/>
                  </a:lnTo>
                  <a:lnTo>
                    <a:pt x="2" y="53"/>
                  </a:lnTo>
                  <a:lnTo>
                    <a:pt x="1" y="77"/>
                  </a:lnTo>
                  <a:lnTo>
                    <a:pt x="0" y="100"/>
                  </a:lnTo>
                  <a:lnTo>
                    <a:pt x="0" y="100"/>
                  </a:lnTo>
                  <a:lnTo>
                    <a:pt x="1" y="102"/>
                  </a:lnTo>
                  <a:lnTo>
                    <a:pt x="2" y="104"/>
                  </a:lnTo>
                  <a:lnTo>
                    <a:pt x="4" y="105"/>
                  </a:lnTo>
                  <a:lnTo>
                    <a:pt x="6" y="105"/>
                  </a:lnTo>
                  <a:lnTo>
                    <a:pt x="7" y="105"/>
                  </a:lnTo>
                  <a:lnTo>
                    <a:pt x="9" y="104"/>
                  </a:lnTo>
                  <a:lnTo>
                    <a:pt x="10" y="102"/>
                  </a:lnTo>
                  <a:lnTo>
                    <a:pt x="10" y="100"/>
                  </a:lnTo>
                  <a:lnTo>
                    <a:pt x="10" y="100"/>
                  </a:lnTo>
                  <a:lnTo>
                    <a:pt x="11" y="77"/>
                  </a:lnTo>
                  <a:lnTo>
                    <a:pt x="13" y="53"/>
                  </a:lnTo>
                  <a:lnTo>
                    <a:pt x="14" y="29"/>
                  </a:lnTo>
                  <a:lnTo>
                    <a:pt x="15" y="5"/>
                  </a:lnTo>
                  <a:lnTo>
                    <a:pt x="15" y="5"/>
                  </a:lnTo>
                  <a:lnTo>
                    <a:pt x="15" y="3"/>
                  </a:lnTo>
                  <a:lnTo>
                    <a:pt x="14" y="2"/>
                  </a:lnTo>
                  <a:lnTo>
                    <a:pt x="12" y="1"/>
                  </a:lnTo>
                  <a:lnTo>
                    <a:pt x="10" y="0"/>
                  </a:lnTo>
                  <a:lnTo>
                    <a:pt x="9" y="1"/>
                  </a:lnTo>
                  <a:lnTo>
                    <a:pt x="7" y="2"/>
                  </a:lnTo>
                  <a:lnTo>
                    <a:pt x="6" y="3"/>
                  </a:lnTo>
                  <a:lnTo>
                    <a:pt x="6" y="5"/>
                  </a:lnTo>
                  <a:lnTo>
                    <a:pt x="6" y="5"/>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24" name="Freeform 177"/>
            <p:cNvSpPr/>
            <p:nvPr/>
          </p:nvSpPr>
          <p:spPr bwMode="auto">
            <a:xfrm>
              <a:off x="4424363" y="2520950"/>
              <a:ext cx="4763" cy="71438"/>
            </a:xfrm>
            <a:custGeom>
              <a:avLst/>
              <a:gdLst/>
              <a:ahLst/>
              <a:cxnLst>
                <a:cxn ang="0">
                  <a:pos x="0" y="4"/>
                </a:cxn>
                <a:cxn ang="0">
                  <a:pos x="0" y="132"/>
                </a:cxn>
                <a:cxn ang="0">
                  <a:pos x="0" y="132"/>
                </a:cxn>
                <a:cxn ang="0">
                  <a:pos x="0" y="134"/>
                </a:cxn>
                <a:cxn ang="0">
                  <a:pos x="1" y="136"/>
                </a:cxn>
                <a:cxn ang="0">
                  <a:pos x="3" y="136"/>
                </a:cxn>
                <a:cxn ang="0">
                  <a:pos x="4" y="137"/>
                </a:cxn>
                <a:cxn ang="0">
                  <a:pos x="6" y="136"/>
                </a:cxn>
                <a:cxn ang="0">
                  <a:pos x="7" y="136"/>
                </a:cxn>
                <a:cxn ang="0">
                  <a:pos x="8" y="134"/>
                </a:cxn>
                <a:cxn ang="0">
                  <a:pos x="9" y="132"/>
                </a:cxn>
                <a:cxn ang="0">
                  <a:pos x="9" y="4"/>
                </a:cxn>
                <a:cxn ang="0">
                  <a:pos x="9" y="4"/>
                </a:cxn>
                <a:cxn ang="0">
                  <a:pos x="8" y="2"/>
                </a:cxn>
                <a:cxn ang="0">
                  <a:pos x="7" y="1"/>
                </a:cxn>
                <a:cxn ang="0">
                  <a:pos x="6" y="0"/>
                </a:cxn>
                <a:cxn ang="0">
                  <a:pos x="4" y="0"/>
                </a:cxn>
                <a:cxn ang="0">
                  <a:pos x="3" y="0"/>
                </a:cxn>
                <a:cxn ang="0">
                  <a:pos x="1" y="1"/>
                </a:cxn>
                <a:cxn ang="0">
                  <a:pos x="0" y="2"/>
                </a:cxn>
                <a:cxn ang="0">
                  <a:pos x="0" y="4"/>
                </a:cxn>
                <a:cxn ang="0">
                  <a:pos x="0" y="4"/>
                </a:cxn>
              </a:cxnLst>
              <a:rect l="0" t="0" r="r" b="b"/>
              <a:pathLst>
                <a:path w="9" h="137">
                  <a:moveTo>
                    <a:pt x="0" y="4"/>
                  </a:moveTo>
                  <a:lnTo>
                    <a:pt x="0" y="132"/>
                  </a:lnTo>
                  <a:lnTo>
                    <a:pt x="0" y="132"/>
                  </a:lnTo>
                  <a:lnTo>
                    <a:pt x="0" y="134"/>
                  </a:lnTo>
                  <a:lnTo>
                    <a:pt x="1" y="136"/>
                  </a:lnTo>
                  <a:lnTo>
                    <a:pt x="3" y="136"/>
                  </a:lnTo>
                  <a:lnTo>
                    <a:pt x="4" y="137"/>
                  </a:lnTo>
                  <a:lnTo>
                    <a:pt x="6" y="136"/>
                  </a:lnTo>
                  <a:lnTo>
                    <a:pt x="7" y="136"/>
                  </a:lnTo>
                  <a:lnTo>
                    <a:pt x="8" y="134"/>
                  </a:lnTo>
                  <a:lnTo>
                    <a:pt x="9" y="132"/>
                  </a:lnTo>
                  <a:lnTo>
                    <a:pt x="9" y="4"/>
                  </a:lnTo>
                  <a:lnTo>
                    <a:pt x="9" y="4"/>
                  </a:lnTo>
                  <a:lnTo>
                    <a:pt x="8" y="2"/>
                  </a:lnTo>
                  <a:lnTo>
                    <a:pt x="7" y="1"/>
                  </a:lnTo>
                  <a:lnTo>
                    <a:pt x="6" y="0"/>
                  </a:lnTo>
                  <a:lnTo>
                    <a:pt x="4" y="0"/>
                  </a:lnTo>
                  <a:lnTo>
                    <a:pt x="3" y="0"/>
                  </a:lnTo>
                  <a:lnTo>
                    <a:pt x="1" y="1"/>
                  </a:lnTo>
                  <a:lnTo>
                    <a:pt x="0" y="2"/>
                  </a:lnTo>
                  <a:lnTo>
                    <a:pt x="0" y="4"/>
                  </a:lnTo>
                  <a:lnTo>
                    <a:pt x="0" y="4"/>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25" name="Freeform 178"/>
            <p:cNvSpPr/>
            <p:nvPr/>
          </p:nvSpPr>
          <p:spPr bwMode="auto">
            <a:xfrm>
              <a:off x="4451350" y="2547938"/>
              <a:ext cx="7938" cy="68263"/>
            </a:xfrm>
            <a:custGeom>
              <a:avLst/>
              <a:gdLst/>
              <a:ahLst/>
              <a:cxnLst>
                <a:cxn ang="0">
                  <a:pos x="5" y="5"/>
                </a:cxn>
                <a:cxn ang="0">
                  <a:pos x="5" y="5"/>
                </a:cxn>
                <a:cxn ang="0">
                  <a:pos x="2" y="33"/>
                </a:cxn>
                <a:cxn ang="0">
                  <a:pos x="1" y="47"/>
                </a:cxn>
                <a:cxn ang="0">
                  <a:pos x="0" y="62"/>
                </a:cxn>
                <a:cxn ang="0">
                  <a:pos x="0" y="124"/>
                </a:cxn>
                <a:cxn ang="0">
                  <a:pos x="0" y="124"/>
                </a:cxn>
                <a:cxn ang="0">
                  <a:pos x="1" y="126"/>
                </a:cxn>
                <a:cxn ang="0">
                  <a:pos x="2" y="127"/>
                </a:cxn>
                <a:cxn ang="0">
                  <a:pos x="3" y="128"/>
                </a:cxn>
                <a:cxn ang="0">
                  <a:pos x="5" y="128"/>
                </a:cxn>
                <a:cxn ang="0">
                  <a:pos x="6" y="128"/>
                </a:cxn>
                <a:cxn ang="0">
                  <a:pos x="8" y="127"/>
                </a:cxn>
                <a:cxn ang="0">
                  <a:pos x="9" y="126"/>
                </a:cxn>
                <a:cxn ang="0">
                  <a:pos x="9" y="124"/>
                </a:cxn>
                <a:cxn ang="0">
                  <a:pos x="9" y="69"/>
                </a:cxn>
                <a:cxn ang="0">
                  <a:pos x="9" y="69"/>
                </a:cxn>
                <a:cxn ang="0">
                  <a:pos x="10" y="52"/>
                </a:cxn>
                <a:cxn ang="0">
                  <a:pos x="11" y="37"/>
                </a:cxn>
                <a:cxn ang="0">
                  <a:pos x="14" y="5"/>
                </a:cxn>
                <a:cxn ang="0">
                  <a:pos x="14" y="5"/>
                </a:cxn>
                <a:cxn ang="0">
                  <a:pos x="14" y="3"/>
                </a:cxn>
                <a:cxn ang="0">
                  <a:pos x="13" y="2"/>
                </a:cxn>
                <a:cxn ang="0">
                  <a:pos x="11" y="1"/>
                </a:cxn>
                <a:cxn ang="0">
                  <a:pos x="10" y="0"/>
                </a:cxn>
                <a:cxn ang="0">
                  <a:pos x="6" y="2"/>
                </a:cxn>
                <a:cxn ang="0">
                  <a:pos x="5" y="3"/>
                </a:cxn>
                <a:cxn ang="0">
                  <a:pos x="5" y="5"/>
                </a:cxn>
                <a:cxn ang="0">
                  <a:pos x="5" y="5"/>
                </a:cxn>
              </a:cxnLst>
              <a:rect l="0" t="0" r="r" b="b"/>
              <a:pathLst>
                <a:path w="14" h="128">
                  <a:moveTo>
                    <a:pt x="5" y="5"/>
                  </a:moveTo>
                  <a:lnTo>
                    <a:pt x="5" y="5"/>
                  </a:lnTo>
                  <a:lnTo>
                    <a:pt x="2" y="33"/>
                  </a:lnTo>
                  <a:lnTo>
                    <a:pt x="1" y="47"/>
                  </a:lnTo>
                  <a:lnTo>
                    <a:pt x="0" y="62"/>
                  </a:lnTo>
                  <a:lnTo>
                    <a:pt x="0" y="124"/>
                  </a:lnTo>
                  <a:lnTo>
                    <a:pt x="0" y="124"/>
                  </a:lnTo>
                  <a:lnTo>
                    <a:pt x="1" y="126"/>
                  </a:lnTo>
                  <a:lnTo>
                    <a:pt x="2" y="127"/>
                  </a:lnTo>
                  <a:lnTo>
                    <a:pt x="3" y="128"/>
                  </a:lnTo>
                  <a:lnTo>
                    <a:pt x="5" y="128"/>
                  </a:lnTo>
                  <a:lnTo>
                    <a:pt x="6" y="128"/>
                  </a:lnTo>
                  <a:lnTo>
                    <a:pt x="8" y="127"/>
                  </a:lnTo>
                  <a:lnTo>
                    <a:pt x="9" y="126"/>
                  </a:lnTo>
                  <a:lnTo>
                    <a:pt x="9" y="124"/>
                  </a:lnTo>
                  <a:lnTo>
                    <a:pt x="9" y="69"/>
                  </a:lnTo>
                  <a:lnTo>
                    <a:pt x="9" y="69"/>
                  </a:lnTo>
                  <a:lnTo>
                    <a:pt x="10" y="52"/>
                  </a:lnTo>
                  <a:lnTo>
                    <a:pt x="11" y="37"/>
                  </a:lnTo>
                  <a:lnTo>
                    <a:pt x="14" y="5"/>
                  </a:lnTo>
                  <a:lnTo>
                    <a:pt x="14" y="5"/>
                  </a:lnTo>
                  <a:lnTo>
                    <a:pt x="14" y="3"/>
                  </a:lnTo>
                  <a:lnTo>
                    <a:pt x="13" y="2"/>
                  </a:lnTo>
                  <a:lnTo>
                    <a:pt x="11" y="1"/>
                  </a:lnTo>
                  <a:lnTo>
                    <a:pt x="10" y="0"/>
                  </a:lnTo>
                  <a:lnTo>
                    <a:pt x="6" y="2"/>
                  </a:lnTo>
                  <a:lnTo>
                    <a:pt x="5" y="3"/>
                  </a:lnTo>
                  <a:lnTo>
                    <a:pt x="5" y="5"/>
                  </a:lnTo>
                  <a:lnTo>
                    <a:pt x="5" y="5"/>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26" name="Freeform 179"/>
            <p:cNvSpPr/>
            <p:nvPr/>
          </p:nvSpPr>
          <p:spPr bwMode="auto">
            <a:xfrm>
              <a:off x="4478338" y="2578100"/>
              <a:ext cx="6350" cy="55563"/>
            </a:xfrm>
            <a:custGeom>
              <a:avLst/>
              <a:gdLst/>
              <a:ahLst/>
              <a:cxnLst>
                <a:cxn ang="0">
                  <a:pos x="0" y="5"/>
                </a:cxn>
                <a:cxn ang="0">
                  <a:pos x="0" y="100"/>
                </a:cxn>
                <a:cxn ang="0">
                  <a:pos x="0" y="100"/>
                </a:cxn>
                <a:cxn ang="0">
                  <a:pos x="0" y="102"/>
                </a:cxn>
                <a:cxn ang="0">
                  <a:pos x="1" y="103"/>
                </a:cxn>
                <a:cxn ang="0">
                  <a:pos x="4" y="104"/>
                </a:cxn>
                <a:cxn ang="0">
                  <a:pos x="5" y="104"/>
                </a:cxn>
                <a:cxn ang="0">
                  <a:pos x="7" y="104"/>
                </a:cxn>
                <a:cxn ang="0">
                  <a:pos x="8" y="103"/>
                </a:cxn>
                <a:cxn ang="0">
                  <a:pos x="9" y="102"/>
                </a:cxn>
                <a:cxn ang="0">
                  <a:pos x="10" y="100"/>
                </a:cxn>
                <a:cxn ang="0">
                  <a:pos x="10" y="5"/>
                </a:cxn>
                <a:cxn ang="0">
                  <a:pos x="10" y="5"/>
                </a:cxn>
                <a:cxn ang="0">
                  <a:pos x="9" y="2"/>
                </a:cxn>
                <a:cxn ang="0">
                  <a:pos x="8" y="1"/>
                </a:cxn>
                <a:cxn ang="0">
                  <a:pos x="7" y="0"/>
                </a:cxn>
                <a:cxn ang="0">
                  <a:pos x="5" y="0"/>
                </a:cxn>
                <a:cxn ang="0">
                  <a:pos x="4" y="0"/>
                </a:cxn>
                <a:cxn ang="0">
                  <a:pos x="1" y="1"/>
                </a:cxn>
                <a:cxn ang="0">
                  <a:pos x="0" y="2"/>
                </a:cxn>
                <a:cxn ang="0">
                  <a:pos x="0" y="5"/>
                </a:cxn>
                <a:cxn ang="0">
                  <a:pos x="0" y="5"/>
                </a:cxn>
              </a:cxnLst>
              <a:rect l="0" t="0" r="r" b="b"/>
              <a:pathLst>
                <a:path w="10" h="104">
                  <a:moveTo>
                    <a:pt x="0" y="5"/>
                  </a:moveTo>
                  <a:lnTo>
                    <a:pt x="0" y="100"/>
                  </a:lnTo>
                  <a:lnTo>
                    <a:pt x="0" y="100"/>
                  </a:lnTo>
                  <a:lnTo>
                    <a:pt x="0" y="102"/>
                  </a:lnTo>
                  <a:lnTo>
                    <a:pt x="1" y="103"/>
                  </a:lnTo>
                  <a:lnTo>
                    <a:pt x="4" y="104"/>
                  </a:lnTo>
                  <a:lnTo>
                    <a:pt x="5" y="104"/>
                  </a:lnTo>
                  <a:lnTo>
                    <a:pt x="7" y="104"/>
                  </a:lnTo>
                  <a:lnTo>
                    <a:pt x="8" y="103"/>
                  </a:lnTo>
                  <a:lnTo>
                    <a:pt x="9" y="102"/>
                  </a:lnTo>
                  <a:lnTo>
                    <a:pt x="10" y="100"/>
                  </a:lnTo>
                  <a:lnTo>
                    <a:pt x="10" y="5"/>
                  </a:lnTo>
                  <a:lnTo>
                    <a:pt x="10" y="5"/>
                  </a:lnTo>
                  <a:lnTo>
                    <a:pt x="9" y="2"/>
                  </a:lnTo>
                  <a:lnTo>
                    <a:pt x="8" y="1"/>
                  </a:lnTo>
                  <a:lnTo>
                    <a:pt x="7" y="0"/>
                  </a:lnTo>
                  <a:lnTo>
                    <a:pt x="5" y="0"/>
                  </a:lnTo>
                  <a:lnTo>
                    <a:pt x="4" y="0"/>
                  </a:lnTo>
                  <a:lnTo>
                    <a:pt x="1" y="1"/>
                  </a:lnTo>
                  <a:lnTo>
                    <a:pt x="0" y="2"/>
                  </a:lnTo>
                  <a:lnTo>
                    <a:pt x="0" y="5"/>
                  </a:lnTo>
                  <a:lnTo>
                    <a:pt x="0" y="5"/>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27" name="Freeform 180"/>
            <p:cNvSpPr/>
            <p:nvPr/>
          </p:nvSpPr>
          <p:spPr bwMode="auto">
            <a:xfrm>
              <a:off x="4500563" y="2608263"/>
              <a:ext cx="7938" cy="49213"/>
            </a:xfrm>
            <a:custGeom>
              <a:avLst/>
              <a:gdLst/>
              <a:ahLst/>
              <a:cxnLst>
                <a:cxn ang="0">
                  <a:pos x="15" y="88"/>
                </a:cxn>
                <a:cxn ang="0">
                  <a:pos x="15" y="88"/>
                </a:cxn>
                <a:cxn ang="0">
                  <a:pos x="12" y="79"/>
                </a:cxn>
                <a:cxn ang="0">
                  <a:pos x="10" y="68"/>
                </a:cxn>
                <a:cxn ang="0">
                  <a:pos x="9" y="57"/>
                </a:cxn>
                <a:cxn ang="0">
                  <a:pos x="9" y="47"/>
                </a:cxn>
                <a:cxn ang="0">
                  <a:pos x="9" y="25"/>
                </a:cxn>
                <a:cxn ang="0">
                  <a:pos x="10" y="4"/>
                </a:cxn>
                <a:cxn ang="0">
                  <a:pos x="10" y="4"/>
                </a:cxn>
                <a:cxn ang="0">
                  <a:pos x="10" y="2"/>
                </a:cxn>
                <a:cxn ang="0">
                  <a:pos x="9" y="1"/>
                </a:cxn>
                <a:cxn ang="0">
                  <a:pos x="7" y="0"/>
                </a:cxn>
                <a:cxn ang="0">
                  <a:pos x="6" y="0"/>
                </a:cxn>
                <a:cxn ang="0">
                  <a:pos x="4" y="0"/>
                </a:cxn>
                <a:cxn ang="0">
                  <a:pos x="2" y="1"/>
                </a:cxn>
                <a:cxn ang="0">
                  <a:pos x="1" y="2"/>
                </a:cxn>
                <a:cxn ang="0">
                  <a:pos x="1" y="4"/>
                </a:cxn>
                <a:cxn ang="0">
                  <a:pos x="1" y="4"/>
                </a:cxn>
                <a:cxn ang="0">
                  <a:pos x="0" y="26"/>
                </a:cxn>
                <a:cxn ang="0">
                  <a:pos x="0" y="48"/>
                </a:cxn>
                <a:cxn ang="0">
                  <a:pos x="0" y="59"/>
                </a:cxn>
                <a:cxn ang="0">
                  <a:pos x="1" y="69"/>
                </a:cxn>
                <a:cxn ang="0">
                  <a:pos x="3" y="81"/>
                </a:cxn>
                <a:cxn ang="0">
                  <a:pos x="6" y="91"/>
                </a:cxn>
                <a:cxn ang="0">
                  <a:pos x="6" y="91"/>
                </a:cxn>
                <a:cxn ang="0">
                  <a:pos x="7" y="93"/>
                </a:cxn>
                <a:cxn ang="0">
                  <a:pos x="8" y="94"/>
                </a:cxn>
                <a:cxn ang="0">
                  <a:pos x="10" y="94"/>
                </a:cxn>
                <a:cxn ang="0">
                  <a:pos x="12" y="94"/>
                </a:cxn>
                <a:cxn ang="0">
                  <a:pos x="13" y="93"/>
                </a:cxn>
                <a:cxn ang="0">
                  <a:pos x="14" y="92"/>
                </a:cxn>
                <a:cxn ang="0">
                  <a:pos x="15" y="90"/>
                </a:cxn>
                <a:cxn ang="0">
                  <a:pos x="15" y="88"/>
                </a:cxn>
                <a:cxn ang="0">
                  <a:pos x="15" y="88"/>
                </a:cxn>
              </a:cxnLst>
              <a:rect l="0" t="0" r="r" b="b"/>
              <a:pathLst>
                <a:path w="15" h="94">
                  <a:moveTo>
                    <a:pt x="15" y="88"/>
                  </a:moveTo>
                  <a:lnTo>
                    <a:pt x="15" y="88"/>
                  </a:lnTo>
                  <a:lnTo>
                    <a:pt x="12" y="79"/>
                  </a:lnTo>
                  <a:lnTo>
                    <a:pt x="10" y="68"/>
                  </a:lnTo>
                  <a:lnTo>
                    <a:pt x="9" y="57"/>
                  </a:lnTo>
                  <a:lnTo>
                    <a:pt x="9" y="47"/>
                  </a:lnTo>
                  <a:lnTo>
                    <a:pt x="9" y="25"/>
                  </a:lnTo>
                  <a:lnTo>
                    <a:pt x="10" y="4"/>
                  </a:lnTo>
                  <a:lnTo>
                    <a:pt x="10" y="4"/>
                  </a:lnTo>
                  <a:lnTo>
                    <a:pt x="10" y="2"/>
                  </a:lnTo>
                  <a:lnTo>
                    <a:pt x="9" y="1"/>
                  </a:lnTo>
                  <a:lnTo>
                    <a:pt x="7" y="0"/>
                  </a:lnTo>
                  <a:lnTo>
                    <a:pt x="6" y="0"/>
                  </a:lnTo>
                  <a:lnTo>
                    <a:pt x="4" y="0"/>
                  </a:lnTo>
                  <a:lnTo>
                    <a:pt x="2" y="1"/>
                  </a:lnTo>
                  <a:lnTo>
                    <a:pt x="1" y="2"/>
                  </a:lnTo>
                  <a:lnTo>
                    <a:pt x="1" y="4"/>
                  </a:lnTo>
                  <a:lnTo>
                    <a:pt x="1" y="4"/>
                  </a:lnTo>
                  <a:lnTo>
                    <a:pt x="0" y="26"/>
                  </a:lnTo>
                  <a:lnTo>
                    <a:pt x="0" y="48"/>
                  </a:lnTo>
                  <a:lnTo>
                    <a:pt x="0" y="59"/>
                  </a:lnTo>
                  <a:lnTo>
                    <a:pt x="1" y="69"/>
                  </a:lnTo>
                  <a:lnTo>
                    <a:pt x="3" y="81"/>
                  </a:lnTo>
                  <a:lnTo>
                    <a:pt x="6" y="91"/>
                  </a:lnTo>
                  <a:lnTo>
                    <a:pt x="6" y="91"/>
                  </a:lnTo>
                  <a:lnTo>
                    <a:pt x="7" y="93"/>
                  </a:lnTo>
                  <a:lnTo>
                    <a:pt x="8" y="94"/>
                  </a:lnTo>
                  <a:lnTo>
                    <a:pt x="10" y="94"/>
                  </a:lnTo>
                  <a:lnTo>
                    <a:pt x="12" y="94"/>
                  </a:lnTo>
                  <a:lnTo>
                    <a:pt x="13" y="93"/>
                  </a:lnTo>
                  <a:lnTo>
                    <a:pt x="14" y="92"/>
                  </a:lnTo>
                  <a:lnTo>
                    <a:pt x="15" y="90"/>
                  </a:lnTo>
                  <a:lnTo>
                    <a:pt x="15" y="88"/>
                  </a:lnTo>
                  <a:lnTo>
                    <a:pt x="15" y="88"/>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28" name="Freeform 181"/>
            <p:cNvSpPr/>
            <p:nvPr/>
          </p:nvSpPr>
          <p:spPr bwMode="auto">
            <a:xfrm>
              <a:off x="4529138" y="2622550"/>
              <a:ext cx="7938" cy="63500"/>
            </a:xfrm>
            <a:custGeom>
              <a:avLst/>
              <a:gdLst/>
              <a:ahLst/>
              <a:cxnLst>
                <a:cxn ang="0">
                  <a:pos x="6" y="5"/>
                </a:cxn>
                <a:cxn ang="0">
                  <a:pos x="6" y="5"/>
                </a:cxn>
                <a:cxn ang="0">
                  <a:pos x="5" y="18"/>
                </a:cxn>
                <a:cxn ang="0">
                  <a:pos x="3" y="31"/>
                </a:cxn>
                <a:cxn ang="0">
                  <a:pos x="1" y="43"/>
                </a:cxn>
                <a:cxn ang="0">
                  <a:pos x="0" y="57"/>
                </a:cxn>
                <a:cxn ang="0">
                  <a:pos x="0" y="57"/>
                </a:cxn>
                <a:cxn ang="0">
                  <a:pos x="0" y="86"/>
                </a:cxn>
                <a:cxn ang="0">
                  <a:pos x="0" y="114"/>
                </a:cxn>
                <a:cxn ang="0">
                  <a:pos x="0" y="114"/>
                </a:cxn>
                <a:cxn ang="0">
                  <a:pos x="1" y="116"/>
                </a:cxn>
                <a:cxn ang="0">
                  <a:pos x="2" y="117"/>
                </a:cxn>
                <a:cxn ang="0">
                  <a:pos x="3" y="118"/>
                </a:cxn>
                <a:cxn ang="0">
                  <a:pos x="6" y="119"/>
                </a:cxn>
                <a:cxn ang="0">
                  <a:pos x="8" y="118"/>
                </a:cxn>
                <a:cxn ang="0">
                  <a:pos x="9" y="117"/>
                </a:cxn>
                <a:cxn ang="0">
                  <a:pos x="10" y="116"/>
                </a:cxn>
                <a:cxn ang="0">
                  <a:pos x="11" y="114"/>
                </a:cxn>
                <a:cxn ang="0">
                  <a:pos x="11" y="57"/>
                </a:cxn>
                <a:cxn ang="0">
                  <a:pos x="11" y="57"/>
                </a:cxn>
                <a:cxn ang="0">
                  <a:pos x="11" y="43"/>
                </a:cxn>
                <a:cxn ang="0">
                  <a:pos x="13" y="31"/>
                </a:cxn>
                <a:cxn ang="0">
                  <a:pos x="14" y="18"/>
                </a:cxn>
                <a:cxn ang="0">
                  <a:pos x="15" y="5"/>
                </a:cxn>
                <a:cxn ang="0">
                  <a:pos x="15" y="5"/>
                </a:cxn>
                <a:cxn ang="0">
                  <a:pos x="15" y="3"/>
                </a:cxn>
                <a:cxn ang="0">
                  <a:pos x="14" y="1"/>
                </a:cxn>
                <a:cxn ang="0">
                  <a:pos x="12" y="0"/>
                </a:cxn>
                <a:cxn ang="0">
                  <a:pos x="11" y="0"/>
                </a:cxn>
                <a:cxn ang="0">
                  <a:pos x="9" y="0"/>
                </a:cxn>
                <a:cxn ang="0">
                  <a:pos x="8" y="1"/>
                </a:cxn>
                <a:cxn ang="0">
                  <a:pos x="6" y="3"/>
                </a:cxn>
                <a:cxn ang="0">
                  <a:pos x="6" y="5"/>
                </a:cxn>
                <a:cxn ang="0">
                  <a:pos x="6" y="5"/>
                </a:cxn>
              </a:cxnLst>
              <a:rect l="0" t="0" r="r" b="b"/>
              <a:pathLst>
                <a:path w="15" h="119">
                  <a:moveTo>
                    <a:pt x="6" y="5"/>
                  </a:moveTo>
                  <a:lnTo>
                    <a:pt x="6" y="5"/>
                  </a:lnTo>
                  <a:lnTo>
                    <a:pt x="5" y="18"/>
                  </a:lnTo>
                  <a:lnTo>
                    <a:pt x="3" y="31"/>
                  </a:lnTo>
                  <a:lnTo>
                    <a:pt x="1" y="43"/>
                  </a:lnTo>
                  <a:lnTo>
                    <a:pt x="0" y="57"/>
                  </a:lnTo>
                  <a:lnTo>
                    <a:pt x="0" y="57"/>
                  </a:lnTo>
                  <a:lnTo>
                    <a:pt x="0" y="86"/>
                  </a:lnTo>
                  <a:lnTo>
                    <a:pt x="0" y="114"/>
                  </a:lnTo>
                  <a:lnTo>
                    <a:pt x="0" y="114"/>
                  </a:lnTo>
                  <a:lnTo>
                    <a:pt x="1" y="116"/>
                  </a:lnTo>
                  <a:lnTo>
                    <a:pt x="2" y="117"/>
                  </a:lnTo>
                  <a:lnTo>
                    <a:pt x="3" y="118"/>
                  </a:lnTo>
                  <a:lnTo>
                    <a:pt x="6" y="119"/>
                  </a:lnTo>
                  <a:lnTo>
                    <a:pt x="8" y="118"/>
                  </a:lnTo>
                  <a:lnTo>
                    <a:pt x="9" y="117"/>
                  </a:lnTo>
                  <a:lnTo>
                    <a:pt x="10" y="116"/>
                  </a:lnTo>
                  <a:lnTo>
                    <a:pt x="11" y="114"/>
                  </a:lnTo>
                  <a:lnTo>
                    <a:pt x="11" y="57"/>
                  </a:lnTo>
                  <a:lnTo>
                    <a:pt x="11" y="57"/>
                  </a:lnTo>
                  <a:lnTo>
                    <a:pt x="11" y="43"/>
                  </a:lnTo>
                  <a:lnTo>
                    <a:pt x="13" y="31"/>
                  </a:lnTo>
                  <a:lnTo>
                    <a:pt x="14" y="18"/>
                  </a:lnTo>
                  <a:lnTo>
                    <a:pt x="15" y="5"/>
                  </a:lnTo>
                  <a:lnTo>
                    <a:pt x="15" y="5"/>
                  </a:lnTo>
                  <a:lnTo>
                    <a:pt x="15" y="3"/>
                  </a:lnTo>
                  <a:lnTo>
                    <a:pt x="14" y="1"/>
                  </a:lnTo>
                  <a:lnTo>
                    <a:pt x="12" y="0"/>
                  </a:lnTo>
                  <a:lnTo>
                    <a:pt x="11" y="0"/>
                  </a:lnTo>
                  <a:lnTo>
                    <a:pt x="9" y="0"/>
                  </a:lnTo>
                  <a:lnTo>
                    <a:pt x="8" y="1"/>
                  </a:lnTo>
                  <a:lnTo>
                    <a:pt x="6" y="3"/>
                  </a:lnTo>
                  <a:lnTo>
                    <a:pt x="6" y="5"/>
                  </a:lnTo>
                  <a:lnTo>
                    <a:pt x="6" y="5"/>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29" name="Freeform 182"/>
            <p:cNvSpPr/>
            <p:nvPr/>
          </p:nvSpPr>
          <p:spPr bwMode="auto">
            <a:xfrm>
              <a:off x="4551363" y="2652713"/>
              <a:ext cx="4763" cy="55563"/>
            </a:xfrm>
            <a:custGeom>
              <a:avLst/>
              <a:gdLst/>
              <a:ahLst/>
              <a:cxnLst>
                <a:cxn ang="0">
                  <a:pos x="11" y="5"/>
                </a:cxn>
                <a:cxn ang="0">
                  <a:pos x="11" y="5"/>
                </a:cxn>
                <a:cxn ang="0">
                  <a:pos x="11" y="3"/>
                </a:cxn>
                <a:cxn ang="0">
                  <a:pos x="10" y="1"/>
                </a:cxn>
                <a:cxn ang="0">
                  <a:pos x="8" y="0"/>
                </a:cxn>
                <a:cxn ang="0">
                  <a:pos x="6" y="0"/>
                </a:cxn>
                <a:cxn ang="0">
                  <a:pos x="5" y="0"/>
                </a:cxn>
                <a:cxn ang="0">
                  <a:pos x="3" y="1"/>
                </a:cxn>
                <a:cxn ang="0">
                  <a:pos x="2" y="3"/>
                </a:cxn>
                <a:cxn ang="0">
                  <a:pos x="2" y="5"/>
                </a:cxn>
                <a:cxn ang="0">
                  <a:pos x="2" y="5"/>
                </a:cxn>
                <a:cxn ang="0">
                  <a:pos x="0" y="53"/>
                </a:cxn>
                <a:cxn ang="0">
                  <a:pos x="0" y="75"/>
                </a:cxn>
                <a:cxn ang="0">
                  <a:pos x="2" y="99"/>
                </a:cxn>
                <a:cxn ang="0">
                  <a:pos x="2" y="99"/>
                </a:cxn>
                <a:cxn ang="0">
                  <a:pos x="2" y="101"/>
                </a:cxn>
                <a:cxn ang="0">
                  <a:pos x="4" y="103"/>
                </a:cxn>
                <a:cxn ang="0">
                  <a:pos x="7" y="104"/>
                </a:cxn>
                <a:cxn ang="0">
                  <a:pos x="9" y="104"/>
                </a:cxn>
                <a:cxn ang="0">
                  <a:pos x="10" y="103"/>
                </a:cxn>
                <a:cxn ang="0">
                  <a:pos x="11" y="101"/>
                </a:cxn>
                <a:cxn ang="0">
                  <a:pos x="11" y="99"/>
                </a:cxn>
                <a:cxn ang="0">
                  <a:pos x="11" y="99"/>
                </a:cxn>
                <a:cxn ang="0">
                  <a:pos x="9" y="75"/>
                </a:cxn>
                <a:cxn ang="0">
                  <a:pos x="9" y="53"/>
                </a:cxn>
                <a:cxn ang="0">
                  <a:pos x="11" y="5"/>
                </a:cxn>
                <a:cxn ang="0">
                  <a:pos x="11" y="5"/>
                </a:cxn>
              </a:cxnLst>
              <a:rect l="0" t="0" r="r" b="b"/>
              <a:pathLst>
                <a:path w="11" h="104">
                  <a:moveTo>
                    <a:pt x="11" y="5"/>
                  </a:moveTo>
                  <a:lnTo>
                    <a:pt x="11" y="5"/>
                  </a:lnTo>
                  <a:lnTo>
                    <a:pt x="11" y="3"/>
                  </a:lnTo>
                  <a:lnTo>
                    <a:pt x="10" y="1"/>
                  </a:lnTo>
                  <a:lnTo>
                    <a:pt x="8" y="0"/>
                  </a:lnTo>
                  <a:lnTo>
                    <a:pt x="6" y="0"/>
                  </a:lnTo>
                  <a:lnTo>
                    <a:pt x="5" y="0"/>
                  </a:lnTo>
                  <a:lnTo>
                    <a:pt x="3" y="1"/>
                  </a:lnTo>
                  <a:lnTo>
                    <a:pt x="2" y="3"/>
                  </a:lnTo>
                  <a:lnTo>
                    <a:pt x="2" y="5"/>
                  </a:lnTo>
                  <a:lnTo>
                    <a:pt x="2" y="5"/>
                  </a:lnTo>
                  <a:lnTo>
                    <a:pt x="0" y="53"/>
                  </a:lnTo>
                  <a:lnTo>
                    <a:pt x="0" y="75"/>
                  </a:lnTo>
                  <a:lnTo>
                    <a:pt x="2" y="99"/>
                  </a:lnTo>
                  <a:lnTo>
                    <a:pt x="2" y="99"/>
                  </a:lnTo>
                  <a:lnTo>
                    <a:pt x="2" y="101"/>
                  </a:lnTo>
                  <a:lnTo>
                    <a:pt x="4" y="103"/>
                  </a:lnTo>
                  <a:lnTo>
                    <a:pt x="7" y="104"/>
                  </a:lnTo>
                  <a:lnTo>
                    <a:pt x="9" y="104"/>
                  </a:lnTo>
                  <a:lnTo>
                    <a:pt x="10" y="103"/>
                  </a:lnTo>
                  <a:lnTo>
                    <a:pt x="11" y="101"/>
                  </a:lnTo>
                  <a:lnTo>
                    <a:pt x="11" y="99"/>
                  </a:lnTo>
                  <a:lnTo>
                    <a:pt x="11" y="99"/>
                  </a:lnTo>
                  <a:lnTo>
                    <a:pt x="9" y="75"/>
                  </a:lnTo>
                  <a:lnTo>
                    <a:pt x="9" y="53"/>
                  </a:lnTo>
                  <a:lnTo>
                    <a:pt x="11" y="5"/>
                  </a:lnTo>
                  <a:lnTo>
                    <a:pt x="11" y="5"/>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30" name="Freeform 183"/>
            <p:cNvSpPr/>
            <p:nvPr/>
          </p:nvSpPr>
          <p:spPr bwMode="auto">
            <a:xfrm>
              <a:off x="4572000" y="2676525"/>
              <a:ext cx="6350" cy="58738"/>
            </a:xfrm>
            <a:custGeom>
              <a:avLst/>
              <a:gdLst/>
              <a:ahLst/>
              <a:cxnLst>
                <a:cxn ang="0">
                  <a:pos x="10" y="4"/>
                </a:cxn>
                <a:cxn ang="0">
                  <a:pos x="10" y="4"/>
                </a:cxn>
                <a:cxn ang="0">
                  <a:pos x="9" y="2"/>
                </a:cxn>
                <a:cxn ang="0">
                  <a:pos x="8" y="1"/>
                </a:cxn>
                <a:cxn ang="0">
                  <a:pos x="7" y="0"/>
                </a:cxn>
                <a:cxn ang="0">
                  <a:pos x="5" y="0"/>
                </a:cxn>
                <a:cxn ang="0">
                  <a:pos x="3" y="0"/>
                </a:cxn>
                <a:cxn ang="0">
                  <a:pos x="2" y="1"/>
                </a:cxn>
                <a:cxn ang="0">
                  <a:pos x="1" y="2"/>
                </a:cxn>
                <a:cxn ang="0">
                  <a:pos x="0" y="4"/>
                </a:cxn>
                <a:cxn ang="0">
                  <a:pos x="0" y="4"/>
                </a:cxn>
                <a:cxn ang="0">
                  <a:pos x="1" y="57"/>
                </a:cxn>
                <a:cxn ang="0">
                  <a:pos x="2" y="83"/>
                </a:cxn>
                <a:cxn ang="0">
                  <a:pos x="5" y="109"/>
                </a:cxn>
                <a:cxn ang="0">
                  <a:pos x="5" y="109"/>
                </a:cxn>
                <a:cxn ang="0">
                  <a:pos x="6" y="111"/>
                </a:cxn>
                <a:cxn ang="0">
                  <a:pos x="7" y="112"/>
                </a:cxn>
                <a:cxn ang="0">
                  <a:pos x="10" y="113"/>
                </a:cxn>
                <a:cxn ang="0">
                  <a:pos x="12" y="113"/>
                </a:cxn>
                <a:cxn ang="0">
                  <a:pos x="13" y="112"/>
                </a:cxn>
                <a:cxn ang="0">
                  <a:pos x="14" y="111"/>
                </a:cxn>
                <a:cxn ang="0">
                  <a:pos x="14" y="109"/>
                </a:cxn>
                <a:cxn ang="0">
                  <a:pos x="14" y="109"/>
                </a:cxn>
                <a:cxn ang="0">
                  <a:pos x="12" y="83"/>
                </a:cxn>
                <a:cxn ang="0">
                  <a:pos x="10" y="57"/>
                </a:cxn>
                <a:cxn ang="0">
                  <a:pos x="10" y="4"/>
                </a:cxn>
                <a:cxn ang="0">
                  <a:pos x="10" y="4"/>
                </a:cxn>
              </a:cxnLst>
              <a:rect l="0" t="0" r="r" b="b"/>
              <a:pathLst>
                <a:path w="14" h="113">
                  <a:moveTo>
                    <a:pt x="10" y="4"/>
                  </a:moveTo>
                  <a:lnTo>
                    <a:pt x="10" y="4"/>
                  </a:lnTo>
                  <a:lnTo>
                    <a:pt x="9" y="2"/>
                  </a:lnTo>
                  <a:lnTo>
                    <a:pt x="8" y="1"/>
                  </a:lnTo>
                  <a:lnTo>
                    <a:pt x="7" y="0"/>
                  </a:lnTo>
                  <a:lnTo>
                    <a:pt x="5" y="0"/>
                  </a:lnTo>
                  <a:lnTo>
                    <a:pt x="3" y="0"/>
                  </a:lnTo>
                  <a:lnTo>
                    <a:pt x="2" y="1"/>
                  </a:lnTo>
                  <a:lnTo>
                    <a:pt x="1" y="2"/>
                  </a:lnTo>
                  <a:lnTo>
                    <a:pt x="0" y="4"/>
                  </a:lnTo>
                  <a:lnTo>
                    <a:pt x="0" y="4"/>
                  </a:lnTo>
                  <a:lnTo>
                    <a:pt x="1" y="57"/>
                  </a:lnTo>
                  <a:lnTo>
                    <a:pt x="2" y="83"/>
                  </a:lnTo>
                  <a:lnTo>
                    <a:pt x="5" y="109"/>
                  </a:lnTo>
                  <a:lnTo>
                    <a:pt x="5" y="109"/>
                  </a:lnTo>
                  <a:lnTo>
                    <a:pt x="6" y="111"/>
                  </a:lnTo>
                  <a:lnTo>
                    <a:pt x="7" y="112"/>
                  </a:lnTo>
                  <a:lnTo>
                    <a:pt x="10" y="113"/>
                  </a:lnTo>
                  <a:lnTo>
                    <a:pt x="12" y="113"/>
                  </a:lnTo>
                  <a:lnTo>
                    <a:pt x="13" y="112"/>
                  </a:lnTo>
                  <a:lnTo>
                    <a:pt x="14" y="111"/>
                  </a:lnTo>
                  <a:lnTo>
                    <a:pt x="14" y="109"/>
                  </a:lnTo>
                  <a:lnTo>
                    <a:pt x="14" y="109"/>
                  </a:lnTo>
                  <a:lnTo>
                    <a:pt x="12" y="83"/>
                  </a:lnTo>
                  <a:lnTo>
                    <a:pt x="10" y="57"/>
                  </a:lnTo>
                  <a:lnTo>
                    <a:pt x="10" y="4"/>
                  </a:lnTo>
                  <a:lnTo>
                    <a:pt x="10" y="4"/>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31" name="Freeform 184"/>
            <p:cNvSpPr/>
            <p:nvPr/>
          </p:nvSpPr>
          <p:spPr bwMode="auto">
            <a:xfrm>
              <a:off x="4481513" y="2305050"/>
              <a:ext cx="12700" cy="61913"/>
            </a:xfrm>
            <a:custGeom>
              <a:avLst/>
              <a:gdLst/>
              <a:ahLst/>
              <a:cxnLst>
                <a:cxn ang="0">
                  <a:pos x="21" y="109"/>
                </a:cxn>
                <a:cxn ang="0">
                  <a:pos x="21" y="109"/>
                </a:cxn>
                <a:cxn ang="0">
                  <a:pos x="16" y="105"/>
                </a:cxn>
                <a:cxn ang="0">
                  <a:pos x="13" y="101"/>
                </a:cxn>
                <a:cxn ang="0">
                  <a:pos x="11" y="95"/>
                </a:cxn>
                <a:cxn ang="0">
                  <a:pos x="9" y="89"/>
                </a:cxn>
                <a:cxn ang="0">
                  <a:pos x="9" y="76"/>
                </a:cxn>
                <a:cxn ang="0">
                  <a:pos x="9" y="64"/>
                </a:cxn>
                <a:cxn ang="0">
                  <a:pos x="9" y="64"/>
                </a:cxn>
                <a:cxn ang="0">
                  <a:pos x="10" y="34"/>
                </a:cxn>
                <a:cxn ang="0">
                  <a:pos x="9" y="5"/>
                </a:cxn>
                <a:cxn ang="0">
                  <a:pos x="9" y="5"/>
                </a:cxn>
                <a:cxn ang="0">
                  <a:pos x="9" y="3"/>
                </a:cxn>
                <a:cxn ang="0">
                  <a:pos x="8" y="1"/>
                </a:cxn>
                <a:cxn ang="0">
                  <a:pos x="6" y="0"/>
                </a:cxn>
                <a:cxn ang="0">
                  <a:pos x="5" y="0"/>
                </a:cxn>
                <a:cxn ang="0">
                  <a:pos x="3" y="0"/>
                </a:cxn>
                <a:cxn ang="0">
                  <a:pos x="2" y="1"/>
                </a:cxn>
                <a:cxn ang="0">
                  <a:pos x="1" y="3"/>
                </a:cxn>
                <a:cxn ang="0">
                  <a:pos x="0" y="5"/>
                </a:cxn>
                <a:cxn ang="0">
                  <a:pos x="0" y="5"/>
                </a:cxn>
                <a:cxn ang="0">
                  <a:pos x="0" y="77"/>
                </a:cxn>
                <a:cxn ang="0">
                  <a:pos x="0" y="77"/>
                </a:cxn>
                <a:cxn ang="0">
                  <a:pos x="0" y="89"/>
                </a:cxn>
                <a:cxn ang="0">
                  <a:pos x="1" y="95"/>
                </a:cxn>
                <a:cxn ang="0">
                  <a:pos x="3" y="100"/>
                </a:cxn>
                <a:cxn ang="0">
                  <a:pos x="5" y="105"/>
                </a:cxn>
                <a:cxn ang="0">
                  <a:pos x="8" y="110"/>
                </a:cxn>
                <a:cxn ang="0">
                  <a:pos x="12" y="115"/>
                </a:cxn>
                <a:cxn ang="0">
                  <a:pos x="16" y="118"/>
                </a:cxn>
                <a:cxn ang="0">
                  <a:pos x="16" y="118"/>
                </a:cxn>
                <a:cxn ang="0">
                  <a:pos x="18" y="119"/>
                </a:cxn>
                <a:cxn ang="0">
                  <a:pos x="20" y="119"/>
                </a:cxn>
                <a:cxn ang="0">
                  <a:pos x="21" y="118"/>
                </a:cxn>
                <a:cxn ang="0">
                  <a:pos x="22" y="117"/>
                </a:cxn>
                <a:cxn ang="0">
                  <a:pos x="23" y="115"/>
                </a:cxn>
                <a:cxn ang="0">
                  <a:pos x="23" y="112"/>
                </a:cxn>
                <a:cxn ang="0">
                  <a:pos x="22" y="111"/>
                </a:cxn>
                <a:cxn ang="0">
                  <a:pos x="21" y="109"/>
                </a:cxn>
                <a:cxn ang="0">
                  <a:pos x="21" y="109"/>
                </a:cxn>
              </a:cxnLst>
              <a:rect l="0" t="0" r="r" b="b"/>
              <a:pathLst>
                <a:path w="23" h="119">
                  <a:moveTo>
                    <a:pt x="21" y="109"/>
                  </a:moveTo>
                  <a:lnTo>
                    <a:pt x="21" y="109"/>
                  </a:lnTo>
                  <a:lnTo>
                    <a:pt x="16" y="105"/>
                  </a:lnTo>
                  <a:lnTo>
                    <a:pt x="13" y="101"/>
                  </a:lnTo>
                  <a:lnTo>
                    <a:pt x="11" y="95"/>
                  </a:lnTo>
                  <a:lnTo>
                    <a:pt x="9" y="89"/>
                  </a:lnTo>
                  <a:lnTo>
                    <a:pt x="9" y="76"/>
                  </a:lnTo>
                  <a:lnTo>
                    <a:pt x="9" y="64"/>
                  </a:lnTo>
                  <a:lnTo>
                    <a:pt x="9" y="64"/>
                  </a:lnTo>
                  <a:lnTo>
                    <a:pt x="10" y="34"/>
                  </a:lnTo>
                  <a:lnTo>
                    <a:pt x="9" y="5"/>
                  </a:lnTo>
                  <a:lnTo>
                    <a:pt x="9" y="5"/>
                  </a:lnTo>
                  <a:lnTo>
                    <a:pt x="9" y="3"/>
                  </a:lnTo>
                  <a:lnTo>
                    <a:pt x="8" y="1"/>
                  </a:lnTo>
                  <a:lnTo>
                    <a:pt x="6" y="0"/>
                  </a:lnTo>
                  <a:lnTo>
                    <a:pt x="5" y="0"/>
                  </a:lnTo>
                  <a:lnTo>
                    <a:pt x="3" y="0"/>
                  </a:lnTo>
                  <a:lnTo>
                    <a:pt x="2" y="1"/>
                  </a:lnTo>
                  <a:lnTo>
                    <a:pt x="1" y="3"/>
                  </a:lnTo>
                  <a:lnTo>
                    <a:pt x="0" y="5"/>
                  </a:lnTo>
                  <a:lnTo>
                    <a:pt x="0" y="5"/>
                  </a:lnTo>
                  <a:lnTo>
                    <a:pt x="0" y="77"/>
                  </a:lnTo>
                  <a:lnTo>
                    <a:pt x="0" y="77"/>
                  </a:lnTo>
                  <a:lnTo>
                    <a:pt x="0" y="89"/>
                  </a:lnTo>
                  <a:lnTo>
                    <a:pt x="1" y="95"/>
                  </a:lnTo>
                  <a:lnTo>
                    <a:pt x="3" y="100"/>
                  </a:lnTo>
                  <a:lnTo>
                    <a:pt x="5" y="105"/>
                  </a:lnTo>
                  <a:lnTo>
                    <a:pt x="8" y="110"/>
                  </a:lnTo>
                  <a:lnTo>
                    <a:pt x="12" y="115"/>
                  </a:lnTo>
                  <a:lnTo>
                    <a:pt x="16" y="118"/>
                  </a:lnTo>
                  <a:lnTo>
                    <a:pt x="16" y="118"/>
                  </a:lnTo>
                  <a:lnTo>
                    <a:pt x="18" y="119"/>
                  </a:lnTo>
                  <a:lnTo>
                    <a:pt x="20" y="119"/>
                  </a:lnTo>
                  <a:lnTo>
                    <a:pt x="21" y="118"/>
                  </a:lnTo>
                  <a:lnTo>
                    <a:pt x="22" y="117"/>
                  </a:lnTo>
                  <a:lnTo>
                    <a:pt x="23" y="115"/>
                  </a:lnTo>
                  <a:lnTo>
                    <a:pt x="23" y="112"/>
                  </a:lnTo>
                  <a:lnTo>
                    <a:pt x="22" y="111"/>
                  </a:lnTo>
                  <a:lnTo>
                    <a:pt x="21" y="109"/>
                  </a:lnTo>
                  <a:lnTo>
                    <a:pt x="21" y="109"/>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32" name="Freeform 185"/>
            <p:cNvSpPr/>
            <p:nvPr/>
          </p:nvSpPr>
          <p:spPr bwMode="auto">
            <a:xfrm>
              <a:off x="4519613" y="2336800"/>
              <a:ext cx="9525" cy="55563"/>
            </a:xfrm>
            <a:custGeom>
              <a:avLst/>
              <a:gdLst/>
              <a:ahLst/>
              <a:cxnLst>
                <a:cxn ang="0">
                  <a:pos x="9" y="3"/>
                </a:cxn>
                <a:cxn ang="0">
                  <a:pos x="9" y="3"/>
                </a:cxn>
                <a:cxn ang="0">
                  <a:pos x="7" y="15"/>
                </a:cxn>
                <a:cxn ang="0">
                  <a:pos x="4" y="27"/>
                </a:cxn>
                <a:cxn ang="0">
                  <a:pos x="2" y="50"/>
                </a:cxn>
                <a:cxn ang="0">
                  <a:pos x="0" y="75"/>
                </a:cxn>
                <a:cxn ang="0">
                  <a:pos x="0" y="99"/>
                </a:cxn>
                <a:cxn ang="0">
                  <a:pos x="0" y="99"/>
                </a:cxn>
                <a:cxn ang="0">
                  <a:pos x="0" y="101"/>
                </a:cxn>
                <a:cxn ang="0">
                  <a:pos x="1" y="102"/>
                </a:cxn>
                <a:cxn ang="0">
                  <a:pos x="3" y="103"/>
                </a:cxn>
                <a:cxn ang="0">
                  <a:pos x="5" y="104"/>
                </a:cxn>
                <a:cxn ang="0">
                  <a:pos x="6" y="103"/>
                </a:cxn>
                <a:cxn ang="0">
                  <a:pos x="8" y="102"/>
                </a:cxn>
                <a:cxn ang="0">
                  <a:pos x="9" y="101"/>
                </a:cxn>
                <a:cxn ang="0">
                  <a:pos x="9" y="99"/>
                </a:cxn>
                <a:cxn ang="0">
                  <a:pos x="9" y="99"/>
                </a:cxn>
                <a:cxn ang="0">
                  <a:pos x="10" y="75"/>
                </a:cxn>
                <a:cxn ang="0">
                  <a:pos x="11" y="52"/>
                </a:cxn>
                <a:cxn ang="0">
                  <a:pos x="13" y="29"/>
                </a:cxn>
                <a:cxn ang="0">
                  <a:pos x="16" y="17"/>
                </a:cxn>
                <a:cxn ang="0">
                  <a:pos x="18" y="6"/>
                </a:cxn>
                <a:cxn ang="0">
                  <a:pos x="18" y="6"/>
                </a:cxn>
                <a:cxn ang="0">
                  <a:pos x="18" y="4"/>
                </a:cxn>
                <a:cxn ang="0">
                  <a:pos x="18" y="2"/>
                </a:cxn>
                <a:cxn ang="0">
                  <a:pos x="17" y="1"/>
                </a:cxn>
                <a:cxn ang="0">
                  <a:pos x="15" y="0"/>
                </a:cxn>
                <a:cxn ang="0">
                  <a:pos x="13" y="0"/>
                </a:cxn>
                <a:cxn ang="0">
                  <a:pos x="12" y="0"/>
                </a:cxn>
                <a:cxn ang="0">
                  <a:pos x="10" y="1"/>
                </a:cxn>
                <a:cxn ang="0">
                  <a:pos x="9" y="3"/>
                </a:cxn>
                <a:cxn ang="0">
                  <a:pos x="9" y="3"/>
                </a:cxn>
              </a:cxnLst>
              <a:rect l="0" t="0" r="r" b="b"/>
              <a:pathLst>
                <a:path w="18" h="104">
                  <a:moveTo>
                    <a:pt x="9" y="3"/>
                  </a:moveTo>
                  <a:lnTo>
                    <a:pt x="9" y="3"/>
                  </a:lnTo>
                  <a:lnTo>
                    <a:pt x="7" y="15"/>
                  </a:lnTo>
                  <a:lnTo>
                    <a:pt x="4" y="27"/>
                  </a:lnTo>
                  <a:lnTo>
                    <a:pt x="2" y="50"/>
                  </a:lnTo>
                  <a:lnTo>
                    <a:pt x="0" y="75"/>
                  </a:lnTo>
                  <a:lnTo>
                    <a:pt x="0" y="99"/>
                  </a:lnTo>
                  <a:lnTo>
                    <a:pt x="0" y="99"/>
                  </a:lnTo>
                  <a:lnTo>
                    <a:pt x="0" y="101"/>
                  </a:lnTo>
                  <a:lnTo>
                    <a:pt x="1" y="102"/>
                  </a:lnTo>
                  <a:lnTo>
                    <a:pt x="3" y="103"/>
                  </a:lnTo>
                  <a:lnTo>
                    <a:pt x="5" y="104"/>
                  </a:lnTo>
                  <a:lnTo>
                    <a:pt x="6" y="103"/>
                  </a:lnTo>
                  <a:lnTo>
                    <a:pt x="8" y="102"/>
                  </a:lnTo>
                  <a:lnTo>
                    <a:pt x="9" y="101"/>
                  </a:lnTo>
                  <a:lnTo>
                    <a:pt x="9" y="99"/>
                  </a:lnTo>
                  <a:lnTo>
                    <a:pt x="9" y="99"/>
                  </a:lnTo>
                  <a:lnTo>
                    <a:pt x="10" y="75"/>
                  </a:lnTo>
                  <a:lnTo>
                    <a:pt x="11" y="52"/>
                  </a:lnTo>
                  <a:lnTo>
                    <a:pt x="13" y="29"/>
                  </a:lnTo>
                  <a:lnTo>
                    <a:pt x="16" y="17"/>
                  </a:lnTo>
                  <a:lnTo>
                    <a:pt x="18" y="6"/>
                  </a:lnTo>
                  <a:lnTo>
                    <a:pt x="18" y="6"/>
                  </a:lnTo>
                  <a:lnTo>
                    <a:pt x="18" y="4"/>
                  </a:lnTo>
                  <a:lnTo>
                    <a:pt x="18" y="2"/>
                  </a:lnTo>
                  <a:lnTo>
                    <a:pt x="17" y="1"/>
                  </a:lnTo>
                  <a:lnTo>
                    <a:pt x="15" y="0"/>
                  </a:lnTo>
                  <a:lnTo>
                    <a:pt x="13" y="0"/>
                  </a:lnTo>
                  <a:lnTo>
                    <a:pt x="12" y="0"/>
                  </a:lnTo>
                  <a:lnTo>
                    <a:pt x="10" y="1"/>
                  </a:lnTo>
                  <a:lnTo>
                    <a:pt x="9" y="3"/>
                  </a:lnTo>
                  <a:lnTo>
                    <a:pt x="9" y="3"/>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33" name="Freeform 186"/>
            <p:cNvSpPr/>
            <p:nvPr/>
          </p:nvSpPr>
          <p:spPr bwMode="auto">
            <a:xfrm>
              <a:off x="4543425" y="2370138"/>
              <a:ext cx="7938" cy="71438"/>
            </a:xfrm>
            <a:custGeom>
              <a:avLst/>
              <a:gdLst/>
              <a:ahLst/>
              <a:cxnLst>
                <a:cxn ang="0">
                  <a:pos x="5" y="4"/>
                </a:cxn>
                <a:cxn ang="0">
                  <a:pos x="5" y="4"/>
                </a:cxn>
                <a:cxn ang="0">
                  <a:pos x="4" y="36"/>
                </a:cxn>
                <a:cxn ang="0">
                  <a:pos x="3" y="68"/>
                </a:cxn>
                <a:cxn ang="0">
                  <a:pos x="1" y="100"/>
                </a:cxn>
                <a:cxn ang="0">
                  <a:pos x="0" y="132"/>
                </a:cxn>
                <a:cxn ang="0">
                  <a:pos x="0" y="132"/>
                </a:cxn>
                <a:cxn ang="0">
                  <a:pos x="0" y="134"/>
                </a:cxn>
                <a:cxn ang="0">
                  <a:pos x="1" y="135"/>
                </a:cxn>
                <a:cxn ang="0">
                  <a:pos x="3" y="136"/>
                </a:cxn>
                <a:cxn ang="0">
                  <a:pos x="4" y="136"/>
                </a:cxn>
                <a:cxn ang="0">
                  <a:pos x="7" y="136"/>
                </a:cxn>
                <a:cxn ang="0">
                  <a:pos x="9" y="135"/>
                </a:cxn>
                <a:cxn ang="0">
                  <a:pos x="10" y="134"/>
                </a:cxn>
                <a:cxn ang="0">
                  <a:pos x="10" y="132"/>
                </a:cxn>
                <a:cxn ang="0">
                  <a:pos x="10" y="132"/>
                </a:cxn>
                <a:cxn ang="0">
                  <a:pos x="11" y="100"/>
                </a:cxn>
                <a:cxn ang="0">
                  <a:pos x="13" y="68"/>
                </a:cxn>
                <a:cxn ang="0">
                  <a:pos x="14" y="36"/>
                </a:cxn>
                <a:cxn ang="0">
                  <a:pos x="15" y="4"/>
                </a:cxn>
                <a:cxn ang="0">
                  <a:pos x="15" y="4"/>
                </a:cxn>
                <a:cxn ang="0">
                  <a:pos x="14" y="2"/>
                </a:cxn>
                <a:cxn ang="0">
                  <a:pos x="13" y="1"/>
                </a:cxn>
                <a:cxn ang="0">
                  <a:pos x="12" y="0"/>
                </a:cxn>
                <a:cxn ang="0">
                  <a:pos x="10" y="0"/>
                </a:cxn>
                <a:cxn ang="0">
                  <a:pos x="8" y="0"/>
                </a:cxn>
                <a:cxn ang="0">
                  <a:pos x="7" y="1"/>
                </a:cxn>
                <a:cxn ang="0">
                  <a:pos x="5" y="2"/>
                </a:cxn>
                <a:cxn ang="0">
                  <a:pos x="5" y="4"/>
                </a:cxn>
                <a:cxn ang="0">
                  <a:pos x="5" y="4"/>
                </a:cxn>
              </a:cxnLst>
              <a:rect l="0" t="0" r="r" b="b"/>
              <a:pathLst>
                <a:path w="15" h="136">
                  <a:moveTo>
                    <a:pt x="5" y="4"/>
                  </a:moveTo>
                  <a:lnTo>
                    <a:pt x="5" y="4"/>
                  </a:lnTo>
                  <a:lnTo>
                    <a:pt x="4" y="36"/>
                  </a:lnTo>
                  <a:lnTo>
                    <a:pt x="3" y="68"/>
                  </a:lnTo>
                  <a:lnTo>
                    <a:pt x="1" y="100"/>
                  </a:lnTo>
                  <a:lnTo>
                    <a:pt x="0" y="132"/>
                  </a:lnTo>
                  <a:lnTo>
                    <a:pt x="0" y="132"/>
                  </a:lnTo>
                  <a:lnTo>
                    <a:pt x="0" y="134"/>
                  </a:lnTo>
                  <a:lnTo>
                    <a:pt x="1" y="135"/>
                  </a:lnTo>
                  <a:lnTo>
                    <a:pt x="3" y="136"/>
                  </a:lnTo>
                  <a:lnTo>
                    <a:pt x="4" y="136"/>
                  </a:lnTo>
                  <a:lnTo>
                    <a:pt x="7" y="136"/>
                  </a:lnTo>
                  <a:lnTo>
                    <a:pt x="9" y="135"/>
                  </a:lnTo>
                  <a:lnTo>
                    <a:pt x="10" y="134"/>
                  </a:lnTo>
                  <a:lnTo>
                    <a:pt x="10" y="132"/>
                  </a:lnTo>
                  <a:lnTo>
                    <a:pt x="10" y="132"/>
                  </a:lnTo>
                  <a:lnTo>
                    <a:pt x="11" y="100"/>
                  </a:lnTo>
                  <a:lnTo>
                    <a:pt x="13" y="68"/>
                  </a:lnTo>
                  <a:lnTo>
                    <a:pt x="14" y="36"/>
                  </a:lnTo>
                  <a:lnTo>
                    <a:pt x="15" y="4"/>
                  </a:lnTo>
                  <a:lnTo>
                    <a:pt x="15" y="4"/>
                  </a:lnTo>
                  <a:lnTo>
                    <a:pt x="14" y="2"/>
                  </a:lnTo>
                  <a:lnTo>
                    <a:pt x="13" y="1"/>
                  </a:lnTo>
                  <a:lnTo>
                    <a:pt x="12" y="0"/>
                  </a:lnTo>
                  <a:lnTo>
                    <a:pt x="10" y="0"/>
                  </a:lnTo>
                  <a:lnTo>
                    <a:pt x="8" y="0"/>
                  </a:lnTo>
                  <a:lnTo>
                    <a:pt x="7" y="1"/>
                  </a:lnTo>
                  <a:lnTo>
                    <a:pt x="5" y="2"/>
                  </a:lnTo>
                  <a:lnTo>
                    <a:pt x="5" y="4"/>
                  </a:lnTo>
                  <a:lnTo>
                    <a:pt x="5" y="4"/>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34" name="Freeform 187"/>
            <p:cNvSpPr/>
            <p:nvPr/>
          </p:nvSpPr>
          <p:spPr bwMode="auto">
            <a:xfrm>
              <a:off x="4573588" y="2406650"/>
              <a:ext cx="4763" cy="71438"/>
            </a:xfrm>
            <a:custGeom>
              <a:avLst/>
              <a:gdLst/>
              <a:ahLst/>
              <a:cxnLst>
                <a:cxn ang="0">
                  <a:pos x="0" y="5"/>
                </a:cxn>
                <a:cxn ang="0">
                  <a:pos x="0" y="128"/>
                </a:cxn>
                <a:cxn ang="0">
                  <a:pos x="0" y="128"/>
                </a:cxn>
                <a:cxn ang="0">
                  <a:pos x="0" y="130"/>
                </a:cxn>
                <a:cxn ang="0">
                  <a:pos x="1" y="131"/>
                </a:cxn>
                <a:cxn ang="0">
                  <a:pos x="3" y="132"/>
                </a:cxn>
                <a:cxn ang="0">
                  <a:pos x="5" y="133"/>
                </a:cxn>
                <a:cxn ang="0">
                  <a:pos x="6" y="132"/>
                </a:cxn>
                <a:cxn ang="0">
                  <a:pos x="8" y="131"/>
                </a:cxn>
                <a:cxn ang="0">
                  <a:pos x="9" y="130"/>
                </a:cxn>
                <a:cxn ang="0">
                  <a:pos x="9" y="128"/>
                </a:cxn>
                <a:cxn ang="0">
                  <a:pos x="9" y="5"/>
                </a:cxn>
                <a:cxn ang="0">
                  <a:pos x="9" y="5"/>
                </a:cxn>
                <a:cxn ang="0">
                  <a:pos x="9" y="3"/>
                </a:cxn>
                <a:cxn ang="0">
                  <a:pos x="8" y="1"/>
                </a:cxn>
                <a:cxn ang="0">
                  <a:pos x="6" y="1"/>
                </a:cxn>
                <a:cxn ang="0">
                  <a:pos x="5" y="0"/>
                </a:cxn>
                <a:cxn ang="0">
                  <a:pos x="3" y="1"/>
                </a:cxn>
                <a:cxn ang="0">
                  <a:pos x="1" y="1"/>
                </a:cxn>
                <a:cxn ang="0">
                  <a:pos x="0" y="3"/>
                </a:cxn>
                <a:cxn ang="0">
                  <a:pos x="0" y="5"/>
                </a:cxn>
                <a:cxn ang="0">
                  <a:pos x="0" y="5"/>
                </a:cxn>
              </a:cxnLst>
              <a:rect l="0" t="0" r="r" b="b"/>
              <a:pathLst>
                <a:path w="9" h="133">
                  <a:moveTo>
                    <a:pt x="0" y="5"/>
                  </a:moveTo>
                  <a:lnTo>
                    <a:pt x="0" y="128"/>
                  </a:lnTo>
                  <a:lnTo>
                    <a:pt x="0" y="128"/>
                  </a:lnTo>
                  <a:lnTo>
                    <a:pt x="0" y="130"/>
                  </a:lnTo>
                  <a:lnTo>
                    <a:pt x="1" y="131"/>
                  </a:lnTo>
                  <a:lnTo>
                    <a:pt x="3" y="132"/>
                  </a:lnTo>
                  <a:lnTo>
                    <a:pt x="5" y="133"/>
                  </a:lnTo>
                  <a:lnTo>
                    <a:pt x="6" y="132"/>
                  </a:lnTo>
                  <a:lnTo>
                    <a:pt x="8" y="131"/>
                  </a:lnTo>
                  <a:lnTo>
                    <a:pt x="9" y="130"/>
                  </a:lnTo>
                  <a:lnTo>
                    <a:pt x="9" y="128"/>
                  </a:lnTo>
                  <a:lnTo>
                    <a:pt x="9" y="5"/>
                  </a:lnTo>
                  <a:lnTo>
                    <a:pt x="9" y="5"/>
                  </a:lnTo>
                  <a:lnTo>
                    <a:pt x="9" y="3"/>
                  </a:lnTo>
                  <a:lnTo>
                    <a:pt x="8" y="1"/>
                  </a:lnTo>
                  <a:lnTo>
                    <a:pt x="6" y="1"/>
                  </a:lnTo>
                  <a:lnTo>
                    <a:pt x="5" y="0"/>
                  </a:lnTo>
                  <a:lnTo>
                    <a:pt x="3" y="1"/>
                  </a:lnTo>
                  <a:lnTo>
                    <a:pt x="1" y="1"/>
                  </a:lnTo>
                  <a:lnTo>
                    <a:pt x="0" y="3"/>
                  </a:lnTo>
                  <a:lnTo>
                    <a:pt x="0" y="5"/>
                  </a:lnTo>
                  <a:lnTo>
                    <a:pt x="0" y="5"/>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35" name="Freeform 188"/>
            <p:cNvSpPr/>
            <p:nvPr/>
          </p:nvSpPr>
          <p:spPr bwMode="auto">
            <a:xfrm>
              <a:off x="4602163" y="2432050"/>
              <a:ext cx="4763" cy="65088"/>
            </a:xfrm>
            <a:custGeom>
              <a:avLst/>
              <a:gdLst/>
              <a:ahLst/>
              <a:cxnLst>
                <a:cxn ang="0">
                  <a:pos x="0" y="5"/>
                </a:cxn>
                <a:cxn ang="0">
                  <a:pos x="0" y="118"/>
                </a:cxn>
                <a:cxn ang="0">
                  <a:pos x="0" y="118"/>
                </a:cxn>
                <a:cxn ang="0">
                  <a:pos x="0" y="120"/>
                </a:cxn>
                <a:cxn ang="0">
                  <a:pos x="1" y="121"/>
                </a:cxn>
                <a:cxn ang="0">
                  <a:pos x="2" y="123"/>
                </a:cxn>
                <a:cxn ang="0">
                  <a:pos x="4" y="123"/>
                </a:cxn>
                <a:cxn ang="0">
                  <a:pos x="6" y="123"/>
                </a:cxn>
                <a:cxn ang="0">
                  <a:pos x="7" y="121"/>
                </a:cxn>
                <a:cxn ang="0">
                  <a:pos x="8" y="120"/>
                </a:cxn>
                <a:cxn ang="0">
                  <a:pos x="9" y="118"/>
                </a:cxn>
                <a:cxn ang="0">
                  <a:pos x="9" y="5"/>
                </a:cxn>
                <a:cxn ang="0">
                  <a:pos x="9" y="5"/>
                </a:cxn>
                <a:cxn ang="0">
                  <a:pos x="8" y="3"/>
                </a:cxn>
                <a:cxn ang="0">
                  <a:pos x="7" y="1"/>
                </a:cxn>
                <a:cxn ang="0">
                  <a:pos x="6" y="1"/>
                </a:cxn>
                <a:cxn ang="0">
                  <a:pos x="4" y="0"/>
                </a:cxn>
                <a:cxn ang="0">
                  <a:pos x="2" y="1"/>
                </a:cxn>
                <a:cxn ang="0">
                  <a:pos x="1" y="1"/>
                </a:cxn>
                <a:cxn ang="0">
                  <a:pos x="0" y="3"/>
                </a:cxn>
                <a:cxn ang="0">
                  <a:pos x="0" y="5"/>
                </a:cxn>
                <a:cxn ang="0">
                  <a:pos x="0" y="5"/>
                </a:cxn>
              </a:cxnLst>
              <a:rect l="0" t="0" r="r" b="b"/>
              <a:pathLst>
                <a:path w="9" h="123">
                  <a:moveTo>
                    <a:pt x="0" y="5"/>
                  </a:moveTo>
                  <a:lnTo>
                    <a:pt x="0" y="118"/>
                  </a:lnTo>
                  <a:lnTo>
                    <a:pt x="0" y="118"/>
                  </a:lnTo>
                  <a:lnTo>
                    <a:pt x="0" y="120"/>
                  </a:lnTo>
                  <a:lnTo>
                    <a:pt x="1" y="121"/>
                  </a:lnTo>
                  <a:lnTo>
                    <a:pt x="2" y="123"/>
                  </a:lnTo>
                  <a:lnTo>
                    <a:pt x="4" y="123"/>
                  </a:lnTo>
                  <a:lnTo>
                    <a:pt x="6" y="123"/>
                  </a:lnTo>
                  <a:lnTo>
                    <a:pt x="7" y="121"/>
                  </a:lnTo>
                  <a:lnTo>
                    <a:pt x="8" y="120"/>
                  </a:lnTo>
                  <a:lnTo>
                    <a:pt x="9" y="118"/>
                  </a:lnTo>
                  <a:lnTo>
                    <a:pt x="9" y="5"/>
                  </a:lnTo>
                  <a:lnTo>
                    <a:pt x="9" y="5"/>
                  </a:lnTo>
                  <a:lnTo>
                    <a:pt x="8" y="3"/>
                  </a:lnTo>
                  <a:lnTo>
                    <a:pt x="7" y="1"/>
                  </a:lnTo>
                  <a:lnTo>
                    <a:pt x="6" y="1"/>
                  </a:lnTo>
                  <a:lnTo>
                    <a:pt x="4" y="0"/>
                  </a:lnTo>
                  <a:lnTo>
                    <a:pt x="2" y="1"/>
                  </a:lnTo>
                  <a:lnTo>
                    <a:pt x="1" y="1"/>
                  </a:lnTo>
                  <a:lnTo>
                    <a:pt x="0" y="3"/>
                  </a:lnTo>
                  <a:lnTo>
                    <a:pt x="0" y="5"/>
                  </a:lnTo>
                  <a:lnTo>
                    <a:pt x="0" y="5"/>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36" name="Freeform 189"/>
            <p:cNvSpPr/>
            <p:nvPr/>
          </p:nvSpPr>
          <p:spPr bwMode="auto">
            <a:xfrm>
              <a:off x="4624388" y="2457450"/>
              <a:ext cx="4763" cy="65088"/>
            </a:xfrm>
            <a:custGeom>
              <a:avLst/>
              <a:gdLst/>
              <a:ahLst/>
              <a:cxnLst>
                <a:cxn ang="0">
                  <a:pos x="0" y="5"/>
                </a:cxn>
                <a:cxn ang="0">
                  <a:pos x="0" y="119"/>
                </a:cxn>
                <a:cxn ang="0">
                  <a:pos x="0" y="119"/>
                </a:cxn>
                <a:cxn ang="0">
                  <a:pos x="0" y="121"/>
                </a:cxn>
                <a:cxn ang="0">
                  <a:pos x="1" y="122"/>
                </a:cxn>
                <a:cxn ang="0">
                  <a:pos x="3" y="123"/>
                </a:cxn>
                <a:cxn ang="0">
                  <a:pos x="4" y="123"/>
                </a:cxn>
                <a:cxn ang="0">
                  <a:pos x="6" y="123"/>
                </a:cxn>
                <a:cxn ang="0">
                  <a:pos x="8" y="122"/>
                </a:cxn>
                <a:cxn ang="0">
                  <a:pos x="9" y="121"/>
                </a:cxn>
                <a:cxn ang="0">
                  <a:pos x="9" y="119"/>
                </a:cxn>
                <a:cxn ang="0">
                  <a:pos x="9" y="5"/>
                </a:cxn>
                <a:cxn ang="0">
                  <a:pos x="9" y="5"/>
                </a:cxn>
                <a:cxn ang="0">
                  <a:pos x="9" y="3"/>
                </a:cxn>
                <a:cxn ang="0">
                  <a:pos x="8" y="1"/>
                </a:cxn>
                <a:cxn ang="0">
                  <a:pos x="6" y="0"/>
                </a:cxn>
                <a:cxn ang="0">
                  <a:pos x="4" y="0"/>
                </a:cxn>
                <a:cxn ang="0">
                  <a:pos x="3" y="0"/>
                </a:cxn>
                <a:cxn ang="0">
                  <a:pos x="1" y="1"/>
                </a:cxn>
                <a:cxn ang="0">
                  <a:pos x="0" y="3"/>
                </a:cxn>
                <a:cxn ang="0">
                  <a:pos x="0" y="5"/>
                </a:cxn>
                <a:cxn ang="0">
                  <a:pos x="0" y="5"/>
                </a:cxn>
              </a:cxnLst>
              <a:rect l="0" t="0" r="r" b="b"/>
              <a:pathLst>
                <a:path w="9" h="123">
                  <a:moveTo>
                    <a:pt x="0" y="5"/>
                  </a:moveTo>
                  <a:lnTo>
                    <a:pt x="0" y="119"/>
                  </a:lnTo>
                  <a:lnTo>
                    <a:pt x="0" y="119"/>
                  </a:lnTo>
                  <a:lnTo>
                    <a:pt x="0" y="121"/>
                  </a:lnTo>
                  <a:lnTo>
                    <a:pt x="1" y="122"/>
                  </a:lnTo>
                  <a:lnTo>
                    <a:pt x="3" y="123"/>
                  </a:lnTo>
                  <a:lnTo>
                    <a:pt x="4" y="123"/>
                  </a:lnTo>
                  <a:lnTo>
                    <a:pt x="6" y="123"/>
                  </a:lnTo>
                  <a:lnTo>
                    <a:pt x="8" y="122"/>
                  </a:lnTo>
                  <a:lnTo>
                    <a:pt x="9" y="121"/>
                  </a:lnTo>
                  <a:lnTo>
                    <a:pt x="9" y="119"/>
                  </a:lnTo>
                  <a:lnTo>
                    <a:pt x="9" y="5"/>
                  </a:lnTo>
                  <a:lnTo>
                    <a:pt x="9" y="5"/>
                  </a:lnTo>
                  <a:lnTo>
                    <a:pt x="9" y="3"/>
                  </a:lnTo>
                  <a:lnTo>
                    <a:pt x="8" y="1"/>
                  </a:lnTo>
                  <a:lnTo>
                    <a:pt x="6" y="0"/>
                  </a:lnTo>
                  <a:lnTo>
                    <a:pt x="4" y="0"/>
                  </a:lnTo>
                  <a:lnTo>
                    <a:pt x="3" y="0"/>
                  </a:lnTo>
                  <a:lnTo>
                    <a:pt x="1" y="1"/>
                  </a:lnTo>
                  <a:lnTo>
                    <a:pt x="0" y="3"/>
                  </a:lnTo>
                  <a:lnTo>
                    <a:pt x="0" y="5"/>
                  </a:lnTo>
                  <a:lnTo>
                    <a:pt x="0" y="5"/>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37" name="Freeform 190"/>
            <p:cNvSpPr/>
            <p:nvPr/>
          </p:nvSpPr>
          <p:spPr bwMode="auto">
            <a:xfrm>
              <a:off x="4651375" y="2482850"/>
              <a:ext cx="7938" cy="73025"/>
            </a:xfrm>
            <a:custGeom>
              <a:avLst/>
              <a:gdLst/>
              <a:ahLst/>
              <a:cxnLst>
                <a:cxn ang="0">
                  <a:pos x="5" y="5"/>
                </a:cxn>
                <a:cxn ang="0">
                  <a:pos x="5" y="5"/>
                </a:cxn>
                <a:cxn ang="0">
                  <a:pos x="2" y="30"/>
                </a:cxn>
                <a:cxn ang="0">
                  <a:pos x="1" y="42"/>
                </a:cxn>
                <a:cxn ang="0">
                  <a:pos x="0" y="55"/>
                </a:cxn>
                <a:cxn ang="0">
                  <a:pos x="0" y="132"/>
                </a:cxn>
                <a:cxn ang="0">
                  <a:pos x="0" y="132"/>
                </a:cxn>
                <a:cxn ang="0">
                  <a:pos x="1" y="134"/>
                </a:cxn>
                <a:cxn ang="0">
                  <a:pos x="2" y="136"/>
                </a:cxn>
                <a:cxn ang="0">
                  <a:pos x="3" y="137"/>
                </a:cxn>
                <a:cxn ang="0">
                  <a:pos x="5" y="137"/>
                </a:cxn>
                <a:cxn ang="0">
                  <a:pos x="7" y="137"/>
                </a:cxn>
                <a:cxn ang="0">
                  <a:pos x="8" y="136"/>
                </a:cxn>
                <a:cxn ang="0">
                  <a:pos x="9" y="134"/>
                </a:cxn>
                <a:cxn ang="0">
                  <a:pos x="10" y="132"/>
                </a:cxn>
                <a:cxn ang="0">
                  <a:pos x="10" y="62"/>
                </a:cxn>
                <a:cxn ang="0">
                  <a:pos x="10" y="62"/>
                </a:cxn>
                <a:cxn ang="0">
                  <a:pos x="10" y="47"/>
                </a:cxn>
                <a:cxn ang="0">
                  <a:pos x="11" y="33"/>
                </a:cxn>
                <a:cxn ang="0">
                  <a:pos x="14" y="5"/>
                </a:cxn>
                <a:cxn ang="0">
                  <a:pos x="14" y="5"/>
                </a:cxn>
                <a:cxn ang="0">
                  <a:pos x="14" y="3"/>
                </a:cxn>
                <a:cxn ang="0">
                  <a:pos x="13" y="1"/>
                </a:cxn>
                <a:cxn ang="0">
                  <a:pos x="12" y="0"/>
                </a:cxn>
                <a:cxn ang="0">
                  <a:pos x="10" y="0"/>
                </a:cxn>
                <a:cxn ang="0">
                  <a:pos x="7" y="1"/>
                </a:cxn>
                <a:cxn ang="0">
                  <a:pos x="6" y="3"/>
                </a:cxn>
                <a:cxn ang="0">
                  <a:pos x="5" y="5"/>
                </a:cxn>
                <a:cxn ang="0">
                  <a:pos x="5" y="5"/>
                </a:cxn>
              </a:cxnLst>
              <a:rect l="0" t="0" r="r" b="b"/>
              <a:pathLst>
                <a:path w="14" h="137">
                  <a:moveTo>
                    <a:pt x="5" y="5"/>
                  </a:moveTo>
                  <a:lnTo>
                    <a:pt x="5" y="5"/>
                  </a:lnTo>
                  <a:lnTo>
                    <a:pt x="2" y="30"/>
                  </a:lnTo>
                  <a:lnTo>
                    <a:pt x="1" y="42"/>
                  </a:lnTo>
                  <a:lnTo>
                    <a:pt x="0" y="55"/>
                  </a:lnTo>
                  <a:lnTo>
                    <a:pt x="0" y="132"/>
                  </a:lnTo>
                  <a:lnTo>
                    <a:pt x="0" y="132"/>
                  </a:lnTo>
                  <a:lnTo>
                    <a:pt x="1" y="134"/>
                  </a:lnTo>
                  <a:lnTo>
                    <a:pt x="2" y="136"/>
                  </a:lnTo>
                  <a:lnTo>
                    <a:pt x="3" y="137"/>
                  </a:lnTo>
                  <a:lnTo>
                    <a:pt x="5" y="137"/>
                  </a:lnTo>
                  <a:lnTo>
                    <a:pt x="7" y="137"/>
                  </a:lnTo>
                  <a:lnTo>
                    <a:pt x="8" y="136"/>
                  </a:lnTo>
                  <a:lnTo>
                    <a:pt x="9" y="134"/>
                  </a:lnTo>
                  <a:lnTo>
                    <a:pt x="10" y="132"/>
                  </a:lnTo>
                  <a:lnTo>
                    <a:pt x="10" y="62"/>
                  </a:lnTo>
                  <a:lnTo>
                    <a:pt x="10" y="62"/>
                  </a:lnTo>
                  <a:lnTo>
                    <a:pt x="10" y="47"/>
                  </a:lnTo>
                  <a:lnTo>
                    <a:pt x="11" y="33"/>
                  </a:lnTo>
                  <a:lnTo>
                    <a:pt x="14" y="5"/>
                  </a:lnTo>
                  <a:lnTo>
                    <a:pt x="14" y="5"/>
                  </a:lnTo>
                  <a:lnTo>
                    <a:pt x="14" y="3"/>
                  </a:lnTo>
                  <a:lnTo>
                    <a:pt x="13" y="1"/>
                  </a:lnTo>
                  <a:lnTo>
                    <a:pt x="12" y="0"/>
                  </a:lnTo>
                  <a:lnTo>
                    <a:pt x="10" y="0"/>
                  </a:lnTo>
                  <a:lnTo>
                    <a:pt x="7" y="1"/>
                  </a:lnTo>
                  <a:lnTo>
                    <a:pt x="6" y="3"/>
                  </a:lnTo>
                  <a:lnTo>
                    <a:pt x="5" y="5"/>
                  </a:lnTo>
                  <a:lnTo>
                    <a:pt x="5" y="5"/>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38" name="Freeform 191"/>
            <p:cNvSpPr/>
            <p:nvPr/>
          </p:nvSpPr>
          <p:spPr bwMode="auto">
            <a:xfrm>
              <a:off x="4684713" y="2500313"/>
              <a:ext cx="4763" cy="87313"/>
            </a:xfrm>
            <a:custGeom>
              <a:avLst/>
              <a:gdLst/>
              <a:ahLst/>
              <a:cxnLst>
                <a:cxn ang="0">
                  <a:pos x="0" y="5"/>
                </a:cxn>
                <a:cxn ang="0">
                  <a:pos x="0" y="161"/>
                </a:cxn>
                <a:cxn ang="0">
                  <a:pos x="0" y="161"/>
                </a:cxn>
                <a:cxn ang="0">
                  <a:pos x="0" y="163"/>
                </a:cxn>
                <a:cxn ang="0">
                  <a:pos x="1" y="164"/>
                </a:cxn>
                <a:cxn ang="0">
                  <a:pos x="3" y="165"/>
                </a:cxn>
                <a:cxn ang="0">
                  <a:pos x="5" y="166"/>
                </a:cxn>
                <a:cxn ang="0">
                  <a:pos x="6" y="165"/>
                </a:cxn>
                <a:cxn ang="0">
                  <a:pos x="8" y="164"/>
                </a:cxn>
                <a:cxn ang="0">
                  <a:pos x="9" y="163"/>
                </a:cxn>
                <a:cxn ang="0">
                  <a:pos x="9" y="161"/>
                </a:cxn>
                <a:cxn ang="0">
                  <a:pos x="9" y="5"/>
                </a:cxn>
                <a:cxn ang="0">
                  <a:pos x="9" y="5"/>
                </a:cxn>
                <a:cxn ang="0">
                  <a:pos x="9" y="3"/>
                </a:cxn>
                <a:cxn ang="0">
                  <a:pos x="8" y="1"/>
                </a:cxn>
                <a:cxn ang="0">
                  <a:pos x="6" y="0"/>
                </a:cxn>
                <a:cxn ang="0">
                  <a:pos x="5" y="0"/>
                </a:cxn>
                <a:cxn ang="0">
                  <a:pos x="3" y="0"/>
                </a:cxn>
                <a:cxn ang="0">
                  <a:pos x="1" y="1"/>
                </a:cxn>
                <a:cxn ang="0">
                  <a:pos x="0" y="3"/>
                </a:cxn>
                <a:cxn ang="0">
                  <a:pos x="0" y="5"/>
                </a:cxn>
                <a:cxn ang="0">
                  <a:pos x="0" y="5"/>
                </a:cxn>
              </a:cxnLst>
              <a:rect l="0" t="0" r="r" b="b"/>
              <a:pathLst>
                <a:path w="9" h="166">
                  <a:moveTo>
                    <a:pt x="0" y="5"/>
                  </a:moveTo>
                  <a:lnTo>
                    <a:pt x="0" y="161"/>
                  </a:lnTo>
                  <a:lnTo>
                    <a:pt x="0" y="161"/>
                  </a:lnTo>
                  <a:lnTo>
                    <a:pt x="0" y="163"/>
                  </a:lnTo>
                  <a:lnTo>
                    <a:pt x="1" y="164"/>
                  </a:lnTo>
                  <a:lnTo>
                    <a:pt x="3" y="165"/>
                  </a:lnTo>
                  <a:lnTo>
                    <a:pt x="5" y="166"/>
                  </a:lnTo>
                  <a:lnTo>
                    <a:pt x="6" y="165"/>
                  </a:lnTo>
                  <a:lnTo>
                    <a:pt x="8" y="164"/>
                  </a:lnTo>
                  <a:lnTo>
                    <a:pt x="9" y="163"/>
                  </a:lnTo>
                  <a:lnTo>
                    <a:pt x="9" y="161"/>
                  </a:lnTo>
                  <a:lnTo>
                    <a:pt x="9" y="5"/>
                  </a:lnTo>
                  <a:lnTo>
                    <a:pt x="9" y="5"/>
                  </a:lnTo>
                  <a:lnTo>
                    <a:pt x="9" y="3"/>
                  </a:lnTo>
                  <a:lnTo>
                    <a:pt x="8" y="1"/>
                  </a:lnTo>
                  <a:lnTo>
                    <a:pt x="6" y="0"/>
                  </a:lnTo>
                  <a:lnTo>
                    <a:pt x="5" y="0"/>
                  </a:lnTo>
                  <a:lnTo>
                    <a:pt x="3" y="0"/>
                  </a:lnTo>
                  <a:lnTo>
                    <a:pt x="1" y="1"/>
                  </a:lnTo>
                  <a:lnTo>
                    <a:pt x="0" y="3"/>
                  </a:lnTo>
                  <a:lnTo>
                    <a:pt x="0" y="5"/>
                  </a:lnTo>
                  <a:lnTo>
                    <a:pt x="0" y="5"/>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39" name="Freeform 192"/>
            <p:cNvSpPr/>
            <p:nvPr/>
          </p:nvSpPr>
          <p:spPr bwMode="auto">
            <a:xfrm>
              <a:off x="4702175" y="2540000"/>
              <a:ext cx="7938" cy="69850"/>
            </a:xfrm>
            <a:custGeom>
              <a:avLst/>
              <a:gdLst/>
              <a:ahLst/>
              <a:cxnLst>
                <a:cxn ang="0">
                  <a:pos x="6" y="3"/>
                </a:cxn>
                <a:cxn ang="0">
                  <a:pos x="6" y="3"/>
                </a:cxn>
                <a:cxn ang="0">
                  <a:pos x="3" y="19"/>
                </a:cxn>
                <a:cxn ang="0">
                  <a:pos x="1" y="34"/>
                </a:cxn>
                <a:cxn ang="0">
                  <a:pos x="0" y="50"/>
                </a:cxn>
                <a:cxn ang="0">
                  <a:pos x="0" y="65"/>
                </a:cxn>
                <a:cxn ang="0">
                  <a:pos x="1" y="96"/>
                </a:cxn>
                <a:cxn ang="0">
                  <a:pos x="1" y="127"/>
                </a:cxn>
                <a:cxn ang="0">
                  <a:pos x="1" y="127"/>
                </a:cxn>
                <a:cxn ang="0">
                  <a:pos x="2" y="129"/>
                </a:cxn>
                <a:cxn ang="0">
                  <a:pos x="3" y="131"/>
                </a:cxn>
                <a:cxn ang="0">
                  <a:pos x="4" y="132"/>
                </a:cxn>
                <a:cxn ang="0">
                  <a:pos x="6" y="132"/>
                </a:cxn>
                <a:cxn ang="0">
                  <a:pos x="7" y="132"/>
                </a:cxn>
                <a:cxn ang="0">
                  <a:pos x="9" y="131"/>
                </a:cxn>
                <a:cxn ang="0">
                  <a:pos x="10" y="129"/>
                </a:cxn>
                <a:cxn ang="0">
                  <a:pos x="10" y="127"/>
                </a:cxn>
                <a:cxn ang="0">
                  <a:pos x="10" y="127"/>
                </a:cxn>
                <a:cxn ang="0">
                  <a:pos x="10" y="97"/>
                </a:cxn>
                <a:cxn ang="0">
                  <a:pos x="9" y="66"/>
                </a:cxn>
                <a:cxn ang="0">
                  <a:pos x="9" y="51"/>
                </a:cxn>
                <a:cxn ang="0">
                  <a:pos x="10" y="36"/>
                </a:cxn>
                <a:cxn ang="0">
                  <a:pos x="12" y="21"/>
                </a:cxn>
                <a:cxn ang="0">
                  <a:pos x="15" y="5"/>
                </a:cxn>
                <a:cxn ang="0">
                  <a:pos x="15" y="5"/>
                </a:cxn>
                <a:cxn ang="0">
                  <a:pos x="15" y="3"/>
                </a:cxn>
                <a:cxn ang="0">
                  <a:pos x="14" y="2"/>
                </a:cxn>
                <a:cxn ang="0">
                  <a:pos x="13" y="0"/>
                </a:cxn>
                <a:cxn ang="0">
                  <a:pos x="11" y="0"/>
                </a:cxn>
                <a:cxn ang="0">
                  <a:pos x="10" y="0"/>
                </a:cxn>
                <a:cxn ang="0">
                  <a:pos x="8" y="0"/>
                </a:cxn>
                <a:cxn ang="0">
                  <a:pos x="7" y="1"/>
                </a:cxn>
                <a:cxn ang="0">
                  <a:pos x="6" y="3"/>
                </a:cxn>
                <a:cxn ang="0">
                  <a:pos x="6" y="3"/>
                </a:cxn>
              </a:cxnLst>
              <a:rect l="0" t="0" r="r" b="b"/>
              <a:pathLst>
                <a:path w="15" h="132">
                  <a:moveTo>
                    <a:pt x="6" y="3"/>
                  </a:moveTo>
                  <a:lnTo>
                    <a:pt x="6" y="3"/>
                  </a:lnTo>
                  <a:lnTo>
                    <a:pt x="3" y="19"/>
                  </a:lnTo>
                  <a:lnTo>
                    <a:pt x="1" y="34"/>
                  </a:lnTo>
                  <a:lnTo>
                    <a:pt x="0" y="50"/>
                  </a:lnTo>
                  <a:lnTo>
                    <a:pt x="0" y="65"/>
                  </a:lnTo>
                  <a:lnTo>
                    <a:pt x="1" y="96"/>
                  </a:lnTo>
                  <a:lnTo>
                    <a:pt x="1" y="127"/>
                  </a:lnTo>
                  <a:lnTo>
                    <a:pt x="1" y="127"/>
                  </a:lnTo>
                  <a:lnTo>
                    <a:pt x="2" y="129"/>
                  </a:lnTo>
                  <a:lnTo>
                    <a:pt x="3" y="131"/>
                  </a:lnTo>
                  <a:lnTo>
                    <a:pt x="4" y="132"/>
                  </a:lnTo>
                  <a:lnTo>
                    <a:pt x="6" y="132"/>
                  </a:lnTo>
                  <a:lnTo>
                    <a:pt x="7" y="132"/>
                  </a:lnTo>
                  <a:lnTo>
                    <a:pt x="9" y="131"/>
                  </a:lnTo>
                  <a:lnTo>
                    <a:pt x="10" y="129"/>
                  </a:lnTo>
                  <a:lnTo>
                    <a:pt x="10" y="127"/>
                  </a:lnTo>
                  <a:lnTo>
                    <a:pt x="10" y="127"/>
                  </a:lnTo>
                  <a:lnTo>
                    <a:pt x="10" y="97"/>
                  </a:lnTo>
                  <a:lnTo>
                    <a:pt x="9" y="66"/>
                  </a:lnTo>
                  <a:lnTo>
                    <a:pt x="9" y="51"/>
                  </a:lnTo>
                  <a:lnTo>
                    <a:pt x="10" y="36"/>
                  </a:lnTo>
                  <a:lnTo>
                    <a:pt x="12" y="21"/>
                  </a:lnTo>
                  <a:lnTo>
                    <a:pt x="15" y="5"/>
                  </a:lnTo>
                  <a:lnTo>
                    <a:pt x="15" y="5"/>
                  </a:lnTo>
                  <a:lnTo>
                    <a:pt x="15" y="3"/>
                  </a:lnTo>
                  <a:lnTo>
                    <a:pt x="14" y="2"/>
                  </a:lnTo>
                  <a:lnTo>
                    <a:pt x="13" y="0"/>
                  </a:lnTo>
                  <a:lnTo>
                    <a:pt x="11" y="0"/>
                  </a:lnTo>
                  <a:lnTo>
                    <a:pt x="10" y="0"/>
                  </a:lnTo>
                  <a:lnTo>
                    <a:pt x="8" y="0"/>
                  </a:lnTo>
                  <a:lnTo>
                    <a:pt x="7" y="1"/>
                  </a:lnTo>
                  <a:lnTo>
                    <a:pt x="6" y="3"/>
                  </a:lnTo>
                  <a:lnTo>
                    <a:pt x="6" y="3"/>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40" name="Freeform 193"/>
            <p:cNvSpPr/>
            <p:nvPr/>
          </p:nvSpPr>
          <p:spPr bwMode="auto">
            <a:xfrm>
              <a:off x="4727575" y="2568575"/>
              <a:ext cx="9525" cy="52388"/>
            </a:xfrm>
            <a:custGeom>
              <a:avLst/>
              <a:gdLst/>
              <a:ahLst/>
              <a:cxnLst>
                <a:cxn ang="0">
                  <a:pos x="10" y="3"/>
                </a:cxn>
                <a:cxn ang="0">
                  <a:pos x="10" y="3"/>
                </a:cxn>
                <a:cxn ang="0">
                  <a:pos x="3" y="48"/>
                </a:cxn>
                <a:cxn ang="0">
                  <a:pos x="1" y="72"/>
                </a:cxn>
                <a:cxn ang="0">
                  <a:pos x="0" y="95"/>
                </a:cxn>
                <a:cxn ang="0">
                  <a:pos x="0" y="95"/>
                </a:cxn>
                <a:cxn ang="0">
                  <a:pos x="0" y="97"/>
                </a:cxn>
                <a:cxn ang="0">
                  <a:pos x="1" y="98"/>
                </a:cxn>
                <a:cxn ang="0">
                  <a:pos x="3" y="99"/>
                </a:cxn>
                <a:cxn ang="0">
                  <a:pos x="6" y="99"/>
                </a:cxn>
                <a:cxn ang="0">
                  <a:pos x="7" y="99"/>
                </a:cxn>
                <a:cxn ang="0">
                  <a:pos x="9" y="98"/>
                </a:cxn>
                <a:cxn ang="0">
                  <a:pos x="10" y="97"/>
                </a:cxn>
                <a:cxn ang="0">
                  <a:pos x="10" y="95"/>
                </a:cxn>
                <a:cxn ang="0">
                  <a:pos x="10" y="95"/>
                </a:cxn>
                <a:cxn ang="0">
                  <a:pos x="11" y="72"/>
                </a:cxn>
                <a:cxn ang="0">
                  <a:pos x="13" y="50"/>
                </a:cxn>
                <a:cxn ang="0">
                  <a:pos x="19" y="6"/>
                </a:cxn>
                <a:cxn ang="0">
                  <a:pos x="19" y="6"/>
                </a:cxn>
                <a:cxn ang="0">
                  <a:pos x="19" y="4"/>
                </a:cxn>
                <a:cxn ang="0">
                  <a:pos x="18" y="2"/>
                </a:cxn>
                <a:cxn ang="0">
                  <a:pos x="15" y="0"/>
                </a:cxn>
                <a:cxn ang="0">
                  <a:pos x="14" y="0"/>
                </a:cxn>
                <a:cxn ang="0">
                  <a:pos x="12" y="0"/>
                </a:cxn>
                <a:cxn ang="0">
                  <a:pos x="11" y="2"/>
                </a:cxn>
                <a:cxn ang="0">
                  <a:pos x="10" y="3"/>
                </a:cxn>
                <a:cxn ang="0">
                  <a:pos x="10" y="3"/>
                </a:cxn>
              </a:cxnLst>
              <a:rect l="0" t="0" r="r" b="b"/>
              <a:pathLst>
                <a:path w="19" h="99">
                  <a:moveTo>
                    <a:pt x="10" y="3"/>
                  </a:moveTo>
                  <a:lnTo>
                    <a:pt x="10" y="3"/>
                  </a:lnTo>
                  <a:lnTo>
                    <a:pt x="3" y="48"/>
                  </a:lnTo>
                  <a:lnTo>
                    <a:pt x="1" y="72"/>
                  </a:lnTo>
                  <a:lnTo>
                    <a:pt x="0" y="95"/>
                  </a:lnTo>
                  <a:lnTo>
                    <a:pt x="0" y="95"/>
                  </a:lnTo>
                  <a:lnTo>
                    <a:pt x="0" y="97"/>
                  </a:lnTo>
                  <a:lnTo>
                    <a:pt x="1" y="98"/>
                  </a:lnTo>
                  <a:lnTo>
                    <a:pt x="3" y="99"/>
                  </a:lnTo>
                  <a:lnTo>
                    <a:pt x="6" y="99"/>
                  </a:lnTo>
                  <a:lnTo>
                    <a:pt x="7" y="99"/>
                  </a:lnTo>
                  <a:lnTo>
                    <a:pt x="9" y="98"/>
                  </a:lnTo>
                  <a:lnTo>
                    <a:pt x="10" y="97"/>
                  </a:lnTo>
                  <a:lnTo>
                    <a:pt x="10" y="95"/>
                  </a:lnTo>
                  <a:lnTo>
                    <a:pt x="10" y="95"/>
                  </a:lnTo>
                  <a:lnTo>
                    <a:pt x="11" y="72"/>
                  </a:lnTo>
                  <a:lnTo>
                    <a:pt x="13" y="50"/>
                  </a:lnTo>
                  <a:lnTo>
                    <a:pt x="19" y="6"/>
                  </a:lnTo>
                  <a:lnTo>
                    <a:pt x="19" y="6"/>
                  </a:lnTo>
                  <a:lnTo>
                    <a:pt x="19" y="4"/>
                  </a:lnTo>
                  <a:lnTo>
                    <a:pt x="18" y="2"/>
                  </a:lnTo>
                  <a:lnTo>
                    <a:pt x="15" y="0"/>
                  </a:lnTo>
                  <a:lnTo>
                    <a:pt x="14" y="0"/>
                  </a:lnTo>
                  <a:lnTo>
                    <a:pt x="12" y="0"/>
                  </a:lnTo>
                  <a:lnTo>
                    <a:pt x="11" y="2"/>
                  </a:lnTo>
                  <a:lnTo>
                    <a:pt x="10" y="3"/>
                  </a:lnTo>
                  <a:lnTo>
                    <a:pt x="10" y="3"/>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41" name="Freeform 194"/>
            <p:cNvSpPr/>
            <p:nvPr/>
          </p:nvSpPr>
          <p:spPr bwMode="auto">
            <a:xfrm>
              <a:off x="4748213" y="2590800"/>
              <a:ext cx="4763" cy="57150"/>
            </a:xfrm>
            <a:custGeom>
              <a:avLst/>
              <a:gdLst/>
              <a:ahLst/>
              <a:cxnLst>
                <a:cxn ang="0">
                  <a:pos x="0" y="5"/>
                </a:cxn>
                <a:cxn ang="0">
                  <a:pos x="0" y="104"/>
                </a:cxn>
                <a:cxn ang="0">
                  <a:pos x="0" y="104"/>
                </a:cxn>
                <a:cxn ang="0">
                  <a:pos x="0" y="107"/>
                </a:cxn>
                <a:cxn ang="0">
                  <a:pos x="1" y="109"/>
                </a:cxn>
                <a:cxn ang="0">
                  <a:pos x="3" y="109"/>
                </a:cxn>
                <a:cxn ang="0">
                  <a:pos x="4" y="110"/>
                </a:cxn>
                <a:cxn ang="0">
                  <a:pos x="6" y="109"/>
                </a:cxn>
                <a:cxn ang="0">
                  <a:pos x="7" y="109"/>
                </a:cxn>
                <a:cxn ang="0">
                  <a:pos x="9" y="107"/>
                </a:cxn>
                <a:cxn ang="0">
                  <a:pos x="9" y="104"/>
                </a:cxn>
                <a:cxn ang="0">
                  <a:pos x="9" y="5"/>
                </a:cxn>
                <a:cxn ang="0">
                  <a:pos x="9" y="5"/>
                </a:cxn>
                <a:cxn ang="0">
                  <a:pos x="9" y="3"/>
                </a:cxn>
                <a:cxn ang="0">
                  <a:pos x="7" y="2"/>
                </a:cxn>
                <a:cxn ang="0">
                  <a:pos x="6" y="1"/>
                </a:cxn>
                <a:cxn ang="0">
                  <a:pos x="4" y="0"/>
                </a:cxn>
                <a:cxn ang="0">
                  <a:pos x="3" y="1"/>
                </a:cxn>
                <a:cxn ang="0">
                  <a:pos x="1" y="2"/>
                </a:cxn>
                <a:cxn ang="0">
                  <a:pos x="0" y="3"/>
                </a:cxn>
                <a:cxn ang="0">
                  <a:pos x="0" y="5"/>
                </a:cxn>
                <a:cxn ang="0">
                  <a:pos x="0" y="5"/>
                </a:cxn>
              </a:cxnLst>
              <a:rect l="0" t="0" r="r" b="b"/>
              <a:pathLst>
                <a:path w="9" h="110">
                  <a:moveTo>
                    <a:pt x="0" y="5"/>
                  </a:moveTo>
                  <a:lnTo>
                    <a:pt x="0" y="104"/>
                  </a:lnTo>
                  <a:lnTo>
                    <a:pt x="0" y="104"/>
                  </a:lnTo>
                  <a:lnTo>
                    <a:pt x="0" y="107"/>
                  </a:lnTo>
                  <a:lnTo>
                    <a:pt x="1" y="109"/>
                  </a:lnTo>
                  <a:lnTo>
                    <a:pt x="3" y="109"/>
                  </a:lnTo>
                  <a:lnTo>
                    <a:pt x="4" y="110"/>
                  </a:lnTo>
                  <a:lnTo>
                    <a:pt x="6" y="109"/>
                  </a:lnTo>
                  <a:lnTo>
                    <a:pt x="7" y="109"/>
                  </a:lnTo>
                  <a:lnTo>
                    <a:pt x="9" y="107"/>
                  </a:lnTo>
                  <a:lnTo>
                    <a:pt x="9" y="104"/>
                  </a:lnTo>
                  <a:lnTo>
                    <a:pt x="9" y="5"/>
                  </a:lnTo>
                  <a:lnTo>
                    <a:pt x="9" y="5"/>
                  </a:lnTo>
                  <a:lnTo>
                    <a:pt x="9" y="3"/>
                  </a:lnTo>
                  <a:lnTo>
                    <a:pt x="7" y="2"/>
                  </a:lnTo>
                  <a:lnTo>
                    <a:pt x="6" y="1"/>
                  </a:lnTo>
                  <a:lnTo>
                    <a:pt x="4" y="0"/>
                  </a:lnTo>
                  <a:lnTo>
                    <a:pt x="3" y="1"/>
                  </a:lnTo>
                  <a:lnTo>
                    <a:pt x="1" y="2"/>
                  </a:lnTo>
                  <a:lnTo>
                    <a:pt x="0" y="3"/>
                  </a:lnTo>
                  <a:lnTo>
                    <a:pt x="0" y="5"/>
                  </a:lnTo>
                  <a:lnTo>
                    <a:pt x="0" y="5"/>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42" name="Freeform 195"/>
            <p:cNvSpPr/>
            <p:nvPr/>
          </p:nvSpPr>
          <p:spPr bwMode="auto">
            <a:xfrm>
              <a:off x="4641850" y="2751138"/>
              <a:ext cx="7938" cy="26988"/>
            </a:xfrm>
            <a:custGeom>
              <a:avLst/>
              <a:gdLst/>
              <a:ahLst/>
              <a:cxnLst>
                <a:cxn ang="0">
                  <a:pos x="15" y="46"/>
                </a:cxn>
                <a:cxn ang="0">
                  <a:pos x="15" y="46"/>
                </a:cxn>
                <a:cxn ang="0">
                  <a:pos x="12" y="36"/>
                </a:cxn>
                <a:cxn ang="0">
                  <a:pos x="11" y="26"/>
                </a:cxn>
                <a:cxn ang="0">
                  <a:pos x="10" y="5"/>
                </a:cxn>
                <a:cxn ang="0">
                  <a:pos x="10" y="5"/>
                </a:cxn>
                <a:cxn ang="0">
                  <a:pos x="10" y="3"/>
                </a:cxn>
                <a:cxn ang="0">
                  <a:pos x="8" y="1"/>
                </a:cxn>
                <a:cxn ang="0">
                  <a:pos x="6" y="1"/>
                </a:cxn>
                <a:cxn ang="0">
                  <a:pos x="5" y="0"/>
                </a:cxn>
                <a:cxn ang="0">
                  <a:pos x="3" y="1"/>
                </a:cxn>
                <a:cxn ang="0">
                  <a:pos x="1" y="1"/>
                </a:cxn>
                <a:cxn ang="0">
                  <a:pos x="0" y="3"/>
                </a:cxn>
                <a:cxn ang="0">
                  <a:pos x="0" y="5"/>
                </a:cxn>
                <a:cxn ang="0">
                  <a:pos x="0" y="5"/>
                </a:cxn>
                <a:cxn ang="0">
                  <a:pos x="1" y="27"/>
                </a:cxn>
                <a:cxn ang="0">
                  <a:pos x="2" y="38"/>
                </a:cxn>
                <a:cxn ang="0">
                  <a:pos x="5" y="48"/>
                </a:cxn>
                <a:cxn ang="0">
                  <a:pos x="5" y="48"/>
                </a:cxn>
                <a:cxn ang="0">
                  <a:pos x="6" y="50"/>
                </a:cxn>
                <a:cxn ang="0">
                  <a:pos x="7" y="51"/>
                </a:cxn>
                <a:cxn ang="0">
                  <a:pos x="10" y="51"/>
                </a:cxn>
                <a:cxn ang="0">
                  <a:pos x="11" y="51"/>
                </a:cxn>
                <a:cxn ang="0">
                  <a:pos x="13" y="51"/>
                </a:cxn>
                <a:cxn ang="0">
                  <a:pos x="14" y="49"/>
                </a:cxn>
                <a:cxn ang="0">
                  <a:pos x="15" y="48"/>
                </a:cxn>
                <a:cxn ang="0">
                  <a:pos x="15" y="46"/>
                </a:cxn>
                <a:cxn ang="0">
                  <a:pos x="15" y="46"/>
                </a:cxn>
              </a:cxnLst>
              <a:rect l="0" t="0" r="r" b="b"/>
              <a:pathLst>
                <a:path w="15" h="51">
                  <a:moveTo>
                    <a:pt x="15" y="46"/>
                  </a:moveTo>
                  <a:lnTo>
                    <a:pt x="15" y="46"/>
                  </a:lnTo>
                  <a:lnTo>
                    <a:pt x="12" y="36"/>
                  </a:lnTo>
                  <a:lnTo>
                    <a:pt x="11" y="26"/>
                  </a:lnTo>
                  <a:lnTo>
                    <a:pt x="10" y="5"/>
                  </a:lnTo>
                  <a:lnTo>
                    <a:pt x="10" y="5"/>
                  </a:lnTo>
                  <a:lnTo>
                    <a:pt x="10" y="3"/>
                  </a:lnTo>
                  <a:lnTo>
                    <a:pt x="8" y="1"/>
                  </a:lnTo>
                  <a:lnTo>
                    <a:pt x="6" y="1"/>
                  </a:lnTo>
                  <a:lnTo>
                    <a:pt x="5" y="0"/>
                  </a:lnTo>
                  <a:lnTo>
                    <a:pt x="3" y="1"/>
                  </a:lnTo>
                  <a:lnTo>
                    <a:pt x="1" y="1"/>
                  </a:lnTo>
                  <a:lnTo>
                    <a:pt x="0" y="3"/>
                  </a:lnTo>
                  <a:lnTo>
                    <a:pt x="0" y="5"/>
                  </a:lnTo>
                  <a:lnTo>
                    <a:pt x="0" y="5"/>
                  </a:lnTo>
                  <a:lnTo>
                    <a:pt x="1" y="27"/>
                  </a:lnTo>
                  <a:lnTo>
                    <a:pt x="2" y="38"/>
                  </a:lnTo>
                  <a:lnTo>
                    <a:pt x="5" y="48"/>
                  </a:lnTo>
                  <a:lnTo>
                    <a:pt x="5" y="48"/>
                  </a:lnTo>
                  <a:lnTo>
                    <a:pt x="6" y="50"/>
                  </a:lnTo>
                  <a:lnTo>
                    <a:pt x="7" y="51"/>
                  </a:lnTo>
                  <a:lnTo>
                    <a:pt x="10" y="51"/>
                  </a:lnTo>
                  <a:lnTo>
                    <a:pt x="11" y="51"/>
                  </a:lnTo>
                  <a:lnTo>
                    <a:pt x="13" y="51"/>
                  </a:lnTo>
                  <a:lnTo>
                    <a:pt x="14" y="49"/>
                  </a:lnTo>
                  <a:lnTo>
                    <a:pt x="15" y="48"/>
                  </a:lnTo>
                  <a:lnTo>
                    <a:pt x="15" y="46"/>
                  </a:lnTo>
                  <a:lnTo>
                    <a:pt x="15" y="46"/>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43" name="Freeform 196"/>
            <p:cNvSpPr/>
            <p:nvPr/>
          </p:nvSpPr>
          <p:spPr bwMode="auto">
            <a:xfrm>
              <a:off x="4675188" y="2751138"/>
              <a:ext cx="12700" cy="34925"/>
            </a:xfrm>
            <a:custGeom>
              <a:avLst/>
              <a:gdLst/>
              <a:ahLst/>
              <a:cxnLst>
                <a:cxn ang="0">
                  <a:pos x="18" y="39"/>
                </a:cxn>
                <a:cxn ang="0">
                  <a:pos x="18" y="39"/>
                </a:cxn>
                <a:cxn ang="0">
                  <a:pos x="14" y="31"/>
                </a:cxn>
                <a:cxn ang="0">
                  <a:pos x="12" y="23"/>
                </a:cxn>
                <a:cxn ang="0">
                  <a:pos x="9" y="13"/>
                </a:cxn>
                <a:cxn ang="0">
                  <a:pos x="9" y="5"/>
                </a:cxn>
                <a:cxn ang="0">
                  <a:pos x="9" y="5"/>
                </a:cxn>
                <a:cxn ang="0">
                  <a:pos x="8" y="3"/>
                </a:cxn>
                <a:cxn ang="0">
                  <a:pos x="7" y="1"/>
                </a:cxn>
                <a:cxn ang="0">
                  <a:pos x="6" y="1"/>
                </a:cxn>
                <a:cxn ang="0">
                  <a:pos x="4" y="0"/>
                </a:cxn>
                <a:cxn ang="0">
                  <a:pos x="3" y="1"/>
                </a:cxn>
                <a:cxn ang="0">
                  <a:pos x="1" y="1"/>
                </a:cxn>
                <a:cxn ang="0">
                  <a:pos x="0" y="3"/>
                </a:cxn>
                <a:cxn ang="0">
                  <a:pos x="0" y="5"/>
                </a:cxn>
                <a:cxn ang="0">
                  <a:pos x="0" y="5"/>
                </a:cxn>
                <a:cxn ang="0">
                  <a:pos x="0" y="17"/>
                </a:cxn>
                <a:cxn ang="0">
                  <a:pos x="1" y="24"/>
                </a:cxn>
                <a:cxn ang="0">
                  <a:pos x="3" y="30"/>
                </a:cxn>
                <a:cxn ang="0">
                  <a:pos x="3" y="30"/>
                </a:cxn>
                <a:cxn ang="0">
                  <a:pos x="6" y="38"/>
                </a:cxn>
                <a:cxn ang="0">
                  <a:pos x="9" y="45"/>
                </a:cxn>
                <a:cxn ang="0">
                  <a:pos x="13" y="54"/>
                </a:cxn>
                <a:cxn ang="0">
                  <a:pos x="14" y="62"/>
                </a:cxn>
                <a:cxn ang="0">
                  <a:pos x="14" y="62"/>
                </a:cxn>
                <a:cxn ang="0">
                  <a:pos x="15" y="64"/>
                </a:cxn>
                <a:cxn ang="0">
                  <a:pos x="16" y="65"/>
                </a:cxn>
                <a:cxn ang="0">
                  <a:pos x="18" y="66"/>
                </a:cxn>
                <a:cxn ang="0">
                  <a:pos x="19" y="66"/>
                </a:cxn>
                <a:cxn ang="0">
                  <a:pos x="21" y="66"/>
                </a:cxn>
                <a:cxn ang="0">
                  <a:pos x="22" y="65"/>
                </a:cxn>
                <a:cxn ang="0">
                  <a:pos x="23" y="64"/>
                </a:cxn>
                <a:cxn ang="0">
                  <a:pos x="24" y="62"/>
                </a:cxn>
                <a:cxn ang="0">
                  <a:pos x="24" y="62"/>
                </a:cxn>
                <a:cxn ang="0">
                  <a:pos x="23" y="56"/>
                </a:cxn>
                <a:cxn ang="0">
                  <a:pos x="22" y="49"/>
                </a:cxn>
                <a:cxn ang="0">
                  <a:pos x="18" y="39"/>
                </a:cxn>
                <a:cxn ang="0">
                  <a:pos x="18" y="39"/>
                </a:cxn>
              </a:cxnLst>
              <a:rect l="0" t="0" r="r" b="b"/>
              <a:pathLst>
                <a:path w="24" h="66">
                  <a:moveTo>
                    <a:pt x="18" y="39"/>
                  </a:moveTo>
                  <a:lnTo>
                    <a:pt x="18" y="39"/>
                  </a:lnTo>
                  <a:lnTo>
                    <a:pt x="14" y="31"/>
                  </a:lnTo>
                  <a:lnTo>
                    <a:pt x="12" y="23"/>
                  </a:lnTo>
                  <a:lnTo>
                    <a:pt x="9" y="13"/>
                  </a:lnTo>
                  <a:lnTo>
                    <a:pt x="9" y="5"/>
                  </a:lnTo>
                  <a:lnTo>
                    <a:pt x="9" y="5"/>
                  </a:lnTo>
                  <a:lnTo>
                    <a:pt x="8" y="3"/>
                  </a:lnTo>
                  <a:lnTo>
                    <a:pt x="7" y="1"/>
                  </a:lnTo>
                  <a:lnTo>
                    <a:pt x="6" y="1"/>
                  </a:lnTo>
                  <a:lnTo>
                    <a:pt x="4" y="0"/>
                  </a:lnTo>
                  <a:lnTo>
                    <a:pt x="3" y="1"/>
                  </a:lnTo>
                  <a:lnTo>
                    <a:pt x="1" y="1"/>
                  </a:lnTo>
                  <a:lnTo>
                    <a:pt x="0" y="3"/>
                  </a:lnTo>
                  <a:lnTo>
                    <a:pt x="0" y="5"/>
                  </a:lnTo>
                  <a:lnTo>
                    <a:pt x="0" y="5"/>
                  </a:lnTo>
                  <a:lnTo>
                    <a:pt x="0" y="17"/>
                  </a:lnTo>
                  <a:lnTo>
                    <a:pt x="1" y="24"/>
                  </a:lnTo>
                  <a:lnTo>
                    <a:pt x="3" y="30"/>
                  </a:lnTo>
                  <a:lnTo>
                    <a:pt x="3" y="30"/>
                  </a:lnTo>
                  <a:lnTo>
                    <a:pt x="6" y="38"/>
                  </a:lnTo>
                  <a:lnTo>
                    <a:pt x="9" y="45"/>
                  </a:lnTo>
                  <a:lnTo>
                    <a:pt x="13" y="54"/>
                  </a:lnTo>
                  <a:lnTo>
                    <a:pt x="14" y="62"/>
                  </a:lnTo>
                  <a:lnTo>
                    <a:pt x="14" y="62"/>
                  </a:lnTo>
                  <a:lnTo>
                    <a:pt x="15" y="64"/>
                  </a:lnTo>
                  <a:lnTo>
                    <a:pt x="16" y="65"/>
                  </a:lnTo>
                  <a:lnTo>
                    <a:pt x="18" y="66"/>
                  </a:lnTo>
                  <a:lnTo>
                    <a:pt x="19" y="66"/>
                  </a:lnTo>
                  <a:lnTo>
                    <a:pt x="21" y="66"/>
                  </a:lnTo>
                  <a:lnTo>
                    <a:pt x="22" y="65"/>
                  </a:lnTo>
                  <a:lnTo>
                    <a:pt x="23" y="64"/>
                  </a:lnTo>
                  <a:lnTo>
                    <a:pt x="24" y="62"/>
                  </a:lnTo>
                  <a:lnTo>
                    <a:pt x="24" y="62"/>
                  </a:lnTo>
                  <a:lnTo>
                    <a:pt x="23" y="56"/>
                  </a:lnTo>
                  <a:lnTo>
                    <a:pt x="22" y="49"/>
                  </a:lnTo>
                  <a:lnTo>
                    <a:pt x="18" y="39"/>
                  </a:lnTo>
                  <a:lnTo>
                    <a:pt x="18" y="39"/>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44" name="Freeform 197"/>
            <p:cNvSpPr/>
            <p:nvPr/>
          </p:nvSpPr>
          <p:spPr bwMode="auto">
            <a:xfrm>
              <a:off x="4710113" y="2759075"/>
              <a:ext cx="9525" cy="44450"/>
            </a:xfrm>
            <a:custGeom>
              <a:avLst/>
              <a:gdLst/>
              <a:ahLst/>
              <a:cxnLst>
                <a:cxn ang="0">
                  <a:pos x="10" y="4"/>
                </a:cxn>
                <a:cxn ang="0">
                  <a:pos x="10" y="4"/>
                </a:cxn>
                <a:cxn ang="0">
                  <a:pos x="10" y="2"/>
                </a:cxn>
                <a:cxn ang="0">
                  <a:pos x="9" y="1"/>
                </a:cxn>
                <a:cxn ang="0">
                  <a:pos x="6" y="0"/>
                </a:cxn>
                <a:cxn ang="0">
                  <a:pos x="4" y="0"/>
                </a:cxn>
                <a:cxn ang="0">
                  <a:pos x="3" y="0"/>
                </a:cxn>
                <a:cxn ang="0">
                  <a:pos x="1" y="1"/>
                </a:cxn>
                <a:cxn ang="0">
                  <a:pos x="0" y="2"/>
                </a:cxn>
                <a:cxn ang="0">
                  <a:pos x="0" y="4"/>
                </a:cxn>
                <a:cxn ang="0">
                  <a:pos x="0" y="4"/>
                </a:cxn>
                <a:cxn ang="0">
                  <a:pos x="1" y="24"/>
                </a:cxn>
                <a:cxn ang="0">
                  <a:pos x="3" y="44"/>
                </a:cxn>
                <a:cxn ang="0">
                  <a:pos x="6" y="63"/>
                </a:cxn>
                <a:cxn ang="0">
                  <a:pos x="10" y="82"/>
                </a:cxn>
                <a:cxn ang="0">
                  <a:pos x="10" y="82"/>
                </a:cxn>
                <a:cxn ang="0">
                  <a:pos x="11" y="84"/>
                </a:cxn>
                <a:cxn ang="0">
                  <a:pos x="12" y="85"/>
                </a:cxn>
                <a:cxn ang="0">
                  <a:pos x="14" y="85"/>
                </a:cxn>
                <a:cxn ang="0">
                  <a:pos x="16" y="85"/>
                </a:cxn>
                <a:cxn ang="0">
                  <a:pos x="17" y="84"/>
                </a:cxn>
                <a:cxn ang="0">
                  <a:pos x="18" y="83"/>
                </a:cxn>
                <a:cxn ang="0">
                  <a:pos x="19" y="82"/>
                </a:cxn>
                <a:cxn ang="0">
                  <a:pos x="19" y="80"/>
                </a:cxn>
                <a:cxn ang="0">
                  <a:pos x="19" y="80"/>
                </a:cxn>
                <a:cxn ang="0">
                  <a:pos x="16" y="61"/>
                </a:cxn>
                <a:cxn ang="0">
                  <a:pos x="13" y="43"/>
                </a:cxn>
                <a:cxn ang="0">
                  <a:pos x="11" y="24"/>
                </a:cxn>
                <a:cxn ang="0">
                  <a:pos x="10" y="4"/>
                </a:cxn>
                <a:cxn ang="0">
                  <a:pos x="10" y="4"/>
                </a:cxn>
              </a:cxnLst>
              <a:rect l="0" t="0" r="r" b="b"/>
              <a:pathLst>
                <a:path w="19" h="85">
                  <a:moveTo>
                    <a:pt x="10" y="4"/>
                  </a:moveTo>
                  <a:lnTo>
                    <a:pt x="10" y="4"/>
                  </a:lnTo>
                  <a:lnTo>
                    <a:pt x="10" y="2"/>
                  </a:lnTo>
                  <a:lnTo>
                    <a:pt x="9" y="1"/>
                  </a:lnTo>
                  <a:lnTo>
                    <a:pt x="6" y="0"/>
                  </a:lnTo>
                  <a:lnTo>
                    <a:pt x="4" y="0"/>
                  </a:lnTo>
                  <a:lnTo>
                    <a:pt x="3" y="0"/>
                  </a:lnTo>
                  <a:lnTo>
                    <a:pt x="1" y="1"/>
                  </a:lnTo>
                  <a:lnTo>
                    <a:pt x="0" y="2"/>
                  </a:lnTo>
                  <a:lnTo>
                    <a:pt x="0" y="4"/>
                  </a:lnTo>
                  <a:lnTo>
                    <a:pt x="0" y="4"/>
                  </a:lnTo>
                  <a:lnTo>
                    <a:pt x="1" y="24"/>
                  </a:lnTo>
                  <a:lnTo>
                    <a:pt x="3" y="44"/>
                  </a:lnTo>
                  <a:lnTo>
                    <a:pt x="6" y="63"/>
                  </a:lnTo>
                  <a:lnTo>
                    <a:pt x="10" y="82"/>
                  </a:lnTo>
                  <a:lnTo>
                    <a:pt x="10" y="82"/>
                  </a:lnTo>
                  <a:lnTo>
                    <a:pt x="11" y="84"/>
                  </a:lnTo>
                  <a:lnTo>
                    <a:pt x="12" y="85"/>
                  </a:lnTo>
                  <a:lnTo>
                    <a:pt x="14" y="85"/>
                  </a:lnTo>
                  <a:lnTo>
                    <a:pt x="16" y="85"/>
                  </a:lnTo>
                  <a:lnTo>
                    <a:pt x="17" y="84"/>
                  </a:lnTo>
                  <a:lnTo>
                    <a:pt x="18" y="83"/>
                  </a:lnTo>
                  <a:lnTo>
                    <a:pt x="19" y="82"/>
                  </a:lnTo>
                  <a:lnTo>
                    <a:pt x="19" y="80"/>
                  </a:lnTo>
                  <a:lnTo>
                    <a:pt x="19" y="80"/>
                  </a:lnTo>
                  <a:lnTo>
                    <a:pt x="16" y="61"/>
                  </a:lnTo>
                  <a:lnTo>
                    <a:pt x="13" y="43"/>
                  </a:lnTo>
                  <a:lnTo>
                    <a:pt x="11" y="24"/>
                  </a:lnTo>
                  <a:lnTo>
                    <a:pt x="10" y="4"/>
                  </a:lnTo>
                  <a:lnTo>
                    <a:pt x="10" y="4"/>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45" name="Freeform 198"/>
            <p:cNvSpPr/>
            <p:nvPr/>
          </p:nvSpPr>
          <p:spPr bwMode="auto">
            <a:xfrm>
              <a:off x="4416425" y="2370138"/>
              <a:ext cx="15875" cy="106363"/>
            </a:xfrm>
            <a:custGeom>
              <a:avLst/>
              <a:gdLst/>
              <a:ahLst/>
              <a:cxnLst>
                <a:cxn ang="0">
                  <a:pos x="19" y="3"/>
                </a:cxn>
                <a:cxn ang="0">
                  <a:pos x="19" y="3"/>
                </a:cxn>
                <a:cxn ang="0">
                  <a:pos x="14" y="24"/>
                </a:cxn>
                <a:cxn ang="0">
                  <a:pos x="13" y="34"/>
                </a:cxn>
                <a:cxn ang="0">
                  <a:pos x="13" y="45"/>
                </a:cxn>
                <a:cxn ang="0">
                  <a:pos x="13" y="98"/>
                </a:cxn>
                <a:cxn ang="0">
                  <a:pos x="13" y="98"/>
                </a:cxn>
                <a:cxn ang="0">
                  <a:pos x="13" y="124"/>
                </a:cxn>
                <a:cxn ang="0">
                  <a:pos x="12" y="136"/>
                </a:cxn>
                <a:cxn ang="0">
                  <a:pos x="10" y="149"/>
                </a:cxn>
                <a:cxn ang="0">
                  <a:pos x="10" y="149"/>
                </a:cxn>
                <a:cxn ang="0">
                  <a:pos x="4" y="171"/>
                </a:cxn>
                <a:cxn ang="0">
                  <a:pos x="2" y="183"/>
                </a:cxn>
                <a:cxn ang="0">
                  <a:pos x="0" y="194"/>
                </a:cxn>
                <a:cxn ang="0">
                  <a:pos x="0" y="194"/>
                </a:cxn>
                <a:cxn ang="0">
                  <a:pos x="1" y="196"/>
                </a:cxn>
                <a:cxn ang="0">
                  <a:pos x="2" y="197"/>
                </a:cxn>
                <a:cxn ang="0">
                  <a:pos x="3" y="198"/>
                </a:cxn>
                <a:cxn ang="0">
                  <a:pos x="5" y="199"/>
                </a:cxn>
                <a:cxn ang="0">
                  <a:pos x="6" y="198"/>
                </a:cxn>
                <a:cxn ang="0">
                  <a:pos x="8" y="197"/>
                </a:cxn>
                <a:cxn ang="0">
                  <a:pos x="9" y="196"/>
                </a:cxn>
                <a:cxn ang="0">
                  <a:pos x="10" y="194"/>
                </a:cxn>
                <a:cxn ang="0">
                  <a:pos x="10" y="194"/>
                </a:cxn>
                <a:cxn ang="0">
                  <a:pos x="11" y="182"/>
                </a:cxn>
                <a:cxn ang="0">
                  <a:pos x="14" y="169"/>
                </a:cxn>
                <a:cxn ang="0">
                  <a:pos x="20" y="144"/>
                </a:cxn>
                <a:cxn ang="0">
                  <a:pos x="20" y="144"/>
                </a:cxn>
                <a:cxn ang="0">
                  <a:pos x="22" y="135"/>
                </a:cxn>
                <a:cxn ang="0">
                  <a:pos x="22" y="125"/>
                </a:cxn>
                <a:cxn ang="0">
                  <a:pos x="22" y="105"/>
                </a:cxn>
                <a:cxn ang="0">
                  <a:pos x="22" y="105"/>
                </a:cxn>
                <a:cxn ang="0">
                  <a:pos x="22" y="80"/>
                </a:cxn>
                <a:cxn ang="0">
                  <a:pos x="22" y="55"/>
                </a:cxn>
                <a:cxn ang="0">
                  <a:pos x="23" y="31"/>
                </a:cxn>
                <a:cxn ang="0">
                  <a:pos x="25" y="18"/>
                </a:cxn>
                <a:cxn ang="0">
                  <a:pos x="29" y="6"/>
                </a:cxn>
                <a:cxn ang="0">
                  <a:pos x="29" y="6"/>
                </a:cxn>
                <a:cxn ang="0">
                  <a:pos x="29" y="4"/>
                </a:cxn>
                <a:cxn ang="0">
                  <a:pos x="28" y="2"/>
                </a:cxn>
                <a:cxn ang="0">
                  <a:pos x="27" y="1"/>
                </a:cxn>
                <a:cxn ang="0">
                  <a:pos x="24" y="0"/>
                </a:cxn>
                <a:cxn ang="0">
                  <a:pos x="23" y="0"/>
                </a:cxn>
                <a:cxn ang="0">
                  <a:pos x="21" y="0"/>
                </a:cxn>
                <a:cxn ang="0">
                  <a:pos x="20" y="2"/>
                </a:cxn>
                <a:cxn ang="0">
                  <a:pos x="19" y="3"/>
                </a:cxn>
                <a:cxn ang="0">
                  <a:pos x="19" y="3"/>
                </a:cxn>
              </a:cxnLst>
              <a:rect l="0" t="0" r="r" b="b"/>
              <a:pathLst>
                <a:path w="29" h="199">
                  <a:moveTo>
                    <a:pt x="19" y="3"/>
                  </a:moveTo>
                  <a:lnTo>
                    <a:pt x="19" y="3"/>
                  </a:lnTo>
                  <a:lnTo>
                    <a:pt x="14" y="24"/>
                  </a:lnTo>
                  <a:lnTo>
                    <a:pt x="13" y="34"/>
                  </a:lnTo>
                  <a:lnTo>
                    <a:pt x="13" y="45"/>
                  </a:lnTo>
                  <a:lnTo>
                    <a:pt x="13" y="98"/>
                  </a:lnTo>
                  <a:lnTo>
                    <a:pt x="13" y="98"/>
                  </a:lnTo>
                  <a:lnTo>
                    <a:pt x="13" y="124"/>
                  </a:lnTo>
                  <a:lnTo>
                    <a:pt x="12" y="136"/>
                  </a:lnTo>
                  <a:lnTo>
                    <a:pt x="10" y="149"/>
                  </a:lnTo>
                  <a:lnTo>
                    <a:pt x="10" y="149"/>
                  </a:lnTo>
                  <a:lnTo>
                    <a:pt x="4" y="171"/>
                  </a:lnTo>
                  <a:lnTo>
                    <a:pt x="2" y="183"/>
                  </a:lnTo>
                  <a:lnTo>
                    <a:pt x="0" y="194"/>
                  </a:lnTo>
                  <a:lnTo>
                    <a:pt x="0" y="194"/>
                  </a:lnTo>
                  <a:lnTo>
                    <a:pt x="1" y="196"/>
                  </a:lnTo>
                  <a:lnTo>
                    <a:pt x="2" y="197"/>
                  </a:lnTo>
                  <a:lnTo>
                    <a:pt x="3" y="198"/>
                  </a:lnTo>
                  <a:lnTo>
                    <a:pt x="5" y="199"/>
                  </a:lnTo>
                  <a:lnTo>
                    <a:pt x="6" y="198"/>
                  </a:lnTo>
                  <a:lnTo>
                    <a:pt x="8" y="197"/>
                  </a:lnTo>
                  <a:lnTo>
                    <a:pt x="9" y="196"/>
                  </a:lnTo>
                  <a:lnTo>
                    <a:pt x="10" y="194"/>
                  </a:lnTo>
                  <a:lnTo>
                    <a:pt x="10" y="194"/>
                  </a:lnTo>
                  <a:lnTo>
                    <a:pt x="11" y="182"/>
                  </a:lnTo>
                  <a:lnTo>
                    <a:pt x="14" y="169"/>
                  </a:lnTo>
                  <a:lnTo>
                    <a:pt x="20" y="144"/>
                  </a:lnTo>
                  <a:lnTo>
                    <a:pt x="20" y="144"/>
                  </a:lnTo>
                  <a:lnTo>
                    <a:pt x="22" y="135"/>
                  </a:lnTo>
                  <a:lnTo>
                    <a:pt x="22" y="125"/>
                  </a:lnTo>
                  <a:lnTo>
                    <a:pt x="22" y="105"/>
                  </a:lnTo>
                  <a:lnTo>
                    <a:pt x="22" y="105"/>
                  </a:lnTo>
                  <a:lnTo>
                    <a:pt x="22" y="80"/>
                  </a:lnTo>
                  <a:lnTo>
                    <a:pt x="22" y="55"/>
                  </a:lnTo>
                  <a:lnTo>
                    <a:pt x="23" y="31"/>
                  </a:lnTo>
                  <a:lnTo>
                    <a:pt x="25" y="18"/>
                  </a:lnTo>
                  <a:lnTo>
                    <a:pt x="29" y="6"/>
                  </a:lnTo>
                  <a:lnTo>
                    <a:pt x="29" y="6"/>
                  </a:lnTo>
                  <a:lnTo>
                    <a:pt x="29" y="4"/>
                  </a:lnTo>
                  <a:lnTo>
                    <a:pt x="28" y="2"/>
                  </a:lnTo>
                  <a:lnTo>
                    <a:pt x="27" y="1"/>
                  </a:lnTo>
                  <a:lnTo>
                    <a:pt x="24" y="0"/>
                  </a:lnTo>
                  <a:lnTo>
                    <a:pt x="23" y="0"/>
                  </a:lnTo>
                  <a:lnTo>
                    <a:pt x="21" y="0"/>
                  </a:lnTo>
                  <a:lnTo>
                    <a:pt x="20" y="2"/>
                  </a:lnTo>
                  <a:lnTo>
                    <a:pt x="19" y="3"/>
                  </a:lnTo>
                  <a:lnTo>
                    <a:pt x="19" y="3"/>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46" name="Freeform 199"/>
            <p:cNvSpPr/>
            <p:nvPr/>
          </p:nvSpPr>
          <p:spPr bwMode="auto">
            <a:xfrm>
              <a:off x="4464050" y="2424113"/>
              <a:ext cx="19050" cy="88900"/>
            </a:xfrm>
            <a:custGeom>
              <a:avLst/>
              <a:gdLst/>
              <a:ahLst/>
              <a:cxnLst>
                <a:cxn ang="0">
                  <a:pos x="26" y="3"/>
                </a:cxn>
                <a:cxn ang="0">
                  <a:pos x="26" y="3"/>
                </a:cxn>
                <a:cxn ang="0">
                  <a:pos x="18" y="42"/>
                </a:cxn>
                <a:cxn ang="0">
                  <a:pos x="11" y="83"/>
                </a:cxn>
                <a:cxn ang="0">
                  <a:pos x="6" y="123"/>
                </a:cxn>
                <a:cxn ang="0">
                  <a:pos x="0" y="162"/>
                </a:cxn>
                <a:cxn ang="0">
                  <a:pos x="0" y="162"/>
                </a:cxn>
                <a:cxn ang="0">
                  <a:pos x="0" y="164"/>
                </a:cxn>
                <a:cxn ang="0">
                  <a:pos x="2" y="166"/>
                </a:cxn>
                <a:cxn ang="0">
                  <a:pos x="3" y="167"/>
                </a:cxn>
                <a:cxn ang="0">
                  <a:pos x="5" y="167"/>
                </a:cxn>
                <a:cxn ang="0">
                  <a:pos x="8" y="166"/>
                </a:cxn>
                <a:cxn ang="0">
                  <a:pos x="10" y="164"/>
                </a:cxn>
                <a:cxn ang="0">
                  <a:pos x="10" y="162"/>
                </a:cxn>
                <a:cxn ang="0">
                  <a:pos x="10" y="162"/>
                </a:cxn>
                <a:cxn ang="0">
                  <a:pos x="15" y="123"/>
                </a:cxn>
                <a:cxn ang="0">
                  <a:pos x="20" y="84"/>
                </a:cxn>
                <a:cxn ang="0">
                  <a:pos x="26" y="45"/>
                </a:cxn>
                <a:cxn ang="0">
                  <a:pos x="36" y="6"/>
                </a:cxn>
                <a:cxn ang="0">
                  <a:pos x="36" y="6"/>
                </a:cxn>
                <a:cxn ang="0">
                  <a:pos x="36" y="4"/>
                </a:cxn>
                <a:cxn ang="0">
                  <a:pos x="35" y="2"/>
                </a:cxn>
                <a:cxn ang="0">
                  <a:pos x="34" y="1"/>
                </a:cxn>
                <a:cxn ang="0">
                  <a:pos x="31" y="0"/>
                </a:cxn>
                <a:cxn ang="0">
                  <a:pos x="29" y="0"/>
                </a:cxn>
                <a:cxn ang="0">
                  <a:pos x="28" y="0"/>
                </a:cxn>
                <a:cxn ang="0">
                  <a:pos x="26" y="1"/>
                </a:cxn>
                <a:cxn ang="0">
                  <a:pos x="26" y="3"/>
                </a:cxn>
                <a:cxn ang="0">
                  <a:pos x="26" y="3"/>
                </a:cxn>
              </a:cxnLst>
              <a:rect l="0" t="0" r="r" b="b"/>
              <a:pathLst>
                <a:path w="36" h="167">
                  <a:moveTo>
                    <a:pt x="26" y="3"/>
                  </a:moveTo>
                  <a:lnTo>
                    <a:pt x="26" y="3"/>
                  </a:lnTo>
                  <a:lnTo>
                    <a:pt x="18" y="42"/>
                  </a:lnTo>
                  <a:lnTo>
                    <a:pt x="11" y="83"/>
                  </a:lnTo>
                  <a:lnTo>
                    <a:pt x="6" y="123"/>
                  </a:lnTo>
                  <a:lnTo>
                    <a:pt x="0" y="162"/>
                  </a:lnTo>
                  <a:lnTo>
                    <a:pt x="0" y="162"/>
                  </a:lnTo>
                  <a:lnTo>
                    <a:pt x="0" y="164"/>
                  </a:lnTo>
                  <a:lnTo>
                    <a:pt x="2" y="166"/>
                  </a:lnTo>
                  <a:lnTo>
                    <a:pt x="3" y="167"/>
                  </a:lnTo>
                  <a:lnTo>
                    <a:pt x="5" y="167"/>
                  </a:lnTo>
                  <a:lnTo>
                    <a:pt x="8" y="166"/>
                  </a:lnTo>
                  <a:lnTo>
                    <a:pt x="10" y="164"/>
                  </a:lnTo>
                  <a:lnTo>
                    <a:pt x="10" y="162"/>
                  </a:lnTo>
                  <a:lnTo>
                    <a:pt x="10" y="162"/>
                  </a:lnTo>
                  <a:lnTo>
                    <a:pt x="15" y="123"/>
                  </a:lnTo>
                  <a:lnTo>
                    <a:pt x="20" y="84"/>
                  </a:lnTo>
                  <a:lnTo>
                    <a:pt x="26" y="45"/>
                  </a:lnTo>
                  <a:lnTo>
                    <a:pt x="36" y="6"/>
                  </a:lnTo>
                  <a:lnTo>
                    <a:pt x="36" y="6"/>
                  </a:lnTo>
                  <a:lnTo>
                    <a:pt x="36" y="4"/>
                  </a:lnTo>
                  <a:lnTo>
                    <a:pt x="35" y="2"/>
                  </a:lnTo>
                  <a:lnTo>
                    <a:pt x="34" y="1"/>
                  </a:lnTo>
                  <a:lnTo>
                    <a:pt x="31" y="0"/>
                  </a:lnTo>
                  <a:lnTo>
                    <a:pt x="29" y="0"/>
                  </a:lnTo>
                  <a:lnTo>
                    <a:pt x="28" y="0"/>
                  </a:lnTo>
                  <a:lnTo>
                    <a:pt x="26" y="1"/>
                  </a:lnTo>
                  <a:lnTo>
                    <a:pt x="26" y="3"/>
                  </a:lnTo>
                  <a:lnTo>
                    <a:pt x="26" y="3"/>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47" name="Freeform 200"/>
            <p:cNvSpPr/>
            <p:nvPr/>
          </p:nvSpPr>
          <p:spPr bwMode="auto">
            <a:xfrm>
              <a:off x="4521200" y="2484438"/>
              <a:ext cx="17463" cy="95250"/>
            </a:xfrm>
            <a:custGeom>
              <a:avLst/>
              <a:gdLst/>
              <a:ahLst/>
              <a:cxnLst>
                <a:cxn ang="0">
                  <a:pos x="26" y="5"/>
                </a:cxn>
                <a:cxn ang="0">
                  <a:pos x="26" y="5"/>
                </a:cxn>
                <a:cxn ang="0">
                  <a:pos x="25" y="26"/>
                </a:cxn>
                <a:cxn ang="0">
                  <a:pos x="23" y="46"/>
                </a:cxn>
                <a:cxn ang="0">
                  <a:pos x="20" y="67"/>
                </a:cxn>
                <a:cxn ang="0">
                  <a:pos x="14" y="88"/>
                </a:cxn>
                <a:cxn ang="0">
                  <a:pos x="14" y="88"/>
                </a:cxn>
                <a:cxn ang="0">
                  <a:pos x="11" y="98"/>
                </a:cxn>
                <a:cxn ang="0">
                  <a:pos x="9" y="109"/>
                </a:cxn>
                <a:cxn ang="0">
                  <a:pos x="6" y="131"/>
                </a:cxn>
                <a:cxn ang="0">
                  <a:pos x="3" y="153"/>
                </a:cxn>
                <a:cxn ang="0">
                  <a:pos x="0" y="174"/>
                </a:cxn>
                <a:cxn ang="0">
                  <a:pos x="0" y="174"/>
                </a:cxn>
                <a:cxn ang="0">
                  <a:pos x="0" y="176"/>
                </a:cxn>
                <a:cxn ang="0">
                  <a:pos x="1" y="177"/>
                </a:cxn>
                <a:cxn ang="0">
                  <a:pos x="4" y="179"/>
                </a:cxn>
                <a:cxn ang="0">
                  <a:pos x="6" y="179"/>
                </a:cxn>
                <a:cxn ang="0">
                  <a:pos x="7" y="179"/>
                </a:cxn>
                <a:cxn ang="0">
                  <a:pos x="8" y="178"/>
                </a:cxn>
                <a:cxn ang="0">
                  <a:pos x="9" y="176"/>
                </a:cxn>
                <a:cxn ang="0">
                  <a:pos x="9" y="176"/>
                </a:cxn>
                <a:cxn ang="0">
                  <a:pos x="12" y="155"/>
                </a:cxn>
                <a:cxn ang="0">
                  <a:pos x="15" y="133"/>
                </a:cxn>
                <a:cxn ang="0">
                  <a:pos x="18" y="111"/>
                </a:cxn>
                <a:cxn ang="0">
                  <a:pos x="24" y="91"/>
                </a:cxn>
                <a:cxn ang="0">
                  <a:pos x="24" y="91"/>
                </a:cxn>
                <a:cxn ang="0">
                  <a:pos x="28" y="69"/>
                </a:cxn>
                <a:cxn ang="0">
                  <a:pos x="32" y="48"/>
                </a:cxn>
                <a:cxn ang="0">
                  <a:pos x="34" y="27"/>
                </a:cxn>
                <a:cxn ang="0">
                  <a:pos x="35" y="5"/>
                </a:cxn>
                <a:cxn ang="0">
                  <a:pos x="35" y="5"/>
                </a:cxn>
                <a:cxn ang="0">
                  <a:pos x="34" y="3"/>
                </a:cxn>
                <a:cxn ang="0">
                  <a:pos x="33" y="1"/>
                </a:cxn>
                <a:cxn ang="0">
                  <a:pos x="32" y="0"/>
                </a:cxn>
                <a:cxn ang="0">
                  <a:pos x="30" y="0"/>
                </a:cxn>
                <a:cxn ang="0">
                  <a:pos x="28" y="0"/>
                </a:cxn>
                <a:cxn ang="0">
                  <a:pos x="27" y="1"/>
                </a:cxn>
                <a:cxn ang="0">
                  <a:pos x="26" y="3"/>
                </a:cxn>
                <a:cxn ang="0">
                  <a:pos x="26" y="5"/>
                </a:cxn>
                <a:cxn ang="0">
                  <a:pos x="26" y="5"/>
                </a:cxn>
              </a:cxnLst>
              <a:rect l="0" t="0" r="r" b="b"/>
              <a:pathLst>
                <a:path w="35" h="179">
                  <a:moveTo>
                    <a:pt x="26" y="5"/>
                  </a:moveTo>
                  <a:lnTo>
                    <a:pt x="26" y="5"/>
                  </a:lnTo>
                  <a:lnTo>
                    <a:pt x="25" y="26"/>
                  </a:lnTo>
                  <a:lnTo>
                    <a:pt x="23" y="46"/>
                  </a:lnTo>
                  <a:lnTo>
                    <a:pt x="20" y="67"/>
                  </a:lnTo>
                  <a:lnTo>
                    <a:pt x="14" y="88"/>
                  </a:lnTo>
                  <a:lnTo>
                    <a:pt x="14" y="88"/>
                  </a:lnTo>
                  <a:lnTo>
                    <a:pt x="11" y="98"/>
                  </a:lnTo>
                  <a:lnTo>
                    <a:pt x="9" y="109"/>
                  </a:lnTo>
                  <a:lnTo>
                    <a:pt x="6" y="131"/>
                  </a:lnTo>
                  <a:lnTo>
                    <a:pt x="3" y="153"/>
                  </a:lnTo>
                  <a:lnTo>
                    <a:pt x="0" y="174"/>
                  </a:lnTo>
                  <a:lnTo>
                    <a:pt x="0" y="174"/>
                  </a:lnTo>
                  <a:lnTo>
                    <a:pt x="0" y="176"/>
                  </a:lnTo>
                  <a:lnTo>
                    <a:pt x="1" y="177"/>
                  </a:lnTo>
                  <a:lnTo>
                    <a:pt x="4" y="179"/>
                  </a:lnTo>
                  <a:lnTo>
                    <a:pt x="6" y="179"/>
                  </a:lnTo>
                  <a:lnTo>
                    <a:pt x="7" y="179"/>
                  </a:lnTo>
                  <a:lnTo>
                    <a:pt x="8" y="178"/>
                  </a:lnTo>
                  <a:lnTo>
                    <a:pt x="9" y="176"/>
                  </a:lnTo>
                  <a:lnTo>
                    <a:pt x="9" y="176"/>
                  </a:lnTo>
                  <a:lnTo>
                    <a:pt x="12" y="155"/>
                  </a:lnTo>
                  <a:lnTo>
                    <a:pt x="15" y="133"/>
                  </a:lnTo>
                  <a:lnTo>
                    <a:pt x="18" y="111"/>
                  </a:lnTo>
                  <a:lnTo>
                    <a:pt x="24" y="91"/>
                  </a:lnTo>
                  <a:lnTo>
                    <a:pt x="24" y="91"/>
                  </a:lnTo>
                  <a:lnTo>
                    <a:pt x="28" y="69"/>
                  </a:lnTo>
                  <a:lnTo>
                    <a:pt x="32" y="48"/>
                  </a:lnTo>
                  <a:lnTo>
                    <a:pt x="34" y="27"/>
                  </a:lnTo>
                  <a:lnTo>
                    <a:pt x="35" y="5"/>
                  </a:lnTo>
                  <a:lnTo>
                    <a:pt x="35" y="5"/>
                  </a:lnTo>
                  <a:lnTo>
                    <a:pt x="34" y="3"/>
                  </a:lnTo>
                  <a:lnTo>
                    <a:pt x="33" y="1"/>
                  </a:lnTo>
                  <a:lnTo>
                    <a:pt x="32" y="0"/>
                  </a:lnTo>
                  <a:lnTo>
                    <a:pt x="30" y="0"/>
                  </a:lnTo>
                  <a:lnTo>
                    <a:pt x="28" y="0"/>
                  </a:lnTo>
                  <a:lnTo>
                    <a:pt x="27" y="1"/>
                  </a:lnTo>
                  <a:lnTo>
                    <a:pt x="26" y="3"/>
                  </a:lnTo>
                  <a:lnTo>
                    <a:pt x="26" y="5"/>
                  </a:lnTo>
                  <a:lnTo>
                    <a:pt x="26" y="5"/>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48" name="Freeform 201"/>
            <p:cNvSpPr/>
            <p:nvPr/>
          </p:nvSpPr>
          <p:spPr bwMode="auto">
            <a:xfrm>
              <a:off x="4570413" y="2508250"/>
              <a:ext cx="12700" cy="41275"/>
            </a:xfrm>
            <a:custGeom>
              <a:avLst/>
              <a:gdLst/>
              <a:ahLst/>
              <a:cxnLst>
                <a:cxn ang="0">
                  <a:pos x="12" y="3"/>
                </a:cxn>
                <a:cxn ang="0">
                  <a:pos x="12" y="3"/>
                </a:cxn>
                <a:cxn ang="0">
                  <a:pos x="8" y="21"/>
                </a:cxn>
                <a:cxn ang="0">
                  <a:pos x="6" y="38"/>
                </a:cxn>
                <a:cxn ang="0">
                  <a:pos x="3" y="56"/>
                </a:cxn>
                <a:cxn ang="0">
                  <a:pos x="0" y="73"/>
                </a:cxn>
                <a:cxn ang="0">
                  <a:pos x="0" y="73"/>
                </a:cxn>
                <a:cxn ang="0">
                  <a:pos x="0" y="76"/>
                </a:cxn>
                <a:cxn ang="0">
                  <a:pos x="1" y="77"/>
                </a:cxn>
                <a:cxn ang="0">
                  <a:pos x="2" y="78"/>
                </a:cxn>
                <a:cxn ang="0">
                  <a:pos x="3" y="79"/>
                </a:cxn>
                <a:cxn ang="0">
                  <a:pos x="5" y="79"/>
                </a:cxn>
                <a:cxn ang="0">
                  <a:pos x="7" y="79"/>
                </a:cxn>
                <a:cxn ang="0">
                  <a:pos x="8" y="78"/>
                </a:cxn>
                <a:cxn ang="0">
                  <a:pos x="9" y="76"/>
                </a:cxn>
                <a:cxn ang="0">
                  <a:pos x="9" y="76"/>
                </a:cxn>
                <a:cxn ang="0">
                  <a:pos x="12" y="58"/>
                </a:cxn>
                <a:cxn ang="0">
                  <a:pos x="14" y="40"/>
                </a:cxn>
                <a:cxn ang="0">
                  <a:pos x="17" y="23"/>
                </a:cxn>
                <a:cxn ang="0">
                  <a:pos x="22" y="6"/>
                </a:cxn>
                <a:cxn ang="0">
                  <a:pos x="22" y="6"/>
                </a:cxn>
                <a:cxn ang="0">
                  <a:pos x="22" y="4"/>
                </a:cxn>
                <a:cxn ang="0">
                  <a:pos x="22" y="2"/>
                </a:cxn>
                <a:cxn ang="0">
                  <a:pos x="21" y="1"/>
                </a:cxn>
                <a:cxn ang="0">
                  <a:pos x="19" y="0"/>
                </a:cxn>
                <a:cxn ang="0">
                  <a:pos x="16" y="0"/>
                </a:cxn>
                <a:cxn ang="0">
                  <a:pos x="15" y="0"/>
                </a:cxn>
                <a:cxn ang="0">
                  <a:pos x="13" y="1"/>
                </a:cxn>
                <a:cxn ang="0">
                  <a:pos x="12" y="3"/>
                </a:cxn>
                <a:cxn ang="0">
                  <a:pos x="12" y="3"/>
                </a:cxn>
              </a:cxnLst>
              <a:rect l="0" t="0" r="r" b="b"/>
              <a:pathLst>
                <a:path w="22" h="79">
                  <a:moveTo>
                    <a:pt x="12" y="3"/>
                  </a:moveTo>
                  <a:lnTo>
                    <a:pt x="12" y="3"/>
                  </a:lnTo>
                  <a:lnTo>
                    <a:pt x="8" y="21"/>
                  </a:lnTo>
                  <a:lnTo>
                    <a:pt x="6" y="38"/>
                  </a:lnTo>
                  <a:lnTo>
                    <a:pt x="3" y="56"/>
                  </a:lnTo>
                  <a:lnTo>
                    <a:pt x="0" y="73"/>
                  </a:lnTo>
                  <a:lnTo>
                    <a:pt x="0" y="73"/>
                  </a:lnTo>
                  <a:lnTo>
                    <a:pt x="0" y="76"/>
                  </a:lnTo>
                  <a:lnTo>
                    <a:pt x="1" y="77"/>
                  </a:lnTo>
                  <a:lnTo>
                    <a:pt x="2" y="78"/>
                  </a:lnTo>
                  <a:lnTo>
                    <a:pt x="3" y="79"/>
                  </a:lnTo>
                  <a:lnTo>
                    <a:pt x="5" y="79"/>
                  </a:lnTo>
                  <a:lnTo>
                    <a:pt x="7" y="79"/>
                  </a:lnTo>
                  <a:lnTo>
                    <a:pt x="8" y="78"/>
                  </a:lnTo>
                  <a:lnTo>
                    <a:pt x="9" y="76"/>
                  </a:lnTo>
                  <a:lnTo>
                    <a:pt x="9" y="76"/>
                  </a:lnTo>
                  <a:lnTo>
                    <a:pt x="12" y="58"/>
                  </a:lnTo>
                  <a:lnTo>
                    <a:pt x="14" y="40"/>
                  </a:lnTo>
                  <a:lnTo>
                    <a:pt x="17" y="23"/>
                  </a:lnTo>
                  <a:lnTo>
                    <a:pt x="22" y="6"/>
                  </a:lnTo>
                  <a:lnTo>
                    <a:pt x="22" y="6"/>
                  </a:lnTo>
                  <a:lnTo>
                    <a:pt x="22" y="4"/>
                  </a:lnTo>
                  <a:lnTo>
                    <a:pt x="22" y="2"/>
                  </a:lnTo>
                  <a:lnTo>
                    <a:pt x="21" y="1"/>
                  </a:lnTo>
                  <a:lnTo>
                    <a:pt x="19" y="0"/>
                  </a:lnTo>
                  <a:lnTo>
                    <a:pt x="16" y="0"/>
                  </a:lnTo>
                  <a:lnTo>
                    <a:pt x="15" y="0"/>
                  </a:lnTo>
                  <a:lnTo>
                    <a:pt x="13" y="1"/>
                  </a:lnTo>
                  <a:lnTo>
                    <a:pt x="12" y="3"/>
                  </a:lnTo>
                  <a:lnTo>
                    <a:pt x="12" y="3"/>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49" name="Freeform 202"/>
            <p:cNvSpPr/>
            <p:nvPr/>
          </p:nvSpPr>
          <p:spPr bwMode="auto">
            <a:xfrm>
              <a:off x="4603750" y="2557463"/>
              <a:ext cx="15875" cy="46038"/>
            </a:xfrm>
            <a:custGeom>
              <a:avLst/>
              <a:gdLst/>
              <a:ahLst/>
              <a:cxnLst>
                <a:cxn ang="0">
                  <a:pos x="20" y="3"/>
                </a:cxn>
                <a:cxn ang="0">
                  <a:pos x="20" y="3"/>
                </a:cxn>
                <a:cxn ang="0">
                  <a:pos x="0" y="79"/>
                </a:cxn>
                <a:cxn ang="0">
                  <a:pos x="0" y="79"/>
                </a:cxn>
                <a:cxn ang="0">
                  <a:pos x="0" y="81"/>
                </a:cxn>
                <a:cxn ang="0">
                  <a:pos x="1" y="83"/>
                </a:cxn>
                <a:cxn ang="0">
                  <a:pos x="2" y="84"/>
                </a:cxn>
                <a:cxn ang="0">
                  <a:pos x="4" y="85"/>
                </a:cxn>
                <a:cxn ang="0">
                  <a:pos x="5" y="85"/>
                </a:cxn>
                <a:cxn ang="0">
                  <a:pos x="7" y="85"/>
                </a:cxn>
                <a:cxn ang="0">
                  <a:pos x="8" y="84"/>
                </a:cxn>
                <a:cxn ang="0">
                  <a:pos x="9" y="82"/>
                </a:cxn>
                <a:cxn ang="0">
                  <a:pos x="9" y="82"/>
                </a:cxn>
                <a:cxn ang="0">
                  <a:pos x="28" y="5"/>
                </a:cxn>
                <a:cxn ang="0">
                  <a:pos x="28" y="5"/>
                </a:cxn>
                <a:cxn ang="0">
                  <a:pos x="29" y="3"/>
                </a:cxn>
                <a:cxn ang="0">
                  <a:pos x="28" y="2"/>
                </a:cxn>
                <a:cxn ang="0">
                  <a:pos x="27" y="1"/>
                </a:cxn>
                <a:cxn ang="0">
                  <a:pos x="25" y="0"/>
                </a:cxn>
                <a:cxn ang="0">
                  <a:pos x="23" y="0"/>
                </a:cxn>
                <a:cxn ang="0">
                  <a:pos x="22" y="0"/>
                </a:cxn>
                <a:cxn ang="0">
                  <a:pos x="20" y="1"/>
                </a:cxn>
                <a:cxn ang="0">
                  <a:pos x="20" y="3"/>
                </a:cxn>
                <a:cxn ang="0">
                  <a:pos x="20" y="3"/>
                </a:cxn>
              </a:cxnLst>
              <a:rect l="0" t="0" r="r" b="b"/>
              <a:pathLst>
                <a:path w="29" h="85">
                  <a:moveTo>
                    <a:pt x="20" y="3"/>
                  </a:moveTo>
                  <a:lnTo>
                    <a:pt x="20" y="3"/>
                  </a:lnTo>
                  <a:lnTo>
                    <a:pt x="0" y="79"/>
                  </a:lnTo>
                  <a:lnTo>
                    <a:pt x="0" y="79"/>
                  </a:lnTo>
                  <a:lnTo>
                    <a:pt x="0" y="81"/>
                  </a:lnTo>
                  <a:lnTo>
                    <a:pt x="1" y="83"/>
                  </a:lnTo>
                  <a:lnTo>
                    <a:pt x="2" y="84"/>
                  </a:lnTo>
                  <a:lnTo>
                    <a:pt x="4" y="85"/>
                  </a:lnTo>
                  <a:lnTo>
                    <a:pt x="5" y="85"/>
                  </a:lnTo>
                  <a:lnTo>
                    <a:pt x="7" y="85"/>
                  </a:lnTo>
                  <a:lnTo>
                    <a:pt x="8" y="84"/>
                  </a:lnTo>
                  <a:lnTo>
                    <a:pt x="9" y="82"/>
                  </a:lnTo>
                  <a:lnTo>
                    <a:pt x="9" y="82"/>
                  </a:lnTo>
                  <a:lnTo>
                    <a:pt x="28" y="5"/>
                  </a:lnTo>
                  <a:lnTo>
                    <a:pt x="28" y="5"/>
                  </a:lnTo>
                  <a:lnTo>
                    <a:pt x="29" y="3"/>
                  </a:lnTo>
                  <a:lnTo>
                    <a:pt x="28" y="2"/>
                  </a:lnTo>
                  <a:lnTo>
                    <a:pt x="27" y="1"/>
                  </a:lnTo>
                  <a:lnTo>
                    <a:pt x="25" y="0"/>
                  </a:lnTo>
                  <a:lnTo>
                    <a:pt x="23" y="0"/>
                  </a:lnTo>
                  <a:lnTo>
                    <a:pt x="22" y="0"/>
                  </a:lnTo>
                  <a:lnTo>
                    <a:pt x="20" y="1"/>
                  </a:lnTo>
                  <a:lnTo>
                    <a:pt x="20" y="3"/>
                  </a:lnTo>
                  <a:lnTo>
                    <a:pt x="20" y="3"/>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50" name="Freeform 203"/>
            <p:cNvSpPr/>
            <p:nvPr/>
          </p:nvSpPr>
          <p:spPr bwMode="auto">
            <a:xfrm>
              <a:off x="4687888" y="2668588"/>
              <a:ext cx="15875" cy="61913"/>
            </a:xfrm>
            <a:custGeom>
              <a:avLst/>
              <a:gdLst/>
              <a:ahLst/>
              <a:cxnLst>
                <a:cxn ang="0">
                  <a:pos x="19" y="4"/>
                </a:cxn>
                <a:cxn ang="0">
                  <a:pos x="19" y="4"/>
                </a:cxn>
                <a:cxn ang="0">
                  <a:pos x="19" y="12"/>
                </a:cxn>
                <a:cxn ang="0">
                  <a:pos x="17" y="19"/>
                </a:cxn>
                <a:cxn ang="0">
                  <a:pos x="12" y="35"/>
                </a:cxn>
                <a:cxn ang="0">
                  <a:pos x="8" y="50"/>
                </a:cxn>
                <a:cxn ang="0">
                  <a:pos x="7" y="58"/>
                </a:cxn>
                <a:cxn ang="0">
                  <a:pos x="6" y="65"/>
                </a:cxn>
                <a:cxn ang="0">
                  <a:pos x="6" y="65"/>
                </a:cxn>
                <a:cxn ang="0">
                  <a:pos x="6" y="76"/>
                </a:cxn>
                <a:cxn ang="0">
                  <a:pos x="5" y="89"/>
                </a:cxn>
                <a:cxn ang="0">
                  <a:pos x="4" y="99"/>
                </a:cxn>
                <a:cxn ang="0">
                  <a:pos x="0" y="110"/>
                </a:cxn>
                <a:cxn ang="0">
                  <a:pos x="0" y="110"/>
                </a:cxn>
                <a:cxn ang="0">
                  <a:pos x="0" y="112"/>
                </a:cxn>
                <a:cxn ang="0">
                  <a:pos x="0" y="113"/>
                </a:cxn>
                <a:cxn ang="0">
                  <a:pos x="1" y="116"/>
                </a:cxn>
                <a:cxn ang="0">
                  <a:pos x="3" y="116"/>
                </a:cxn>
                <a:cxn ang="0">
                  <a:pos x="6" y="116"/>
                </a:cxn>
                <a:cxn ang="0">
                  <a:pos x="8" y="114"/>
                </a:cxn>
                <a:cxn ang="0">
                  <a:pos x="9" y="112"/>
                </a:cxn>
                <a:cxn ang="0">
                  <a:pos x="9" y="112"/>
                </a:cxn>
                <a:cxn ang="0">
                  <a:pos x="12" y="102"/>
                </a:cxn>
                <a:cxn ang="0">
                  <a:pos x="14" y="92"/>
                </a:cxn>
                <a:cxn ang="0">
                  <a:pos x="15" y="80"/>
                </a:cxn>
                <a:cxn ang="0">
                  <a:pos x="15" y="70"/>
                </a:cxn>
                <a:cxn ang="0">
                  <a:pos x="15" y="70"/>
                </a:cxn>
                <a:cxn ang="0">
                  <a:pos x="17" y="62"/>
                </a:cxn>
                <a:cxn ang="0">
                  <a:pos x="18" y="54"/>
                </a:cxn>
                <a:cxn ang="0">
                  <a:pos x="22" y="37"/>
                </a:cxn>
                <a:cxn ang="0">
                  <a:pos x="26" y="20"/>
                </a:cxn>
                <a:cxn ang="0">
                  <a:pos x="28" y="12"/>
                </a:cxn>
                <a:cxn ang="0">
                  <a:pos x="29" y="4"/>
                </a:cxn>
                <a:cxn ang="0">
                  <a:pos x="29" y="4"/>
                </a:cxn>
                <a:cxn ang="0">
                  <a:pos x="28" y="2"/>
                </a:cxn>
                <a:cxn ang="0">
                  <a:pos x="27" y="1"/>
                </a:cxn>
                <a:cxn ang="0">
                  <a:pos x="26" y="0"/>
                </a:cxn>
                <a:cxn ang="0">
                  <a:pos x="24" y="0"/>
                </a:cxn>
                <a:cxn ang="0">
                  <a:pos x="22" y="0"/>
                </a:cxn>
                <a:cxn ang="0">
                  <a:pos x="21" y="1"/>
                </a:cxn>
                <a:cxn ang="0">
                  <a:pos x="20" y="2"/>
                </a:cxn>
                <a:cxn ang="0">
                  <a:pos x="19" y="4"/>
                </a:cxn>
                <a:cxn ang="0">
                  <a:pos x="19" y="4"/>
                </a:cxn>
              </a:cxnLst>
              <a:rect l="0" t="0" r="r" b="b"/>
              <a:pathLst>
                <a:path w="29" h="116">
                  <a:moveTo>
                    <a:pt x="19" y="4"/>
                  </a:moveTo>
                  <a:lnTo>
                    <a:pt x="19" y="4"/>
                  </a:lnTo>
                  <a:lnTo>
                    <a:pt x="19" y="12"/>
                  </a:lnTo>
                  <a:lnTo>
                    <a:pt x="17" y="19"/>
                  </a:lnTo>
                  <a:lnTo>
                    <a:pt x="12" y="35"/>
                  </a:lnTo>
                  <a:lnTo>
                    <a:pt x="8" y="50"/>
                  </a:lnTo>
                  <a:lnTo>
                    <a:pt x="7" y="58"/>
                  </a:lnTo>
                  <a:lnTo>
                    <a:pt x="6" y="65"/>
                  </a:lnTo>
                  <a:lnTo>
                    <a:pt x="6" y="65"/>
                  </a:lnTo>
                  <a:lnTo>
                    <a:pt x="6" y="76"/>
                  </a:lnTo>
                  <a:lnTo>
                    <a:pt x="5" y="89"/>
                  </a:lnTo>
                  <a:lnTo>
                    <a:pt x="4" y="99"/>
                  </a:lnTo>
                  <a:lnTo>
                    <a:pt x="0" y="110"/>
                  </a:lnTo>
                  <a:lnTo>
                    <a:pt x="0" y="110"/>
                  </a:lnTo>
                  <a:lnTo>
                    <a:pt x="0" y="112"/>
                  </a:lnTo>
                  <a:lnTo>
                    <a:pt x="0" y="113"/>
                  </a:lnTo>
                  <a:lnTo>
                    <a:pt x="1" y="116"/>
                  </a:lnTo>
                  <a:lnTo>
                    <a:pt x="3" y="116"/>
                  </a:lnTo>
                  <a:lnTo>
                    <a:pt x="6" y="116"/>
                  </a:lnTo>
                  <a:lnTo>
                    <a:pt x="8" y="114"/>
                  </a:lnTo>
                  <a:lnTo>
                    <a:pt x="9" y="112"/>
                  </a:lnTo>
                  <a:lnTo>
                    <a:pt x="9" y="112"/>
                  </a:lnTo>
                  <a:lnTo>
                    <a:pt x="12" y="102"/>
                  </a:lnTo>
                  <a:lnTo>
                    <a:pt x="14" y="92"/>
                  </a:lnTo>
                  <a:lnTo>
                    <a:pt x="15" y="80"/>
                  </a:lnTo>
                  <a:lnTo>
                    <a:pt x="15" y="70"/>
                  </a:lnTo>
                  <a:lnTo>
                    <a:pt x="15" y="70"/>
                  </a:lnTo>
                  <a:lnTo>
                    <a:pt x="17" y="62"/>
                  </a:lnTo>
                  <a:lnTo>
                    <a:pt x="18" y="54"/>
                  </a:lnTo>
                  <a:lnTo>
                    <a:pt x="22" y="37"/>
                  </a:lnTo>
                  <a:lnTo>
                    <a:pt x="26" y="20"/>
                  </a:lnTo>
                  <a:lnTo>
                    <a:pt x="28" y="12"/>
                  </a:lnTo>
                  <a:lnTo>
                    <a:pt x="29" y="4"/>
                  </a:lnTo>
                  <a:lnTo>
                    <a:pt x="29" y="4"/>
                  </a:lnTo>
                  <a:lnTo>
                    <a:pt x="28" y="2"/>
                  </a:lnTo>
                  <a:lnTo>
                    <a:pt x="27" y="1"/>
                  </a:lnTo>
                  <a:lnTo>
                    <a:pt x="26" y="0"/>
                  </a:lnTo>
                  <a:lnTo>
                    <a:pt x="24" y="0"/>
                  </a:lnTo>
                  <a:lnTo>
                    <a:pt x="22" y="0"/>
                  </a:lnTo>
                  <a:lnTo>
                    <a:pt x="21" y="1"/>
                  </a:lnTo>
                  <a:lnTo>
                    <a:pt x="20" y="2"/>
                  </a:lnTo>
                  <a:lnTo>
                    <a:pt x="19" y="4"/>
                  </a:lnTo>
                  <a:lnTo>
                    <a:pt x="19" y="4"/>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51" name="Freeform 204"/>
            <p:cNvSpPr/>
            <p:nvPr/>
          </p:nvSpPr>
          <p:spPr bwMode="auto">
            <a:xfrm>
              <a:off x="4714875" y="2657475"/>
              <a:ext cx="11113" cy="61913"/>
            </a:xfrm>
            <a:custGeom>
              <a:avLst/>
              <a:gdLst/>
              <a:ahLst/>
              <a:cxnLst>
                <a:cxn ang="0">
                  <a:pos x="12" y="5"/>
                </a:cxn>
                <a:cxn ang="0">
                  <a:pos x="12" y="5"/>
                </a:cxn>
                <a:cxn ang="0">
                  <a:pos x="10" y="32"/>
                </a:cxn>
                <a:cxn ang="0">
                  <a:pos x="6" y="59"/>
                </a:cxn>
                <a:cxn ang="0">
                  <a:pos x="2" y="86"/>
                </a:cxn>
                <a:cxn ang="0">
                  <a:pos x="0" y="113"/>
                </a:cxn>
                <a:cxn ang="0">
                  <a:pos x="0" y="113"/>
                </a:cxn>
                <a:cxn ang="0">
                  <a:pos x="0" y="115"/>
                </a:cxn>
                <a:cxn ang="0">
                  <a:pos x="1" y="116"/>
                </a:cxn>
                <a:cxn ang="0">
                  <a:pos x="3" y="117"/>
                </a:cxn>
                <a:cxn ang="0">
                  <a:pos x="4" y="117"/>
                </a:cxn>
                <a:cxn ang="0">
                  <a:pos x="6" y="117"/>
                </a:cxn>
                <a:cxn ang="0">
                  <a:pos x="8" y="116"/>
                </a:cxn>
                <a:cxn ang="0">
                  <a:pos x="9" y="115"/>
                </a:cxn>
                <a:cxn ang="0">
                  <a:pos x="9" y="113"/>
                </a:cxn>
                <a:cxn ang="0">
                  <a:pos x="9" y="113"/>
                </a:cxn>
                <a:cxn ang="0">
                  <a:pos x="11" y="86"/>
                </a:cxn>
                <a:cxn ang="0">
                  <a:pos x="15" y="59"/>
                </a:cxn>
                <a:cxn ang="0">
                  <a:pos x="19" y="32"/>
                </a:cxn>
                <a:cxn ang="0">
                  <a:pos x="21" y="5"/>
                </a:cxn>
                <a:cxn ang="0">
                  <a:pos x="21" y="5"/>
                </a:cxn>
                <a:cxn ang="0">
                  <a:pos x="21" y="3"/>
                </a:cxn>
                <a:cxn ang="0">
                  <a:pos x="20" y="2"/>
                </a:cxn>
                <a:cxn ang="0">
                  <a:pos x="19" y="1"/>
                </a:cxn>
                <a:cxn ang="0">
                  <a:pos x="17" y="0"/>
                </a:cxn>
                <a:cxn ang="0">
                  <a:pos x="15" y="1"/>
                </a:cxn>
                <a:cxn ang="0">
                  <a:pos x="14" y="2"/>
                </a:cxn>
                <a:cxn ang="0">
                  <a:pos x="13" y="3"/>
                </a:cxn>
                <a:cxn ang="0">
                  <a:pos x="12" y="5"/>
                </a:cxn>
                <a:cxn ang="0">
                  <a:pos x="12" y="5"/>
                </a:cxn>
              </a:cxnLst>
              <a:rect l="0" t="0" r="r" b="b"/>
              <a:pathLst>
                <a:path w="21" h="117">
                  <a:moveTo>
                    <a:pt x="12" y="5"/>
                  </a:moveTo>
                  <a:lnTo>
                    <a:pt x="12" y="5"/>
                  </a:lnTo>
                  <a:lnTo>
                    <a:pt x="10" y="32"/>
                  </a:lnTo>
                  <a:lnTo>
                    <a:pt x="6" y="59"/>
                  </a:lnTo>
                  <a:lnTo>
                    <a:pt x="2" y="86"/>
                  </a:lnTo>
                  <a:lnTo>
                    <a:pt x="0" y="113"/>
                  </a:lnTo>
                  <a:lnTo>
                    <a:pt x="0" y="113"/>
                  </a:lnTo>
                  <a:lnTo>
                    <a:pt x="0" y="115"/>
                  </a:lnTo>
                  <a:lnTo>
                    <a:pt x="1" y="116"/>
                  </a:lnTo>
                  <a:lnTo>
                    <a:pt x="3" y="117"/>
                  </a:lnTo>
                  <a:lnTo>
                    <a:pt x="4" y="117"/>
                  </a:lnTo>
                  <a:lnTo>
                    <a:pt x="6" y="117"/>
                  </a:lnTo>
                  <a:lnTo>
                    <a:pt x="8" y="116"/>
                  </a:lnTo>
                  <a:lnTo>
                    <a:pt x="9" y="115"/>
                  </a:lnTo>
                  <a:lnTo>
                    <a:pt x="9" y="113"/>
                  </a:lnTo>
                  <a:lnTo>
                    <a:pt x="9" y="113"/>
                  </a:lnTo>
                  <a:lnTo>
                    <a:pt x="11" y="86"/>
                  </a:lnTo>
                  <a:lnTo>
                    <a:pt x="15" y="59"/>
                  </a:lnTo>
                  <a:lnTo>
                    <a:pt x="19" y="32"/>
                  </a:lnTo>
                  <a:lnTo>
                    <a:pt x="21" y="5"/>
                  </a:lnTo>
                  <a:lnTo>
                    <a:pt x="21" y="5"/>
                  </a:lnTo>
                  <a:lnTo>
                    <a:pt x="21" y="3"/>
                  </a:lnTo>
                  <a:lnTo>
                    <a:pt x="20" y="2"/>
                  </a:lnTo>
                  <a:lnTo>
                    <a:pt x="19" y="1"/>
                  </a:lnTo>
                  <a:lnTo>
                    <a:pt x="17" y="0"/>
                  </a:lnTo>
                  <a:lnTo>
                    <a:pt x="15" y="1"/>
                  </a:lnTo>
                  <a:lnTo>
                    <a:pt x="14" y="2"/>
                  </a:lnTo>
                  <a:lnTo>
                    <a:pt x="13" y="3"/>
                  </a:lnTo>
                  <a:lnTo>
                    <a:pt x="12" y="5"/>
                  </a:lnTo>
                  <a:lnTo>
                    <a:pt x="12" y="5"/>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52" name="Freeform 206"/>
            <p:cNvSpPr>
              <a:spLocks noEditPoints="1"/>
            </p:cNvSpPr>
            <p:nvPr/>
          </p:nvSpPr>
          <p:spPr bwMode="auto">
            <a:xfrm>
              <a:off x="4249738" y="2249488"/>
              <a:ext cx="555625" cy="574675"/>
            </a:xfrm>
            <a:custGeom>
              <a:avLst/>
              <a:gdLst/>
              <a:ahLst/>
              <a:cxnLst>
                <a:cxn ang="0">
                  <a:pos x="817" y="1056"/>
                </a:cxn>
                <a:cxn ang="0">
                  <a:pos x="716" y="1035"/>
                </a:cxn>
                <a:cxn ang="0">
                  <a:pos x="659" y="1016"/>
                </a:cxn>
                <a:cxn ang="0">
                  <a:pos x="645" y="1010"/>
                </a:cxn>
                <a:cxn ang="0">
                  <a:pos x="623" y="986"/>
                </a:cxn>
                <a:cxn ang="0">
                  <a:pos x="608" y="970"/>
                </a:cxn>
                <a:cxn ang="0">
                  <a:pos x="577" y="929"/>
                </a:cxn>
                <a:cxn ang="0">
                  <a:pos x="513" y="864"/>
                </a:cxn>
                <a:cxn ang="0">
                  <a:pos x="403" y="767"/>
                </a:cxn>
                <a:cxn ang="0">
                  <a:pos x="307" y="683"/>
                </a:cxn>
                <a:cxn ang="0">
                  <a:pos x="222" y="574"/>
                </a:cxn>
                <a:cxn ang="0">
                  <a:pos x="139" y="472"/>
                </a:cxn>
                <a:cxn ang="0">
                  <a:pos x="97" y="439"/>
                </a:cxn>
                <a:cxn ang="0">
                  <a:pos x="31" y="360"/>
                </a:cxn>
                <a:cxn ang="0">
                  <a:pos x="27" y="300"/>
                </a:cxn>
                <a:cxn ang="0">
                  <a:pos x="84" y="371"/>
                </a:cxn>
                <a:cxn ang="0">
                  <a:pos x="141" y="426"/>
                </a:cxn>
                <a:cxn ang="0">
                  <a:pos x="208" y="491"/>
                </a:cxn>
                <a:cxn ang="0">
                  <a:pos x="305" y="624"/>
                </a:cxn>
                <a:cxn ang="0">
                  <a:pos x="398" y="714"/>
                </a:cxn>
                <a:cxn ang="0">
                  <a:pos x="481" y="790"/>
                </a:cxn>
                <a:cxn ang="0">
                  <a:pos x="571" y="872"/>
                </a:cxn>
                <a:cxn ang="0">
                  <a:pos x="646" y="943"/>
                </a:cxn>
                <a:cxn ang="0">
                  <a:pos x="724" y="871"/>
                </a:cxn>
                <a:cxn ang="0">
                  <a:pos x="843" y="787"/>
                </a:cxn>
                <a:cxn ang="0">
                  <a:pos x="981" y="693"/>
                </a:cxn>
                <a:cxn ang="0">
                  <a:pos x="917" y="620"/>
                </a:cxn>
                <a:cxn ang="0">
                  <a:pos x="751" y="446"/>
                </a:cxn>
                <a:cxn ang="0">
                  <a:pos x="583" y="291"/>
                </a:cxn>
                <a:cxn ang="0">
                  <a:pos x="501" y="195"/>
                </a:cxn>
                <a:cxn ang="0">
                  <a:pos x="431" y="116"/>
                </a:cxn>
                <a:cxn ang="0">
                  <a:pos x="378" y="54"/>
                </a:cxn>
                <a:cxn ang="0">
                  <a:pos x="377" y="0"/>
                </a:cxn>
                <a:cxn ang="0">
                  <a:pos x="496" y="134"/>
                </a:cxn>
                <a:cxn ang="0">
                  <a:pos x="631" y="290"/>
                </a:cxn>
                <a:cxn ang="0">
                  <a:pos x="729" y="380"/>
                </a:cxn>
                <a:cxn ang="0">
                  <a:pos x="900" y="546"/>
                </a:cxn>
                <a:cxn ang="0">
                  <a:pos x="980" y="641"/>
                </a:cxn>
                <a:cxn ang="0">
                  <a:pos x="1020" y="678"/>
                </a:cxn>
                <a:cxn ang="0">
                  <a:pos x="1032" y="689"/>
                </a:cxn>
                <a:cxn ang="0">
                  <a:pos x="1037" y="700"/>
                </a:cxn>
                <a:cxn ang="0">
                  <a:pos x="1051" y="800"/>
                </a:cxn>
                <a:cxn ang="0">
                  <a:pos x="1037" y="911"/>
                </a:cxn>
                <a:cxn ang="0">
                  <a:pos x="1029" y="991"/>
                </a:cxn>
                <a:cxn ang="0">
                  <a:pos x="1023" y="1039"/>
                </a:cxn>
                <a:cxn ang="0">
                  <a:pos x="1016" y="1079"/>
                </a:cxn>
                <a:cxn ang="0">
                  <a:pos x="1002" y="1088"/>
                </a:cxn>
                <a:cxn ang="0">
                  <a:pos x="996" y="1087"/>
                </a:cxn>
                <a:cxn ang="0">
                  <a:pos x="954" y="761"/>
                </a:cxn>
                <a:cxn ang="0">
                  <a:pos x="842" y="830"/>
                </a:cxn>
                <a:cxn ang="0">
                  <a:pos x="729" y="917"/>
                </a:cxn>
                <a:cxn ang="0">
                  <a:pos x="672" y="967"/>
                </a:cxn>
                <a:cxn ang="0">
                  <a:pos x="699" y="991"/>
                </a:cxn>
                <a:cxn ang="0">
                  <a:pos x="772" y="1010"/>
                </a:cxn>
                <a:cxn ang="0">
                  <a:pos x="941" y="1046"/>
                </a:cxn>
                <a:cxn ang="0">
                  <a:pos x="989" y="1039"/>
                </a:cxn>
                <a:cxn ang="0">
                  <a:pos x="990" y="1018"/>
                </a:cxn>
                <a:cxn ang="0">
                  <a:pos x="995" y="957"/>
                </a:cxn>
                <a:cxn ang="0">
                  <a:pos x="1010" y="856"/>
                </a:cxn>
                <a:cxn ang="0">
                  <a:pos x="1010" y="734"/>
                </a:cxn>
              </a:cxnLst>
              <a:rect l="0" t="0" r="r" b="b"/>
              <a:pathLst>
                <a:path w="1051" h="1088">
                  <a:moveTo>
                    <a:pt x="991" y="1088"/>
                  </a:moveTo>
                  <a:lnTo>
                    <a:pt x="991" y="1088"/>
                  </a:lnTo>
                  <a:lnTo>
                    <a:pt x="952" y="1084"/>
                  </a:lnTo>
                  <a:lnTo>
                    <a:pt x="911" y="1078"/>
                  </a:lnTo>
                  <a:lnTo>
                    <a:pt x="866" y="1069"/>
                  </a:lnTo>
                  <a:lnTo>
                    <a:pt x="817" y="1056"/>
                  </a:lnTo>
                  <a:lnTo>
                    <a:pt x="817" y="1056"/>
                  </a:lnTo>
                  <a:lnTo>
                    <a:pt x="773" y="1046"/>
                  </a:lnTo>
                  <a:lnTo>
                    <a:pt x="751" y="1041"/>
                  </a:lnTo>
                  <a:lnTo>
                    <a:pt x="728" y="1037"/>
                  </a:lnTo>
                  <a:lnTo>
                    <a:pt x="728" y="1037"/>
                  </a:lnTo>
                  <a:lnTo>
                    <a:pt x="716" y="1035"/>
                  </a:lnTo>
                  <a:lnTo>
                    <a:pt x="706" y="1031"/>
                  </a:lnTo>
                  <a:lnTo>
                    <a:pt x="686" y="1025"/>
                  </a:lnTo>
                  <a:lnTo>
                    <a:pt x="686" y="1025"/>
                  </a:lnTo>
                  <a:lnTo>
                    <a:pt x="673" y="1020"/>
                  </a:lnTo>
                  <a:lnTo>
                    <a:pt x="659" y="1016"/>
                  </a:lnTo>
                  <a:lnTo>
                    <a:pt x="659" y="1016"/>
                  </a:lnTo>
                  <a:lnTo>
                    <a:pt x="654" y="1015"/>
                  </a:lnTo>
                  <a:lnTo>
                    <a:pt x="651" y="1013"/>
                  </a:lnTo>
                  <a:lnTo>
                    <a:pt x="650" y="1012"/>
                  </a:lnTo>
                  <a:lnTo>
                    <a:pt x="649" y="1011"/>
                  </a:lnTo>
                  <a:lnTo>
                    <a:pt x="649" y="1011"/>
                  </a:lnTo>
                  <a:lnTo>
                    <a:pt x="645" y="1010"/>
                  </a:lnTo>
                  <a:lnTo>
                    <a:pt x="645" y="1010"/>
                  </a:lnTo>
                  <a:lnTo>
                    <a:pt x="640" y="1006"/>
                  </a:lnTo>
                  <a:lnTo>
                    <a:pt x="635" y="1001"/>
                  </a:lnTo>
                  <a:lnTo>
                    <a:pt x="628" y="991"/>
                  </a:lnTo>
                  <a:lnTo>
                    <a:pt x="623" y="986"/>
                  </a:lnTo>
                  <a:lnTo>
                    <a:pt x="623" y="986"/>
                  </a:lnTo>
                  <a:lnTo>
                    <a:pt x="620" y="983"/>
                  </a:lnTo>
                  <a:lnTo>
                    <a:pt x="619" y="982"/>
                  </a:lnTo>
                  <a:lnTo>
                    <a:pt x="619" y="982"/>
                  </a:lnTo>
                  <a:lnTo>
                    <a:pt x="614" y="979"/>
                  </a:lnTo>
                  <a:lnTo>
                    <a:pt x="611" y="976"/>
                  </a:lnTo>
                  <a:lnTo>
                    <a:pt x="608" y="970"/>
                  </a:lnTo>
                  <a:lnTo>
                    <a:pt x="608" y="965"/>
                  </a:lnTo>
                  <a:lnTo>
                    <a:pt x="608" y="963"/>
                  </a:lnTo>
                  <a:lnTo>
                    <a:pt x="606" y="961"/>
                  </a:lnTo>
                  <a:lnTo>
                    <a:pt x="606" y="961"/>
                  </a:lnTo>
                  <a:lnTo>
                    <a:pt x="591" y="946"/>
                  </a:lnTo>
                  <a:lnTo>
                    <a:pt x="577" y="929"/>
                  </a:lnTo>
                  <a:lnTo>
                    <a:pt x="577" y="929"/>
                  </a:lnTo>
                  <a:lnTo>
                    <a:pt x="561" y="912"/>
                  </a:lnTo>
                  <a:lnTo>
                    <a:pt x="546" y="895"/>
                  </a:lnTo>
                  <a:lnTo>
                    <a:pt x="529" y="879"/>
                  </a:lnTo>
                  <a:lnTo>
                    <a:pt x="513" y="864"/>
                  </a:lnTo>
                  <a:lnTo>
                    <a:pt x="513" y="864"/>
                  </a:lnTo>
                  <a:lnTo>
                    <a:pt x="490" y="846"/>
                  </a:lnTo>
                  <a:lnTo>
                    <a:pt x="469" y="827"/>
                  </a:lnTo>
                  <a:lnTo>
                    <a:pt x="428" y="789"/>
                  </a:lnTo>
                  <a:lnTo>
                    <a:pt x="428" y="789"/>
                  </a:lnTo>
                  <a:lnTo>
                    <a:pt x="416" y="777"/>
                  </a:lnTo>
                  <a:lnTo>
                    <a:pt x="403" y="767"/>
                  </a:lnTo>
                  <a:lnTo>
                    <a:pt x="378" y="745"/>
                  </a:lnTo>
                  <a:lnTo>
                    <a:pt x="378" y="745"/>
                  </a:lnTo>
                  <a:lnTo>
                    <a:pt x="356" y="729"/>
                  </a:lnTo>
                  <a:lnTo>
                    <a:pt x="336" y="711"/>
                  </a:lnTo>
                  <a:lnTo>
                    <a:pt x="317" y="693"/>
                  </a:lnTo>
                  <a:lnTo>
                    <a:pt x="307" y="683"/>
                  </a:lnTo>
                  <a:lnTo>
                    <a:pt x="299" y="673"/>
                  </a:lnTo>
                  <a:lnTo>
                    <a:pt x="299" y="673"/>
                  </a:lnTo>
                  <a:lnTo>
                    <a:pt x="271" y="638"/>
                  </a:lnTo>
                  <a:lnTo>
                    <a:pt x="271" y="638"/>
                  </a:lnTo>
                  <a:lnTo>
                    <a:pt x="238" y="596"/>
                  </a:lnTo>
                  <a:lnTo>
                    <a:pt x="222" y="574"/>
                  </a:lnTo>
                  <a:lnTo>
                    <a:pt x="207" y="552"/>
                  </a:lnTo>
                  <a:lnTo>
                    <a:pt x="207" y="552"/>
                  </a:lnTo>
                  <a:lnTo>
                    <a:pt x="194" y="534"/>
                  </a:lnTo>
                  <a:lnTo>
                    <a:pt x="178" y="514"/>
                  </a:lnTo>
                  <a:lnTo>
                    <a:pt x="160" y="493"/>
                  </a:lnTo>
                  <a:lnTo>
                    <a:pt x="139" y="472"/>
                  </a:lnTo>
                  <a:lnTo>
                    <a:pt x="139" y="472"/>
                  </a:lnTo>
                  <a:lnTo>
                    <a:pt x="128" y="461"/>
                  </a:lnTo>
                  <a:lnTo>
                    <a:pt x="115" y="453"/>
                  </a:lnTo>
                  <a:lnTo>
                    <a:pt x="115" y="453"/>
                  </a:lnTo>
                  <a:lnTo>
                    <a:pt x="103" y="444"/>
                  </a:lnTo>
                  <a:lnTo>
                    <a:pt x="97" y="439"/>
                  </a:lnTo>
                  <a:lnTo>
                    <a:pt x="92" y="433"/>
                  </a:lnTo>
                  <a:lnTo>
                    <a:pt x="92" y="433"/>
                  </a:lnTo>
                  <a:lnTo>
                    <a:pt x="74" y="414"/>
                  </a:lnTo>
                  <a:lnTo>
                    <a:pt x="57" y="393"/>
                  </a:lnTo>
                  <a:lnTo>
                    <a:pt x="57" y="393"/>
                  </a:lnTo>
                  <a:lnTo>
                    <a:pt x="31" y="360"/>
                  </a:lnTo>
                  <a:lnTo>
                    <a:pt x="16" y="345"/>
                  </a:lnTo>
                  <a:lnTo>
                    <a:pt x="2" y="329"/>
                  </a:lnTo>
                  <a:lnTo>
                    <a:pt x="2" y="329"/>
                  </a:lnTo>
                  <a:lnTo>
                    <a:pt x="0" y="327"/>
                  </a:lnTo>
                  <a:lnTo>
                    <a:pt x="0" y="327"/>
                  </a:lnTo>
                  <a:lnTo>
                    <a:pt x="27" y="300"/>
                  </a:lnTo>
                  <a:lnTo>
                    <a:pt x="27" y="300"/>
                  </a:lnTo>
                  <a:lnTo>
                    <a:pt x="45" y="322"/>
                  </a:lnTo>
                  <a:lnTo>
                    <a:pt x="45" y="322"/>
                  </a:lnTo>
                  <a:lnTo>
                    <a:pt x="68" y="351"/>
                  </a:lnTo>
                  <a:lnTo>
                    <a:pt x="68" y="351"/>
                  </a:lnTo>
                  <a:lnTo>
                    <a:pt x="84" y="371"/>
                  </a:lnTo>
                  <a:lnTo>
                    <a:pt x="102" y="392"/>
                  </a:lnTo>
                  <a:lnTo>
                    <a:pt x="111" y="401"/>
                  </a:lnTo>
                  <a:lnTo>
                    <a:pt x="120" y="411"/>
                  </a:lnTo>
                  <a:lnTo>
                    <a:pt x="131" y="419"/>
                  </a:lnTo>
                  <a:lnTo>
                    <a:pt x="141" y="426"/>
                  </a:lnTo>
                  <a:lnTo>
                    <a:pt x="141" y="426"/>
                  </a:lnTo>
                  <a:lnTo>
                    <a:pt x="151" y="434"/>
                  </a:lnTo>
                  <a:lnTo>
                    <a:pt x="163" y="444"/>
                  </a:lnTo>
                  <a:lnTo>
                    <a:pt x="174" y="454"/>
                  </a:lnTo>
                  <a:lnTo>
                    <a:pt x="186" y="465"/>
                  </a:lnTo>
                  <a:lnTo>
                    <a:pt x="197" y="478"/>
                  </a:lnTo>
                  <a:lnTo>
                    <a:pt x="208" y="491"/>
                  </a:lnTo>
                  <a:lnTo>
                    <a:pt x="219" y="506"/>
                  </a:lnTo>
                  <a:lnTo>
                    <a:pt x="229" y="521"/>
                  </a:lnTo>
                  <a:lnTo>
                    <a:pt x="229" y="521"/>
                  </a:lnTo>
                  <a:lnTo>
                    <a:pt x="261" y="567"/>
                  </a:lnTo>
                  <a:lnTo>
                    <a:pt x="291" y="607"/>
                  </a:lnTo>
                  <a:lnTo>
                    <a:pt x="305" y="624"/>
                  </a:lnTo>
                  <a:lnTo>
                    <a:pt x="319" y="640"/>
                  </a:lnTo>
                  <a:lnTo>
                    <a:pt x="332" y="654"/>
                  </a:lnTo>
                  <a:lnTo>
                    <a:pt x="346" y="668"/>
                  </a:lnTo>
                  <a:lnTo>
                    <a:pt x="346" y="668"/>
                  </a:lnTo>
                  <a:lnTo>
                    <a:pt x="371" y="692"/>
                  </a:lnTo>
                  <a:lnTo>
                    <a:pt x="398" y="714"/>
                  </a:lnTo>
                  <a:lnTo>
                    <a:pt x="398" y="714"/>
                  </a:lnTo>
                  <a:lnTo>
                    <a:pt x="429" y="741"/>
                  </a:lnTo>
                  <a:lnTo>
                    <a:pt x="445" y="755"/>
                  </a:lnTo>
                  <a:lnTo>
                    <a:pt x="459" y="769"/>
                  </a:lnTo>
                  <a:lnTo>
                    <a:pt x="459" y="769"/>
                  </a:lnTo>
                  <a:lnTo>
                    <a:pt x="481" y="790"/>
                  </a:lnTo>
                  <a:lnTo>
                    <a:pt x="504" y="809"/>
                  </a:lnTo>
                  <a:lnTo>
                    <a:pt x="504" y="809"/>
                  </a:lnTo>
                  <a:lnTo>
                    <a:pt x="526" y="828"/>
                  </a:lnTo>
                  <a:lnTo>
                    <a:pt x="548" y="849"/>
                  </a:lnTo>
                  <a:lnTo>
                    <a:pt x="548" y="849"/>
                  </a:lnTo>
                  <a:lnTo>
                    <a:pt x="571" y="872"/>
                  </a:lnTo>
                  <a:lnTo>
                    <a:pt x="594" y="896"/>
                  </a:lnTo>
                  <a:lnTo>
                    <a:pt x="594" y="896"/>
                  </a:lnTo>
                  <a:lnTo>
                    <a:pt x="615" y="920"/>
                  </a:lnTo>
                  <a:lnTo>
                    <a:pt x="638" y="943"/>
                  </a:lnTo>
                  <a:lnTo>
                    <a:pt x="643" y="948"/>
                  </a:lnTo>
                  <a:lnTo>
                    <a:pt x="646" y="943"/>
                  </a:lnTo>
                  <a:lnTo>
                    <a:pt x="646" y="943"/>
                  </a:lnTo>
                  <a:lnTo>
                    <a:pt x="658" y="929"/>
                  </a:lnTo>
                  <a:lnTo>
                    <a:pt x="669" y="917"/>
                  </a:lnTo>
                  <a:lnTo>
                    <a:pt x="682" y="904"/>
                  </a:lnTo>
                  <a:lnTo>
                    <a:pt x="696" y="893"/>
                  </a:lnTo>
                  <a:lnTo>
                    <a:pt x="724" y="871"/>
                  </a:lnTo>
                  <a:lnTo>
                    <a:pt x="753" y="851"/>
                  </a:lnTo>
                  <a:lnTo>
                    <a:pt x="753" y="851"/>
                  </a:lnTo>
                  <a:lnTo>
                    <a:pt x="784" y="829"/>
                  </a:lnTo>
                  <a:lnTo>
                    <a:pt x="784" y="829"/>
                  </a:lnTo>
                  <a:lnTo>
                    <a:pt x="812" y="807"/>
                  </a:lnTo>
                  <a:lnTo>
                    <a:pt x="843" y="787"/>
                  </a:lnTo>
                  <a:lnTo>
                    <a:pt x="906" y="748"/>
                  </a:lnTo>
                  <a:lnTo>
                    <a:pt x="906" y="748"/>
                  </a:lnTo>
                  <a:lnTo>
                    <a:pt x="944" y="725"/>
                  </a:lnTo>
                  <a:lnTo>
                    <a:pt x="980" y="702"/>
                  </a:lnTo>
                  <a:lnTo>
                    <a:pt x="986" y="698"/>
                  </a:lnTo>
                  <a:lnTo>
                    <a:pt x="981" y="693"/>
                  </a:lnTo>
                  <a:lnTo>
                    <a:pt x="981" y="693"/>
                  </a:lnTo>
                  <a:lnTo>
                    <a:pt x="964" y="676"/>
                  </a:lnTo>
                  <a:lnTo>
                    <a:pt x="949" y="660"/>
                  </a:lnTo>
                  <a:lnTo>
                    <a:pt x="920" y="624"/>
                  </a:lnTo>
                  <a:lnTo>
                    <a:pt x="917" y="620"/>
                  </a:lnTo>
                  <a:lnTo>
                    <a:pt x="917" y="620"/>
                  </a:lnTo>
                  <a:lnTo>
                    <a:pt x="882" y="579"/>
                  </a:lnTo>
                  <a:lnTo>
                    <a:pt x="850" y="543"/>
                  </a:lnTo>
                  <a:lnTo>
                    <a:pt x="819" y="510"/>
                  </a:lnTo>
                  <a:lnTo>
                    <a:pt x="789" y="480"/>
                  </a:lnTo>
                  <a:lnTo>
                    <a:pt x="789" y="480"/>
                  </a:lnTo>
                  <a:lnTo>
                    <a:pt x="751" y="446"/>
                  </a:lnTo>
                  <a:lnTo>
                    <a:pt x="712" y="412"/>
                  </a:lnTo>
                  <a:lnTo>
                    <a:pt x="712" y="412"/>
                  </a:lnTo>
                  <a:lnTo>
                    <a:pt x="668" y="372"/>
                  </a:lnTo>
                  <a:lnTo>
                    <a:pt x="624" y="332"/>
                  </a:lnTo>
                  <a:lnTo>
                    <a:pt x="604" y="313"/>
                  </a:lnTo>
                  <a:lnTo>
                    <a:pt x="583" y="291"/>
                  </a:lnTo>
                  <a:lnTo>
                    <a:pt x="564" y="269"/>
                  </a:lnTo>
                  <a:lnTo>
                    <a:pt x="544" y="246"/>
                  </a:lnTo>
                  <a:lnTo>
                    <a:pt x="544" y="246"/>
                  </a:lnTo>
                  <a:lnTo>
                    <a:pt x="522" y="221"/>
                  </a:lnTo>
                  <a:lnTo>
                    <a:pt x="501" y="195"/>
                  </a:lnTo>
                  <a:lnTo>
                    <a:pt x="501" y="195"/>
                  </a:lnTo>
                  <a:lnTo>
                    <a:pt x="475" y="165"/>
                  </a:lnTo>
                  <a:lnTo>
                    <a:pt x="450" y="135"/>
                  </a:lnTo>
                  <a:lnTo>
                    <a:pt x="450" y="135"/>
                  </a:lnTo>
                  <a:lnTo>
                    <a:pt x="441" y="125"/>
                  </a:lnTo>
                  <a:lnTo>
                    <a:pt x="431" y="116"/>
                  </a:lnTo>
                  <a:lnTo>
                    <a:pt x="431" y="116"/>
                  </a:lnTo>
                  <a:lnTo>
                    <a:pt x="422" y="107"/>
                  </a:lnTo>
                  <a:lnTo>
                    <a:pt x="413" y="98"/>
                  </a:lnTo>
                  <a:lnTo>
                    <a:pt x="413" y="98"/>
                  </a:lnTo>
                  <a:lnTo>
                    <a:pt x="400" y="81"/>
                  </a:lnTo>
                  <a:lnTo>
                    <a:pt x="389" y="67"/>
                  </a:lnTo>
                  <a:lnTo>
                    <a:pt x="378" y="54"/>
                  </a:lnTo>
                  <a:lnTo>
                    <a:pt x="366" y="44"/>
                  </a:lnTo>
                  <a:lnTo>
                    <a:pt x="366" y="44"/>
                  </a:lnTo>
                  <a:lnTo>
                    <a:pt x="355" y="33"/>
                  </a:lnTo>
                  <a:lnTo>
                    <a:pt x="346" y="21"/>
                  </a:lnTo>
                  <a:lnTo>
                    <a:pt x="346" y="21"/>
                  </a:lnTo>
                  <a:lnTo>
                    <a:pt x="377" y="0"/>
                  </a:lnTo>
                  <a:lnTo>
                    <a:pt x="377" y="0"/>
                  </a:lnTo>
                  <a:lnTo>
                    <a:pt x="382" y="6"/>
                  </a:lnTo>
                  <a:lnTo>
                    <a:pt x="382" y="6"/>
                  </a:lnTo>
                  <a:lnTo>
                    <a:pt x="433" y="64"/>
                  </a:lnTo>
                  <a:lnTo>
                    <a:pt x="433" y="64"/>
                  </a:lnTo>
                  <a:lnTo>
                    <a:pt x="496" y="134"/>
                  </a:lnTo>
                  <a:lnTo>
                    <a:pt x="527" y="170"/>
                  </a:lnTo>
                  <a:lnTo>
                    <a:pt x="558" y="207"/>
                  </a:lnTo>
                  <a:lnTo>
                    <a:pt x="558" y="207"/>
                  </a:lnTo>
                  <a:lnTo>
                    <a:pt x="585" y="239"/>
                  </a:lnTo>
                  <a:lnTo>
                    <a:pt x="614" y="273"/>
                  </a:lnTo>
                  <a:lnTo>
                    <a:pt x="631" y="290"/>
                  </a:lnTo>
                  <a:lnTo>
                    <a:pt x="647" y="307"/>
                  </a:lnTo>
                  <a:lnTo>
                    <a:pt x="665" y="324"/>
                  </a:lnTo>
                  <a:lnTo>
                    <a:pt x="683" y="341"/>
                  </a:lnTo>
                  <a:lnTo>
                    <a:pt x="683" y="341"/>
                  </a:lnTo>
                  <a:lnTo>
                    <a:pt x="729" y="380"/>
                  </a:lnTo>
                  <a:lnTo>
                    <a:pt x="729" y="380"/>
                  </a:lnTo>
                  <a:lnTo>
                    <a:pt x="765" y="411"/>
                  </a:lnTo>
                  <a:lnTo>
                    <a:pt x="801" y="444"/>
                  </a:lnTo>
                  <a:lnTo>
                    <a:pt x="801" y="444"/>
                  </a:lnTo>
                  <a:lnTo>
                    <a:pt x="836" y="477"/>
                  </a:lnTo>
                  <a:lnTo>
                    <a:pt x="869" y="511"/>
                  </a:lnTo>
                  <a:lnTo>
                    <a:pt x="900" y="546"/>
                  </a:lnTo>
                  <a:lnTo>
                    <a:pt x="930" y="581"/>
                  </a:lnTo>
                  <a:lnTo>
                    <a:pt x="930" y="581"/>
                  </a:lnTo>
                  <a:lnTo>
                    <a:pt x="946" y="600"/>
                  </a:lnTo>
                  <a:lnTo>
                    <a:pt x="946" y="600"/>
                  </a:lnTo>
                  <a:lnTo>
                    <a:pt x="962" y="620"/>
                  </a:lnTo>
                  <a:lnTo>
                    <a:pt x="980" y="641"/>
                  </a:lnTo>
                  <a:lnTo>
                    <a:pt x="998" y="661"/>
                  </a:lnTo>
                  <a:lnTo>
                    <a:pt x="1008" y="669"/>
                  </a:lnTo>
                  <a:lnTo>
                    <a:pt x="1018" y="677"/>
                  </a:lnTo>
                  <a:lnTo>
                    <a:pt x="1019" y="678"/>
                  </a:lnTo>
                  <a:lnTo>
                    <a:pt x="1020" y="678"/>
                  </a:lnTo>
                  <a:lnTo>
                    <a:pt x="1020" y="678"/>
                  </a:lnTo>
                  <a:lnTo>
                    <a:pt x="1025" y="680"/>
                  </a:lnTo>
                  <a:lnTo>
                    <a:pt x="1029" y="684"/>
                  </a:lnTo>
                  <a:lnTo>
                    <a:pt x="1029" y="685"/>
                  </a:lnTo>
                  <a:lnTo>
                    <a:pt x="1030" y="686"/>
                  </a:lnTo>
                  <a:lnTo>
                    <a:pt x="1030" y="686"/>
                  </a:lnTo>
                  <a:lnTo>
                    <a:pt x="1032" y="689"/>
                  </a:lnTo>
                  <a:lnTo>
                    <a:pt x="1035" y="692"/>
                  </a:lnTo>
                  <a:lnTo>
                    <a:pt x="1036" y="695"/>
                  </a:lnTo>
                  <a:lnTo>
                    <a:pt x="1037" y="698"/>
                  </a:lnTo>
                  <a:lnTo>
                    <a:pt x="1037" y="699"/>
                  </a:lnTo>
                  <a:lnTo>
                    <a:pt x="1037" y="700"/>
                  </a:lnTo>
                  <a:lnTo>
                    <a:pt x="1037" y="700"/>
                  </a:lnTo>
                  <a:lnTo>
                    <a:pt x="1041" y="711"/>
                  </a:lnTo>
                  <a:lnTo>
                    <a:pt x="1045" y="723"/>
                  </a:lnTo>
                  <a:lnTo>
                    <a:pt x="1047" y="735"/>
                  </a:lnTo>
                  <a:lnTo>
                    <a:pt x="1049" y="748"/>
                  </a:lnTo>
                  <a:lnTo>
                    <a:pt x="1051" y="774"/>
                  </a:lnTo>
                  <a:lnTo>
                    <a:pt x="1051" y="800"/>
                  </a:lnTo>
                  <a:lnTo>
                    <a:pt x="1050" y="826"/>
                  </a:lnTo>
                  <a:lnTo>
                    <a:pt x="1047" y="851"/>
                  </a:lnTo>
                  <a:lnTo>
                    <a:pt x="1044" y="872"/>
                  </a:lnTo>
                  <a:lnTo>
                    <a:pt x="1040" y="892"/>
                  </a:lnTo>
                  <a:lnTo>
                    <a:pt x="1040" y="892"/>
                  </a:lnTo>
                  <a:lnTo>
                    <a:pt x="1037" y="911"/>
                  </a:lnTo>
                  <a:lnTo>
                    <a:pt x="1035" y="929"/>
                  </a:lnTo>
                  <a:lnTo>
                    <a:pt x="1030" y="967"/>
                  </a:lnTo>
                  <a:lnTo>
                    <a:pt x="1030" y="973"/>
                  </a:lnTo>
                  <a:lnTo>
                    <a:pt x="1030" y="973"/>
                  </a:lnTo>
                  <a:lnTo>
                    <a:pt x="1029" y="991"/>
                  </a:lnTo>
                  <a:lnTo>
                    <a:pt x="1029" y="991"/>
                  </a:lnTo>
                  <a:lnTo>
                    <a:pt x="1029" y="1009"/>
                  </a:lnTo>
                  <a:lnTo>
                    <a:pt x="1028" y="1017"/>
                  </a:lnTo>
                  <a:lnTo>
                    <a:pt x="1026" y="1024"/>
                  </a:lnTo>
                  <a:lnTo>
                    <a:pt x="1026" y="1024"/>
                  </a:lnTo>
                  <a:lnTo>
                    <a:pt x="1024" y="1031"/>
                  </a:lnTo>
                  <a:lnTo>
                    <a:pt x="1023" y="1039"/>
                  </a:lnTo>
                  <a:lnTo>
                    <a:pt x="1023" y="1051"/>
                  </a:lnTo>
                  <a:lnTo>
                    <a:pt x="1023" y="1051"/>
                  </a:lnTo>
                  <a:lnTo>
                    <a:pt x="1023" y="1059"/>
                  </a:lnTo>
                  <a:lnTo>
                    <a:pt x="1021" y="1068"/>
                  </a:lnTo>
                  <a:lnTo>
                    <a:pt x="1019" y="1075"/>
                  </a:lnTo>
                  <a:lnTo>
                    <a:pt x="1016" y="1079"/>
                  </a:lnTo>
                  <a:lnTo>
                    <a:pt x="1013" y="1083"/>
                  </a:lnTo>
                  <a:lnTo>
                    <a:pt x="1013" y="1083"/>
                  </a:lnTo>
                  <a:lnTo>
                    <a:pt x="1010" y="1085"/>
                  </a:lnTo>
                  <a:lnTo>
                    <a:pt x="1008" y="1086"/>
                  </a:lnTo>
                  <a:lnTo>
                    <a:pt x="1005" y="1087"/>
                  </a:lnTo>
                  <a:lnTo>
                    <a:pt x="1002" y="1088"/>
                  </a:lnTo>
                  <a:lnTo>
                    <a:pt x="1002" y="1088"/>
                  </a:lnTo>
                  <a:lnTo>
                    <a:pt x="1002" y="1088"/>
                  </a:lnTo>
                  <a:lnTo>
                    <a:pt x="998" y="1087"/>
                  </a:lnTo>
                  <a:lnTo>
                    <a:pt x="997" y="1087"/>
                  </a:lnTo>
                  <a:lnTo>
                    <a:pt x="996" y="1087"/>
                  </a:lnTo>
                  <a:lnTo>
                    <a:pt x="996" y="1087"/>
                  </a:lnTo>
                  <a:lnTo>
                    <a:pt x="992" y="1088"/>
                  </a:lnTo>
                  <a:lnTo>
                    <a:pt x="991" y="1088"/>
                  </a:lnTo>
                  <a:close/>
                  <a:moveTo>
                    <a:pt x="1002" y="731"/>
                  </a:moveTo>
                  <a:lnTo>
                    <a:pt x="1002" y="731"/>
                  </a:lnTo>
                  <a:lnTo>
                    <a:pt x="954" y="761"/>
                  </a:lnTo>
                  <a:lnTo>
                    <a:pt x="954" y="761"/>
                  </a:lnTo>
                  <a:lnTo>
                    <a:pt x="918" y="784"/>
                  </a:lnTo>
                  <a:lnTo>
                    <a:pt x="918" y="784"/>
                  </a:lnTo>
                  <a:lnTo>
                    <a:pt x="885" y="803"/>
                  </a:lnTo>
                  <a:lnTo>
                    <a:pt x="885" y="803"/>
                  </a:lnTo>
                  <a:lnTo>
                    <a:pt x="856" y="821"/>
                  </a:lnTo>
                  <a:lnTo>
                    <a:pt x="842" y="830"/>
                  </a:lnTo>
                  <a:lnTo>
                    <a:pt x="829" y="839"/>
                  </a:lnTo>
                  <a:lnTo>
                    <a:pt x="819" y="847"/>
                  </a:lnTo>
                  <a:lnTo>
                    <a:pt x="819" y="847"/>
                  </a:lnTo>
                  <a:lnTo>
                    <a:pt x="773" y="881"/>
                  </a:lnTo>
                  <a:lnTo>
                    <a:pt x="729" y="917"/>
                  </a:lnTo>
                  <a:lnTo>
                    <a:pt x="729" y="917"/>
                  </a:lnTo>
                  <a:lnTo>
                    <a:pt x="717" y="925"/>
                  </a:lnTo>
                  <a:lnTo>
                    <a:pt x="717" y="925"/>
                  </a:lnTo>
                  <a:lnTo>
                    <a:pt x="704" y="936"/>
                  </a:lnTo>
                  <a:lnTo>
                    <a:pt x="691" y="948"/>
                  </a:lnTo>
                  <a:lnTo>
                    <a:pt x="678" y="960"/>
                  </a:lnTo>
                  <a:lnTo>
                    <a:pt x="672" y="967"/>
                  </a:lnTo>
                  <a:lnTo>
                    <a:pt x="668" y="974"/>
                  </a:lnTo>
                  <a:lnTo>
                    <a:pt x="664" y="980"/>
                  </a:lnTo>
                  <a:lnTo>
                    <a:pt x="671" y="982"/>
                  </a:lnTo>
                  <a:lnTo>
                    <a:pt x="671" y="982"/>
                  </a:lnTo>
                  <a:lnTo>
                    <a:pt x="699" y="991"/>
                  </a:lnTo>
                  <a:lnTo>
                    <a:pt x="699" y="991"/>
                  </a:lnTo>
                  <a:lnTo>
                    <a:pt x="718" y="996"/>
                  </a:lnTo>
                  <a:lnTo>
                    <a:pt x="738" y="1003"/>
                  </a:lnTo>
                  <a:lnTo>
                    <a:pt x="738" y="1003"/>
                  </a:lnTo>
                  <a:lnTo>
                    <a:pt x="756" y="1007"/>
                  </a:lnTo>
                  <a:lnTo>
                    <a:pt x="772" y="1010"/>
                  </a:lnTo>
                  <a:lnTo>
                    <a:pt x="772" y="1010"/>
                  </a:lnTo>
                  <a:lnTo>
                    <a:pt x="792" y="1014"/>
                  </a:lnTo>
                  <a:lnTo>
                    <a:pt x="811" y="1018"/>
                  </a:lnTo>
                  <a:lnTo>
                    <a:pt x="811" y="1018"/>
                  </a:lnTo>
                  <a:lnTo>
                    <a:pt x="854" y="1028"/>
                  </a:lnTo>
                  <a:lnTo>
                    <a:pt x="897" y="1039"/>
                  </a:lnTo>
                  <a:lnTo>
                    <a:pt x="941" y="1046"/>
                  </a:lnTo>
                  <a:lnTo>
                    <a:pt x="962" y="1049"/>
                  </a:lnTo>
                  <a:lnTo>
                    <a:pt x="984" y="1051"/>
                  </a:lnTo>
                  <a:lnTo>
                    <a:pt x="991" y="1052"/>
                  </a:lnTo>
                  <a:lnTo>
                    <a:pt x="990" y="1045"/>
                  </a:lnTo>
                  <a:lnTo>
                    <a:pt x="990" y="1045"/>
                  </a:lnTo>
                  <a:lnTo>
                    <a:pt x="989" y="1039"/>
                  </a:lnTo>
                  <a:lnTo>
                    <a:pt x="989" y="1039"/>
                  </a:lnTo>
                  <a:lnTo>
                    <a:pt x="987" y="1032"/>
                  </a:lnTo>
                  <a:lnTo>
                    <a:pt x="987" y="1029"/>
                  </a:lnTo>
                  <a:lnTo>
                    <a:pt x="987" y="1027"/>
                  </a:lnTo>
                  <a:lnTo>
                    <a:pt x="987" y="1027"/>
                  </a:lnTo>
                  <a:lnTo>
                    <a:pt x="990" y="1018"/>
                  </a:lnTo>
                  <a:lnTo>
                    <a:pt x="992" y="1008"/>
                  </a:lnTo>
                  <a:lnTo>
                    <a:pt x="993" y="988"/>
                  </a:lnTo>
                  <a:lnTo>
                    <a:pt x="993" y="988"/>
                  </a:lnTo>
                  <a:lnTo>
                    <a:pt x="994" y="974"/>
                  </a:lnTo>
                  <a:lnTo>
                    <a:pt x="994" y="974"/>
                  </a:lnTo>
                  <a:lnTo>
                    <a:pt x="995" y="957"/>
                  </a:lnTo>
                  <a:lnTo>
                    <a:pt x="995" y="957"/>
                  </a:lnTo>
                  <a:lnTo>
                    <a:pt x="998" y="925"/>
                  </a:lnTo>
                  <a:lnTo>
                    <a:pt x="1000" y="910"/>
                  </a:lnTo>
                  <a:lnTo>
                    <a:pt x="1004" y="893"/>
                  </a:lnTo>
                  <a:lnTo>
                    <a:pt x="1004" y="893"/>
                  </a:lnTo>
                  <a:lnTo>
                    <a:pt x="1010" y="856"/>
                  </a:lnTo>
                  <a:lnTo>
                    <a:pt x="1013" y="835"/>
                  </a:lnTo>
                  <a:lnTo>
                    <a:pt x="1015" y="813"/>
                  </a:lnTo>
                  <a:lnTo>
                    <a:pt x="1016" y="793"/>
                  </a:lnTo>
                  <a:lnTo>
                    <a:pt x="1015" y="772"/>
                  </a:lnTo>
                  <a:lnTo>
                    <a:pt x="1014" y="753"/>
                  </a:lnTo>
                  <a:lnTo>
                    <a:pt x="1010" y="734"/>
                  </a:lnTo>
                  <a:lnTo>
                    <a:pt x="1008" y="726"/>
                  </a:lnTo>
                  <a:lnTo>
                    <a:pt x="1002" y="731"/>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53" name="Freeform 207"/>
            <p:cNvSpPr/>
            <p:nvPr/>
          </p:nvSpPr>
          <p:spPr bwMode="auto">
            <a:xfrm>
              <a:off x="4251325" y="2251075"/>
              <a:ext cx="195263" cy="161925"/>
            </a:xfrm>
            <a:custGeom>
              <a:avLst/>
              <a:gdLst/>
              <a:ahLst/>
              <a:cxnLst>
                <a:cxn ang="0">
                  <a:pos x="15" y="307"/>
                </a:cxn>
                <a:cxn ang="0">
                  <a:pos x="9" y="306"/>
                </a:cxn>
                <a:cxn ang="0">
                  <a:pos x="2" y="298"/>
                </a:cxn>
                <a:cxn ang="0">
                  <a:pos x="0" y="293"/>
                </a:cxn>
                <a:cxn ang="0">
                  <a:pos x="2" y="281"/>
                </a:cxn>
                <a:cxn ang="0">
                  <a:pos x="6" y="275"/>
                </a:cxn>
                <a:cxn ang="0">
                  <a:pos x="12" y="272"/>
                </a:cxn>
                <a:cxn ang="0">
                  <a:pos x="18" y="269"/>
                </a:cxn>
                <a:cxn ang="0">
                  <a:pos x="30" y="259"/>
                </a:cxn>
                <a:cxn ang="0">
                  <a:pos x="48" y="238"/>
                </a:cxn>
                <a:cxn ang="0">
                  <a:pos x="59" y="222"/>
                </a:cxn>
                <a:cxn ang="0">
                  <a:pos x="75" y="201"/>
                </a:cxn>
                <a:cxn ang="0">
                  <a:pos x="94" y="180"/>
                </a:cxn>
                <a:cxn ang="0">
                  <a:pos x="136" y="143"/>
                </a:cxn>
                <a:cxn ang="0">
                  <a:pos x="160" y="124"/>
                </a:cxn>
                <a:cxn ang="0">
                  <a:pos x="174" y="112"/>
                </a:cxn>
                <a:cxn ang="0">
                  <a:pos x="224" y="83"/>
                </a:cxn>
                <a:cxn ang="0">
                  <a:pos x="241" y="73"/>
                </a:cxn>
                <a:cxn ang="0">
                  <a:pos x="259" y="63"/>
                </a:cxn>
                <a:cxn ang="0">
                  <a:pos x="305" y="32"/>
                </a:cxn>
                <a:cxn ang="0">
                  <a:pos x="345" y="3"/>
                </a:cxn>
                <a:cxn ang="0">
                  <a:pos x="354" y="0"/>
                </a:cxn>
                <a:cxn ang="0">
                  <a:pos x="359" y="1"/>
                </a:cxn>
                <a:cxn ang="0">
                  <a:pos x="366" y="8"/>
                </a:cxn>
                <a:cxn ang="0">
                  <a:pos x="368" y="12"/>
                </a:cxn>
                <a:cxn ang="0">
                  <a:pos x="369" y="22"/>
                </a:cxn>
                <a:cxn ang="0">
                  <a:pos x="367" y="29"/>
                </a:cxn>
                <a:cxn ang="0">
                  <a:pos x="362" y="35"/>
                </a:cxn>
                <a:cxn ang="0">
                  <a:pos x="339" y="51"/>
                </a:cxn>
                <a:cxn ang="0">
                  <a:pos x="270" y="96"/>
                </a:cxn>
                <a:cxn ang="0">
                  <a:pos x="240" y="115"/>
                </a:cxn>
                <a:cxn ang="0">
                  <a:pos x="180" y="157"/>
                </a:cxn>
                <a:cxn ang="0">
                  <a:pos x="151" y="179"/>
                </a:cxn>
                <a:cxn ang="0">
                  <a:pos x="109" y="218"/>
                </a:cxn>
                <a:cxn ang="0">
                  <a:pos x="78" y="252"/>
                </a:cxn>
                <a:cxn ang="0">
                  <a:pos x="69" y="264"/>
                </a:cxn>
                <a:cxn ang="0">
                  <a:pos x="47" y="290"/>
                </a:cxn>
                <a:cxn ang="0">
                  <a:pos x="35" y="300"/>
                </a:cxn>
                <a:cxn ang="0">
                  <a:pos x="21" y="306"/>
                </a:cxn>
                <a:cxn ang="0">
                  <a:pos x="15" y="307"/>
                </a:cxn>
              </a:cxnLst>
              <a:rect l="0" t="0" r="r" b="b"/>
              <a:pathLst>
                <a:path w="369" h="307">
                  <a:moveTo>
                    <a:pt x="15" y="307"/>
                  </a:moveTo>
                  <a:lnTo>
                    <a:pt x="15" y="307"/>
                  </a:lnTo>
                  <a:lnTo>
                    <a:pt x="12" y="307"/>
                  </a:lnTo>
                  <a:lnTo>
                    <a:pt x="9" y="306"/>
                  </a:lnTo>
                  <a:lnTo>
                    <a:pt x="5" y="303"/>
                  </a:lnTo>
                  <a:lnTo>
                    <a:pt x="2" y="298"/>
                  </a:lnTo>
                  <a:lnTo>
                    <a:pt x="0" y="293"/>
                  </a:lnTo>
                  <a:lnTo>
                    <a:pt x="0" y="293"/>
                  </a:lnTo>
                  <a:lnTo>
                    <a:pt x="0" y="287"/>
                  </a:lnTo>
                  <a:lnTo>
                    <a:pt x="2" y="281"/>
                  </a:lnTo>
                  <a:lnTo>
                    <a:pt x="4" y="277"/>
                  </a:lnTo>
                  <a:lnTo>
                    <a:pt x="6" y="275"/>
                  </a:lnTo>
                  <a:lnTo>
                    <a:pt x="9" y="273"/>
                  </a:lnTo>
                  <a:lnTo>
                    <a:pt x="12" y="272"/>
                  </a:lnTo>
                  <a:lnTo>
                    <a:pt x="12" y="272"/>
                  </a:lnTo>
                  <a:lnTo>
                    <a:pt x="18" y="269"/>
                  </a:lnTo>
                  <a:lnTo>
                    <a:pt x="24" y="265"/>
                  </a:lnTo>
                  <a:lnTo>
                    <a:pt x="30" y="259"/>
                  </a:lnTo>
                  <a:lnTo>
                    <a:pt x="36" y="253"/>
                  </a:lnTo>
                  <a:lnTo>
                    <a:pt x="48" y="238"/>
                  </a:lnTo>
                  <a:lnTo>
                    <a:pt x="59" y="222"/>
                  </a:lnTo>
                  <a:lnTo>
                    <a:pt x="59" y="222"/>
                  </a:lnTo>
                  <a:lnTo>
                    <a:pt x="68" y="210"/>
                  </a:lnTo>
                  <a:lnTo>
                    <a:pt x="75" y="201"/>
                  </a:lnTo>
                  <a:lnTo>
                    <a:pt x="75" y="201"/>
                  </a:lnTo>
                  <a:lnTo>
                    <a:pt x="94" y="180"/>
                  </a:lnTo>
                  <a:lnTo>
                    <a:pt x="114" y="162"/>
                  </a:lnTo>
                  <a:lnTo>
                    <a:pt x="136" y="143"/>
                  </a:lnTo>
                  <a:lnTo>
                    <a:pt x="157" y="126"/>
                  </a:lnTo>
                  <a:lnTo>
                    <a:pt x="160" y="124"/>
                  </a:lnTo>
                  <a:lnTo>
                    <a:pt x="160" y="124"/>
                  </a:lnTo>
                  <a:lnTo>
                    <a:pt x="174" y="112"/>
                  </a:lnTo>
                  <a:lnTo>
                    <a:pt x="190" y="102"/>
                  </a:lnTo>
                  <a:lnTo>
                    <a:pt x="224" y="83"/>
                  </a:lnTo>
                  <a:lnTo>
                    <a:pt x="224" y="83"/>
                  </a:lnTo>
                  <a:lnTo>
                    <a:pt x="241" y="73"/>
                  </a:lnTo>
                  <a:lnTo>
                    <a:pt x="259" y="63"/>
                  </a:lnTo>
                  <a:lnTo>
                    <a:pt x="259" y="63"/>
                  </a:lnTo>
                  <a:lnTo>
                    <a:pt x="283" y="47"/>
                  </a:lnTo>
                  <a:lnTo>
                    <a:pt x="305" y="32"/>
                  </a:lnTo>
                  <a:lnTo>
                    <a:pt x="345" y="3"/>
                  </a:lnTo>
                  <a:lnTo>
                    <a:pt x="345" y="3"/>
                  </a:lnTo>
                  <a:lnTo>
                    <a:pt x="350" y="1"/>
                  </a:lnTo>
                  <a:lnTo>
                    <a:pt x="354" y="0"/>
                  </a:lnTo>
                  <a:lnTo>
                    <a:pt x="354" y="0"/>
                  </a:lnTo>
                  <a:lnTo>
                    <a:pt x="359" y="1"/>
                  </a:lnTo>
                  <a:lnTo>
                    <a:pt x="363" y="4"/>
                  </a:lnTo>
                  <a:lnTo>
                    <a:pt x="366" y="8"/>
                  </a:lnTo>
                  <a:lnTo>
                    <a:pt x="368" y="12"/>
                  </a:lnTo>
                  <a:lnTo>
                    <a:pt x="368" y="12"/>
                  </a:lnTo>
                  <a:lnTo>
                    <a:pt x="369" y="16"/>
                  </a:lnTo>
                  <a:lnTo>
                    <a:pt x="369" y="22"/>
                  </a:lnTo>
                  <a:lnTo>
                    <a:pt x="369" y="25"/>
                  </a:lnTo>
                  <a:lnTo>
                    <a:pt x="367" y="29"/>
                  </a:lnTo>
                  <a:lnTo>
                    <a:pt x="365" y="32"/>
                  </a:lnTo>
                  <a:lnTo>
                    <a:pt x="362" y="35"/>
                  </a:lnTo>
                  <a:lnTo>
                    <a:pt x="362" y="35"/>
                  </a:lnTo>
                  <a:lnTo>
                    <a:pt x="339" y="51"/>
                  </a:lnTo>
                  <a:lnTo>
                    <a:pt x="317" y="67"/>
                  </a:lnTo>
                  <a:lnTo>
                    <a:pt x="270" y="96"/>
                  </a:lnTo>
                  <a:lnTo>
                    <a:pt x="270" y="96"/>
                  </a:lnTo>
                  <a:lnTo>
                    <a:pt x="240" y="115"/>
                  </a:lnTo>
                  <a:lnTo>
                    <a:pt x="210" y="135"/>
                  </a:lnTo>
                  <a:lnTo>
                    <a:pt x="180" y="157"/>
                  </a:lnTo>
                  <a:lnTo>
                    <a:pt x="151" y="179"/>
                  </a:lnTo>
                  <a:lnTo>
                    <a:pt x="151" y="179"/>
                  </a:lnTo>
                  <a:lnTo>
                    <a:pt x="131" y="198"/>
                  </a:lnTo>
                  <a:lnTo>
                    <a:pt x="109" y="218"/>
                  </a:lnTo>
                  <a:lnTo>
                    <a:pt x="88" y="239"/>
                  </a:lnTo>
                  <a:lnTo>
                    <a:pt x="78" y="252"/>
                  </a:lnTo>
                  <a:lnTo>
                    <a:pt x="69" y="264"/>
                  </a:lnTo>
                  <a:lnTo>
                    <a:pt x="69" y="264"/>
                  </a:lnTo>
                  <a:lnTo>
                    <a:pt x="59" y="277"/>
                  </a:lnTo>
                  <a:lnTo>
                    <a:pt x="47" y="290"/>
                  </a:lnTo>
                  <a:lnTo>
                    <a:pt x="42" y="295"/>
                  </a:lnTo>
                  <a:lnTo>
                    <a:pt x="35" y="300"/>
                  </a:lnTo>
                  <a:lnTo>
                    <a:pt x="29" y="304"/>
                  </a:lnTo>
                  <a:lnTo>
                    <a:pt x="21" y="306"/>
                  </a:lnTo>
                  <a:lnTo>
                    <a:pt x="21" y="306"/>
                  </a:lnTo>
                  <a:lnTo>
                    <a:pt x="15" y="307"/>
                  </a:lnTo>
                  <a:lnTo>
                    <a:pt x="15" y="307"/>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54" name="Freeform 208"/>
            <p:cNvSpPr/>
            <p:nvPr/>
          </p:nvSpPr>
          <p:spPr bwMode="auto">
            <a:xfrm>
              <a:off x="4284663" y="2282825"/>
              <a:ext cx="195263" cy="171450"/>
            </a:xfrm>
            <a:custGeom>
              <a:avLst/>
              <a:gdLst/>
              <a:ahLst/>
              <a:cxnLst>
                <a:cxn ang="0">
                  <a:pos x="15" y="323"/>
                </a:cxn>
                <a:cxn ang="0">
                  <a:pos x="6" y="319"/>
                </a:cxn>
                <a:cxn ang="0">
                  <a:pos x="1" y="309"/>
                </a:cxn>
                <a:cxn ang="0">
                  <a:pos x="0" y="306"/>
                </a:cxn>
                <a:cxn ang="0">
                  <a:pos x="0" y="297"/>
                </a:cxn>
                <a:cxn ang="0">
                  <a:pos x="4" y="290"/>
                </a:cxn>
                <a:cxn ang="0">
                  <a:pos x="7" y="287"/>
                </a:cxn>
                <a:cxn ang="0">
                  <a:pos x="15" y="277"/>
                </a:cxn>
                <a:cxn ang="0">
                  <a:pos x="20" y="266"/>
                </a:cxn>
                <a:cxn ang="0">
                  <a:pos x="29" y="253"/>
                </a:cxn>
                <a:cxn ang="0">
                  <a:pos x="48" y="230"/>
                </a:cxn>
                <a:cxn ang="0">
                  <a:pos x="68" y="211"/>
                </a:cxn>
                <a:cxn ang="0">
                  <a:pos x="94" y="190"/>
                </a:cxn>
                <a:cxn ang="0">
                  <a:pos x="126" y="162"/>
                </a:cxn>
                <a:cxn ang="0">
                  <a:pos x="159" y="135"/>
                </a:cxn>
                <a:cxn ang="0">
                  <a:pos x="187" y="111"/>
                </a:cxn>
                <a:cxn ang="0">
                  <a:pos x="236" y="73"/>
                </a:cxn>
                <a:cxn ang="0">
                  <a:pos x="254" y="61"/>
                </a:cxn>
                <a:cxn ang="0">
                  <a:pos x="311" y="23"/>
                </a:cxn>
                <a:cxn ang="0">
                  <a:pos x="344" y="3"/>
                </a:cxn>
                <a:cxn ang="0">
                  <a:pos x="348" y="1"/>
                </a:cxn>
                <a:cxn ang="0">
                  <a:pos x="352" y="0"/>
                </a:cxn>
                <a:cxn ang="0">
                  <a:pos x="358" y="2"/>
                </a:cxn>
                <a:cxn ang="0">
                  <a:pos x="366" y="9"/>
                </a:cxn>
                <a:cxn ang="0">
                  <a:pos x="368" y="14"/>
                </a:cxn>
                <a:cxn ang="0">
                  <a:pos x="369" y="22"/>
                </a:cxn>
                <a:cxn ang="0">
                  <a:pos x="366" y="29"/>
                </a:cxn>
                <a:cxn ang="0">
                  <a:pos x="361" y="35"/>
                </a:cxn>
                <a:cxn ang="0">
                  <a:pos x="325" y="57"/>
                </a:cxn>
                <a:cxn ang="0">
                  <a:pos x="271" y="92"/>
                </a:cxn>
                <a:cxn ang="0">
                  <a:pos x="250" y="107"/>
                </a:cxn>
                <a:cxn ang="0">
                  <a:pos x="190" y="157"/>
                </a:cxn>
                <a:cxn ang="0">
                  <a:pos x="164" y="179"/>
                </a:cxn>
                <a:cxn ang="0">
                  <a:pos x="134" y="203"/>
                </a:cxn>
                <a:cxn ang="0">
                  <a:pos x="102" y="229"/>
                </a:cxn>
                <a:cxn ang="0">
                  <a:pos x="72" y="258"/>
                </a:cxn>
                <a:cxn ang="0">
                  <a:pos x="66" y="264"/>
                </a:cxn>
                <a:cxn ang="0">
                  <a:pos x="51" y="286"/>
                </a:cxn>
                <a:cxn ang="0">
                  <a:pos x="46" y="295"/>
                </a:cxn>
                <a:cxn ang="0">
                  <a:pos x="33" y="312"/>
                </a:cxn>
                <a:cxn ang="0">
                  <a:pos x="24" y="319"/>
                </a:cxn>
                <a:cxn ang="0">
                  <a:pos x="15" y="323"/>
                </a:cxn>
              </a:cxnLst>
              <a:rect l="0" t="0" r="r" b="b"/>
              <a:pathLst>
                <a:path w="369" h="323">
                  <a:moveTo>
                    <a:pt x="15" y="323"/>
                  </a:moveTo>
                  <a:lnTo>
                    <a:pt x="15" y="323"/>
                  </a:lnTo>
                  <a:lnTo>
                    <a:pt x="10" y="322"/>
                  </a:lnTo>
                  <a:lnTo>
                    <a:pt x="6" y="319"/>
                  </a:lnTo>
                  <a:lnTo>
                    <a:pt x="3" y="315"/>
                  </a:lnTo>
                  <a:lnTo>
                    <a:pt x="1" y="309"/>
                  </a:lnTo>
                  <a:lnTo>
                    <a:pt x="1" y="309"/>
                  </a:lnTo>
                  <a:lnTo>
                    <a:pt x="0" y="306"/>
                  </a:lnTo>
                  <a:lnTo>
                    <a:pt x="0" y="300"/>
                  </a:lnTo>
                  <a:lnTo>
                    <a:pt x="0" y="297"/>
                  </a:lnTo>
                  <a:lnTo>
                    <a:pt x="2" y="294"/>
                  </a:lnTo>
                  <a:lnTo>
                    <a:pt x="4" y="290"/>
                  </a:lnTo>
                  <a:lnTo>
                    <a:pt x="7" y="287"/>
                  </a:lnTo>
                  <a:lnTo>
                    <a:pt x="7" y="287"/>
                  </a:lnTo>
                  <a:lnTo>
                    <a:pt x="11" y="283"/>
                  </a:lnTo>
                  <a:lnTo>
                    <a:pt x="15" y="277"/>
                  </a:lnTo>
                  <a:lnTo>
                    <a:pt x="20" y="266"/>
                  </a:lnTo>
                  <a:lnTo>
                    <a:pt x="20" y="266"/>
                  </a:lnTo>
                  <a:lnTo>
                    <a:pt x="24" y="259"/>
                  </a:lnTo>
                  <a:lnTo>
                    <a:pt x="29" y="253"/>
                  </a:lnTo>
                  <a:lnTo>
                    <a:pt x="29" y="253"/>
                  </a:lnTo>
                  <a:lnTo>
                    <a:pt x="48" y="230"/>
                  </a:lnTo>
                  <a:lnTo>
                    <a:pt x="59" y="221"/>
                  </a:lnTo>
                  <a:lnTo>
                    <a:pt x="68" y="211"/>
                  </a:lnTo>
                  <a:lnTo>
                    <a:pt x="68" y="211"/>
                  </a:lnTo>
                  <a:lnTo>
                    <a:pt x="94" y="190"/>
                  </a:lnTo>
                  <a:lnTo>
                    <a:pt x="94" y="190"/>
                  </a:lnTo>
                  <a:lnTo>
                    <a:pt x="126" y="162"/>
                  </a:lnTo>
                  <a:lnTo>
                    <a:pt x="159" y="135"/>
                  </a:lnTo>
                  <a:lnTo>
                    <a:pt x="159" y="135"/>
                  </a:lnTo>
                  <a:lnTo>
                    <a:pt x="187" y="111"/>
                  </a:lnTo>
                  <a:lnTo>
                    <a:pt x="187" y="111"/>
                  </a:lnTo>
                  <a:lnTo>
                    <a:pt x="220" y="85"/>
                  </a:lnTo>
                  <a:lnTo>
                    <a:pt x="236" y="73"/>
                  </a:lnTo>
                  <a:lnTo>
                    <a:pt x="254" y="61"/>
                  </a:lnTo>
                  <a:lnTo>
                    <a:pt x="254" y="61"/>
                  </a:lnTo>
                  <a:lnTo>
                    <a:pt x="282" y="41"/>
                  </a:lnTo>
                  <a:lnTo>
                    <a:pt x="311" y="23"/>
                  </a:lnTo>
                  <a:lnTo>
                    <a:pt x="311" y="23"/>
                  </a:lnTo>
                  <a:lnTo>
                    <a:pt x="344" y="3"/>
                  </a:lnTo>
                  <a:lnTo>
                    <a:pt x="344" y="3"/>
                  </a:lnTo>
                  <a:lnTo>
                    <a:pt x="348" y="1"/>
                  </a:lnTo>
                  <a:lnTo>
                    <a:pt x="352" y="0"/>
                  </a:lnTo>
                  <a:lnTo>
                    <a:pt x="352" y="0"/>
                  </a:lnTo>
                  <a:lnTo>
                    <a:pt x="355" y="1"/>
                  </a:lnTo>
                  <a:lnTo>
                    <a:pt x="358" y="2"/>
                  </a:lnTo>
                  <a:lnTo>
                    <a:pt x="363" y="5"/>
                  </a:lnTo>
                  <a:lnTo>
                    <a:pt x="366" y="9"/>
                  </a:lnTo>
                  <a:lnTo>
                    <a:pt x="368" y="14"/>
                  </a:lnTo>
                  <a:lnTo>
                    <a:pt x="368" y="14"/>
                  </a:lnTo>
                  <a:lnTo>
                    <a:pt x="369" y="17"/>
                  </a:lnTo>
                  <a:lnTo>
                    <a:pt x="369" y="22"/>
                  </a:lnTo>
                  <a:lnTo>
                    <a:pt x="368" y="25"/>
                  </a:lnTo>
                  <a:lnTo>
                    <a:pt x="366" y="29"/>
                  </a:lnTo>
                  <a:lnTo>
                    <a:pt x="364" y="32"/>
                  </a:lnTo>
                  <a:lnTo>
                    <a:pt x="361" y="35"/>
                  </a:lnTo>
                  <a:lnTo>
                    <a:pt x="361" y="35"/>
                  </a:lnTo>
                  <a:lnTo>
                    <a:pt x="325" y="57"/>
                  </a:lnTo>
                  <a:lnTo>
                    <a:pt x="325" y="57"/>
                  </a:lnTo>
                  <a:lnTo>
                    <a:pt x="271" y="92"/>
                  </a:lnTo>
                  <a:lnTo>
                    <a:pt x="271" y="92"/>
                  </a:lnTo>
                  <a:lnTo>
                    <a:pt x="250" y="107"/>
                  </a:lnTo>
                  <a:lnTo>
                    <a:pt x="229" y="123"/>
                  </a:lnTo>
                  <a:lnTo>
                    <a:pt x="190" y="157"/>
                  </a:lnTo>
                  <a:lnTo>
                    <a:pt x="190" y="157"/>
                  </a:lnTo>
                  <a:lnTo>
                    <a:pt x="164" y="179"/>
                  </a:lnTo>
                  <a:lnTo>
                    <a:pt x="164" y="179"/>
                  </a:lnTo>
                  <a:lnTo>
                    <a:pt x="134" y="203"/>
                  </a:lnTo>
                  <a:lnTo>
                    <a:pt x="134" y="203"/>
                  </a:lnTo>
                  <a:lnTo>
                    <a:pt x="102" y="229"/>
                  </a:lnTo>
                  <a:lnTo>
                    <a:pt x="86" y="242"/>
                  </a:lnTo>
                  <a:lnTo>
                    <a:pt x="72" y="258"/>
                  </a:lnTo>
                  <a:lnTo>
                    <a:pt x="72" y="258"/>
                  </a:lnTo>
                  <a:lnTo>
                    <a:pt x="66" y="264"/>
                  </a:lnTo>
                  <a:lnTo>
                    <a:pt x="61" y="271"/>
                  </a:lnTo>
                  <a:lnTo>
                    <a:pt x="51" y="286"/>
                  </a:lnTo>
                  <a:lnTo>
                    <a:pt x="51" y="286"/>
                  </a:lnTo>
                  <a:lnTo>
                    <a:pt x="46" y="295"/>
                  </a:lnTo>
                  <a:lnTo>
                    <a:pt x="40" y="303"/>
                  </a:lnTo>
                  <a:lnTo>
                    <a:pt x="33" y="312"/>
                  </a:lnTo>
                  <a:lnTo>
                    <a:pt x="24" y="319"/>
                  </a:lnTo>
                  <a:lnTo>
                    <a:pt x="24" y="319"/>
                  </a:lnTo>
                  <a:lnTo>
                    <a:pt x="19" y="322"/>
                  </a:lnTo>
                  <a:lnTo>
                    <a:pt x="15" y="323"/>
                  </a:lnTo>
                  <a:lnTo>
                    <a:pt x="15" y="323"/>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55" name="Freeform 209"/>
            <p:cNvSpPr/>
            <p:nvPr/>
          </p:nvSpPr>
          <p:spPr bwMode="auto">
            <a:xfrm>
              <a:off x="4446588" y="2346325"/>
              <a:ext cx="285750" cy="307975"/>
            </a:xfrm>
            <a:custGeom>
              <a:avLst/>
              <a:gdLst/>
              <a:ahLst/>
              <a:cxnLst>
                <a:cxn ang="0">
                  <a:pos x="524" y="583"/>
                </a:cxn>
                <a:cxn ang="0">
                  <a:pos x="515" y="580"/>
                </a:cxn>
                <a:cxn ang="0">
                  <a:pos x="501" y="571"/>
                </a:cxn>
                <a:cxn ang="0">
                  <a:pos x="476" y="549"/>
                </a:cxn>
                <a:cxn ang="0">
                  <a:pos x="437" y="513"/>
                </a:cxn>
                <a:cxn ang="0">
                  <a:pos x="414" y="488"/>
                </a:cxn>
                <a:cxn ang="0">
                  <a:pos x="388" y="460"/>
                </a:cxn>
                <a:cxn ang="0">
                  <a:pos x="339" y="409"/>
                </a:cxn>
                <a:cxn ang="0">
                  <a:pos x="300" y="361"/>
                </a:cxn>
                <a:cxn ang="0">
                  <a:pos x="288" y="344"/>
                </a:cxn>
                <a:cxn ang="0">
                  <a:pos x="246" y="293"/>
                </a:cxn>
                <a:cxn ang="0">
                  <a:pos x="202" y="245"/>
                </a:cxn>
                <a:cxn ang="0">
                  <a:pos x="167" y="208"/>
                </a:cxn>
                <a:cxn ang="0">
                  <a:pos x="134" y="170"/>
                </a:cxn>
                <a:cxn ang="0">
                  <a:pos x="121" y="153"/>
                </a:cxn>
                <a:cxn ang="0">
                  <a:pos x="95" y="121"/>
                </a:cxn>
                <a:cxn ang="0">
                  <a:pos x="54" y="76"/>
                </a:cxn>
                <a:cxn ang="0">
                  <a:pos x="24" y="48"/>
                </a:cxn>
                <a:cxn ang="0">
                  <a:pos x="8" y="36"/>
                </a:cxn>
                <a:cxn ang="0">
                  <a:pos x="3" y="29"/>
                </a:cxn>
                <a:cxn ang="0">
                  <a:pos x="0" y="22"/>
                </a:cxn>
                <a:cxn ang="0">
                  <a:pos x="1" y="13"/>
                </a:cxn>
                <a:cxn ang="0">
                  <a:pos x="4" y="8"/>
                </a:cxn>
                <a:cxn ang="0">
                  <a:pos x="12" y="1"/>
                </a:cxn>
                <a:cxn ang="0">
                  <a:pos x="16" y="0"/>
                </a:cxn>
                <a:cxn ang="0">
                  <a:pos x="25" y="3"/>
                </a:cxn>
                <a:cxn ang="0">
                  <a:pos x="41" y="15"/>
                </a:cxn>
                <a:cxn ang="0">
                  <a:pos x="70" y="41"/>
                </a:cxn>
                <a:cxn ang="0">
                  <a:pos x="110" y="84"/>
                </a:cxn>
                <a:cxn ang="0">
                  <a:pos x="136" y="115"/>
                </a:cxn>
                <a:cxn ang="0">
                  <a:pos x="206" y="198"/>
                </a:cxn>
                <a:cxn ang="0">
                  <a:pos x="290" y="291"/>
                </a:cxn>
                <a:cxn ang="0">
                  <a:pos x="303" y="306"/>
                </a:cxn>
                <a:cxn ang="0">
                  <a:pos x="341" y="353"/>
                </a:cxn>
                <a:cxn ang="0">
                  <a:pos x="371" y="390"/>
                </a:cxn>
                <a:cxn ang="0">
                  <a:pos x="403" y="425"/>
                </a:cxn>
                <a:cxn ang="0">
                  <a:pos x="433" y="457"/>
                </a:cxn>
                <a:cxn ang="0">
                  <a:pos x="457" y="482"/>
                </a:cxn>
                <a:cxn ang="0">
                  <a:pos x="493" y="518"/>
                </a:cxn>
                <a:cxn ang="0">
                  <a:pos x="519" y="540"/>
                </a:cxn>
                <a:cxn ang="0">
                  <a:pos x="532" y="549"/>
                </a:cxn>
                <a:cxn ang="0">
                  <a:pos x="539" y="554"/>
                </a:cxn>
                <a:cxn ang="0">
                  <a:pos x="541" y="560"/>
                </a:cxn>
                <a:cxn ang="0">
                  <a:pos x="541" y="570"/>
                </a:cxn>
                <a:cxn ang="0">
                  <a:pos x="539" y="575"/>
                </a:cxn>
                <a:cxn ang="0">
                  <a:pos x="530" y="582"/>
                </a:cxn>
                <a:cxn ang="0">
                  <a:pos x="524" y="583"/>
                </a:cxn>
              </a:cxnLst>
              <a:rect l="0" t="0" r="r" b="b"/>
              <a:pathLst>
                <a:path w="541" h="583">
                  <a:moveTo>
                    <a:pt x="524" y="583"/>
                  </a:moveTo>
                  <a:lnTo>
                    <a:pt x="524" y="583"/>
                  </a:lnTo>
                  <a:lnTo>
                    <a:pt x="520" y="582"/>
                  </a:lnTo>
                  <a:lnTo>
                    <a:pt x="515" y="580"/>
                  </a:lnTo>
                  <a:lnTo>
                    <a:pt x="515" y="580"/>
                  </a:lnTo>
                  <a:lnTo>
                    <a:pt x="501" y="571"/>
                  </a:lnTo>
                  <a:lnTo>
                    <a:pt x="488" y="560"/>
                  </a:lnTo>
                  <a:lnTo>
                    <a:pt x="476" y="549"/>
                  </a:lnTo>
                  <a:lnTo>
                    <a:pt x="462" y="538"/>
                  </a:lnTo>
                  <a:lnTo>
                    <a:pt x="437" y="513"/>
                  </a:lnTo>
                  <a:lnTo>
                    <a:pt x="414" y="488"/>
                  </a:lnTo>
                  <a:lnTo>
                    <a:pt x="414" y="488"/>
                  </a:lnTo>
                  <a:lnTo>
                    <a:pt x="388" y="460"/>
                  </a:lnTo>
                  <a:lnTo>
                    <a:pt x="388" y="460"/>
                  </a:lnTo>
                  <a:lnTo>
                    <a:pt x="365" y="437"/>
                  </a:lnTo>
                  <a:lnTo>
                    <a:pt x="339" y="409"/>
                  </a:lnTo>
                  <a:lnTo>
                    <a:pt x="313" y="377"/>
                  </a:lnTo>
                  <a:lnTo>
                    <a:pt x="300" y="361"/>
                  </a:lnTo>
                  <a:lnTo>
                    <a:pt x="288" y="344"/>
                  </a:lnTo>
                  <a:lnTo>
                    <a:pt x="288" y="344"/>
                  </a:lnTo>
                  <a:lnTo>
                    <a:pt x="268" y="319"/>
                  </a:lnTo>
                  <a:lnTo>
                    <a:pt x="246" y="293"/>
                  </a:lnTo>
                  <a:lnTo>
                    <a:pt x="224" y="269"/>
                  </a:lnTo>
                  <a:lnTo>
                    <a:pt x="202" y="245"/>
                  </a:lnTo>
                  <a:lnTo>
                    <a:pt x="202" y="245"/>
                  </a:lnTo>
                  <a:lnTo>
                    <a:pt x="167" y="208"/>
                  </a:lnTo>
                  <a:lnTo>
                    <a:pt x="150" y="189"/>
                  </a:lnTo>
                  <a:lnTo>
                    <a:pt x="134" y="170"/>
                  </a:lnTo>
                  <a:lnTo>
                    <a:pt x="134" y="170"/>
                  </a:lnTo>
                  <a:lnTo>
                    <a:pt x="121" y="153"/>
                  </a:lnTo>
                  <a:lnTo>
                    <a:pt x="121" y="153"/>
                  </a:lnTo>
                  <a:lnTo>
                    <a:pt x="95" y="121"/>
                  </a:lnTo>
                  <a:lnTo>
                    <a:pt x="69" y="90"/>
                  </a:lnTo>
                  <a:lnTo>
                    <a:pt x="54" y="76"/>
                  </a:lnTo>
                  <a:lnTo>
                    <a:pt x="40" y="61"/>
                  </a:lnTo>
                  <a:lnTo>
                    <a:pt x="24" y="48"/>
                  </a:lnTo>
                  <a:lnTo>
                    <a:pt x="8" y="36"/>
                  </a:lnTo>
                  <a:lnTo>
                    <a:pt x="8" y="36"/>
                  </a:lnTo>
                  <a:lnTo>
                    <a:pt x="5" y="32"/>
                  </a:lnTo>
                  <a:lnTo>
                    <a:pt x="3" y="29"/>
                  </a:lnTo>
                  <a:lnTo>
                    <a:pt x="0" y="25"/>
                  </a:lnTo>
                  <a:lnTo>
                    <a:pt x="0" y="22"/>
                  </a:lnTo>
                  <a:lnTo>
                    <a:pt x="0" y="17"/>
                  </a:lnTo>
                  <a:lnTo>
                    <a:pt x="1" y="13"/>
                  </a:lnTo>
                  <a:lnTo>
                    <a:pt x="1" y="13"/>
                  </a:lnTo>
                  <a:lnTo>
                    <a:pt x="4" y="8"/>
                  </a:lnTo>
                  <a:lnTo>
                    <a:pt x="7" y="3"/>
                  </a:lnTo>
                  <a:lnTo>
                    <a:pt x="12" y="1"/>
                  </a:lnTo>
                  <a:lnTo>
                    <a:pt x="16" y="0"/>
                  </a:lnTo>
                  <a:lnTo>
                    <a:pt x="16" y="0"/>
                  </a:lnTo>
                  <a:lnTo>
                    <a:pt x="21" y="0"/>
                  </a:lnTo>
                  <a:lnTo>
                    <a:pt x="25" y="3"/>
                  </a:lnTo>
                  <a:lnTo>
                    <a:pt x="25" y="3"/>
                  </a:lnTo>
                  <a:lnTo>
                    <a:pt x="41" y="15"/>
                  </a:lnTo>
                  <a:lnTo>
                    <a:pt x="55" y="28"/>
                  </a:lnTo>
                  <a:lnTo>
                    <a:pt x="70" y="41"/>
                  </a:lnTo>
                  <a:lnTo>
                    <a:pt x="83" y="55"/>
                  </a:lnTo>
                  <a:lnTo>
                    <a:pt x="110" y="84"/>
                  </a:lnTo>
                  <a:lnTo>
                    <a:pt x="136" y="115"/>
                  </a:lnTo>
                  <a:lnTo>
                    <a:pt x="136" y="115"/>
                  </a:lnTo>
                  <a:lnTo>
                    <a:pt x="170" y="156"/>
                  </a:lnTo>
                  <a:lnTo>
                    <a:pt x="206" y="198"/>
                  </a:lnTo>
                  <a:lnTo>
                    <a:pt x="246" y="242"/>
                  </a:lnTo>
                  <a:lnTo>
                    <a:pt x="290" y="291"/>
                  </a:lnTo>
                  <a:lnTo>
                    <a:pt x="290" y="291"/>
                  </a:lnTo>
                  <a:lnTo>
                    <a:pt x="303" y="306"/>
                  </a:lnTo>
                  <a:lnTo>
                    <a:pt x="317" y="322"/>
                  </a:lnTo>
                  <a:lnTo>
                    <a:pt x="341" y="353"/>
                  </a:lnTo>
                  <a:lnTo>
                    <a:pt x="341" y="353"/>
                  </a:lnTo>
                  <a:lnTo>
                    <a:pt x="371" y="390"/>
                  </a:lnTo>
                  <a:lnTo>
                    <a:pt x="387" y="407"/>
                  </a:lnTo>
                  <a:lnTo>
                    <a:pt x="403" y="425"/>
                  </a:lnTo>
                  <a:lnTo>
                    <a:pt x="403" y="425"/>
                  </a:lnTo>
                  <a:lnTo>
                    <a:pt x="433" y="457"/>
                  </a:lnTo>
                  <a:lnTo>
                    <a:pt x="433" y="457"/>
                  </a:lnTo>
                  <a:lnTo>
                    <a:pt x="457" y="482"/>
                  </a:lnTo>
                  <a:lnTo>
                    <a:pt x="481" y="507"/>
                  </a:lnTo>
                  <a:lnTo>
                    <a:pt x="493" y="518"/>
                  </a:lnTo>
                  <a:lnTo>
                    <a:pt x="507" y="529"/>
                  </a:lnTo>
                  <a:lnTo>
                    <a:pt x="519" y="540"/>
                  </a:lnTo>
                  <a:lnTo>
                    <a:pt x="532" y="549"/>
                  </a:lnTo>
                  <a:lnTo>
                    <a:pt x="532" y="549"/>
                  </a:lnTo>
                  <a:lnTo>
                    <a:pt x="537" y="552"/>
                  </a:lnTo>
                  <a:lnTo>
                    <a:pt x="539" y="554"/>
                  </a:lnTo>
                  <a:lnTo>
                    <a:pt x="540" y="557"/>
                  </a:lnTo>
                  <a:lnTo>
                    <a:pt x="541" y="560"/>
                  </a:lnTo>
                  <a:lnTo>
                    <a:pt x="541" y="565"/>
                  </a:lnTo>
                  <a:lnTo>
                    <a:pt x="541" y="570"/>
                  </a:lnTo>
                  <a:lnTo>
                    <a:pt x="541" y="570"/>
                  </a:lnTo>
                  <a:lnTo>
                    <a:pt x="539" y="575"/>
                  </a:lnTo>
                  <a:lnTo>
                    <a:pt x="534" y="579"/>
                  </a:lnTo>
                  <a:lnTo>
                    <a:pt x="530" y="582"/>
                  </a:lnTo>
                  <a:lnTo>
                    <a:pt x="527" y="583"/>
                  </a:lnTo>
                  <a:lnTo>
                    <a:pt x="524" y="583"/>
                  </a:lnTo>
                  <a:lnTo>
                    <a:pt x="524" y="583"/>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56" name="Freeform 210"/>
            <p:cNvSpPr/>
            <p:nvPr/>
          </p:nvSpPr>
          <p:spPr bwMode="auto">
            <a:xfrm>
              <a:off x="4349750" y="2435225"/>
              <a:ext cx="273050" cy="288925"/>
            </a:xfrm>
            <a:custGeom>
              <a:avLst/>
              <a:gdLst/>
              <a:ahLst/>
              <a:cxnLst>
                <a:cxn ang="0">
                  <a:pos x="493" y="546"/>
                </a:cxn>
                <a:cxn ang="0">
                  <a:pos x="481" y="537"/>
                </a:cxn>
                <a:cxn ang="0">
                  <a:pos x="475" y="524"/>
                </a:cxn>
                <a:cxn ang="0">
                  <a:pos x="457" y="505"/>
                </a:cxn>
                <a:cxn ang="0">
                  <a:pos x="444" y="490"/>
                </a:cxn>
                <a:cxn ang="0">
                  <a:pos x="436" y="479"/>
                </a:cxn>
                <a:cxn ang="0">
                  <a:pos x="411" y="452"/>
                </a:cxn>
                <a:cxn ang="0">
                  <a:pos x="402" y="443"/>
                </a:cxn>
                <a:cxn ang="0">
                  <a:pos x="387" y="420"/>
                </a:cxn>
                <a:cxn ang="0">
                  <a:pos x="376" y="410"/>
                </a:cxn>
                <a:cxn ang="0">
                  <a:pos x="345" y="378"/>
                </a:cxn>
                <a:cxn ang="0">
                  <a:pos x="321" y="352"/>
                </a:cxn>
                <a:cxn ang="0">
                  <a:pos x="280" y="313"/>
                </a:cxn>
                <a:cxn ang="0">
                  <a:pos x="252" y="285"/>
                </a:cxn>
                <a:cxn ang="0">
                  <a:pos x="151" y="183"/>
                </a:cxn>
                <a:cxn ang="0">
                  <a:pos x="106" y="136"/>
                </a:cxn>
                <a:cxn ang="0">
                  <a:pos x="64" y="92"/>
                </a:cxn>
                <a:cxn ang="0">
                  <a:pos x="33" y="58"/>
                </a:cxn>
                <a:cxn ang="0">
                  <a:pos x="13" y="39"/>
                </a:cxn>
                <a:cxn ang="0">
                  <a:pos x="3" y="26"/>
                </a:cxn>
                <a:cxn ang="0">
                  <a:pos x="0" y="14"/>
                </a:cxn>
                <a:cxn ang="0">
                  <a:pos x="5" y="6"/>
                </a:cxn>
                <a:cxn ang="0">
                  <a:pos x="19" y="0"/>
                </a:cxn>
                <a:cxn ang="0">
                  <a:pos x="26" y="2"/>
                </a:cxn>
                <a:cxn ang="0">
                  <a:pos x="34" y="8"/>
                </a:cxn>
                <a:cxn ang="0">
                  <a:pos x="72" y="47"/>
                </a:cxn>
                <a:cxn ang="0">
                  <a:pos x="94" y="67"/>
                </a:cxn>
                <a:cxn ang="0">
                  <a:pos x="151" y="133"/>
                </a:cxn>
                <a:cxn ang="0">
                  <a:pos x="191" y="176"/>
                </a:cxn>
                <a:cxn ang="0">
                  <a:pos x="275" y="260"/>
                </a:cxn>
                <a:cxn ang="0">
                  <a:pos x="311" y="293"/>
                </a:cxn>
                <a:cxn ang="0">
                  <a:pos x="364" y="343"/>
                </a:cxn>
                <a:cxn ang="0">
                  <a:pos x="407" y="387"/>
                </a:cxn>
                <a:cxn ang="0">
                  <a:pos x="423" y="411"/>
                </a:cxn>
                <a:cxn ang="0">
                  <a:pos x="440" y="429"/>
                </a:cxn>
                <a:cxn ang="0">
                  <a:pos x="452" y="440"/>
                </a:cxn>
                <a:cxn ang="0">
                  <a:pos x="460" y="452"/>
                </a:cxn>
                <a:cxn ang="0">
                  <a:pos x="481" y="478"/>
                </a:cxn>
                <a:cxn ang="0">
                  <a:pos x="496" y="493"/>
                </a:cxn>
                <a:cxn ang="0">
                  <a:pos x="508" y="510"/>
                </a:cxn>
                <a:cxn ang="0">
                  <a:pos x="512" y="513"/>
                </a:cxn>
                <a:cxn ang="0">
                  <a:pos x="515" y="524"/>
                </a:cxn>
                <a:cxn ang="0">
                  <a:pos x="515" y="533"/>
                </a:cxn>
                <a:cxn ang="0">
                  <a:pos x="510" y="542"/>
                </a:cxn>
                <a:cxn ang="0">
                  <a:pos x="499" y="546"/>
                </a:cxn>
              </a:cxnLst>
              <a:rect l="0" t="0" r="r" b="b"/>
              <a:pathLst>
                <a:path w="515" h="546">
                  <a:moveTo>
                    <a:pt x="499" y="546"/>
                  </a:moveTo>
                  <a:lnTo>
                    <a:pt x="499" y="546"/>
                  </a:lnTo>
                  <a:lnTo>
                    <a:pt x="493" y="546"/>
                  </a:lnTo>
                  <a:lnTo>
                    <a:pt x="488" y="543"/>
                  </a:lnTo>
                  <a:lnTo>
                    <a:pt x="483" y="540"/>
                  </a:lnTo>
                  <a:lnTo>
                    <a:pt x="481" y="537"/>
                  </a:lnTo>
                  <a:lnTo>
                    <a:pt x="480" y="534"/>
                  </a:lnTo>
                  <a:lnTo>
                    <a:pt x="480" y="534"/>
                  </a:lnTo>
                  <a:lnTo>
                    <a:pt x="475" y="524"/>
                  </a:lnTo>
                  <a:lnTo>
                    <a:pt x="470" y="517"/>
                  </a:lnTo>
                  <a:lnTo>
                    <a:pt x="463" y="511"/>
                  </a:lnTo>
                  <a:lnTo>
                    <a:pt x="457" y="505"/>
                  </a:lnTo>
                  <a:lnTo>
                    <a:pt x="457" y="505"/>
                  </a:lnTo>
                  <a:lnTo>
                    <a:pt x="450" y="498"/>
                  </a:lnTo>
                  <a:lnTo>
                    <a:pt x="444" y="490"/>
                  </a:lnTo>
                  <a:lnTo>
                    <a:pt x="444" y="490"/>
                  </a:lnTo>
                  <a:lnTo>
                    <a:pt x="436" y="479"/>
                  </a:lnTo>
                  <a:lnTo>
                    <a:pt x="436" y="479"/>
                  </a:lnTo>
                  <a:lnTo>
                    <a:pt x="425" y="466"/>
                  </a:lnTo>
                  <a:lnTo>
                    <a:pt x="419" y="458"/>
                  </a:lnTo>
                  <a:lnTo>
                    <a:pt x="411" y="452"/>
                  </a:lnTo>
                  <a:lnTo>
                    <a:pt x="411" y="452"/>
                  </a:lnTo>
                  <a:lnTo>
                    <a:pt x="407" y="448"/>
                  </a:lnTo>
                  <a:lnTo>
                    <a:pt x="402" y="443"/>
                  </a:lnTo>
                  <a:lnTo>
                    <a:pt x="395" y="433"/>
                  </a:lnTo>
                  <a:lnTo>
                    <a:pt x="395" y="433"/>
                  </a:lnTo>
                  <a:lnTo>
                    <a:pt x="387" y="420"/>
                  </a:lnTo>
                  <a:lnTo>
                    <a:pt x="382" y="415"/>
                  </a:lnTo>
                  <a:lnTo>
                    <a:pt x="376" y="410"/>
                  </a:lnTo>
                  <a:lnTo>
                    <a:pt x="376" y="410"/>
                  </a:lnTo>
                  <a:lnTo>
                    <a:pt x="367" y="404"/>
                  </a:lnTo>
                  <a:lnTo>
                    <a:pt x="360" y="395"/>
                  </a:lnTo>
                  <a:lnTo>
                    <a:pt x="345" y="378"/>
                  </a:lnTo>
                  <a:lnTo>
                    <a:pt x="345" y="378"/>
                  </a:lnTo>
                  <a:lnTo>
                    <a:pt x="333" y="364"/>
                  </a:lnTo>
                  <a:lnTo>
                    <a:pt x="321" y="352"/>
                  </a:lnTo>
                  <a:lnTo>
                    <a:pt x="321" y="352"/>
                  </a:lnTo>
                  <a:lnTo>
                    <a:pt x="299" y="332"/>
                  </a:lnTo>
                  <a:lnTo>
                    <a:pt x="280" y="313"/>
                  </a:lnTo>
                  <a:lnTo>
                    <a:pt x="280" y="313"/>
                  </a:lnTo>
                  <a:lnTo>
                    <a:pt x="252" y="285"/>
                  </a:lnTo>
                  <a:lnTo>
                    <a:pt x="252" y="285"/>
                  </a:lnTo>
                  <a:lnTo>
                    <a:pt x="225" y="260"/>
                  </a:lnTo>
                  <a:lnTo>
                    <a:pt x="200" y="234"/>
                  </a:lnTo>
                  <a:lnTo>
                    <a:pt x="151" y="183"/>
                  </a:lnTo>
                  <a:lnTo>
                    <a:pt x="151" y="183"/>
                  </a:lnTo>
                  <a:lnTo>
                    <a:pt x="106" y="136"/>
                  </a:lnTo>
                  <a:lnTo>
                    <a:pt x="106" y="136"/>
                  </a:lnTo>
                  <a:lnTo>
                    <a:pt x="87" y="116"/>
                  </a:lnTo>
                  <a:lnTo>
                    <a:pt x="87" y="116"/>
                  </a:lnTo>
                  <a:lnTo>
                    <a:pt x="64" y="92"/>
                  </a:lnTo>
                  <a:lnTo>
                    <a:pt x="40" y="66"/>
                  </a:lnTo>
                  <a:lnTo>
                    <a:pt x="40" y="66"/>
                  </a:lnTo>
                  <a:lnTo>
                    <a:pt x="33" y="58"/>
                  </a:lnTo>
                  <a:lnTo>
                    <a:pt x="24" y="50"/>
                  </a:lnTo>
                  <a:lnTo>
                    <a:pt x="24" y="50"/>
                  </a:lnTo>
                  <a:lnTo>
                    <a:pt x="13" y="39"/>
                  </a:lnTo>
                  <a:lnTo>
                    <a:pt x="8" y="33"/>
                  </a:lnTo>
                  <a:lnTo>
                    <a:pt x="3" y="26"/>
                  </a:lnTo>
                  <a:lnTo>
                    <a:pt x="3" y="26"/>
                  </a:lnTo>
                  <a:lnTo>
                    <a:pt x="1" y="22"/>
                  </a:lnTo>
                  <a:lnTo>
                    <a:pt x="0" y="18"/>
                  </a:lnTo>
                  <a:lnTo>
                    <a:pt x="0" y="14"/>
                  </a:lnTo>
                  <a:lnTo>
                    <a:pt x="2" y="10"/>
                  </a:lnTo>
                  <a:lnTo>
                    <a:pt x="2" y="10"/>
                  </a:lnTo>
                  <a:lnTo>
                    <a:pt x="5" y="6"/>
                  </a:lnTo>
                  <a:lnTo>
                    <a:pt x="9" y="3"/>
                  </a:lnTo>
                  <a:lnTo>
                    <a:pt x="14" y="1"/>
                  </a:lnTo>
                  <a:lnTo>
                    <a:pt x="19" y="0"/>
                  </a:lnTo>
                  <a:lnTo>
                    <a:pt x="19" y="0"/>
                  </a:lnTo>
                  <a:lnTo>
                    <a:pt x="22" y="1"/>
                  </a:lnTo>
                  <a:lnTo>
                    <a:pt x="26" y="2"/>
                  </a:lnTo>
                  <a:lnTo>
                    <a:pt x="31" y="4"/>
                  </a:lnTo>
                  <a:lnTo>
                    <a:pt x="34" y="8"/>
                  </a:lnTo>
                  <a:lnTo>
                    <a:pt x="34" y="8"/>
                  </a:lnTo>
                  <a:lnTo>
                    <a:pt x="42" y="18"/>
                  </a:lnTo>
                  <a:lnTo>
                    <a:pt x="51" y="29"/>
                  </a:lnTo>
                  <a:lnTo>
                    <a:pt x="72" y="47"/>
                  </a:lnTo>
                  <a:lnTo>
                    <a:pt x="72" y="47"/>
                  </a:lnTo>
                  <a:lnTo>
                    <a:pt x="83" y="57"/>
                  </a:lnTo>
                  <a:lnTo>
                    <a:pt x="94" y="67"/>
                  </a:lnTo>
                  <a:lnTo>
                    <a:pt x="94" y="67"/>
                  </a:lnTo>
                  <a:lnTo>
                    <a:pt x="124" y="100"/>
                  </a:lnTo>
                  <a:lnTo>
                    <a:pt x="151" y="133"/>
                  </a:lnTo>
                  <a:lnTo>
                    <a:pt x="164" y="146"/>
                  </a:lnTo>
                  <a:lnTo>
                    <a:pt x="164" y="146"/>
                  </a:lnTo>
                  <a:lnTo>
                    <a:pt x="191" y="176"/>
                  </a:lnTo>
                  <a:lnTo>
                    <a:pt x="219" y="205"/>
                  </a:lnTo>
                  <a:lnTo>
                    <a:pt x="247" y="232"/>
                  </a:lnTo>
                  <a:lnTo>
                    <a:pt x="275" y="260"/>
                  </a:lnTo>
                  <a:lnTo>
                    <a:pt x="275" y="260"/>
                  </a:lnTo>
                  <a:lnTo>
                    <a:pt x="311" y="293"/>
                  </a:lnTo>
                  <a:lnTo>
                    <a:pt x="311" y="293"/>
                  </a:lnTo>
                  <a:lnTo>
                    <a:pt x="342" y="321"/>
                  </a:lnTo>
                  <a:lnTo>
                    <a:pt x="342" y="321"/>
                  </a:lnTo>
                  <a:lnTo>
                    <a:pt x="364" y="343"/>
                  </a:lnTo>
                  <a:lnTo>
                    <a:pt x="386" y="363"/>
                  </a:lnTo>
                  <a:lnTo>
                    <a:pt x="396" y="375"/>
                  </a:lnTo>
                  <a:lnTo>
                    <a:pt x="407" y="387"/>
                  </a:lnTo>
                  <a:lnTo>
                    <a:pt x="415" y="398"/>
                  </a:lnTo>
                  <a:lnTo>
                    <a:pt x="423" y="411"/>
                  </a:lnTo>
                  <a:lnTo>
                    <a:pt x="423" y="411"/>
                  </a:lnTo>
                  <a:lnTo>
                    <a:pt x="426" y="416"/>
                  </a:lnTo>
                  <a:lnTo>
                    <a:pt x="430" y="421"/>
                  </a:lnTo>
                  <a:lnTo>
                    <a:pt x="440" y="429"/>
                  </a:lnTo>
                  <a:lnTo>
                    <a:pt x="440" y="429"/>
                  </a:lnTo>
                  <a:lnTo>
                    <a:pt x="446" y="435"/>
                  </a:lnTo>
                  <a:lnTo>
                    <a:pt x="452" y="440"/>
                  </a:lnTo>
                  <a:lnTo>
                    <a:pt x="452" y="440"/>
                  </a:lnTo>
                  <a:lnTo>
                    <a:pt x="460" y="452"/>
                  </a:lnTo>
                  <a:lnTo>
                    <a:pt x="460" y="452"/>
                  </a:lnTo>
                  <a:lnTo>
                    <a:pt x="470" y="466"/>
                  </a:lnTo>
                  <a:lnTo>
                    <a:pt x="475" y="472"/>
                  </a:lnTo>
                  <a:lnTo>
                    <a:pt x="481" y="478"/>
                  </a:lnTo>
                  <a:lnTo>
                    <a:pt x="481" y="478"/>
                  </a:lnTo>
                  <a:lnTo>
                    <a:pt x="489" y="486"/>
                  </a:lnTo>
                  <a:lnTo>
                    <a:pt x="496" y="493"/>
                  </a:lnTo>
                  <a:lnTo>
                    <a:pt x="502" y="501"/>
                  </a:lnTo>
                  <a:lnTo>
                    <a:pt x="507" y="509"/>
                  </a:lnTo>
                  <a:lnTo>
                    <a:pt x="508" y="510"/>
                  </a:lnTo>
                  <a:lnTo>
                    <a:pt x="509" y="511"/>
                  </a:lnTo>
                  <a:lnTo>
                    <a:pt x="509" y="511"/>
                  </a:lnTo>
                  <a:lnTo>
                    <a:pt x="512" y="513"/>
                  </a:lnTo>
                  <a:lnTo>
                    <a:pt x="514" y="516"/>
                  </a:lnTo>
                  <a:lnTo>
                    <a:pt x="515" y="520"/>
                  </a:lnTo>
                  <a:lnTo>
                    <a:pt x="515" y="524"/>
                  </a:lnTo>
                  <a:lnTo>
                    <a:pt x="515" y="530"/>
                  </a:lnTo>
                  <a:lnTo>
                    <a:pt x="515" y="530"/>
                  </a:lnTo>
                  <a:lnTo>
                    <a:pt x="515" y="533"/>
                  </a:lnTo>
                  <a:lnTo>
                    <a:pt x="514" y="537"/>
                  </a:lnTo>
                  <a:lnTo>
                    <a:pt x="513" y="540"/>
                  </a:lnTo>
                  <a:lnTo>
                    <a:pt x="510" y="542"/>
                  </a:lnTo>
                  <a:lnTo>
                    <a:pt x="510" y="542"/>
                  </a:lnTo>
                  <a:lnTo>
                    <a:pt x="506" y="545"/>
                  </a:lnTo>
                  <a:lnTo>
                    <a:pt x="499" y="546"/>
                  </a:lnTo>
                  <a:lnTo>
                    <a:pt x="499" y="546"/>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57" name="Freeform 211"/>
            <p:cNvSpPr/>
            <p:nvPr/>
          </p:nvSpPr>
          <p:spPr bwMode="auto">
            <a:xfrm>
              <a:off x="4708525" y="2740025"/>
              <a:ext cx="77788" cy="74613"/>
            </a:xfrm>
            <a:custGeom>
              <a:avLst/>
              <a:gdLst/>
              <a:ahLst/>
              <a:cxnLst>
                <a:cxn ang="0">
                  <a:pos x="116" y="142"/>
                </a:cxn>
                <a:cxn ang="0">
                  <a:pos x="111" y="142"/>
                </a:cxn>
                <a:cxn ang="0">
                  <a:pos x="101" y="140"/>
                </a:cxn>
                <a:cxn ang="0">
                  <a:pos x="90" y="136"/>
                </a:cxn>
                <a:cxn ang="0">
                  <a:pos x="88" y="139"/>
                </a:cxn>
                <a:cxn ang="0">
                  <a:pos x="79" y="141"/>
                </a:cxn>
                <a:cxn ang="0">
                  <a:pos x="77" y="141"/>
                </a:cxn>
                <a:cxn ang="0">
                  <a:pos x="63" y="139"/>
                </a:cxn>
                <a:cxn ang="0">
                  <a:pos x="49" y="136"/>
                </a:cxn>
                <a:cxn ang="0">
                  <a:pos x="42" y="134"/>
                </a:cxn>
                <a:cxn ang="0">
                  <a:pos x="33" y="127"/>
                </a:cxn>
                <a:cxn ang="0">
                  <a:pos x="30" y="129"/>
                </a:cxn>
                <a:cxn ang="0">
                  <a:pos x="21" y="131"/>
                </a:cxn>
                <a:cxn ang="0">
                  <a:pos x="18" y="130"/>
                </a:cxn>
                <a:cxn ang="0">
                  <a:pos x="12" y="127"/>
                </a:cxn>
                <a:cxn ang="0">
                  <a:pos x="7" y="122"/>
                </a:cxn>
                <a:cxn ang="0">
                  <a:pos x="6" y="117"/>
                </a:cxn>
                <a:cxn ang="0">
                  <a:pos x="5" y="115"/>
                </a:cxn>
                <a:cxn ang="0">
                  <a:pos x="1" y="108"/>
                </a:cxn>
                <a:cxn ang="0">
                  <a:pos x="1" y="101"/>
                </a:cxn>
                <a:cxn ang="0">
                  <a:pos x="3" y="95"/>
                </a:cxn>
                <a:cxn ang="0">
                  <a:pos x="13" y="83"/>
                </a:cxn>
                <a:cxn ang="0">
                  <a:pos x="31" y="62"/>
                </a:cxn>
                <a:cxn ang="0">
                  <a:pos x="63" y="34"/>
                </a:cxn>
                <a:cxn ang="0">
                  <a:pos x="92" y="13"/>
                </a:cxn>
                <a:cxn ang="0">
                  <a:pos x="98" y="8"/>
                </a:cxn>
                <a:cxn ang="0">
                  <a:pos x="113" y="1"/>
                </a:cxn>
                <a:cxn ang="0">
                  <a:pos x="121" y="0"/>
                </a:cxn>
                <a:cxn ang="0">
                  <a:pos x="131" y="2"/>
                </a:cxn>
                <a:cxn ang="0">
                  <a:pos x="137" y="5"/>
                </a:cxn>
                <a:cxn ang="0">
                  <a:pos x="143" y="15"/>
                </a:cxn>
                <a:cxn ang="0">
                  <a:pos x="147" y="29"/>
                </a:cxn>
                <a:cxn ang="0">
                  <a:pos x="148" y="35"/>
                </a:cxn>
                <a:cxn ang="0">
                  <a:pos x="147" y="53"/>
                </a:cxn>
                <a:cxn ang="0">
                  <a:pos x="148" y="84"/>
                </a:cxn>
                <a:cxn ang="0">
                  <a:pos x="148" y="100"/>
                </a:cxn>
                <a:cxn ang="0">
                  <a:pos x="146" y="116"/>
                </a:cxn>
                <a:cxn ang="0">
                  <a:pos x="145" y="125"/>
                </a:cxn>
                <a:cxn ang="0">
                  <a:pos x="141" y="132"/>
                </a:cxn>
                <a:cxn ang="0">
                  <a:pos x="136" y="136"/>
                </a:cxn>
                <a:cxn ang="0">
                  <a:pos x="128" y="141"/>
                </a:cxn>
                <a:cxn ang="0">
                  <a:pos x="126" y="141"/>
                </a:cxn>
                <a:cxn ang="0">
                  <a:pos x="121" y="142"/>
                </a:cxn>
                <a:cxn ang="0">
                  <a:pos x="116" y="142"/>
                </a:cxn>
              </a:cxnLst>
              <a:rect l="0" t="0" r="r" b="b"/>
              <a:pathLst>
                <a:path w="148" h="142">
                  <a:moveTo>
                    <a:pt x="116" y="142"/>
                  </a:moveTo>
                  <a:lnTo>
                    <a:pt x="116" y="142"/>
                  </a:lnTo>
                  <a:lnTo>
                    <a:pt x="111" y="142"/>
                  </a:lnTo>
                  <a:lnTo>
                    <a:pt x="111" y="142"/>
                  </a:lnTo>
                  <a:lnTo>
                    <a:pt x="101" y="140"/>
                  </a:lnTo>
                  <a:lnTo>
                    <a:pt x="101" y="140"/>
                  </a:lnTo>
                  <a:lnTo>
                    <a:pt x="93" y="136"/>
                  </a:lnTo>
                  <a:lnTo>
                    <a:pt x="90" y="136"/>
                  </a:lnTo>
                  <a:lnTo>
                    <a:pt x="88" y="139"/>
                  </a:lnTo>
                  <a:lnTo>
                    <a:pt x="88" y="139"/>
                  </a:lnTo>
                  <a:lnTo>
                    <a:pt x="84" y="141"/>
                  </a:lnTo>
                  <a:lnTo>
                    <a:pt x="79" y="141"/>
                  </a:lnTo>
                  <a:lnTo>
                    <a:pt x="79" y="141"/>
                  </a:lnTo>
                  <a:lnTo>
                    <a:pt x="77" y="141"/>
                  </a:lnTo>
                  <a:lnTo>
                    <a:pt x="77" y="141"/>
                  </a:lnTo>
                  <a:lnTo>
                    <a:pt x="63" y="139"/>
                  </a:lnTo>
                  <a:lnTo>
                    <a:pt x="63" y="139"/>
                  </a:lnTo>
                  <a:lnTo>
                    <a:pt x="49" y="136"/>
                  </a:lnTo>
                  <a:lnTo>
                    <a:pt x="49" y="136"/>
                  </a:lnTo>
                  <a:lnTo>
                    <a:pt x="42" y="134"/>
                  </a:lnTo>
                  <a:lnTo>
                    <a:pt x="36" y="130"/>
                  </a:lnTo>
                  <a:lnTo>
                    <a:pt x="33" y="127"/>
                  </a:lnTo>
                  <a:lnTo>
                    <a:pt x="30" y="129"/>
                  </a:lnTo>
                  <a:lnTo>
                    <a:pt x="30" y="129"/>
                  </a:lnTo>
                  <a:lnTo>
                    <a:pt x="25" y="130"/>
                  </a:lnTo>
                  <a:lnTo>
                    <a:pt x="21" y="131"/>
                  </a:lnTo>
                  <a:lnTo>
                    <a:pt x="21" y="131"/>
                  </a:lnTo>
                  <a:lnTo>
                    <a:pt x="18" y="130"/>
                  </a:lnTo>
                  <a:lnTo>
                    <a:pt x="13" y="129"/>
                  </a:lnTo>
                  <a:lnTo>
                    <a:pt x="12" y="127"/>
                  </a:lnTo>
                  <a:lnTo>
                    <a:pt x="10" y="125"/>
                  </a:lnTo>
                  <a:lnTo>
                    <a:pt x="7" y="122"/>
                  </a:lnTo>
                  <a:lnTo>
                    <a:pt x="6" y="119"/>
                  </a:lnTo>
                  <a:lnTo>
                    <a:pt x="6" y="117"/>
                  </a:lnTo>
                  <a:lnTo>
                    <a:pt x="5" y="115"/>
                  </a:lnTo>
                  <a:lnTo>
                    <a:pt x="5" y="115"/>
                  </a:lnTo>
                  <a:lnTo>
                    <a:pt x="2" y="112"/>
                  </a:lnTo>
                  <a:lnTo>
                    <a:pt x="1" y="108"/>
                  </a:lnTo>
                  <a:lnTo>
                    <a:pt x="0" y="104"/>
                  </a:lnTo>
                  <a:lnTo>
                    <a:pt x="1" y="101"/>
                  </a:lnTo>
                  <a:lnTo>
                    <a:pt x="2" y="98"/>
                  </a:lnTo>
                  <a:lnTo>
                    <a:pt x="3" y="95"/>
                  </a:lnTo>
                  <a:lnTo>
                    <a:pt x="3" y="95"/>
                  </a:lnTo>
                  <a:lnTo>
                    <a:pt x="13" y="83"/>
                  </a:lnTo>
                  <a:lnTo>
                    <a:pt x="22" y="72"/>
                  </a:lnTo>
                  <a:lnTo>
                    <a:pt x="31" y="62"/>
                  </a:lnTo>
                  <a:lnTo>
                    <a:pt x="42" y="52"/>
                  </a:lnTo>
                  <a:lnTo>
                    <a:pt x="63" y="34"/>
                  </a:lnTo>
                  <a:lnTo>
                    <a:pt x="87" y="17"/>
                  </a:lnTo>
                  <a:lnTo>
                    <a:pt x="92" y="13"/>
                  </a:lnTo>
                  <a:lnTo>
                    <a:pt x="92" y="13"/>
                  </a:lnTo>
                  <a:lnTo>
                    <a:pt x="98" y="8"/>
                  </a:lnTo>
                  <a:lnTo>
                    <a:pt x="105" y="4"/>
                  </a:lnTo>
                  <a:lnTo>
                    <a:pt x="113" y="1"/>
                  </a:lnTo>
                  <a:lnTo>
                    <a:pt x="121" y="0"/>
                  </a:lnTo>
                  <a:lnTo>
                    <a:pt x="121" y="0"/>
                  </a:lnTo>
                  <a:lnTo>
                    <a:pt x="126" y="1"/>
                  </a:lnTo>
                  <a:lnTo>
                    <a:pt x="131" y="2"/>
                  </a:lnTo>
                  <a:lnTo>
                    <a:pt x="131" y="2"/>
                  </a:lnTo>
                  <a:lnTo>
                    <a:pt x="137" y="5"/>
                  </a:lnTo>
                  <a:lnTo>
                    <a:pt x="141" y="9"/>
                  </a:lnTo>
                  <a:lnTo>
                    <a:pt x="143" y="15"/>
                  </a:lnTo>
                  <a:lnTo>
                    <a:pt x="145" y="20"/>
                  </a:lnTo>
                  <a:lnTo>
                    <a:pt x="147" y="29"/>
                  </a:lnTo>
                  <a:lnTo>
                    <a:pt x="148" y="35"/>
                  </a:lnTo>
                  <a:lnTo>
                    <a:pt x="148" y="35"/>
                  </a:lnTo>
                  <a:lnTo>
                    <a:pt x="147" y="53"/>
                  </a:lnTo>
                  <a:lnTo>
                    <a:pt x="147" y="53"/>
                  </a:lnTo>
                  <a:lnTo>
                    <a:pt x="147" y="81"/>
                  </a:lnTo>
                  <a:lnTo>
                    <a:pt x="148" y="84"/>
                  </a:lnTo>
                  <a:lnTo>
                    <a:pt x="148" y="84"/>
                  </a:lnTo>
                  <a:lnTo>
                    <a:pt x="148" y="100"/>
                  </a:lnTo>
                  <a:lnTo>
                    <a:pt x="147" y="108"/>
                  </a:lnTo>
                  <a:lnTo>
                    <a:pt x="146" y="116"/>
                  </a:lnTo>
                  <a:lnTo>
                    <a:pt x="146" y="116"/>
                  </a:lnTo>
                  <a:lnTo>
                    <a:pt x="145" y="125"/>
                  </a:lnTo>
                  <a:lnTo>
                    <a:pt x="143" y="128"/>
                  </a:lnTo>
                  <a:lnTo>
                    <a:pt x="141" y="132"/>
                  </a:lnTo>
                  <a:lnTo>
                    <a:pt x="139" y="134"/>
                  </a:lnTo>
                  <a:lnTo>
                    <a:pt x="136" y="136"/>
                  </a:lnTo>
                  <a:lnTo>
                    <a:pt x="128" y="141"/>
                  </a:lnTo>
                  <a:lnTo>
                    <a:pt x="128" y="141"/>
                  </a:lnTo>
                  <a:lnTo>
                    <a:pt x="127" y="141"/>
                  </a:lnTo>
                  <a:lnTo>
                    <a:pt x="126" y="141"/>
                  </a:lnTo>
                  <a:lnTo>
                    <a:pt x="126" y="141"/>
                  </a:lnTo>
                  <a:lnTo>
                    <a:pt x="121" y="142"/>
                  </a:lnTo>
                  <a:lnTo>
                    <a:pt x="116" y="142"/>
                  </a:lnTo>
                  <a:lnTo>
                    <a:pt x="116" y="142"/>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sp>
          <p:nvSpPr>
            <p:cNvPr id="58" name="Freeform 212"/>
            <p:cNvSpPr/>
            <p:nvPr/>
          </p:nvSpPr>
          <p:spPr bwMode="auto">
            <a:xfrm>
              <a:off x="4197350" y="2182813"/>
              <a:ext cx="260350" cy="244475"/>
            </a:xfrm>
            <a:custGeom>
              <a:avLst/>
              <a:gdLst/>
              <a:ahLst/>
              <a:cxnLst>
                <a:cxn ang="0">
                  <a:pos x="106" y="462"/>
                </a:cxn>
                <a:cxn ang="0">
                  <a:pos x="96" y="455"/>
                </a:cxn>
                <a:cxn ang="0">
                  <a:pos x="94" y="452"/>
                </a:cxn>
                <a:cxn ang="0">
                  <a:pos x="85" y="442"/>
                </a:cxn>
                <a:cxn ang="0">
                  <a:pos x="76" y="430"/>
                </a:cxn>
                <a:cxn ang="0">
                  <a:pos x="53" y="411"/>
                </a:cxn>
                <a:cxn ang="0">
                  <a:pos x="35" y="386"/>
                </a:cxn>
                <a:cxn ang="0">
                  <a:pos x="15" y="339"/>
                </a:cxn>
                <a:cxn ang="0">
                  <a:pos x="5" y="299"/>
                </a:cxn>
                <a:cxn ang="0">
                  <a:pos x="0" y="253"/>
                </a:cxn>
                <a:cxn ang="0">
                  <a:pos x="3" y="202"/>
                </a:cxn>
                <a:cxn ang="0">
                  <a:pos x="8" y="172"/>
                </a:cxn>
                <a:cxn ang="0">
                  <a:pos x="24" y="124"/>
                </a:cxn>
                <a:cxn ang="0">
                  <a:pos x="48" y="85"/>
                </a:cxn>
                <a:cxn ang="0">
                  <a:pos x="68" y="64"/>
                </a:cxn>
                <a:cxn ang="0">
                  <a:pos x="124" y="25"/>
                </a:cxn>
                <a:cxn ang="0">
                  <a:pos x="193" y="4"/>
                </a:cxn>
                <a:cxn ang="0">
                  <a:pos x="241" y="0"/>
                </a:cxn>
                <a:cxn ang="0">
                  <a:pos x="298" y="5"/>
                </a:cxn>
                <a:cxn ang="0">
                  <a:pos x="352" y="20"/>
                </a:cxn>
                <a:cxn ang="0">
                  <a:pos x="401" y="44"/>
                </a:cxn>
                <a:cxn ang="0">
                  <a:pos x="445" y="76"/>
                </a:cxn>
                <a:cxn ang="0">
                  <a:pos x="480" y="115"/>
                </a:cxn>
                <a:cxn ang="0">
                  <a:pos x="492" y="135"/>
                </a:cxn>
                <a:cxn ang="0">
                  <a:pos x="491" y="146"/>
                </a:cxn>
                <a:cxn ang="0">
                  <a:pos x="483" y="153"/>
                </a:cxn>
                <a:cxn ang="0">
                  <a:pos x="473" y="157"/>
                </a:cxn>
                <a:cxn ang="0">
                  <a:pos x="465" y="154"/>
                </a:cxn>
                <a:cxn ang="0">
                  <a:pos x="458" y="147"/>
                </a:cxn>
                <a:cxn ang="0">
                  <a:pos x="429" y="112"/>
                </a:cxn>
                <a:cxn ang="0">
                  <a:pos x="395" y="85"/>
                </a:cxn>
                <a:cxn ang="0">
                  <a:pos x="356" y="65"/>
                </a:cxn>
                <a:cxn ang="0">
                  <a:pos x="289" y="42"/>
                </a:cxn>
                <a:cxn ang="0">
                  <a:pos x="247" y="34"/>
                </a:cxn>
                <a:cxn ang="0">
                  <a:pos x="219" y="34"/>
                </a:cxn>
                <a:cxn ang="0">
                  <a:pos x="182" y="40"/>
                </a:cxn>
                <a:cxn ang="0">
                  <a:pos x="144" y="53"/>
                </a:cxn>
                <a:cxn ang="0">
                  <a:pos x="109" y="74"/>
                </a:cxn>
                <a:cxn ang="0">
                  <a:pos x="80" y="100"/>
                </a:cxn>
                <a:cxn ang="0">
                  <a:pos x="59" y="133"/>
                </a:cxn>
                <a:cxn ang="0">
                  <a:pos x="48" y="163"/>
                </a:cxn>
                <a:cxn ang="0">
                  <a:pos x="39" y="210"/>
                </a:cxn>
                <a:cxn ang="0">
                  <a:pos x="38" y="259"/>
                </a:cxn>
                <a:cxn ang="0">
                  <a:pos x="45" y="304"/>
                </a:cxn>
                <a:cxn ang="0">
                  <a:pos x="60" y="348"/>
                </a:cxn>
                <a:cxn ang="0">
                  <a:pos x="76" y="373"/>
                </a:cxn>
                <a:cxn ang="0">
                  <a:pos x="101" y="402"/>
                </a:cxn>
                <a:cxn ang="0">
                  <a:pos x="122" y="429"/>
                </a:cxn>
                <a:cxn ang="0">
                  <a:pos x="125" y="431"/>
                </a:cxn>
                <a:cxn ang="0">
                  <a:pos x="131" y="446"/>
                </a:cxn>
                <a:cxn ang="0">
                  <a:pos x="129" y="455"/>
                </a:cxn>
                <a:cxn ang="0">
                  <a:pos x="121" y="462"/>
                </a:cxn>
                <a:cxn ang="0">
                  <a:pos x="110" y="463"/>
                </a:cxn>
              </a:cxnLst>
              <a:rect l="0" t="0" r="r" b="b"/>
              <a:pathLst>
                <a:path w="492" h="463">
                  <a:moveTo>
                    <a:pt x="110" y="463"/>
                  </a:moveTo>
                  <a:lnTo>
                    <a:pt x="110" y="463"/>
                  </a:lnTo>
                  <a:lnTo>
                    <a:pt x="106" y="462"/>
                  </a:lnTo>
                  <a:lnTo>
                    <a:pt x="102" y="461"/>
                  </a:lnTo>
                  <a:lnTo>
                    <a:pt x="98" y="458"/>
                  </a:lnTo>
                  <a:lnTo>
                    <a:pt x="96" y="455"/>
                  </a:lnTo>
                  <a:lnTo>
                    <a:pt x="96" y="455"/>
                  </a:lnTo>
                  <a:lnTo>
                    <a:pt x="94" y="453"/>
                  </a:lnTo>
                  <a:lnTo>
                    <a:pt x="94" y="452"/>
                  </a:lnTo>
                  <a:lnTo>
                    <a:pt x="91" y="450"/>
                  </a:lnTo>
                  <a:lnTo>
                    <a:pt x="91" y="450"/>
                  </a:lnTo>
                  <a:lnTo>
                    <a:pt x="85" y="442"/>
                  </a:lnTo>
                  <a:lnTo>
                    <a:pt x="85" y="442"/>
                  </a:lnTo>
                  <a:lnTo>
                    <a:pt x="80" y="435"/>
                  </a:lnTo>
                  <a:lnTo>
                    <a:pt x="76" y="430"/>
                  </a:lnTo>
                  <a:lnTo>
                    <a:pt x="65" y="421"/>
                  </a:lnTo>
                  <a:lnTo>
                    <a:pt x="65" y="421"/>
                  </a:lnTo>
                  <a:lnTo>
                    <a:pt x="53" y="411"/>
                  </a:lnTo>
                  <a:lnTo>
                    <a:pt x="53" y="411"/>
                  </a:lnTo>
                  <a:lnTo>
                    <a:pt x="44" y="399"/>
                  </a:lnTo>
                  <a:lnTo>
                    <a:pt x="35" y="386"/>
                  </a:lnTo>
                  <a:lnTo>
                    <a:pt x="27" y="370"/>
                  </a:lnTo>
                  <a:lnTo>
                    <a:pt x="21" y="355"/>
                  </a:lnTo>
                  <a:lnTo>
                    <a:pt x="15" y="339"/>
                  </a:lnTo>
                  <a:lnTo>
                    <a:pt x="11" y="325"/>
                  </a:lnTo>
                  <a:lnTo>
                    <a:pt x="5" y="299"/>
                  </a:lnTo>
                  <a:lnTo>
                    <a:pt x="5" y="299"/>
                  </a:lnTo>
                  <a:lnTo>
                    <a:pt x="3" y="285"/>
                  </a:lnTo>
                  <a:lnTo>
                    <a:pt x="0" y="269"/>
                  </a:lnTo>
                  <a:lnTo>
                    <a:pt x="0" y="253"/>
                  </a:lnTo>
                  <a:lnTo>
                    <a:pt x="0" y="235"/>
                  </a:lnTo>
                  <a:lnTo>
                    <a:pt x="0" y="218"/>
                  </a:lnTo>
                  <a:lnTo>
                    <a:pt x="3" y="202"/>
                  </a:lnTo>
                  <a:lnTo>
                    <a:pt x="5" y="186"/>
                  </a:lnTo>
                  <a:lnTo>
                    <a:pt x="8" y="172"/>
                  </a:lnTo>
                  <a:lnTo>
                    <a:pt x="8" y="172"/>
                  </a:lnTo>
                  <a:lnTo>
                    <a:pt x="13" y="154"/>
                  </a:lnTo>
                  <a:lnTo>
                    <a:pt x="18" y="139"/>
                  </a:lnTo>
                  <a:lnTo>
                    <a:pt x="24" y="124"/>
                  </a:lnTo>
                  <a:lnTo>
                    <a:pt x="31" y="110"/>
                  </a:lnTo>
                  <a:lnTo>
                    <a:pt x="39" y="98"/>
                  </a:lnTo>
                  <a:lnTo>
                    <a:pt x="48" y="85"/>
                  </a:lnTo>
                  <a:lnTo>
                    <a:pt x="57" y="74"/>
                  </a:lnTo>
                  <a:lnTo>
                    <a:pt x="68" y="64"/>
                  </a:lnTo>
                  <a:lnTo>
                    <a:pt x="68" y="64"/>
                  </a:lnTo>
                  <a:lnTo>
                    <a:pt x="85" y="49"/>
                  </a:lnTo>
                  <a:lnTo>
                    <a:pt x="105" y="36"/>
                  </a:lnTo>
                  <a:lnTo>
                    <a:pt x="124" y="25"/>
                  </a:lnTo>
                  <a:lnTo>
                    <a:pt x="146" y="16"/>
                  </a:lnTo>
                  <a:lnTo>
                    <a:pt x="169" y="9"/>
                  </a:lnTo>
                  <a:lnTo>
                    <a:pt x="193" y="4"/>
                  </a:lnTo>
                  <a:lnTo>
                    <a:pt x="216" y="1"/>
                  </a:lnTo>
                  <a:lnTo>
                    <a:pt x="241" y="0"/>
                  </a:lnTo>
                  <a:lnTo>
                    <a:pt x="241" y="0"/>
                  </a:lnTo>
                  <a:lnTo>
                    <a:pt x="260" y="1"/>
                  </a:lnTo>
                  <a:lnTo>
                    <a:pt x="279" y="2"/>
                  </a:lnTo>
                  <a:lnTo>
                    <a:pt x="298" y="5"/>
                  </a:lnTo>
                  <a:lnTo>
                    <a:pt x="316" y="9"/>
                  </a:lnTo>
                  <a:lnTo>
                    <a:pt x="334" y="14"/>
                  </a:lnTo>
                  <a:lnTo>
                    <a:pt x="352" y="20"/>
                  </a:lnTo>
                  <a:lnTo>
                    <a:pt x="368" y="27"/>
                  </a:lnTo>
                  <a:lnTo>
                    <a:pt x="385" y="35"/>
                  </a:lnTo>
                  <a:lnTo>
                    <a:pt x="401" y="44"/>
                  </a:lnTo>
                  <a:lnTo>
                    <a:pt x="416" y="54"/>
                  </a:lnTo>
                  <a:lnTo>
                    <a:pt x="430" y="65"/>
                  </a:lnTo>
                  <a:lnTo>
                    <a:pt x="445" y="76"/>
                  </a:lnTo>
                  <a:lnTo>
                    <a:pt x="457" y="88"/>
                  </a:lnTo>
                  <a:lnTo>
                    <a:pt x="469" y="102"/>
                  </a:lnTo>
                  <a:lnTo>
                    <a:pt x="480" y="115"/>
                  </a:lnTo>
                  <a:lnTo>
                    <a:pt x="490" y="130"/>
                  </a:lnTo>
                  <a:lnTo>
                    <a:pt x="490" y="130"/>
                  </a:lnTo>
                  <a:lnTo>
                    <a:pt x="492" y="135"/>
                  </a:lnTo>
                  <a:lnTo>
                    <a:pt x="492" y="139"/>
                  </a:lnTo>
                  <a:lnTo>
                    <a:pt x="492" y="143"/>
                  </a:lnTo>
                  <a:lnTo>
                    <a:pt x="491" y="146"/>
                  </a:lnTo>
                  <a:lnTo>
                    <a:pt x="491" y="146"/>
                  </a:lnTo>
                  <a:lnTo>
                    <a:pt x="487" y="150"/>
                  </a:lnTo>
                  <a:lnTo>
                    <a:pt x="483" y="153"/>
                  </a:lnTo>
                  <a:lnTo>
                    <a:pt x="478" y="155"/>
                  </a:lnTo>
                  <a:lnTo>
                    <a:pt x="473" y="157"/>
                  </a:lnTo>
                  <a:lnTo>
                    <a:pt x="473" y="157"/>
                  </a:lnTo>
                  <a:lnTo>
                    <a:pt x="473" y="157"/>
                  </a:lnTo>
                  <a:lnTo>
                    <a:pt x="469" y="155"/>
                  </a:lnTo>
                  <a:lnTo>
                    <a:pt x="465" y="154"/>
                  </a:lnTo>
                  <a:lnTo>
                    <a:pt x="462" y="151"/>
                  </a:lnTo>
                  <a:lnTo>
                    <a:pt x="458" y="147"/>
                  </a:lnTo>
                  <a:lnTo>
                    <a:pt x="458" y="147"/>
                  </a:lnTo>
                  <a:lnTo>
                    <a:pt x="450" y="135"/>
                  </a:lnTo>
                  <a:lnTo>
                    <a:pt x="439" y="123"/>
                  </a:lnTo>
                  <a:lnTo>
                    <a:pt x="429" y="112"/>
                  </a:lnTo>
                  <a:lnTo>
                    <a:pt x="419" y="102"/>
                  </a:lnTo>
                  <a:lnTo>
                    <a:pt x="407" y="94"/>
                  </a:lnTo>
                  <a:lnTo>
                    <a:pt x="395" y="85"/>
                  </a:lnTo>
                  <a:lnTo>
                    <a:pt x="383" y="77"/>
                  </a:lnTo>
                  <a:lnTo>
                    <a:pt x="369" y="71"/>
                  </a:lnTo>
                  <a:lnTo>
                    <a:pt x="356" y="65"/>
                  </a:lnTo>
                  <a:lnTo>
                    <a:pt x="342" y="59"/>
                  </a:lnTo>
                  <a:lnTo>
                    <a:pt x="316" y="50"/>
                  </a:lnTo>
                  <a:lnTo>
                    <a:pt x="289" y="42"/>
                  </a:lnTo>
                  <a:lnTo>
                    <a:pt x="263" y="36"/>
                  </a:lnTo>
                  <a:lnTo>
                    <a:pt x="263" y="36"/>
                  </a:lnTo>
                  <a:lnTo>
                    <a:pt x="247" y="34"/>
                  </a:lnTo>
                  <a:lnTo>
                    <a:pt x="232" y="33"/>
                  </a:lnTo>
                  <a:lnTo>
                    <a:pt x="232" y="33"/>
                  </a:lnTo>
                  <a:lnTo>
                    <a:pt x="219" y="34"/>
                  </a:lnTo>
                  <a:lnTo>
                    <a:pt x="207" y="35"/>
                  </a:lnTo>
                  <a:lnTo>
                    <a:pt x="195" y="37"/>
                  </a:lnTo>
                  <a:lnTo>
                    <a:pt x="182" y="40"/>
                  </a:lnTo>
                  <a:lnTo>
                    <a:pt x="169" y="44"/>
                  </a:lnTo>
                  <a:lnTo>
                    <a:pt x="156" y="48"/>
                  </a:lnTo>
                  <a:lnTo>
                    <a:pt x="144" y="53"/>
                  </a:lnTo>
                  <a:lnTo>
                    <a:pt x="133" y="59"/>
                  </a:lnTo>
                  <a:lnTo>
                    <a:pt x="120" y="66"/>
                  </a:lnTo>
                  <a:lnTo>
                    <a:pt x="109" y="74"/>
                  </a:lnTo>
                  <a:lnTo>
                    <a:pt x="99" y="82"/>
                  </a:lnTo>
                  <a:lnTo>
                    <a:pt x="89" y="90"/>
                  </a:lnTo>
                  <a:lnTo>
                    <a:pt x="80" y="100"/>
                  </a:lnTo>
                  <a:lnTo>
                    <a:pt x="72" y="110"/>
                  </a:lnTo>
                  <a:lnTo>
                    <a:pt x="66" y="121"/>
                  </a:lnTo>
                  <a:lnTo>
                    <a:pt x="59" y="133"/>
                  </a:lnTo>
                  <a:lnTo>
                    <a:pt x="59" y="133"/>
                  </a:lnTo>
                  <a:lnTo>
                    <a:pt x="53" y="147"/>
                  </a:lnTo>
                  <a:lnTo>
                    <a:pt x="48" y="163"/>
                  </a:lnTo>
                  <a:lnTo>
                    <a:pt x="44" y="178"/>
                  </a:lnTo>
                  <a:lnTo>
                    <a:pt x="41" y="195"/>
                  </a:lnTo>
                  <a:lnTo>
                    <a:pt x="39" y="210"/>
                  </a:lnTo>
                  <a:lnTo>
                    <a:pt x="38" y="227"/>
                  </a:lnTo>
                  <a:lnTo>
                    <a:pt x="37" y="242"/>
                  </a:lnTo>
                  <a:lnTo>
                    <a:pt x="38" y="259"/>
                  </a:lnTo>
                  <a:lnTo>
                    <a:pt x="39" y="274"/>
                  </a:lnTo>
                  <a:lnTo>
                    <a:pt x="42" y="290"/>
                  </a:lnTo>
                  <a:lnTo>
                    <a:pt x="45" y="304"/>
                  </a:lnTo>
                  <a:lnTo>
                    <a:pt x="49" y="320"/>
                  </a:lnTo>
                  <a:lnTo>
                    <a:pt x="54" y="334"/>
                  </a:lnTo>
                  <a:lnTo>
                    <a:pt x="60" y="348"/>
                  </a:lnTo>
                  <a:lnTo>
                    <a:pt x="68" y="361"/>
                  </a:lnTo>
                  <a:lnTo>
                    <a:pt x="76" y="373"/>
                  </a:lnTo>
                  <a:lnTo>
                    <a:pt x="76" y="373"/>
                  </a:lnTo>
                  <a:lnTo>
                    <a:pt x="87" y="389"/>
                  </a:lnTo>
                  <a:lnTo>
                    <a:pt x="101" y="402"/>
                  </a:lnTo>
                  <a:lnTo>
                    <a:pt x="101" y="402"/>
                  </a:lnTo>
                  <a:lnTo>
                    <a:pt x="112" y="416"/>
                  </a:lnTo>
                  <a:lnTo>
                    <a:pt x="121" y="428"/>
                  </a:lnTo>
                  <a:lnTo>
                    <a:pt x="122" y="429"/>
                  </a:lnTo>
                  <a:lnTo>
                    <a:pt x="123" y="430"/>
                  </a:lnTo>
                  <a:lnTo>
                    <a:pt x="123" y="430"/>
                  </a:lnTo>
                  <a:lnTo>
                    <a:pt x="125" y="431"/>
                  </a:lnTo>
                  <a:lnTo>
                    <a:pt x="128" y="434"/>
                  </a:lnTo>
                  <a:lnTo>
                    <a:pt x="130" y="440"/>
                  </a:lnTo>
                  <a:lnTo>
                    <a:pt x="131" y="446"/>
                  </a:lnTo>
                  <a:lnTo>
                    <a:pt x="130" y="451"/>
                  </a:lnTo>
                  <a:lnTo>
                    <a:pt x="130" y="451"/>
                  </a:lnTo>
                  <a:lnTo>
                    <a:pt x="129" y="455"/>
                  </a:lnTo>
                  <a:lnTo>
                    <a:pt x="125" y="458"/>
                  </a:lnTo>
                  <a:lnTo>
                    <a:pt x="123" y="460"/>
                  </a:lnTo>
                  <a:lnTo>
                    <a:pt x="121" y="462"/>
                  </a:lnTo>
                  <a:lnTo>
                    <a:pt x="117" y="463"/>
                  </a:lnTo>
                  <a:lnTo>
                    <a:pt x="114" y="463"/>
                  </a:lnTo>
                  <a:lnTo>
                    <a:pt x="110" y="463"/>
                  </a:lnTo>
                  <a:close/>
                </a:path>
              </a:pathLst>
            </a:custGeom>
            <a:grpFill/>
            <a:ln w="9525">
              <a:noFill/>
              <a:round/>
            </a:ln>
          </p:spPr>
          <p:txBody>
            <a:bodyPr vert="horz" wrap="square" lIns="121920" tIns="60960" rIns="121920" bIns="60960" numCol="1" anchor="t" anchorCtr="0" compatLnSpc="1"/>
            <a:lstStyle/>
            <a:p>
              <a:endParaRPr lang="zh-CN" altLang="en-US" sz="2400">
                <a:solidFill>
                  <a:srgbClr val="605448"/>
                </a:solidFill>
              </a:endParaRPr>
            </a:p>
          </p:txBody>
        </p:sp>
      </p:grpSp>
    </p:spTree>
  </p:cSld>
  <p:clrMapOvr>
    <a:masterClrMapping/>
  </p:clrMapOvr>
  <mc:AlternateContent xmlns:mc="http://schemas.openxmlformats.org/markup-compatibility/2006" xmlns:p14="http://schemas.microsoft.com/office/powerpoint/2010/main">
    <mc:Choice Requires="p14">
      <p:transition spd="slow" p14:dur="4000" advClick="0" advTm="0">
        <p14:vortex dir="r"/>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right)">
                                      <p:cBhvr>
                                        <p:cTn id="11" dur="750"/>
                                        <p:tgtEl>
                                          <p:spTgt spid="10"/>
                                        </p:tgtEl>
                                      </p:cBhvr>
                                    </p:animEffect>
                                  </p:childTnLst>
                                </p:cTn>
                              </p:par>
                              <p:par>
                                <p:cTn id="12" presetID="42" presetClass="path" presetSubtype="0" accel="50600" decel="49300" fill="hold" nodeType="withEffect">
                                  <p:stCondLst>
                                    <p:cond delay="0"/>
                                  </p:stCondLst>
                                  <p:childTnLst>
                                    <p:animMotion origin="layout" path="M -2.29167E-6 -7.40741E-7 L -0.90768 -0.00162 " pathEditMode="relative" rAng="0" ptsTypes="AA">
                                      <p:cBhvr>
                                        <p:cTn id="13" dur="750" fill="hold"/>
                                        <p:tgtEl>
                                          <p:spTgt spid="12"/>
                                        </p:tgtEl>
                                        <p:attrNameLst>
                                          <p:attrName>ppt_x</p:attrName>
                                          <p:attrName>ppt_y</p:attrName>
                                        </p:attrNameLst>
                                      </p:cBhvr>
                                      <p:rCtr x="-45391" y="-9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951" y="457200"/>
            <a:ext cx="2949690"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3888067" y="987426"/>
            <a:ext cx="4629954"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629951" y="2057400"/>
            <a:ext cx="294969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253AFCF4-B810-4D0B-BB23-CFD5C497DD78}" type="datetimeFigureOut">
              <a:rPr lang="zh-CN" altLang="en-US" smtClean="0"/>
              <a:t>2020/4/18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8DB0D88-4ED7-4C12-AD2F-AB21A450758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4000" advClick="0" advTm="0">
        <p14:vortex dir="r"/>
      </p:transition>
    </mc:Choice>
    <mc:Fallback xmlns="">
      <p:transition spd="slow" advClick="0" advTm="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760" y="365126"/>
            <a:ext cx="7888069"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28760" y="1825625"/>
            <a:ext cx="7888069"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28760" y="6356353"/>
            <a:ext cx="2057757"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3AFCF4-B810-4D0B-BB23-CFD5C497DD78}" type="datetimeFigureOut">
              <a:rPr lang="zh-CN" altLang="en-US" smtClean="0"/>
              <a:t>2020/4/18</a:t>
            </a:fld>
            <a:endParaRPr lang="zh-CN" altLang="en-US"/>
          </a:p>
        </p:txBody>
      </p:sp>
      <p:sp>
        <p:nvSpPr>
          <p:cNvPr id="5" name="页脚占位符 4"/>
          <p:cNvSpPr>
            <a:spLocks noGrp="1"/>
          </p:cNvSpPr>
          <p:nvPr>
            <p:ph type="ftr" sz="quarter" idx="3"/>
          </p:nvPr>
        </p:nvSpPr>
        <p:spPr>
          <a:xfrm>
            <a:off x="3029476" y="6356353"/>
            <a:ext cx="308663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459072" y="6356353"/>
            <a:ext cx="2057757"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DB0D88-4ED7-4C12-AD2F-AB21A4507588}"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4000" advClick="0" advTm="0">
        <p14:vortex dir="r"/>
      </p:transition>
    </mc:Choice>
    <mc:Fallback xmlns="">
      <p:transition spd="slow" advClick="0" advTm="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标题占位符 1"/>
          <p:cNvSpPr>
            <a:spLocks noGrp="1"/>
          </p:cNvSpPr>
          <p:nvPr>
            <p:ph type="title"/>
          </p:nvPr>
        </p:nvSpPr>
        <p:spPr>
          <a:xfrm>
            <a:off x="628737" y="365125"/>
            <a:ext cx="7887795" cy="1325563"/>
          </a:xfrm>
          <a:prstGeom prst="rect">
            <a:avLst/>
          </a:prstGeom>
          <a:noFill/>
          <a:ln w="9525">
            <a:noFill/>
          </a:ln>
        </p:spPr>
        <p:txBody>
          <a:bodyPr lIns="91440" tIns="45720" rIns="91440" bIns="45720" anchor="ctr"/>
          <a:lstStyle/>
          <a:p>
            <a:pPr lvl="0"/>
            <a:r>
              <a:rPr lang="zh-CN" altLang="en-US"/>
              <a:t>单击此处编辑母版标题样式</a:t>
            </a:r>
          </a:p>
        </p:txBody>
      </p:sp>
      <p:sp>
        <p:nvSpPr>
          <p:cNvPr id="1027" name="文本占位符 2"/>
          <p:cNvSpPr>
            <a:spLocks noGrp="1"/>
          </p:cNvSpPr>
          <p:nvPr>
            <p:ph type="body"/>
          </p:nvPr>
        </p:nvSpPr>
        <p:spPr>
          <a:xfrm>
            <a:off x="628737" y="1825625"/>
            <a:ext cx="7887795" cy="4351338"/>
          </a:xfrm>
          <a:prstGeom prst="rect">
            <a:avLst/>
          </a:prstGeom>
          <a:noFill/>
          <a:ln w="9525">
            <a:noFill/>
          </a:ln>
        </p:spPr>
        <p:txBody>
          <a:bodyPr lIns="91440" tIns="45720" rIns="91440" bIns="45720" anchor="t"/>
          <a:lstStyle/>
          <a:p>
            <a:pPr lvl="0"/>
            <a:r>
              <a:rPr lang="zh-CN" altLang="en-US"/>
              <a:t>单击此处编辑母版文本样式</a:t>
            </a:r>
          </a:p>
          <a:p>
            <a:pPr lvl="1" indent="-228600"/>
            <a:r>
              <a:rPr lang="zh-CN" altLang="en-US"/>
              <a:t>第二级</a:t>
            </a:r>
          </a:p>
          <a:p>
            <a:pPr lvl="2" indent="-228600"/>
            <a:r>
              <a:rPr lang="zh-CN" altLang="en-US"/>
              <a:t>第三级</a:t>
            </a:r>
          </a:p>
          <a:p>
            <a:pPr lvl="3" indent="-228600"/>
            <a:r>
              <a:rPr lang="zh-CN" altLang="en-US"/>
              <a:t>第四级</a:t>
            </a:r>
          </a:p>
          <a:p>
            <a:pPr lvl="4" indent="-228600"/>
            <a:r>
              <a:rPr lang="zh-CN" altLang="en-US"/>
              <a:t>第五级</a:t>
            </a:r>
          </a:p>
        </p:txBody>
      </p:sp>
      <p:sp>
        <p:nvSpPr>
          <p:cNvPr id="4" name="日期占位符 3"/>
          <p:cNvSpPr>
            <a:spLocks noGrp="1"/>
          </p:cNvSpPr>
          <p:nvPr>
            <p:ph type="dt" sz="half" idx="2"/>
          </p:nvPr>
        </p:nvSpPr>
        <p:spPr>
          <a:xfrm>
            <a:off x="628737" y="6356350"/>
            <a:ext cx="2057686"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fontAlgn="auto"/>
            <a:fld id="{E34DBC0E-06DF-4452-B21C-13EF073AF063}" type="datetimeFigureOut">
              <a:rPr lang="zh-CN" altLang="en-US" strike="noStrike" noProof="1" smtClean="0">
                <a:latin typeface="+mn-lt"/>
                <a:ea typeface="+mn-ea"/>
                <a:cs typeface="+mn-cs"/>
              </a:rPr>
              <a:t>2020/4/18</a:t>
            </a:fld>
            <a:endParaRPr lang="zh-CN" altLang="en-US" strike="noStrike" noProof="1"/>
          </a:p>
        </p:txBody>
      </p:sp>
      <p:sp>
        <p:nvSpPr>
          <p:cNvPr id="5" name="页脚占位符 4"/>
          <p:cNvSpPr>
            <a:spLocks noGrp="1"/>
          </p:cNvSpPr>
          <p:nvPr>
            <p:ph type="ftr" sz="quarter" idx="3"/>
          </p:nvPr>
        </p:nvSpPr>
        <p:spPr>
          <a:xfrm>
            <a:off x="3029371" y="6356350"/>
            <a:ext cx="3086529"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fontAlgn="auto"/>
            <a:endParaRPr lang="zh-CN" altLang="en-US" strike="noStrike" noProof="1"/>
          </a:p>
        </p:txBody>
      </p:sp>
      <p:sp>
        <p:nvSpPr>
          <p:cNvPr id="6" name="灯片编号占位符 5"/>
          <p:cNvSpPr>
            <a:spLocks noGrp="1"/>
          </p:cNvSpPr>
          <p:nvPr>
            <p:ph type="sldNum" sz="quarter" idx="4"/>
          </p:nvPr>
        </p:nvSpPr>
        <p:spPr>
          <a:xfrm>
            <a:off x="6458847" y="6356350"/>
            <a:ext cx="2057686"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fontAlgn="auto"/>
            <a:fld id="{8AE5E5E4-3DB3-4B86-AECB-FF86B4A0601C}" type="slidenum">
              <a:rPr lang="zh-CN" altLang="en-US" strike="noStrike" noProof="1" smtClean="0">
                <a:latin typeface="+mn-lt"/>
                <a:ea typeface="+mn-ea"/>
                <a:cs typeface="+mn-cs"/>
              </a:rPr>
              <a:t>‹#›</a:t>
            </a:fld>
            <a:endParaRPr lang="zh-CN" altLang="en-US" strike="noStrike" noProof="1"/>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23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52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935" algn="l" defTabSz="685800" rtl="0" eaLnBrk="1" latinLnBrk="0" hangingPunct="1">
        <a:defRPr sz="1350" kern="1200">
          <a:solidFill>
            <a:schemeClr val="tx1"/>
          </a:solidFill>
          <a:latin typeface="+mn-lt"/>
          <a:ea typeface="+mn-ea"/>
          <a:cs typeface="+mn-cs"/>
        </a:defRPr>
      </a:lvl8pPr>
      <a:lvl9pPr marL="2743835"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file:///C:\Documents%20and%20Settings\Administrator\&#26700;&#38754;\pai\&#27491;&#25991;pai\2018XD-139.eps"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file:///C:\Documents%20and%20Settings\Administrator\&#26700;&#38754;\pai\&#27491;&#25991;pai\2018XD-140.TIF"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file:///C:\Documents%20and%20Settings\Administrator\&#26700;&#38754;\pai\&#27491;&#25991;pai\2018XD-141.tif"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file:///C:\Documents%20and%20Settings\Administrator\&#26700;&#38754;\pai\&#27491;&#25991;pai\WL54.TIF"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notesSlide" Target="../notesSlides/notesSlide26.xml"/><Relationship Id="rId7" Type="http://schemas.openxmlformats.org/officeDocument/2006/relationships/image" Target="../media/image28.wmf"/><Relationship Id="rId12" Type="http://schemas.openxmlformats.org/officeDocument/2006/relationships/image" Target="../media/image31.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30.wmf"/><Relationship Id="rId5" Type="http://schemas.openxmlformats.org/officeDocument/2006/relationships/image" Target="../media/image27.wmf"/><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29.wmf"/></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file:///C:\Documents%20and%20Settings\Administrator\&#26700;&#38754;\pai\&#27491;&#25991;pai\2018XD-142.TIF"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file:///C:\Documents%20and%20Settings\Administrator\&#26700;&#38754;\pai\&#27491;&#25991;pai\2018XD-133.eps" TargetMode="External"/><Relationship Id="rId5" Type="http://schemas.openxmlformats.org/officeDocument/2006/relationships/image" Target="../media/image5.wmf"/><Relationship Id="rId4" Type="http://schemas.openxmlformats.org/officeDocument/2006/relationships/image" Target="file:///C:\Documents%20and%20Settings\Administrator\&#26700;&#38754;\pai\&#27491;&#25991;pai\2018XD-132.eps"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oleObject" Target="../embeddings/oleObject7.bin"/><Relationship Id="rId3" Type="http://schemas.openxmlformats.org/officeDocument/2006/relationships/notesSlide" Target="../notesSlides/notesSlide35.xml"/><Relationship Id="rId7" Type="http://schemas.openxmlformats.org/officeDocument/2006/relationships/image" Target="../media/image39.w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6.bin"/><Relationship Id="rId5" Type="http://schemas.openxmlformats.org/officeDocument/2006/relationships/image" Target="../media/image38.wmf"/><Relationship Id="rId4" Type="http://schemas.openxmlformats.org/officeDocument/2006/relationships/oleObject" Target="../embeddings/oleObject5.bin"/><Relationship Id="rId9" Type="http://schemas.openxmlformats.org/officeDocument/2006/relationships/image" Target="../media/image40.wmf"/></Relationships>
</file>

<file path=ppt/slides/_rels/slide3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file:///C:\Documents%20and%20Settings\Administrator\&#26700;&#38754;\pai\&#27491;&#25991;pai\2018XD-136.eps" TargetMode="External"/><Relationship Id="rId3" Type="http://schemas.openxmlformats.org/officeDocument/2006/relationships/image" Target="../media/image6.wmf"/><Relationship Id="rId7" Type="http://schemas.openxmlformats.org/officeDocument/2006/relationships/image" Target="../media/image8.w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file:///C:\Documents%20and%20Settings\Administrator\&#26700;&#38754;\pai\&#27491;&#25991;pai\2018XD-135.eps" TargetMode="External"/><Relationship Id="rId5" Type="http://schemas.openxmlformats.org/officeDocument/2006/relationships/image" Target="../media/image7.wmf"/><Relationship Id="rId4" Type="http://schemas.openxmlformats.org/officeDocument/2006/relationships/image" Target="file:///C:\Documents%20and%20Settings\Administrator\&#26700;&#38754;\pai\&#27491;&#25991;pai\2018XD-134.eps"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5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5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2602137"/>
            <a:ext cx="4215398" cy="1474198"/>
          </a:xfrm>
          <a:prstGeom prst="rect">
            <a:avLst/>
          </a:prstGeom>
          <a:solidFill>
            <a:srgbClr val="4B6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7170" name="文本框 2"/>
          <p:cNvSpPr txBox="1"/>
          <p:nvPr/>
        </p:nvSpPr>
        <p:spPr>
          <a:xfrm>
            <a:off x="244475" y="600075"/>
            <a:ext cx="6504940" cy="1014730"/>
          </a:xfrm>
          <a:prstGeom prst="rect">
            <a:avLst/>
          </a:prstGeom>
          <a:noFill/>
          <a:ln w="9525">
            <a:noFill/>
          </a:ln>
        </p:spPr>
        <p:txBody>
          <a:bodyPr wrap="square" anchor="t">
            <a:spAutoFit/>
            <a:scene3d>
              <a:camera prst="orthographicFront"/>
              <a:lightRig rig="threePt" dir="t"/>
            </a:scene3d>
          </a:bodyPr>
          <a:lstStyle/>
          <a:p>
            <a:pPr algn="ctr">
              <a:lnSpc>
                <a:spcPct val="150000"/>
              </a:lnSpc>
            </a:pPr>
            <a:r>
              <a:rPr lang="zh-CN" altLang="en-US" sz="4000" b="1" dirty="0">
                <a:solidFill>
                  <a:schemeClr val="accent1"/>
                </a:solidFill>
                <a:effectLst>
                  <a:outerShdw blurRad="38100" dist="25400" dir="5400000" algn="ctr" rotWithShape="0">
                    <a:srgbClr val="6E747A">
                      <a:alpha val="43000"/>
                    </a:srgbClr>
                  </a:outerShdw>
                </a:effectLst>
                <a:latin typeface="Arial" panose="020B0604020202020204" pitchFamily="34" charset="0"/>
                <a:ea typeface="微软雅黑" panose="020B0503020204020204" pitchFamily="34" charset="-122"/>
              </a:rPr>
              <a:t>第一轮 基础过关 瞄准考点</a:t>
            </a:r>
          </a:p>
        </p:txBody>
      </p:sp>
      <p:sp>
        <p:nvSpPr>
          <p:cNvPr id="7171" name="文本框 4"/>
          <p:cNvSpPr txBox="1"/>
          <p:nvPr/>
        </p:nvSpPr>
        <p:spPr>
          <a:xfrm>
            <a:off x="4453230" y="2261047"/>
            <a:ext cx="4282082" cy="2308324"/>
          </a:xfrm>
          <a:prstGeom prst="rect">
            <a:avLst/>
          </a:prstGeom>
          <a:noFill/>
          <a:ln w="9525">
            <a:noFill/>
          </a:ln>
        </p:spPr>
        <p:txBody>
          <a:bodyPr wrap="square" anchor="t">
            <a:spAutoFit/>
            <a:scene3d>
              <a:camera prst="orthographicFront"/>
              <a:lightRig rig="threePt" dir="t"/>
            </a:scene3d>
          </a:bodyPr>
          <a:lstStyle/>
          <a:p>
            <a:pPr algn="ctr">
              <a:lnSpc>
                <a:spcPct val="150000"/>
              </a:lnSpc>
            </a:pPr>
            <a:r>
              <a:rPr lang="zh-CN" altLang="en-US" sz="3200" b="1" dirty="0">
                <a:solidFill>
                  <a:srgbClr val="FF0000"/>
                </a:solidFill>
                <a:effectLst>
                  <a:outerShdw blurRad="38100" dist="25400" dir="5400000" algn="ctr" rotWithShape="0">
                    <a:srgbClr val="6E747A">
                      <a:alpha val="43000"/>
                    </a:srgbClr>
                  </a:outerShdw>
                </a:effectLst>
                <a:latin typeface="Arial" panose="020B0604020202020204" pitchFamily="34" charset="0"/>
                <a:ea typeface="微软雅黑" panose="020B0503020204020204" pitchFamily="34" charset="-122"/>
              </a:rPr>
              <a:t>第二</a:t>
            </a:r>
            <a:r>
              <a:rPr lang="zh-CN" altLang="en-US" sz="3200" b="1" dirty="0" smtClean="0">
                <a:solidFill>
                  <a:srgbClr val="FF0000"/>
                </a:solidFill>
                <a:effectLst>
                  <a:outerShdw blurRad="38100" dist="25400" dir="5400000" algn="ctr" rotWithShape="0">
                    <a:srgbClr val="6E747A">
                      <a:alpha val="43000"/>
                    </a:srgbClr>
                  </a:outerShdw>
                </a:effectLst>
                <a:latin typeface="Arial" panose="020B0604020202020204" pitchFamily="34" charset="0"/>
                <a:ea typeface="微软雅黑" panose="020B0503020204020204" pitchFamily="34" charset="-122"/>
              </a:rPr>
              <a:t>部分  物质</a:t>
            </a:r>
            <a:r>
              <a:rPr lang="zh-CN" altLang="en-US" sz="3200" b="1" dirty="0">
                <a:solidFill>
                  <a:srgbClr val="FF0000"/>
                </a:solidFill>
                <a:effectLst>
                  <a:outerShdw blurRad="38100" dist="25400" dir="5400000" algn="ctr" rotWithShape="0">
                    <a:srgbClr val="6E747A">
                      <a:alpha val="43000"/>
                    </a:srgbClr>
                  </a:outerShdw>
                </a:effectLst>
                <a:latin typeface="Arial" panose="020B0604020202020204" pitchFamily="34" charset="0"/>
                <a:ea typeface="微软雅黑" panose="020B0503020204020204" pitchFamily="34" charset="-122"/>
              </a:rPr>
              <a:t>、运动和</a:t>
            </a:r>
            <a:r>
              <a:rPr lang="zh-CN" altLang="en-US" sz="3200" b="1" dirty="0" smtClean="0">
                <a:solidFill>
                  <a:srgbClr val="FF0000"/>
                </a:solidFill>
                <a:effectLst>
                  <a:outerShdw blurRad="38100" dist="25400" dir="5400000" algn="ctr" rotWithShape="0">
                    <a:srgbClr val="6E747A">
                      <a:alpha val="43000"/>
                    </a:srgbClr>
                  </a:outerShdw>
                </a:effectLst>
                <a:latin typeface="Arial" panose="020B0604020202020204" pitchFamily="34" charset="0"/>
                <a:ea typeface="微软雅黑" panose="020B0503020204020204" pitchFamily="34" charset="-122"/>
              </a:rPr>
              <a:t>相互作用</a:t>
            </a:r>
            <a:endParaRPr lang="en-US" altLang="zh-CN" sz="3200" b="1" dirty="0" smtClean="0">
              <a:solidFill>
                <a:srgbClr val="FF0000"/>
              </a:solidFill>
              <a:effectLst>
                <a:outerShdw blurRad="38100" dist="25400" dir="5400000" algn="ctr" rotWithShape="0">
                  <a:srgbClr val="6E747A">
                    <a:alpha val="43000"/>
                  </a:srgbClr>
                </a:outerShdw>
              </a:effectLst>
              <a:latin typeface="Arial" panose="020B0604020202020204" pitchFamily="34" charset="0"/>
              <a:ea typeface="微软雅黑" panose="020B0503020204020204" pitchFamily="34" charset="-122"/>
            </a:endParaRPr>
          </a:p>
          <a:p>
            <a:pPr algn="ctr">
              <a:lnSpc>
                <a:spcPct val="150000"/>
              </a:lnSpc>
            </a:pPr>
            <a:r>
              <a:rPr lang="zh-CN" altLang="en-US" sz="3200" b="1" dirty="0">
                <a:solidFill>
                  <a:srgbClr val="FF0000"/>
                </a:solidFill>
                <a:effectLst>
                  <a:outerShdw blurRad="38100" dist="25400" dir="5400000" algn="ctr" rotWithShape="0">
                    <a:srgbClr val="6E747A">
                      <a:alpha val="43000"/>
                    </a:srgbClr>
                  </a:outerShdw>
                </a:effectLst>
                <a:latin typeface="Arial" panose="020B0604020202020204" pitchFamily="34" charset="0"/>
                <a:ea typeface="微软雅黑" panose="020B0503020204020204" pitchFamily="34" charset="-122"/>
              </a:rPr>
              <a:t>第</a:t>
            </a:r>
            <a:r>
              <a:rPr lang="en-US" altLang="zh-CN" sz="3200" b="1" dirty="0">
                <a:solidFill>
                  <a:srgbClr val="FF0000"/>
                </a:solidFill>
                <a:effectLst>
                  <a:outerShdw blurRad="38100" dist="25400" dir="5400000" algn="ctr" rotWithShape="0">
                    <a:srgbClr val="6E747A">
                      <a:alpha val="43000"/>
                    </a:srgbClr>
                  </a:outerShdw>
                </a:effectLst>
                <a:latin typeface="Arial" panose="020B0604020202020204" pitchFamily="34" charset="0"/>
                <a:ea typeface="微软雅黑" panose="020B0503020204020204" pitchFamily="34" charset="-122"/>
              </a:rPr>
              <a:t>8</a:t>
            </a:r>
            <a:r>
              <a:rPr lang="zh-CN" altLang="en-US" sz="3200" b="1" dirty="0" smtClean="0">
                <a:solidFill>
                  <a:srgbClr val="FF0000"/>
                </a:solidFill>
                <a:effectLst>
                  <a:outerShdw blurRad="38100" dist="25400" dir="5400000" algn="ctr" rotWithShape="0">
                    <a:srgbClr val="6E747A">
                      <a:alpha val="43000"/>
                    </a:srgbClr>
                  </a:outerShdw>
                </a:effectLst>
                <a:latin typeface="Arial" panose="020B0604020202020204" pitchFamily="34" charset="0"/>
                <a:ea typeface="微软雅黑" panose="020B0503020204020204" pitchFamily="34" charset="-122"/>
              </a:rPr>
              <a:t>讲   浮力</a:t>
            </a:r>
            <a:r>
              <a:rPr lang="zh-CN" altLang="en-US" sz="3200" b="1" dirty="0">
                <a:solidFill>
                  <a:srgbClr val="FF0000"/>
                </a:solidFill>
                <a:effectLst>
                  <a:outerShdw blurRad="38100" dist="25400" dir="5400000" algn="ctr" rotWithShape="0">
                    <a:srgbClr val="6E747A">
                      <a:alpha val="43000"/>
                    </a:srgbClr>
                  </a:outerShdw>
                </a:effectLst>
                <a:latin typeface="Arial" panose="020B0604020202020204" pitchFamily="34" charset="0"/>
                <a:ea typeface="微软雅黑" panose="020B0503020204020204" pitchFamily="34" charset="-122"/>
              </a:rPr>
              <a:t>与升力</a:t>
            </a:r>
          </a:p>
        </p:txBody>
      </p:sp>
      <p:grpSp>
        <p:nvGrpSpPr>
          <p:cNvPr id="7172" name="组合 5"/>
          <p:cNvGrpSpPr/>
          <p:nvPr/>
        </p:nvGrpSpPr>
        <p:grpSpPr>
          <a:xfrm>
            <a:off x="1138952" y="2371124"/>
            <a:ext cx="1936225" cy="1937416"/>
            <a:chOff x="1131485" y="2234042"/>
            <a:chExt cx="1607262" cy="1607262"/>
          </a:xfrm>
        </p:grpSpPr>
        <p:sp>
          <p:nvSpPr>
            <p:cNvPr id="7" name="椭圆 6"/>
            <p:cNvSpPr/>
            <p:nvPr/>
          </p:nvSpPr>
          <p:spPr>
            <a:xfrm>
              <a:off x="1131485" y="2234042"/>
              <a:ext cx="1607262" cy="1607262"/>
            </a:xfrm>
            <a:prstGeom prst="ellipse">
              <a:avLst/>
            </a:prstGeom>
            <a:solidFill>
              <a:srgbClr val="4B649F"/>
            </a:solidFill>
            <a:ln w="19050">
              <a:solidFill>
                <a:srgbClr val="4B64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8" name="椭圆 7"/>
            <p:cNvSpPr/>
            <p:nvPr/>
          </p:nvSpPr>
          <p:spPr>
            <a:xfrm>
              <a:off x="1241020" y="2343577"/>
              <a:ext cx="1388192" cy="1388192"/>
            </a:xfrm>
            <a:prstGeom prst="ellipse">
              <a:avLst/>
            </a:prstGeom>
            <a:solidFill>
              <a:schemeClr val="bg1"/>
            </a:solidFill>
            <a:ln w="19050">
              <a:solidFill>
                <a:srgbClr val="4B64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7175" name="KSO_Shape"/>
            <p:cNvSpPr/>
            <p:nvPr/>
          </p:nvSpPr>
          <p:spPr>
            <a:xfrm>
              <a:off x="1480150" y="2597150"/>
              <a:ext cx="909932" cy="881046"/>
            </a:xfrm>
            <a:custGeom>
              <a:avLst/>
              <a:gdLst/>
              <a:ahLst/>
              <a:cxnLst>
                <a:cxn ang="0">
                  <a:pos x="168510" y="73510"/>
                </a:cxn>
                <a:cxn ang="0">
                  <a:pos x="173332" y="73510"/>
                </a:cxn>
                <a:cxn ang="0">
                  <a:pos x="181294" y="88599"/>
                </a:cxn>
                <a:cxn ang="0">
                  <a:pos x="141947" y="147885"/>
                </a:cxn>
                <a:cxn ang="0">
                  <a:pos x="132685" y="152480"/>
                </a:cxn>
                <a:cxn ang="0">
                  <a:pos x="109567" y="152480"/>
                </a:cxn>
                <a:cxn ang="0">
                  <a:pos x="109567" y="171170"/>
                </a:cxn>
                <a:cxn ang="0">
                  <a:pos x="106505" y="176225"/>
                </a:cxn>
                <a:cxn ang="0">
                  <a:pos x="103673" y="176915"/>
                </a:cxn>
                <a:cxn ang="0">
                  <a:pos x="100075" y="175842"/>
                </a:cxn>
                <a:cxn ang="0">
                  <a:pos x="82086" y="163664"/>
                </a:cxn>
                <a:cxn ang="0">
                  <a:pos x="64479" y="175842"/>
                </a:cxn>
                <a:cxn ang="0">
                  <a:pos x="58049" y="176225"/>
                </a:cxn>
                <a:cxn ang="0">
                  <a:pos x="54758" y="171170"/>
                </a:cxn>
                <a:cxn ang="0">
                  <a:pos x="54758" y="124446"/>
                </a:cxn>
                <a:cxn ang="0">
                  <a:pos x="64632" y="104685"/>
                </a:cxn>
                <a:cxn ang="0">
                  <a:pos x="67771" y="103842"/>
                </a:cxn>
                <a:cxn ang="0">
                  <a:pos x="115997" y="103842"/>
                </a:cxn>
                <a:cxn ang="0">
                  <a:pos x="109414" y="128123"/>
                </a:cxn>
                <a:cxn ang="0">
                  <a:pos x="126944" y="128123"/>
                </a:cxn>
                <a:cxn ang="0">
                  <a:pos x="168510" y="73510"/>
                </a:cxn>
                <a:cxn ang="0">
                  <a:pos x="124539" y="2"/>
                </a:cxn>
                <a:cxn ang="0">
                  <a:pos x="167119" y="2806"/>
                </a:cxn>
                <a:cxn ang="0">
                  <a:pos x="174850" y="18047"/>
                </a:cxn>
                <a:cxn ang="0">
                  <a:pos x="126551" y="81080"/>
                </a:cxn>
                <a:cxn ang="0">
                  <a:pos x="117825" y="85215"/>
                </a:cxn>
                <a:cxn ang="0">
                  <a:pos x="45032" y="85215"/>
                </a:cxn>
                <a:cxn ang="0">
                  <a:pos x="23447" y="111715"/>
                </a:cxn>
                <a:cxn ang="0">
                  <a:pos x="36689" y="126956"/>
                </a:cxn>
                <a:cxn ang="0">
                  <a:pos x="42506" y="128105"/>
                </a:cxn>
                <a:cxn ang="0">
                  <a:pos x="42506" y="152460"/>
                </a:cxn>
                <a:cxn ang="0">
                  <a:pos x="1096" y="116693"/>
                </a:cxn>
                <a:cxn ang="0">
                  <a:pos x="1326" y="96474"/>
                </a:cxn>
                <a:cxn ang="0">
                  <a:pos x="55366" y="13682"/>
                </a:cxn>
                <a:cxn ang="0">
                  <a:pos x="71669" y="4645"/>
                </a:cxn>
                <a:cxn ang="0">
                  <a:pos x="124539" y="2"/>
                </a:cxn>
              </a:cxnLst>
              <a:rect l="0" t="0" r="0" b="0"/>
              <a:pathLst>
                <a:path w="8965002" h="8673857">
                  <a:moveTo>
                    <a:pt x="8267042" y="3603669"/>
                  </a:moveTo>
                  <a:cubicBezTo>
                    <a:pt x="8267042" y="3603669"/>
                    <a:pt x="8267042" y="3603669"/>
                    <a:pt x="8503636" y="3603669"/>
                  </a:cubicBezTo>
                  <a:cubicBezTo>
                    <a:pt x="8770275" y="3603669"/>
                    <a:pt x="9115779" y="3885289"/>
                    <a:pt x="8894206" y="4343392"/>
                  </a:cubicBezTo>
                  <a:cubicBezTo>
                    <a:pt x="8894206" y="4343392"/>
                    <a:pt x="8894206" y="4343392"/>
                    <a:pt x="6963891" y="7249712"/>
                  </a:cubicBezTo>
                  <a:cubicBezTo>
                    <a:pt x="6817428" y="7463743"/>
                    <a:pt x="6610877" y="7475008"/>
                    <a:pt x="6509479" y="7475008"/>
                  </a:cubicBezTo>
                  <a:cubicBezTo>
                    <a:pt x="6509479" y="7475008"/>
                    <a:pt x="6509479" y="7475008"/>
                    <a:pt x="5375325" y="7475008"/>
                  </a:cubicBezTo>
                  <a:cubicBezTo>
                    <a:pt x="5375325" y="7475008"/>
                    <a:pt x="5375325" y="7475008"/>
                    <a:pt x="5375325" y="8391212"/>
                  </a:cubicBezTo>
                  <a:cubicBezTo>
                    <a:pt x="5375325" y="8503860"/>
                    <a:pt x="5326504" y="8586469"/>
                    <a:pt x="5225106" y="8639038"/>
                  </a:cubicBezTo>
                  <a:cubicBezTo>
                    <a:pt x="5180040" y="8661567"/>
                    <a:pt x="5131219" y="8672833"/>
                    <a:pt x="5086153" y="8672833"/>
                  </a:cubicBezTo>
                  <a:cubicBezTo>
                    <a:pt x="5026066" y="8672833"/>
                    <a:pt x="4962223" y="8654057"/>
                    <a:pt x="4909646" y="8620263"/>
                  </a:cubicBezTo>
                  <a:cubicBezTo>
                    <a:pt x="4909646" y="8620263"/>
                    <a:pt x="4909646" y="8620263"/>
                    <a:pt x="4027109" y="8023229"/>
                  </a:cubicBezTo>
                  <a:cubicBezTo>
                    <a:pt x="4027109" y="8023229"/>
                    <a:pt x="4027109" y="8023229"/>
                    <a:pt x="3163349" y="8620263"/>
                  </a:cubicBezTo>
                  <a:cubicBezTo>
                    <a:pt x="3069463" y="8684097"/>
                    <a:pt x="2949287" y="8691607"/>
                    <a:pt x="2847889" y="8639038"/>
                  </a:cubicBezTo>
                  <a:cubicBezTo>
                    <a:pt x="2750247" y="8586469"/>
                    <a:pt x="2686404" y="8503860"/>
                    <a:pt x="2686404" y="8391212"/>
                  </a:cubicBezTo>
                  <a:cubicBezTo>
                    <a:pt x="2686404" y="8391212"/>
                    <a:pt x="2686404" y="8391212"/>
                    <a:pt x="2686404" y="6100701"/>
                  </a:cubicBezTo>
                  <a:cubicBezTo>
                    <a:pt x="2686404" y="5559991"/>
                    <a:pt x="2990598" y="5237066"/>
                    <a:pt x="3170860" y="5131928"/>
                  </a:cubicBezTo>
                  <a:cubicBezTo>
                    <a:pt x="3215926" y="5105644"/>
                    <a:pt x="3268503" y="5090624"/>
                    <a:pt x="3324835" y="5090624"/>
                  </a:cubicBezTo>
                  <a:cubicBezTo>
                    <a:pt x="3324835" y="5090624"/>
                    <a:pt x="3324835" y="5090624"/>
                    <a:pt x="5690785" y="5090624"/>
                  </a:cubicBezTo>
                  <a:cubicBezTo>
                    <a:pt x="5371570" y="5406038"/>
                    <a:pt x="5367814" y="5980543"/>
                    <a:pt x="5367814" y="6280938"/>
                  </a:cubicBezTo>
                  <a:cubicBezTo>
                    <a:pt x="5367814" y="6280938"/>
                    <a:pt x="5367814" y="6280938"/>
                    <a:pt x="6227818" y="6280938"/>
                  </a:cubicBezTo>
                  <a:cubicBezTo>
                    <a:pt x="6227818" y="6280938"/>
                    <a:pt x="6227818" y="6280938"/>
                    <a:pt x="8267042" y="3603669"/>
                  </a:cubicBezTo>
                  <a:close/>
                  <a:moveTo>
                    <a:pt x="6109875" y="128"/>
                  </a:moveTo>
                  <a:cubicBezTo>
                    <a:pt x="6829153" y="-2490"/>
                    <a:pt x="7579192" y="34821"/>
                    <a:pt x="8198796" y="137601"/>
                  </a:cubicBezTo>
                  <a:cubicBezTo>
                    <a:pt x="8705745" y="220201"/>
                    <a:pt x="8739542" y="678257"/>
                    <a:pt x="8578069" y="884757"/>
                  </a:cubicBezTo>
                  <a:cubicBezTo>
                    <a:pt x="8578069" y="884757"/>
                    <a:pt x="6234838" y="3955980"/>
                    <a:pt x="6208552" y="3974753"/>
                  </a:cubicBezTo>
                  <a:cubicBezTo>
                    <a:pt x="6107162" y="4098653"/>
                    <a:pt x="5953199" y="4177498"/>
                    <a:pt x="5780461" y="4177498"/>
                  </a:cubicBezTo>
                  <a:cubicBezTo>
                    <a:pt x="5780461" y="4177498"/>
                    <a:pt x="5780461" y="4177498"/>
                    <a:pt x="2209285" y="4177498"/>
                  </a:cubicBezTo>
                  <a:cubicBezTo>
                    <a:pt x="1818747" y="4177498"/>
                    <a:pt x="970076" y="4545444"/>
                    <a:pt x="1150325" y="5476573"/>
                  </a:cubicBezTo>
                  <a:cubicBezTo>
                    <a:pt x="1217918" y="5825746"/>
                    <a:pt x="1465760" y="6103583"/>
                    <a:pt x="1799971" y="6223729"/>
                  </a:cubicBezTo>
                  <a:cubicBezTo>
                    <a:pt x="1875075" y="6253765"/>
                    <a:pt x="2002751" y="6268783"/>
                    <a:pt x="2085365" y="6280047"/>
                  </a:cubicBezTo>
                  <a:cubicBezTo>
                    <a:pt x="2085365" y="6280047"/>
                    <a:pt x="2085365" y="6280047"/>
                    <a:pt x="2085365" y="7473994"/>
                  </a:cubicBezTo>
                  <a:cubicBezTo>
                    <a:pt x="1582171" y="7440203"/>
                    <a:pt x="335451" y="7004675"/>
                    <a:pt x="53813" y="5720619"/>
                  </a:cubicBezTo>
                  <a:cubicBezTo>
                    <a:pt x="-25046" y="5397728"/>
                    <a:pt x="-13780" y="5056063"/>
                    <a:pt x="65078" y="4729417"/>
                  </a:cubicBezTo>
                  <a:cubicBezTo>
                    <a:pt x="282879" y="3283915"/>
                    <a:pt x="2351982" y="944830"/>
                    <a:pt x="2716235" y="670748"/>
                  </a:cubicBezTo>
                  <a:cubicBezTo>
                    <a:pt x="2960321" y="471756"/>
                    <a:pt x="3234449" y="310311"/>
                    <a:pt x="3516088" y="227711"/>
                  </a:cubicBezTo>
                  <a:cubicBezTo>
                    <a:pt x="3797726" y="119767"/>
                    <a:pt x="4911078" y="4491"/>
                    <a:pt x="6109875" y="128"/>
                  </a:cubicBezTo>
                  <a:close/>
                </a:path>
              </a:pathLst>
            </a:custGeom>
            <a:solidFill>
              <a:srgbClr val="4B649F"/>
            </a:solidFill>
            <a:ln w="9525">
              <a:noFill/>
            </a:ln>
          </p:spPr>
          <p:txBody>
            <a:bodyPr/>
            <a:lstStyle/>
            <a:p>
              <a:endParaRPr lang="zh-CN" altLang="en-US" sz="1350"/>
            </a:p>
          </p:txBody>
        </p:sp>
      </p:grpSp>
      <p:pic>
        <p:nvPicPr>
          <p:cNvPr id="7176" name="图片 9"/>
          <p:cNvPicPr>
            <a:picLocks noChangeAspect="1"/>
          </p:cNvPicPr>
          <p:nvPr/>
        </p:nvPicPr>
        <p:blipFill>
          <a:blip r:embed="rId2" cstate="print"/>
          <a:stretch>
            <a:fillRect/>
          </a:stretch>
        </p:blipFill>
        <p:spPr>
          <a:xfrm>
            <a:off x="4745300" y="5611362"/>
            <a:ext cx="4399970" cy="1243185"/>
          </a:xfrm>
          <a:prstGeom prst="rect">
            <a:avLst/>
          </a:prstGeom>
          <a:noFill/>
          <a:ln w="9525">
            <a:noFill/>
          </a:ln>
        </p:spPr>
      </p:pic>
      <p:pic>
        <p:nvPicPr>
          <p:cNvPr id="6" name="图片 5"/>
          <p:cNvPicPr>
            <a:picLocks noChangeAspect="1"/>
          </p:cNvPicPr>
          <p:nvPr/>
        </p:nvPicPr>
        <p:blipFill rotWithShape="1">
          <a:blip r:embed="rId3" cstate="screen">
            <a:duotone>
              <a:prstClr val="black"/>
              <a:srgbClr val="005188">
                <a:tint val="45000"/>
                <a:satMod val="400000"/>
              </a:srgbClr>
            </a:duotone>
          </a:blip>
          <a:srcRect l="34511" b="16111"/>
          <a:stretch>
            <a:fillRect/>
          </a:stretch>
        </p:blipFill>
        <p:spPr>
          <a:xfrm flipV="1">
            <a:off x="6153925" y="4456241"/>
            <a:ext cx="2991664" cy="241627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4000" advClick="0" advTm="0">
        <p14:vortex dir="r"/>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7172"/>
                                        </p:tgtEl>
                                        <p:attrNameLst>
                                          <p:attrName>style.visibility</p:attrName>
                                        </p:attrNameLst>
                                      </p:cBhvr>
                                      <p:to>
                                        <p:strVal val="visible"/>
                                      </p:to>
                                    </p:set>
                                    <p:animEffect transition="in" filter="dissolve">
                                      <p:cBhvr>
                                        <p:cTn id="7" dur="500"/>
                                        <p:tgtEl>
                                          <p:spTgt spid="7172"/>
                                        </p:tgtEl>
                                      </p:cBhvr>
                                    </p:animEffect>
                                  </p:childTnLst>
                                </p:cTn>
                              </p:par>
                              <p:par>
                                <p:cTn id="8" presetID="9" presetClass="entr" presetSubtype="0" fill="hold" grpId="1"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dissolve">
                                      <p:cBhvr>
                                        <p:cTn id="10" dur="500"/>
                                        <p:tgtEl>
                                          <p:spTgt spid="2"/>
                                        </p:tgtEl>
                                      </p:cBhvr>
                                    </p:animEffect>
                                  </p:childTnLst>
                                </p:cTn>
                              </p:par>
                              <p:par>
                                <p:cTn id="11" presetID="9"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dissolve">
                                      <p:cBhvr>
                                        <p:cTn id="13" dur="500"/>
                                        <p:tgtEl>
                                          <p:spTgt spid="6"/>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7170"/>
                                        </p:tgtEl>
                                        <p:attrNameLst>
                                          <p:attrName>style.visibility</p:attrName>
                                        </p:attrNameLst>
                                      </p:cBhvr>
                                      <p:to>
                                        <p:strVal val="visible"/>
                                      </p:to>
                                    </p:set>
                                    <p:animEffect transition="in" filter="dissolve">
                                      <p:cBhvr>
                                        <p:cTn id="16" dur="500"/>
                                        <p:tgtEl>
                                          <p:spTgt spid="7170"/>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7171"/>
                                        </p:tgtEl>
                                        <p:attrNameLst>
                                          <p:attrName>style.visibility</p:attrName>
                                        </p:attrNameLst>
                                      </p:cBhvr>
                                      <p:to>
                                        <p:strVal val="visible"/>
                                      </p:to>
                                    </p:set>
                                    <p:animEffect transition="in" filter="dissolve">
                                      <p:cBhvr>
                                        <p:cTn id="19" dur="500"/>
                                        <p:tgtEl>
                                          <p:spTgt spid="7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bldLvl="0" animBg="1"/>
      <p:bldP spid="7170" grpId="0"/>
      <p:bldP spid="717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474942" y="769441"/>
            <a:ext cx="8274779" cy="6594113"/>
          </a:xfrm>
          <a:prstGeom prst="rect">
            <a:avLst/>
          </a:prstGeom>
          <a:noFill/>
        </p:spPr>
        <p:txBody>
          <a:bodyPr wrap="square" lIns="0" rIns="0" rtlCol="0">
            <a:spAutoFit/>
          </a:bodyPr>
          <a:lstStyle/>
          <a:p>
            <a:pPr fontAlgn="auto">
              <a:lnSpc>
                <a:spcPts val="3860"/>
              </a:lnSpc>
            </a:pPr>
            <a:r>
              <a:rPr lang="en-US" altLang="zh-CN" sz="2400" dirty="0" smtClean="0">
                <a:latin typeface="宋体" panose="02010600030101010101" pitchFamily="2" charset="-122"/>
                <a:cs typeface="方正静蕾简体" panose="03000509000000000000" pitchFamily="65" charset="-122"/>
              </a:rPr>
              <a:t>4</a:t>
            </a:r>
            <a:r>
              <a:rPr lang="zh-CN" altLang="en-US" sz="2400" dirty="0" smtClean="0">
                <a:latin typeface="宋体" panose="02010600030101010101" pitchFamily="2" charset="-122"/>
                <a:cs typeface="方正静蕾简体" panose="03000509000000000000" pitchFamily="65" charset="-122"/>
              </a:rPr>
              <a:t>．</a:t>
            </a:r>
            <a:r>
              <a:rPr lang="en-US" altLang="zh-CN" sz="2400" dirty="0">
                <a:latin typeface="宋体" panose="02010600030101010101" pitchFamily="2" charset="-122"/>
                <a:cs typeface="方正静蕾简体" panose="03000509000000000000" pitchFamily="65" charset="-122"/>
              </a:rPr>
              <a:t>(2018</a:t>
            </a:r>
            <a:r>
              <a:rPr lang="zh-CN" altLang="en-US" sz="2400" dirty="0">
                <a:latin typeface="宋体" panose="02010600030101010101" pitchFamily="2" charset="-122"/>
                <a:cs typeface="方正静蕾简体" panose="03000509000000000000" pitchFamily="65" charset="-122"/>
              </a:rPr>
              <a:t>年第</a:t>
            </a:r>
            <a:r>
              <a:rPr lang="en-US" altLang="zh-CN" sz="2400" dirty="0">
                <a:latin typeface="宋体" panose="02010600030101010101" pitchFamily="2" charset="-122"/>
                <a:cs typeface="方正静蕾简体" panose="03000509000000000000" pitchFamily="65" charset="-122"/>
              </a:rPr>
              <a:t>16</a:t>
            </a:r>
            <a:r>
              <a:rPr lang="zh-CN" altLang="en-US" sz="2400" dirty="0">
                <a:latin typeface="宋体" panose="02010600030101010101" pitchFamily="2" charset="-122"/>
                <a:cs typeface="方正静蕾简体" panose="03000509000000000000" pitchFamily="65" charset="-122"/>
              </a:rPr>
              <a:t>题</a:t>
            </a:r>
            <a:r>
              <a:rPr lang="en-US" altLang="zh-CN" sz="2400" dirty="0">
                <a:latin typeface="宋体" panose="02010600030101010101" pitchFamily="2" charset="-122"/>
                <a:cs typeface="方正静蕾简体" panose="03000509000000000000" pitchFamily="65" charset="-122"/>
              </a:rPr>
              <a:t>)(2)</a:t>
            </a:r>
            <a:r>
              <a:rPr lang="zh-CN" altLang="en-US" sz="2400" dirty="0">
                <a:latin typeface="宋体" panose="02010600030101010101" pitchFamily="2" charset="-122"/>
                <a:cs typeface="方正静蕾简体" panose="03000509000000000000" pitchFamily="65" charset="-122"/>
              </a:rPr>
              <a:t>如图</a:t>
            </a:r>
            <a:r>
              <a:rPr lang="en-US" altLang="zh-CN" sz="2400" dirty="0" smtClean="0">
                <a:latin typeface="宋体" panose="02010600030101010101" pitchFamily="2" charset="-122"/>
                <a:cs typeface="方正静蕾简体" panose="03000509000000000000" pitchFamily="65" charset="-122"/>
              </a:rPr>
              <a:t>8-3</a:t>
            </a:r>
            <a:r>
              <a:rPr lang="zh-CN" altLang="en-US" sz="2400" dirty="0" smtClean="0">
                <a:latin typeface="宋体" panose="02010600030101010101" pitchFamily="2" charset="-122"/>
                <a:cs typeface="方正静蕾简体" panose="03000509000000000000" pitchFamily="65" charset="-122"/>
              </a:rPr>
              <a:t>甲</a:t>
            </a:r>
            <a:r>
              <a:rPr lang="zh-CN" altLang="en-US" sz="2400" dirty="0">
                <a:latin typeface="宋体" panose="02010600030101010101" pitchFamily="2" charset="-122"/>
                <a:cs typeface="方正静蕾简体" panose="03000509000000000000" pitchFamily="65" charset="-122"/>
              </a:rPr>
              <a:t>所示，实心物体被绳子拉着浸没在水中，此时它</a:t>
            </a:r>
            <a:r>
              <a:rPr lang="zh-CN" altLang="en-US" sz="2400" dirty="0" smtClean="0">
                <a:latin typeface="宋体" panose="02010600030101010101" pitchFamily="2" charset="-122"/>
                <a:cs typeface="方正静蕾简体" panose="03000509000000000000" pitchFamily="65" charset="-122"/>
              </a:rPr>
              <a:t>受到</a:t>
            </a:r>
            <a:r>
              <a:rPr lang="en-US" altLang="zh-CN" sz="2400" u="sng" dirty="0" smtClean="0">
                <a:latin typeface="宋体" panose="02010600030101010101" pitchFamily="2" charset="-122"/>
                <a:cs typeface="方正静蕾简体" panose="03000509000000000000" pitchFamily="65" charset="-122"/>
              </a:rPr>
              <a:t>    </a:t>
            </a:r>
            <a:r>
              <a:rPr lang="zh-CN" altLang="en-US" sz="2400" dirty="0" smtClean="0">
                <a:latin typeface="宋体" panose="02010600030101010101" pitchFamily="2" charset="-122"/>
                <a:cs typeface="方正静蕾简体" panose="03000509000000000000" pitchFamily="65" charset="-122"/>
              </a:rPr>
              <a:t>个</a:t>
            </a:r>
            <a:r>
              <a:rPr lang="zh-CN" altLang="en-US" sz="2400" dirty="0">
                <a:latin typeface="宋体" panose="02010600030101010101" pitchFamily="2" charset="-122"/>
                <a:cs typeface="方正静蕾简体" panose="03000509000000000000" pitchFamily="65" charset="-122"/>
              </a:rPr>
              <a:t>力的作用；剪断绳子后该物体运动直至静止，请在图</a:t>
            </a:r>
            <a:r>
              <a:rPr lang="en-US" altLang="zh-CN" sz="2400" dirty="0" smtClean="0">
                <a:latin typeface="宋体" panose="02010600030101010101" pitchFamily="2" charset="-122"/>
                <a:cs typeface="方正静蕾简体" panose="03000509000000000000" pitchFamily="65" charset="-122"/>
              </a:rPr>
              <a:t>8-3</a:t>
            </a:r>
            <a:r>
              <a:rPr lang="zh-CN" altLang="en-US" sz="2400" dirty="0" smtClean="0">
                <a:latin typeface="宋体" panose="02010600030101010101" pitchFamily="2" charset="-122"/>
                <a:cs typeface="方正静蕾简体" panose="03000509000000000000" pitchFamily="65" charset="-122"/>
              </a:rPr>
              <a:t>乙</a:t>
            </a:r>
            <a:r>
              <a:rPr lang="zh-CN" altLang="en-US" sz="2400" dirty="0">
                <a:latin typeface="宋体" panose="02010600030101010101" pitchFamily="2" charset="-122"/>
                <a:cs typeface="方正静蕾简体" panose="03000509000000000000" pitchFamily="65" charset="-122"/>
              </a:rPr>
              <a:t>中画出浮力</a:t>
            </a:r>
            <a:r>
              <a:rPr lang="en-US" altLang="zh-CN" sz="2400" dirty="0">
                <a:latin typeface="宋体" panose="02010600030101010101" pitchFamily="2" charset="-122"/>
                <a:cs typeface="方正静蕾简体" panose="03000509000000000000" pitchFamily="65" charset="-122"/>
              </a:rPr>
              <a:t>F</a:t>
            </a:r>
            <a:r>
              <a:rPr lang="zh-CN" altLang="en-US" sz="2400" dirty="0">
                <a:latin typeface="宋体" panose="02010600030101010101" pitchFamily="2" charset="-122"/>
                <a:cs typeface="方正静蕾简体" panose="03000509000000000000" pitchFamily="65" charset="-122"/>
              </a:rPr>
              <a:t>浮随时间</a:t>
            </a:r>
            <a:r>
              <a:rPr lang="en-US" altLang="zh-CN" sz="2400" dirty="0">
                <a:latin typeface="宋体" panose="02010600030101010101" pitchFamily="2" charset="-122"/>
                <a:cs typeface="方正静蕾简体" panose="03000509000000000000" pitchFamily="65" charset="-122"/>
              </a:rPr>
              <a:t>t</a:t>
            </a:r>
            <a:r>
              <a:rPr lang="zh-CN" altLang="en-US" sz="2400" dirty="0">
                <a:latin typeface="宋体" panose="02010600030101010101" pitchFamily="2" charset="-122"/>
                <a:cs typeface="方正静蕾简体" panose="03000509000000000000" pitchFamily="65" charset="-122"/>
              </a:rPr>
              <a:t>变化的大致图象</a:t>
            </a:r>
            <a:r>
              <a:rPr lang="zh-CN" altLang="en-US" sz="2400" dirty="0" smtClean="0">
                <a:latin typeface="宋体" panose="02010600030101010101" pitchFamily="2" charset="-122"/>
                <a:cs typeface="方正静蕾简体" panose="03000509000000000000" pitchFamily="65" charset="-122"/>
              </a:rPr>
              <a:t>。</a:t>
            </a:r>
            <a:endParaRPr lang="en-US" altLang="zh-CN" sz="2400" dirty="0" smtClean="0">
              <a:latin typeface="宋体" panose="02010600030101010101" pitchFamily="2" charset="-122"/>
              <a:cs typeface="方正静蕾简体" panose="03000509000000000000" pitchFamily="65" charset="-122"/>
            </a:endParaRPr>
          </a:p>
          <a:p>
            <a:pPr fontAlgn="auto">
              <a:lnSpc>
                <a:spcPts val="3860"/>
              </a:lnSpc>
            </a:pPr>
            <a:endParaRPr lang="en-US" altLang="zh-CN" sz="2400" dirty="0">
              <a:latin typeface="宋体" panose="02010600030101010101" pitchFamily="2" charset="-122"/>
              <a:cs typeface="方正静蕾简体" panose="03000509000000000000" pitchFamily="65" charset="-122"/>
            </a:endParaRPr>
          </a:p>
          <a:p>
            <a:pPr fontAlgn="auto">
              <a:lnSpc>
                <a:spcPts val="3860"/>
              </a:lnSpc>
            </a:pPr>
            <a:endParaRPr lang="en-US" altLang="zh-CN" sz="2400" dirty="0" smtClean="0">
              <a:latin typeface="宋体" panose="02010600030101010101" pitchFamily="2" charset="-122"/>
              <a:cs typeface="方正静蕾简体" panose="03000509000000000000" pitchFamily="65" charset="-122"/>
            </a:endParaRPr>
          </a:p>
          <a:p>
            <a:pPr fontAlgn="auto">
              <a:lnSpc>
                <a:spcPts val="3860"/>
              </a:lnSpc>
            </a:pPr>
            <a:endParaRPr lang="en-US" altLang="zh-CN" sz="2400" dirty="0" smtClean="0">
              <a:latin typeface="宋体" panose="02010600030101010101" pitchFamily="2" charset="-122"/>
              <a:cs typeface="方正静蕾简体" panose="03000509000000000000" pitchFamily="65" charset="-122"/>
            </a:endParaRPr>
          </a:p>
          <a:p>
            <a:pPr fontAlgn="auto">
              <a:lnSpc>
                <a:spcPts val="3860"/>
              </a:lnSpc>
            </a:pPr>
            <a:endParaRPr lang="en-US" altLang="zh-CN" sz="2400" dirty="0">
              <a:latin typeface="宋体" panose="02010600030101010101" pitchFamily="2" charset="-122"/>
              <a:cs typeface="方正静蕾简体" panose="03000509000000000000" pitchFamily="65" charset="-122"/>
            </a:endParaRPr>
          </a:p>
          <a:p>
            <a:pPr fontAlgn="auto">
              <a:lnSpc>
                <a:spcPts val="3860"/>
              </a:lnSpc>
            </a:pPr>
            <a:endParaRPr lang="en-US" altLang="zh-CN" sz="2400" dirty="0" smtClean="0">
              <a:latin typeface="宋体" panose="02010600030101010101" pitchFamily="2" charset="-122"/>
              <a:cs typeface="方正静蕾简体" panose="03000509000000000000" pitchFamily="65" charset="-122"/>
            </a:endParaRPr>
          </a:p>
          <a:p>
            <a:pPr fontAlgn="auto">
              <a:lnSpc>
                <a:spcPts val="3860"/>
              </a:lnSpc>
            </a:pPr>
            <a:r>
              <a:rPr lang="en-US" altLang="zh-CN" sz="2400" dirty="0" smtClean="0">
                <a:latin typeface="宋体" panose="02010600030101010101" pitchFamily="2" charset="-122"/>
                <a:cs typeface="方正静蕾简体" panose="03000509000000000000" pitchFamily="65" charset="-122"/>
              </a:rPr>
              <a:t>5</a:t>
            </a:r>
            <a:r>
              <a:rPr lang="zh-CN" altLang="en-US" sz="2400" dirty="0" smtClean="0">
                <a:latin typeface="宋体" panose="02010600030101010101" pitchFamily="2" charset="-122"/>
                <a:cs typeface="方正静蕾简体" panose="03000509000000000000" pitchFamily="65" charset="-122"/>
              </a:rPr>
              <a:t>．</a:t>
            </a:r>
            <a:r>
              <a:rPr lang="en-US" altLang="zh-CN" sz="2400" dirty="0">
                <a:latin typeface="宋体" panose="02010600030101010101" pitchFamily="2" charset="-122"/>
                <a:cs typeface="方正静蕾简体" panose="03000509000000000000" pitchFamily="65" charset="-122"/>
              </a:rPr>
              <a:t>(2018</a:t>
            </a:r>
            <a:r>
              <a:rPr lang="zh-CN" altLang="en-US" sz="2400" dirty="0">
                <a:latin typeface="宋体" panose="02010600030101010101" pitchFamily="2" charset="-122"/>
                <a:cs typeface="方正静蕾简体" panose="03000509000000000000" pitchFamily="65" charset="-122"/>
              </a:rPr>
              <a:t>年第</a:t>
            </a:r>
            <a:r>
              <a:rPr lang="en-US" altLang="zh-CN" sz="2400" dirty="0">
                <a:latin typeface="宋体" panose="02010600030101010101" pitchFamily="2" charset="-122"/>
                <a:cs typeface="方正静蕾简体" panose="03000509000000000000" pitchFamily="65" charset="-122"/>
              </a:rPr>
              <a:t>21</a:t>
            </a:r>
            <a:r>
              <a:rPr lang="zh-CN" altLang="en-US" sz="2400" dirty="0">
                <a:latin typeface="宋体" panose="02010600030101010101" pitchFamily="2" charset="-122"/>
                <a:cs typeface="方正静蕾简体" panose="03000509000000000000" pitchFamily="65" charset="-122"/>
              </a:rPr>
              <a:t>题</a:t>
            </a:r>
            <a:r>
              <a:rPr lang="en-US" altLang="zh-CN" sz="2400" dirty="0">
                <a:latin typeface="宋体" panose="02010600030101010101" pitchFamily="2" charset="-122"/>
                <a:cs typeface="方正静蕾简体" panose="03000509000000000000" pitchFamily="65" charset="-122"/>
              </a:rPr>
              <a:t>)(3)</a:t>
            </a:r>
            <a:r>
              <a:rPr lang="zh-CN" altLang="en-US" sz="2400" dirty="0">
                <a:latin typeface="宋体" panose="02010600030101010101" pitchFamily="2" charset="-122"/>
                <a:cs typeface="方正静蕾简体" panose="03000509000000000000" pitchFamily="65" charset="-122"/>
              </a:rPr>
              <a:t>当列车进站时，乘客必须站在站台黄色线以外的位置候车才安全的原因</a:t>
            </a:r>
            <a:r>
              <a:rPr lang="zh-CN" altLang="en-US" sz="2400" dirty="0" smtClean="0">
                <a:latin typeface="宋体" panose="02010600030101010101" pitchFamily="2" charset="-122"/>
                <a:cs typeface="方正静蕾简体" panose="03000509000000000000" pitchFamily="65" charset="-122"/>
              </a:rPr>
              <a:t>是</a:t>
            </a:r>
            <a:r>
              <a:rPr lang="en-US" altLang="zh-CN" sz="2400" dirty="0" smtClean="0">
                <a:latin typeface="宋体" panose="02010600030101010101" pitchFamily="2" charset="-122"/>
                <a:cs typeface="方正静蕾简体" panose="03000509000000000000" pitchFamily="65" charset="-122"/>
              </a:rPr>
              <a:t>________________________</a:t>
            </a:r>
          </a:p>
          <a:p>
            <a:pPr fontAlgn="auto">
              <a:lnSpc>
                <a:spcPts val="3860"/>
              </a:lnSpc>
            </a:pPr>
            <a:r>
              <a:rPr lang="en-US" altLang="zh-CN" sz="2400" dirty="0" smtClean="0">
                <a:latin typeface="宋体" panose="02010600030101010101" pitchFamily="2" charset="-122"/>
                <a:cs typeface="方正静蕾简体" panose="03000509000000000000" pitchFamily="65" charset="-122"/>
              </a:rPr>
              <a:t>_____________________________________________________</a:t>
            </a:r>
            <a:r>
              <a:rPr lang="zh-CN" altLang="en-US" sz="2400" dirty="0" smtClean="0">
                <a:latin typeface="宋体" panose="02010600030101010101" pitchFamily="2" charset="-122"/>
                <a:cs typeface="方正静蕾简体" panose="03000509000000000000" pitchFamily="65" charset="-122"/>
              </a:rPr>
              <a:t>。</a:t>
            </a:r>
            <a:endParaRPr lang="en-US" altLang="zh-CN" sz="2400" dirty="0" smtClean="0">
              <a:latin typeface="宋体" panose="02010600030101010101" pitchFamily="2" charset="-122"/>
              <a:cs typeface="方正静蕾简体" panose="03000509000000000000" pitchFamily="65" charset="-122"/>
            </a:endParaRPr>
          </a:p>
          <a:p>
            <a:pPr fontAlgn="auto">
              <a:lnSpc>
                <a:spcPts val="3860"/>
              </a:lnSpc>
            </a:pPr>
            <a:endParaRPr lang="zh-CN" altLang="en-US" sz="2400" dirty="0">
              <a:latin typeface="宋体" panose="02010600030101010101" pitchFamily="2" charset="-122"/>
              <a:cs typeface="方正静蕾简体" panose="03000509000000000000" pitchFamily="65" charset="-122"/>
            </a:endParaRPr>
          </a:p>
        </p:txBody>
      </p:sp>
      <p:sp>
        <p:nvSpPr>
          <p:cNvPr id="14" name="矩形 13"/>
          <p:cNvSpPr/>
          <p:nvPr/>
        </p:nvSpPr>
        <p:spPr>
          <a:xfrm>
            <a:off x="3664067" y="1207897"/>
            <a:ext cx="875113" cy="523220"/>
          </a:xfrm>
          <a:prstGeom prst="rect">
            <a:avLst/>
          </a:prstGeom>
        </p:spPr>
        <p:txBody>
          <a:bodyPr wrap="square">
            <a:spAutoFit/>
          </a:bodyPr>
          <a:lstStyle/>
          <a:p>
            <a:pPr algn="ctr"/>
            <a:r>
              <a:rPr lang="en-US" altLang="zh-CN" sz="2800" b="1" dirty="0" smtClean="0">
                <a:solidFill>
                  <a:srgbClr val="FF0000"/>
                </a:solidFill>
              </a:rPr>
              <a:t>3</a:t>
            </a:r>
            <a:endParaRPr lang="zh-CN" altLang="en-US" baseline="30000" dirty="0"/>
          </a:p>
        </p:txBody>
      </p:sp>
      <p:grpSp>
        <p:nvGrpSpPr>
          <p:cNvPr id="12" name="组合 11"/>
          <p:cNvGrpSpPr/>
          <p:nvPr/>
        </p:nvGrpSpPr>
        <p:grpSpPr>
          <a:xfrm>
            <a:off x="474943" y="0"/>
            <a:ext cx="8274780" cy="769441"/>
            <a:chOff x="431463" y="178382"/>
            <a:chExt cx="8274780" cy="769441"/>
          </a:xfrm>
        </p:grpSpPr>
        <p:cxnSp>
          <p:nvCxnSpPr>
            <p:cNvPr id="15" name="直接连接符 14"/>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6" name="组合 15"/>
            <p:cNvGrpSpPr/>
            <p:nvPr/>
          </p:nvGrpSpPr>
          <p:grpSpPr>
            <a:xfrm>
              <a:off x="458177" y="178382"/>
              <a:ext cx="5518442" cy="769441"/>
              <a:chOff x="458177" y="178382"/>
              <a:chExt cx="5518442" cy="769441"/>
            </a:xfrm>
          </p:grpSpPr>
          <p:sp>
            <p:nvSpPr>
              <p:cNvPr id="17"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考情分</a:t>
                </a:r>
                <a:r>
                  <a:rPr lang="zh-CN" altLang="en-US" sz="3200" dirty="0" smtClean="0">
                    <a:solidFill>
                      <a:srgbClr val="005188"/>
                    </a:solidFill>
                    <a:latin typeface="宋体" panose="02010600030101010101" pitchFamily="2" charset="-122"/>
                    <a:ea typeface="宋体" panose="02010600030101010101" pitchFamily="2" charset="-122"/>
                  </a:rPr>
                  <a:t>析</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中考链接</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8" name="矩形 17"/>
              <p:cNvSpPr/>
              <p:nvPr/>
            </p:nvSpPr>
            <p:spPr>
              <a:xfrm>
                <a:off x="458177" y="178382"/>
                <a:ext cx="494046" cy="769441"/>
              </a:xfrm>
              <a:prstGeom prst="rect">
                <a:avLst/>
              </a:prstGeom>
              <a:noFill/>
            </p:spPr>
            <p:txBody>
              <a:bodyPr wrap="none" lIns="91440" tIns="45720" rIns="91440" bIns="45720">
                <a:spAutoFit/>
              </a:bodyPr>
              <a:lstStyle/>
              <a:p>
                <a:pPr algn="ctr"/>
                <a:r>
                  <a:rPr lang="en-US" altLang="zh-CN" sz="4400" b="1" dirty="0">
                    <a:ln w="10541" cmpd="sng">
                      <a:solidFill>
                        <a:schemeClr val="accent1">
                          <a:shade val="88000"/>
                          <a:satMod val="110000"/>
                        </a:schemeClr>
                      </a:solidFill>
                      <a:prstDash val="solid"/>
                    </a:ln>
                    <a:solidFill>
                      <a:srgbClr val="005188"/>
                    </a:solidFill>
                  </a:rPr>
                  <a:t>K</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pic>
        <p:nvPicPr>
          <p:cNvPr id="2" name="图片 1"/>
          <p:cNvPicPr>
            <a:picLocks noChangeAspect="1"/>
          </p:cNvPicPr>
          <p:nvPr/>
        </p:nvPicPr>
        <p:blipFill>
          <a:blip r:embed="rId3"/>
          <a:stretch>
            <a:fillRect/>
          </a:stretch>
        </p:blipFill>
        <p:spPr>
          <a:xfrm>
            <a:off x="2114279" y="2279145"/>
            <a:ext cx="4985985" cy="2951223"/>
          </a:xfrm>
          <a:prstGeom prst="rect">
            <a:avLst/>
          </a:prstGeom>
        </p:spPr>
      </p:pic>
      <p:pic>
        <p:nvPicPr>
          <p:cNvPr id="3" name="图片 2"/>
          <p:cNvPicPr>
            <a:picLocks noChangeAspect="1"/>
          </p:cNvPicPr>
          <p:nvPr/>
        </p:nvPicPr>
        <p:blipFill>
          <a:blip r:embed="rId4"/>
          <a:stretch>
            <a:fillRect/>
          </a:stretch>
        </p:blipFill>
        <p:spPr>
          <a:xfrm>
            <a:off x="4391195" y="2380178"/>
            <a:ext cx="2709069" cy="2033647"/>
          </a:xfrm>
          <a:prstGeom prst="rect">
            <a:avLst/>
          </a:prstGeom>
        </p:spPr>
      </p:pic>
      <p:sp>
        <p:nvSpPr>
          <p:cNvPr id="19" name="矩形 18"/>
          <p:cNvSpPr/>
          <p:nvPr/>
        </p:nvSpPr>
        <p:spPr>
          <a:xfrm>
            <a:off x="748680" y="5706357"/>
            <a:ext cx="8090993" cy="830997"/>
          </a:xfrm>
          <a:prstGeom prst="rect">
            <a:avLst/>
          </a:prstGeom>
        </p:spPr>
        <p:txBody>
          <a:bodyPr wrap="square">
            <a:spAutoFit/>
          </a:bodyPr>
          <a:lstStyle/>
          <a:p>
            <a:r>
              <a:rPr lang="zh-CN" altLang="en-US" sz="2400" b="1" dirty="0" smtClean="0">
                <a:solidFill>
                  <a:srgbClr val="FF0000"/>
                </a:solidFill>
                <a:latin typeface="楷体" panose="02010609060101010101" pitchFamily="49" charset="-122"/>
                <a:ea typeface="楷体" panose="02010609060101010101" pitchFamily="49" charset="-122"/>
              </a:rPr>
              <a:t>                              列车</a:t>
            </a:r>
            <a:r>
              <a:rPr lang="zh-CN" altLang="en-US" sz="2400" b="1" dirty="0">
                <a:solidFill>
                  <a:srgbClr val="FF0000"/>
                </a:solidFill>
                <a:latin typeface="楷体" panose="02010609060101010101" pitchFamily="49" charset="-122"/>
                <a:ea typeface="楷体" panose="02010609060101010101" pitchFamily="49" charset="-122"/>
              </a:rPr>
              <a:t>周围空气流速大压强小，人靠太近容易被“吸入”危险</a:t>
            </a:r>
            <a:endParaRPr lang="zh-CN" altLang="en-US" sz="1600" baseline="30000" dirty="0">
              <a:latin typeface="楷体" panose="02010609060101010101" pitchFamily="49" charset="-122"/>
              <a:ea typeface="楷体" panose="02010609060101010101" pitchFamily="49" charset="-122"/>
            </a:endParaRPr>
          </a:p>
        </p:txBody>
      </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9"/>
                                        </p:tgtEl>
                                        <p:attrNameLst>
                                          <p:attrName>style.visibility</p:attrName>
                                        </p:attrNameLst>
                                      </p:cBhvr>
                                      <p:to>
                                        <p:strVal val="visible"/>
                                      </p:to>
                                    </p:set>
                                    <p:anim calcmode="lin" valueType="num">
                                      <p:cBhvr additive="base">
                                        <p:cTn id="18" dur="500" fill="hold"/>
                                        <p:tgtEl>
                                          <p:spTgt spid="19"/>
                                        </p:tgtEl>
                                        <p:attrNameLst>
                                          <p:attrName>ppt_x</p:attrName>
                                        </p:attrNameLst>
                                      </p:cBhvr>
                                      <p:tavLst>
                                        <p:tav tm="0">
                                          <p:val>
                                            <p:strVal val="#ppt_x"/>
                                          </p:val>
                                        </p:tav>
                                        <p:tav tm="100000">
                                          <p:val>
                                            <p:strVal val="#ppt_x"/>
                                          </p:val>
                                        </p:tav>
                                      </p:tavLst>
                                    </p:anim>
                                    <p:anim calcmode="lin" valueType="num">
                                      <p:cBhvr additive="base">
                                        <p:cTn id="19"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474942" y="769441"/>
            <a:ext cx="8274779" cy="6001643"/>
          </a:xfrm>
          <a:prstGeom prst="rect">
            <a:avLst/>
          </a:prstGeom>
          <a:noFill/>
        </p:spPr>
        <p:txBody>
          <a:bodyPr wrap="square" lIns="0" rIns="0" rtlCol="0">
            <a:spAutoFit/>
          </a:bodyPr>
          <a:lstStyle/>
          <a:p>
            <a:r>
              <a:rPr lang="en-US" altLang="zh-CN" sz="2400" dirty="0"/>
              <a:t>6</a:t>
            </a:r>
            <a:r>
              <a:rPr lang="zh-CN" altLang="zh-CN" sz="2400" dirty="0"/>
              <a:t>．</a:t>
            </a:r>
            <a:r>
              <a:rPr lang="en-US" altLang="zh-CN" sz="2400" dirty="0"/>
              <a:t>(2019</a:t>
            </a:r>
            <a:r>
              <a:rPr lang="zh-CN" altLang="zh-CN" sz="2400" dirty="0"/>
              <a:t>年第</a:t>
            </a:r>
            <a:r>
              <a:rPr lang="en-US" altLang="zh-CN" sz="2400" dirty="0"/>
              <a:t>14</a:t>
            </a:r>
            <a:r>
              <a:rPr lang="zh-CN" altLang="zh-CN" sz="2400" dirty="0"/>
              <a:t>题</a:t>
            </a:r>
            <a:r>
              <a:rPr lang="en-US" altLang="zh-CN" sz="2400" dirty="0"/>
              <a:t>)</a:t>
            </a:r>
            <a:r>
              <a:rPr lang="zh-CN" altLang="zh-CN" sz="2400" dirty="0"/>
              <a:t>如图</a:t>
            </a:r>
            <a:r>
              <a:rPr lang="en-US" altLang="zh-CN" sz="2400" dirty="0"/>
              <a:t>8</a:t>
            </a:r>
            <a:r>
              <a:rPr lang="zh-CN" altLang="zh-CN" sz="2400" dirty="0"/>
              <a:t>－</a:t>
            </a:r>
            <a:r>
              <a:rPr lang="en-US" altLang="zh-CN" sz="2400" dirty="0"/>
              <a:t>4</a:t>
            </a:r>
            <a:r>
              <a:rPr lang="zh-CN" altLang="zh-CN" sz="2400" dirty="0"/>
              <a:t>甲所示弹簧测力计通过细线拉着正方体物块缓慢浸入某未知液体中，物块受到的拉力</a:t>
            </a:r>
            <a:r>
              <a:rPr lang="en-US" altLang="zh-CN" sz="2400" i="1" dirty="0"/>
              <a:t>F</a:t>
            </a:r>
            <a:r>
              <a:rPr lang="zh-CN" altLang="zh-CN" sz="2400" dirty="0"/>
              <a:t>与其下表面浸入液体中的深度</a:t>
            </a:r>
            <a:r>
              <a:rPr lang="en-US" altLang="zh-CN" sz="2400" i="1" dirty="0"/>
              <a:t>h</a:t>
            </a:r>
            <a:r>
              <a:rPr lang="zh-CN" altLang="zh-CN" sz="2400" dirty="0"/>
              <a:t>之间的关系如图</a:t>
            </a:r>
            <a:r>
              <a:rPr lang="en-US" altLang="zh-CN" sz="2400" dirty="0"/>
              <a:t>8</a:t>
            </a:r>
            <a:r>
              <a:rPr lang="zh-CN" altLang="zh-CN" sz="2400" dirty="0"/>
              <a:t>－</a:t>
            </a:r>
            <a:r>
              <a:rPr lang="en-US" altLang="zh-CN" sz="2400" dirty="0"/>
              <a:t>4</a:t>
            </a:r>
            <a:r>
              <a:rPr lang="zh-CN" altLang="zh-CN" sz="2400" dirty="0"/>
              <a:t>乙所示。则物块受到的重力为</a:t>
            </a:r>
            <a:r>
              <a:rPr lang="en-US" altLang="zh-CN" sz="2400" dirty="0" smtClean="0"/>
              <a:t>____N</a:t>
            </a:r>
            <a:r>
              <a:rPr lang="zh-CN" altLang="zh-CN" sz="2400" dirty="0"/>
              <a:t>。物块刚好浸没在液体中时其下表面浸入的深度为</a:t>
            </a:r>
            <a:r>
              <a:rPr lang="en-US" altLang="zh-CN" sz="2400" dirty="0" smtClean="0"/>
              <a:t>___cm</a:t>
            </a:r>
            <a:r>
              <a:rPr lang="zh-CN" altLang="en-US" sz="2400" dirty="0" smtClean="0"/>
              <a:t>，</a:t>
            </a:r>
            <a:r>
              <a:rPr lang="zh-CN" altLang="zh-CN" sz="2400" dirty="0" smtClean="0"/>
              <a:t>未知</a:t>
            </a:r>
            <a:r>
              <a:rPr lang="zh-CN" altLang="zh-CN" sz="2400" dirty="0"/>
              <a:t>液体的密度为</a:t>
            </a:r>
            <a:r>
              <a:rPr lang="en-US" altLang="zh-CN" sz="2400" dirty="0" smtClean="0"/>
              <a:t>_____kg/m</a:t>
            </a:r>
            <a:r>
              <a:rPr lang="en-US" altLang="zh-CN" sz="2400" baseline="30000" dirty="0" smtClean="0"/>
              <a:t>3</a:t>
            </a:r>
            <a:r>
              <a:rPr lang="zh-CN" altLang="zh-CN" sz="2400" dirty="0"/>
              <a:t>。</a:t>
            </a:r>
            <a:r>
              <a:rPr lang="en-US" altLang="zh-CN" sz="2400" dirty="0"/>
              <a:t>(</a:t>
            </a:r>
            <a:r>
              <a:rPr lang="en-US" altLang="zh-CN" sz="2400" i="1" dirty="0"/>
              <a:t>g</a:t>
            </a:r>
            <a:r>
              <a:rPr lang="zh-CN" altLang="zh-CN" sz="2400" dirty="0"/>
              <a:t>取</a:t>
            </a:r>
            <a:r>
              <a:rPr lang="en-US" altLang="zh-CN" sz="2400" dirty="0"/>
              <a:t>10 N/kg</a:t>
            </a:r>
            <a:r>
              <a:rPr lang="en-US" altLang="zh-CN" sz="2400" dirty="0" smtClean="0"/>
              <a:t>)</a:t>
            </a:r>
          </a:p>
          <a:p>
            <a:endParaRPr lang="en-US" altLang="zh-CN" sz="2400" dirty="0" smtClean="0"/>
          </a:p>
          <a:p>
            <a:endParaRPr lang="en-US" altLang="zh-CN" sz="2400" dirty="0"/>
          </a:p>
          <a:p>
            <a:endParaRPr lang="en-US" altLang="zh-CN" sz="2400" dirty="0" smtClean="0"/>
          </a:p>
          <a:p>
            <a:endParaRPr lang="en-US" altLang="zh-CN" sz="2400" dirty="0"/>
          </a:p>
          <a:p>
            <a:endParaRPr lang="en-US" altLang="zh-CN" sz="2400" dirty="0" smtClean="0"/>
          </a:p>
          <a:p>
            <a:endParaRPr lang="en-US" altLang="zh-CN" sz="2400" dirty="0" smtClean="0"/>
          </a:p>
          <a:p>
            <a:endParaRPr lang="en-US" altLang="zh-CN" sz="2400" dirty="0"/>
          </a:p>
          <a:p>
            <a:endParaRPr lang="zh-CN" altLang="zh-CN" sz="2400" dirty="0"/>
          </a:p>
          <a:p>
            <a:r>
              <a:rPr lang="en-US" altLang="zh-CN" sz="2400" dirty="0"/>
              <a:t>7</a:t>
            </a:r>
            <a:r>
              <a:rPr lang="zh-CN" altLang="zh-CN" sz="2400" dirty="0"/>
              <a:t>．</a:t>
            </a:r>
            <a:r>
              <a:rPr lang="en-US" altLang="zh-CN" sz="2400" dirty="0"/>
              <a:t>(2019</a:t>
            </a:r>
            <a:r>
              <a:rPr lang="zh-CN" altLang="zh-CN" sz="2400" dirty="0"/>
              <a:t>年第</a:t>
            </a:r>
            <a:r>
              <a:rPr lang="en-US" altLang="zh-CN" sz="2400" dirty="0"/>
              <a:t>22</a:t>
            </a:r>
            <a:r>
              <a:rPr lang="zh-CN" altLang="zh-CN" sz="2400" dirty="0"/>
              <a:t>题</a:t>
            </a:r>
            <a:r>
              <a:rPr lang="en-US" altLang="zh-CN" sz="2400" dirty="0"/>
              <a:t>)(3)</a:t>
            </a:r>
            <a:r>
              <a:rPr lang="zh-CN" altLang="zh-CN" sz="2400" dirty="0"/>
              <a:t>如图</a:t>
            </a:r>
            <a:r>
              <a:rPr lang="en-US" altLang="zh-CN" sz="2400" dirty="0"/>
              <a:t>8</a:t>
            </a:r>
            <a:r>
              <a:rPr lang="zh-CN" altLang="zh-CN" sz="2400" dirty="0"/>
              <a:t>－</a:t>
            </a:r>
            <a:r>
              <a:rPr lang="en-US" altLang="zh-CN" sz="2400" dirty="0"/>
              <a:t>5</a:t>
            </a:r>
            <a:r>
              <a:rPr lang="zh-CN" altLang="zh-CN" sz="2400" dirty="0"/>
              <a:t>所示，海底上有一块体积为</a:t>
            </a:r>
            <a:r>
              <a:rPr lang="en-US" altLang="zh-CN" sz="2400" dirty="0"/>
              <a:t>100 m</a:t>
            </a:r>
            <a:r>
              <a:rPr lang="en-US" altLang="zh-CN" sz="2400" baseline="30000" dirty="0"/>
              <a:t>3</a:t>
            </a:r>
            <a:r>
              <a:rPr lang="zh-CN" altLang="zh-CN" sz="2400" dirty="0"/>
              <a:t>且底部与海底紧密相连的可燃冰</a:t>
            </a:r>
            <a:r>
              <a:rPr lang="en-US" altLang="zh-CN" sz="2400" i="1" dirty="0"/>
              <a:t>A</a:t>
            </a:r>
            <a:r>
              <a:rPr lang="zh-CN" altLang="zh-CN" sz="2400" dirty="0"/>
              <a:t>，其受到海水的浮力为</a:t>
            </a:r>
            <a:r>
              <a:rPr lang="en-US" altLang="zh-CN" sz="2400" dirty="0"/>
              <a:t>____________N</a:t>
            </a:r>
            <a:r>
              <a:rPr lang="zh-CN" altLang="zh-CN" sz="2400" dirty="0"/>
              <a:t>。</a:t>
            </a:r>
            <a:endParaRPr lang="zh-CN" altLang="en-US" sz="2400" dirty="0">
              <a:latin typeface="宋体" panose="02010600030101010101" pitchFamily="2" charset="-122"/>
              <a:cs typeface="方正静蕾简体" panose="03000509000000000000" pitchFamily="65" charset="-122"/>
            </a:endParaRPr>
          </a:p>
        </p:txBody>
      </p:sp>
      <p:sp>
        <p:nvSpPr>
          <p:cNvPr id="14" name="矩形 13"/>
          <p:cNvSpPr/>
          <p:nvPr/>
        </p:nvSpPr>
        <p:spPr>
          <a:xfrm>
            <a:off x="2143995" y="1862699"/>
            <a:ext cx="875113" cy="461665"/>
          </a:xfrm>
          <a:prstGeom prst="rect">
            <a:avLst/>
          </a:prstGeom>
        </p:spPr>
        <p:txBody>
          <a:bodyPr wrap="square">
            <a:spAutoFit/>
          </a:bodyPr>
          <a:lstStyle/>
          <a:p>
            <a:pPr algn="ctr"/>
            <a:r>
              <a:rPr lang="en-US" altLang="zh-CN" sz="2400" b="1" dirty="0" smtClean="0">
                <a:solidFill>
                  <a:srgbClr val="FF0000"/>
                </a:solidFill>
              </a:rPr>
              <a:t>15</a:t>
            </a:r>
            <a:endParaRPr lang="zh-CN" altLang="en-US" sz="1600" baseline="30000" dirty="0"/>
          </a:p>
        </p:txBody>
      </p:sp>
      <p:grpSp>
        <p:nvGrpSpPr>
          <p:cNvPr id="12" name="组合 11"/>
          <p:cNvGrpSpPr/>
          <p:nvPr/>
        </p:nvGrpSpPr>
        <p:grpSpPr>
          <a:xfrm>
            <a:off x="474943" y="0"/>
            <a:ext cx="8274780" cy="769441"/>
            <a:chOff x="431463" y="178382"/>
            <a:chExt cx="8274780" cy="769441"/>
          </a:xfrm>
        </p:grpSpPr>
        <p:cxnSp>
          <p:nvCxnSpPr>
            <p:cNvPr id="15" name="直接连接符 14"/>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6" name="组合 15"/>
            <p:cNvGrpSpPr/>
            <p:nvPr/>
          </p:nvGrpSpPr>
          <p:grpSpPr>
            <a:xfrm>
              <a:off x="458177" y="178382"/>
              <a:ext cx="5518442" cy="769441"/>
              <a:chOff x="458177" y="178382"/>
              <a:chExt cx="5518442" cy="769441"/>
            </a:xfrm>
          </p:grpSpPr>
          <p:sp>
            <p:nvSpPr>
              <p:cNvPr id="17"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考情分</a:t>
                </a:r>
                <a:r>
                  <a:rPr lang="zh-CN" altLang="en-US" sz="3200" dirty="0" smtClean="0">
                    <a:solidFill>
                      <a:srgbClr val="005188"/>
                    </a:solidFill>
                    <a:latin typeface="宋体" panose="02010600030101010101" pitchFamily="2" charset="-122"/>
                    <a:ea typeface="宋体" panose="02010600030101010101" pitchFamily="2" charset="-122"/>
                  </a:rPr>
                  <a:t>析</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中考链接</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8" name="矩形 17"/>
              <p:cNvSpPr/>
              <p:nvPr/>
            </p:nvSpPr>
            <p:spPr>
              <a:xfrm>
                <a:off x="458177" y="178382"/>
                <a:ext cx="494046" cy="769441"/>
              </a:xfrm>
              <a:prstGeom prst="rect">
                <a:avLst/>
              </a:prstGeom>
              <a:noFill/>
            </p:spPr>
            <p:txBody>
              <a:bodyPr wrap="none" lIns="91440" tIns="45720" rIns="91440" bIns="45720">
                <a:spAutoFit/>
              </a:bodyPr>
              <a:lstStyle/>
              <a:p>
                <a:pPr algn="ctr"/>
                <a:r>
                  <a:rPr lang="en-US" altLang="zh-CN" sz="4400" b="1" dirty="0">
                    <a:ln w="10541" cmpd="sng">
                      <a:solidFill>
                        <a:schemeClr val="accent1">
                          <a:shade val="88000"/>
                          <a:satMod val="110000"/>
                        </a:schemeClr>
                      </a:solidFill>
                      <a:prstDash val="solid"/>
                    </a:ln>
                    <a:solidFill>
                      <a:srgbClr val="005188"/>
                    </a:solidFill>
                  </a:rPr>
                  <a:t>K</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pic>
        <p:nvPicPr>
          <p:cNvPr id="6" name="图片 5"/>
          <p:cNvPicPr>
            <a:picLocks noChangeAspect="1"/>
          </p:cNvPicPr>
          <p:nvPr/>
        </p:nvPicPr>
        <p:blipFill>
          <a:blip r:embed="rId3"/>
          <a:stretch>
            <a:fillRect/>
          </a:stretch>
        </p:blipFill>
        <p:spPr>
          <a:xfrm>
            <a:off x="1783085" y="2722688"/>
            <a:ext cx="5907019" cy="2818576"/>
          </a:xfrm>
          <a:prstGeom prst="rect">
            <a:avLst/>
          </a:prstGeom>
        </p:spPr>
      </p:pic>
      <p:sp>
        <p:nvSpPr>
          <p:cNvPr id="20" name="矩形 19"/>
          <p:cNvSpPr/>
          <p:nvPr/>
        </p:nvSpPr>
        <p:spPr>
          <a:xfrm>
            <a:off x="1427715" y="2246776"/>
            <a:ext cx="875113" cy="461665"/>
          </a:xfrm>
          <a:prstGeom prst="rect">
            <a:avLst/>
          </a:prstGeom>
        </p:spPr>
        <p:txBody>
          <a:bodyPr wrap="square">
            <a:spAutoFit/>
          </a:bodyPr>
          <a:lstStyle/>
          <a:p>
            <a:pPr algn="ctr"/>
            <a:r>
              <a:rPr lang="en-US" altLang="zh-CN" sz="2400" b="1" dirty="0" smtClean="0">
                <a:solidFill>
                  <a:srgbClr val="FF0000"/>
                </a:solidFill>
              </a:rPr>
              <a:t>10</a:t>
            </a:r>
            <a:endParaRPr lang="zh-CN" altLang="en-US" sz="1600" baseline="30000" dirty="0"/>
          </a:p>
        </p:txBody>
      </p:sp>
      <p:sp>
        <p:nvSpPr>
          <p:cNvPr id="21" name="矩形 20"/>
          <p:cNvSpPr/>
          <p:nvPr/>
        </p:nvSpPr>
        <p:spPr>
          <a:xfrm>
            <a:off x="4900079" y="2234984"/>
            <a:ext cx="1438993" cy="461665"/>
          </a:xfrm>
          <a:prstGeom prst="rect">
            <a:avLst/>
          </a:prstGeom>
        </p:spPr>
        <p:txBody>
          <a:bodyPr wrap="square">
            <a:spAutoFit/>
          </a:bodyPr>
          <a:lstStyle/>
          <a:p>
            <a:pPr algn="ctr"/>
            <a:r>
              <a:rPr lang="en-US" altLang="zh-CN" sz="2400" b="1" dirty="0" smtClean="0">
                <a:solidFill>
                  <a:srgbClr val="FF0000"/>
                </a:solidFill>
              </a:rPr>
              <a:t>900</a:t>
            </a:r>
            <a:endParaRPr lang="zh-CN" altLang="en-US" sz="1600" baseline="30000" dirty="0"/>
          </a:p>
        </p:txBody>
      </p:sp>
      <p:sp>
        <p:nvSpPr>
          <p:cNvPr id="22" name="矩形 21"/>
          <p:cNvSpPr/>
          <p:nvPr/>
        </p:nvSpPr>
        <p:spPr>
          <a:xfrm>
            <a:off x="626783" y="6255815"/>
            <a:ext cx="1438993" cy="461665"/>
          </a:xfrm>
          <a:prstGeom prst="rect">
            <a:avLst/>
          </a:prstGeom>
        </p:spPr>
        <p:txBody>
          <a:bodyPr wrap="square">
            <a:spAutoFit/>
          </a:bodyPr>
          <a:lstStyle/>
          <a:p>
            <a:pPr algn="ctr"/>
            <a:r>
              <a:rPr lang="en-US" altLang="zh-CN" sz="2400" b="1" dirty="0" smtClean="0">
                <a:solidFill>
                  <a:srgbClr val="FF0000"/>
                </a:solidFill>
              </a:rPr>
              <a:t>0</a:t>
            </a:r>
            <a:endParaRPr lang="zh-CN" altLang="en-US" sz="1600" baseline="30000" dirty="0"/>
          </a:p>
        </p:txBody>
      </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fill="hold"/>
                                        <p:tgtEl>
                                          <p:spTgt spid="20"/>
                                        </p:tgtEl>
                                        <p:attrNameLst>
                                          <p:attrName>ppt_x</p:attrName>
                                        </p:attrNameLst>
                                      </p:cBhvr>
                                      <p:tavLst>
                                        <p:tav tm="0">
                                          <p:val>
                                            <p:strVal val="#ppt_x"/>
                                          </p:val>
                                        </p:tav>
                                        <p:tav tm="100000">
                                          <p:val>
                                            <p:strVal val="#ppt_x"/>
                                          </p:val>
                                        </p:tav>
                                      </p:tavLst>
                                    </p:anim>
                                    <p:anim calcmode="lin" valueType="num">
                                      <p:cBhvr additive="base">
                                        <p:cTn id="1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ppt_x"/>
                                          </p:val>
                                        </p:tav>
                                        <p:tav tm="100000">
                                          <p:val>
                                            <p:strVal val="#ppt_x"/>
                                          </p:val>
                                        </p:tav>
                                      </p:tavLst>
                                    </p:anim>
                                    <p:anim calcmode="lin" valueType="num">
                                      <p:cBhvr additive="base">
                                        <p:cTn id="2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additive="base">
                                        <p:cTn id="25" dur="500" fill="hold"/>
                                        <p:tgtEl>
                                          <p:spTgt spid="22"/>
                                        </p:tgtEl>
                                        <p:attrNameLst>
                                          <p:attrName>ppt_x</p:attrName>
                                        </p:attrNameLst>
                                      </p:cBhvr>
                                      <p:tavLst>
                                        <p:tav tm="0">
                                          <p:val>
                                            <p:strVal val="#ppt_x"/>
                                          </p:val>
                                        </p:tav>
                                        <p:tav tm="100000">
                                          <p:val>
                                            <p:strVal val="#ppt_x"/>
                                          </p:val>
                                        </p:tav>
                                      </p:tavLst>
                                    </p:anim>
                                    <p:anim calcmode="lin" valueType="num">
                                      <p:cBhvr additive="base">
                                        <p:cTn id="2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0" grpId="0"/>
      <p:bldP spid="21" grpId="0"/>
      <p:bldP spid="2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9" descr="https://timgsa.baidu.com/timg?image&amp;quality=80&amp;size=b9999_10000&amp;sec=1543050428763&amp;di=96e9a22cdfcd2b71565e06c8a91967bb&amp;imgtype=0&amp;src=http%3A%2F%2Fwww.51pptmoban.com%2Fd%2Ffile%2F2015%2F10%2F13%2F04180d602697c3b975ec7f81ddea00af.jpg"/>
          <p:cNvPicPr>
            <a:picLocks noChangeAspect="1" noChangeArrowheads="1"/>
          </p:cNvPicPr>
          <p:nvPr/>
        </p:nvPicPr>
        <p:blipFill>
          <a:blip r:embed="rId3">
            <a:extLst>
              <a:ext uri="{28A0092B-C50C-407E-A947-70E740481C1C}">
                <a14:useLocalDpi xmlns:a14="http://schemas.microsoft.com/office/drawing/2010/main" val="0"/>
              </a:ext>
            </a:extLst>
          </a:blip>
          <a:srcRect l="50000"/>
          <a:stretch>
            <a:fillRect/>
          </a:stretch>
        </p:blipFill>
        <p:spPr bwMode="auto">
          <a:xfrm>
            <a:off x="6269038" y="2259013"/>
            <a:ext cx="2513012" cy="450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横卷形 12"/>
          <p:cNvSpPr/>
          <p:nvPr/>
        </p:nvSpPr>
        <p:spPr>
          <a:xfrm>
            <a:off x="612775" y="1514475"/>
            <a:ext cx="5724525" cy="3043238"/>
          </a:xfrm>
          <a:prstGeom prst="horizontalScroll">
            <a:avLst/>
          </a:prstGeom>
          <a:noFill/>
          <a:ln w="76200">
            <a:solidFill>
              <a:srgbClr val="005188"/>
            </a:solidFill>
            <a:prstDash val="sysDash"/>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r>
              <a:rPr lang="zh-CN" altLang="en-US" sz="3200" b="1" dirty="0" smtClean="0">
                <a:solidFill>
                  <a:schemeClr val="tx1"/>
                </a:solidFill>
                <a:latin typeface="+mn-ea"/>
              </a:rPr>
              <a:t>考点一</a:t>
            </a:r>
            <a:r>
              <a:rPr lang="en-US" altLang="zh-CN" sz="3200" b="1" dirty="0" smtClean="0">
                <a:solidFill>
                  <a:schemeClr val="tx1"/>
                </a:solidFill>
                <a:latin typeface="+mn-ea"/>
              </a:rPr>
              <a:t>  </a:t>
            </a:r>
            <a:endParaRPr lang="en-US" altLang="zh-CN" sz="3200" b="1" dirty="0">
              <a:solidFill>
                <a:schemeClr val="tx1"/>
              </a:solidFill>
              <a:latin typeface="+mn-ea"/>
            </a:endParaRPr>
          </a:p>
          <a:p>
            <a:pPr algn="ctr">
              <a:defRPr/>
            </a:pPr>
            <a:r>
              <a:rPr lang="zh-CN" altLang="en-US" sz="3200" b="1" dirty="0" smtClean="0">
                <a:solidFill>
                  <a:schemeClr val="tx1"/>
                </a:solidFill>
                <a:latin typeface="+mn-ea"/>
              </a:rPr>
              <a:t>浮力及浮力的实验探究</a:t>
            </a:r>
            <a:endParaRPr lang="zh-CN" altLang="en-US" sz="3200" b="1" dirty="0">
              <a:solidFill>
                <a:schemeClr val="tx1"/>
              </a:solidFill>
              <a:latin typeface="+mn-ea"/>
            </a:endParaRPr>
          </a:p>
        </p:txBody>
      </p:sp>
      <p:grpSp>
        <p:nvGrpSpPr>
          <p:cNvPr id="16" name="组合 15"/>
          <p:cNvGrpSpPr/>
          <p:nvPr/>
        </p:nvGrpSpPr>
        <p:grpSpPr>
          <a:xfrm>
            <a:off x="474943" y="0"/>
            <a:ext cx="8274780" cy="768350"/>
            <a:chOff x="431463" y="178382"/>
            <a:chExt cx="8274780" cy="768350"/>
          </a:xfrm>
        </p:grpSpPr>
        <p:cxnSp>
          <p:nvCxnSpPr>
            <p:cNvPr id="17" name="直接连接符 16"/>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23" name="组合 22"/>
            <p:cNvGrpSpPr/>
            <p:nvPr/>
          </p:nvGrpSpPr>
          <p:grpSpPr>
            <a:xfrm>
              <a:off x="457232" y="178382"/>
              <a:ext cx="5519387" cy="768350"/>
              <a:chOff x="457232" y="178382"/>
              <a:chExt cx="5519387" cy="768350"/>
            </a:xfrm>
          </p:grpSpPr>
          <p:sp>
            <p:nvSpPr>
              <p:cNvPr id="24"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25" name="矩形 24"/>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Tree>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215731" y="963617"/>
            <a:ext cx="8745856" cy="1383665"/>
          </a:xfrm>
          <a:prstGeom prst="rect">
            <a:avLst/>
          </a:prstGeom>
          <a:noFill/>
        </p:spPr>
        <p:txBody>
          <a:bodyPr wrap="square" lIns="0" rIns="0" rtlCol="0">
            <a:spAutoFit/>
          </a:bodyPr>
          <a:lstStyle/>
          <a:p>
            <a:pPr fontAlgn="auto">
              <a:lnSpc>
                <a:spcPts val="3360"/>
              </a:lnSpc>
            </a:pPr>
            <a:r>
              <a:rPr lang="zh-CN" altLang="en-US" sz="2800" dirty="0" smtClean="0">
                <a:solidFill>
                  <a:schemeClr val="tx1"/>
                </a:solidFill>
                <a:latin typeface="宋体" panose="02010600030101010101" pitchFamily="2" charset="-122"/>
                <a:ea typeface="宋体" panose="02010600030101010101" pitchFamily="2" charset="-122"/>
                <a:cs typeface="方正静蕾简体" panose="03000509000000000000" pitchFamily="65" charset="-122"/>
              </a:rPr>
              <a:t>【</a:t>
            </a:r>
            <a:r>
              <a:rPr lang="zh-CN" altLang="en-US" sz="2800" b="1" dirty="0" smtClean="0">
                <a:solidFill>
                  <a:schemeClr val="tx1"/>
                </a:solidFill>
                <a:latin typeface="宋体" panose="02010600030101010101" pitchFamily="2" charset="-122"/>
                <a:ea typeface="宋体" panose="02010600030101010101" pitchFamily="2" charset="-122"/>
                <a:cs typeface="方正静蕾简体" panose="03000509000000000000" pitchFamily="65" charset="-122"/>
              </a:rPr>
              <a:t>例1</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】跳水运动员跳入水的过程中，他所受的浮力</a:t>
            </a:r>
            <a:r>
              <a:rPr lang="en-US" altLang="zh-CN" sz="2800" i="1" dirty="0" smtClean="0">
                <a:latin typeface="宋体" panose="02010600030101010101" pitchFamily="2" charset="-122"/>
                <a:ea typeface="宋体" panose="02010600030101010101" pitchFamily="2" charset="-122"/>
                <a:cs typeface="方正静蕾简体" panose="03000509000000000000" pitchFamily="65" charset="-122"/>
              </a:rPr>
              <a:t>F </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随</a:t>
            </a:r>
          </a:p>
          <a:p>
            <a:pPr fontAlgn="auto">
              <a:lnSpc>
                <a:spcPts val="3360"/>
              </a:lnSpc>
            </a:pP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深度</a:t>
            </a:r>
            <a:r>
              <a:rPr lang="en-US" altLang="zh-CN" sz="2800" i="1" dirty="0" smtClean="0">
                <a:latin typeface="宋体" panose="02010600030101010101" pitchFamily="2" charset="-122"/>
                <a:ea typeface="宋体" panose="02010600030101010101" pitchFamily="2" charset="-122"/>
                <a:cs typeface="方正静蕾简体" panose="03000509000000000000" pitchFamily="65" charset="-122"/>
              </a:rPr>
              <a:t>h </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变化</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的关系如图</a:t>
            </a:r>
            <a:r>
              <a:rPr lang="en-US" altLang="zh-CN" sz="2800" dirty="0">
                <a:latin typeface="宋体" panose="02010600030101010101" pitchFamily="2" charset="-122"/>
                <a:ea typeface="宋体" panose="02010600030101010101" pitchFamily="2" charset="-122"/>
                <a:cs typeface="方正静蕾简体" panose="03000509000000000000" pitchFamily="65" charset="-122"/>
              </a:rPr>
              <a:t>8-7</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所示，其中最接近真实情况</a:t>
            </a:r>
          </a:p>
          <a:p>
            <a:pPr fontAlgn="auto">
              <a:lnSpc>
                <a:spcPts val="33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的是</a:t>
            </a:r>
            <a:r>
              <a:rPr lang="en-US" altLang="zh-CN" sz="2800" dirty="0" smtClean="0">
                <a:latin typeface="宋体" panose="02010600030101010101" pitchFamily="2" charset="-122"/>
                <a:ea typeface="宋体" panose="02010600030101010101" pitchFamily="2" charset="-122"/>
                <a:cs typeface="方正静蕾简体" panose="03000509000000000000" pitchFamily="65" charset="-122"/>
              </a:rPr>
              <a:t>(   )</a:t>
            </a:r>
            <a:endParaRPr lang="en-US" altLang="zh-CN" sz="2800" dirty="0">
              <a:latin typeface="宋体" panose="02010600030101010101" pitchFamily="2" charset="-122"/>
              <a:ea typeface="宋体" panose="02010600030101010101" pitchFamily="2" charset="-122"/>
              <a:cs typeface="方正静蕾简体" panose="03000509000000000000" pitchFamily="65" charset="-122"/>
            </a:endParaRPr>
          </a:p>
        </p:txBody>
      </p:sp>
      <p:sp>
        <p:nvSpPr>
          <p:cNvPr id="9" name="文本框 16"/>
          <p:cNvSpPr txBox="1"/>
          <p:nvPr/>
        </p:nvSpPr>
        <p:spPr>
          <a:xfrm>
            <a:off x="239405" y="4346993"/>
            <a:ext cx="8745856" cy="954107"/>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r>
              <a:rPr lang="zh-CN" altLang="en-US" sz="2800" b="1" dirty="0" smtClean="0">
                <a:ea typeface="宋体" panose="02010600030101010101" pitchFamily="2" charset="-122"/>
              </a:rPr>
              <a:t>解析：</a:t>
            </a:r>
            <a:r>
              <a:rPr lang="zh-CN" altLang="en-US" sz="2800" dirty="0">
                <a:ea typeface="宋体" panose="02010600030101010101" pitchFamily="2" charset="-122"/>
              </a:rPr>
              <a:t>运动员全部没入水中之前，</a:t>
            </a:r>
            <a:r>
              <a:rPr lang="en-US" altLang="zh-CN" sz="2800" i="1" dirty="0">
                <a:ea typeface="宋体" panose="02010600030101010101" pitchFamily="2" charset="-122"/>
              </a:rPr>
              <a:t>V</a:t>
            </a:r>
            <a:r>
              <a:rPr lang="zh-CN" altLang="en-US" sz="2800" baseline="-25000" dirty="0">
                <a:ea typeface="宋体" panose="02010600030101010101" pitchFamily="2" charset="-122"/>
              </a:rPr>
              <a:t>排</a:t>
            </a:r>
            <a:r>
              <a:rPr lang="zh-CN" altLang="en-US" sz="2800" dirty="0">
                <a:ea typeface="宋体" panose="02010600030101010101" pitchFamily="2" charset="-122"/>
              </a:rPr>
              <a:t>与</a:t>
            </a:r>
            <a:r>
              <a:rPr lang="en-US" altLang="zh-CN" sz="2800" i="1" dirty="0">
                <a:ea typeface="宋体" panose="02010600030101010101" pitchFamily="2" charset="-122"/>
              </a:rPr>
              <a:t>h</a:t>
            </a:r>
            <a:r>
              <a:rPr lang="zh-CN" altLang="en-US" sz="2800" dirty="0">
                <a:ea typeface="宋体" panose="02010600030101010101" pitchFamily="2" charset="-122"/>
              </a:rPr>
              <a:t>大约成正比，当全部浸没后，因为</a:t>
            </a:r>
            <a:r>
              <a:rPr lang="en-US" altLang="zh-CN" sz="2800" i="1" dirty="0">
                <a:ea typeface="宋体" panose="02010600030101010101" pitchFamily="2" charset="-122"/>
              </a:rPr>
              <a:t>V</a:t>
            </a:r>
            <a:r>
              <a:rPr lang="zh-CN" altLang="en-US" sz="2800" baseline="-25000" dirty="0">
                <a:ea typeface="宋体" panose="02010600030101010101" pitchFamily="2" charset="-122"/>
              </a:rPr>
              <a:t>排</a:t>
            </a:r>
            <a:r>
              <a:rPr lang="zh-CN" altLang="en-US" sz="2800" dirty="0">
                <a:ea typeface="宋体" panose="02010600030101010101" pitchFamily="2" charset="-122"/>
              </a:rPr>
              <a:t>不变，所以</a:t>
            </a:r>
            <a:r>
              <a:rPr lang="en-US" altLang="zh-CN" sz="2800" i="1" dirty="0">
                <a:ea typeface="宋体" panose="02010600030101010101" pitchFamily="2" charset="-122"/>
              </a:rPr>
              <a:t>F</a:t>
            </a:r>
            <a:r>
              <a:rPr lang="zh-CN" altLang="en-US" sz="2800" baseline="-25000" dirty="0">
                <a:ea typeface="宋体" panose="02010600030101010101" pitchFamily="2" charset="-122"/>
              </a:rPr>
              <a:t>浮</a:t>
            </a:r>
            <a:r>
              <a:rPr lang="zh-CN" altLang="en-US" sz="2800" dirty="0">
                <a:ea typeface="宋体" panose="02010600030101010101" pitchFamily="2" charset="-122"/>
              </a:rPr>
              <a:t>不变</a:t>
            </a:r>
            <a:r>
              <a:rPr lang="zh-CN" altLang="en-US" sz="2800" dirty="0" smtClean="0">
                <a:ea typeface="宋体" panose="02010600030101010101" pitchFamily="2" charset="-122"/>
              </a:rPr>
              <a:t>。</a:t>
            </a:r>
            <a:endParaRPr lang="zh-CN" altLang="en-US" sz="2800" dirty="0">
              <a:ea typeface="宋体" panose="02010600030101010101" pitchFamily="2" charset="-122"/>
            </a:endParaRPr>
          </a:p>
        </p:txBody>
      </p:sp>
      <p:sp>
        <p:nvSpPr>
          <p:cNvPr id="10" name="TextBox 16"/>
          <p:cNvSpPr txBox="1"/>
          <p:nvPr/>
        </p:nvSpPr>
        <p:spPr>
          <a:xfrm>
            <a:off x="1096688" y="1823806"/>
            <a:ext cx="883440" cy="523220"/>
          </a:xfrm>
          <a:prstGeom prst="rect">
            <a:avLst/>
          </a:prstGeom>
          <a:noFill/>
        </p:spPr>
        <p:txBody>
          <a:bodyPr wrap="square" rtlCol="0">
            <a:spAutoFit/>
          </a:bodyPr>
          <a:lstStyle/>
          <a:p>
            <a:pPr algn="ctr"/>
            <a:r>
              <a:rPr lang="en-US" altLang="zh-CN" sz="2800" b="1" dirty="0" smtClean="0">
                <a:solidFill>
                  <a:srgbClr val="FF0000"/>
                </a:solidFill>
                <a:ea typeface="楷体" panose="02010609060101010101" pitchFamily="49" charset="-122"/>
              </a:rPr>
              <a:t>A</a:t>
            </a:r>
            <a:endParaRPr lang="zh-CN" altLang="en-US" sz="2800" b="1" dirty="0">
              <a:solidFill>
                <a:srgbClr val="FF0000"/>
              </a:solidFill>
              <a:ea typeface="楷体" panose="02010609060101010101" pitchFamily="49" charset="-122"/>
            </a:endParaRPr>
          </a:p>
        </p:txBody>
      </p:sp>
      <p:grpSp>
        <p:nvGrpSpPr>
          <p:cNvPr id="12" name="组合 11"/>
          <p:cNvGrpSpPr/>
          <p:nvPr/>
        </p:nvGrpSpPr>
        <p:grpSpPr>
          <a:xfrm>
            <a:off x="474943" y="0"/>
            <a:ext cx="8274780" cy="768350"/>
            <a:chOff x="431463" y="178382"/>
            <a:chExt cx="8274780" cy="768350"/>
          </a:xfrm>
        </p:grpSpPr>
        <p:cxnSp>
          <p:nvCxnSpPr>
            <p:cNvPr id="16" name="直接连接符 15"/>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7" name="组合 16"/>
            <p:cNvGrpSpPr/>
            <p:nvPr/>
          </p:nvGrpSpPr>
          <p:grpSpPr>
            <a:xfrm>
              <a:off x="457232" y="178382"/>
              <a:ext cx="5519387" cy="768350"/>
              <a:chOff x="457232" y="178382"/>
              <a:chExt cx="5519387" cy="768350"/>
            </a:xfrm>
          </p:grpSpPr>
          <p:sp>
            <p:nvSpPr>
              <p:cNvPr id="18"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典型例题</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9" name="矩形 18"/>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pic>
        <p:nvPicPr>
          <p:cNvPr id="2" name="图片 1"/>
          <p:cNvPicPr>
            <a:picLocks noChangeAspect="1"/>
          </p:cNvPicPr>
          <p:nvPr/>
        </p:nvPicPr>
        <p:blipFill>
          <a:blip r:embed="rId3"/>
          <a:stretch>
            <a:fillRect/>
          </a:stretch>
        </p:blipFill>
        <p:spPr>
          <a:xfrm>
            <a:off x="215731" y="2422573"/>
            <a:ext cx="8467344" cy="1659712"/>
          </a:xfrm>
          <a:prstGeom prst="rect">
            <a:avLst/>
          </a:prstGeom>
        </p:spPr>
      </p:pic>
      <p:sp>
        <p:nvSpPr>
          <p:cNvPr id="13" name="文本框 16"/>
          <p:cNvSpPr txBox="1"/>
          <p:nvPr/>
        </p:nvSpPr>
        <p:spPr>
          <a:xfrm>
            <a:off x="239405" y="5820386"/>
            <a:ext cx="8745856" cy="523220"/>
          </a:xfrm>
          <a:prstGeom prst="rect">
            <a:avLst/>
          </a:prstGeom>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p:spPr>
        <p:txBody>
          <a:bodyPr wrap="square" rtlCol="0">
            <a:spAutoFit/>
          </a:bodyPr>
          <a:lstStyle/>
          <a:p>
            <a:r>
              <a:rPr lang="zh-CN" altLang="zh-CN" sz="2800" b="1" dirty="0"/>
              <a:t>思维点拨：</a:t>
            </a:r>
            <a:r>
              <a:rPr lang="zh-CN" altLang="zh-CN" sz="2800" dirty="0"/>
              <a:t>公式</a:t>
            </a:r>
            <a:r>
              <a:rPr lang="en-US" altLang="zh-CN" sz="2800" i="1" dirty="0"/>
              <a:t>F</a:t>
            </a:r>
            <a:r>
              <a:rPr lang="zh-CN" altLang="zh-CN" sz="2800" baseline="-25000" dirty="0"/>
              <a:t>浮</a:t>
            </a:r>
            <a:r>
              <a:rPr lang="zh-CN" altLang="zh-CN" sz="2800" dirty="0"/>
              <a:t>＝</a:t>
            </a:r>
            <a:r>
              <a:rPr lang="en-US" altLang="zh-CN" sz="2800" i="1" dirty="0"/>
              <a:t>ρ</a:t>
            </a:r>
            <a:r>
              <a:rPr lang="zh-CN" altLang="zh-CN" sz="2800" baseline="-25000" dirty="0"/>
              <a:t>液</a:t>
            </a:r>
            <a:r>
              <a:rPr lang="en-US" altLang="zh-CN" sz="2800" i="1" dirty="0" err="1"/>
              <a:t>gV</a:t>
            </a:r>
            <a:r>
              <a:rPr lang="zh-CN" altLang="zh-CN" sz="2800" baseline="-25000" dirty="0"/>
              <a:t>排</a:t>
            </a:r>
            <a:r>
              <a:rPr lang="zh-CN" altLang="zh-CN" sz="2800" dirty="0"/>
              <a:t>的应用。</a:t>
            </a:r>
          </a:p>
        </p:txBody>
      </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left)">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586433" y="510381"/>
            <a:ext cx="8051800" cy="5161991"/>
          </a:xfrm>
          <a:prstGeom prst="rect">
            <a:avLst/>
          </a:prstGeom>
          <a:noFill/>
        </p:spPr>
        <p:txBody>
          <a:bodyPr wrap="square" lIns="0" rIns="0" rtlCol="0">
            <a:spAutoFit/>
          </a:bodyPr>
          <a:lstStyle/>
          <a:p>
            <a:pPr algn="ctr" fontAlgn="auto">
              <a:lnSpc>
                <a:spcPct val="150000"/>
              </a:lnSpc>
            </a:pPr>
            <a:endParaRPr lang="en-US" altLang="zh-CN" sz="2800" b="1" dirty="0" smtClean="0">
              <a:solidFill>
                <a:srgbClr val="005188"/>
              </a:solidFill>
              <a:latin typeface="宋体" panose="02010600030101010101" pitchFamily="2" charset="-122"/>
              <a:ea typeface="宋体" panose="02010600030101010101" pitchFamily="2" charset="-122"/>
              <a:sym typeface="+mn-ea"/>
            </a:endParaRPr>
          </a:p>
          <a:p>
            <a:pPr>
              <a:lnSpc>
                <a:spcPct val="150000"/>
              </a:lnSpc>
            </a:pPr>
            <a:r>
              <a:rPr lang="en-US" altLang="zh-CN" sz="2800" dirty="0" smtClean="0">
                <a:latin typeface="宋体" panose="02010600030101010101" pitchFamily="2" charset="-122"/>
                <a:cs typeface="方正静蕾简体" panose="03000509000000000000" pitchFamily="65" charset="-122"/>
              </a:rPr>
              <a:t>1</a:t>
            </a:r>
            <a:r>
              <a:rPr lang="zh-CN" altLang="en-US" sz="2800" dirty="0" smtClean="0">
                <a:latin typeface="宋体" panose="02010600030101010101" pitchFamily="2" charset="-122"/>
                <a:cs typeface="方正静蕾简体" panose="03000509000000000000" pitchFamily="65" charset="-122"/>
              </a:rPr>
              <a:t>．体积</a:t>
            </a:r>
            <a:r>
              <a:rPr lang="zh-CN" altLang="en-US" sz="2800" dirty="0">
                <a:latin typeface="宋体" panose="02010600030101010101" pitchFamily="2" charset="-122"/>
                <a:cs typeface="方正静蕾简体" panose="03000509000000000000" pitchFamily="65" charset="-122"/>
              </a:rPr>
              <a:t>相同的铅球、铜块和木块，浸在液体中的情况如图</a:t>
            </a:r>
            <a:r>
              <a:rPr lang="en-US" altLang="zh-CN" sz="2800" dirty="0" smtClean="0">
                <a:latin typeface="宋体" panose="02010600030101010101" pitchFamily="2" charset="-122"/>
                <a:cs typeface="方正静蕾简体" panose="03000509000000000000" pitchFamily="65" charset="-122"/>
              </a:rPr>
              <a:t>8-7</a:t>
            </a:r>
            <a:r>
              <a:rPr lang="zh-CN" altLang="en-US" sz="2800" dirty="0">
                <a:latin typeface="宋体" panose="02010600030101010101" pitchFamily="2" charset="-122"/>
                <a:cs typeface="方正静蕾简体" panose="03000509000000000000" pitchFamily="65" charset="-122"/>
              </a:rPr>
              <a:t>所示，比较它们受到的浮力大小，正确的是</a:t>
            </a:r>
            <a:r>
              <a:rPr lang="en-US" altLang="zh-CN" sz="2800" dirty="0">
                <a:latin typeface="宋体" panose="02010600030101010101" pitchFamily="2" charset="-122"/>
                <a:cs typeface="方正静蕾简体" panose="03000509000000000000" pitchFamily="65" charset="-122"/>
              </a:rPr>
              <a:t>( </a:t>
            </a:r>
            <a:r>
              <a:rPr lang="en-US" altLang="zh-CN" sz="2800" dirty="0" smtClean="0">
                <a:latin typeface="宋体" panose="02010600030101010101" pitchFamily="2" charset="-122"/>
                <a:cs typeface="方正静蕾简体" panose="03000509000000000000" pitchFamily="65" charset="-122"/>
              </a:rPr>
              <a:t>  </a:t>
            </a:r>
            <a:r>
              <a:rPr lang="en-US" altLang="zh-CN" sz="2800" dirty="0">
                <a:latin typeface="宋体" panose="02010600030101010101" pitchFamily="2" charset="-122"/>
                <a:cs typeface="方正静蕾简体" panose="03000509000000000000" pitchFamily="65" charset="-122"/>
              </a:rPr>
              <a:t>)</a:t>
            </a:r>
          </a:p>
          <a:p>
            <a:pPr>
              <a:lnSpc>
                <a:spcPct val="150000"/>
              </a:lnSpc>
            </a:pPr>
            <a:r>
              <a:rPr lang="en-US" altLang="zh-CN" sz="2800" dirty="0">
                <a:latin typeface="宋体" panose="02010600030101010101" pitchFamily="2" charset="-122"/>
                <a:cs typeface="方正静蕾简体" panose="03000509000000000000" pitchFamily="65" charset="-122"/>
              </a:rPr>
              <a:t>A</a:t>
            </a:r>
            <a:r>
              <a:rPr lang="zh-CN" altLang="en-US" sz="2800" dirty="0">
                <a:latin typeface="宋体" panose="02010600030101010101" pitchFamily="2" charset="-122"/>
                <a:cs typeface="方正静蕾简体" panose="03000509000000000000" pitchFamily="65" charset="-122"/>
              </a:rPr>
              <a:t>．铅球受到的浮力最大</a:t>
            </a:r>
          </a:p>
          <a:p>
            <a:pPr>
              <a:lnSpc>
                <a:spcPct val="150000"/>
              </a:lnSpc>
            </a:pPr>
            <a:r>
              <a:rPr lang="en-US" altLang="zh-CN" sz="2800" dirty="0">
                <a:latin typeface="宋体" panose="02010600030101010101" pitchFamily="2" charset="-122"/>
                <a:cs typeface="方正静蕾简体" panose="03000509000000000000" pitchFamily="65" charset="-122"/>
              </a:rPr>
              <a:t>B</a:t>
            </a:r>
            <a:r>
              <a:rPr lang="zh-CN" altLang="en-US" sz="2800" dirty="0">
                <a:latin typeface="宋体" panose="02010600030101010101" pitchFamily="2" charset="-122"/>
                <a:cs typeface="方正静蕾简体" panose="03000509000000000000" pitchFamily="65" charset="-122"/>
              </a:rPr>
              <a:t>．木块受到的浮力最大</a:t>
            </a:r>
          </a:p>
          <a:p>
            <a:pPr>
              <a:lnSpc>
                <a:spcPct val="150000"/>
              </a:lnSpc>
            </a:pPr>
            <a:r>
              <a:rPr lang="en-US" altLang="zh-CN" sz="2800" dirty="0">
                <a:latin typeface="宋体" panose="02010600030101010101" pitchFamily="2" charset="-122"/>
                <a:cs typeface="方正静蕾简体" panose="03000509000000000000" pitchFamily="65" charset="-122"/>
              </a:rPr>
              <a:t>C</a:t>
            </a:r>
            <a:r>
              <a:rPr lang="zh-CN" altLang="en-US" sz="2800" dirty="0">
                <a:latin typeface="宋体" panose="02010600030101010101" pitchFamily="2" charset="-122"/>
                <a:cs typeface="方正静蕾简体" panose="03000509000000000000" pitchFamily="65" charset="-122"/>
              </a:rPr>
              <a:t>．铜块受到的浮力最大</a:t>
            </a:r>
          </a:p>
          <a:p>
            <a:pPr>
              <a:lnSpc>
                <a:spcPct val="150000"/>
              </a:lnSpc>
            </a:pPr>
            <a:r>
              <a:rPr lang="en-US" altLang="zh-CN" sz="2800" dirty="0">
                <a:latin typeface="宋体" panose="02010600030101010101" pitchFamily="2" charset="-122"/>
                <a:cs typeface="方正静蕾简体" panose="03000509000000000000" pitchFamily="65" charset="-122"/>
              </a:rPr>
              <a:t>D</a:t>
            </a:r>
            <a:r>
              <a:rPr lang="zh-CN" altLang="en-US" sz="2800" dirty="0">
                <a:latin typeface="宋体" panose="02010600030101010101" pitchFamily="2" charset="-122"/>
                <a:cs typeface="方正静蕾简体" panose="03000509000000000000" pitchFamily="65" charset="-122"/>
              </a:rPr>
              <a:t>．他们受到的浮力一样大</a:t>
            </a:r>
          </a:p>
        </p:txBody>
      </p:sp>
      <p:sp>
        <p:nvSpPr>
          <p:cNvPr id="4" name="矩形 3"/>
          <p:cNvSpPr/>
          <p:nvPr/>
        </p:nvSpPr>
        <p:spPr>
          <a:xfrm>
            <a:off x="1148125" y="2568156"/>
            <a:ext cx="444352" cy="523220"/>
          </a:xfrm>
          <a:prstGeom prst="rect">
            <a:avLst/>
          </a:prstGeom>
        </p:spPr>
        <p:txBody>
          <a:bodyPr wrap="none">
            <a:spAutoFit/>
          </a:bodyPr>
          <a:lstStyle/>
          <a:p>
            <a:r>
              <a:rPr lang="en-US" altLang="zh-CN" sz="2800" b="1" dirty="0" smtClean="0">
                <a:solidFill>
                  <a:srgbClr val="FF0000"/>
                </a:solidFill>
              </a:rPr>
              <a:t>D</a:t>
            </a:r>
            <a:endParaRPr lang="zh-CN" altLang="en-US" dirty="0"/>
          </a:p>
        </p:txBody>
      </p:sp>
      <p:pic>
        <p:nvPicPr>
          <p:cNvPr id="18434" name="Picture 2" descr="C:\Documents and Settings\Administrator\桌面\pai\正文pai\2018XD-139.eps"/>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5372101" y="3266350"/>
            <a:ext cx="3024188" cy="2273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组合 9"/>
          <p:cNvGrpSpPr/>
          <p:nvPr/>
        </p:nvGrpSpPr>
        <p:grpSpPr>
          <a:xfrm>
            <a:off x="474943" y="0"/>
            <a:ext cx="8274780" cy="768350"/>
            <a:chOff x="431463" y="178382"/>
            <a:chExt cx="8274780" cy="768350"/>
          </a:xfrm>
        </p:grpSpPr>
        <p:cxnSp>
          <p:nvCxnSpPr>
            <p:cNvPr id="12" name="直接连接符 11"/>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6" name="组合 15"/>
            <p:cNvGrpSpPr/>
            <p:nvPr/>
          </p:nvGrpSpPr>
          <p:grpSpPr>
            <a:xfrm>
              <a:off x="457232" y="178382"/>
              <a:ext cx="5519387" cy="768350"/>
              <a:chOff x="457232" y="178382"/>
              <a:chExt cx="5519387" cy="768350"/>
            </a:xfrm>
          </p:grpSpPr>
          <p:sp>
            <p:nvSpPr>
              <p:cNvPr id="17"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针对训练</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8" name="矩形 17"/>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431462" y="1248410"/>
            <a:ext cx="8274780" cy="4029308"/>
          </a:xfrm>
          <a:prstGeom prst="rect">
            <a:avLst/>
          </a:prstGeom>
          <a:noFill/>
        </p:spPr>
        <p:txBody>
          <a:bodyPr wrap="square" lIns="0" rIns="0" rtlCol="0">
            <a:spAutoFit/>
          </a:bodyPr>
          <a:lstStyle/>
          <a:p>
            <a:pPr algn="ctr" fontAlgn="auto">
              <a:lnSpc>
                <a:spcPts val="3360"/>
              </a:lnSpc>
            </a:pPr>
            <a:endParaRPr lang="en-US" altLang="zh-CN" sz="2800" b="1" dirty="0" smtClean="0">
              <a:solidFill>
                <a:srgbClr val="005188"/>
              </a:solidFill>
              <a:latin typeface="宋体" panose="02010600030101010101" pitchFamily="2" charset="-122"/>
              <a:ea typeface="宋体" panose="02010600030101010101" pitchFamily="2" charset="-122"/>
              <a:sym typeface="+mn-ea"/>
            </a:endParaRPr>
          </a:p>
          <a:p>
            <a:pPr fontAlgn="auto">
              <a:lnSpc>
                <a:spcPts val="3860"/>
              </a:lnSpc>
            </a:pPr>
            <a:r>
              <a:rPr lang="en-US" altLang="zh-CN" sz="2800" dirty="0" smtClean="0">
                <a:latin typeface="宋体" panose="02010600030101010101" pitchFamily="2" charset="-122"/>
                <a:cs typeface="方正静蕾简体" panose="03000509000000000000" pitchFamily="65" charset="-122"/>
              </a:rPr>
              <a:t>2</a:t>
            </a:r>
            <a:r>
              <a:rPr lang="zh-CN" altLang="en-US" sz="2800" dirty="0" smtClean="0">
                <a:latin typeface="宋体" panose="02010600030101010101" pitchFamily="2" charset="-122"/>
                <a:cs typeface="方正静蕾简体" panose="03000509000000000000" pitchFamily="65" charset="-122"/>
              </a:rPr>
              <a:t>．关于</a:t>
            </a:r>
            <a:r>
              <a:rPr lang="zh-CN" altLang="en-US" sz="2800" dirty="0">
                <a:latin typeface="宋体" panose="02010600030101010101" pitchFamily="2" charset="-122"/>
                <a:cs typeface="方正静蕾简体" panose="03000509000000000000" pitchFamily="65" charset="-122"/>
              </a:rPr>
              <a:t>物体受到的浮力，下列说法正确的是</a:t>
            </a:r>
            <a:r>
              <a:rPr lang="en-US" altLang="zh-CN" sz="2800" dirty="0">
                <a:latin typeface="宋体" panose="02010600030101010101" pitchFamily="2" charset="-122"/>
                <a:cs typeface="方正静蕾简体" panose="03000509000000000000" pitchFamily="65" charset="-122"/>
              </a:rPr>
              <a:t>( </a:t>
            </a:r>
            <a:r>
              <a:rPr lang="en-US" altLang="zh-CN" sz="2800" dirty="0" smtClean="0">
                <a:latin typeface="宋体" panose="02010600030101010101" pitchFamily="2" charset="-122"/>
                <a:cs typeface="方正静蕾简体" panose="03000509000000000000" pitchFamily="65" charset="-122"/>
              </a:rPr>
              <a:t>  </a:t>
            </a:r>
            <a:r>
              <a:rPr lang="en-US" altLang="zh-CN" sz="2800" dirty="0">
                <a:latin typeface="宋体" panose="02010600030101010101" pitchFamily="2" charset="-122"/>
                <a:cs typeface="方正静蕾简体" panose="03000509000000000000" pitchFamily="65" charset="-122"/>
              </a:rPr>
              <a:t>)</a:t>
            </a:r>
          </a:p>
          <a:p>
            <a:pPr fontAlgn="auto">
              <a:lnSpc>
                <a:spcPts val="3860"/>
              </a:lnSpc>
            </a:pPr>
            <a:r>
              <a:rPr lang="en-US" altLang="zh-CN" sz="2800" dirty="0">
                <a:latin typeface="宋体" panose="02010600030101010101" pitchFamily="2" charset="-122"/>
                <a:cs typeface="方正静蕾简体" panose="03000509000000000000" pitchFamily="65" charset="-122"/>
              </a:rPr>
              <a:t>A</a:t>
            </a:r>
            <a:r>
              <a:rPr lang="zh-CN" altLang="en-US" sz="2800" dirty="0">
                <a:latin typeface="宋体" panose="02010600030101010101" pitchFamily="2" charset="-122"/>
                <a:cs typeface="方正静蕾简体" panose="03000509000000000000" pitchFamily="65" charset="-122"/>
              </a:rPr>
              <a:t>．液体的密度越大，受到的浮力越大</a:t>
            </a:r>
          </a:p>
          <a:p>
            <a:pPr fontAlgn="auto">
              <a:lnSpc>
                <a:spcPts val="3860"/>
              </a:lnSpc>
            </a:pPr>
            <a:r>
              <a:rPr lang="en-US" altLang="zh-CN" sz="2800" dirty="0">
                <a:latin typeface="宋体" panose="02010600030101010101" pitchFamily="2" charset="-122"/>
                <a:cs typeface="方正静蕾简体" panose="03000509000000000000" pitchFamily="65" charset="-122"/>
              </a:rPr>
              <a:t>B</a:t>
            </a:r>
            <a:r>
              <a:rPr lang="zh-CN" altLang="en-US" sz="2800" dirty="0">
                <a:latin typeface="宋体" panose="02010600030101010101" pitchFamily="2" charset="-122"/>
                <a:cs typeface="方正静蕾简体" panose="03000509000000000000" pitchFamily="65" charset="-122"/>
              </a:rPr>
              <a:t>．浸在水中的物体，体积越大，受到的浮力越大</a:t>
            </a:r>
          </a:p>
          <a:p>
            <a:pPr fontAlgn="auto">
              <a:lnSpc>
                <a:spcPts val="3860"/>
              </a:lnSpc>
            </a:pPr>
            <a:r>
              <a:rPr lang="en-US" altLang="zh-CN" sz="2800" dirty="0">
                <a:latin typeface="宋体" panose="02010600030101010101" pitchFamily="2" charset="-122"/>
                <a:cs typeface="方正静蕾简体" panose="03000509000000000000" pitchFamily="65" charset="-122"/>
              </a:rPr>
              <a:t>C</a:t>
            </a:r>
            <a:r>
              <a:rPr lang="zh-CN" altLang="en-US" sz="2800" dirty="0">
                <a:latin typeface="宋体" panose="02010600030101010101" pitchFamily="2" charset="-122"/>
                <a:cs typeface="方正静蕾简体" panose="03000509000000000000" pitchFamily="65" charset="-122"/>
              </a:rPr>
              <a:t>．物体排开水的体积越大，受到的浮力越大</a:t>
            </a:r>
          </a:p>
          <a:p>
            <a:pPr fontAlgn="auto">
              <a:lnSpc>
                <a:spcPts val="3860"/>
              </a:lnSpc>
            </a:pPr>
            <a:r>
              <a:rPr lang="en-US" altLang="zh-CN" sz="2800" dirty="0">
                <a:latin typeface="宋体" panose="02010600030101010101" pitchFamily="2" charset="-122"/>
                <a:cs typeface="方正静蕾简体" panose="03000509000000000000" pitchFamily="65" charset="-122"/>
              </a:rPr>
              <a:t>D</a:t>
            </a:r>
            <a:r>
              <a:rPr lang="zh-CN" altLang="en-US" sz="2800" dirty="0">
                <a:latin typeface="宋体" panose="02010600030101010101" pitchFamily="2" charset="-122"/>
                <a:cs typeface="方正静蕾简体" panose="03000509000000000000" pitchFamily="65" charset="-122"/>
              </a:rPr>
              <a:t>．漂在水面上的物体比沉在水底的物体受到的浮力大</a:t>
            </a:r>
          </a:p>
          <a:p>
            <a:pPr fontAlgn="auto">
              <a:lnSpc>
                <a:spcPts val="3860"/>
              </a:lnSpc>
            </a:pPr>
            <a:endParaRPr lang="zh-CN" altLang="en-US" sz="2800" dirty="0">
              <a:latin typeface="宋体" panose="02010600030101010101" pitchFamily="2" charset="-122"/>
              <a:cs typeface="方正静蕾简体" panose="03000509000000000000" pitchFamily="65" charset="-122"/>
            </a:endParaRPr>
          </a:p>
        </p:txBody>
      </p:sp>
      <p:sp>
        <p:nvSpPr>
          <p:cNvPr id="9" name="矩形 8"/>
          <p:cNvSpPr/>
          <p:nvPr/>
        </p:nvSpPr>
        <p:spPr>
          <a:xfrm>
            <a:off x="7567472" y="1707227"/>
            <a:ext cx="444352" cy="523220"/>
          </a:xfrm>
          <a:prstGeom prst="rect">
            <a:avLst/>
          </a:prstGeom>
        </p:spPr>
        <p:txBody>
          <a:bodyPr wrap="none">
            <a:spAutoFit/>
          </a:bodyPr>
          <a:lstStyle/>
          <a:p>
            <a:r>
              <a:rPr lang="en-US" altLang="zh-CN" sz="2800" b="1" dirty="0" smtClean="0">
                <a:solidFill>
                  <a:srgbClr val="FF0000"/>
                </a:solidFill>
                <a:latin typeface="Times New Roman" panose="02020603050405020304"/>
              </a:rPr>
              <a:t>C</a:t>
            </a:r>
            <a:endParaRPr lang="zh-CN" altLang="en-US" dirty="0"/>
          </a:p>
        </p:txBody>
      </p:sp>
      <p:grpSp>
        <p:nvGrpSpPr>
          <p:cNvPr id="11" name="组合 10"/>
          <p:cNvGrpSpPr/>
          <p:nvPr/>
        </p:nvGrpSpPr>
        <p:grpSpPr>
          <a:xfrm>
            <a:off x="474943" y="0"/>
            <a:ext cx="8274780" cy="768350"/>
            <a:chOff x="431463" y="178382"/>
            <a:chExt cx="8274780" cy="768350"/>
          </a:xfrm>
        </p:grpSpPr>
        <p:cxnSp>
          <p:nvCxnSpPr>
            <p:cNvPr id="13" name="直接连接符 12"/>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7" name="组合 16"/>
            <p:cNvGrpSpPr/>
            <p:nvPr/>
          </p:nvGrpSpPr>
          <p:grpSpPr>
            <a:xfrm>
              <a:off x="457232" y="178382"/>
              <a:ext cx="5519387" cy="768350"/>
              <a:chOff x="457232" y="178382"/>
              <a:chExt cx="5519387" cy="768350"/>
            </a:xfrm>
          </p:grpSpPr>
          <p:sp>
            <p:nvSpPr>
              <p:cNvPr id="18"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针对训练</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9" name="矩形 18"/>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424815" y="1017905"/>
            <a:ext cx="8503285" cy="4534831"/>
          </a:xfrm>
          <a:prstGeom prst="rect">
            <a:avLst/>
          </a:prstGeom>
          <a:noFill/>
        </p:spPr>
        <p:txBody>
          <a:bodyPr wrap="square" lIns="0" rIns="0" rtlCol="0">
            <a:spAutoFit/>
          </a:bodyPr>
          <a:lstStyle/>
          <a:p>
            <a:pPr>
              <a:lnSpc>
                <a:spcPct val="150000"/>
              </a:lnSpc>
            </a:pPr>
            <a:r>
              <a:rPr lang="en-US" altLang="zh-CN" sz="2800" dirty="0"/>
              <a:t>3</a:t>
            </a:r>
            <a:r>
              <a:rPr lang="zh-CN" altLang="zh-CN" sz="2800" dirty="0"/>
              <a:t>．</a:t>
            </a:r>
            <a:r>
              <a:rPr lang="en-US" altLang="zh-CN" sz="2800" dirty="0"/>
              <a:t>(2019·</a:t>
            </a:r>
            <a:r>
              <a:rPr lang="zh-CN" altLang="zh-CN" sz="2800" dirty="0"/>
              <a:t>武威市</a:t>
            </a:r>
            <a:r>
              <a:rPr lang="en-US" altLang="zh-CN" sz="2800" dirty="0"/>
              <a:t>)2018</a:t>
            </a:r>
            <a:r>
              <a:rPr lang="zh-CN" altLang="zh-CN" sz="2800" dirty="0"/>
              <a:t>年</a:t>
            </a:r>
            <a:r>
              <a:rPr lang="en-US" altLang="zh-CN" sz="2800" dirty="0"/>
              <a:t>4</a:t>
            </a:r>
            <a:r>
              <a:rPr lang="zh-CN" altLang="zh-CN" sz="2800" dirty="0"/>
              <a:t>月</a:t>
            </a:r>
            <a:r>
              <a:rPr lang="en-US" altLang="zh-CN" sz="2800" dirty="0"/>
              <a:t>20</a:t>
            </a:r>
            <a:r>
              <a:rPr lang="zh-CN" altLang="zh-CN" sz="2800" dirty="0"/>
              <a:t>日，我国最先进的自主</a:t>
            </a:r>
            <a:r>
              <a:rPr lang="zh-CN" altLang="zh-CN" sz="2800" dirty="0">
                <a:latin typeface="+mn-ea"/>
              </a:rPr>
              <a:t>潜水器</a:t>
            </a:r>
            <a:r>
              <a:rPr lang="en-US" altLang="zh-CN" sz="2800" dirty="0">
                <a:latin typeface="+mn-ea"/>
              </a:rPr>
              <a:t>“</a:t>
            </a:r>
            <a:r>
              <a:rPr lang="zh-CN" altLang="zh-CN" sz="2800" dirty="0">
                <a:latin typeface="+mn-ea"/>
              </a:rPr>
              <a:t>潜龙三号</a:t>
            </a:r>
            <a:r>
              <a:rPr lang="en-US" altLang="zh-CN" sz="2800" dirty="0">
                <a:latin typeface="+mn-ea"/>
              </a:rPr>
              <a:t>”</a:t>
            </a:r>
            <a:r>
              <a:rPr lang="zh-CN" altLang="zh-CN" sz="2800" dirty="0">
                <a:latin typeface="+mn-ea"/>
              </a:rPr>
              <a:t>首</a:t>
            </a:r>
            <a:r>
              <a:rPr lang="zh-CN" altLang="zh-CN" sz="2800" dirty="0"/>
              <a:t>次下潜</a:t>
            </a:r>
            <a:r>
              <a:rPr lang="en-US" altLang="zh-CN" sz="2800" dirty="0"/>
              <a:t>(</a:t>
            </a:r>
            <a:r>
              <a:rPr lang="zh-CN" altLang="zh-CN" sz="2800" dirty="0"/>
              <a:t>如图</a:t>
            </a:r>
            <a:r>
              <a:rPr lang="en-US" altLang="zh-CN" sz="2800" dirty="0"/>
              <a:t>8</a:t>
            </a:r>
            <a:r>
              <a:rPr lang="zh-CN" altLang="zh-CN" sz="2800" dirty="0"/>
              <a:t>－</a:t>
            </a:r>
            <a:r>
              <a:rPr lang="en-US" altLang="zh-CN" sz="2800" dirty="0"/>
              <a:t>8</a:t>
            </a:r>
            <a:r>
              <a:rPr lang="zh-CN" altLang="zh-CN" sz="2800" dirty="0"/>
              <a:t>所示</a:t>
            </a:r>
            <a:r>
              <a:rPr lang="en-US" altLang="zh-CN" sz="2800" dirty="0"/>
              <a:t>)</a:t>
            </a:r>
            <a:r>
              <a:rPr lang="zh-CN" altLang="zh-CN" sz="2800" dirty="0"/>
              <a:t>。潜水器在水面下匀速下潜过程中</a:t>
            </a:r>
            <a:r>
              <a:rPr lang="en-US" altLang="zh-CN" sz="2800" dirty="0"/>
              <a:t>(</a:t>
            </a:r>
            <a:r>
              <a:rPr lang="zh-CN" altLang="zh-CN" sz="2800" dirty="0"/>
              <a:t>假定海水的密度不变</a:t>
            </a:r>
            <a:r>
              <a:rPr lang="en-US" altLang="zh-CN" sz="2800" dirty="0"/>
              <a:t>)</a:t>
            </a:r>
            <a:r>
              <a:rPr lang="zh-CN" altLang="zh-CN" sz="2800" dirty="0"/>
              <a:t>，受到的浮力</a:t>
            </a:r>
            <a:r>
              <a:rPr lang="en-US" altLang="zh-CN" sz="2800" dirty="0"/>
              <a:t>________(</a:t>
            </a:r>
            <a:r>
              <a:rPr lang="zh-CN" altLang="zh-CN" sz="2800" dirty="0"/>
              <a:t>选填</a:t>
            </a:r>
            <a:r>
              <a:rPr lang="en-US" altLang="zh-CN" sz="2800" dirty="0">
                <a:latin typeface="+mn-ea"/>
              </a:rPr>
              <a:t>“</a:t>
            </a:r>
            <a:r>
              <a:rPr lang="zh-CN" altLang="zh-CN" sz="2800" dirty="0" smtClean="0">
                <a:latin typeface="+mn-ea"/>
              </a:rPr>
              <a:t>变</a:t>
            </a:r>
            <a:endParaRPr lang="en-US" altLang="zh-CN" sz="2800" dirty="0" smtClean="0">
              <a:latin typeface="+mn-ea"/>
            </a:endParaRPr>
          </a:p>
          <a:p>
            <a:pPr>
              <a:lnSpc>
                <a:spcPct val="150000"/>
              </a:lnSpc>
            </a:pPr>
            <a:r>
              <a:rPr lang="zh-CN" altLang="zh-CN" sz="2800" dirty="0" smtClean="0">
                <a:latin typeface="+mn-ea"/>
              </a:rPr>
              <a:t>大</a:t>
            </a:r>
            <a:r>
              <a:rPr lang="en-US" altLang="zh-CN" sz="2800" dirty="0">
                <a:latin typeface="+mn-ea"/>
              </a:rPr>
              <a:t>”“</a:t>
            </a:r>
            <a:r>
              <a:rPr lang="zh-CN" altLang="zh-CN" sz="2800" dirty="0">
                <a:latin typeface="+mn-ea"/>
              </a:rPr>
              <a:t>变小</a:t>
            </a:r>
            <a:r>
              <a:rPr lang="en-US" altLang="zh-CN" sz="2800" dirty="0">
                <a:latin typeface="+mn-ea"/>
              </a:rPr>
              <a:t>”</a:t>
            </a:r>
            <a:r>
              <a:rPr lang="zh-CN" altLang="zh-CN" sz="2800" dirty="0">
                <a:latin typeface="+mn-ea"/>
              </a:rPr>
              <a:t>或</a:t>
            </a:r>
            <a:r>
              <a:rPr lang="en-US" altLang="zh-CN" sz="2800" dirty="0">
                <a:latin typeface="+mn-ea"/>
              </a:rPr>
              <a:t>“</a:t>
            </a:r>
            <a:r>
              <a:rPr lang="zh-CN" altLang="zh-CN" sz="2800" dirty="0">
                <a:latin typeface="+mn-ea"/>
              </a:rPr>
              <a:t>不变</a:t>
            </a:r>
            <a:r>
              <a:rPr lang="en-US" altLang="zh-CN" sz="2800" dirty="0">
                <a:latin typeface="+mn-ea"/>
              </a:rPr>
              <a:t>”</a:t>
            </a:r>
            <a:r>
              <a:rPr lang="zh-CN" altLang="zh-CN" sz="2800" dirty="0" smtClean="0">
                <a:latin typeface="+mn-ea"/>
              </a:rPr>
              <a:t>，</a:t>
            </a:r>
            <a:endParaRPr lang="en-US" altLang="zh-CN" sz="2800" dirty="0" smtClean="0">
              <a:latin typeface="+mn-ea"/>
            </a:endParaRPr>
          </a:p>
          <a:p>
            <a:pPr>
              <a:lnSpc>
                <a:spcPct val="150000"/>
              </a:lnSpc>
            </a:pPr>
            <a:r>
              <a:rPr lang="zh-CN" altLang="zh-CN" sz="2800" dirty="0" smtClean="0"/>
              <a:t>下同</a:t>
            </a:r>
            <a:r>
              <a:rPr lang="en-US" altLang="zh-CN" sz="2800" dirty="0"/>
              <a:t>)</a:t>
            </a:r>
            <a:r>
              <a:rPr lang="zh-CN" altLang="zh-CN" sz="2800" dirty="0"/>
              <a:t>，潜水器下表面</a:t>
            </a:r>
            <a:r>
              <a:rPr lang="zh-CN" altLang="zh-CN" sz="2800" dirty="0" smtClean="0"/>
              <a:t>受到</a:t>
            </a:r>
            <a:endParaRPr lang="en-US" altLang="zh-CN" sz="2800" dirty="0" smtClean="0"/>
          </a:p>
          <a:p>
            <a:pPr>
              <a:lnSpc>
                <a:spcPct val="150000"/>
              </a:lnSpc>
            </a:pPr>
            <a:r>
              <a:rPr lang="zh-CN" altLang="zh-CN" sz="2800" dirty="0" smtClean="0"/>
              <a:t>的</a:t>
            </a:r>
            <a:r>
              <a:rPr lang="zh-CN" altLang="zh-CN" sz="2800" dirty="0"/>
              <a:t>压强</a:t>
            </a:r>
            <a:r>
              <a:rPr lang="en-US" altLang="zh-CN" sz="2800" dirty="0"/>
              <a:t>________</a:t>
            </a:r>
            <a:r>
              <a:rPr lang="zh-CN" altLang="zh-CN" sz="2800" dirty="0"/>
              <a:t>。</a:t>
            </a:r>
          </a:p>
        </p:txBody>
      </p:sp>
      <p:sp>
        <p:nvSpPr>
          <p:cNvPr id="18" name="TextBox 17"/>
          <p:cNvSpPr txBox="1"/>
          <p:nvPr/>
        </p:nvSpPr>
        <p:spPr>
          <a:xfrm>
            <a:off x="1521460" y="3033444"/>
            <a:ext cx="1311393" cy="523220"/>
          </a:xfrm>
          <a:prstGeom prst="rect">
            <a:avLst/>
          </a:prstGeom>
          <a:noFill/>
        </p:spPr>
        <p:txBody>
          <a:bodyPr wrap="square" rtlCol="0">
            <a:spAutoFit/>
          </a:bodyPr>
          <a:lstStyle/>
          <a:p>
            <a:pPr algn="ctr"/>
            <a:r>
              <a:rPr lang="zh-CN" altLang="en-US" sz="2800" b="1" dirty="0">
                <a:solidFill>
                  <a:srgbClr val="FF0000"/>
                </a:solidFill>
                <a:ea typeface="楷体" panose="02010609060101010101" pitchFamily="49" charset="-122"/>
              </a:rPr>
              <a:t>不变</a:t>
            </a:r>
          </a:p>
        </p:txBody>
      </p:sp>
      <p:grpSp>
        <p:nvGrpSpPr>
          <p:cNvPr id="12" name="组合 11"/>
          <p:cNvGrpSpPr/>
          <p:nvPr/>
        </p:nvGrpSpPr>
        <p:grpSpPr>
          <a:xfrm>
            <a:off x="474943" y="0"/>
            <a:ext cx="8274780" cy="768350"/>
            <a:chOff x="431463" y="178382"/>
            <a:chExt cx="8274780" cy="768350"/>
          </a:xfrm>
        </p:grpSpPr>
        <p:cxnSp>
          <p:nvCxnSpPr>
            <p:cNvPr id="16" name="直接连接符 15"/>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7" name="组合 16"/>
            <p:cNvGrpSpPr/>
            <p:nvPr/>
          </p:nvGrpSpPr>
          <p:grpSpPr>
            <a:xfrm>
              <a:off x="457232" y="178382"/>
              <a:ext cx="5519387" cy="768350"/>
              <a:chOff x="457232" y="178382"/>
              <a:chExt cx="5519387" cy="768350"/>
            </a:xfrm>
          </p:grpSpPr>
          <p:sp>
            <p:nvSpPr>
              <p:cNvPr id="19"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针对训练</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20" name="矩形 19"/>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pic>
        <p:nvPicPr>
          <p:cNvPr id="3" name="图片 2"/>
          <p:cNvPicPr>
            <a:picLocks noChangeAspect="1"/>
          </p:cNvPicPr>
          <p:nvPr/>
        </p:nvPicPr>
        <p:blipFill>
          <a:blip r:embed="rId3"/>
          <a:stretch>
            <a:fillRect/>
          </a:stretch>
        </p:blipFill>
        <p:spPr>
          <a:xfrm>
            <a:off x="4688459" y="3033444"/>
            <a:ext cx="4061264" cy="3481083"/>
          </a:xfrm>
          <a:prstGeom prst="rect">
            <a:avLst/>
          </a:prstGeom>
        </p:spPr>
      </p:pic>
      <p:sp>
        <p:nvSpPr>
          <p:cNvPr id="13" name="TextBox 17"/>
          <p:cNvSpPr txBox="1"/>
          <p:nvPr/>
        </p:nvSpPr>
        <p:spPr>
          <a:xfrm>
            <a:off x="1521460" y="4932348"/>
            <a:ext cx="1311393" cy="523220"/>
          </a:xfrm>
          <a:prstGeom prst="rect">
            <a:avLst/>
          </a:prstGeom>
          <a:noFill/>
        </p:spPr>
        <p:txBody>
          <a:bodyPr wrap="square" rtlCol="0">
            <a:spAutoFit/>
          </a:bodyPr>
          <a:lstStyle/>
          <a:p>
            <a:pPr algn="ctr"/>
            <a:r>
              <a:rPr lang="zh-CN" altLang="en-US" sz="2800" b="1" dirty="0">
                <a:solidFill>
                  <a:srgbClr val="FF0000"/>
                </a:solidFill>
                <a:ea typeface="楷体" panose="02010609060101010101" pitchFamily="49" charset="-122"/>
              </a:rPr>
              <a:t>变大</a:t>
            </a:r>
          </a:p>
        </p:txBody>
      </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301953" y="768350"/>
            <a:ext cx="8620760" cy="6063198"/>
          </a:xfrm>
          <a:prstGeom prst="rect">
            <a:avLst/>
          </a:prstGeom>
          <a:noFill/>
        </p:spPr>
        <p:txBody>
          <a:bodyPr wrap="square" lIns="0" rIns="0" rtlCol="0">
            <a:spAutoFit/>
          </a:bodyPr>
          <a:lstStyle/>
          <a:p>
            <a:r>
              <a:rPr lang="en-US" altLang="zh-CN" sz="2800" dirty="0">
                <a:latin typeface="宋体" panose="02010600030101010101" pitchFamily="2" charset="-122"/>
                <a:ea typeface="宋体" panose="02010600030101010101" pitchFamily="2" charset="-122"/>
                <a:cs typeface="方正静蕾简体" panose="03000509000000000000" pitchFamily="65" charset="-122"/>
              </a:rPr>
              <a:t>4</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．在</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“探究浮力大小与排开液体</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体积的</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关系”实验中</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a:t>
            </a:r>
            <a:endParaRPr lang="en-US" altLang="zh-CN" sz="2800" dirty="0" smtClean="0">
              <a:latin typeface="宋体" panose="02010600030101010101" pitchFamily="2" charset="-122"/>
              <a:ea typeface="宋体" panose="02010600030101010101" pitchFamily="2" charset="-122"/>
              <a:cs typeface="方正静蕾简体" panose="03000509000000000000" pitchFamily="65" charset="-122"/>
            </a:endParaRPr>
          </a:p>
          <a:p>
            <a:r>
              <a:rPr lang="en-US" altLang="zh-CN" sz="2800" dirty="0">
                <a:latin typeface="宋体" panose="02010600030101010101" pitchFamily="2" charset="-122"/>
                <a:ea typeface="宋体" panose="02010600030101010101" pitchFamily="2" charset="-122"/>
                <a:cs typeface="方正静蕾简体" panose="03000509000000000000" pitchFamily="65" charset="-122"/>
              </a:rPr>
              <a:t> </a:t>
            </a:r>
            <a:r>
              <a:rPr lang="en-US" altLang="zh-CN" sz="2800" dirty="0" smtClean="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如</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图</a:t>
            </a:r>
            <a:r>
              <a:rPr lang="en-US" altLang="zh-CN" sz="2800" dirty="0">
                <a:latin typeface="宋体" panose="02010600030101010101" pitchFamily="2" charset="-122"/>
                <a:ea typeface="宋体" panose="02010600030101010101" pitchFamily="2" charset="-122"/>
                <a:cs typeface="方正静蕾简体" panose="03000509000000000000" pitchFamily="65" charset="-122"/>
              </a:rPr>
              <a:t>8-9</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甲所示</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，用</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弹簧测力计</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测出</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物块所受的重力</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a:t>
            </a:r>
            <a:endParaRPr lang="en-US" altLang="zh-CN" sz="2800" dirty="0" smtClean="0">
              <a:latin typeface="宋体" panose="02010600030101010101" pitchFamily="2" charset="-122"/>
              <a:ea typeface="宋体" panose="02010600030101010101" pitchFamily="2" charset="-122"/>
              <a:cs typeface="方正静蕾简体" panose="03000509000000000000" pitchFamily="65" charset="-122"/>
            </a:endParaRPr>
          </a:p>
          <a:p>
            <a:r>
              <a:rPr lang="en-US" altLang="zh-CN" sz="2800" dirty="0">
                <a:latin typeface="宋体" panose="02010600030101010101" pitchFamily="2" charset="-122"/>
                <a:ea typeface="宋体" panose="02010600030101010101" pitchFamily="2" charset="-122"/>
                <a:cs typeface="方正静蕾简体" panose="03000509000000000000" pitchFamily="65" charset="-122"/>
              </a:rPr>
              <a:t> </a:t>
            </a:r>
            <a:r>
              <a:rPr lang="en-US" altLang="zh-CN" sz="2800" dirty="0" smtClean="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然后</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将物块逐渐浸入水中。</a:t>
            </a:r>
          </a:p>
          <a:p>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  （</a:t>
            </a:r>
            <a:r>
              <a:rPr lang="en-US" altLang="zh-CN" sz="2800" dirty="0">
                <a:latin typeface="宋体" panose="02010600030101010101" pitchFamily="2" charset="-122"/>
                <a:ea typeface="宋体" panose="02010600030101010101" pitchFamily="2" charset="-122"/>
                <a:cs typeface="方正静蕾简体" panose="03000509000000000000" pitchFamily="65" charset="-122"/>
              </a:rPr>
              <a:t>1</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）在图</a:t>
            </a:r>
            <a:r>
              <a:rPr lang="en-US" altLang="zh-CN" sz="2800" dirty="0">
                <a:latin typeface="宋体" panose="02010600030101010101" pitchFamily="2" charset="-122"/>
                <a:ea typeface="宋体" panose="02010600030101010101" pitchFamily="2" charset="-122"/>
                <a:cs typeface="方正静蕾简体" panose="03000509000000000000" pitchFamily="65" charset="-122"/>
              </a:rPr>
              <a:t>8-9</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乙位置时，物块受到</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的</a:t>
            </a:r>
            <a:endParaRPr lang="en-US" altLang="zh-CN" sz="2800" dirty="0" smtClean="0">
              <a:latin typeface="宋体" panose="02010600030101010101" pitchFamily="2" charset="-122"/>
              <a:ea typeface="宋体" panose="02010600030101010101" pitchFamily="2" charset="-122"/>
              <a:cs typeface="方正静蕾简体" panose="03000509000000000000" pitchFamily="65" charset="-122"/>
            </a:endParaRPr>
          </a:p>
          <a:p>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   浮力是</a:t>
            </a:r>
            <a:r>
              <a:rPr lang="en-US" altLang="zh-CN" sz="2800" u="sng" dirty="0" smtClean="0">
                <a:latin typeface="宋体" panose="02010600030101010101" pitchFamily="2" charset="-122"/>
                <a:ea typeface="宋体" panose="02010600030101010101" pitchFamily="2" charset="-122"/>
                <a:cs typeface="方正静蕾简体" panose="03000509000000000000" pitchFamily="65" charset="-122"/>
              </a:rPr>
              <a:t>     </a:t>
            </a:r>
            <a:r>
              <a:rPr lang="en-US" altLang="zh-CN" sz="2800" dirty="0" smtClean="0">
                <a:latin typeface="宋体" panose="02010600030101010101" pitchFamily="2" charset="-122"/>
                <a:ea typeface="宋体" panose="02010600030101010101" pitchFamily="2" charset="-122"/>
                <a:cs typeface="方正静蕾简体" panose="03000509000000000000" pitchFamily="65" charset="-122"/>
              </a:rPr>
              <a:t>N</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a:t>
            </a:r>
          </a:p>
          <a:p>
            <a:r>
              <a:rPr lang="zh-CN" altLang="en-US" sz="2800" dirty="0">
                <a:latin typeface="宋体" panose="02010600030101010101" pitchFamily="2" charset="-122"/>
                <a:ea typeface="宋体" panose="02010600030101010101" pitchFamily="2" charset="-122"/>
                <a:cs typeface="方正静蕾简体" panose="03000509000000000000" pitchFamily="65" charset="-122"/>
              </a:rPr>
              <a:t>  （</a:t>
            </a:r>
            <a:r>
              <a:rPr lang="en-US" altLang="zh-CN" sz="2800" dirty="0">
                <a:latin typeface="宋体" panose="02010600030101010101" pitchFamily="2" charset="-122"/>
                <a:ea typeface="宋体" panose="02010600030101010101" pitchFamily="2" charset="-122"/>
                <a:cs typeface="方正静蕾简体" panose="03000509000000000000" pitchFamily="65" charset="-122"/>
              </a:rPr>
              <a:t>2</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）将物块逐渐浸入水中时，</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发现</a:t>
            </a:r>
            <a:endParaRPr lang="en-US" altLang="zh-CN" sz="2800" dirty="0" smtClean="0">
              <a:latin typeface="宋体" panose="02010600030101010101" pitchFamily="2" charset="-122"/>
              <a:ea typeface="宋体" panose="02010600030101010101" pitchFamily="2" charset="-122"/>
              <a:cs typeface="方正静蕾简体" panose="03000509000000000000" pitchFamily="65" charset="-122"/>
            </a:endParaRPr>
          </a:p>
          <a:p>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   弹簧</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测力计的示数逐渐变小，说明</a:t>
            </a:r>
          </a:p>
          <a:p>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   物体所</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受浮力大小随其排开液体的</a:t>
            </a:r>
          </a:p>
          <a:p>
            <a:r>
              <a:rPr lang="zh-CN" altLang="en-US" sz="2800"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体积增大而</a:t>
            </a:r>
            <a:r>
              <a:rPr lang="zh-CN" altLang="en-US" sz="2800" u="sng" dirty="0" smtClean="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a:t>
            </a:r>
            <a:endParaRPr lang="en-US" altLang="zh-CN" sz="2800" dirty="0" smtClean="0">
              <a:latin typeface="宋体" panose="02010600030101010101" pitchFamily="2" charset="-122"/>
              <a:ea typeface="宋体" panose="02010600030101010101" pitchFamily="2" charset="-122"/>
              <a:cs typeface="方正静蕾简体" panose="03000509000000000000" pitchFamily="65" charset="-122"/>
            </a:endParaRPr>
          </a:p>
          <a:p>
            <a:r>
              <a:rPr lang="zh-CN" altLang="en-US" sz="2800" dirty="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 （</a:t>
            </a:r>
            <a:r>
              <a:rPr lang="en-US" altLang="zh-CN" sz="2800" dirty="0">
                <a:latin typeface="宋体" panose="02010600030101010101" pitchFamily="2" charset="-122"/>
                <a:ea typeface="宋体" panose="02010600030101010101" pitchFamily="2" charset="-122"/>
                <a:cs typeface="方正静蕾简体" panose="03000509000000000000" pitchFamily="65" charset="-122"/>
              </a:rPr>
              <a:t>3</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）继续将物块逐渐浸入水中</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，发现</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弹簧测力计</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的</a:t>
            </a:r>
            <a:endParaRPr lang="en-US" altLang="zh-CN" sz="2800" dirty="0" smtClean="0">
              <a:latin typeface="宋体" panose="02010600030101010101" pitchFamily="2" charset="-122"/>
              <a:ea typeface="宋体" panose="02010600030101010101" pitchFamily="2" charset="-122"/>
              <a:cs typeface="方正静蕾简体" panose="03000509000000000000" pitchFamily="65" charset="-122"/>
            </a:endParaRPr>
          </a:p>
          <a:p>
            <a:r>
              <a:rPr lang="en-US" altLang="zh-CN" sz="2800" dirty="0">
                <a:latin typeface="宋体" panose="02010600030101010101" pitchFamily="2" charset="-122"/>
                <a:ea typeface="宋体" panose="02010600030101010101" pitchFamily="2" charset="-122"/>
                <a:cs typeface="方正静蕾简体" panose="03000509000000000000" pitchFamily="65" charset="-122"/>
              </a:rPr>
              <a:t> </a:t>
            </a:r>
            <a:r>
              <a:rPr lang="en-US" altLang="zh-CN" sz="2800" dirty="0" smtClean="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示</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数逐渐变</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小后</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保持不变，最后突然变为</a:t>
            </a:r>
            <a:r>
              <a:rPr lang="en-US" altLang="zh-CN" sz="2800" dirty="0">
                <a:ea typeface="宋体" panose="02010600030101010101" pitchFamily="2" charset="-122"/>
                <a:cs typeface="方正静蕾简体" panose="03000509000000000000" pitchFamily="65" charset="-122"/>
              </a:rPr>
              <a:t>0</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示数为  </a:t>
            </a:r>
            <a:endParaRPr lang="en-US" altLang="zh-CN" sz="2800" dirty="0" smtClean="0">
              <a:latin typeface="宋体" panose="02010600030101010101" pitchFamily="2" charset="-122"/>
              <a:ea typeface="宋体" panose="02010600030101010101" pitchFamily="2" charset="-122"/>
              <a:cs typeface="方正静蕾简体" panose="03000509000000000000" pitchFamily="65" charset="-122"/>
            </a:endParaRPr>
          </a:p>
          <a:p>
            <a:r>
              <a:rPr lang="en-US" altLang="zh-CN" sz="2800" dirty="0">
                <a:latin typeface="宋体" panose="02010600030101010101" pitchFamily="2" charset="-122"/>
                <a:ea typeface="宋体" panose="02010600030101010101" pitchFamily="2" charset="-122"/>
                <a:cs typeface="方正静蕾简体" panose="03000509000000000000" pitchFamily="65" charset="-122"/>
              </a:rPr>
              <a:t> </a:t>
            </a:r>
            <a:r>
              <a:rPr lang="en-US" altLang="zh-CN" sz="2800" dirty="0" smtClean="0">
                <a:latin typeface="宋体" panose="02010600030101010101" pitchFamily="2" charset="-122"/>
                <a:ea typeface="宋体" panose="02010600030101010101" pitchFamily="2" charset="-122"/>
                <a:cs typeface="方正静蕾简体" panose="03000509000000000000" pitchFamily="65" charset="-122"/>
              </a:rPr>
              <a:t>  </a:t>
            </a:r>
            <a:r>
              <a:rPr lang="en-US" altLang="zh-CN" sz="2800" dirty="0" smtClean="0">
                <a:ea typeface="宋体" panose="02010600030101010101" pitchFamily="2" charset="-122"/>
                <a:cs typeface="方正静蕾简体" panose="03000509000000000000" pitchFamily="65" charset="-122"/>
              </a:rPr>
              <a:t>0</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时物块处于</a:t>
            </a:r>
            <a:r>
              <a:rPr lang="en-US" altLang="zh-CN" sz="2800" u="sng" dirty="0">
                <a:latin typeface="宋体" panose="02010600030101010101" pitchFamily="2" charset="-122"/>
                <a:ea typeface="宋体" panose="02010600030101010101" pitchFamily="2" charset="-122"/>
                <a:cs typeface="方正静蕾简体" panose="03000509000000000000" pitchFamily="65" charset="-122"/>
              </a:rPr>
              <a:t>     </a:t>
            </a:r>
            <a:r>
              <a:rPr lang="en-US" altLang="zh-CN" sz="2800" u="sng" dirty="0" smtClean="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a:t>
            </a:r>
            <a:endParaRPr lang="en-US" altLang="zh-CN" sz="2800" dirty="0" smtClean="0">
              <a:latin typeface="宋体" panose="02010600030101010101" pitchFamily="2" charset="-122"/>
              <a:ea typeface="宋体" panose="02010600030101010101" pitchFamily="2" charset="-122"/>
              <a:cs typeface="方正静蕾简体" panose="03000509000000000000" pitchFamily="65" charset="-122"/>
            </a:endParaRPr>
          </a:p>
          <a:p>
            <a:r>
              <a:rPr lang="en-US" altLang="zh-CN" sz="2800" dirty="0">
                <a:latin typeface="宋体" panose="02010600030101010101" pitchFamily="2" charset="-122"/>
                <a:ea typeface="宋体" panose="02010600030101010101" pitchFamily="2" charset="-122"/>
                <a:cs typeface="方正静蕾简体" panose="03000509000000000000" pitchFamily="65" charset="-122"/>
              </a:rPr>
              <a:t> </a:t>
            </a:r>
            <a:r>
              <a:rPr lang="en-US" altLang="zh-CN" sz="2800" dirty="0" smtClean="0">
                <a:latin typeface="宋体" panose="02010600030101010101" pitchFamily="2" charset="-122"/>
                <a:ea typeface="宋体" panose="02010600030101010101" pitchFamily="2" charset="-122"/>
                <a:cs typeface="方正静蕾简体" panose="03000509000000000000" pitchFamily="65" charset="-122"/>
              </a:rPr>
              <a:t>  </a:t>
            </a:r>
            <a:r>
              <a:rPr lang="en-US" altLang="zh-CN" sz="2800" dirty="0" smtClean="0">
                <a:ea typeface="宋体" panose="02010600030101010101" pitchFamily="2" charset="-122"/>
                <a:cs typeface="方正静蕾简体" panose="03000509000000000000" pitchFamily="65" charset="-122"/>
              </a:rPr>
              <a:t>A</a:t>
            </a:r>
            <a:r>
              <a:rPr lang="zh-CN" altLang="en-US" sz="2800" dirty="0">
                <a:ea typeface="宋体" panose="02010600030101010101" pitchFamily="2" charset="-122"/>
                <a:cs typeface="方正静蕾简体" panose="03000509000000000000" pitchFamily="65" charset="-122"/>
              </a:rPr>
              <a:t>．</a:t>
            </a:r>
            <a:r>
              <a:rPr lang="zh-CN" altLang="en-US" sz="2800" dirty="0" smtClean="0">
                <a:ea typeface="宋体" panose="02010600030101010101" pitchFamily="2" charset="-122"/>
                <a:cs typeface="方正静蕾简体" panose="03000509000000000000" pitchFamily="65" charset="-122"/>
              </a:rPr>
              <a:t>漂浮状态</a:t>
            </a:r>
            <a:r>
              <a:rPr lang="en-US" altLang="zh-CN" sz="2800" dirty="0" smtClean="0">
                <a:ea typeface="宋体" panose="02010600030101010101" pitchFamily="2" charset="-122"/>
                <a:cs typeface="方正静蕾简体" panose="03000509000000000000" pitchFamily="65" charset="-122"/>
              </a:rPr>
              <a:t>		B</a:t>
            </a:r>
            <a:r>
              <a:rPr lang="zh-CN" altLang="en-US" sz="2800" dirty="0">
                <a:ea typeface="宋体" panose="02010600030101010101" pitchFamily="2" charset="-122"/>
                <a:cs typeface="方正静蕾简体" panose="03000509000000000000" pitchFamily="65" charset="-122"/>
              </a:rPr>
              <a:t>．悬浮</a:t>
            </a:r>
            <a:r>
              <a:rPr lang="zh-CN" altLang="en-US" sz="2800" dirty="0" smtClean="0">
                <a:ea typeface="宋体" panose="02010600030101010101" pitchFamily="2" charset="-122"/>
                <a:cs typeface="方正静蕾简体" panose="03000509000000000000" pitchFamily="65" charset="-122"/>
              </a:rPr>
              <a:t>状态</a:t>
            </a:r>
            <a:r>
              <a:rPr lang="en-US" altLang="zh-CN" sz="2800" dirty="0" smtClean="0">
                <a:ea typeface="宋体" panose="02010600030101010101" pitchFamily="2" charset="-122"/>
                <a:cs typeface="方正静蕾简体" panose="03000509000000000000" pitchFamily="65" charset="-122"/>
              </a:rPr>
              <a:t>	C</a:t>
            </a:r>
            <a:r>
              <a:rPr lang="zh-CN" altLang="en-US" sz="2800" dirty="0">
                <a:ea typeface="宋体" panose="02010600030101010101" pitchFamily="2" charset="-122"/>
                <a:cs typeface="方正静蕾简体" panose="03000509000000000000" pitchFamily="65" charset="-122"/>
              </a:rPr>
              <a:t>．沉底</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状态</a:t>
            </a:r>
          </a:p>
          <a:p>
            <a:endParaRPr lang="zh-CN" altLang="en-US" sz="2400" dirty="0">
              <a:latin typeface="宋体" panose="02010600030101010101" pitchFamily="2" charset="-122"/>
              <a:ea typeface="宋体" panose="02010600030101010101" pitchFamily="2" charset="-122"/>
              <a:cs typeface="方正静蕾简体" panose="03000509000000000000" pitchFamily="65" charset="-122"/>
            </a:endParaRPr>
          </a:p>
        </p:txBody>
      </p:sp>
      <p:sp>
        <p:nvSpPr>
          <p:cNvPr id="18" name="TextBox 17"/>
          <p:cNvSpPr txBox="1"/>
          <p:nvPr/>
        </p:nvSpPr>
        <p:spPr>
          <a:xfrm>
            <a:off x="1655779" y="2409910"/>
            <a:ext cx="1311393" cy="523220"/>
          </a:xfrm>
          <a:prstGeom prst="rect">
            <a:avLst/>
          </a:prstGeom>
          <a:noFill/>
        </p:spPr>
        <p:txBody>
          <a:bodyPr wrap="square" rtlCol="0">
            <a:spAutoFit/>
          </a:bodyPr>
          <a:lstStyle/>
          <a:p>
            <a:pPr algn="ctr"/>
            <a:r>
              <a:rPr lang="en-US" altLang="zh-CN" sz="2800" b="1" dirty="0" smtClean="0">
                <a:solidFill>
                  <a:srgbClr val="FF0000"/>
                </a:solidFill>
                <a:ea typeface="楷体" panose="02010609060101010101" pitchFamily="49" charset="-122"/>
              </a:rPr>
              <a:t>0.6</a:t>
            </a:r>
            <a:endParaRPr lang="zh-CN" altLang="en-US" sz="2800" b="1" dirty="0">
              <a:solidFill>
                <a:srgbClr val="FF0000"/>
              </a:solidFill>
              <a:ea typeface="楷体" panose="02010609060101010101" pitchFamily="49" charset="-122"/>
            </a:endParaRPr>
          </a:p>
        </p:txBody>
      </p:sp>
      <p:grpSp>
        <p:nvGrpSpPr>
          <p:cNvPr id="2" name="组合 1"/>
          <p:cNvGrpSpPr/>
          <p:nvPr/>
        </p:nvGrpSpPr>
        <p:grpSpPr>
          <a:xfrm>
            <a:off x="6544686" y="1946409"/>
            <a:ext cx="2205037" cy="2481103"/>
            <a:chOff x="1566863" y="1452563"/>
            <a:chExt cx="6010275" cy="6762750"/>
          </a:xfrm>
        </p:grpSpPr>
        <p:pic>
          <p:nvPicPr>
            <p:cNvPr id="6150"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66863" y="1452563"/>
              <a:ext cx="6010275" cy="395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1"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66863" y="5405438"/>
              <a:ext cx="6010275" cy="2809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7" name="TextBox 16"/>
          <p:cNvSpPr txBox="1"/>
          <p:nvPr/>
        </p:nvSpPr>
        <p:spPr>
          <a:xfrm>
            <a:off x="2454673" y="4143675"/>
            <a:ext cx="1311393" cy="523220"/>
          </a:xfrm>
          <a:prstGeom prst="rect">
            <a:avLst/>
          </a:prstGeom>
          <a:noFill/>
        </p:spPr>
        <p:txBody>
          <a:bodyPr wrap="square" rtlCol="0">
            <a:spAutoFit/>
          </a:bodyPr>
          <a:lstStyle/>
          <a:p>
            <a:pPr algn="ctr"/>
            <a:r>
              <a:rPr lang="zh-CN" altLang="en-US" sz="2800" b="1" dirty="0" smtClean="0">
                <a:solidFill>
                  <a:srgbClr val="FF0000"/>
                </a:solidFill>
                <a:latin typeface="楷体" panose="02010609060101010101" pitchFamily="49" charset="-122"/>
                <a:ea typeface="楷体" panose="02010609060101010101" pitchFamily="49" charset="-122"/>
              </a:rPr>
              <a:t>增大</a:t>
            </a:r>
            <a:endParaRPr lang="zh-CN" altLang="en-US" sz="2800" b="1" dirty="0">
              <a:solidFill>
                <a:srgbClr val="FF0000"/>
              </a:solidFill>
              <a:latin typeface="楷体" panose="02010609060101010101" pitchFamily="49" charset="-122"/>
              <a:ea typeface="楷体" panose="02010609060101010101" pitchFamily="49" charset="-122"/>
            </a:endParaRPr>
          </a:p>
        </p:txBody>
      </p:sp>
      <p:grpSp>
        <p:nvGrpSpPr>
          <p:cNvPr id="16" name="组合 15"/>
          <p:cNvGrpSpPr/>
          <p:nvPr/>
        </p:nvGrpSpPr>
        <p:grpSpPr>
          <a:xfrm>
            <a:off x="474943" y="0"/>
            <a:ext cx="8274780" cy="768350"/>
            <a:chOff x="431463" y="178382"/>
            <a:chExt cx="8274780" cy="768350"/>
          </a:xfrm>
        </p:grpSpPr>
        <p:cxnSp>
          <p:nvCxnSpPr>
            <p:cNvPr id="19" name="直接连接符 18"/>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20" name="组合 19"/>
            <p:cNvGrpSpPr/>
            <p:nvPr/>
          </p:nvGrpSpPr>
          <p:grpSpPr>
            <a:xfrm>
              <a:off x="457232" y="178382"/>
              <a:ext cx="5519387" cy="768350"/>
              <a:chOff x="457232" y="178382"/>
              <a:chExt cx="5519387" cy="768350"/>
            </a:xfrm>
          </p:grpSpPr>
          <p:sp>
            <p:nvSpPr>
              <p:cNvPr id="21"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针对训练</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22" name="矩形 21"/>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
        <p:nvSpPr>
          <p:cNvPr id="13" name="TextBox 17"/>
          <p:cNvSpPr txBox="1"/>
          <p:nvPr/>
        </p:nvSpPr>
        <p:spPr>
          <a:xfrm>
            <a:off x="3038554" y="5471139"/>
            <a:ext cx="655696" cy="523220"/>
          </a:xfrm>
          <a:prstGeom prst="rect">
            <a:avLst/>
          </a:prstGeom>
          <a:noFill/>
        </p:spPr>
        <p:txBody>
          <a:bodyPr wrap="square" rtlCol="0">
            <a:spAutoFit/>
          </a:bodyPr>
          <a:lstStyle/>
          <a:p>
            <a:pPr algn="ctr"/>
            <a:r>
              <a:rPr lang="en-US" altLang="zh-CN" sz="2800" b="1" dirty="0" smtClean="0">
                <a:solidFill>
                  <a:srgbClr val="FF0000"/>
                </a:solidFill>
                <a:ea typeface="楷体" panose="02010609060101010101" pitchFamily="49" charset="-122"/>
              </a:rPr>
              <a:t>C</a:t>
            </a:r>
            <a:endParaRPr lang="zh-CN" altLang="en-US" sz="2800" b="1" dirty="0">
              <a:solidFill>
                <a:srgbClr val="FF0000"/>
              </a:solidFill>
              <a:ea typeface="楷体" panose="02010609060101010101" pitchFamily="49" charset="-122"/>
            </a:endParaRPr>
          </a:p>
        </p:txBody>
      </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down)">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7" grpId="0"/>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404032" y="930021"/>
            <a:ext cx="8274779" cy="5693866"/>
          </a:xfrm>
          <a:prstGeom prst="rect">
            <a:avLst/>
          </a:prstGeom>
          <a:noFill/>
        </p:spPr>
        <p:txBody>
          <a:bodyPr wrap="square" lIns="0" rIns="0" rtlCol="0">
            <a:spAutoFit/>
          </a:bodyPr>
          <a:lstStyle/>
          <a:p>
            <a:r>
              <a:rPr lang="en-US" altLang="zh-CN" sz="2800" dirty="0"/>
              <a:t>5. </a:t>
            </a:r>
            <a:r>
              <a:rPr lang="zh-CN" altLang="zh-CN" sz="2800" dirty="0"/>
              <a:t>将两物体分别挂在弹簧测力计下，让它们同时浸没在水中时，两弹簧测力计示数的减小值相同，则这两物体必定有相同的</a:t>
            </a:r>
            <a:r>
              <a:rPr lang="en-US" altLang="zh-CN" sz="2800" dirty="0"/>
              <a:t>( </a:t>
            </a:r>
            <a:r>
              <a:rPr lang="en-US" altLang="zh-CN" sz="2800" dirty="0" smtClean="0"/>
              <a:t>      </a:t>
            </a:r>
            <a:r>
              <a:rPr lang="en-US" altLang="zh-CN" sz="2800" dirty="0"/>
              <a:t>)</a:t>
            </a:r>
            <a:endParaRPr lang="zh-CN" altLang="zh-CN" sz="2800" dirty="0"/>
          </a:p>
          <a:p>
            <a:r>
              <a:rPr lang="en-US" altLang="zh-CN" sz="2800" dirty="0"/>
              <a:t>A</a:t>
            </a:r>
            <a:r>
              <a:rPr lang="zh-CN" altLang="zh-CN" sz="2800" dirty="0"/>
              <a:t>．密度</a:t>
            </a:r>
            <a:r>
              <a:rPr lang="en-US" altLang="zh-CN" sz="2800" dirty="0"/>
              <a:t>  </a:t>
            </a:r>
            <a:r>
              <a:rPr lang="en-US" altLang="zh-CN" sz="2800" dirty="0" smtClean="0"/>
              <a:t>    B</a:t>
            </a:r>
            <a:r>
              <a:rPr lang="zh-CN" altLang="zh-CN" sz="2800" dirty="0"/>
              <a:t>．体积</a:t>
            </a:r>
            <a:r>
              <a:rPr lang="en-US" altLang="zh-CN" sz="2800" dirty="0"/>
              <a:t>  </a:t>
            </a:r>
            <a:r>
              <a:rPr lang="en-US" altLang="zh-CN" sz="2800" dirty="0" smtClean="0"/>
              <a:t>     C</a:t>
            </a:r>
            <a:r>
              <a:rPr lang="zh-CN" altLang="zh-CN" sz="2800" dirty="0"/>
              <a:t>．质量</a:t>
            </a:r>
            <a:r>
              <a:rPr lang="en-US" altLang="zh-CN" sz="2800" dirty="0"/>
              <a:t>  </a:t>
            </a:r>
            <a:r>
              <a:rPr lang="en-US" altLang="zh-CN" sz="2800" dirty="0" smtClean="0"/>
              <a:t>      D</a:t>
            </a:r>
            <a:r>
              <a:rPr lang="zh-CN" altLang="zh-CN" sz="2800" dirty="0"/>
              <a:t>．重量</a:t>
            </a:r>
          </a:p>
          <a:p>
            <a:r>
              <a:rPr lang="en-US" altLang="zh-CN" sz="2800" dirty="0"/>
              <a:t>6</a:t>
            </a:r>
            <a:r>
              <a:rPr lang="zh-CN" altLang="zh-CN" sz="2800" dirty="0"/>
              <a:t>．</a:t>
            </a:r>
            <a:r>
              <a:rPr lang="en-US" altLang="zh-CN" sz="2800" dirty="0"/>
              <a:t>(2019·</a:t>
            </a:r>
            <a:r>
              <a:rPr lang="zh-CN" altLang="zh-CN" sz="2800" dirty="0"/>
              <a:t>自贡市</a:t>
            </a:r>
            <a:r>
              <a:rPr lang="en-US" altLang="zh-CN" sz="2800" dirty="0"/>
              <a:t>)</a:t>
            </a:r>
            <a:r>
              <a:rPr lang="zh-CN" altLang="zh-CN" sz="2800" dirty="0"/>
              <a:t>如图</a:t>
            </a:r>
            <a:r>
              <a:rPr lang="en-US" altLang="zh-CN" sz="2800" dirty="0"/>
              <a:t>8</a:t>
            </a:r>
            <a:r>
              <a:rPr lang="zh-CN" altLang="zh-CN" sz="2800" dirty="0"/>
              <a:t>－</a:t>
            </a:r>
            <a:r>
              <a:rPr lang="en-US" altLang="zh-CN" sz="2800" dirty="0"/>
              <a:t>10</a:t>
            </a:r>
            <a:r>
              <a:rPr lang="zh-CN" altLang="zh-CN" sz="2800" dirty="0"/>
              <a:t>所示，一个边长为</a:t>
            </a:r>
            <a:r>
              <a:rPr lang="en-US" altLang="zh-CN" sz="2800" dirty="0"/>
              <a:t>10 cm</a:t>
            </a:r>
            <a:r>
              <a:rPr lang="zh-CN" altLang="zh-CN" sz="2800" dirty="0"/>
              <a:t>的正方体竖直悬浮在某液体中，上表面受到液体的压力</a:t>
            </a:r>
            <a:r>
              <a:rPr lang="en-US" altLang="zh-CN" sz="2800" i="1" dirty="0"/>
              <a:t>F</a:t>
            </a:r>
            <a:r>
              <a:rPr lang="en-US" altLang="zh-CN" sz="2800" baseline="-25000" dirty="0"/>
              <a:t>1</a:t>
            </a:r>
            <a:r>
              <a:rPr lang="zh-CN" altLang="zh-CN" sz="2800" dirty="0"/>
              <a:t>为</a:t>
            </a:r>
            <a:r>
              <a:rPr lang="en-US" altLang="zh-CN" sz="2800" dirty="0"/>
              <a:t>5 N</a:t>
            </a:r>
            <a:r>
              <a:rPr lang="zh-CN" altLang="zh-CN" sz="2800" dirty="0"/>
              <a:t>，下表面受到液体的压力</a:t>
            </a:r>
            <a:r>
              <a:rPr lang="en-US" altLang="zh-CN" sz="2800" i="1" dirty="0"/>
              <a:t>F</a:t>
            </a:r>
            <a:r>
              <a:rPr lang="en-US" altLang="zh-CN" sz="2800" baseline="-25000" dirty="0"/>
              <a:t>2</a:t>
            </a:r>
            <a:r>
              <a:rPr lang="zh-CN" altLang="zh-CN" sz="2800" dirty="0" smtClean="0"/>
              <a:t>为</a:t>
            </a:r>
            <a:endParaRPr lang="en-US" altLang="zh-CN" sz="2800" dirty="0" smtClean="0"/>
          </a:p>
          <a:p>
            <a:r>
              <a:rPr lang="en-US" altLang="zh-CN" sz="2800" dirty="0" smtClean="0"/>
              <a:t>13 </a:t>
            </a:r>
            <a:r>
              <a:rPr lang="en-US" altLang="zh-CN" sz="2800" dirty="0"/>
              <a:t>N</a:t>
            </a:r>
            <a:r>
              <a:rPr lang="zh-CN" altLang="zh-CN" sz="2800" dirty="0"/>
              <a:t>。下列说法错误的是</a:t>
            </a:r>
            <a:r>
              <a:rPr lang="en-US" altLang="zh-CN" sz="2800" dirty="0"/>
              <a:t>(</a:t>
            </a:r>
            <a:r>
              <a:rPr lang="zh-CN" altLang="zh-CN" sz="2800" dirty="0"/>
              <a:t>　　</a:t>
            </a:r>
            <a:r>
              <a:rPr lang="en-US" altLang="zh-CN" sz="2800" dirty="0"/>
              <a:t>)</a:t>
            </a:r>
            <a:endParaRPr lang="zh-CN" altLang="zh-CN" sz="2800" dirty="0"/>
          </a:p>
          <a:p>
            <a:r>
              <a:rPr lang="en-US" altLang="zh-CN" sz="2800" dirty="0"/>
              <a:t>A</a:t>
            </a:r>
            <a:r>
              <a:rPr lang="zh-CN" altLang="zh-CN" sz="2800" dirty="0"/>
              <a:t>．正方体受到的浮力为</a:t>
            </a:r>
            <a:r>
              <a:rPr lang="en-US" altLang="zh-CN" sz="2800" dirty="0"/>
              <a:t>8 N</a:t>
            </a:r>
            <a:endParaRPr lang="zh-CN" altLang="zh-CN" sz="2800" dirty="0"/>
          </a:p>
          <a:p>
            <a:r>
              <a:rPr lang="en-US" altLang="zh-CN" sz="2800" dirty="0"/>
              <a:t>B</a:t>
            </a:r>
            <a:r>
              <a:rPr lang="zh-CN" altLang="zh-CN" sz="2800" dirty="0"/>
              <a:t>．液体的密度为</a:t>
            </a:r>
            <a:r>
              <a:rPr lang="en-US" altLang="zh-CN" sz="2800" dirty="0"/>
              <a:t>0.8×10</a:t>
            </a:r>
            <a:r>
              <a:rPr lang="en-US" altLang="zh-CN" sz="2800" baseline="30000" dirty="0"/>
              <a:t>3</a:t>
            </a:r>
            <a:r>
              <a:rPr lang="en-US" altLang="zh-CN" sz="2800" dirty="0"/>
              <a:t> kg/m</a:t>
            </a:r>
            <a:r>
              <a:rPr lang="en-US" altLang="zh-CN" sz="2800" baseline="30000" dirty="0"/>
              <a:t>3</a:t>
            </a:r>
            <a:endParaRPr lang="zh-CN" altLang="zh-CN" sz="2800" dirty="0"/>
          </a:p>
          <a:p>
            <a:r>
              <a:rPr lang="en-US" altLang="zh-CN" sz="2800" dirty="0"/>
              <a:t>C</a:t>
            </a:r>
            <a:r>
              <a:rPr lang="zh-CN" altLang="zh-CN" sz="2800" dirty="0"/>
              <a:t>．正方体上表面到液面的距离</a:t>
            </a:r>
            <a:r>
              <a:rPr lang="en-US" altLang="zh-CN" sz="2800" i="1" dirty="0"/>
              <a:t>h</a:t>
            </a:r>
            <a:r>
              <a:rPr lang="zh-CN" altLang="zh-CN" sz="2800" dirty="0"/>
              <a:t>＝</a:t>
            </a:r>
            <a:r>
              <a:rPr lang="en-US" altLang="zh-CN" sz="2800" dirty="0"/>
              <a:t>5 cm</a:t>
            </a:r>
            <a:endParaRPr lang="zh-CN" altLang="zh-CN" sz="2800" dirty="0"/>
          </a:p>
          <a:p>
            <a:r>
              <a:rPr lang="en-US" altLang="zh-CN" sz="2800" dirty="0"/>
              <a:t>D</a:t>
            </a:r>
            <a:r>
              <a:rPr lang="zh-CN" altLang="zh-CN" sz="2800" dirty="0"/>
              <a:t>．液体对物体下表面的压强为</a:t>
            </a:r>
            <a:r>
              <a:rPr lang="en-US" altLang="zh-CN" sz="2800" dirty="0"/>
              <a:t>1.3×10</a:t>
            </a:r>
            <a:r>
              <a:rPr lang="en-US" altLang="zh-CN" sz="2800" baseline="30000" dirty="0"/>
              <a:t>3</a:t>
            </a:r>
            <a:r>
              <a:rPr lang="en-US" altLang="zh-CN" sz="2800" dirty="0"/>
              <a:t> </a:t>
            </a:r>
            <a:endParaRPr lang="en-US" altLang="zh-CN" sz="2800" dirty="0" smtClean="0"/>
          </a:p>
          <a:p>
            <a:r>
              <a:rPr lang="en-US" altLang="zh-CN" sz="2800" dirty="0"/>
              <a:t> </a:t>
            </a:r>
            <a:r>
              <a:rPr lang="en-US" altLang="zh-CN" sz="2800" dirty="0" smtClean="0"/>
              <a:t>      Pa</a:t>
            </a:r>
            <a:endParaRPr lang="zh-CN" altLang="zh-CN" sz="2800" dirty="0"/>
          </a:p>
        </p:txBody>
      </p:sp>
      <p:sp>
        <p:nvSpPr>
          <p:cNvPr id="9" name="矩形 8"/>
          <p:cNvSpPr/>
          <p:nvPr/>
        </p:nvSpPr>
        <p:spPr>
          <a:xfrm>
            <a:off x="3479046" y="1844286"/>
            <a:ext cx="423514" cy="523220"/>
          </a:xfrm>
          <a:prstGeom prst="rect">
            <a:avLst/>
          </a:prstGeom>
        </p:spPr>
        <p:txBody>
          <a:bodyPr wrap="none">
            <a:spAutoFit/>
          </a:bodyPr>
          <a:lstStyle/>
          <a:p>
            <a:r>
              <a:rPr lang="en-US" altLang="zh-CN" sz="2800" b="1" dirty="0" smtClean="0">
                <a:solidFill>
                  <a:srgbClr val="FF0000"/>
                </a:solidFill>
                <a:latin typeface="Times New Roman" panose="02020603050405020304"/>
              </a:rPr>
              <a:t>B</a:t>
            </a:r>
            <a:endParaRPr lang="zh-CN" altLang="en-US" dirty="0"/>
          </a:p>
        </p:txBody>
      </p:sp>
      <p:grpSp>
        <p:nvGrpSpPr>
          <p:cNvPr id="10" name="组合 9"/>
          <p:cNvGrpSpPr/>
          <p:nvPr/>
        </p:nvGrpSpPr>
        <p:grpSpPr>
          <a:xfrm>
            <a:off x="474943" y="0"/>
            <a:ext cx="8274780" cy="768350"/>
            <a:chOff x="431463" y="178382"/>
            <a:chExt cx="8274780" cy="768350"/>
          </a:xfrm>
        </p:grpSpPr>
        <p:cxnSp>
          <p:nvCxnSpPr>
            <p:cNvPr id="12" name="直接连接符 11"/>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4" name="组合 13"/>
            <p:cNvGrpSpPr/>
            <p:nvPr/>
          </p:nvGrpSpPr>
          <p:grpSpPr>
            <a:xfrm>
              <a:off x="457232" y="178382"/>
              <a:ext cx="5519387" cy="768350"/>
              <a:chOff x="457232" y="178382"/>
              <a:chExt cx="5519387" cy="768350"/>
            </a:xfrm>
          </p:grpSpPr>
          <p:sp>
            <p:nvSpPr>
              <p:cNvPr id="15"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能力提升</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6" name="矩形 15"/>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pic>
        <p:nvPicPr>
          <p:cNvPr id="2" name="图片 1"/>
          <p:cNvPicPr>
            <a:picLocks noChangeAspect="1"/>
          </p:cNvPicPr>
          <p:nvPr/>
        </p:nvPicPr>
        <p:blipFill>
          <a:blip r:embed="rId3"/>
          <a:stretch>
            <a:fillRect/>
          </a:stretch>
        </p:blipFill>
        <p:spPr>
          <a:xfrm>
            <a:off x="6806035" y="3627684"/>
            <a:ext cx="2073944" cy="2886144"/>
          </a:xfrm>
          <a:prstGeom prst="rect">
            <a:avLst/>
          </a:prstGeom>
        </p:spPr>
      </p:pic>
      <p:sp>
        <p:nvSpPr>
          <p:cNvPr id="11" name="矩形 10"/>
          <p:cNvSpPr/>
          <p:nvPr/>
        </p:nvSpPr>
        <p:spPr>
          <a:xfrm>
            <a:off x="4555541" y="3944358"/>
            <a:ext cx="419346" cy="536202"/>
          </a:xfrm>
          <a:prstGeom prst="rect">
            <a:avLst/>
          </a:prstGeom>
        </p:spPr>
        <p:txBody>
          <a:bodyPr wrap="square">
            <a:spAutoFit/>
          </a:bodyPr>
          <a:lstStyle/>
          <a:p>
            <a:r>
              <a:rPr lang="en-US" altLang="zh-CN" sz="2800" b="1" dirty="0">
                <a:solidFill>
                  <a:srgbClr val="FF0000"/>
                </a:solidFill>
                <a:latin typeface="Times New Roman" panose="02020603050405020304"/>
              </a:rPr>
              <a:t>C</a:t>
            </a:r>
            <a:endParaRPr lang="zh-CN" altLang="en-US" dirty="0"/>
          </a:p>
        </p:txBody>
      </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385744" y="963617"/>
            <a:ext cx="8274779" cy="4832092"/>
          </a:xfrm>
          <a:prstGeom prst="rect">
            <a:avLst/>
          </a:prstGeom>
          <a:noFill/>
        </p:spPr>
        <p:txBody>
          <a:bodyPr wrap="square" lIns="0" rIns="0" rtlCol="0">
            <a:spAutoFit/>
          </a:bodyPr>
          <a:lstStyle/>
          <a:p>
            <a:pPr fontAlgn="auto"/>
            <a:r>
              <a:rPr lang="en-US" altLang="zh-CN" sz="2800" dirty="0" smtClean="0">
                <a:cs typeface="方正静蕾简体" panose="03000509000000000000" pitchFamily="65" charset="-122"/>
              </a:rPr>
              <a:t>7</a:t>
            </a:r>
            <a:r>
              <a:rPr lang="zh-CN" altLang="en-US" sz="2800" dirty="0" smtClean="0">
                <a:cs typeface="方正静蕾简体" panose="03000509000000000000" pitchFamily="65" charset="-122"/>
              </a:rPr>
              <a:t>．如图</a:t>
            </a:r>
            <a:r>
              <a:rPr lang="en-US" altLang="zh-CN" sz="2800" dirty="0" smtClean="0">
                <a:cs typeface="方正静蕾简体" panose="03000509000000000000" pitchFamily="65" charset="-122"/>
              </a:rPr>
              <a:t>8-11</a:t>
            </a:r>
            <a:r>
              <a:rPr lang="zh-CN" altLang="en-US" sz="2800" dirty="0" smtClean="0">
                <a:cs typeface="方正静蕾简体" panose="03000509000000000000" pitchFamily="65" charset="-122"/>
              </a:rPr>
              <a:t>所示，质量为</a:t>
            </a:r>
            <a:r>
              <a:rPr lang="en-US" altLang="zh-CN" sz="2800" dirty="0" smtClean="0">
                <a:cs typeface="方正静蕾简体" panose="03000509000000000000" pitchFamily="65" charset="-122"/>
              </a:rPr>
              <a:t>3×10</a:t>
            </a:r>
            <a:r>
              <a:rPr lang="en-US" altLang="zh-CN" sz="2800" baseline="30000" dirty="0" smtClean="0">
                <a:cs typeface="方正静蕾简体" panose="03000509000000000000" pitchFamily="65" charset="-122"/>
              </a:rPr>
              <a:t>4</a:t>
            </a:r>
            <a:r>
              <a:rPr lang="en-US" altLang="zh-CN" sz="2800" dirty="0" smtClean="0">
                <a:cs typeface="方正静蕾简体" panose="03000509000000000000" pitchFamily="65" charset="-122"/>
              </a:rPr>
              <a:t> kg</a:t>
            </a:r>
            <a:r>
              <a:rPr lang="zh-CN" altLang="en-US" sz="2800" dirty="0" smtClean="0">
                <a:cs typeface="方正静蕾简体" panose="03000509000000000000" pitchFamily="65" charset="-122"/>
              </a:rPr>
              <a:t>的鲸静止在海里，</a:t>
            </a:r>
            <a:r>
              <a:rPr lang="en-US" altLang="zh-CN" sz="2800" i="1" dirty="0" smtClean="0">
                <a:cs typeface="方正静蕾简体" panose="03000509000000000000" pitchFamily="65" charset="-122"/>
              </a:rPr>
              <a:t>g</a:t>
            </a:r>
            <a:r>
              <a:rPr lang="zh-CN" altLang="en-US" sz="2800" dirty="0" smtClean="0">
                <a:cs typeface="方正静蕾简体" panose="03000509000000000000" pitchFamily="65" charset="-122"/>
              </a:rPr>
              <a:t>取</a:t>
            </a:r>
            <a:r>
              <a:rPr lang="en-US" altLang="zh-CN" sz="2800" dirty="0" smtClean="0">
                <a:cs typeface="方正静蕾简体" panose="03000509000000000000" pitchFamily="65" charset="-122"/>
              </a:rPr>
              <a:t>10 N/kg</a:t>
            </a:r>
            <a:r>
              <a:rPr lang="zh-CN" altLang="en-US" sz="2800" dirty="0" smtClean="0">
                <a:cs typeface="方正静蕾简体" panose="03000509000000000000" pitchFamily="65" charset="-122"/>
              </a:rPr>
              <a:t>，海水的密度不变。</a:t>
            </a:r>
          </a:p>
          <a:p>
            <a:pPr fontAlgn="auto"/>
            <a:endParaRPr lang="en-US" altLang="zh-CN" sz="2800" dirty="0" smtClean="0">
              <a:cs typeface="方正静蕾简体" panose="03000509000000000000" pitchFamily="65" charset="-122"/>
            </a:endParaRPr>
          </a:p>
          <a:p>
            <a:pPr fontAlgn="auto"/>
            <a:endParaRPr lang="en-US" altLang="zh-CN" sz="2800" dirty="0" smtClean="0">
              <a:cs typeface="方正静蕾简体" panose="03000509000000000000" pitchFamily="65" charset="-122"/>
            </a:endParaRPr>
          </a:p>
          <a:p>
            <a:pPr fontAlgn="auto"/>
            <a:endParaRPr lang="en-US" altLang="zh-CN" sz="2800" dirty="0" smtClean="0">
              <a:cs typeface="方正静蕾简体" panose="03000509000000000000" pitchFamily="65" charset="-122"/>
            </a:endParaRPr>
          </a:p>
          <a:p>
            <a:pPr fontAlgn="auto"/>
            <a:endParaRPr lang="en-US" altLang="zh-CN" sz="2800" dirty="0" smtClean="0">
              <a:cs typeface="方正静蕾简体" panose="03000509000000000000" pitchFamily="65" charset="-122"/>
            </a:endParaRPr>
          </a:p>
          <a:p>
            <a:pPr fontAlgn="auto"/>
            <a:endParaRPr lang="en-US" altLang="zh-CN" sz="2800" dirty="0" smtClean="0">
              <a:cs typeface="方正静蕾简体" panose="03000509000000000000" pitchFamily="65" charset="-122"/>
            </a:endParaRPr>
          </a:p>
          <a:p>
            <a:pPr fontAlgn="auto"/>
            <a:r>
              <a:rPr lang="zh-CN" altLang="en-US" sz="2800" dirty="0" smtClean="0">
                <a:cs typeface="方正静蕾简体" panose="03000509000000000000" pitchFamily="65" charset="-122"/>
              </a:rPr>
              <a:t>（</a:t>
            </a:r>
            <a:r>
              <a:rPr lang="en-US" altLang="zh-CN" sz="2800" dirty="0" smtClean="0">
                <a:cs typeface="方正静蕾简体" panose="03000509000000000000" pitchFamily="65" charset="-122"/>
              </a:rPr>
              <a:t>1</a:t>
            </a:r>
            <a:r>
              <a:rPr lang="zh-CN" altLang="en-US" sz="2800" dirty="0" smtClean="0">
                <a:cs typeface="方正静蕾简体" panose="03000509000000000000" pitchFamily="65" charset="-122"/>
              </a:rPr>
              <a:t>）在方框内画出此时鲸的受力示意图（以点代替鲸）。</a:t>
            </a:r>
          </a:p>
          <a:p>
            <a:pPr fontAlgn="auto"/>
            <a:r>
              <a:rPr lang="zh-CN" altLang="en-US" sz="2800" dirty="0" smtClean="0">
                <a:cs typeface="方正静蕾简体" panose="03000509000000000000" pitchFamily="65" charset="-122"/>
              </a:rPr>
              <a:t>（</a:t>
            </a:r>
            <a:r>
              <a:rPr lang="en-US" altLang="zh-CN" sz="2800" dirty="0" smtClean="0">
                <a:cs typeface="方正静蕾简体" panose="03000509000000000000" pitchFamily="65" charset="-122"/>
              </a:rPr>
              <a:t>2</a:t>
            </a:r>
            <a:r>
              <a:rPr lang="zh-CN" altLang="en-US" sz="2800" dirty="0" smtClean="0">
                <a:cs typeface="方正静蕾简体" panose="03000509000000000000" pitchFamily="65" charset="-122"/>
              </a:rPr>
              <a:t>）求此时鲸受到的浮力大小。</a:t>
            </a:r>
          </a:p>
          <a:p>
            <a:pPr fontAlgn="auto"/>
            <a:endParaRPr lang="zh-CN" altLang="en-US" sz="2800" dirty="0">
              <a:cs typeface="方正静蕾简体" panose="03000509000000000000" pitchFamily="65" charset="-122"/>
            </a:endParaRPr>
          </a:p>
        </p:txBody>
      </p:sp>
      <p:grpSp>
        <p:nvGrpSpPr>
          <p:cNvPr id="17" name="组合 16"/>
          <p:cNvGrpSpPr/>
          <p:nvPr/>
        </p:nvGrpSpPr>
        <p:grpSpPr>
          <a:xfrm>
            <a:off x="474943" y="0"/>
            <a:ext cx="8274780" cy="768350"/>
            <a:chOff x="431463" y="178382"/>
            <a:chExt cx="8274780" cy="768350"/>
          </a:xfrm>
        </p:grpSpPr>
        <p:cxnSp>
          <p:nvCxnSpPr>
            <p:cNvPr id="19" name="直接连接符 18"/>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20" name="组合 19"/>
            <p:cNvGrpSpPr/>
            <p:nvPr/>
          </p:nvGrpSpPr>
          <p:grpSpPr>
            <a:xfrm>
              <a:off x="457232" y="178382"/>
              <a:ext cx="5519387" cy="768350"/>
              <a:chOff x="457232" y="178382"/>
              <a:chExt cx="5519387" cy="768350"/>
            </a:xfrm>
          </p:grpSpPr>
          <p:sp>
            <p:nvSpPr>
              <p:cNvPr id="25"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能力提升</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26" name="矩形 25"/>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pic>
        <p:nvPicPr>
          <p:cNvPr id="2" name="图片 1"/>
          <p:cNvPicPr>
            <a:picLocks noChangeAspect="1"/>
          </p:cNvPicPr>
          <p:nvPr/>
        </p:nvPicPr>
        <p:blipFill>
          <a:blip r:embed="rId3"/>
          <a:stretch>
            <a:fillRect/>
          </a:stretch>
        </p:blipFill>
        <p:spPr>
          <a:xfrm>
            <a:off x="1911097" y="1805648"/>
            <a:ext cx="4562856" cy="1965711"/>
          </a:xfrm>
          <a:prstGeom prst="rect">
            <a:avLst/>
          </a:prstGeom>
        </p:spPr>
      </p:pic>
      <p:grpSp>
        <p:nvGrpSpPr>
          <p:cNvPr id="27" name="组合 26"/>
          <p:cNvGrpSpPr/>
          <p:nvPr/>
        </p:nvGrpSpPr>
        <p:grpSpPr>
          <a:xfrm>
            <a:off x="5640171" y="1805648"/>
            <a:ext cx="495454" cy="1799963"/>
            <a:chOff x="6060794" y="2344993"/>
            <a:chExt cx="684135" cy="2082617"/>
          </a:xfrm>
        </p:grpSpPr>
        <p:cxnSp>
          <p:nvCxnSpPr>
            <p:cNvPr id="28" name="直接箭头连接符 27"/>
            <p:cNvCxnSpPr/>
            <p:nvPr/>
          </p:nvCxnSpPr>
          <p:spPr>
            <a:xfrm rot="5400000" flipH="1" flipV="1">
              <a:off x="5625715" y="2883313"/>
              <a:ext cx="870952" cy="793"/>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9" name="直接箭头连接符 28"/>
            <p:cNvCxnSpPr/>
            <p:nvPr/>
          </p:nvCxnSpPr>
          <p:spPr>
            <a:xfrm rot="5400000">
              <a:off x="5616680" y="3813255"/>
              <a:ext cx="893938" cy="4123"/>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0" name="TextBox 20"/>
            <p:cNvSpPr txBox="1"/>
            <p:nvPr/>
          </p:nvSpPr>
          <p:spPr>
            <a:xfrm>
              <a:off x="6164825" y="2344993"/>
              <a:ext cx="545689" cy="676604"/>
            </a:xfrm>
            <a:prstGeom prst="rect">
              <a:avLst/>
            </a:prstGeom>
            <a:noFill/>
          </p:spPr>
          <p:txBody>
            <a:bodyPr wrap="square" rtlCol="0">
              <a:spAutoFit/>
            </a:bodyPr>
            <a:lstStyle/>
            <a:p>
              <a:r>
                <a:rPr lang="en-US" altLang="zh-CN" sz="3200" b="1" i="1" dirty="0" smtClean="0">
                  <a:solidFill>
                    <a:srgbClr val="FF0000"/>
                  </a:solidFill>
                </a:rPr>
                <a:t>F</a:t>
              </a:r>
              <a:endParaRPr lang="zh-CN" altLang="en-US" sz="3200" b="1" i="1" dirty="0">
                <a:solidFill>
                  <a:srgbClr val="FF0000"/>
                </a:solidFill>
              </a:endParaRPr>
            </a:p>
          </p:txBody>
        </p:sp>
        <p:sp>
          <p:nvSpPr>
            <p:cNvPr id="31" name="TextBox 21"/>
            <p:cNvSpPr txBox="1"/>
            <p:nvPr/>
          </p:nvSpPr>
          <p:spPr>
            <a:xfrm>
              <a:off x="6199240" y="3751006"/>
              <a:ext cx="545689" cy="676604"/>
            </a:xfrm>
            <a:prstGeom prst="rect">
              <a:avLst/>
            </a:prstGeom>
            <a:noFill/>
          </p:spPr>
          <p:txBody>
            <a:bodyPr wrap="square" rtlCol="0">
              <a:spAutoFit/>
            </a:bodyPr>
            <a:lstStyle/>
            <a:p>
              <a:r>
                <a:rPr lang="en-US" altLang="zh-CN" sz="3200" b="1" i="1" dirty="0" smtClean="0">
                  <a:solidFill>
                    <a:srgbClr val="FF0000"/>
                  </a:solidFill>
                </a:rPr>
                <a:t>G</a:t>
              </a:r>
              <a:endParaRPr lang="zh-CN" altLang="en-US" sz="3200" b="1" i="1" dirty="0">
                <a:solidFill>
                  <a:srgbClr val="FF0000"/>
                </a:solidFill>
              </a:endParaRPr>
            </a:p>
          </p:txBody>
        </p:sp>
      </p:grpSp>
      <p:sp>
        <p:nvSpPr>
          <p:cNvPr id="32" name="矩形 31"/>
          <p:cNvSpPr/>
          <p:nvPr/>
        </p:nvSpPr>
        <p:spPr>
          <a:xfrm>
            <a:off x="748679" y="5658260"/>
            <a:ext cx="7420633" cy="547201"/>
          </a:xfrm>
          <a:prstGeom prst="rect">
            <a:avLst/>
          </a:prstGeom>
        </p:spPr>
        <p:txBody>
          <a:bodyPr wrap="square">
            <a:spAutoFit/>
          </a:bodyPr>
          <a:lstStyle/>
          <a:p>
            <a:pPr fontAlgn="auto">
              <a:lnSpc>
                <a:spcPts val="3860"/>
              </a:lnSpc>
            </a:pPr>
            <a:r>
              <a:rPr lang="en-US" altLang="zh-CN" sz="2800" i="1" dirty="0">
                <a:solidFill>
                  <a:srgbClr val="FF0000"/>
                </a:solidFill>
              </a:rPr>
              <a:t>F</a:t>
            </a:r>
            <a:r>
              <a:rPr lang="zh-CN" altLang="zh-CN" sz="2800" baseline="-25000" dirty="0">
                <a:solidFill>
                  <a:srgbClr val="FF0000"/>
                </a:solidFill>
              </a:rPr>
              <a:t>浮</a:t>
            </a:r>
            <a:r>
              <a:rPr lang="zh-CN" altLang="zh-CN" sz="2800" dirty="0">
                <a:solidFill>
                  <a:srgbClr val="FF0000"/>
                </a:solidFill>
              </a:rPr>
              <a:t>＝</a:t>
            </a:r>
            <a:r>
              <a:rPr lang="en-US" altLang="zh-CN" sz="2800" i="1" dirty="0">
                <a:solidFill>
                  <a:srgbClr val="FF0000"/>
                </a:solidFill>
              </a:rPr>
              <a:t>G</a:t>
            </a:r>
            <a:r>
              <a:rPr lang="zh-CN" altLang="zh-CN" sz="2800" dirty="0">
                <a:solidFill>
                  <a:srgbClr val="FF0000"/>
                </a:solidFill>
              </a:rPr>
              <a:t>＝</a:t>
            </a:r>
            <a:r>
              <a:rPr lang="en-US" altLang="zh-CN" sz="2800" i="1" dirty="0">
                <a:solidFill>
                  <a:srgbClr val="FF0000"/>
                </a:solidFill>
              </a:rPr>
              <a:t>mg</a:t>
            </a:r>
            <a:r>
              <a:rPr lang="zh-CN" altLang="zh-CN" sz="2800" dirty="0">
                <a:solidFill>
                  <a:srgbClr val="FF0000"/>
                </a:solidFill>
              </a:rPr>
              <a:t>＝</a:t>
            </a:r>
            <a:r>
              <a:rPr lang="en-US" altLang="zh-CN" sz="2800" dirty="0">
                <a:solidFill>
                  <a:srgbClr val="FF0000"/>
                </a:solidFill>
              </a:rPr>
              <a:t>3×10</a:t>
            </a:r>
            <a:r>
              <a:rPr lang="en-US" altLang="zh-CN" sz="2800" baseline="30000" dirty="0">
                <a:solidFill>
                  <a:srgbClr val="FF0000"/>
                </a:solidFill>
              </a:rPr>
              <a:t>4</a:t>
            </a:r>
            <a:r>
              <a:rPr lang="en-US" altLang="zh-CN" sz="2800" dirty="0">
                <a:solidFill>
                  <a:srgbClr val="FF0000"/>
                </a:solidFill>
              </a:rPr>
              <a:t> kg</a:t>
            </a:r>
            <a:r>
              <a:rPr lang="zh-CN" altLang="zh-CN" sz="2800" dirty="0">
                <a:solidFill>
                  <a:srgbClr val="FF0000"/>
                </a:solidFill>
              </a:rPr>
              <a:t>×</a:t>
            </a:r>
            <a:r>
              <a:rPr lang="en-US" altLang="zh-CN" sz="2800" dirty="0">
                <a:solidFill>
                  <a:srgbClr val="FF0000"/>
                </a:solidFill>
              </a:rPr>
              <a:t>10 N/kg</a:t>
            </a:r>
            <a:r>
              <a:rPr lang="zh-CN" altLang="zh-CN" sz="2800" dirty="0">
                <a:solidFill>
                  <a:srgbClr val="FF0000"/>
                </a:solidFill>
              </a:rPr>
              <a:t>＝</a:t>
            </a:r>
            <a:r>
              <a:rPr lang="en-US" altLang="zh-CN" sz="2800" dirty="0">
                <a:solidFill>
                  <a:srgbClr val="FF0000"/>
                </a:solidFill>
              </a:rPr>
              <a:t>3×10</a:t>
            </a:r>
            <a:r>
              <a:rPr lang="en-US" altLang="zh-CN" sz="2800" baseline="30000" dirty="0">
                <a:solidFill>
                  <a:srgbClr val="FF0000"/>
                </a:solidFill>
              </a:rPr>
              <a:t>5</a:t>
            </a:r>
            <a:r>
              <a:rPr lang="en-US" altLang="zh-CN" sz="2800" dirty="0">
                <a:solidFill>
                  <a:srgbClr val="FF0000"/>
                </a:solidFill>
              </a:rPr>
              <a:t> N</a:t>
            </a:r>
            <a:endParaRPr lang="en-US" altLang="zh-CN" sz="2800" dirty="0" smtClean="0">
              <a:solidFill>
                <a:srgbClr val="FF0000"/>
              </a:solidFill>
              <a:latin typeface="宋体" panose="02010600030101010101" pitchFamily="2" charset="-122"/>
              <a:cs typeface="方正静蕾简体" panose="03000509000000000000" pitchFamily="65" charset="-122"/>
            </a:endParaRPr>
          </a:p>
        </p:txBody>
      </p:sp>
      <p:sp>
        <p:nvSpPr>
          <p:cNvPr id="33" name="文本框 16"/>
          <p:cNvSpPr txBox="1"/>
          <p:nvPr/>
        </p:nvSpPr>
        <p:spPr>
          <a:xfrm>
            <a:off x="239405" y="3813849"/>
            <a:ext cx="8745856" cy="3028714"/>
          </a:xfrm>
          <a:prstGeom prst="rect">
            <a:avLst/>
          </a:prstGeom>
          <a:solidFill>
            <a:schemeClr val="bg1"/>
          </a:solidFill>
        </p:spPr>
        <p:txBody>
          <a:bodyPr wrap="square" rtlCol="0">
            <a:spAutoFit/>
          </a:bodyPr>
          <a:lstStyle/>
          <a:p>
            <a:pPr fontAlgn="auto">
              <a:lnSpc>
                <a:spcPts val="3860"/>
              </a:lnSpc>
            </a:pPr>
            <a:r>
              <a:rPr lang="zh-CN" altLang="en-US" sz="2800" dirty="0">
                <a:latin typeface="宋体" panose="02010600030101010101" pitchFamily="2" charset="-122"/>
                <a:cs typeface="方正静蕾简体" panose="03000509000000000000" pitchFamily="65" charset="-122"/>
              </a:rPr>
              <a:t>（</a:t>
            </a:r>
            <a:r>
              <a:rPr lang="en-US" altLang="zh-CN" sz="2800" dirty="0">
                <a:latin typeface="宋体" panose="02010600030101010101" pitchFamily="2" charset="-122"/>
                <a:cs typeface="方正静蕾简体" panose="03000509000000000000" pitchFamily="65" charset="-122"/>
              </a:rPr>
              <a:t>3</a:t>
            </a:r>
            <a:r>
              <a:rPr lang="zh-CN" altLang="en-US" sz="2800" dirty="0">
                <a:latin typeface="宋体" panose="02010600030101010101" pitchFamily="2" charset="-122"/>
                <a:cs typeface="方正静蕾简体" panose="03000509000000000000" pitchFamily="65" charset="-122"/>
              </a:rPr>
              <a:t>）鲸在下潜过程中，海水的压力会让鲸的胸腔塌陷，使鲸的体积逐渐变小。分析鲸在下潜过程中受浮力的变化</a:t>
            </a:r>
            <a:r>
              <a:rPr lang="zh-CN" altLang="en-US" sz="2800" dirty="0" smtClean="0">
                <a:latin typeface="宋体" panose="02010600030101010101" pitchFamily="2" charset="-122"/>
                <a:cs typeface="方正静蕾简体" panose="03000509000000000000" pitchFamily="65" charset="-122"/>
              </a:rPr>
              <a:t>。</a:t>
            </a:r>
            <a:endParaRPr lang="en-US" altLang="zh-CN" sz="2800" dirty="0" smtClean="0">
              <a:latin typeface="宋体" panose="02010600030101010101" pitchFamily="2" charset="-122"/>
              <a:cs typeface="方正静蕾简体" panose="03000509000000000000" pitchFamily="65" charset="-122"/>
            </a:endParaRPr>
          </a:p>
          <a:p>
            <a:pPr fontAlgn="auto">
              <a:lnSpc>
                <a:spcPts val="3860"/>
              </a:lnSpc>
            </a:pPr>
            <a:endParaRPr lang="en-US" altLang="zh-CN" sz="2800" dirty="0">
              <a:latin typeface="宋体" panose="02010600030101010101" pitchFamily="2" charset="-122"/>
              <a:cs typeface="方正静蕾简体" panose="03000509000000000000" pitchFamily="65" charset="-122"/>
            </a:endParaRPr>
          </a:p>
          <a:p>
            <a:pPr fontAlgn="auto">
              <a:lnSpc>
                <a:spcPts val="3860"/>
              </a:lnSpc>
            </a:pPr>
            <a:endParaRPr lang="en-US" altLang="zh-CN" sz="2800" dirty="0" smtClean="0">
              <a:latin typeface="宋体" panose="02010600030101010101" pitchFamily="2" charset="-122"/>
              <a:cs typeface="方正静蕾简体" panose="03000509000000000000" pitchFamily="65" charset="-122"/>
            </a:endParaRPr>
          </a:p>
          <a:p>
            <a:pPr fontAlgn="auto">
              <a:lnSpc>
                <a:spcPts val="3860"/>
              </a:lnSpc>
            </a:pPr>
            <a:endParaRPr lang="zh-CN" altLang="en-US" sz="2800" dirty="0">
              <a:latin typeface="宋体" panose="02010600030101010101" pitchFamily="2" charset="-122"/>
              <a:cs typeface="方正静蕾简体" panose="03000509000000000000" pitchFamily="65" charset="-122"/>
            </a:endParaRPr>
          </a:p>
        </p:txBody>
      </p:sp>
      <p:sp>
        <p:nvSpPr>
          <p:cNvPr id="34" name="矩形 33"/>
          <p:cNvSpPr/>
          <p:nvPr/>
        </p:nvSpPr>
        <p:spPr>
          <a:xfrm>
            <a:off x="884297" y="5270703"/>
            <a:ext cx="7420633" cy="1092607"/>
          </a:xfrm>
          <a:prstGeom prst="rect">
            <a:avLst/>
          </a:prstGeom>
        </p:spPr>
        <p:txBody>
          <a:bodyPr wrap="square">
            <a:spAutoFit/>
          </a:bodyPr>
          <a:lstStyle/>
          <a:p>
            <a:pPr fontAlgn="auto">
              <a:lnSpc>
                <a:spcPts val="3860"/>
              </a:lnSpc>
            </a:pPr>
            <a:r>
              <a:rPr lang="zh-CN" altLang="en-US" sz="2800" b="1" dirty="0" smtClean="0">
                <a:solidFill>
                  <a:srgbClr val="FF0000"/>
                </a:solidFill>
                <a:ea typeface="楷体" panose="02010609060101010101" pitchFamily="49" charset="-122"/>
                <a:cs typeface="方正静蕾简体" panose="03000509000000000000" pitchFamily="65" charset="-122"/>
              </a:rPr>
              <a:t>由</a:t>
            </a:r>
            <a:r>
              <a:rPr lang="en-US" altLang="zh-CN" sz="2800" b="1" dirty="0" smtClean="0">
                <a:solidFill>
                  <a:srgbClr val="FF0000"/>
                </a:solidFill>
                <a:ea typeface="楷体" panose="02010609060101010101" pitchFamily="49" charset="-122"/>
                <a:cs typeface="方正静蕾简体" panose="03000509000000000000" pitchFamily="65" charset="-122"/>
              </a:rPr>
              <a:t>F</a:t>
            </a:r>
            <a:r>
              <a:rPr lang="zh-CN" altLang="en-US" sz="2800" b="1" baseline="-25000" dirty="0" smtClean="0">
                <a:solidFill>
                  <a:srgbClr val="FF0000"/>
                </a:solidFill>
                <a:ea typeface="楷体" panose="02010609060101010101" pitchFamily="49" charset="-122"/>
                <a:cs typeface="方正静蕾简体" panose="03000509000000000000" pitchFamily="65" charset="-122"/>
              </a:rPr>
              <a:t>浮</a:t>
            </a:r>
            <a:r>
              <a:rPr lang="en-US" altLang="zh-CN" sz="2800" b="1" dirty="0" smtClean="0">
                <a:solidFill>
                  <a:srgbClr val="FF0000"/>
                </a:solidFill>
                <a:ea typeface="楷体" panose="02010609060101010101" pitchFamily="49" charset="-122"/>
                <a:cs typeface="方正静蕾简体" panose="03000509000000000000" pitchFamily="65" charset="-122"/>
              </a:rPr>
              <a:t>=</a:t>
            </a:r>
            <a:r>
              <a:rPr lang="en-US" altLang="zh-CN" sz="2800" b="1" i="1" dirty="0" smtClean="0">
                <a:solidFill>
                  <a:srgbClr val="FF0000"/>
                </a:solidFill>
                <a:ea typeface="楷体" panose="02010609060101010101" pitchFamily="49" charset="-122"/>
                <a:cs typeface="方正静蕾简体" panose="03000509000000000000" pitchFamily="65" charset="-122"/>
              </a:rPr>
              <a:t>ρ</a:t>
            </a:r>
            <a:r>
              <a:rPr lang="zh-CN" altLang="en-US" sz="2800" b="1" baseline="-25000" dirty="0" smtClean="0">
                <a:solidFill>
                  <a:srgbClr val="FF0000"/>
                </a:solidFill>
                <a:ea typeface="楷体" panose="02010609060101010101" pitchFamily="49" charset="-122"/>
                <a:cs typeface="方正静蕾简体" panose="03000509000000000000" pitchFamily="65" charset="-122"/>
              </a:rPr>
              <a:t>液</a:t>
            </a:r>
            <a:r>
              <a:rPr lang="en-US" altLang="zh-CN" sz="2800" b="1" i="1" dirty="0" err="1" smtClean="0">
                <a:solidFill>
                  <a:srgbClr val="FF0000"/>
                </a:solidFill>
                <a:ea typeface="楷体" panose="02010609060101010101" pitchFamily="49" charset="-122"/>
                <a:cs typeface="方正静蕾简体" panose="03000509000000000000" pitchFamily="65" charset="-122"/>
              </a:rPr>
              <a:t>gV</a:t>
            </a:r>
            <a:r>
              <a:rPr lang="zh-CN" altLang="en-US" sz="2800" b="1" baseline="-25000" dirty="0" smtClean="0">
                <a:solidFill>
                  <a:srgbClr val="FF0000"/>
                </a:solidFill>
                <a:ea typeface="楷体" panose="02010609060101010101" pitchFamily="49" charset="-122"/>
                <a:cs typeface="方正静蕾简体" panose="03000509000000000000" pitchFamily="65" charset="-122"/>
              </a:rPr>
              <a:t>排</a:t>
            </a:r>
            <a:r>
              <a:rPr lang="zh-CN" altLang="en-US" sz="2800" b="1" dirty="0" smtClean="0">
                <a:solidFill>
                  <a:srgbClr val="FF0000"/>
                </a:solidFill>
                <a:ea typeface="楷体" panose="02010609060101010101" pitchFamily="49" charset="-122"/>
                <a:cs typeface="方正静蕾简体" panose="03000509000000000000" pitchFamily="65" charset="-122"/>
              </a:rPr>
              <a:t>得，鲸在下潜过程中，</a:t>
            </a:r>
            <a:r>
              <a:rPr lang="en-US" altLang="zh-CN" sz="2800" b="1" i="1" dirty="0" smtClean="0">
                <a:solidFill>
                  <a:srgbClr val="FF0000"/>
                </a:solidFill>
                <a:ea typeface="楷体" panose="02010609060101010101" pitchFamily="49" charset="-122"/>
                <a:cs typeface="方正静蕾简体" panose="03000509000000000000" pitchFamily="65" charset="-122"/>
              </a:rPr>
              <a:t>ρ</a:t>
            </a:r>
            <a:r>
              <a:rPr lang="zh-CN" altLang="en-US" sz="2800" b="1" baseline="-25000" dirty="0" smtClean="0">
                <a:solidFill>
                  <a:srgbClr val="FF0000"/>
                </a:solidFill>
                <a:ea typeface="楷体" panose="02010609060101010101" pitchFamily="49" charset="-122"/>
                <a:cs typeface="方正静蕾简体" panose="03000509000000000000" pitchFamily="65" charset="-122"/>
              </a:rPr>
              <a:t>液</a:t>
            </a:r>
            <a:r>
              <a:rPr lang="zh-CN" altLang="en-US" sz="2800" b="1" dirty="0" smtClean="0">
                <a:solidFill>
                  <a:srgbClr val="FF0000"/>
                </a:solidFill>
                <a:ea typeface="楷体" panose="02010609060101010101" pitchFamily="49" charset="-122"/>
                <a:cs typeface="方正静蕾简体" panose="03000509000000000000" pitchFamily="65" charset="-122"/>
              </a:rPr>
              <a:t>不变，</a:t>
            </a:r>
            <a:r>
              <a:rPr lang="en-US" altLang="zh-CN" sz="2800" b="1" i="1" dirty="0" smtClean="0">
                <a:solidFill>
                  <a:srgbClr val="FF0000"/>
                </a:solidFill>
                <a:ea typeface="楷体" panose="02010609060101010101" pitchFamily="49" charset="-122"/>
                <a:cs typeface="方正静蕾简体" panose="03000509000000000000" pitchFamily="65" charset="-122"/>
              </a:rPr>
              <a:t>V</a:t>
            </a:r>
            <a:r>
              <a:rPr lang="zh-CN" altLang="en-US" sz="2800" b="1" baseline="-25000" dirty="0" smtClean="0">
                <a:solidFill>
                  <a:srgbClr val="FF0000"/>
                </a:solidFill>
                <a:ea typeface="楷体" panose="02010609060101010101" pitchFamily="49" charset="-122"/>
                <a:cs typeface="方正静蕾简体" panose="03000509000000000000" pitchFamily="65" charset="-122"/>
              </a:rPr>
              <a:t>排</a:t>
            </a:r>
            <a:r>
              <a:rPr lang="en-US" altLang="zh-CN" sz="2800" b="1" dirty="0" smtClean="0">
                <a:solidFill>
                  <a:srgbClr val="FF0000"/>
                </a:solidFill>
                <a:ea typeface="楷体" panose="02010609060101010101" pitchFamily="49" charset="-122"/>
                <a:cs typeface="方正静蕾简体" panose="03000509000000000000" pitchFamily="65" charset="-122"/>
              </a:rPr>
              <a:t>=</a:t>
            </a:r>
            <a:r>
              <a:rPr lang="en-US" altLang="zh-CN" sz="2800" b="1" i="1" dirty="0" smtClean="0">
                <a:solidFill>
                  <a:srgbClr val="FF0000"/>
                </a:solidFill>
                <a:ea typeface="楷体" panose="02010609060101010101" pitchFamily="49" charset="-122"/>
                <a:cs typeface="方正静蕾简体" panose="03000509000000000000" pitchFamily="65" charset="-122"/>
              </a:rPr>
              <a:t>V</a:t>
            </a:r>
            <a:r>
              <a:rPr lang="zh-CN" altLang="en-US" sz="2800" b="1" baseline="-25000" dirty="0" smtClean="0">
                <a:solidFill>
                  <a:srgbClr val="FF0000"/>
                </a:solidFill>
                <a:ea typeface="楷体" panose="02010609060101010101" pitchFamily="49" charset="-122"/>
                <a:cs typeface="方正静蕾简体" panose="03000509000000000000" pitchFamily="65" charset="-122"/>
              </a:rPr>
              <a:t>物</a:t>
            </a:r>
            <a:r>
              <a:rPr lang="zh-CN" altLang="en-US" sz="2800" b="1" dirty="0" smtClean="0">
                <a:solidFill>
                  <a:srgbClr val="FF0000"/>
                </a:solidFill>
                <a:ea typeface="楷体" panose="02010609060101010101" pitchFamily="49" charset="-122"/>
                <a:cs typeface="方正静蕾简体" panose="03000509000000000000" pitchFamily="65" charset="-122"/>
              </a:rPr>
              <a:t>，且不断减小，所以浮力不断减小</a:t>
            </a:r>
            <a:r>
              <a:rPr lang="zh-CN" altLang="en-US" sz="2800" dirty="0" smtClean="0">
                <a:cs typeface="方正静蕾简体" panose="03000509000000000000" pitchFamily="65" charset="-122"/>
              </a:rPr>
              <a:t>。</a:t>
            </a:r>
            <a:endParaRPr lang="en-US" altLang="zh-CN" sz="2800" dirty="0" smtClean="0">
              <a:cs typeface="方正静蕾简体" panose="03000509000000000000" pitchFamily="65" charset="-122"/>
            </a:endParaRPr>
          </a:p>
        </p:txBody>
      </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20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 calcmode="lin" valueType="num">
                                      <p:cBhvr additive="base">
                                        <p:cTn id="12" dur="500" fill="hold"/>
                                        <p:tgtEl>
                                          <p:spTgt spid="32"/>
                                        </p:tgtEl>
                                        <p:attrNameLst>
                                          <p:attrName>ppt_x</p:attrName>
                                        </p:attrNameLst>
                                      </p:cBhvr>
                                      <p:tavLst>
                                        <p:tav tm="0">
                                          <p:val>
                                            <p:strVal val="#ppt_x"/>
                                          </p:val>
                                        </p:tav>
                                        <p:tav tm="100000">
                                          <p:val>
                                            <p:strVal val="#ppt_x"/>
                                          </p:val>
                                        </p:tav>
                                      </p:tavLst>
                                    </p:anim>
                                    <p:anim calcmode="lin" valueType="num">
                                      <p:cBhvr additive="base">
                                        <p:cTn id="13"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33"/>
                                        </p:tgtEl>
                                        <p:attrNameLst>
                                          <p:attrName>style.visibility</p:attrName>
                                        </p:attrNameLst>
                                      </p:cBhvr>
                                      <p:to>
                                        <p:strVal val="visible"/>
                                      </p:to>
                                    </p:set>
                                    <p:animEffect transition="in" filter="wipe(left)">
                                      <p:cBhvr>
                                        <p:cTn id="18" dur="500"/>
                                        <p:tgtEl>
                                          <p:spTgt spid="33"/>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4"/>
                                        </p:tgtEl>
                                        <p:attrNameLst>
                                          <p:attrName>style.visibility</p:attrName>
                                        </p:attrNameLst>
                                      </p:cBhvr>
                                      <p:to>
                                        <p:strVal val="visible"/>
                                      </p:to>
                                    </p:set>
                                    <p:anim calcmode="lin" valueType="num">
                                      <p:cBhvr additive="base">
                                        <p:cTn id="23" dur="500" fill="hold"/>
                                        <p:tgtEl>
                                          <p:spTgt spid="34"/>
                                        </p:tgtEl>
                                        <p:attrNameLst>
                                          <p:attrName>ppt_x</p:attrName>
                                        </p:attrNameLst>
                                      </p:cBhvr>
                                      <p:tavLst>
                                        <p:tav tm="0">
                                          <p:val>
                                            <p:strVal val="#ppt_x"/>
                                          </p:val>
                                        </p:tav>
                                        <p:tav tm="100000">
                                          <p:val>
                                            <p:strVal val="#ppt_x"/>
                                          </p:val>
                                        </p:tav>
                                      </p:tavLst>
                                    </p:anim>
                                    <p:anim calcmode="lin" valueType="num">
                                      <p:cBhvr additive="base">
                                        <p:cTn id="24"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animBg="1"/>
      <p:bldP spid="3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121285" y="1371600"/>
            <a:ext cx="8894445" cy="5760551"/>
          </a:xfrm>
          <a:prstGeom prst="rect">
            <a:avLst/>
          </a:prstGeom>
          <a:noFill/>
        </p:spPr>
        <p:txBody>
          <a:bodyPr wrap="square" lIns="0" rIns="0" rtlCol="0">
            <a:spAutoFit/>
          </a:bodyPr>
          <a:lstStyle/>
          <a:p>
            <a:pPr fontAlgn="auto">
              <a:lnSpc>
                <a:spcPts val="3360"/>
              </a:lnSpc>
            </a:pPr>
            <a:r>
              <a:rPr lang="en-US" altLang="zh-CN" sz="2800" dirty="0">
                <a:latin typeface="宋体" panose="02010600030101010101" pitchFamily="2" charset="-122"/>
                <a:ea typeface="宋体" panose="02010600030101010101" pitchFamily="2" charset="-122"/>
                <a:cs typeface="方正静蕾简体" panose="03000509000000000000" pitchFamily="65" charset="-122"/>
              </a:rPr>
              <a:t>1</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．浮力</a:t>
            </a:r>
          </a:p>
          <a:p>
            <a:pPr fontAlgn="auto">
              <a:lnSpc>
                <a:spcPts val="33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a:t>
            </a:r>
            <a:r>
              <a:rPr lang="en-US" altLang="zh-CN" sz="2800" dirty="0">
                <a:latin typeface="宋体" panose="02010600030101010101" pitchFamily="2" charset="-122"/>
                <a:ea typeface="宋体" panose="02010600030101010101" pitchFamily="2" charset="-122"/>
                <a:cs typeface="方正静蕾简体" panose="03000509000000000000" pitchFamily="65" charset="-122"/>
              </a:rPr>
              <a:t>1</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）浸在液体（或气体）中的物体受到向上的力，这</a:t>
            </a:r>
          </a:p>
          <a:p>
            <a:pPr fontAlgn="auto">
              <a:lnSpc>
                <a:spcPts val="33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个力叫做浮力。（方向</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a:t>
            </a:r>
            <a:r>
              <a:rPr lang="zh-CN" altLang="en-US" sz="2800" u="sng" dirty="0" smtClean="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a:t>
            </a:r>
            <a:endParaRPr lang="zh-CN" altLang="en-US" sz="2800" dirty="0">
              <a:latin typeface="宋体" panose="02010600030101010101" pitchFamily="2" charset="-122"/>
              <a:ea typeface="宋体" panose="02010600030101010101" pitchFamily="2" charset="-122"/>
              <a:cs typeface="方正静蕾简体" panose="03000509000000000000" pitchFamily="65" charset="-122"/>
            </a:endParaRPr>
          </a:p>
          <a:p>
            <a:pPr fontAlgn="auto">
              <a:lnSpc>
                <a:spcPts val="3360"/>
              </a:lnSpc>
            </a:pP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  （</a:t>
            </a:r>
            <a:r>
              <a:rPr lang="en-US" altLang="zh-CN" sz="2800" dirty="0" smtClean="0">
                <a:latin typeface="宋体" panose="02010600030101010101" pitchFamily="2" charset="-122"/>
                <a:ea typeface="宋体" panose="02010600030101010101" pitchFamily="2" charset="-122"/>
                <a:cs typeface="方正静蕾简体" panose="03000509000000000000" pitchFamily="65" charset="-122"/>
              </a:rPr>
              <a:t>2</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影响浮力大小相关因素：浸在液体中的物体受到</a:t>
            </a:r>
          </a:p>
          <a:p>
            <a:pPr fontAlgn="auto">
              <a:lnSpc>
                <a:spcPts val="33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的浮力大小，跟</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物体</a:t>
            </a:r>
            <a:r>
              <a:rPr lang="zh-CN" altLang="en-US" sz="2800" u="sng" dirty="0" smtClean="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有关</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跟      </a:t>
            </a:r>
            <a:endParaRPr lang="en-US" altLang="zh-CN" sz="2800" dirty="0" smtClean="0">
              <a:latin typeface="宋体" panose="02010600030101010101" pitchFamily="2" charset="-122"/>
              <a:ea typeface="宋体" panose="02010600030101010101" pitchFamily="2" charset="-122"/>
              <a:cs typeface="方正静蕾简体" panose="03000509000000000000" pitchFamily="65" charset="-122"/>
            </a:endParaRPr>
          </a:p>
          <a:p>
            <a:pPr fontAlgn="auto">
              <a:lnSpc>
                <a:spcPts val="3360"/>
              </a:lnSpc>
            </a:pPr>
            <a:r>
              <a:rPr lang="zh-CN" altLang="en-US" sz="2800" dirty="0" smtClean="0">
                <a:solidFill>
                  <a:schemeClr val="tx1"/>
                </a:solidFill>
                <a:uFillTx/>
                <a:latin typeface="宋体" panose="02010600030101010101" pitchFamily="2" charset="-122"/>
                <a:ea typeface="宋体" panose="02010600030101010101" pitchFamily="2" charset="-122"/>
                <a:cs typeface="方正静蕾简体" panose="03000509000000000000" pitchFamily="65" charset="-122"/>
              </a:rPr>
              <a:t>   </a:t>
            </a:r>
            <a:r>
              <a:rPr lang="en-US" altLang="zh-CN" sz="2800" u="sng" dirty="0" smtClean="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有关</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；全部浸没在同种液体中的物体所</a:t>
            </a:r>
          </a:p>
          <a:p>
            <a:pPr fontAlgn="auto">
              <a:lnSpc>
                <a:spcPts val="3360"/>
              </a:lnSpc>
            </a:pPr>
            <a:r>
              <a:rPr lang="zh-CN" altLang="en-US" sz="2800" dirty="0">
                <a:latin typeface="+mn-ea"/>
                <a:cs typeface="方正静蕾简体" panose="03000509000000000000" pitchFamily="65" charset="-122"/>
              </a:rPr>
              <a:t>   受浮力则跟物体浸入液体中</a:t>
            </a:r>
            <a:r>
              <a:rPr lang="zh-CN" altLang="en-US" sz="2800" dirty="0" smtClean="0">
                <a:latin typeface="+mn-ea"/>
                <a:cs typeface="方正静蕾简体" panose="03000509000000000000" pitchFamily="65" charset="-122"/>
              </a:rPr>
              <a:t>的</a:t>
            </a:r>
            <a:r>
              <a:rPr lang="zh-CN" altLang="en-US" sz="2800" u="sng" dirty="0" smtClean="0">
                <a:latin typeface="+mn-ea"/>
                <a:cs typeface="方正静蕾简体" panose="03000509000000000000" pitchFamily="65" charset="-122"/>
              </a:rPr>
              <a:t>     </a:t>
            </a:r>
            <a:r>
              <a:rPr lang="zh-CN" altLang="en-US" sz="2800" dirty="0" smtClean="0">
                <a:latin typeface="+mn-ea"/>
                <a:cs typeface="方正静蕾简体" panose="03000509000000000000" pitchFamily="65" charset="-122"/>
              </a:rPr>
              <a:t>无关。</a:t>
            </a:r>
            <a:endParaRPr lang="en-US" altLang="zh-CN" sz="2800" dirty="0" smtClean="0">
              <a:latin typeface="+mn-ea"/>
              <a:cs typeface="方正静蕾简体" panose="03000509000000000000" pitchFamily="65" charset="-122"/>
            </a:endParaRPr>
          </a:p>
          <a:p>
            <a:pPr fontAlgn="auto">
              <a:lnSpc>
                <a:spcPts val="3360"/>
              </a:lnSpc>
            </a:pPr>
            <a:r>
              <a:rPr lang="zh-CN" altLang="en-US" sz="2800" dirty="0" smtClean="0">
                <a:latin typeface="+mn-ea"/>
              </a:rPr>
              <a:t>   （</a:t>
            </a:r>
            <a:r>
              <a:rPr lang="en-US" altLang="zh-CN" sz="2800" dirty="0" smtClean="0">
                <a:latin typeface="+mn-ea"/>
              </a:rPr>
              <a:t>3</a:t>
            </a:r>
            <a:r>
              <a:rPr lang="zh-CN" altLang="en-US" sz="2800" dirty="0" smtClean="0">
                <a:latin typeface="+mn-ea"/>
              </a:rPr>
              <a:t>）</a:t>
            </a:r>
            <a:r>
              <a:rPr lang="zh-CN" altLang="zh-CN" sz="2800" dirty="0" smtClean="0"/>
              <a:t>浸</a:t>
            </a:r>
            <a:r>
              <a:rPr lang="zh-CN" altLang="zh-CN" sz="2800" dirty="0"/>
              <a:t>在液体中物体不一定都受到浮力，当物体</a:t>
            </a:r>
            <a:r>
              <a:rPr lang="zh-CN" altLang="zh-CN" sz="2800" dirty="0" smtClean="0"/>
              <a:t>底部</a:t>
            </a:r>
            <a:endParaRPr lang="en-US" altLang="zh-CN" sz="2800" dirty="0" smtClean="0"/>
          </a:p>
          <a:p>
            <a:pPr fontAlgn="auto">
              <a:lnSpc>
                <a:spcPts val="3360"/>
              </a:lnSpc>
            </a:pPr>
            <a:r>
              <a:rPr lang="en-US" altLang="zh-CN" sz="2800" dirty="0"/>
              <a:t> </a:t>
            </a:r>
            <a:r>
              <a:rPr lang="en-US" altLang="zh-CN" sz="2800" dirty="0" smtClean="0"/>
              <a:t>      </a:t>
            </a:r>
            <a:r>
              <a:rPr lang="zh-CN" altLang="zh-CN" sz="2800" dirty="0" smtClean="0"/>
              <a:t>与</a:t>
            </a:r>
            <a:r>
              <a:rPr lang="zh-CN" altLang="zh-CN" sz="2800" dirty="0"/>
              <a:t>容器底</a:t>
            </a:r>
            <a:r>
              <a:rPr lang="en-US" altLang="zh-CN" sz="2800" dirty="0"/>
              <a:t>__________</a:t>
            </a:r>
            <a:r>
              <a:rPr lang="zh-CN" altLang="zh-CN" sz="2800" dirty="0"/>
              <a:t>时，此时物体</a:t>
            </a:r>
            <a:r>
              <a:rPr lang="en-US" altLang="zh-CN" sz="2800" dirty="0"/>
              <a:t>__________</a:t>
            </a:r>
            <a:r>
              <a:rPr lang="zh-CN" altLang="zh-CN" sz="2800" dirty="0"/>
              <a:t>浮力。</a:t>
            </a:r>
            <a:endParaRPr lang="zh-CN" altLang="en-US" sz="2800" dirty="0">
              <a:latin typeface="宋体" panose="02010600030101010101" pitchFamily="2" charset="-122"/>
              <a:ea typeface="宋体" panose="02010600030101010101" pitchFamily="2" charset="-122"/>
              <a:cs typeface="方正静蕾简体" panose="03000509000000000000" pitchFamily="65" charset="-122"/>
            </a:endParaRPr>
          </a:p>
          <a:p>
            <a:pPr fontAlgn="auto">
              <a:lnSpc>
                <a:spcPts val="3360"/>
              </a:lnSpc>
            </a:pPr>
            <a:r>
              <a:rPr lang="en-US" altLang="zh-CN" sz="2800" dirty="0" smtClean="0">
                <a:latin typeface="宋体" panose="02010600030101010101" pitchFamily="2" charset="-122"/>
                <a:cs typeface="方正静蕾简体" panose="03000509000000000000" pitchFamily="65" charset="-122"/>
              </a:rPr>
              <a:t>2</a:t>
            </a:r>
            <a:r>
              <a:rPr lang="zh-CN" altLang="en-US" sz="2800" dirty="0" smtClean="0">
                <a:latin typeface="宋体" panose="02010600030101010101" pitchFamily="2" charset="-122"/>
                <a:cs typeface="方正静蕾简体" panose="03000509000000000000" pitchFamily="65" charset="-122"/>
              </a:rPr>
              <a:t>．阿基米德原理</a:t>
            </a:r>
            <a:r>
              <a:rPr lang="zh-CN" altLang="en-US" sz="2800" dirty="0">
                <a:latin typeface="宋体" panose="02010600030101010101" pitchFamily="2" charset="-122"/>
                <a:cs typeface="方正静蕾简体" panose="03000509000000000000" pitchFamily="65" charset="-122"/>
              </a:rPr>
              <a:t>：浸在液体中的物体受到向上</a:t>
            </a:r>
          </a:p>
          <a:p>
            <a:pPr fontAlgn="auto">
              <a:lnSpc>
                <a:spcPts val="3360"/>
              </a:lnSpc>
            </a:pPr>
            <a:r>
              <a:rPr lang="zh-CN" altLang="en-US" sz="2800" dirty="0">
                <a:latin typeface="宋体" panose="02010600030101010101" pitchFamily="2" charset="-122"/>
                <a:cs typeface="方正静蕾简体" panose="03000509000000000000" pitchFamily="65" charset="-122"/>
              </a:rPr>
              <a:t>   的浮力，浮力的大小等于</a:t>
            </a:r>
            <a:r>
              <a:rPr lang="zh-CN" altLang="en-US" sz="2800" u="sng" dirty="0">
                <a:latin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cs typeface="方正静蕾简体" panose="03000509000000000000" pitchFamily="65" charset="-122"/>
              </a:rPr>
              <a:t>。</a:t>
            </a:r>
          </a:p>
          <a:p>
            <a:pPr fontAlgn="auto">
              <a:lnSpc>
                <a:spcPts val="3360"/>
              </a:lnSpc>
            </a:pPr>
            <a:r>
              <a:rPr lang="zh-CN" altLang="en-US" sz="2800" dirty="0">
                <a:latin typeface="宋体" panose="02010600030101010101" pitchFamily="2" charset="-122"/>
                <a:cs typeface="方正静蕾简体" panose="03000509000000000000" pitchFamily="65" charset="-122"/>
              </a:rPr>
              <a:t>   公式：</a:t>
            </a:r>
            <a:r>
              <a:rPr lang="zh-CN" altLang="en-US" sz="2800" u="sng" dirty="0">
                <a:latin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cs typeface="方正静蕾简体" panose="03000509000000000000" pitchFamily="65" charset="-122"/>
              </a:rPr>
              <a:t>。</a:t>
            </a:r>
          </a:p>
          <a:p>
            <a:pPr fontAlgn="auto">
              <a:lnSpc>
                <a:spcPts val="3360"/>
              </a:lnSpc>
            </a:pPr>
            <a:endParaRPr lang="zh-CN" altLang="en-US" sz="2800" dirty="0">
              <a:latin typeface="宋体" panose="02010600030101010101" pitchFamily="2" charset="-122"/>
              <a:ea typeface="宋体" panose="02010600030101010101" pitchFamily="2" charset="-122"/>
              <a:cs typeface="方正静蕾简体" panose="03000509000000000000" pitchFamily="65" charset="-122"/>
            </a:endParaRPr>
          </a:p>
        </p:txBody>
      </p:sp>
      <p:sp>
        <p:nvSpPr>
          <p:cNvPr id="17" name="TextBox 16"/>
          <p:cNvSpPr txBox="1"/>
          <p:nvPr/>
        </p:nvSpPr>
        <p:spPr>
          <a:xfrm>
            <a:off x="4466619" y="2175488"/>
            <a:ext cx="1702486" cy="523220"/>
          </a:xfrm>
          <a:prstGeom prst="rect">
            <a:avLst/>
          </a:prstGeom>
          <a:noFill/>
        </p:spPr>
        <p:txBody>
          <a:bodyPr wrap="square" rtlCol="0">
            <a:spAutoFit/>
          </a:bodyPr>
          <a:lstStyle/>
          <a:p>
            <a:pPr algn="ctr"/>
            <a:r>
              <a:rPr lang="zh-CN" altLang="en-US" sz="2800" b="1" dirty="0" smtClean="0">
                <a:solidFill>
                  <a:srgbClr val="FF0000"/>
                </a:solidFill>
                <a:latin typeface="楷体" panose="02010609060101010101" pitchFamily="49" charset="-122"/>
                <a:ea typeface="楷体" panose="02010609060101010101" pitchFamily="49" charset="-122"/>
              </a:rPr>
              <a:t>竖直向上</a:t>
            </a:r>
            <a:endParaRPr lang="zh-CN" altLang="en-US" sz="2800" b="1" dirty="0">
              <a:solidFill>
                <a:srgbClr val="FF0000"/>
              </a:solidFill>
              <a:latin typeface="楷体" panose="02010609060101010101" pitchFamily="49" charset="-122"/>
              <a:ea typeface="楷体" panose="02010609060101010101" pitchFamily="49" charset="-122"/>
            </a:endParaRPr>
          </a:p>
        </p:txBody>
      </p:sp>
      <p:sp>
        <p:nvSpPr>
          <p:cNvPr id="19" name="TextBox 18"/>
          <p:cNvSpPr txBox="1"/>
          <p:nvPr/>
        </p:nvSpPr>
        <p:spPr>
          <a:xfrm>
            <a:off x="4742243" y="5595669"/>
            <a:ext cx="4188558" cy="523220"/>
          </a:xfrm>
          <a:prstGeom prst="rect">
            <a:avLst/>
          </a:prstGeom>
          <a:noFill/>
        </p:spPr>
        <p:txBody>
          <a:bodyPr wrap="square" rtlCol="0">
            <a:spAutoFit/>
          </a:bodyPr>
          <a:lstStyle/>
          <a:p>
            <a:pPr algn="ctr"/>
            <a:r>
              <a:rPr lang="zh-CN" altLang="en-US" sz="2800" b="1" dirty="0" smtClean="0">
                <a:solidFill>
                  <a:srgbClr val="FF0000"/>
                </a:solidFill>
                <a:ea typeface="楷体" panose="02010609060101010101" pitchFamily="49" charset="-122"/>
              </a:rPr>
              <a:t>它</a:t>
            </a:r>
            <a:r>
              <a:rPr lang="zh-CN" altLang="en-US" sz="2800" b="1" dirty="0">
                <a:solidFill>
                  <a:srgbClr val="FF0000"/>
                </a:solidFill>
                <a:ea typeface="楷体" panose="02010609060101010101" pitchFamily="49" charset="-122"/>
              </a:rPr>
              <a:t>排开的液体所受的重力</a:t>
            </a:r>
          </a:p>
        </p:txBody>
      </p:sp>
      <mc:AlternateContent xmlns:mc="http://schemas.openxmlformats.org/markup-compatibility/2006" xmlns:a14="http://schemas.microsoft.com/office/drawing/2010/main">
        <mc:Choice Requires="a14">
          <p:sp>
            <p:nvSpPr>
              <p:cNvPr id="3" name="矩形 2"/>
              <p:cNvSpPr/>
              <p:nvPr/>
            </p:nvSpPr>
            <p:spPr>
              <a:xfrm>
                <a:off x="1219635" y="6063504"/>
                <a:ext cx="4271963" cy="523220"/>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CN" sz="2800" b="1" i="1" smtClean="0">
                          <a:solidFill>
                            <a:srgbClr val="FF0000"/>
                          </a:solidFill>
                          <a:latin typeface="Cambria Math"/>
                          <a:ea typeface="宋体" panose="02010600030101010101" pitchFamily="2" charset="-122"/>
                          <a:cs typeface="方正静蕾简体" panose="03000509000000000000" pitchFamily="65" charset="-122"/>
                        </a:rPr>
                        <m:t>𝑭</m:t>
                      </m:r>
                      <m:r>
                        <a:rPr lang="zh-CN" altLang="en-US" sz="2800" b="1" i="1" baseline="-25000">
                          <a:solidFill>
                            <a:srgbClr val="FF0000"/>
                          </a:solidFill>
                          <a:latin typeface="Cambria Math"/>
                          <a:ea typeface="宋体" panose="02010600030101010101" pitchFamily="2" charset="-122"/>
                          <a:cs typeface="方正静蕾简体" panose="03000509000000000000" pitchFamily="65" charset="-122"/>
                        </a:rPr>
                        <m:t>浮</m:t>
                      </m:r>
                      <m:r>
                        <a:rPr lang="en-US" altLang="zh-CN" sz="2800" b="1" i="1" smtClean="0">
                          <a:solidFill>
                            <a:srgbClr val="FF0000"/>
                          </a:solidFill>
                          <a:latin typeface="Cambria Math"/>
                          <a:ea typeface="宋体" panose="02010600030101010101" pitchFamily="2" charset="-122"/>
                          <a:cs typeface="方正静蕾简体" panose="03000509000000000000" pitchFamily="65" charset="-122"/>
                        </a:rPr>
                        <m:t>=</m:t>
                      </m:r>
                      <m:r>
                        <a:rPr lang="en-US" altLang="zh-CN" sz="2800" b="1" i="1" smtClean="0">
                          <a:solidFill>
                            <a:srgbClr val="FF0000"/>
                          </a:solidFill>
                          <a:latin typeface="Cambria Math"/>
                          <a:ea typeface="宋体" panose="02010600030101010101" pitchFamily="2" charset="-122"/>
                          <a:cs typeface="方正静蕾简体" panose="03000509000000000000" pitchFamily="65" charset="-122"/>
                        </a:rPr>
                        <m:t>𝑮</m:t>
                      </m:r>
                      <m:r>
                        <a:rPr lang="zh-CN" altLang="en-US" sz="2800" b="1" i="1" baseline="-25000" smtClean="0">
                          <a:solidFill>
                            <a:srgbClr val="FF0000"/>
                          </a:solidFill>
                          <a:latin typeface="Cambria Math"/>
                          <a:ea typeface="宋体" panose="02010600030101010101" pitchFamily="2" charset="-122"/>
                          <a:cs typeface="方正静蕾简体" panose="03000509000000000000" pitchFamily="65" charset="-122"/>
                        </a:rPr>
                        <m:t>排</m:t>
                      </m:r>
                      <m:r>
                        <a:rPr lang="en-US" altLang="zh-CN" sz="2800" b="1" i="1" smtClean="0">
                          <a:solidFill>
                            <a:srgbClr val="FF0000"/>
                          </a:solidFill>
                          <a:latin typeface="Cambria Math"/>
                          <a:ea typeface="宋体" panose="02010600030101010101" pitchFamily="2" charset="-122"/>
                          <a:cs typeface="方正静蕾简体" panose="03000509000000000000" pitchFamily="65" charset="-122"/>
                        </a:rPr>
                        <m:t>=</m:t>
                      </m:r>
                      <m:r>
                        <a:rPr lang="en-US" altLang="zh-CN" sz="2800" b="1" i="1" smtClean="0">
                          <a:solidFill>
                            <a:srgbClr val="FF0000"/>
                          </a:solidFill>
                          <a:latin typeface="Cambria Math"/>
                          <a:ea typeface="宋体" panose="02010600030101010101" pitchFamily="2" charset="-122"/>
                          <a:cs typeface="方正静蕾简体" panose="03000509000000000000" pitchFamily="65" charset="-122"/>
                        </a:rPr>
                        <m:t>𝝆</m:t>
                      </m:r>
                      <m:r>
                        <a:rPr lang="zh-CN" altLang="en-US" sz="2800" b="1" i="1" baseline="-25000" smtClean="0">
                          <a:solidFill>
                            <a:srgbClr val="FF0000"/>
                          </a:solidFill>
                          <a:latin typeface="Cambria Math"/>
                          <a:ea typeface="宋体" panose="02010600030101010101" pitchFamily="2" charset="-122"/>
                          <a:cs typeface="方正静蕾简体" panose="03000509000000000000" pitchFamily="65" charset="-122"/>
                        </a:rPr>
                        <m:t>液</m:t>
                      </m:r>
                      <m:r>
                        <a:rPr lang="en-US" altLang="zh-CN" sz="2800" b="1" i="1" smtClean="0">
                          <a:solidFill>
                            <a:srgbClr val="FF0000"/>
                          </a:solidFill>
                          <a:latin typeface="Cambria Math"/>
                          <a:ea typeface="宋体" panose="02010600030101010101" pitchFamily="2" charset="-122"/>
                          <a:cs typeface="方正静蕾简体" panose="03000509000000000000" pitchFamily="65" charset="-122"/>
                        </a:rPr>
                        <m:t>𝒈𝑽</m:t>
                      </m:r>
                      <m:r>
                        <a:rPr lang="zh-CN" altLang="en-US" sz="2800" b="1" i="1" baseline="-25000" smtClean="0">
                          <a:solidFill>
                            <a:srgbClr val="FF0000"/>
                          </a:solidFill>
                          <a:latin typeface="Cambria Math"/>
                          <a:ea typeface="宋体" panose="02010600030101010101" pitchFamily="2" charset="-122"/>
                          <a:cs typeface="方正静蕾简体" panose="03000509000000000000" pitchFamily="65" charset="-122"/>
                        </a:rPr>
                        <m:t>排</m:t>
                      </m:r>
                    </m:oMath>
                  </m:oMathPara>
                </a14:m>
                <a:endParaRPr lang="zh-CN" altLang="en-US" b="1" dirty="0">
                  <a:solidFill>
                    <a:srgbClr val="FF0000"/>
                  </a:solidFill>
                  <a:ea typeface="楷体"/>
                </a:endParaRPr>
              </a:p>
            </p:txBody>
          </p:sp>
        </mc:Choice>
        <mc:Fallback xmlns="">
          <p:sp>
            <p:nvSpPr>
              <p:cNvPr id="3" name="矩形 2"/>
              <p:cNvSpPr>
                <a:spLocks noRot="1" noChangeAspect="1" noMove="1" noResize="1" noEditPoints="1" noAdjustHandles="1" noChangeArrowheads="1" noChangeShapeType="1" noTextEdit="1"/>
              </p:cNvSpPr>
              <p:nvPr/>
            </p:nvSpPr>
            <p:spPr>
              <a:xfrm>
                <a:off x="1219635" y="6063504"/>
                <a:ext cx="4271963" cy="523220"/>
              </a:xfrm>
              <a:prstGeom prst="rect">
                <a:avLst/>
              </a:prstGeom>
              <a:blipFill rotWithShape="0">
                <a:blip r:embed="rId3"/>
                <a:stretch>
                  <a:fillRect/>
                </a:stretch>
              </a:blipFill>
            </p:spPr>
            <p:txBody>
              <a:bodyPr/>
              <a:lstStyle/>
              <a:p>
                <a:r>
                  <a:rPr lang="zh-CN" altLang="en-US">
                    <a:noFill/>
                  </a:rPr>
                  <a:t> </a:t>
                </a:r>
                <a:endParaRPr lang="zh-CN" altLang="en-US">
                  <a:noFill/>
                </a:endParaRPr>
              </a:p>
            </p:txBody>
          </p:sp>
        </mc:Fallback>
      </mc:AlternateContent>
      <p:sp>
        <p:nvSpPr>
          <p:cNvPr id="20" name="TextBox 19"/>
          <p:cNvSpPr txBox="1"/>
          <p:nvPr/>
        </p:nvSpPr>
        <p:spPr>
          <a:xfrm>
            <a:off x="4116763" y="3014166"/>
            <a:ext cx="2932085" cy="523220"/>
          </a:xfrm>
          <a:prstGeom prst="rect">
            <a:avLst/>
          </a:prstGeom>
          <a:noFill/>
        </p:spPr>
        <p:txBody>
          <a:bodyPr wrap="square" rtlCol="0">
            <a:spAutoFit/>
          </a:bodyPr>
          <a:lstStyle/>
          <a:p>
            <a:pPr algn="ctr"/>
            <a:r>
              <a:rPr lang="zh-CN" altLang="en-US" sz="2800" b="1" dirty="0" smtClean="0">
                <a:solidFill>
                  <a:srgbClr val="FF0000"/>
                </a:solidFill>
                <a:latin typeface="楷体" panose="02010609060101010101" pitchFamily="49" charset="-122"/>
                <a:ea typeface="楷体" panose="02010609060101010101" pitchFamily="49" charset="-122"/>
              </a:rPr>
              <a:t>浸入</a:t>
            </a:r>
            <a:r>
              <a:rPr lang="zh-CN" altLang="en-US" sz="2800" b="1" dirty="0">
                <a:solidFill>
                  <a:srgbClr val="FF0000"/>
                </a:solidFill>
                <a:latin typeface="楷体" panose="02010609060101010101" pitchFamily="49" charset="-122"/>
                <a:ea typeface="楷体" panose="02010609060101010101" pitchFamily="49" charset="-122"/>
              </a:rPr>
              <a:t>液体的体积</a:t>
            </a:r>
          </a:p>
        </p:txBody>
      </p:sp>
      <p:sp>
        <p:nvSpPr>
          <p:cNvPr id="21" name="TextBox 20"/>
          <p:cNvSpPr txBox="1"/>
          <p:nvPr/>
        </p:nvSpPr>
        <p:spPr>
          <a:xfrm>
            <a:off x="290957" y="3429883"/>
            <a:ext cx="2932085"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液体</a:t>
            </a:r>
            <a:r>
              <a:rPr lang="zh-CN" altLang="en-US" sz="2800" b="1" dirty="0" smtClean="0">
                <a:solidFill>
                  <a:srgbClr val="FF0000"/>
                </a:solidFill>
                <a:latin typeface="楷体" panose="02010609060101010101" pitchFamily="49" charset="-122"/>
                <a:ea typeface="楷体" panose="02010609060101010101" pitchFamily="49" charset="-122"/>
              </a:rPr>
              <a:t>密度</a:t>
            </a:r>
            <a:endParaRPr lang="zh-CN" altLang="en-US" sz="2800" b="1" dirty="0">
              <a:solidFill>
                <a:srgbClr val="FF0000"/>
              </a:solidFill>
              <a:latin typeface="楷体" panose="02010609060101010101" pitchFamily="49" charset="-122"/>
              <a:ea typeface="楷体" panose="02010609060101010101" pitchFamily="49" charset="-122"/>
            </a:endParaRPr>
          </a:p>
        </p:txBody>
      </p:sp>
      <p:sp>
        <p:nvSpPr>
          <p:cNvPr id="22" name="TextBox 21"/>
          <p:cNvSpPr txBox="1"/>
          <p:nvPr/>
        </p:nvSpPr>
        <p:spPr>
          <a:xfrm>
            <a:off x="4981287" y="3873438"/>
            <a:ext cx="1466043" cy="523220"/>
          </a:xfrm>
          <a:prstGeom prst="rect">
            <a:avLst/>
          </a:prstGeom>
          <a:noFill/>
        </p:spPr>
        <p:txBody>
          <a:bodyPr wrap="square" rtlCol="0">
            <a:spAutoFit/>
          </a:bodyPr>
          <a:lstStyle/>
          <a:p>
            <a:pPr algn="ctr"/>
            <a:r>
              <a:rPr lang="zh-CN" altLang="en-US" sz="2800" b="1" dirty="0" smtClean="0">
                <a:solidFill>
                  <a:srgbClr val="FF0000"/>
                </a:solidFill>
                <a:latin typeface="楷体" panose="02010609060101010101" pitchFamily="49" charset="-122"/>
                <a:ea typeface="楷体" panose="02010609060101010101" pitchFamily="49" charset="-122"/>
              </a:rPr>
              <a:t>深度</a:t>
            </a:r>
            <a:endParaRPr lang="zh-CN" altLang="en-US" sz="2800" b="1" dirty="0">
              <a:solidFill>
                <a:srgbClr val="FF0000"/>
              </a:solidFill>
              <a:latin typeface="楷体" panose="02010609060101010101" pitchFamily="49" charset="-122"/>
              <a:ea typeface="楷体" panose="02010609060101010101" pitchFamily="49" charset="-122"/>
            </a:endParaRPr>
          </a:p>
        </p:txBody>
      </p:sp>
      <p:grpSp>
        <p:nvGrpSpPr>
          <p:cNvPr id="16" name="组合 15"/>
          <p:cNvGrpSpPr/>
          <p:nvPr/>
        </p:nvGrpSpPr>
        <p:grpSpPr>
          <a:xfrm>
            <a:off x="474943" y="0"/>
            <a:ext cx="8274780" cy="768350"/>
            <a:chOff x="431463" y="178382"/>
            <a:chExt cx="8274780" cy="768350"/>
          </a:xfrm>
        </p:grpSpPr>
        <p:cxnSp>
          <p:nvCxnSpPr>
            <p:cNvPr id="18" name="直接连接符 17"/>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23" name="组合 22"/>
            <p:cNvGrpSpPr/>
            <p:nvPr/>
          </p:nvGrpSpPr>
          <p:grpSpPr>
            <a:xfrm>
              <a:off x="457232" y="178382"/>
              <a:ext cx="5519387" cy="768350"/>
              <a:chOff x="457232" y="178382"/>
              <a:chExt cx="5519387" cy="768350"/>
            </a:xfrm>
          </p:grpSpPr>
          <p:sp>
            <p:nvSpPr>
              <p:cNvPr id="24"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smtClean="0">
                    <a:solidFill>
                      <a:srgbClr val="005188"/>
                    </a:solidFill>
                    <a:latin typeface="宋体" panose="02010600030101010101" pitchFamily="2" charset="-122"/>
                    <a:ea typeface="宋体" panose="02010600030101010101" pitchFamily="2" charset="-122"/>
                  </a:rPr>
                  <a:t>必备知识</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25" name="矩形 24"/>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
        <p:nvSpPr>
          <p:cNvPr id="14" name="TextBox 20"/>
          <p:cNvSpPr txBox="1"/>
          <p:nvPr/>
        </p:nvSpPr>
        <p:spPr>
          <a:xfrm>
            <a:off x="1534534" y="4757797"/>
            <a:ext cx="2932085" cy="523220"/>
          </a:xfrm>
          <a:prstGeom prst="rect">
            <a:avLst/>
          </a:prstGeom>
          <a:noFill/>
        </p:spPr>
        <p:txBody>
          <a:bodyPr wrap="square" rtlCol="0">
            <a:spAutoFit/>
          </a:bodyPr>
          <a:lstStyle/>
          <a:p>
            <a:pPr algn="ctr"/>
            <a:r>
              <a:rPr lang="zh-CN" altLang="en-US" sz="2800" b="1" dirty="0" smtClean="0">
                <a:solidFill>
                  <a:srgbClr val="FF0000"/>
                </a:solidFill>
                <a:latin typeface="楷体" panose="02010609060101010101" pitchFamily="49" charset="-122"/>
                <a:ea typeface="楷体" panose="02010609060101010101" pitchFamily="49" charset="-122"/>
              </a:rPr>
              <a:t>完全接触</a:t>
            </a:r>
            <a:endParaRPr lang="zh-CN" altLang="en-US" sz="2800" b="1" dirty="0">
              <a:solidFill>
                <a:srgbClr val="FF0000"/>
              </a:solidFill>
              <a:latin typeface="楷体" panose="02010609060101010101" pitchFamily="49" charset="-122"/>
              <a:ea typeface="楷体" panose="02010609060101010101" pitchFamily="49" charset="-122"/>
            </a:endParaRPr>
          </a:p>
        </p:txBody>
      </p:sp>
      <p:sp>
        <p:nvSpPr>
          <p:cNvPr id="15" name="TextBox 21"/>
          <p:cNvSpPr txBox="1"/>
          <p:nvPr/>
        </p:nvSpPr>
        <p:spPr>
          <a:xfrm>
            <a:off x="6103500" y="4756991"/>
            <a:ext cx="1466043"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不受</a:t>
            </a:r>
          </a:p>
        </p:txBody>
      </p:sp>
    </p:spTree>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down)">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down)">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ipe(down)">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down)">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down)">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wipe(down)">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wipe(down)">
                                      <p:cBhvr>
                                        <p:cTn id="4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p:bldP spid="3" grpId="0" bldLvl="0" animBg="1"/>
      <p:bldP spid="20" grpId="0"/>
      <p:bldP spid="21" grpId="0"/>
      <p:bldP spid="22" grpId="0"/>
      <p:bldP spid="14" grpId="0"/>
      <p:bldP spid="1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431463" y="1061035"/>
            <a:ext cx="8714124" cy="5593839"/>
          </a:xfrm>
          <a:prstGeom prst="rect">
            <a:avLst/>
          </a:prstGeom>
          <a:noFill/>
        </p:spPr>
        <p:txBody>
          <a:bodyPr wrap="square" lIns="0" rIns="0" rtlCol="0">
            <a:spAutoFit/>
          </a:bodyPr>
          <a:lstStyle/>
          <a:p>
            <a:pPr fontAlgn="auto">
              <a:lnSpc>
                <a:spcPts val="3860"/>
              </a:lnSpc>
            </a:pPr>
            <a:r>
              <a:rPr lang="en-US" altLang="zh-CN" sz="2400" dirty="0">
                <a:latin typeface="宋体" panose="02010600030101010101" pitchFamily="2" charset="-122"/>
                <a:cs typeface="方正静蕾简体" panose="03000509000000000000" pitchFamily="65" charset="-122"/>
              </a:rPr>
              <a:t>8</a:t>
            </a:r>
            <a:r>
              <a:rPr lang="zh-CN" altLang="en-US" sz="2400" dirty="0" smtClean="0">
                <a:latin typeface="宋体" panose="02010600030101010101" pitchFamily="2" charset="-122"/>
                <a:cs typeface="方正静蕾简体" panose="03000509000000000000" pitchFamily="65" charset="-122"/>
              </a:rPr>
              <a:t>．如</a:t>
            </a:r>
            <a:r>
              <a:rPr lang="zh-CN" altLang="en-US" sz="2400" dirty="0">
                <a:latin typeface="宋体" panose="02010600030101010101" pitchFamily="2" charset="-122"/>
                <a:cs typeface="方正静蕾简体" panose="03000509000000000000" pitchFamily="65" charset="-122"/>
              </a:rPr>
              <a:t>图</a:t>
            </a:r>
            <a:r>
              <a:rPr lang="en-US" altLang="zh-CN" sz="2400" dirty="0">
                <a:latin typeface="宋体" panose="02010600030101010101" pitchFamily="2" charset="-122"/>
                <a:cs typeface="方正静蕾简体" panose="03000509000000000000" pitchFamily="65" charset="-122"/>
              </a:rPr>
              <a:t>8</a:t>
            </a:r>
            <a:r>
              <a:rPr lang="zh-CN" altLang="en-US" sz="2400" dirty="0">
                <a:latin typeface="宋体" panose="02010600030101010101" pitchFamily="2" charset="-122"/>
                <a:cs typeface="方正静蕾简体" panose="03000509000000000000" pitchFamily="65" charset="-122"/>
              </a:rPr>
              <a:t>－</a:t>
            </a:r>
            <a:r>
              <a:rPr lang="en-US" altLang="zh-CN" sz="2400" dirty="0" smtClean="0">
                <a:latin typeface="宋体" panose="02010600030101010101" pitchFamily="2" charset="-122"/>
                <a:cs typeface="方正静蕾简体" panose="03000509000000000000" pitchFamily="65" charset="-122"/>
              </a:rPr>
              <a:t>12</a:t>
            </a:r>
            <a:r>
              <a:rPr lang="zh-CN" altLang="en-US" sz="2400" dirty="0" smtClean="0">
                <a:latin typeface="宋体" panose="02010600030101010101" pitchFamily="2" charset="-122"/>
                <a:cs typeface="方正静蕾简体" panose="03000509000000000000" pitchFamily="65" charset="-122"/>
              </a:rPr>
              <a:t>所</a:t>
            </a:r>
            <a:r>
              <a:rPr lang="zh-CN" altLang="en-US" sz="2400" dirty="0">
                <a:latin typeface="宋体" panose="02010600030101010101" pitchFamily="2" charset="-122"/>
                <a:cs typeface="方正静蕾简体" panose="03000509000000000000" pitchFamily="65" charset="-122"/>
              </a:rPr>
              <a:t>示，甲、乙、丙、丁是用同一金属块探究浮力大小跟哪些因素有关的实验。</a:t>
            </a:r>
            <a:endParaRPr lang="en-US" altLang="zh-CN" sz="2400" dirty="0" smtClean="0">
              <a:latin typeface="宋体" panose="02010600030101010101" pitchFamily="2" charset="-122"/>
              <a:cs typeface="方正静蕾简体" panose="03000509000000000000" pitchFamily="65" charset="-122"/>
            </a:endParaRPr>
          </a:p>
          <a:p>
            <a:pPr fontAlgn="auto">
              <a:lnSpc>
                <a:spcPts val="3860"/>
              </a:lnSpc>
            </a:pPr>
            <a:endParaRPr lang="en-US" altLang="zh-CN" sz="2400" dirty="0" smtClean="0">
              <a:latin typeface="宋体" panose="02010600030101010101" pitchFamily="2" charset="-122"/>
              <a:cs typeface="方正静蕾简体" panose="03000509000000000000" pitchFamily="65" charset="-122"/>
            </a:endParaRPr>
          </a:p>
          <a:p>
            <a:pPr fontAlgn="auto">
              <a:lnSpc>
                <a:spcPts val="3860"/>
              </a:lnSpc>
            </a:pPr>
            <a:endParaRPr lang="en-US" altLang="zh-CN" sz="2400" dirty="0" smtClean="0">
              <a:latin typeface="宋体" panose="02010600030101010101" pitchFamily="2" charset="-122"/>
              <a:cs typeface="方正静蕾简体" panose="03000509000000000000" pitchFamily="65" charset="-122"/>
            </a:endParaRPr>
          </a:p>
          <a:p>
            <a:pPr fontAlgn="auto">
              <a:lnSpc>
                <a:spcPts val="3860"/>
              </a:lnSpc>
            </a:pPr>
            <a:endParaRPr lang="en-US" altLang="zh-CN" sz="2400" dirty="0" smtClean="0">
              <a:latin typeface="宋体" panose="02010600030101010101" pitchFamily="2" charset="-122"/>
              <a:cs typeface="方正静蕾简体" panose="03000509000000000000" pitchFamily="65" charset="-122"/>
            </a:endParaRPr>
          </a:p>
          <a:p>
            <a:pPr fontAlgn="auto">
              <a:lnSpc>
                <a:spcPts val="3860"/>
              </a:lnSpc>
            </a:pPr>
            <a:endParaRPr lang="en-US" altLang="zh-CN" sz="2400" dirty="0" smtClean="0">
              <a:latin typeface="宋体" panose="02010600030101010101" pitchFamily="2" charset="-122"/>
              <a:cs typeface="方正静蕾简体" panose="03000509000000000000" pitchFamily="65" charset="-122"/>
            </a:endParaRPr>
          </a:p>
          <a:p>
            <a:pPr fontAlgn="auto">
              <a:lnSpc>
                <a:spcPts val="3860"/>
              </a:lnSpc>
            </a:pPr>
            <a:r>
              <a:rPr lang="en-US" altLang="zh-CN" sz="2400" dirty="0">
                <a:latin typeface="宋体" panose="02010600030101010101" pitchFamily="2" charset="-122"/>
                <a:cs typeface="方正静蕾简体" panose="03000509000000000000" pitchFamily="65" charset="-122"/>
              </a:rPr>
              <a:t>(1)</a:t>
            </a:r>
            <a:r>
              <a:rPr lang="zh-CN" altLang="en-US" sz="2400" dirty="0">
                <a:latin typeface="宋体" panose="02010600030101010101" pitchFamily="2" charset="-122"/>
                <a:cs typeface="方正静蕾简体" panose="03000509000000000000" pitchFamily="65" charset="-122"/>
              </a:rPr>
              <a:t>图丙中金属块受到的浮力比图乙中金属块受到的</a:t>
            </a:r>
            <a:r>
              <a:rPr lang="zh-CN" altLang="en-US" sz="2400" dirty="0" smtClean="0">
                <a:latin typeface="宋体" panose="02010600030101010101" pitchFamily="2" charset="-122"/>
                <a:cs typeface="方正静蕾简体" panose="03000509000000000000" pitchFamily="65" charset="-122"/>
              </a:rPr>
              <a:t>浮力</a:t>
            </a:r>
            <a:r>
              <a:rPr lang="zh-CN" altLang="en-US" sz="2400" u="sng" dirty="0" smtClean="0">
                <a:latin typeface="宋体" panose="02010600030101010101" pitchFamily="2" charset="-122"/>
                <a:cs typeface="方正静蕾简体" panose="03000509000000000000" pitchFamily="65" charset="-122"/>
              </a:rPr>
              <a:t>    </a:t>
            </a:r>
            <a:r>
              <a:rPr lang="en-US" altLang="zh-CN" sz="2400" dirty="0" smtClean="0">
                <a:latin typeface="宋体" panose="02010600030101010101" pitchFamily="2" charset="-122"/>
                <a:cs typeface="方正静蕾简体" panose="03000509000000000000" pitchFamily="65" charset="-122"/>
              </a:rPr>
              <a:t>(</a:t>
            </a:r>
            <a:r>
              <a:rPr lang="zh-CN" altLang="en-US" sz="2400" dirty="0">
                <a:latin typeface="宋体" panose="02010600030101010101" pitchFamily="2" charset="-122"/>
                <a:cs typeface="方正静蕾简体" panose="03000509000000000000" pitchFamily="65" charset="-122"/>
              </a:rPr>
              <a:t>选填“大”或“小”</a:t>
            </a:r>
            <a:r>
              <a:rPr lang="en-US" altLang="zh-CN" sz="2400" dirty="0">
                <a:latin typeface="宋体" panose="02010600030101010101" pitchFamily="2" charset="-122"/>
                <a:cs typeface="方正静蕾简体" panose="03000509000000000000" pitchFamily="65" charset="-122"/>
              </a:rPr>
              <a:t>)</a:t>
            </a:r>
            <a:r>
              <a:rPr lang="zh-CN" altLang="en-US" sz="2400" dirty="0">
                <a:latin typeface="宋体" panose="02010600030101010101" pitchFamily="2" charset="-122"/>
                <a:cs typeface="方正静蕾简体" panose="03000509000000000000" pitchFamily="65" charset="-122"/>
              </a:rPr>
              <a:t>，说明浮力的大小</a:t>
            </a:r>
            <a:r>
              <a:rPr lang="zh-CN" altLang="en-US" sz="2400" dirty="0" smtClean="0">
                <a:latin typeface="宋体" panose="02010600030101010101" pitchFamily="2" charset="-122"/>
                <a:cs typeface="方正静蕾简体" panose="03000509000000000000" pitchFamily="65" charset="-122"/>
              </a:rPr>
              <a:t>与</a:t>
            </a:r>
            <a:r>
              <a:rPr lang="zh-CN" altLang="en-US" sz="2400" u="sng" dirty="0" smtClean="0">
                <a:latin typeface="宋体" panose="02010600030101010101" pitchFamily="2" charset="-122"/>
                <a:cs typeface="方正静蕾简体" panose="03000509000000000000" pitchFamily="65" charset="-122"/>
              </a:rPr>
              <a:t>                     </a:t>
            </a:r>
            <a:r>
              <a:rPr lang="en-US" altLang="zh-CN" sz="2400" dirty="0" smtClean="0">
                <a:solidFill>
                  <a:schemeClr val="bg1"/>
                </a:solidFill>
                <a:latin typeface="宋体" panose="02010600030101010101" pitchFamily="2" charset="-122"/>
                <a:cs typeface="方正静蕾简体" panose="03000509000000000000" pitchFamily="65" charset="-122"/>
              </a:rPr>
              <a:t>.</a:t>
            </a:r>
            <a:r>
              <a:rPr lang="zh-CN" altLang="en-US" sz="2400" dirty="0" smtClean="0">
                <a:latin typeface="宋体" panose="02010600030101010101" pitchFamily="2" charset="-122"/>
                <a:cs typeface="方正静蕾简体" panose="03000509000000000000" pitchFamily="65" charset="-122"/>
              </a:rPr>
              <a:t>有关</a:t>
            </a:r>
            <a:r>
              <a:rPr lang="zh-CN" altLang="en-US" sz="2400" dirty="0">
                <a:latin typeface="宋体" panose="02010600030101010101" pitchFamily="2" charset="-122"/>
                <a:cs typeface="方正静蕾简体" panose="03000509000000000000" pitchFamily="65" charset="-122"/>
              </a:rPr>
              <a:t>。</a:t>
            </a:r>
          </a:p>
          <a:p>
            <a:pPr fontAlgn="auto">
              <a:lnSpc>
                <a:spcPts val="3860"/>
              </a:lnSpc>
            </a:pPr>
            <a:r>
              <a:rPr lang="en-US" altLang="zh-CN" sz="2400" dirty="0">
                <a:latin typeface="宋体" panose="02010600030101010101" pitchFamily="2" charset="-122"/>
                <a:cs typeface="方正静蕾简体" panose="03000509000000000000" pitchFamily="65" charset="-122"/>
              </a:rPr>
              <a:t>(2)</a:t>
            </a:r>
            <a:r>
              <a:rPr lang="zh-CN" altLang="en-US" sz="2400" dirty="0">
                <a:latin typeface="宋体" panose="02010600030101010101" pitchFamily="2" charset="-122"/>
                <a:cs typeface="方正静蕾简体" panose="03000509000000000000" pitchFamily="65" charset="-122"/>
              </a:rPr>
              <a:t>图丁中金属块受到的浮力大小</a:t>
            </a:r>
            <a:r>
              <a:rPr lang="zh-CN" altLang="en-US" sz="2400" dirty="0" smtClean="0">
                <a:latin typeface="宋体" panose="02010600030101010101" pitchFamily="2" charset="-122"/>
                <a:cs typeface="方正静蕾简体" panose="03000509000000000000" pitchFamily="65" charset="-122"/>
              </a:rPr>
              <a:t>等于</a:t>
            </a:r>
            <a:r>
              <a:rPr lang="en-US" altLang="zh-CN" sz="2400" u="sng" dirty="0" smtClean="0">
                <a:latin typeface="宋体" panose="02010600030101010101" pitchFamily="2" charset="-122"/>
                <a:cs typeface="方正静蕾简体" panose="03000509000000000000" pitchFamily="65" charset="-122"/>
              </a:rPr>
              <a:t>     </a:t>
            </a:r>
            <a:r>
              <a:rPr lang="en-US" altLang="zh-CN" sz="2400" dirty="0" smtClean="0">
                <a:latin typeface="宋体" panose="02010600030101010101" pitchFamily="2" charset="-122"/>
                <a:cs typeface="方正静蕾简体" panose="03000509000000000000" pitchFamily="65" charset="-122"/>
              </a:rPr>
              <a:t>N</a:t>
            </a:r>
            <a:r>
              <a:rPr lang="zh-CN" altLang="en-US" sz="2400" dirty="0">
                <a:latin typeface="宋体" panose="02010600030101010101" pitchFamily="2" charset="-122"/>
                <a:cs typeface="方正静蕾简体" panose="03000509000000000000" pitchFamily="65" charset="-122"/>
              </a:rPr>
              <a:t>。</a:t>
            </a:r>
          </a:p>
          <a:p>
            <a:pPr fontAlgn="auto">
              <a:lnSpc>
                <a:spcPts val="3860"/>
              </a:lnSpc>
            </a:pPr>
            <a:r>
              <a:rPr lang="en-US" altLang="zh-CN" sz="2400" dirty="0">
                <a:latin typeface="宋体" panose="02010600030101010101" pitchFamily="2" charset="-122"/>
                <a:cs typeface="方正静蕾简体" panose="03000509000000000000" pitchFamily="65" charset="-122"/>
              </a:rPr>
              <a:t>(3)</a:t>
            </a:r>
            <a:r>
              <a:rPr lang="zh-CN" altLang="en-US" sz="2400" dirty="0">
                <a:latin typeface="宋体" panose="02010600030101010101" pitchFamily="2" charset="-122"/>
                <a:cs typeface="方正静蕾简体" panose="03000509000000000000" pitchFamily="65" charset="-122"/>
              </a:rPr>
              <a:t>比较</a:t>
            </a:r>
            <a:r>
              <a:rPr lang="zh-CN" altLang="en-US" sz="2400" dirty="0" smtClean="0">
                <a:latin typeface="宋体" panose="02010600030101010101" pitchFamily="2" charset="-122"/>
                <a:cs typeface="方正静蕾简体" panose="03000509000000000000" pitchFamily="65" charset="-122"/>
              </a:rPr>
              <a:t>图</a:t>
            </a:r>
            <a:r>
              <a:rPr lang="en-US" altLang="zh-CN" sz="2400" u="sng" dirty="0" smtClean="0">
                <a:latin typeface="宋体" panose="02010600030101010101" pitchFamily="2" charset="-122"/>
                <a:cs typeface="方正静蕾简体" panose="03000509000000000000" pitchFamily="65" charset="-122"/>
              </a:rPr>
              <a:t>        </a:t>
            </a:r>
            <a:r>
              <a:rPr lang="zh-CN" altLang="en-US" sz="2400" dirty="0" smtClean="0">
                <a:latin typeface="宋体" panose="02010600030101010101" pitchFamily="2" charset="-122"/>
                <a:cs typeface="方正静蕾简体" panose="03000509000000000000" pitchFamily="65" charset="-122"/>
              </a:rPr>
              <a:t>可知</a:t>
            </a:r>
            <a:r>
              <a:rPr lang="zh-CN" altLang="en-US" sz="2400" dirty="0">
                <a:latin typeface="宋体" panose="02010600030101010101" pitchFamily="2" charset="-122"/>
                <a:cs typeface="方正静蕾简体" panose="03000509000000000000" pitchFamily="65" charset="-122"/>
              </a:rPr>
              <a:t>，浮力的大小与液体的密度有关</a:t>
            </a:r>
            <a:r>
              <a:rPr lang="zh-CN" altLang="en-US" sz="2400" dirty="0" smtClean="0">
                <a:latin typeface="宋体" panose="02010600030101010101" pitchFamily="2" charset="-122"/>
                <a:cs typeface="方正静蕾简体" panose="03000509000000000000" pitchFamily="65" charset="-122"/>
              </a:rPr>
              <a:t>。</a:t>
            </a:r>
            <a:endParaRPr lang="zh-CN" altLang="en-US" sz="2400" dirty="0">
              <a:latin typeface="宋体" panose="02010600030101010101" pitchFamily="2" charset="-122"/>
              <a:cs typeface="方正静蕾简体" panose="03000509000000000000" pitchFamily="65" charset="-122"/>
            </a:endParaRPr>
          </a:p>
        </p:txBody>
      </p:sp>
      <p:sp>
        <p:nvSpPr>
          <p:cNvPr id="10" name="矩形 9"/>
          <p:cNvSpPr/>
          <p:nvPr/>
        </p:nvSpPr>
        <p:spPr>
          <a:xfrm>
            <a:off x="7954297" y="4005096"/>
            <a:ext cx="494046" cy="461665"/>
          </a:xfrm>
          <a:prstGeom prst="rect">
            <a:avLst/>
          </a:prstGeom>
        </p:spPr>
        <p:txBody>
          <a:bodyPr wrap="none">
            <a:spAutoFit/>
          </a:bodyPr>
          <a:lstStyle/>
          <a:p>
            <a:r>
              <a:rPr lang="zh-CN" altLang="en-US" sz="2400" b="1" dirty="0">
                <a:solidFill>
                  <a:srgbClr val="FF0000"/>
                </a:solidFill>
                <a:latin typeface="楷体" panose="02010609060101010101" pitchFamily="49" charset="-122"/>
                <a:ea typeface="楷体" panose="02010609060101010101" pitchFamily="49" charset="-122"/>
                <a:sym typeface="+mn-ea"/>
              </a:rPr>
              <a:t>大</a:t>
            </a:r>
          </a:p>
        </p:txBody>
      </p:sp>
      <p:sp>
        <p:nvSpPr>
          <p:cNvPr id="12" name="矩形 11"/>
          <p:cNvSpPr/>
          <p:nvPr/>
        </p:nvSpPr>
        <p:spPr>
          <a:xfrm>
            <a:off x="5924390" y="4532975"/>
            <a:ext cx="2969083" cy="461665"/>
          </a:xfrm>
          <a:prstGeom prst="rect">
            <a:avLst/>
          </a:prstGeom>
        </p:spPr>
        <p:txBody>
          <a:bodyPr wrap="none">
            <a:spAutoFit/>
          </a:bodyPr>
          <a:lstStyle/>
          <a:p>
            <a:r>
              <a:rPr lang="zh-CN" altLang="en-US" sz="2400" b="1" dirty="0">
                <a:solidFill>
                  <a:srgbClr val="FF0000"/>
                </a:solidFill>
                <a:latin typeface="楷体" panose="02010609060101010101" pitchFamily="49" charset="-122"/>
                <a:ea typeface="楷体" panose="02010609060101010101" pitchFamily="49" charset="-122"/>
                <a:sym typeface="+mn-ea"/>
              </a:rPr>
              <a:t>物体排开液体的体积</a:t>
            </a:r>
          </a:p>
        </p:txBody>
      </p:sp>
      <p:pic>
        <p:nvPicPr>
          <p:cNvPr id="19458" name="Picture 2" descr="C:\Documents and Settings\Administrator\桌面\pai\正文pai\2018XD-140.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2641497" y="2109788"/>
            <a:ext cx="3813175" cy="1670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3611979" y="3820430"/>
            <a:ext cx="1253292" cy="369332"/>
          </a:xfrm>
          <a:prstGeom prst="rect">
            <a:avLst/>
          </a:prstGeom>
        </p:spPr>
        <p:txBody>
          <a:bodyPr wrap="none">
            <a:spAutoFit/>
          </a:bodyPr>
          <a:lstStyle/>
          <a:p>
            <a:pPr indent="266700" algn="ctr">
              <a:spcAft>
                <a:spcPts val="0"/>
              </a:spcAft>
            </a:pPr>
            <a:r>
              <a:rPr lang="zh-CN" altLang="zh-CN" kern="100" dirty="0">
                <a:latin typeface="Times New Roman" panose="02020603050405020304" pitchFamily="18" charset="0"/>
                <a:cs typeface="Times New Roman" panose="02020603050405020304" pitchFamily="18" charset="0"/>
              </a:rPr>
              <a:t>图</a:t>
            </a:r>
            <a:r>
              <a:rPr lang="en-US" altLang="zh-CN" kern="100" dirty="0">
                <a:latin typeface="Times New Roman" panose="02020603050405020304" pitchFamily="18" charset="0"/>
                <a:cs typeface="Courier New" panose="02070309020205020404" pitchFamily="49" charset="0"/>
              </a:rPr>
              <a:t>8</a:t>
            </a:r>
            <a:r>
              <a:rPr lang="zh-CN" altLang="zh-CN" kern="100" dirty="0">
                <a:latin typeface="Times New Roman" panose="02020603050405020304" pitchFamily="18" charset="0"/>
                <a:cs typeface="Times New Roman" panose="02020603050405020304" pitchFamily="18" charset="0"/>
              </a:rPr>
              <a:t>－</a:t>
            </a:r>
            <a:r>
              <a:rPr lang="en-US" altLang="zh-CN" kern="100" dirty="0" smtClean="0">
                <a:latin typeface="Times New Roman" panose="02020603050405020304" pitchFamily="18" charset="0"/>
                <a:cs typeface="Courier New" panose="02070309020205020404" pitchFamily="49" charset="0"/>
              </a:rPr>
              <a:t>12</a:t>
            </a:r>
            <a:endParaRPr lang="zh-CN" altLang="zh-CN" kern="100" dirty="0">
              <a:latin typeface="宋体" panose="02010600030101010101" pitchFamily="2" charset="-122"/>
              <a:cs typeface="Courier New" panose="02070309020205020404" pitchFamily="49" charset="0"/>
            </a:endParaRPr>
          </a:p>
        </p:txBody>
      </p:sp>
      <p:sp>
        <p:nvSpPr>
          <p:cNvPr id="14" name="矩形 13"/>
          <p:cNvSpPr/>
          <p:nvPr/>
        </p:nvSpPr>
        <p:spPr>
          <a:xfrm>
            <a:off x="5476715" y="5538173"/>
            <a:ext cx="569387" cy="461665"/>
          </a:xfrm>
          <a:prstGeom prst="rect">
            <a:avLst/>
          </a:prstGeom>
        </p:spPr>
        <p:txBody>
          <a:bodyPr wrap="none">
            <a:spAutoFit/>
          </a:bodyPr>
          <a:lstStyle/>
          <a:p>
            <a:r>
              <a:rPr lang="en-US" altLang="zh-CN" sz="2400" b="1" dirty="0">
                <a:solidFill>
                  <a:srgbClr val="FF0000"/>
                </a:solidFill>
                <a:ea typeface="楷体" panose="02010609060101010101" pitchFamily="49" charset="-122"/>
                <a:sym typeface="+mn-ea"/>
              </a:rPr>
              <a:t>0.3</a:t>
            </a:r>
            <a:endParaRPr lang="zh-CN" altLang="en-US" sz="2400" b="1" dirty="0">
              <a:solidFill>
                <a:srgbClr val="FF0000"/>
              </a:solidFill>
              <a:ea typeface="楷体" panose="02010609060101010101" pitchFamily="49" charset="-122"/>
              <a:sym typeface="+mn-ea"/>
            </a:endParaRPr>
          </a:p>
        </p:txBody>
      </p:sp>
      <p:sp>
        <p:nvSpPr>
          <p:cNvPr id="15" name="矩形 14"/>
          <p:cNvSpPr/>
          <p:nvPr/>
        </p:nvSpPr>
        <p:spPr>
          <a:xfrm>
            <a:off x="1835344" y="6017976"/>
            <a:ext cx="1112805" cy="461665"/>
          </a:xfrm>
          <a:prstGeom prst="rect">
            <a:avLst/>
          </a:prstGeom>
        </p:spPr>
        <p:txBody>
          <a:bodyPr wrap="none">
            <a:spAutoFit/>
          </a:bodyPr>
          <a:lstStyle/>
          <a:p>
            <a:r>
              <a:rPr lang="zh-CN" altLang="en-US" sz="2400" b="1" dirty="0">
                <a:solidFill>
                  <a:srgbClr val="FF0000"/>
                </a:solidFill>
                <a:latin typeface="楷体" panose="02010609060101010101" pitchFamily="49" charset="-122"/>
                <a:ea typeface="楷体" panose="02010609060101010101" pitchFamily="49" charset="-122"/>
                <a:sym typeface="+mn-ea"/>
              </a:rPr>
              <a:t>丙、丁</a:t>
            </a:r>
          </a:p>
        </p:txBody>
      </p:sp>
      <p:grpSp>
        <p:nvGrpSpPr>
          <p:cNvPr id="16" name="组合 15"/>
          <p:cNvGrpSpPr/>
          <p:nvPr/>
        </p:nvGrpSpPr>
        <p:grpSpPr>
          <a:xfrm>
            <a:off x="474943" y="0"/>
            <a:ext cx="8274780" cy="768350"/>
            <a:chOff x="431463" y="178382"/>
            <a:chExt cx="8274780" cy="768350"/>
          </a:xfrm>
        </p:grpSpPr>
        <p:cxnSp>
          <p:nvCxnSpPr>
            <p:cNvPr id="17" name="直接连接符 16"/>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8" name="组合 17"/>
            <p:cNvGrpSpPr/>
            <p:nvPr/>
          </p:nvGrpSpPr>
          <p:grpSpPr>
            <a:xfrm>
              <a:off x="457232" y="178382"/>
              <a:ext cx="5519387" cy="768350"/>
              <a:chOff x="457232" y="178382"/>
              <a:chExt cx="5519387" cy="768350"/>
            </a:xfrm>
          </p:grpSpPr>
          <p:sp>
            <p:nvSpPr>
              <p:cNvPr id="19"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能力提升</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20" name="矩形 19"/>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4" grpId="0"/>
      <p:bldP spid="1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9" descr="https://timgsa.baidu.com/timg?image&amp;quality=80&amp;size=b9999_10000&amp;sec=1543050428763&amp;di=96e9a22cdfcd2b71565e06c8a91967bb&amp;imgtype=0&amp;src=http%3A%2F%2Fwww.51pptmoban.com%2Fd%2Ffile%2F2015%2F10%2F13%2F04180d602697c3b975ec7f81ddea00af.jpg"/>
          <p:cNvPicPr>
            <a:picLocks noChangeAspect="1" noChangeArrowheads="1"/>
          </p:cNvPicPr>
          <p:nvPr/>
        </p:nvPicPr>
        <p:blipFill>
          <a:blip r:embed="rId3">
            <a:extLst>
              <a:ext uri="{28A0092B-C50C-407E-A947-70E740481C1C}">
                <a14:useLocalDpi xmlns:a14="http://schemas.microsoft.com/office/drawing/2010/main" val="0"/>
              </a:ext>
            </a:extLst>
          </a:blip>
          <a:srcRect l="50000"/>
          <a:stretch>
            <a:fillRect/>
          </a:stretch>
        </p:blipFill>
        <p:spPr bwMode="auto">
          <a:xfrm>
            <a:off x="6269038" y="2259013"/>
            <a:ext cx="2513012" cy="450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横卷形 12"/>
          <p:cNvSpPr/>
          <p:nvPr/>
        </p:nvSpPr>
        <p:spPr>
          <a:xfrm>
            <a:off x="612775" y="1514475"/>
            <a:ext cx="5724525" cy="3043238"/>
          </a:xfrm>
          <a:prstGeom prst="horizontalScroll">
            <a:avLst/>
          </a:prstGeom>
          <a:noFill/>
          <a:ln w="76200">
            <a:solidFill>
              <a:srgbClr val="005188"/>
            </a:solidFill>
            <a:prstDash val="sysDash"/>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r>
              <a:rPr lang="zh-CN" altLang="en-US" sz="3200" b="1" dirty="0" smtClean="0">
                <a:solidFill>
                  <a:schemeClr val="tx1"/>
                </a:solidFill>
                <a:latin typeface="+mn-ea"/>
              </a:rPr>
              <a:t>考点二</a:t>
            </a:r>
            <a:r>
              <a:rPr lang="en-US" altLang="zh-CN" sz="3200" b="1" dirty="0" smtClean="0">
                <a:solidFill>
                  <a:schemeClr val="tx1"/>
                </a:solidFill>
                <a:latin typeface="+mn-ea"/>
              </a:rPr>
              <a:t>  </a:t>
            </a:r>
            <a:endParaRPr lang="en-US" altLang="zh-CN" sz="3200" b="1" dirty="0">
              <a:solidFill>
                <a:schemeClr val="tx1"/>
              </a:solidFill>
              <a:latin typeface="+mn-ea"/>
            </a:endParaRPr>
          </a:p>
          <a:p>
            <a:pPr algn="ctr">
              <a:defRPr/>
            </a:pPr>
            <a:r>
              <a:rPr lang="zh-CN" altLang="en-US" sz="3200" b="1" dirty="0" smtClean="0">
                <a:solidFill>
                  <a:schemeClr val="tx1"/>
                </a:solidFill>
                <a:latin typeface="+mn-ea"/>
              </a:rPr>
              <a:t>阿基米德原理</a:t>
            </a:r>
            <a:endParaRPr lang="zh-CN" altLang="en-US" sz="3200" b="1" dirty="0">
              <a:solidFill>
                <a:schemeClr val="tx1"/>
              </a:solidFill>
              <a:latin typeface="+mn-ea"/>
            </a:endParaRPr>
          </a:p>
        </p:txBody>
      </p:sp>
      <p:grpSp>
        <p:nvGrpSpPr>
          <p:cNvPr id="16" name="组合 15"/>
          <p:cNvGrpSpPr/>
          <p:nvPr/>
        </p:nvGrpSpPr>
        <p:grpSpPr>
          <a:xfrm>
            <a:off x="474943" y="0"/>
            <a:ext cx="8274780" cy="768350"/>
            <a:chOff x="431463" y="178382"/>
            <a:chExt cx="8274780" cy="768350"/>
          </a:xfrm>
        </p:grpSpPr>
        <p:cxnSp>
          <p:nvCxnSpPr>
            <p:cNvPr id="17" name="直接连接符 16"/>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23" name="组合 22"/>
            <p:cNvGrpSpPr/>
            <p:nvPr/>
          </p:nvGrpSpPr>
          <p:grpSpPr>
            <a:xfrm>
              <a:off x="457232" y="178382"/>
              <a:ext cx="5519387" cy="768350"/>
              <a:chOff x="457232" y="178382"/>
              <a:chExt cx="5519387" cy="768350"/>
            </a:xfrm>
          </p:grpSpPr>
          <p:sp>
            <p:nvSpPr>
              <p:cNvPr id="24"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25" name="矩形 24"/>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Tree>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333943" y="882653"/>
            <a:ext cx="6714558" cy="3144451"/>
          </a:xfrm>
          <a:prstGeom prst="rect">
            <a:avLst/>
          </a:prstGeom>
          <a:noFill/>
        </p:spPr>
        <p:txBody>
          <a:bodyPr wrap="square" lIns="0" rIns="0" rtlCol="0">
            <a:spAutoFit/>
          </a:bodyPr>
          <a:lstStyle/>
          <a:p>
            <a:pPr>
              <a:lnSpc>
                <a:spcPts val="3360"/>
              </a:lnSpc>
            </a:pPr>
            <a:r>
              <a:rPr lang="en-US" altLang="zh-CN" sz="2800" dirty="0" smtClean="0">
                <a:latin typeface="宋体" panose="02010600030101010101" pitchFamily="2" charset="-122"/>
                <a:cs typeface="方正静蕾简体" panose="03000509000000000000" pitchFamily="65" charset="-122"/>
              </a:rPr>
              <a:t>【</a:t>
            </a:r>
            <a:r>
              <a:rPr lang="zh-CN" altLang="en-US" sz="2800" dirty="0" smtClean="0">
                <a:latin typeface="宋体" panose="02010600030101010101" pitchFamily="2" charset="-122"/>
                <a:cs typeface="方正静蕾简体" panose="03000509000000000000" pitchFamily="65" charset="-122"/>
              </a:rPr>
              <a:t>例</a:t>
            </a:r>
            <a:r>
              <a:rPr lang="en-US" altLang="zh-CN" sz="2800" dirty="0" smtClean="0">
                <a:latin typeface="宋体" panose="02010600030101010101" pitchFamily="2" charset="-122"/>
                <a:cs typeface="方正静蕾简体" panose="03000509000000000000" pitchFamily="65" charset="-122"/>
              </a:rPr>
              <a:t>2</a:t>
            </a:r>
            <a:r>
              <a:rPr lang="en-US" altLang="zh-CN" sz="2800" dirty="0">
                <a:latin typeface="宋体" panose="02010600030101010101" pitchFamily="2" charset="-122"/>
                <a:cs typeface="方正静蕾简体" panose="03000509000000000000" pitchFamily="65" charset="-122"/>
              </a:rPr>
              <a:t>】</a:t>
            </a:r>
            <a:r>
              <a:rPr lang="zh-CN" altLang="en-US" sz="2800" dirty="0">
                <a:latin typeface="宋体" panose="02010600030101010101" pitchFamily="2" charset="-122"/>
                <a:cs typeface="方正静蕾简体" panose="03000509000000000000" pitchFamily="65" charset="-122"/>
              </a:rPr>
              <a:t>小明将装满水的溢水杯放到电子秤上，再用弹簧秤挂着铝块，将其缓慢浸入溢水杯的水中，如图</a:t>
            </a:r>
            <a:r>
              <a:rPr lang="en-US" altLang="zh-CN" sz="2800" dirty="0" smtClean="0">
                <a:latin typeface="宋体" panose="02010600030101010101" pitchFamily="2" charset="-122"/>
                <a:cs typeface="方正静蕾简体" panose="03000509000000000000" pitchFamily="65" charset="-122"/>
              </a:rPr>
              <a:t>8-12</a:t>
            </a:r>
            <a:r>
              <a:rPr lang="zh-CN" altLang="en-US" sz="2800" dirty="0">
                <a:latin typeface="宋体" panose="02010600030101010101" pitchFamily="2" charset="-122"/>
                <a:cs typeface="方正静蕾简体" panose="03000509000000000000" pitchFamily="65" charset="-122"/>
              </a:rPr>
              <a:t>所示。在铝块浸入水的过程中，溢水杯底所受水的压力</a:t>
            </a:r>
            <a:r>
              <a:rPr lang="zh-CN" altLang="en-US" sz="2800" dirty="0" smtClean="0">
                <a:latin typeface="宋体" panose="02010600030101010101" pitchFamily="2" charset="-122"/>
                <a:cs typeface="方正静蕾简体" panose="03000509000000000000" pitchFamily="65" charset="-122"/>
              </a:rPr>
              <a:t>将</a:t>
            </a:r>
            <a:endParaRPr lang="en-US" altLang="zh-CN" sz="2800" dirty="0" smtClean="0">
              <a:latin typeface="宋体" panose="02010600030101010101" pitchFamily="2" charset="-122"/>
              <a:cs typeface="方正静蕾简体" panose="03000509000000000000" pitchFamily="65" charset="-122"/>
            </a:endParaRPr>
          </a:p>
          <a:p>
            <a:pPr>
              <a:lnSpc>
                <a:spcPts val="3360"/>
              </a:lnSpc>
            </a:pPr>
            <a:r>
              <a:rPr lang="zh-CN" altLang="en-US" sz="2800" u="sng" dirty="0" smtClean="0">
                <a:latin typeface="宋体" panose="02010600030101010101" pitchFamily="2" charset="-122"/>
                <a:cs typeface="方正静蕾简体" panose="03000509000000000000" pitchFamily="65" charset="-122"/>
              </a:rPr>
              <a:t>      </a:t>
            </a:r>
            <a:r>
              <a:rPr lang="en-US" altLang="zh-CN" sz="2800" dirty="0" smtClean="0">
                <a:latin typeface="宋体" panose="02010600030101010101" pitchFamily="2" charset="-122"/>
                <a:cs typeface="方正静蕾简体" panose="03000509000000000000" pitchFamily="65" charset="-122"/>
              </a:rPr>
              <a:t>(</a:t>
            </a:r>
            <a:r>
              <a:rPr lang="zh-CN" altLang="en-US" sz="2800" dirty="0">
                <a:latin typeface="宋体" panose="02010600030101010101" pitchFamily="2" charset="-122"/>
                <a:cs typeface="方正静蕾简体" panose="03000509000000000000" pitchFamily="65" charset="-122"/>
              </a:rPr>
              <a:t>选填“变大” “变小”或“不变”</a:t>
            </a:r>
            <a:r>
              <a:rPr lang="en-US" altLang="zh-CN" sz="2800" dirty="0">
                <a:latin typeface="宋体" panose="02010600030101010101" pitchFamily="2" charset="-122"/>
                <a:cs typeface="方正静蕾简体" panose="03000509000000000000" pitchFamily="65" charset="-122"/>
              </a:rPr>
              <a:t>)</a:t>
            </a:r>
            <a:r>
              <a:rPr lang="zh-CN" altLang="en-US" sz="2800" dirty="0">
                <a:latin typeface="宋体" panose="02010600030101010101" pitchFamily="2" charset="-122"/>
                <a:cs typeface="方正静蕾简体" panose="03000509000000000000" pitchFamily="65" charset="-122"/>
              </a:rPr>
              <a:t>。电子秤的读数</a:t>
            </a:r>
            <a:r>
              <a:rPr lang="zh-CN" altLang="en-US" sz="2800" dirty="0" smtClean="0">
                <a:latin typeface="宋体" panose="02010600030101010101" pitchFamily="2" charset="-122"/>
                <a:cs typeface="方正静蕾简体" panose="03000509000000000000" pitchFamily="65" charset="-122"/>
              </a:rPr>
              <a:t>将</a:t>
            </a:r>
            <a:r>
              <a:rPr lang="zh-CN" altLang="en-US" sz="2800" u="sng" dirty="0" smtClean="0">
                <a:latin typeface="宋体" panose="02010600030101010101" pitchFamily="2" charset="-122"/>
                <a:cs typeface="方正静蕾简体" panose="03000509000000000000" pitchFamily="65" charset="-122"/>
              </a:rPr>
              <a:t>       </a:t>
            </a:r>
            <a:r>
              <a:rPr lang="en-US" altLang="zh-CN" sz="2800" dirty="0" smtClean="0">
                <a:latin typeface="宋体" panose="02010600030101010101" pitchFamily="2" charset="-122"/>
                <a:cs typeface="方正静蕾简体" panose="03000509000000000000" pitchFamily="65" charset="-122"/>
              </a:rPr>
              <a:t>(</a:t>
            </a:r>
            <a:r>
              <a:rPr lang="zh-CN" altLang="en-US" sz="2800" dirty="0">
                <a:latin typeface="宋体" panose="02010600030101010101" pitchFamily="2" charset="-122"/>
                <a:cs typeface="方正静蕾简体" panose="03000509000000000000" pitchFamily="65" charset="-122"/>
              </a:rPr>
              <a:t>选填“变大”“变小”或“不变”</a:t>
            </a:r>
            <a:r>
              <a:rPr lang="en-US" altLang="zh-CN" sz="2800" dirty="0">
                <a:latin typeface="宋体" panose="02010600030101010101" pitchFamily="2" charset="-122"/>
                <a:cs typeface="方正静蕾简体" panose="03000509000000000000" pitchFamily="65" charset="-122"/>
              </a:rPr>
              <a:t>)</a:t>
            </a:r>
            <a:r>
              <a:rPr lang="zh-CN" altLang="en-US" sz="2800" dirty="0">
                <a:latin typeface="宋体" panose="02010600030101010101" pitchFamily="2" charset="-122"/>
                <a:cs typeface="方正静蕾简体" panose="03000509000000000000" pitchFamily="65" charset="-122"/>
              </a:rPr>
              <a:t>。</a:t>
            </a:r>
            <a:endParaRPr lang="zh-CN" altLang="en-US" sz="2400" i="1" baseline="-25000" dirty="0" smtClean="0">
              <a:solidFill>
                <a:schemeClr val="tx1"/>
              </a:solidFill>
              <a:latin typeface="宋体" panose="02010600030101010101" pitchFamily="2" charset="-122"/>
              <a:ea typeface="宋体" panose="02010600030101010101" pitchFamily="2" charset="-122"/>
              <a:cs typeface="方正静蕾简体" panose="03000509000000000000" pitchFamily="65" charset="-122"/>
            </a:endParaRPr>
          </a:p>
        </p:txBody>
      </p:sp>
      <p:pic>
        <p:nvPicPr>
          <p:cNvPr id="20482" name="Picture 2" descr="C:\Documents and Settings\Administrator\桌面\pai\正文pai\2018XD-141.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7048501" y="1203399"/>
            <a:ext cx="1831432" cy="1787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p:cNvSpPr/>
          <p:nvPr/>
        </p:nvSpPr>
        <p:spPr>
          <a:xfrm>
            <a:off x="7189083" y="3124690"/>
            <a:ext cx="1261884" cy="369332"/>
          </a:xfrm>
          <a:prstGeom prst="rect">
            <a:avLst/>
          </a:prstGeom>
        </p:spPr>
        <p:txBody>
          <a:bodyPr wrap="none">
            <a:spAutoFit/>
          </a:bodyPr>
          <a:lstStyle/>
          <a:p>
            <a:pPr indent="266700" algn="ctr">
              <a:spcAft>
                <a:spcPts val="0"/>
              </a:spcAft>
            </a:pPr>
            <a:r>
              <a:rPr lang="zh-CN" altLang="zh-CN" kern="100" dirty="0">
                <a:latin typeface="Times New Roman" panose="02020603050405020304" pitchFamily="18" charset="0"/>
                <a:cs typeface="Times New Roman" panose="02020603050405020304" pitchFamily="18" charset="0"/>
              </a:rPr>
              <a:t>图</a:t>
            </a:r>
            <a:r>
              <a:rPr lang="en-US" altLang="zh-CN" kern="100" dirty="0">
                <a:latin typeface="Times New Roman" panose="02020603050405020304" pitchFamily="18" charset="0"/>
                <a:cs typeface="Courier New" panose="02070309020205020404" pitchFamily="49" charset="0"/>
              </a:rPr>
              <a:t>8</a:t>
            </a:r>
            <a:r>
              <a:rPr lang="zh-CN" altLang="zh-CN" kern="100" dirty="0">
                <a:latin typeface="Times New Roman" panose="02020603050405020304" pitchFamily="18" charset="0"/>
                <a:cs typeface="Times New Roman" panose="02020603050405020304" pitchFamily="18" charset="0"/>
              </a:rPr>
              <a:t>－</a:t>
            </a:r>
            <a:r>
              <a:rPr lang="en-US" altLang="zh-CN" kern="100" dirty="0">
                <a:latin typeface="Times New Roman" panose="02020603050405020304" pitchFamily="18" charset="0"/>
                <a:cs typeface="Courier New" panose="02070309020205020404" pitchFamily="49" charset="0"/>
              </a:rPr>
              <a:t>12</a:t>
            </a:r>
            <a:endParaRPr lang="zh-CN" altLang="zh-CN" kern="100" dirty="0">
              <a:latin typeface="宋体" panose="02010600030101010101" pitchFamily="2" charset="-122"/>
              <a:cs typeface="Courier New" panose="02070309020205020404" pitchFamily="49" charset="0"/>
            </a:endParaRPr>
          </a:p>
        </p:txBody>
      </p:sp>
      <p:grpSp>
        <p:nvGrpSpPr>
          <p:cNvPr id="10" name="组合 9"/>
          <p:cNvGrpSpPr/>
          <p:nvPr/>
        </p:nvGrpSpPr>
        <p:grpSpPr>
          <a:xfrm>
            <a:off x="474943" y="0"/>
            <a:ext cx="8274780" cy="768350"/>
            <a:chOff x="431463" y="178382"/>
            <a:chExt cx="8274780" cy="768350"/>
          </a:xfrm>
        </p:grpSpPr>
        <p:cxnSp>
          <p:nvCxnSpPr>
            <p:cNvPr id="12" name="直接连接符 11"/>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6" name="组合 15"/>
            <p:cNvGrpSpPr/>
            <p:nvPr/>
          </p:nvGrpSpPr>
          <p:grpSpPr>
            <a:xfrm>
              <a:off x="457232" y="178382"/>
              <a:ext cx="5519387" cy="768350"/>
              <a:chOff x="457232" y="178382"/>
              <a:chExt cx="5519387" cy="768350"/>
            </a:xfrm>
          </p:grpSpPr>
          <p:sp>
            <p:nvSpPr>
              <p:cNvPr id="17"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典型例题</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8" name="矩形 17"/>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
        <p:nvSpPr>
          <p:cNvPr id="11" name="文本框 10"/>
          <p:cNvSpPr txBox="1"/>
          <p:nvPr/>
        </p:nvSpPr>
        <p:spPr>
          <a:xfrm>
            <a:off x="245848" y="4175003"/>
            <a:ext cx="8732969" cy="2308324"/>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r>
              <a:rPr lang="zh-CN" altLang="en-US" sz="2400" b="1" dirty="0" smtClean="0"/>
              <a:t>解析：</a:t>
            </a:r>
            <a:r>
              <a:rPr lang="en-US" altLang="zh-CN" sz="2400" dirty="0" smtClean="0"/>
              <a:t>(</a:t>
            </a:r>
            <a:r>
              <a:rPr lang="en-US" altLang="zh-CN" sz="2400" dirty="0"/>
              <a:t>1)</a:t>
            </a:r>
            <a:r>
              <a:rPr lang="zh-CN" altLang="zh-CN" sz="2400" dirty="0"/>
              <a:t>铝块浸没在水中静止时与铝块未浸入水中时相比，溢水杯中水的深度不变，根据公式</a:t>
            </a:r>
            <a:r>
              <a:rPr lang="en-US" altLang="zh-CN" sz="2400" i="1" dirty="0"/>
              <a:t>p</a:t>
            </a:r>
            <a:r>
              <a:rPr lang="zh-CN" altLang="zh-CN" sz="2400" dirty="0"/>
              <a:t>＝</a:t>
            </a:r>
            <a:r>
              <a:rPr lang="en-US" altLang="zh-CN" sz="2400" i="1" dirty="0" err="1"/>
              <a:t>ρgh</a:t>
            </a:r>
            <a:r>
              <a:rPr lang="zh-CN" altLang="zh-CN" sz="2400" dirty="0"/>
              <a:t>可知，水对溢水杯底的压强不变，根据公式</a:t>
            </a:r>
            <a:r>
              <a:rPr lang="en-US" altLang="zh-CN" sz="2400" i="1" dirty="0"/>
              <a:t>F</a:t>
            </a:r>
            <a:r>
              <a:rPr lang="zh-CN" altLang="zh-CN" sz="2400" dirty="0"/>
              <a:t>＝</a:t>
            </a:r>
            <a:r>
              <a:rPr lang="en-US" altLang="zh-CN" sz="2400" i="1" dirty="0" err="1"/>
              <a:t>pS</a:t>
            </a:r>
            <a:r>
              <a:rPr lang="zh-CN" altLang="zh-CN" sz="2400" dirty="0"/>
              <a:t>可知，水对溢水杯底的压力不变；</a:t>
            </a:r>
            <a:r>
              <a:rPr lang="en-US" altLang="zh-CN" sz="2400" dirty="0"/>
              <a:t>(2)</a:t>
            </a:r>
            <a:r>
              <a:rPr lang="zh-CN" altLang="zh-CN" sz="2400" dirty="0"/>
              <a:t>由于溢水杯中装满水，铝块浸没在水中静止时，根据阿基米德原理可知铝块受到的浮力等于排开的水重，铝块对水的压力大小与浮力相等，所以溢水杯对电子秤的压力不变，即电子秤示数不变。</a:t>
            </a:r>
            <a:endParaRPr lang="zh-CN" altLang="en-US" sz="2400" dirty="0">
              <a:latin typeface="宋体" panose="02010600030101010101" pitchFamily="2" charset="-122"/>
              <a:ea typeface="宋体" panose="02010600030101010101" pitchFamily="2" charset="-122"/>
            </a:endParaRPr>
          </a:p>
        </p:txBody>
      </p:sp>
      <p:sp>
        <p:nvSpPr>
          <p:cNvPr id="13" name="TextBox 16"/>
          <p:cNvSpPr txBox="1"/>
          <p:nvPr/>
        </p:nvSpPr>
        <p:spPr>
          <a:xfrm>
            <a:off x="333943" y="2466532"/>
            <a:ext cx="1026795" cy="523220"/>
          </a:xfrm>
          <a:prstGeom prst="rect">
            <a:avLst/>
          </a:prstGeom>
          <a:noFill/>
        </p:spPr>
        <p:txBody>
          <a:bodyPr wrap="square" rtlCol="0">
            <a:spAutoFit/>
          </a:bodyPr>
          <a:lstStyle/>
          <a:p>
            <a:pPr algn="ctr"/>
            <a:r>
              <a:rPr lang="zh-CN" altLang="en-US" sz="2800" b="1" dirty="0" smtClean="0">
                <a:solidFill>
                  <a:srgbClr val="FF0000"/>
                </a:solidFill>
                <a:latin typeface="楷体" panose="02010609060101010101" pitchFamily="49" charset="-122"/>
                <a:ea typeface="楷体" panose="02010609060101010101" pitchFamily="49" charset="-122"/>
              </a:rPr>
              <a:t>不变</a:t>
            </a:r>
            <a:endParaRPr lang="zh-CN" altLang="en-US" sz="2800" b="1" dirty="0">
              <a:solidFill>
                <a:srgbClr val="FF0000"/>
              </a:solidFill>
              <a:latin typeface="楷体" panose="02010609060101010101" pitchFamily="49" charset="-122"/>
              <a:ea typeface="楷体" panose="02010609060101010101" pitchFamily="49" charset="-122"/>
            </a:endParaRPr>
          </a:p>
        </p:txBody>
      </p:sp>
      <p:sp>
        <p:nvSpPr>
          <p:cNvPr id="14" name="TextBox 16"/>
          <p:cNvSpPr txBox="1"/>
          <p:nvPr/>
        </p:nvSpPr>
        <p:spPr>
          <a:xfrm>
            <a:off x="4132773" y="2967188"/>
            <a:ext cx="1026795" cy="523220"/>
          </a:xfrm>
          <a:prstGeom prst="rect">
            <a:avLst/>
          </a:prstGeom>
          <a:noFill/>
        </p:spPr>
        <p:txBody>
          <a:bodyPr wrap="square" rtlCol="0">
            <a:spAutoFit/>
          </a:bodyPr>
          <a:lstStyle/>
          <a:p>
            <a:pPr algn="ctr"/>
            <a:r>
              <a:rPr lang="zh-CN" altLang="en-US" sz="2800" b="1" dirty="0" smtClean="0">
                <a:solidFill>
                  <a:srgbClr val="FF0000"/>
                </a:solidFill>
                <a:latin typeface="楷体" panose="02010609060101010101" pitchFamily="49" charset="-122"/>
                <a:ea typeface="楷体" panose="02010609060101010101" pitchFamily="49" charset="-122"/>
              </a:rPr>
              <a:t>不变</a:t>
            </a:r>
            <a:endParaRPr lang="zh-CN" altLang="en-US" sz="2800" b="1" dirty="0">
              <a:solidFill>
                <a:srgbClr val="FF0000"/>
              </a:solidFill>
              <a:latin typeface="楷体" panose="02010609060101010101" pitchFamily="49" charset="-122"/>
              <a:ea typeface="楷体" panose="02010609060101010101" pitchFamily="49" charset="-122"/>
            </a:endParaRPr>
          </a:p>
        </p:txBody>
      </p:sp>
      <p:sp>
        <p:nvSpPr>
          <p:cNvPr id="15" name="文本框 16"/>
          <p:cNvSpPr txBox="1"/>
          <p:nvPr/>
        </p:nvSpPr>
        <p:spPr>
          <a:xfrm>
            <a:off x="239404" y="4688037"/>
            <a:ext cx="8745856" cy="954107"/>
          </a:xfrm>
          <a:prstGeom prst="rect">
            <a:avLst/>
          </a:prstGeom>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p:spPr>
        <p:txBody>
          <a:bodyPr wrap="square" rtlCol="0">
            <a:spAutoFit/>
          </a:bodyPr>
          <a:lstStyle/>
          <a:p>
            <a:r>
              <a:rPr lang="zh-CN" altLang="zh-CN" sz="2800" b="1" dirty="0"/>
              <a:t>思维点拨</a:t>
            </a:r>
            <a:r>
              <a:rPr lang="zh-CN" altLang="zh-CN" sz="2800" b="1" dirty="0" smtClean="0"/>
              <a:t>：</a:t>
            </a:r>
            <a:r>
              <a:rPr lang="zh-CN" altLang="zh-CN" sz="2800" dirty="0"/>
              <a:t>本题考查了阿基米德原理及固体、液体压强公式应用。</a:t>
            </a:r>
          </a:p>
        </p:txBody>
      </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1" nodeType="clickEffect">
                                  <p:stCondLst>
                                    <p:cond delay="0"/>
                                  </p:stCondLst>
                                  <p:childTnLst>
                                    <p:animEffect transition="out" filter="fade">
                                      <p:cBhvr>
                                        <p:cTn id="21" dur="500"/>
                                        <p:tgtEl>
                                          <p:spTgt spid="11"/>
                                        </p:tgtEl>
                                      </p:cBhvr>
                                    </p:animEffect>
                                    <p:set>
                                      <p:cBhvr>
                                        <p:cTn id="22" dur="1" fill="hold">
                                          <p:stCondLst>
                                            <p:cond delay="499"/>
                                          </p:stCondLst>
                                        </p:cTn>
                                        <p:tgtEl>
                                          <p:spTgt spid="11"/>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left)">
                                      <p:cBhvr>
                                        <p:cTn id="2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3" grpId="0"/>
      <p:bldP spid="14" grpId="0"/>
      <p:bldP spid="1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626001" y="429188"/>
            <a:ext cx="8149491" cy="6222216"/>
          </a:xfrm>
          <a:prstGeom prst="rect">
            <a:avLst/>
          </a:prstGeom>
          <a:noFill/>
        </p:spPr>
        <p:txBody>
          <a:bodyPr wrap="square" lIns="0" rIns="0" rtlCol="0">
            <a:spAutoFit/>
          </a:bodyPr>
          <a:lstStyle/>
          <a:p>
            <a:pPr algn="ctr" fontAlgn="auto">
              <a:lnSpc>
                <a:spcPts val="3360"/>
              </a:lnSpc>
            </a:pPr>
            <a:endParaRPr lang="en-US" altLang="zh-CN" sz="2800" b="1" dirty="0" smtClean="0">
              <a:solidFill>
                <a:srgbClr val="005188"/>
              </a:solidFill>
              <a:latin typeface="宋体" panose="02010600030101010101" pitchFamily="2" charset="-122"/>
              <a:ea typeface="宋体" panose="02010600030101010101" pitchFamily="2" charset="-122"/>
              <a:sym typeface="+mn-ea"/>
            </a:endParaRPr>
          </a:p>
          <a:p>
            <a:pPr>
              <a:lnSpc>
                <a:spcPts val="3660"/>
              </a:lnSpc>
            </a:pPr>
            <a:r>
              <a:rPr lang="en-US" altLang="zh-CN" sz="2800" dirty="0" smtClean="0">
                <a:latin typeface="宋体" panose="02010600030101010101" pitchFamily="2" charset="-122"/>
                <a:ea typeface="宋体" panose="02010600030101010101" pitchFamily="2" charset="-122"/>
                <a:cs typeface="方正静蕾简体" panose="03000509000000000000" pitchFamily="65" charset="-122"/>
              </a:rPr>
              <a:t>1.</a:t>
            </a:r>
            <a:r>
              <a:rPr lang="zh-CN" altLang="zh-CN" sz="2800" dirty="0"/>
              <a:t>在探究</a:t>
            </a:r>
            <a:r>
              <a:rPr lang="en-US" altLang="zh-CN" sz="2800" dirty="0">
                <a:latin typeface="+mn-ea"/>
              </a:rPr>
              <a:t>“</a:t>
            </a:r>
            <a:r>
              <a:rPr lang="zh-CN" altLang="zh-CN" sz="2800" dirty="0">
                <a:latin typeface="+mn-ea"/>
              </a:rPr>
              <a:t>物体浮力的大小跟它排开液体的重力的关系</a:t>
            </a:r>
            <a:r>
              <a:rPr lang="en-US" altLang="zh-CN" sz="2800" dirty="0">
                <a:latin typeface="+mn-ea"/>
              </a:rPr>
              <a:t>”</a:t>
            </a:r>
            <a:r>
              <a:rPr lang="zh-CN" altLang="zh-CN" sz="2800" dirty="0"/>
              <a:t>实验时，具体设计的实验操作步骤如图</a:t>
            </a:r>
            <a:r>
              <a:rPr lang="en-US" altLang="zh-CN" sz="2800" dirty="0"/>
              <a:t>8</a:t>
            </a:r>
            <a:r>
              <a:rPr lang="zh-CN" altLang="zh-CN" sz="2800" dirty="0"/>
              <a:t>－</a:t>
            </a:r>
            <a:r>
              <a:rPr lang="en-US" altLang="zh-CN" sz="2800" dirty="0"/>
              <a:t>14</a:t>
            </a:r>
            <a:r>
              <a:rPr lang="zh-CN" altLang="zh-CN" sz="2800" dirty="0"/>
              <a:t>甲、乙、丙和丁所示。为方便操作和减小测量误差，最合理操作步骤应该是</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a:t>
            </a:r>
            <a:r>
              <a:rPr lang="en-US" altLang="zh-CN" sz="2800" dirty="0" smtClean="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a:t>
            </a:r>
            <a:endParaRPr lang="zh-CN" altLang="en-US" sz="2800" dirty="0">
              <a:latin typeface="宋体" panose="02010600030101010101" pitchFamily="2" charset="-122"/>
              <a:ea typeface="宋体" panose="02010600030101010101" pitchFamily="2" charset="-122"/>
              <a:cs typeface="方正静蕾简体" panose="03000509000000000000" pitchFamily="65" charset="-122"/>
            </a:endParaRPr>
          </a:p>
          <a:p>
            <a:pPr>
              <a:lnSpc>
                <a:spcPts val="3660"/>
              </a:lnSpc>
            </a:pPr>
            <a:endParaRPr lang="en-US" altLang="zh-CN" sz="2800" dirty="0" smtClean="0">
              <a:latin typeface="宋体" panose="02010600030101010101" pitchFamily="2" charset="-122"/>
              <a:ea typeface="宋体" panose="02010600030101010101" pitchFamily="2" charset="-122"/>
              <a:cs typeface="方正静蕾简体" panose="03000509000000000000" pitchFamily="65" charset="-122"/>
            </a:endParaRPr>
          </a:p>
          <a:p>
            <a:pPr>
              <a:lnSpc>
                <a:spcPts val="3660"/>
              </a:lnSpc>
            </a:pPr>
            <a:endParaRPr lang="en-US" altLang="zh-CN" sz="2800" dirty="0">
              <a:latin typeface="宋体" panose="02010600030101010101" pitchFamily="2" charset="-122"/>
              <a:ea typeface="宋体" panose="02010600030101010101" pitchFamily="2" charset="-122"/>
              <a:cs typeface="方正静蕾简体" panose="03000509000000000000" pitchFamily="65" charset="-122"/>
            </a:endParaRPr>
          </a:p>
          <a:p>
            <a:pPr>
              <a:lnSpc>
                <a:spcPts val="3660"/>
              </a:lnSpc>
            </a:pPr>
            <a:endParaRPr lang="en-US" altLang="zh-CN" sz="2800" dirty="0" smtClean="0">
              <a:latin typeface="宋体" panose="02010600030101010101" pitchFamily="2" charset="-122"/>
              <a:ea typeface="宋体" panose="02010600030101010101" pitchFamily="2" charset="-122"/>
              <a:cs typeface="方正静蕾简体" panose="03000509000000000000" pitchFamily="65" charset="-122"/>
            </a:endParaRPr>
          </a:p>
          <a:p>
            <a:pPr>
              <a:lnSpc>
                <a:spcPts val="3660"/>
              </a:lnSpc>
            </a:pPr>
            <a:endParaRPr lang="en-US" altLang="zh-CN" sz="2800" dirty="0">
              <a:latin typeface="宋体" panose="02010600030101010101" pitchFamily="2" charset="-122"/>
              <a:ea typeface="宋体" panose="02010600030101010101" pitchFamily="2" charset="-122"/>
              <a:cs typeface="方正静蕾简体" panose="03000509000000000000" pitchFamily="65" charset="-122"/>
            </a:endParaRPr>
          </a:p>
          <a:p>
            <a:pPr>
              <a:lnSpc>
                <a:spcPts val="3660"/>
              </a:lnSpc>
            </a:pPr>
            <a:endParaRPr lang="en-US" altLang="zh-CN" sz="2800" dirty="0" smtClean="0">
              <a:latin typeface="宋体" panose="02010600030101010101" pitchFamily="2" charset="-122"/>
              <a:ea typeface="宋体" panose="02010600030101010101" pitchFamily="2" charset="-122"/>
              <a:cs typeface="方正静蕾简体" panose="03000509000000000000" pitchFamily="65" charset="-122"/>
            </a:endParaRPr>
          </a:p>
          <a:p>
            <a:pPr algn="ctr">
              <a:lnSpc>
                <a:spcPts val="3660"/>
              </a:lnSpc>
            </a:pPr>
            <a:r>
              <a:rPr lang="zh-CN" altLang="en-US" sz="2400" dirty="0" smtClean="0">
                <a:latin typeface="宋体" panose="02010600030101010101" pitchFamily="2" charset="-122"/>
                <a:ea typeface="宋体" panose="02010600030101010101" pitchFamily="2" charset="-122"/>
                <a:cs typeface="方正静蕾简体" panose="03000509000000000000" pitchFamily="65" charset="-122"/>
              </a:rPr>
              <a:t>图</a:t>
            </a:r>
            <a:r>
              <a:rPr lang="en-US" altLang="zh-CN" sz="2400" dirty="0" smtClean="0">
                <a:latin typeface="宋体" panose="02010600030101010101" pitchFamily="2" charset="-122"/>
                <a:ea typeface="宋体" panose="02010600030101010101" pitchFamily="2" charset="-122"/>
                <a:cs typeface="方正静蕾简体" panose="03000509000000000000" pitchFamily="65" charset="-122"/>
              </a:rPr>
              <a:t>8-14</a:t>
            </a:r>
            <a:endParaRPr lang="en-US" altLang="zh-CN" sz="2400" dirty="0">
              <a:latin typeface="宋体" panose="02010600030101010101" pitchFamily="2" charset="-122"/>
              <a:ea typeface="宋体" panose="02010600030101010101" pitchFamily="2" charset="-122"/>
              <a:cs typeface="方正静蕾简体" panose="03000509000000000000" pitchFamily="65" charset="-122"/>
            </a:endParaRPr>
          </a:p>
          <a:p>
            <a:pPr>
              <a:lnSpc>
                <a:spcPts val="3660"/>
              </a:lnSpc>
            </a:pPr>
            <a:r>
              <a:rPr lang="en-US" altLang="zh-CN" sz="2800" dirty="0">
                <a:latin typeface="宋体" panose="02010600030101010101" pitchFamily="2" charset="-122"/>
                <a:ea typeface="宋体" panose="02010600030101010101" pitchFamily="2" charset="-122"/>
                <a:cs typeface="方正静蕾简体" panose="03000509000000000000" pitchFamily="65" charset="-122"/>
              </a:rPr>
              <a:t>A</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甲乙丙丁  </a:t>
            </a:r>
            <a:r>
              <a:rPr lang="en-US" altLang="zh-CN" sz="2800" dirty="0" smtClean="0">
                <a:latin typeface="宋体" panose="02010600030101010101" pitchFamily="2" charset="-122"/>
                <a:ea typeface="宋体" panose="02010600030101010101" pitchFamily="2" charset="-122"/>
                <a:cs typeface="方正静蕾简体" panose="03000509000000000000" pitchFamily="65" charset="-122"/>
              </a:rPr>
              <a:t>		B</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．乙甲丙</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丁  </a:t>
            </a:r>
            <a:endParaRPr lang="en-US" altLang="zh-CN" sz="2800" dirty="0" smtClean="0">
              <a:latin typeface="宋体" panose="02010600030101010101" pitchFamily="2" charset="-122"/>
              <a:ea typeface="宋体" panose="02010600030101010101" pitchFamily="2" charset="-122"/>
              <a:cs typeface="方正静蕾简体" panose="03000509000000000000" pitchFamily="65" charset="-122"/>
            </a:endParaRPr>
          </a:p>
          <a:p>
            <a:pPr>
              <a:lnSpc>
                <a:spcPts val="3660"/>
              </a:lnSpc>
            </a:pPr>
            <a:r>
              <a:rPr lang="en-US" altLang="zh-CN" sz="2800" dirty="0" smtClean="0">
                <a:latin typeface="宋体" panose="02010600030101010101" pitchFamily="2" charset="-122"/>
                <a:ea typeface="宋体" panose="02010600030101010101" pitchFamily="2" charset="-122"/>
                <a:cs typeface="方正静蕾简体" panose="03000509000000000000" pitchFamily="65" charset="-122"/>
              </a:rPr>
              <a:t>C</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．乙甲丁</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丙  </a:t>
            </a:r>
            <a:r>
              <a:rPr lang="en-US" altLang="zh-CN" sz="2800" dirty="0" smtClean="0">
                <a:latin typeface="宋体" panose="02010600030101010101" pitchFamily="2" charset="-122"/>
                <a:ea typeface="宋体" panose="02010600030101010101" pitchFamily="2" charset="-122"/>
                <a:cs typeface="方正静蕾简体" panose="03000509000000000000" pitchFamily="65" charset="-122"/>
              </a:rPr>
              <a:t>		D</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．丁甲乙</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丙</a:t>
            </a:r>
            <a:endParaRPr lang="zh-CN" altLang="en-US" sz="2800" dirty="0">
              <a:latin typeface="宋体" panose="02010600030101010101" pitchFamily="2" charset="-122"/>
              <a:ea typeface="宋体" panose="02010600030101010101" pitchFamily="2" charset="-122"/>
              <a:cs typeface="方正静蕾简体" panose="03000509000000000000" pitchFamily="65" charset="-122"/>
            </a:endParaRPr>
          </a:p>
        </p:txBody>
      </p:sp>
      <p:sp>
        <p:nvSpPr>
          <p:cNvPr id="4" name="矩形 3"/>
          <p:cNvSpPr/>
          <p:nvPr/>
        </p:nvSpPr>
        <p:spPr>
          <a:xfrm>
            <a:off x="4542553" y="2319504"/>
            <a:ext cx="444352" cy="523220"/>
          </a:xfrm>
          <a:prstGeom prst="rect">
            <a:avLst/>
          </a:prstGeom>
        </p:spPr>
        <p:txBody>
          <a:bodyPr wrap="none">
            <a:spAutoFit/>
          </a:bodyPr>
          <a:lstStyle/>
          <a:p>
            <a:r>
              <a:rPr lang="en-US" altLang="zh-CN" sz="2800" b="1" dirty="0" smtClean="0">
                <a:solidFill>
                  <a:srgbClr val="FF0000"/>
                </a:solidFill>
                <a:latin typeface="Times New Roman" panose="02020603050405020304"/>
                <a:ea typeface="楷体" panose="02010609060101010101" pitchFamily="49" charset="-122"/>
              </a:rPr>
              <a:t>D</a:t>
            </a:r>
            <a:endParaRPr lang="zh-CN" altLang="en-US" dirty="0">
              <a:ea typeface="楷体" panose="02010609060101010101" pitchFamily="49" charset="-122"/>
            </a:endParaRPr>
          </a:p>
        </p:txBody>
      </p:sp>
      <p:pic>
        <p:nvPicPr>
          <p:cNvPr id="21506" name="Picture 2" descr="C:\Documents and Settings\Administrator\桌面\pai\正文pai\WL54.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3420589" y="2766757"/>
            <a:ext cx="3132632" cy="2449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组合 9"/>
          <p:cNvGrpSpPr/>
          <p:nvPr/>
        </p:nvGrpSpPr>
        <p:grpSpPr>
          <a:xfrm>
            <a:off x="474943" y="0"/>
            <a:ext cx="8274780" cy="768350"/>
            <a:chOff x="431463" y="178382"/>
            <a:chExt cx="8274780" cy="768350"/>
          </a:xfrm>
        </p:grpSpPr>
        <p:cxnSp>
          <p:nvCxnSpPr>
            <p:cNvPr id="12" name="直接连接符 11"/>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6" name="组合 15"/>
            <p:cNvGrpSpPr/>
            <p:nvPr/>
          </p:nvGrpSpPr>
          <p:grpSpPr>
            <a:xfrm>
              <a:off x="457232" y="178382"/>
              <a:ext cx="5519387" cy="768350"/>
              <a:chOff x="457232" y="178382"/>
              <a:chExt cx="5519387" cy="768350"/>
            </a:xfrm>
          </p:grpSpPr>
          <p:sp>
            <p:nvSpPr>
              <p:cNvPr id="17"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针对训练</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8" name="矩形 17"/>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431463" y="946732"/>
            <a:ext cx="8432165" cy="5262979"/>
          </a:xfrm>
          <a:prstGeom prst="rect">
            <a:avLst/>
          </a:prstGeom>
          <a:noFill/>
        </p:spPr>
        <p:txBody>
          <a:bodyPr wrap="square" lIns="0" rIns="0" rtlCol="0">
            <a:spAutoFit/>
          </a:bodyPr>
          <a:lstStyle/>
          <a:p>
            <a:r>
              <a:rPr lang="en-US" altLang="zh-CN" sz="2800" dirty="0"/>
              <a:t>2</a:t>
            </a:r>
            <a:r>
              <a:rPr lang="zh-CN" altLang="zh-CN" sz="2800" dirty="0"/>
              <a:t>．在一次抗洪救灾行动中，一名质量为</a:t>
            </a:r>
            <a:r>
              <a:rPr lang="en-US" altLang="zh-CN" sz="2800" dirty="0"/>
              <a:t>60 kg</a:t>
            </a:r>
            <a:r>
              <a:rPr lang="zh-CN" altLang="zh-CN" sz="2800" dirty="0"/>
              <a:t>的武警战士登上一艘自重为</a:t>
            </a:r>
            <a:r>
              <a:rPr lang="en-US" altLang="zh-CN" sz="2800" dirty="0"/>
              <a:t>540 kg</a:t>
            </a:r>
            <a:r>
              <a:rPr lang="zh-CN" altLang="zh-CN" sz="2800" dirty="0"/>
              <a:t>的冲锋舟准备抢险救灾，此时漂浮在水面上的冲锋舟排开水的体积为</a:t>
            </a:r>
            <a:r>
              <a:rPr lang="en-US" altLang="zh-CN" sz="2800" dirty="0"/>
              <a:t>____m</a:t>
            </a:r>
            <a:r>
              <a:rPr lang="en-US" altLang="zh-CN" sz="2800" baseline="30000" dirty="0"/>
              <a:t>3</a:t>
            </a:r>
            <a:r>
              <a:rPr lang="zh-CN" altLang="zh-CN" sz="2800" dirty="0"/>
              <a:t>，若满载时排开水的体积为</a:t>
            </a:r>
            <a:r>
              <a:rPr lang="en-US" altLang="zh-CN" sz="2800" dirty="0"/>
              <a:t>1.2 m</a:t>
            </a:r>
            <a:r>
              <a:rPr lang="en-US" altLang="zh-CN" sz="2800" baseline="30000" dirty="0"/>
              <a:t>3</a:t>
            </a:r>
            <a:r>
              <a:rPr lang="zh-CN" altLang="zh-CN" sz="2800" dirty="0"/>
              <a:t>，最多还能装载质量为</a:t>
            </a:r>
            <a:r>
              <a:rPr lang="en-US" altLang="zh-CN" sz="2800" dirty="0"/>
              <a:t>____kg</a:t>
            </a:r>
            <a:r>
              <a:rPr lang="zh-CN" altLang="zh-CN" sz="2800" dirty="0"/>
              <a:t>的人和物资。</a:t>
            </a:r>
            <a:r>
              <a:rPr lang="en-US" altLang="zh-CN" sz="2800" dirty="0"/>
              <a:t>(</a:t>
            </a:r>
            <a:r>
              <a:rPr lang="zh-CN" altLang="zh-CN" sz="2800" i="1" dirty="0"/>
              <a:t>ρ</a:t>
            </a:r>
            <a:r>
              <a:rPr lang="zh-CN" altLang="zh-CN" sz="2800" baseline="-25000" dirty="0"/>
              <a:t>水</a:t>
            </a:r>
            <a:r>
              <a:rPr lang="zh-CN" altLang="zh-CN" sz="2800" dirty="0"/>
              <a:t>＝</a:t>
            </a:r>
            <a:r>
              <a:rPr lang="en-US" altLang="zh-CN" sz="2800" dirty="0"/>
              <a:t>1.0×10</a:t>
            </a:r>
            <a:r>
              <a:rPr lang="en-US" altLang="zh-CN" sz="2800" baseline="30000" dirty="0"/>
              <a:t>3</a:t>
            </a:r>
            <a:r>
              <a:rPr lang="en-US" altLang="zh-CN" sz="2800" dirty="0"/>
              <a:t> kg/m</a:t>
            </a:r>
            <a:r>
              <a:rPr lang="en-US" altLang="zh-CN" sz="2800" baseline="30000" dirty="0"/>
              <a:t>3</a:t>
            </a:r>
            <a:r>
              <a:rPr lang="en-US" altLang="zh-CN" sz="2800" dirty="0" smtClean="0"/>
              <a:t>)</a:t>
            </a:r>
          </a:p>
          <a:p>
            <a:endParaRPr lang="zh-CN" altLang="zh-CN" sz="2800" dirty="0"/>
          </a:p>
          <a:p>
            <a:r>
              <a:rPr lang="en-US" altLang="zh-CN" sz="2800" dirty="0"/>
              <a:t>3</a:t>
            </a:r>
            <a:r>
              <a:rPr lang="zh-CN" altLang="zh-CN" sz="2800" dirty="0"/>
              <a:t>．</a:t>
            </a:r>
            <a:r>
              <a:rPr lang="en-US" altLang="zh-CN" sz="2800" dirty="0"/>
              <a:t>(2019·</a:t>
            </a:r>
            <a:r>
              <a:rPr lang="zh-CN" altLang="zh-CN" sz="2800" dirty="0"/>
              <a:t>天津市</a:t>
            </a:r>
            <a:r>
              <a:rPr lang="en-US" altLang="zh-CN" sz="2800" dirty="0"/>
              <a:t>)</a:t>
            </a:r>
            <a:r>
              <a:rPr lang="zh-CN" altLang="zh-CN" sz="2800" dirty="0"/>
              <a:t>小明在学习</a:t>
            </a:r>
            <a:r>
              <a:rPr lang="en-US" altLang="zh-CN" sz="2800" dirty="0">
                <a:latin typeface="+mn-ea"/>
              </a:rPr>
              <a:t>“</a:t>
            </a:r>
            <a:r>
              <a:rPr lang="zh-CN" altLang="zh-CN" sz="2800" dirty="0">
                <a:latin typeface="+mn-ea"/>
              </a:rPr>
              <a:t>阿基米德原理</a:t>
            </a:r>
            <a:r>
              <a:rPr lang="en-US" altLang="zh-CN" sz="2800" dirty="0">
                <a:latin typeface="+mn-ea"/>
              </a:rPr>
              <a:t>”</a:t>
            </a:r>
            <a:r>
              <a:rPr lang="zh-CN" altLang="zh-CN" sz="2800" dirty="0">
                <a:latin typeface="+mn-ea"/>
              </a:rPr>
              <a:t>时</a:t>
            </a:r>
            <a:r>
              <a:rPr lang="zh-CN" altLang="zh-CN" sz="2800" dirty="0"/>
              <a:t>，做了如图</a:t>
            </a:r>
            <a:r>
              <a:rPr lang="en-US" altLang="zh-CN" sz="2800" dirty="0"/>
              <a:t>8</a:t>
            </a:r>
            <a:r>
              <a:rPr lang="zh-CN" altLang="zh-CN" sz="2800" dirty="0"/>
              <a:t>－</a:t>
            </a:r>
            <a:r>
              <a:rPr lang="en-US" altLang="zh-CN" sz="2800" dirty="0"/>
              <a:t>15</a:t>
            </a:r>
            <a:r>
              <a:rPr lang="zh-CN" altLang="zh-CN" sz="2800" dirty="0"/>
              <a:t>所示的实验</a:t>
            </a:r>
            <a:r>
              <a:rPr lang="zh-CN" altLang="zh-CN" sz="2800" dirty="0" smtClean="0"/>
              <a:t>。</a:t>
            </a:r>
            <a:endParaRPr lang="en-US" altLang="zh-CN" sz="2800" dirty="0" smtClean="0"/>
          </a:p>
          <a:p>
            <a:r>
              <a:rPr lang="zh-CN" altLang="zh-CN" sz="2800" dirty="0" smtClean="0"/>
              <a:t>由</a:t>
            </a:r>
            <a:r>
              <a:rPr lang="zh-CN" altLang="zh-CN" sz="2800" dirty="0"/>
              <a:t>图可知物体</a:t>
            </a:r>
            <a:r>
              <a:rPr lang="en-US" altLang="zh-CN" sz="2800" i="1" dirty="0"/>
              <a:t>A</a:t>
            </a:r>
            <a:r>
              <a:rPr lang="zh-CN" altLang="zh-CN" sz="2800" dirty="0"/>
              <a:t>所受浮力</a:t>
            </a:r>
            <a:r>
              <a:rPr lang="zh-CN" altLang="zh-CN" sz="2800" dirty="0" smtClean="0"/>
              <a:t>为</a:t>
            </a:r>
            <a:endParaRPr lang="en-US" altLang="zh-CN" sz="2800" dirty="0" smtClean="0"/>
          </a:p>
          <a:p>
            <a:r>
              <a:rPr lang="en-US" altLang="zh-CN" sz="2800" dirty="0" smtClean="0"/>
              <a:t>__________</a:t>
            </a:r>
            <a:r>
              <a:rPr lang="en-US" altLang="zh-CN" sz="2800" dirty="0"/>
              <a:t>N</a:t>
            </a:r>
            <a:r>
              <a:rPr lang="zh-CN" altLang="zh-CN" sz="2800" dirty="0"/>
              <a:t>；由</a:t>
            </a:r>
            <a:r>
              <a:rPr lang="zh-CN" altLang="zh-CN" sz="2800" dirty="0" smtClean="0"/>
              <a:t>阿基米德</a:t>
            </a:r>
            <a:endParaRPr lang="en-US" altLang="zh-CN" sz="2800" dirty="0" smtClean="0"/>
          </a:p>
          <a:p>
            <a:r>
              <a:rPr lang="zh-CN" altLang="zh-CN" sz="2800" dirty="0" smtClean="0"/>
              <a:t>原理</a:t>
            </a:r>
            <a:r>
              <a:rPr lang="zh-CN" altLang="zh-CN" sz="2800" dirty="0"/>
              <a:t>可知，丙图中弹簧测</a:t>
            </a:r>
            <a:r>
              <a:rPr lang="zh-CN" altLang="zh-CN" sz="2800" dirty="0" smtClean="0"/>
              <a:t>力</a:t>
            </a:r>
            <a:endParaRPr lang="en-US" altLang="zh-CN" sz="2800" dirty="0" smtClean="0"/>
          </a:p>
          <a:p>
            <a:r>
              <a:rPr lang="zh-CN" altLang="zh-CN" sz="2800" dirty="0" smtClean="0"/>
              <a:t>计</a:t>
            </a:r>
            <a:r>
              <a:rPr lang="zh-CN" altLang="zh-CN" sz="2800" dirty="0"/>
              <a:t>的示数应为</a:t>
            </a:r>
            <a:r>
              <a:rPr lang="en-US" altLang="zh-CN" sz="2800" dirty="0"/>
              <a:t>__________N</a:t>
            </a:r>
            <a:r>
              <a:rPr lang="zh-CN" altLang="zh-CN" sz="2800" dirty="0"/>
              <a:t>。</a:t>
            </a:r>
          </a:p>
        </p:txBody>
      </p:sp>
      <p:sp>
        <p:nvSpPr>
          <p:cNvPr id="4" name="矩形 3"/>
          <p:cNvSpPr/>
          <p:nvPr/>
        </p:nvSpPr>
        <p:spPr>
          <a:xfrm>
            <a:off x="7226242" y="1818441"/>
            <a:ext cx="633507" cy="523220"/>
          </a:xfrm>
          <a:prstGeom prst="rect">
            <a:avLst/>
          </a:prstGeom>
        </p:spPr>
        <p:txBody>
          <a:bodyPr wrap="none">
            <a:spAutoFit/>
          </a:bodyPr>
          <a:lstStyle/>
          <a:p>
            <a:r>
              <a:rPr lang="en-US" altLang="zh-CN" sz="2800" b="1" dirty="0" smtClean="0">
                <a:solidFill>
                  <a:srgbClr val="FF0000"/>
                </a:solidFill>
                <a:latin typeface="Times New Roman" panose="02020603050405020304"/>
                <a:ea typeface="楷体" panose="02010609060101010101" pitchFamily="49" charset="-122"/>
              </a:rPr>
              <a:t>0.6</a:t>
            </a:r>
            <a:endParaRPr lang="zh-CN" altLang="en-US" baseline="30000" dirty="0">
              <a:ea typeface="楷体" panose="02010609060101010101" pitchFamily="49" charset="-122"/>
            </a:endParaRPr>
          </a:p>
        </p:txBody>
      </p:sp>
      <p:sp>
        <p:nvSpPr>
          <p:cNvPr id="16" name="矩形 15"/>
          <p:cNvSpPr/>
          <p:nvPr/>
        </p:nvSpPr>
        <p:spPr>
          <a:xfrm rot="10800000" flipV="1">
            <a:off x="154714" y="2670906"/>
            <a:ext cx="1187929" cy="521970"/>
          </a:xfrm>
          <a:prstGeom prst="rect">
            <a:avLst/>
          </a:prstGeom>
        </p:spPr>
        <p:txBody>
          <a:bodyPr wrap="square">
            <a:spAutoFit/>
          </a:bodyPr>
          <a:lstStyle/>
          <a:p>
            <a:pPr algn="ctr"/>
            <a:r>
              <a:rPr lang="en-US" altLang="zh-CN" sz="2800" b="1" dirty="0" smtClean="0">
                <a:solidFill>
                  <a:srgbClr val="FF0000"/>
                </a:solidFill>
                <a:latin typeface="Times New Roman" panose="02020603050405020304"/>
                <a:ea typeface="楷体" panose="02010609060101010101" pitchFamily="49" charset="-122"/>
              </a:rPr>
              <a:t>600</a:t>
            </a:r>
            <a:endParaRPr lang="zh-CN" altLang="en-US" baseline="30000" dirty="0">
              <a:ea typeface="楷体" panose="02010609060101010101" pitchFamily="49" charset="-122"/>
            </a:endParaRPr>
          </a:p>
        </p:txBody>
      </p:sp>
      <p:grpSp>
        <p:nvGrpSpPr>
          <p:cNvPr id="12" name="组合 11"/>
          <p:cNvGrpSpPr/>
          <p:nvPr/>
        </p:nvGrpSpPr>
        <p:grpSpPr>
          <a:xfrm>
            <a:off x="474943" y="0"/>
            <a:ext cx="8274780" cy="768350"/>
            <a:chOff x="431463" y="178382"/>
            <a:chExt cx="8274780" cy="768350"/>
          </a:xfrm>
        </p:grpSpPr>
        <p:cxnSp>
          <p:nvCxnSpPr>
            <p:cNvPr id="19" name="直接连接符 18"/>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20" name="组合 19"/>
            <p:cNvGrpSpPr/>
            <p:nvPr/>
          </p:nvGrpSpPr>
          <p:grpSpPr>
            <a:xfrm>
              <a:off x="457232" y="178382"/>
              <a:ext cx="5519387" cy="768350"/>
              <a:chOff x="457232" y="178382"/>
              <a:chExt cx="5519387" cy="768350"/>
            </a:xfrm>
          </p:grpSpPr>
          <p:sp>
            <p:nvSpPr>
              <p:cNvPr id="21"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针对训练</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22" name="矩形 21"/>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pic>
        <p:nvPicPr>
          <p:cNvPr id="2" name="图片 1"/>
          <p:cNvPicPr>
            <a:picLocks noChangeAspect="1"/>
          </p:cNvPicPr>
          <p:nvPr/>
        </p:nvPicPr>
        <p:blipFill>
          <a:blip r:embed="rId3"/>
          <a:stretch>
            <a:fillRect/>
          </a:stretch>
        </p:blipFill>
        <p:spPr>
          <a:xfrm>
            <a:off x="5203930" y="4106174"/>
            <a:ext cx="3503746" cy="2484408"/>
          </a:xfrm>
          <a:prstGeom prst="rect">
            <a:avLst/>
          </a:prstGeom>
        </p:spPr>
      </p:pic>
      <p:sp>
        <p:nvSpPr>
          <p:cNvPr id="13" name="矩形 12"/>
          <p:cNvSpPr/>
          <p:nvPr/>
        </p:nvSpPr>
        <p:spPr>
          <a:xfrm>
            <a:off x="1098612" y="4748547"/>
            <a:ext cx="364202" cy="523220"/>
          </a:xfrm>
          <a:prstGeom prst="rect">
            <a:avLst/>
          </a:prstGeom>
        </p:spPr>
        <p:txBody>
          <a:bodyPr wrap="none">
            <a:spAutoFit/>
          </a:bodyPr>
          <a:lstStyle/>
          <a:p>
            <a:r>
              <a:rPr lang="en-US" altLang="zh-CN" sz="2800" b="1" dirty="0">
                <a:solidFill>
                  <a:srgbClr val="FF0000"/>
                </a:solidFill>
                <a:latin typeface="Times New Roman" panose="02020603050405020304"/>
                <a:ea typeface="楷体" panose="02010609060101010101" pitchFamily="49" charset="-122"/>
              </a:rPr>
              <a:t>1</a:t>
            </a:r>
            <a:endParaRPr lang="zh-CN" altLang="en-US" baseline="30000" dirty="0">
              <a:ea typeface="楷体" panose="02010609060101010101" pitchFamily="49" charset="-122"/>
            </a:endParaRPr>
          </a:p>
        </p:txBody>
      </p:sp>
      <p:sp>
        <p:nvSpPr>
          <p:cNvPr id="14" name="矩形 13"/>
          <p:cNvSpPr/>
          <p:nvPr/>
        </p:nvSpPr>
        <p:spPr>
          <a:xfrm>
            <a:off x="3162292" y="5615317"/>
            <a:ext cx="633507" cy="523220"/>
          </a:xfrm>
          <a:prstGeom prst="rect">
            <a:avLst/>
          </a:prstGeom>
        </p:spPr>
        <p:txBody>
          <a:bodyPr wrap="none">
            <a:spAutoFit/>
          </a:bodyPr>
          <a:lstStyle/>
          <a:p>
            <a:r>
              <a:rPr lang="en-US" altLang="zh-CN" sz="2800" b="1" dirty="0" smtClean="0">
                <a:solidFill>
                  <a:srgbClr val="FF0000"/>
                </a:solidFill>
                <a:latin typeface="Times New Roman" panose="02020603050405020304"/>
                <a:ea typeface="楷体" panose="02010609060101010101" pitchFamily="49" charset="-122"/>
              </a:rPr>
              <a:t>1.5</a:t>
            </a:r>
            <a:endParaRPr lang="zh-CN" altLang="en-US" baseline="30000" dirty="0">
              <a:ea typeface="楷体" panose="02010609060101010101" pitchFamily="49" charset="-122"/>
            </a:endParaRPr>
          </a:p>
        </p:txBody>
      </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6" grpId="0"/>
      <p:bldP spid="13" grpId="0"/>
      <p:bldP spid="1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207010" y="946732"/>
            <a:ext cx="8663940" cy="5262979"/>
          </a:xfrm>
          <a:prstGeom prst="rect">
            <a:avLst/>
          </a:prstGeom>
          <a:noFill/>
        </p:spPr>
        <p:txBody>
          <a:bodyPr wrap="square" lIns="0" rIns="0" rtlCol="0">
            <a:spAutoFit/>
          </a:bodyPr>
          <a:lstStyle/>
          <a:p>
            <a:r>
              <a:rPr lang="en-US" altLang="zh-CN" sz="2800" dirty="0">
                <a:latin typeface="宋体" panose="02010600030101010101" pitchFamily="2" charset="-122"/>
                <a:ea typeface="宋体" panose="02010600030101010101" pitchFamily="2" charset="-122"/>
                <a:cs typeface="方正静蕾简体" panose="03000509000000000000" pitchFamily="65" charset="-122"/>
              </a:rPr>
              <a:t>4</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．小芳同学在探究“浮力的大小等于什么”时，用弹</a:t>
            </a:r>
          </a:p>
          <a:p>
            <a:r>
              <a:rPr lang="zh-CN" altLang="en-US" sz="2800" dirty="0">
                <a:latin typeface="宋体" panose="02010600030101010101" pitchFamily="2" charset="-122"/>
                <a:ea typeface="宋体" panose="02010600030101010101" pitchFamily="2" charset="-122"/>
                <a:cs typeface="方正静蕾简体" panose="03000509000000000000" pitchFamily="65" charset="-122"/>
              </a:rPr>
              <a:t>   簧测力计、小石块、烧杯、小桶等进行实验操作，</a:t>
            </a:r>
          </a:p>
          <a:p>
            <a:r>
              <a:rPr lang="zh-CN" altLang="en-US" sz="2800" dirty="0">
                <a:latin typeface="宋体" panose="02010600030101010101" pitchFamily="2" charset="-122"/>
                <a:ea typeface="宋体" panose="02010600030101010101" pitchFamily="2" charset="-122"/>
                <a:cs typeface="方正静蕾简体" panose="03000509000000000000" pitchFamily="65" charset="-122"/>
              </a:rPr>
              <a:t>   如图</a:t>
            </a:r>
            <a:r>
              <a:rPr lang="en-US" altLang="zh-CN" sz="2800" dirty="0" smtClean="0">
                <a:latin typeface="宋体" panose="02010600030101010101" pitchFamily="2" charset="-122"/>
                <a:ea typeface="宋体" panose="02010600030101010101" pitchFamily="2" charset="-122"/>
                <a:cs typeface="方正静蕾简体" panose="03000509000000000000" pitchFamily="65" charset="-122"/>
              </a:rPr>
              <a:t>8-16</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所</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示</a:t>
            </a:r>
            <a:r>
              <a:rPr lang="en-US" altLang="zh-CN" sz="2800" dirty="0">
                <a:latin typeface="宋体" panose="02010600030101010101" pitchFamily="2" charset="-122"/>
                <a:ea typeface="宋体" panose="02010600030101010101" pitchFamily="2" charset="-122"/>
                <a:cs typeface="方正静蕾简体" panose="03000509000000000000" pitchFamily="65" charset="-122"/>
              </a:rPr>
              <a:t>a</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a:t>
            </a:r>
            <a:r>
              <a:rPr lang="en-US" altLang="zh-CN" sz="2800" dirty="0">
                <a:latin typeface="宋体" panose="02010600030101010101" pitchFamily="2" charset="-122"/>
                <a:ea typeface="宋体" panose="02010600030101010101" pitchFamily="2" charset="-122"/>
                <a:cs typeface="方正静蕾简体" panose="03000509000000000000" pitchFamily="65" charset="-122"/>
              </a:rPr>
              <a:t>b</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a:t>
            </a:r>
            <a:r>
              <a:rPr lang="en-US" altLang="zh-CN" sz="2800" dirty="0">
                <a:latin typeface="宋体" panose="02010600030101010101" pitchFamily="2" charset="-122"/>
                <a:ea typeface="宋体" panose="02010600030101010101" pitchFamily="2" charset="-122"/>
                <a:cs typeface="方正静蕾简体" panose="03000509000000000000" pitchFamily="65" charset="-122"/>
              </a:rPr>
              <a:t>c</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a:t>
            </a:r>
            <a:r>
              <a:rPr lang="en-US" altLang="zh-CN" sz="2800" dirty="0">
                <a:latin typeface="宋体" panose="02010600030101010101" pitchFamily="2" charset="-122"/>
                <a:ea typeface="宋体" panose="02010600030101010101" pitchFamily="2" charset="-122"/>
                <a:cs typeface="方正静蕾简体" panose="03000509000000000000" pitchFamily="65" charset="-122"/>
              </a:rPr>
              <a:t>d</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是四个步骤示意图。设四</a:t>
            </a:r>
          </a:p>
          <a:p>
            <a:r>
              <a:rPr lang="zh-CN" altLang="en-US" sz="2800" dirty="0">
                <a:latin typeface="宋体" panose="02010600030101010101" pitchFamily="2" charset="-122"/>
                <a:ea typeface="宋体" panose="02010600030101010101" pitchFamily="2" charset="-122"/>
                <a:cs typeface="方正静蕾简体" panose="03000509000000000000" pitchFamily="65" charset="-122"/>
              </a:rPr>
              <a:t>   个图中弹簧测力计的读数分别是</a:t>
            </a:r>
            <a:r>
              <a:rPr lang="en-US" altLang="zh-CN" sz="2800" i="1" dirty="0">
                <a:latin typeface="宋体" panose="02010600030101010101" pitchFamily="2" charset="-122"/>
                <a:ea typeface="宋体" panose="02010600030101010101" pitchFamily="2" charset="-122"/>
                <a:cs typeface="方正静蕾简体" panose="03000509000000000000" pitchFamily="65" charset="-122"/>
              </a:rPr>
              <a:t>F</a:t>
            </a:r>
            <a:r>
              <a:rPr lang="en-US" altLang="zh-CN" sz="2800" baseline="-25000" dirty="0">
                <a:latin typeface="宋体" panose="02010600030101010101" pitchFamily="2" charset="-122"/>
                <a:ea typeface="宋体" panose="02010600030101010101" pitchFamily="2" charset="-122"/>
                <a:cs typeface="方正静蕾简体" panose="03000509000000000000" pitchFamily="65" charset="-122"/>
              </a:rPr>
              <a:t>1</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a:t>
            </a:r>
            <a:r>
              <a:rPr lang="en-US" altLang="zh-CN" sz="2800" i="1" dirty="0">
                <a:latin typeface="宋体" panose="02010600030101010101" pitchFamily="2" charset="-122"/>
                <a:ea typeface="宋体" panose="02010600030101010101" pitchFamily="2" charset="-122"/>
                <a:cs typeface="方正静蕾简体" panose="03000509000000000000" pitchFamily="65" charset="-122"/>
              </a:rPr>
              <a:t>F</a:t>
            </a:r>
            <a:r>
              <a:rPr lang="en-US" altLang="zh-CN" sz="2800" baseline="-25000" dirty="0">
                <a:latin typeface="宋体" panose="02010600030101010101" pitchFamily="2" charset="-122"/>
                <a:ea typeface="宋体" panose="02010600030101010101" pitchFamily="2" charset="-122"/>
                <a:cs typeface="方正静蕾简体" panose="03000509000000000000" pitchFamily="65" charset="-122"/>
              </a:rPr>
              <a:t>2</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a:t>
            </a:r>
            <a:r>
              <a:rPr lang="en-US" altLang="zh-CN" sz="2800" i="1" dirty="0">
                <a:latin typeface="宋体" panose="02010600030101010101" pitchFamily="2" charset="-122"/>
                <a:ea typeface="宋体" panose="02010600030101010101" pitchFamily="2" charset="-122"/>
                <a:cs typeface="方正静蕾简体" panose="03000509000000000000" pitchFamily="65" charset="-122"/>
              </a:rPr>
              <a:t>F</a:t>
            </a:r>
            <a:r>
              <a:rPr lang="en-US" altLang="zh-CN" sz="2800" baseline="-25000" dirty="0">
                <a:latin typeface="宋体" panose="02010600030101010101" pitchFamily="2" charset="-122"/>
                <a:ea typeface="宋体" panose="02010600030101010101" pitchFamily="2" charset="-122"/>
                <a:cs typeface="方正静蕾简体" panose="03000509000000000000" pitchFamily="65" charset="-122"/>
              </a:rPr>
              <a:t>3</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a:t>
            </a:r>
            <a:r>
              <a:rPr lang="en-US" altLang="zh-CN" sz="2800" i="1" dirty="0">
                <a:latin typeface="宋体" panose="02010600030101010101" pitchFamily="2" charset="-122"/>
                <a:ea typeface="宋体" panose="02010600030101010101" pitchFamily="2" charset="-122"/>
                <a:cs typeface="方正静蕾简体" panose="03000509000000000000" pitchFamily="65" charset="-122"/>
              </a:rPr>
              <a:t>F</a:t>
            </a:r>
            <a:r>
              <a:rPr lang="en-US" altLang="zh-CN" sz="2800" baseline="-25000" dirty="0">
                <a:latin typeface="宋体" panose="02010600030101010101" pitchFamily="2" charset="-122"/>
                <a:ea typeface="宋体" panose="02010600030101010101" pitchFamily="2" charset="-122"/>
                <a:cs typeface="方正静蕾简体" panose="03000509000000000000" pitchFamily="65" charset="-122"/>
              </a:rPr>
              <a:t>4</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，由</a:t>
            </a:r>
          </a:p>
          <a:p>
            <a:r>
              <a:rPr lang="zh-CN" altLang="en-US" sz="2800" dirty="0">
                <a:latin typeface="宋体" panose="02010600030101010101" pitchFamily="2" charset="-122"/>
                <a:ea typeface="宋体" panose="02010600030101010101" pitchFamily="2" charset="-122"/>
                <a:cs typeface="方正静蕾简体" panose="03000509000000000000" pitchFamily="65" charset="-122"/>
              </a:rPr>
              <a:t>   四个图</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中</a:t>
            </a:r>
            <a:r>
              <a:rPr lang="en-US" altLang="zh-CN" sz="2800" u="sng" dirty="0" smtClean="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两</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个图的弹簧测力计的读数可以求</a:t>
            </a:r>
          </a:p>
          <a:p>
            <a:r>
              <a:rPr lang="zh-CN" altLang="en-US" sz="2800" dirty="0">
                <a:latin typeface="宋体" panose="02010600030101010101" pitchFamily="2" charset="-122"/>
                <a:ea typeface="宋体" panose="02010600030101010101" pitchFamily="2" charset="-122"/>
                <a:cs typeface="方正静蕾简体" panose="03000509000000000000" pitchFamily="65" charset="-122"/>
              </a:rPr>
              <a:t>   出小石块受到的浮力；被排开液体的重力</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为</a:t>
            </a:r>
            <a:r>
              <a:rPr lang="en-US" altLang="zh-CN" sz="2800" u="sng" dirty="0" smtClean="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a:t>
            </a:r>
          </a:p>
          <a:p>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如果</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关系式</a:t>
            </a:r>
            <a:r>
              <a:rPr lang="en-US" altLang="zh-CN" sz="2800" u="sng" dirty="0" smtClean="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成立</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，就可以得到著名的</a:t>
            </a:r>
          </a:p>
          <a:p>
            <a:r>
              <a:rPr lang="zh-CN" altLang="en-US" sz="2800" dirty="0">
                <a:latin typeface="宋体" panose="02010600030101010101" pitchFamily="2" charset="-122"/>
                <a:ea typeface="宋体" panose="02010600030101010101" pitchFamily="2" charset="-122"/>
                <a:cs typeface="方正静蕾简体" panose="03000509000000000000" pitchFamily="65" charset="-122"/>
              </a:rPr>
              <a:t>   阿基米德原理。</a:t>
            </a:r>
          </a:p>
          <a:p>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sym typeface="+mn-ea"/>
              </a:rPr>
              <a:t>         </a:t>
            </a:r>
            <a:endParaRPr lang="en-US" altLang="zh-CN" sz="2800" dirty="0">
              <a:latin typeface="宋体" panose="02010600030101010101" pitchFamily="2" charset="-122"/>
              <a:ea typeface="宋体" panose="02010600030101010101" pitchFamily="2" charset="-122"/>
              <a:cs typeface="方正静蕾简体" panose="03000509000000000000" pitchFamily="65" charset="-122"/>
            </a:endParaRPr>
          </a:p>
          <a:p>
            <a:endParaRPr lang="en-US" altLang="zh-CN" sz="2800" dirty="0">
              <a:latin typeface="宋体" panose="02010600030101010101" pitchFamily="2" charset="-122"/>
              <a:ea typeface="宋体" panose="02010600030101010101" pitchFamily="2" charset="-122"/>
              <a:cs typeface="方正静蕾简体" panose="03000509000000000000" pitchFamily="65" charset="-122"/>
            </a:endParaRPr>
          </a:p>
          <a:p>
            <a:endParaRPr lang="en-US" altLang="zh-CN" sz="2800" dirty="0" smtClean="0">
              <a:latin typeface="宋体" panose="02010600030101010101" pitchFamily="2" charset="-122"/>
              <a:ea typeface="宋体" panose="02010600030101010101" pitchFamily="2" charset="-122"/>
              <a:cs typeface="方正静蕾简体" panose="03000509000000000000" pitchFamily="65" charset="-122"/>
            </a:endParaRPr>
          </a:p>
          <a:p>
            <a:r>
              <a:rPr lang="en-US" altLang="zh-CN" sz="2800" dirty="0">
                <a:latin typeface="宋体" panose="02010600030101010101" pitchFamily="2" charset="-122"/>
                <a:ea typeface="宋体" panose="02010600030101010101" pitchFamily="2" charset="-122"/>
                <a:cs typeface="方正静蕾简体" panose="03000509000000000000" pitchFamily="65" charset="-122"/>
              </a:rPr>
              <a:t> </a:t>
            </a:r>
            <a:r>
              <a:rPr lang="en-US" altLang="zh-CN" sz="2800" dirty="0" smtClean="0">
                <a:latin typeface="宋体" panose="02010600030101010101" pitchFamily="2" charset="-122"/>
                <a:ea typeface="宋体" panose="02010600030101010101" pitchFamily="2" charset="-122"/>
                <a:cs typeface="方正静蕾简体" panose="03000509000000000000" pitchFamily="65" charset="-122"/>
              </a:rPr>
              <a:t>                  </a:t>
            </a:r>
            <a:endParaRPr lang="en-US" altLang="zh-CN" sz="2800" dirty="0">
              <a:latin typeface="宋体" panose="02010600030101010101" pitchFamily="2" charset="-122"/>
              <a:ea typeface="宋体" panose="02010600030101010101" pitchFamily="2" charset="-122"/>
              <a:cs typeface="方正静蕾简体" panose="03000509000000000000" pitchFamily="65" charset="-122"/>
            </a:endParaRPr>
          </a:p>
        </p:txBody>
      </p:sp>
      <p:sp>
        <p:nvSpPr>
          <p:cNvPr id="4" name="矩形 3"/>
          <p:cNvSpPr/>
          <p:nvPr/>
        </p:nvSpPr>
        <p:spPr>
          <a:xfrm>
            <a:off x="2230791" y="2593912"/>
            <a:ext cx="883575" cy="523220"/>
          </a:xfrm>
          <a:prstGeom prst="rect">
            <a:avLst/>
          </a:prstGeom>
        </p:spPr>
        <p:txBody>
          <a:bodyPr wrap="none">
            <a:spAutoFit/>
          </a:bodyPr>
          <a:lstStyle/>
          <a:p>
            <a:r>
              <a:rPr lang="en-US" altLang="zh-CN" sz="2800" b="1" dirty="0" smtClean="0">
                <a:solidFill>
                  <a:srgbClr val="FF0000"/>
                </a:solidFill>
                <a:latin typeface="Times New Roman" panose="02020603050405020304"/>
                <a:ea typeface="楷体" panose="02010609060101010101" pitchFamily="49" charset="-122"/>
              </a:rPr>
              <a:t>a</a:t>
            </a:r>
            <a:r>
              <a:rPr lang="zh-CN" altLang="en-US" sz="2800" b="1" dirty="0">
                <a:solidFill>
                  <a:srgbClr val="FF0000"/>
                </a:solidFill>
                <a:latin typeface="Times New Roman" panose="02020603050405020304"/>
                <a:ea typeface="楷体" panose="02010609060101010101" pitchFamily="49" charset="-122"/>
              </a:rPr>
              <a:t>、</a:t>
            </a:r>
            <a:r>
              <a:rPr lang="en-US" altLang="zh-CN" sz="2800" b="1" dirty="0">
                <a:solidFill>
                  <a:srgbClr val="FF0000"/>
                </a:solidFill>
                <a:latin typeface="Times New Roman" panose="02020603050405020304"/>
                <a:ea typeface="楷体" panose="02010609060101010101" pitchFamily="49" charset="-122"/>
              </a:rPr>
              <a:t>c</a:t>
            </a:r>
            <a:endParaRPr lang="zh-CN" altLang="en-US" dirty="0">
              <a:ea typeface="楷体" panose="02010609060101010101" pitchFamily="49" charset="-122"/>
            </a:endParaRPr>
          </a:p>
        </p:txBody>
      </p:sp>
      <p:sp>
        <p:nvSpPr>
          <p:cNvPr id="17" name="矩形 16"/>
          <p:cNvSpPr/>
          <p:nvPr/>
        </p:nvSpPr>
        <p:spPr>
          <a:xfrm>
            <a:off x="7519228" y="3055001"/>
            <a:ext cx="1023037" cy="523220"/>
          </a:xfrm>
          <a:prstGeom prst="rect">
            <a:avLst/>
          </a:prstGeom>
        </p:spPr>
        <p:txBody>
          <a:bodyPr wrap="none">
            <a:spAutoFit/>
          </a:bodyPr>
          <a:lstStyle/>
          <a:p>
            <a:r>
              <a:rPr lang="en-US" altLang="zh-CN" sz="2800" b="1" i="1" dirty="0" smtClean="0">
                <a:solidFill>
                  <a:srgbClr val="FF0000"/>
                </a:solidFill>
                <a:latin typeface="Times New Roman" panose="02020603050405020304"/>
                <a:ea typeface="楷体" panose="02010609060101010101" pitchFamily="49" charset="-122"/>
              </a:rPr>
              <a:t>F</a:t>
            </a:r>
            <a:r>
              <a:rPr lang="en-US" altLang="zh-CN" sz="2800" b="1" baseline="-25000" dirty="0" smtClean="0">
                <a:solidFill>
                  <a:srgbClr val="FF0000"/>
                </a:solidFill>
                <a:latin typeface="Times New Roman" panose="02020603050405020304"/>
                <a:ea typeface="楷体" panose="02010609060101010101" pitchFamily="49" charset="-122"/>
              </a:rPr>
              <a:t>4</a:t>
            </a:r>
            <a:r>
              <a:rPr lang="en-US" altLang="zh-CN" sz="2800" b="1" dirty="0" smtClean="0">
                <a:solidFill>
                  <a:srgbClr val="FF0000"/>
                </a:solidFill>
                <a:latin typeface="Times New Roman" panose="02020603050405020304"/>
                <a:ea typeface="楷体" panose="02010609060101010101" pitchFamily="49" charset="-122"/>
              </a:rPr>
              <a:t>-</a:t>
            </a:r>
            <a:r>
              <a:rPr lang="en-US" altLang="zh-CN" sz="2800" b="1" i="1" dirty="0" smtClean="0">
                <a:solidFill>
                  <a:srgbClr val="FF0000"/>
                </a:solidFill>
                <a:latin typeface="Times New Roman" panose="02020603050405020304"/>
                <a:ea typeface="楷体" panose="02010609060101010101" pitchFamily="49" charset="-122"/>
              </a:rPr>
              <a:t>F</a:t>
            </a:r>
            <a:r>
              <a:rPr lang="en-US" altLang="zh-CN" sz="2800" b="1" baseline="-25000" dirty="0" smtClean="0">
                <a:solidFill>
                  <a:srgbClr val="FF0000"/>
                </a:solidFill>
                <a:latin typeface="Times New Roman" panose="02020603050405020304"/>
                <a:ea typeface="楷体" panose="02010609060101010101" pitchFamily="49" charset="-122"/>
              </a:rPr>
              <a:t>2</a:t>
            </a:r>
            <a:endParaRPr lang="zh-CN" altLang="en-US" baseline="-25000" dirty="0">
              <a:ea typeface="楷体" panose="02010609060101010101" pitchFamily="49" charset="-122"/>
            </a:endParaRPr>
          </a:p>
        </p:txBody>
      </p:sp>
      <p:sp>
        <p:nvSpPr>
          <p:cNvPr id="18" name="矩形 17"/>
          <p:cNvSpPr/>
          <p:nvPr/>
        </p:nvSpPr>
        <p:spPr>
          <a:xfrm>
            <a:off x="2605361" y="3457668"/>
            <a:ext cx="2146742" cy="523220"/>
          </a:xfrm>
          <a:prstGeom prst="rect">
            <a:avLst/>
          </a:prstGeom>
        </p:spPr>
        <p:txBody>
          <a:bodyPr wrap="none">
            <a:spAutoFit/>
          </a:bodyPr>
          <a:lstStyle/>
          <a:p>
            <a:r>
              <a:rPr lang="en-US" altLang="zh-CN" sz="2800" b="1" i="1" dirty="0" smtClean="0">
                <a:solidFill>
                  <a:srgbClr val="FF0000"/>
                </a:solidFill>
                <a:latin typeface="Times New Roman" panose="02020603050405020304"/>
                <a:ea typeface="楷体" panose="02010609060101010101" pitchFamily="49" charset="-122"/>
              </a:rPr>
              <a:t>F</a:t>
            </a:r>
            <a:r>
              <a:rPr lang="en-US" altLang="zh-CN" sz="2800" b="1" baseline="-25000" dirty="0" smtClean="0">
                <a:solidFill>
                  <a:srgbClr val="FF0000"/>
                </a:solidFill>
                <a:latin typeface="Times New Roman" panose="02020603050405020304"/>
                <a:ea typeface="楷体" panose="02010609060101010101" pitchFamily="49" charset="-122"/>
              </a:rPr>
              <a:t>4</a:t>
            </a:r>
            <a:r>
              <a:rPr lang="en-US" altLang="zh-CN" sz="2800" b="1" dirty="0" smtClean="0">
                <a:solidFill>
                  <a:srgbClr val="FF0000"/>
                </a:solidFill>
                <a:latin typeface="Times New Roman" panose="02020603050405020304"/>
                <a:ea typeface="楷体" panose="02010609060101010101" pitchFamily="49" charset="-122"/>
              </a:rPr>
              <a:t>-</a:t>
            </a:r>
            <a:r>
              <a:rPr lang="en-US" altLang="zh-CN" sz="2800" b="1" i="1" dirty="0" smtClean="0">
                <a:solidFill>
                  <a:srgbClr val="FF0000"/>
                </a:solidFill>
                <a:latin typeface="Times New Roman" panose="02020603050405020304"/>
                <a:ea typeface="楷体" panose="02010609060101010101" pitchFamily="49" charset="-122"/>
              </a:rPr>
              <a:t>F</a:t>
            </a:r>
            <a:r>
              <a:rPr lang="en-US" altLang="zh-CN" sz="2800" b="1" baseline="-25000" dirty="0" smtClean="0">
                <a:solidFill>
                  <a:srgbClr val="FF0000"/>
                </a:solidFill>
                <a:latin typeface="Times New Roman" panose="02020603050405020304"/>
                <a:ea typeface="楷体" panose="02010609060101010101" pitchFamily="49" charset="-122"/>
              </a:rPr>
              <a:t>2</a:t>
            </a:r>
            <a:r>
              <a:rPr lang="en-US" altLang="zh-CN" sz="2800" b="1" dirty="0" smtClean="0">
                <a:solidFill>
                  <a:srgbClr val="FF0000"/>
                </a:solidFill>
                <a:latin typeface="Times New Roman" panose="02020603050405020304"/>
                <a:ea typeface="楷体" panose="02010609060101010101" pitchFamily="49" charset="-122"/>
              </a:rPr>
              <a:t>=</a:t>
            </a:r>
            <a:r>
              <a:rPr lang="en-US" altLang="zh-CN" sz="2800" b="1" i="1" dirty="0" smtClean="0">
                <a:solidFill>
                  <a:srgbClr val="FF0000"/>
                </a:solidFill>
                <a:latin typeface="Times New Roman" panose="02020603050405020304"/>
                <a:ea typeface="楷体" panose="02010609060101010101" pitchFamily="49" charset="-122"/>
              </a:rPr>
              <a:t>F</a:t>
            </a:r>
            <a:r>
              <a:rPr lang="en-US" altLang="zh-CN" sz="2800" b="1" baseline="-25000" dirty="0" smtClean="0">
                <a:solidFill>
                  <a:srgbClr val="FF0000"/>
                </a:solidFill>
                <a:latin typeface="Times New Roman" panose="02020603050405020304"/>
                <a:ea typeface="楷体" panose="02010609060101010101" pitchFamily="49" charset="-122"/>
              </a:rPr>
              <a:t>1</a:t>
            </a:r>
            <a:r>
              <a:rPr lang="en-US" altLang="zh-CN" sz="2800" b="1" dirty="0" smtClean="0">
                <a:solidFill>
                  <a:srgbClr val="FF0000"/>
                </a:solidFill>
                <a:latin typeface="Times New Roman" panose="02020603050405020304"/>
                <a:ea typeface="楷体" panose="02010609060101010101" pitchFamily="49" charset="-122"/>
              </a:rPr>
              <a:t>-</a:t>
            </a:r>
            <a:r>
              <a:rPr lang="en-US" altLang="zh-CN" sz="2800" b="1" i="1" dirty="0" smtClean="0">
                <a:solidFill>
                  <a:srgbClr val="FF0000"/>
                </a:solidFill>
                <a:latin typeface="Times New Roman" panose="02020603050405020304"/>
                <a:ea typeface="楷体" panose="02010609060101010101" pitchFamily="49" charset="-122"/>
              </a:rPr>
              <a:t>F</a:t>
            </a:r>
            <a:r>
              <a:rPr lang="en-US" altLang="zh-CN" sz="2800" b="1" baseline="-25000" dirty="0" smtClean="0">
                <a:solidFill>
                  <a:srgbClr val="FF0000"/>
                </a:solidFill>
                <a:latin typeface="Times New Roman" panose="02020603050405020304"/>
                <a:ea typeface="楷体" panose="02010609060101010101" pitchFamily="49" charset="-122"/>
              </a:rPr>
              <a:t>3</a:t>
            </a:r>
            <a:endParaRPr lang="zh-CN" altLang="en-US" baseline="-25000" dirty="0">
              <a:ea typeface="楷体" panose="02010609060101010101" pitchFamily="49" charset="-122"/>
            </a:endParaRPr>
          </a:p>
        </p:txBody>
      </p:sp>
      <p:grpSp>
        <p:nvGrpSpPr>
          <p:cNvPr id="16" name="组合 15"/>
          <p:cNvGrpSpPr/>
          <p:nvPr/>
        </p:nvGrpSpPr>
        <p:grpSpPr>
          <a:xfrm>
            <a:off x="474943" y="0"/>
            <a:ext cx="8274780" cy="768350"/>
            <a:chOff x="431463" y="178382"/>
            <a:chExt cx="8274780" cy="768350"/>
          </a:xfrm>
        </p:grpSpPr>
        <p:cxnSp>
          <p:nvCxnSpPr>
            <p:cNvPr id="19" name="直接连接符 18"/>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20" name="组合 19"/>
            <p:cNvGrpSpPr/>
            <p:nvPr/>
          </p:nvGrpSpPr>
          <p:grpSpPr>
            <a:xfrm>
              <a:off x="457232" y="178382"/>
              <a:ext cx="5519387" cy="768350"/>
              <a:chOff x="457232" y="178382"/>
              <a:chExt cx="5519387" cy="768350"/>
            </a:xfrm>
          </p:grpSpPr>
          <p:sp>
            <p:nvSpPr>
              <p:cNvPr id="21"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针对训练</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22" name="矩形 21"/>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pic>
        <p:nvPicPr>
          <p:cNvPr id="2" name="图片 1"/>
          <p:cNvPicPr>
            <a:picLocks noChangeAspect="1"/>
          </p:cNvPicPr>
          <p:nvPr/>
        </p:nvPicPr>
        <p:blipFill>
          <a:blip r:embed="rId3"/>
          <a:stretch>
            <a:fillRect/>
          </a:stretch>
        </p:blipFill>
        <p:spPr>
          <a:xfrm>
            <a:off x="3114365" y="4036181"/>
            <a:ext cx="4097317" cy="2689322"/>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ppt_x"/>
                                          </p:val>
                                        </p:tav>
                                        <p:tav tm="100000">
                                          <p:val>
                                            <p:strVal val="#ppt_x"/>
                                          </p:val>
                                        </p:tav>
                                      </p:tavLst>
                                    </p:anim>
                                    <p:anim calcmode="lin" valueType="num">
                                      <p:cBhvr additive="base">
                                        <p:cTn id="1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7" grpId="0"/>
      <p:bldP spid="1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474943" y="653789"/>
            <a:ext cx="8274780" cy="5029582"/>
          </a:xfrm>
          <a:prstGeom prst="rect">
            <a:avLst/>
          </a:prstGeom>
          <a:noFill/>
        </p:spPr>
        <p:txBody>
          <a:bodyPr wrap="square" lIns="0" rIns="0" rtlCol="0">
            <a:spAutoFit/>
          </a:bodyPr>
          <a:lstStyle/>
          <a:p>
            <a:pPr algn="ctr" fontAlgn="auto">
              <a:lnSpc>
                <a:spcPts val="3360"/>
              </a:lnSpc>
            </a:pPr>
            <a:endParaRPr lang="zh-CN" altLang="en-US" sz="2800" b="1" dirty="0">
              <a:solidFill>
                <a:srgbClr val="005188"/>
              </a:solidFill>
              <a:ea typeface="宋体" panose="02010600030101010101" pitchFamily="2" charset="-122"/>
              <a:cs typeface="方正静蕾简体" panose="03000509000000000000" pitchFamily="65" charset="-122"/>
              <a:sym typeface="+mn-ea"/>
            </a:endParaRPr>
          </a:p>
          <a:p>
            <a:pPr fontAlgn="auto">
              <a:lnSpc>
                <a:spcPts val="3860"/>
              </a:lnSpc>
            </a:pPr>
            <a:r>
              <a:rPr lang="en-US" altLang="zh-CN" sz="2800" dirty="0" smtClean="0">
                <a:cs typeface="方正静蕾简体" panose="03000509000000000000" pitchFamily="65" charset="-122"/>
              </a:rPr>
              <a:t>5</a:t>
            </a:r>
            <a:r>
              <a:rPr lang="zh-CN" altLang="en-US" sz="2800" dirty="0" smtClean="0">
                <a:cs typeface="方正静蕾简体" panose="03000509000000000000" pitchFamily="65" charset="-122"/>
              </a:rPr>
              <a:t>．将一个密度为</a:t>
            </a:r>
            <a:r>
              <a:rPr lang="en-US" altLang="zh-CN" sz="2800" dirty="0" smtClean="0">
                <a:cs typeface="方正静蕾简体" panose="03000509000000000000" pitchFamily="65" charset="-122"/>
              </a:rPr>
              <a:t>0.9×10</a:t>
            </a:r>
            <a:r>
              <a:rPr lang="en-US" altLang="zh-CN" sz="2800" baseline="30000" dirty="0" smtClean="0">
                <a:cs typeface="方正静蕾简体" panose="03000509000000000000" pitchFamily="65" charset="-122"/>
              </a:rPr>
              <a:t>3</a:t>
            </a:r>
            <a:r>
              <a:rPr lang="en-US" altLang="zh-CN" sz="2800" dirty="0" smtClean="0">
                <a:cs typeface="方正静蕾简体" panose="03000509000000000000" pitchFamily="65" charset="-122"/>
              </a:rPr>
              <a:t> kg/m</a:t>
            </a:r>
            <a:r>
              <a:rPr lang="en-US" altLang="zh-CN" sz="2800" baseline="30000" dirty="0" smtClean="0">
                <a:cs typeface="方正静蕾简体" panose="03000509000000000000" pitchFamily="65" charset="-122"/>
              </a:rPr>
              <a:t>3</a:t>
            </a:r>
            <a:r>
              <a:rPr lang="zh-CN" altLang="en-US" sz="2800" dirty="0" smtClean="0">
                <a:cs typeface="方正静蕾简体" panose="03000509000000000000" pitchFamily="65" charset="-122"/>
              </a:rPr>
              <a:t>的实心小球，先后浸没在水和酒精中，松开手后，小球静止时，排开水和酒精的体积分别为</a:t>
            </a:r>
            <a:r>
              <a:rPr lang="en-US" altLang="zh-CN" sz="2800" i="1" dirty="0" smtClean="0">
                <a:cs typeface="方正静蕾简体" panose="03000509000000000000" pitchFamily="65" charset="-122"/>
              </a:rPr>
              <a:t>V</a:t>
            </a:r>
            <a:r>
              <a:rPr lang="en-US" altLang="zh-CN" sz="2800" baseline="-25000" dirty="0" smtClean="0">
                <a:cs typeface="方正静蕾简体" panose="03000509000000000000" pitchFamily="65" charset="-122"/>
              </a:rPr>
              <a:t>1</a:t>
            </a:r>
            <a:r>
              <a:rPr lang="zh-CN" altLang="en-US" sz="2800" dirty="0" smtClean="0">
                <a:cs typeface="方正静蕾简体" panose="03000509000000000000" pitchFamily="65" charset="-122"/>
              </a:rPr>
              <a:t>和</a:t>
            </a:r>
            <a:r>
              <a:rPr lang="en-US" altLang="zh-CN" sz="2800" i="1" dirty="0" smtClean="0">
                <a:cs typeface="方正静蕾简体" panose="03000509000000000000" pitchFamily="65" charset="-122"/>
              </a:rPr>
              <a:t>V</a:t>
            </a:r>
            <a:r>
              <a:rPr lang="en-US" altLang="zh-CN" sz="2800" baseline="-25000" dirty="0" smtClean="0">
                <a:cs typeface="方正静蕾简体" panose="03000509000000000000" pitchFamily="65" charset="-122"/>
              </a:rPr>
              <a:t>2</a:t>
            </a:r>
            <a:r>
              <a:rPr lang="zh-CN" altLang="en-US" sz="2800" dirty="0" smtClean="0">
                <a:cs typeface="方正静蕾简体" panose="03000509000000000000" pitchFamily="65" charset="-122"/>
              </a:rPr>
              <a:t>，小球在水和酒精中所受的浮力分别为</a:t>
            </a:r>
            <a:r>
              <a:rPr lang="en-US" altLang="zh-CN" sz="2800" i="1" dirty="0" smtClean="0">
                <a:cs typeface="方正静蕾简体" panose="03000509000000000000" pitchFamily="65" charset="-122"/>
              </a:rPr>
              <a:t>F</a:t>
            </a:r>
            <a:r>
              <a:rPr lang="en-US" altLang="zh-CN" sz="2800" baseline="-25000" dirty="0" smtClean="0">
                <a:cs typeface="方正静蕾简体" panose="03000509000000000000" pitchFamily="65" charset="-122"/>
              </a:rPr>
              <a:t>1</a:t>
            </a:r>
            <a:r>
              <a:rPr lang="zh-CN" altLang="en-US" sz="2800" dirty="0" smtClean="0">
                <a:cs typeface="方正静蕾简体" panose="03000509000000000000" pitchFamily="65" charset="-122"/>
              </a:rPr>
              <a:t>和</a:t>
            </a:r>
            <a:r>
              <a:rPr lang="en-US" altLang="zh-CN" sz="2800" i="1" dirty="0" smtClean="0">
                <a:cs typeface="方正静蕾简体" panose="03000509000000000000" pitchFamily="65" charset="-122"/>
              </a:rPr>
              <a:t>F</a:t>
            </a:r>
            <a:r>
              <a:rPr lang="en-US" altLang="zh-CN" sz="2800" baseline="-25000" dirty="0" smtClean="0">
                <a:cs typeface="方正静蕾简体" panose="03000509000000000000" pitchFamily="65" charset="-122"/>
              </a:rPr>
              <a:t>2</a:t>
            </a:r>
            <a:r>
              <a:rPr lang="zh-CN" altLang="en-US" sz="2800" dirty="0" smtClean="0">
                <a:cs typeface="方正静蕾简体" panose="03000509000000000000" pitchFamily="65" charset="-122"/>
              </a:rPr>
              <a:t>。以下判断正确的是（</a:t>
            </a:r>
            <a:r>
              <a:rPr lang="en-US" altLang="zh-CN" sz="2800" i="1" dirty="0" smtClean="0">
                <a:cs typeface="方正静蕾简体" panose="03000509000000000000" pitchFamily="65" charset="-122"/>
              </a:rPr>
              <a:t>ρ</a:t>
            </a:r>
            <a:r>
              <a:rPr lang="zh-CN" altLang="en-US" sz="2800" baseline="-25000" dirty="0" smtClean="0">
                <a:cs typeface="方正静蕾简体" panose="03000509000000000000" pitchFamily="65" charset="-122"/>
              </a:rPr>
              <a:t>水</a:t>
            </a:r>
            <a:r>
              <a:rPr lang="en-US" altLang="zh-CN" sz="2800" dirty="0" smtClean="0">
                <a:cs typeface="方正静蕾简体" panose="03000509000000000000" pitchFamily="65" charset="-122"/>
              </a:rPr>
              <a:t>=1.0×10</a:t>
            </a:r>
            <a:r>
              <a:rPr lang="en-US" altLang="zh-CN" sz="2800" baseline="30000" dirty="0" smtClean="0">
                <a:cs typeface="方正静蕾简体" panose="03000509000000000000" pitchFamily="65" charset="-122"/>
              </a:rPr>
              <a:t>3</a:t>
            </a:r>
            <a:r>
              <a:rPr lang="en-US" altLang="zh-CN" sz="2800" dirty="0" smtClean="0">
                <a:cs typeface="方正静蕾简体" panose="03000509000000000000" pitchFamily="65" charset="-122"/>
              </a:rPr>
              <a:t> kg/m</a:t>
            </a:r>
            <a:r>
              <a:rPr lang="en-US" altLang="zh-CN" sz="2800" baseline="30000" dirty="0" smtClean="0">
                <a:cs typeface="方正静蕾简体" panose="03000509000000000000" pitchFamily="65" charset="-122"/>
              </a:rPr>
              <a:t>3</a:t>
            </a:r>
            <a:r>
              <a:rPr lang="zh-CN" altLang="en-US" sz="2800" dirty="0" smtClean="0">
                <a:cs typeface="方正静蕾简体" panose="03000509000000000000" pitchFamily="65" charset="-122"/>
              </a:rPr>
              <a:t>，</a:t>
            </a:r>
            <a:r>
              <a:rPr lang="en-US" altLang="zh-CN" sz="2800" i="1" dirty="0" smtClean="0">
                <a:cs typeface="方正静蕾简体" panose="03000509000000000000" pitchFamily="65" charset="-122"/>
              </a:rPr>
              <a:t>ρ</a:t>
            </a:r>
            <a:r>
              <a:rPr lang="zh-CN" altLang="en-US" sz="2800" baseline="-25000" dirty="0" smtClean="0">
                <a:cs typeface="方正静蕾简体" panose="03000509000000000000" pitchFamily="65" charset="-122"/>
              </a:rPr>
              <a:t>酒精</a:t>
            </a:r>
            <a:r>
              <a:rPr lang="en-US" altLang="zh-CN" sz="2800" dirty="0" smtClean="0">
                <a:cs typeface="方正静蕾简体" panose="03000509000000000000" pitchFamily="65" charset="-122"/>
              </a:rPr>
              <a:t>=0.8×10</a:t>
            </a:r>
            <a:r>
              <a:rPr lang="en-US" altLang="zh-CN" sz="2800" baseline="30000" dirty="0" smtClean="0">
                <a:cs typeface="方正静蕾简体" panose="03000509000000000000" pitchFamily="65" charset="-122"/>
              </a:rPr>
              <a:t>3</a:t>
            </a:r>
            <a:r>
              <a:rPr lang="en-US" altLang="zh-CN" sz="2800" dirty="0" smtClean="0">
                <a:cs typeface="方正静蕾简体" panose="03000509000000000000" pitchFamily="65" charset="-122"/>
              </a:rPr>
              <a:t> kg/m</a:t>
            </a:r>
            <a:r>
              <a:rPr lang="en-US" altLang="zh-CN" sz="2800" baseline="30000" dirty="0" smtClean="0">
                <a:cs typeface="方正静蕾简体" panose="03000509000000000000" pitchFamily="65" charset="-122"/>
              </a:rPr>
              <a:t>3</a:t>
            </a:r>
            <a:r>
              <a:rPr lang="zh-CN" altLang="en-US" sz="2800" dirty="0" smtClean="0">
                <a:cs typeface="方正静蕾简体" panose="03000509000000000000" pitchFamily="65" charset="-122"/>
              </a:rPr>
              <a:t>）（  </a:t>
            </a:r>
            <a:r>
              <a:rPr lang="en-US" altLang="zh-CN" sz="2800" dirty="0" smtClean="0">
                <a:cs typeface="方正静蕾简体" panose="03000509000000000000" pitchFamily="65" charset="-122"/>
              </a:rPr>
              <a:t> </a:t>
            </a:r>
            <a:r>
              <a:rPr lang="zh-CN" altLang="en-US" sz="2800" dirty="0" smtClean="0">
                <a:cs typeface="方正静蕾简体" panose="03000509000000000000" pitchFamily="65" charset="-122"/>
              </a:rPr>
              <a:t>）</a:t>
            </a:r>
          </a:p>
          <a:p>
            <a:pPr fontAlgn="auto">
              <a:lnSpc>
                <a:spcPts val="3860"/>
              </a:lnSpc>
            </a:pPr>
            <a:r>
              <a:rPr lang="en-US" altLang="zh-CN" sz="2800" dirty="0" smtClean="0">
                <a:cs typeface="方正静蕾简体" panose="03000509000000000000" pitchFamily="65" charset="-122"/>
              </a:rPr>
              <a:t>A</a:t>
            </a:r>
            <a:r>
              <a:rPr lang="zh-CN" altLang="en-US" sz="2800" dirty="0" smtClean="0">
                <a:cs typeface="方正静蕾简体" panose="03000509000000000000" pitchFamily="65" charset="-122"/>
              </a:rPr>
              <a:t>．</a:t>
            </a:r>
            <a:r>
              <a:rPr lang="en-US" altLang="zh-CN" sz="2800" i="1" dirty="0" smtClean="0">
                <a:cs typeface="方正静蕾简体" panose="03000509000000000000" pitchFamily="65" charset="-122"/>
              </a:rPr>
              <a:t>V</a:t>
            </a:r>
            <a:r>
              <a:rPr lang="en-US" altLang="zh-CN" sz="2800" baseline="-25000" dirty="0" smtClean="0">
                <a:cs typeface="方正静蕾简体" panose="03000509000000000000" pitchFamily="65" charset="-122"/>
              </a:rPr>
              <a:t>1</a:t>
            </a:r>
            <a:r>
              <a:rPr lang="en-US" altLang="zh-CN" sz="2800" dirty="0" smtClean="0">
                <a:cs typeface="方正静蕾简体" panose="03000509000000000000" pitchFamily="65" charset="-122"/>
              </a:rPr>
              <a:t>∶</a:t>
            </a:r>
            <a:r>
              <a:rPr lang="en-US" altLang="zh-CN" sz="2800" i="1" dirty="0" smtClean="0">
                <a:cs typeface="方正静蕾简体" panose="03000509000000000000" pitchFamily="65" charset="-122"/>
              </a:rPr>
              <a:t>V</a:t>
            </a:r>
            <a:r>
              <a:rPr lang="en-US" altLang="zh-CN" sz="2800" baseline="-25000" dirty="0" smtClean="0">
                <a:cs typeface="方正静蕾简体" panose="03000509000000000000" pitchFamily="65" charset="-122"/>
              </a:rPr>
              <a:t>2</a:t>
            </a:r>
            <a:r>
              <a:rPr lang="en-US" altLang="zh-CN" sz="2800" dirty="0" smtClean="0">
                <a:cs typeface="方正静蕾简体" panose="03000509000000000000" pitchFamily="65" charset="-122"/>
              </a:rPr>
              <a:t>=1∶1</a:t>
            </a:r>
            <a:r>
              <a:rPr lang="zh-CN" altLang="en-US" sz="2800" dirty="0" smtClean="0">
                <a:cs typeface="方正静蕾简体" panose="03000509000000000000" pitchFamily="65" charset="-122"/>
              </a:rPr>
              <a:t>，</a:t>
            </a:r>
            <a:r>
              <a:rPr lang="en-US" altLang="zh-CN" sz="2800" i="1" dirty="0" smtClean="0">
                <a:cs typeface="方正静蕾简体" panose="03000509000000000000" pitchFamily="65" charset="-122"/>
              </a:rPr>
              <a:t>F</a:t>
            </a:r>
            <a:r>
              <a:rPr lang="en-US" altLang="zh-CN" sz="2800" baseline="-25000" dirty="0" smtClean="0">
                <a:cs typeface="方正静蕾简体" panose="03000509000000000000" pitchFamily="65" charset="-122"/>
              </a:rPr>
              <a:t>1</a:t>
            </a:r>
            <a:r>
              <a:rPr lang="en-US" altLang="zh-CN" sz="2800" dirty="0" smtClean="0">
                <a:cs typeface="方正静蕾简体" panose="03000509000000000000" pitchFamily="65" charset="-122"/>
              </a:rPr>
              <a:t>∶</a:t>
            </a:r>
            <a:r>
              <a:rPr lang="en-US" altLang="zh-CN" sz="2800" i="1" dirty="0" smtClean="0">
                <a:cs typeface="方正静蕾简体" panose="03000509000000000000" pitchFamily="65" charset="-122"/>
              </a:rPr>
              <a:t>F</a:t>
            </a:r>
            <a:r>
              <a:rPr lang="en-US" altLang="zh-CN" sz="2800" baseline="-25000" dirty="0" smtClean="0">
                <a:cs typeface="方正静蕾简体" panose="03000509000000000000" pitchFamily="65" charset="-122"/>
              </a:rPr>
              <a:t>2</a:t>
            </a:r>
            <a:r>
              <a:rPr lang="en-US" altLang="zh-CN" sz="2800" dirty="0" smtClean="0">
                <a:cs typeface="方正静蕾简体" panose="03000509000000000000" pitchFamily="65" charset="-122"/>
              </a:rPr>
              <a:t>=5∶4</a:t>
            </a:r>
          </a:p>
          <a:p>
            <a:pPr fontAlgn="auto">
              <a:lnSpc>
                <a:spcPts val="3860"/>
              </a:lnSpc>
            </a:pPr>
            <a:r>
              <a:rPr lang="en-US" altLang="zh-CN" sz="2800" dirty="0" smtClean="0">
                <a:cs typeface="方正静蕾简体" panose="03000509000000000000" pitchFamily="65" charset="-122"/>
              </a:rPr>
              <a:t>B</a:t>
            </a:r>
            <a:r>
              <a:rPr lang="zh-CN" altLang="en-US" sz="2800" dirty="0" smtClean="0">
                <a:cs typeface="方正静蕾简体" panose="03000509000000000000" pitchFamily="65" charset="-122"/>
              </a:rPr>
              <a:t>．</a:t>
            </a:r>
            <a:r>
              <a:rPr lang="en-US" altLang="zh-CN" sz="2800" i="1" dirty="0" smtClean="0">
                <a:cs typeface="方正静蕾简体" panose="03000509000000000000" pitchFamily="65" charset="-122"/>
              </a:rPr>
              <a:t>V</a:t>
            </a:r>
            <a:r>
              <a:rPr lang="en-US" altLang="zh-CN" sz="2800" baseline="-25000" dirty="0" smtClean="0">
                <a:cs typeface="方正静蕾简体" panose="03000509000000000000" pitchFamily="65" charset="-122"/>
              </a:rPr>
              <a:t>1</a:t>
            </a:r>
            <a:r>
              <a:rPr lang="en-US" altLang="zh-CN" sz="2800" dirty="0" smtClean="0">
                <a:cs typeface="方正静蕾简体" panose="03000509000000000000" pitchFamily="65" charset="-122"/>
              </a:rPr>
              <a:t>∶</a:t>
            </a:r>
            <a:r>
              <a:rPr lang="en-US" altLang="zh-CN" sz="2800" i="1" dirty="0" smtClean="0">
                <a:cs typeface="方正静蕾简体" panose="03000509000000000000" pitchFamily="65" charset="-122"/>
              </a:rPr>
              <a:t>V</a:t>
            </a:r>
            <a:r>
              <a:rPr lang="en-US" altLang="zh-CN" sz="2800" baseline="-25000" dirty="0" smtClean="0">
                <a:cs typeface="方正静蕾简体" panose="03000509000000000000" pitchFamily="65" charset="-122"/>
              </a:rPr>
              <a:t>2</a:t>
            </a:r>
            <a:r>
              <a:rPr lang="en-US" altLang="zh-CN" sz="2800" dirty="0" smtClean="0">
                <a:cs typeface="方正静蕾简体" panose="03000509000000000000" pitchFamily="65" charset="-122"/>
              </a:rPr>
              <a:t>=4∶5</a:t>
            </a:r>
            <a:r>
              <a:rPr lang="zh-CN" altLang="en-US" sz="2800" dirty="0" smtClean="0">
                <a:cs typeface="方正静蕾简体" panose="03000509000000000000" pitchFamily="65" charset="-122"/>
              </a:rPr>
              <a:t>，</a:t>
            </a:r>
            <a:r>
              <a:rPr lang="en-US" altLang="zh-CN" sz="2800" i="1" dirty="0" smtClean="0">
                <a:cs typeface="方正静蕾简体" panose="03000509000000000000" pitchFamily="65" charset="-122"/>
              </a:rPr>
              <a:t>F</a:t>
            </a:r>
            <a:r>
              <a:rPr lang="en-US" altLang="zh-CN" sz="2800" baseline="-25000" dirty="0" smtClean="0">
                <a:cs typeface="方正静蕾简体" panose="03000509000000000000" pitchFamily="65" charset="-122"/>
              </a:rPr>
              <a:t>1</a:t>
            </a:r>
            <a:r>
              <a:rPr lang="en-US" altLang="zh-CN" sz="2800" dirty="0" smtClean="0">
                <a:cs typeface="方正静蕾简体" panose="03000509000000000000" pitchFamily="65" charset="-122"/>
              </a:rPr>
              <a:t>∶</a:t>
            </a:r>
            <a:r>
              <a:rPr lang="en-US" altLang="zh-CN" sz="2800" i="1" dirty="0" smtClean="0">
                <a:cs typeface="方正静蕾简体" panose="03000509000000000000" pitchFamily="65" charset="-122"/>
              </a:rPr>
              <a:t>F</a:t>
            </a:r>
            <a:r>
              <a:rPr lang="en-US" altLang="zh-CN" sz="2800" baseline="-25000" dirty="0" smtClean="0">
                <a:cs typeface="方正静蕾简体" panose="03000509000000000000" pitchFamily="65" charset="-122"/>
              </a:rPr>
              <a:t>2</a:t>
            </a:r>
            <a:r>
              <a:rPr lang="en-US" altLang="zh-CN" sz="2800" dirty="0" smtClean="0">
                <a:cs typeface="方正静蕾简体" panose="03000509000000000000" pitchFamily="65" charset="-122"/>
              </a:rPr>
              <a:t>=1∶1</a:t>
            </a:r>
          </a:p>
          <a:p>
            <a:pPr fontAlgn="auto">
              <a:lnSpc>
                <a:spcPts val="3860"/>
              </a:lnSpc>
            </a:pPr>
            <a:r>
              <a:rPr lang="en-US" altLang="zh-CN" sz="2800" dirty="0" smtClean="0">
                <a:cs typeface="方正静蕾简体" panose="03000509000000000000" pitchFamily="65" charset="-122"/>
              </a:rPr>
              <a:t>C</a:t>
            </a:r>
            <a:r>
              <a:rPr lang="zh-CN" altLang="en-US" sz="2800" dirty="0" smtClean="0">
                <a:cs typeface="方正静蕾简体" panose="03000509000000000000" pitchFamily="65" charset="-122"/>
              </a:rPr>
              <a:t>．</a:t>
            </a:r>
            <a:r>
              <a:rPr lang="en-US" altLang="zh-CN" sz="2800" i="1" dirty="0" smtClean="0">
                <a:cs typeface="方正静蕾简体" panose="03000509000000000000" pitchFamily="65" charset="-122"/>
              </a:rPr>
              <a:t>V</a:t>
            </a:r>
            <a:r>
              <a:rPr lang="en-US" altLang="zh-CN" sz="2800" baseline="-25000" dirty="0" smtClean="0">
                <a:cs typeface="方正静蕾简体" panose="03000509000000000000" pitchFamily="65" charset="-122"/>
              </a:rPr>
              <a:t>1</a:t>
            </a:r>
            <a:r>
              <a:rPr lang="en-US" altLang="zh-CN" sz="2800" dirty="0" smtClean="0">
                <a:cs typeface="方正静蕾简体" panose="03000509000000000000" pitchFamily="65" charset="-122"/>
              </a:rPr>
              <a:t>∶</a:t>
            </a:r>
            <a:r>
              <a:rPr lang="en-US" altLang="zh-CN" sz="2800" i="1" dirty="0" smtClean="0">
                <a:cs typeface="方正静蕾简体" panose="03000509000000000000" pitchFamily="65" charset="-122"/>
              </a:rPr>
              <a:t>V</a:t>
            </a:r>
            <a:r>
              <a:rPr lang="en-US" altLang="zh-CN" sz="2800" baseline="-25000" dirty="0" smtClean="0">
                <a:cs typeface="方正静蕾简体" panose="03000509000000000000" pitchFamily="65" charset="-122"/>
              </a:rPr>
              <a:t>2</a:t>
            </a:r>
            <a:r>
              <a:rPr lang="en-US" altLang="zh-CN" sz="2800" dirty="0" smtClean="0">
                <a:cs typeface="方正静蕾简体" panose="03000509000000000000" pitchFamily="65" charset="-122"/>
              </a:rPr>
              <a:t>=9∶10</a:t>
            </a:r>
            <a:r>
              <a:rPr lang="zh-CN" altLang="en-US" sz="2800" dirty="0" smtClean="0">
                <a:cs typeface="方正静蕾简体" panose="03000509000000000000" pitchFamily="65" charset="-122"/>
              </a:rPr>
              <a:t>，</a:t>
            </a:r>
            <a:r>
              <a:rPr lang="en-US" altLang="zh-CN" sz="2800" i="1" dirty="0" smtClean="0">
                <a:cs typeface="方正静蕾简体" panose="03000509000000000000" pitchFamily="65" charset="-122"/>
              </a:rPr>
              <a:t>F</a:t>
            </a:r>
            <a:r>
              <a:rPr lang="en-US" altLang="zh-CN" sz="2800" baseline="-25000" dirty="0" smtClean="0">
                <a:cs typeface="方正静蕾简体" panose="03000509000000000000" pitchFamily="65" charset="-122"/>
              </a:rPr>
              <a:t>1</a:t>
            </a:r>
            <a:r>
              <a:rPr lang="en-US" altLang="zh-CN" sz="2800" dirty="0" smtClean="0">
                <a:cs typeface="方正静蕾简体" panose="03000509000000000000" pitchFamily="65" charset="-122"/>
              </a:rPr>
              <a:t>∶</a:t>
            </a:r>
            <a:r>
              <a:rPr lang="en-US" altLang="zh-CN" sz="2800" i="1" dirty="0" smtClean="0">
                <a:cs typeface="方正静蕾简体" panose="03000509000000000000" pitchFamily="65" charset="-122"/>
              </a:rPr>
              <a:t>F</a:t>
            </a:r>
            <a:r>
              <a:rPr lang="en-US" altLang="zh-CN" sz="2800" baseline="-25000" dirty="0" smtClean="0">
                <a:cs typeface="方正静蕾简体" panose="03000509000000000000" pitchFamily="65" charset="-122"/>
              </a:rPr>
              <a:t>2</a:t>
            </a:r>
            <a:r>
              <a:rPr lang="en-US" altLang="zh-CN" sz="2800" dirty="0" smtClean="0">
                <a:cs typeface="方正静蕾简体" panose="03000509000000000000" pitchFamily="65" charset="-122"/>
              </a:rPr>
              <a:t>=9∶8</a:t>
            </a:r>
          </a:p>
          <a:p>
            <a:pPr fontAlgn="auto">
              <a:lnSpc>
                <a:spcPts val="3860"/>
              </a:lnSpc>
            </a:pPr>
            <a:r>
              <a:rPr lang="en-US" altLang="zh-CN" sz="2800" dirty="0" smtClean="0">
                <a:cs typeface="方正静蕾简体" panose="03000509000000000000" pitchFamily="65" charset="-122"/>
              </a:rPr>
              <a:t>D</a:t>
            </a:r>
            <a:r>
              <a:rPr lang="zh-CN" altLang="en-US" sz="2800" dirty="0" smtClean="0">
                <a:cs typeface="方正静蕾简体" panose="03000509000000000000" pitchFamily="65" charset="-122"/>
              </a:rPr>
              <a:t>．</a:t>
            </a:r>
            <a:r>
              <a:rPr lang="en-US" altLang="zh-CN" sz="2800" i="1" dirty="0" smtClean="0">
                <a:cs typeface="方正静蕾简体" panose="03000509000000000000" pitchFamily="65" charset="-122"/>
              </a:rPr>
              <a:t>V</a:t>
            </a:r>
            <a:r>
              <a:rPr lang="en-US" altLang="zh-CN" sz="2800" baseline="-25000" dirty="0" smtClean="0">
                <a:cs typeface="方正静蕾简体" panose="03000509000000000000" pitchFamily="65" charset="-122"/>
              </a:rPr>
              <a:t>1</a:t>
            </a:r>
            <a:r>
              <a:rPr lang="en-US" altLang="zh-CN" sz="2800" dirty="0" smtClean="0">
                <a:cs typeface="方正静蕾简体" panose="03000509000000000000" pitchFamily="65" charset="-122"/>
              </a:rPr>
              <a:t>∶</a:t>
            </a:r>
            <a:r>
              <a:rPr lang="en-US" altLang="zh-CN" sz="2800" i="1" dirty="0" smtClean="0">
                <a:cs typeface="方正静蕾简体" panose="03000509000000000000" pitchFamily="65" charset="-122"/>
              </a:rPr>
              <a:t>V</a:t>
            </a:r>
            <a:r>
              <a:rPr lang="en-US" altLang="zh-CN" sz="2800" baseline="-25000" dirty="0" smtClean="0">
                <a:cs typeface="方正静蕾简体" panose="03000509000000000000" pitchFamily="65" charset="-122"/>
              </a:rPr>
              <a:t>2</a:t>
            </a:r>
            <a:r>
              <a:rPr lang="en-US" altLang="zh-CN" sz="2800" dirty="0" smtClean="0">
                <a:cs typeface="方正静蕾简体" panose="03000509000000000000" pitchFamily="65" charset="-122"/>
              </a:rPr>
              <a:t>=8∶9</a:t>
            </a:r>
            <a:r>
              <a:rPr lang="zh-CN" altLang="en-US" sz="2800" dirty="0" smtClean="0">
                <a:cs typeface="方正静蕾简体" panose="03000509000000000000" pitchFamily="65" charset="-122"/>
              </a:rPr>
              <a:t>，</a:t>
            </a:r>
            <a:r>
              <a:rPr lang="en-US" altLang="zh-CN" sz="2800" i="1" dirty="0" smtClean="0">
                <a:cs typeface="方正静蕾简体" panose="03000509000000000000" pitchFamily="65" charset="-122"/>
              </a:rPr>
              <a:t>F</a:t>
            </a:r>
            <a:r>
              <a:rPr lang="en-US" altLang="zh-CN" sz="2800" baseline="-25000" dirty="0" smtClean="0">
                <a:cs typeface="方正静蕾简体" panose="03000509000000000000" pitchFamily="65" charset="-122"/>
              </a:rPr>
              <a:t>1</a:t>
            </a:r>
            <a:r>
              <a:rPr lang="en-US" altLang="zh-CN" sz="2800" dirty="0" smtClean="0">
                <a:cs typeface="方正静蕾简体" panose="03000509000000000000" pitchFamily="65" charset="-122"/>
              </a:rPr>
              <a:t>∶</a:t>
            </a:r>
            <a:r>
              <a:rPr lang="en-US" altLang="zh-CN" sz="2800" i="1" dirty="0" smtClean="0">
                <a:cs typeface="方正静蕾简体" panose="03000509000000000000" pitchFamily="65" charset="-122"/>
              </a:rPr>
              <a:t>F</a:t>
            </a:r>
            <a:r>
              <a:rPr lang="en-US" altLang="zh-CN" sz="2800" baseline="-25000" dirty="0" smtClean="0">
                <a:cs typeface="方正静蕾简体" panose="03000509000000000000" pitchFamily="65" charset="-122"/>
              </a:rPr>
              <a:t>2</a:t>
            </a:r>
            <a:r>
              <a:rPr lang="en-US" altLang="zh-CN" sz="2800" dirty="0" smtClean="0">
                <a:cs typeface="方正静蕾简体" panose="03000509000000000000" pitchFamily="65" charset="-122"/>
              </a:rPr>
              <a:t>=10∶9</a:t>
            </a:r>
            <a:endParaRPr lang="zh-CN" altLang="en-US" sz="2800" dirty="0">
              <a:cs typeface="方正静蕾简体" panose="03000509000000000000" pitchFamily="65" charset="-122"/>
            </a:endParaRPr>
          </a:p>
        </p:txBody>
      </p:sp>
      <p:sp>
        <p:nvSpPr>
          <p:cNvPr id="9" name="矩形 8"/>
          <p:cNvSpPr/>
          <p:nvPr/>
        </p:nvSpPr>
        <p:spPr>
          <a:xfrm>
            <a:off x="5367744" y="3092581"/>
            <a:ext cx="444352" cy="523220"/>
          </a:xfrm>
          <a:prstGeom prst="rect">
            <a:avLst/>
          </a:prstGeom>
        </p:spPr>
        <p:txBody>
          <a:bodyPr wrap="none">
            <a:spAutoFit/>
          </a:bodyPr>
          <a:lstStyle/>
          <a:p>
            <a:r>
              <a:rPr lang="en-US" altLang="zh-CN" sz="2800" b="1" dirty="0">
                <a:solidFill>
                  <a:srgbClr val="FF0000"/>
                </a:solidFill>
              </a:rPr>
              <a:t>C</a:t>
            </a:r>
            <a:endParaRPr lang="zh-CN" altLang="en-US" dirty="0"/>
          </a:p>
        </p:txBody>
      </p:sp>
      <p:grpSp>
        <p:nvGrpSpPr>
          <p:cNvPr id="10" name="组合 9"/>
          <p:cNvGrpSpPr/>
          <p:nvPr/>
        </p:nvGrpSpPr>
        <p:grpSpPr>
          <a:xfrm>
            <a:off x="474943" y="0"/>
            <a:ext cx="8274780" cy="768350"/>
            <a:chOff x="431463" y="178382"/>
            <a:chExt cx="8274780" cy="768350"/>
          </a:xfrm>
        </p:grpSpPr>
        <p:cxnSp>
          <p:nvCxnSpPr>
            <p:cNvPr id="12" name="直接连接符 11"/>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4" name="组合 13"/>
            <p:cNvGrpSpPr/>
            <p:nvPr/>
          </p:nvGrpSpPr>
          <p:grpSpPr>
            <a:xfrm>
              <a:off x="457232" y="178382"/>
              <a:ext cx="5519387" cy="768350"/>
              <a:chOff x="457232" y="178382"/>
              <a:chExt cx="5519387" cy="768350"/>
            </a:xfrm>
          </p:grpSpPr>
          <p:sp>
            <p:nvSpPr>
              <p:cNvPr id="15"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能力提升</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6" name="矩形 15"/>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431464" y="1248410"/>
            <a:ext cx="8274779" cy="4593565"/>
          </a:xfrm>
          <a:prstGeom prst="rect">
            <a:avLst/>
          </a:prstGeom>
          <a:noFill/>
        </p:spPr>
        <p:txBody>
          <a:bodyPr wrap="square" lIns="0" rIns="0" rtlCol="0">
            <a:spAutoFit/>
          </a:bodyPr>
          <a:lstStyle/>
          <a:p>
            <a:pPr fontAlgn="auto">
              <a:lnSpc>
                <a:spcPts val="3860"/>
              </a:lnSpc>
            </a:pPr>
            <a:r>
              <a:rPr lang="en-US" altLang="zh-CN" sz="2800" dirty="0" smtClean="0">
                <a:cs typeface="方正静蕾简体" panose="03000509000000000000" pitchFamily="65" charset="-122"/>
              </a:rPr>
              <a:t>6</a:t>
            </a:r>
            <a:r>
              <a:rPr lang="zh-CN" altLang="en-US" sz="2800" dirty="0" smtClean="0">
                <a:cs typeface="方正静蕾简体" panose="03000509000000000000" pitchFamily="65" charset="-122"/>
              </a:rPr>
              <a:t>．如图</a:t>
            </a:r>
            <a:r>
              <a:rPr lang="en-US" altLang="zh-CN" sz="2800" dirty="0" smtClean="0">
                <a:cs typeface="方正静蕾简体" panose="03000509000000000000" pitchFamily="65" charset="-122"/>
              </a:rPr>
              <a:t>8-17</a:t>
            </a:r>
            <a:r>
              <a:rPr lang="zh-CN" altLang="en-US" sz="2800" dirty="0" smtClean="0">
                <a:cs typeface="方正静蕾简体" panose="03000509000000000000" pitchFamily="65" charset="-122"/>
              </a:rPr>
              <a:t>所示，当溢水杯盛满密度为</a:t>
            </a:r>
            <a:r>
              <a:rPr lang="en-US" altLang="zh-CN" sz="2800" i="1" dirty="0" smtClean="0">
                <a:cs typeface="方正静蕾简体" panose="03000509000000000000" pitchFamily="65" charset="-122"/>
              </a:rPr>
              <a:t>ρ</a:t>
            </a:r>
            <a:r>
              <a:rPr lang="en-US" altLang="zh-CN" sz="2800" baseline="-25000" dirty="0" smtClean="0">
                <a:cs typeface="方正静蕾简体" panose="03000509000000000000" pitchFamily="65" charset="-122"/>
              </a:rPr>
              <a:t>1</a:t>
            </a:r>
            <a:r>
              <a:rPr lang="zh-CN" altLang="en-US" sz="2800" dirty="0" smtClean="0">
                <a:cs typeface="方正静蕾简体" panose="03000509000000000000" pitchFamily="65" charset="-122"/>
              </a:rPr>
              <a:t>的液体时，把实心物块放入杯中，物块漂浮，静止后溢出的液体质量为</a:t>
            </a:r>
            <a:r>
              <a:rPr lang="en-US" altLang="zh-CN" sz="2800" i="1" dirty="0" smtClean="0">
                <a:cs typeface="方正静蕾简体" panose="03000509000000000000" pitchFamily="65" charset="-122"/>
              </a:rPr>
              <a:t>m</a:t>
            </a:r>
            <a:r>
              <a:rPr lang="en-US" altLang="zh-CN" sz="2800" baseline="-25000" dirty="0" smtClean="0">
                <a:cs typeface="方正静蕾简体" panose="03000509000000000000" pitchFamily="65" charset="-122"/>
              </a:rPr>
              <a:t>1</a:t>
            </a:r>
            <a:r>
              <a:rPr lang="zh-CN" altLang="en-US" sz="2800" dirty="0" smtClean="0">
                <a:cs typeface="方正静蕾简体" panose="03000509000000000000" pitchFamily="65" charset="-122"/>
              </a:rPr>
              <a:t>；当溢水杯盛满密度为</a:t>
            </a:r>
            <a:r>
              <a:rPr lang="en-US" altLang="zh-CN" sz="2800" i="1" dirty="0" smtClean="0">
                <a:cs typeface="方正静蕾简体" panose="03000509000000000000" pitchFamily="65" charset="-122"/>
              </a:rPr>
              <a:t>ρ</a:t>
            </a:r>
            <a:r>
              <a:rPr lang="en-US" altLang="zh-CN" sz="2800" baseline="-25000" dirty="0" smtClean="0">
                <a:cs typeface="方正静蕾简体" panose="03000509000000000000" pitchFamily="65" charset="-122"/>
              </a:rPr>
              <a:t>2</a:t>
            </a:r>
            <a:r>
              <a:rPr lang="zh-CN" altLang="en-US" sz="2800" dirty="0" smtClean="0">
                <a:cs typeface="方正静蕾简体" panose="03000509000000000000" pitchFamily="65" charset="-122"/>
              </a:rPr>
              <a:t>的液体时，把同一物块放入杯中，物块沉底，静止后溢出的液体质量为</a:t>
            </a:r>
            <a:r>
              <a:rPr lang="en-US" altLang="zh-CN" sz="2800" i="1" dirty="0" smtClean="0">
                <a:cs typeface="方正静蕾简体" panose="03000509000000000000" pitchFamily="65" charset="-122"/>
              </a:rPr>
              <a:t>m</a:t>
            </a:r>
            <a:r>
              <a:rPr lang="en-US" altLang="zh-CN" sz="2800" baseline="-25000" dirty="0" smtClean="0">
                <a:cs typeface="方正静蕾简体" panose="03000509000000000000" pitchFamily="65" charset="-122"/>
              </a:rPr>
              <a:t>2</a:t>
            </a:r>
            <a:r>
              <a:rPr lang="zh-CN" altLang="en-US" sz="2800" dirty="0" smtClean="0">
                <a:cs typeface="方正静蕾简体" panose="03000509000000000000" pitchFamily="65" charset="-122"/>
              </a:rPr>
              <a:t>；则物块的密度为（     </a:t>
            </a:r>
            <a:r>
              <a:rPr lang="en-US" altLang="zh-CN" sz="2800" dirty="0" smtClean="0">
                <a:cs typeface="方正静蕾简体" panose="03000509000000000000" pitchFamily="65" charset="-122"/>
              </a:rPr>
              <a:t> </a:t>
            </a:r>
            <a:r>
              <a:rPr lang="zh-CN" altLang="en-US" sz="2800" dirty="0" smtClean="0">
                <a:cs typeface="方正静蕾简体" panose="03000509000000000000" pitchFamily="65" charset="-122"/>
              </a:rPr>
              <a:t>）</a:t>
            </a:r>
          </a:p>
          <a:p>
            <a:pPr marL="514350" indent="-514350" fontAlgn="auto">
              <a:lnSpc>
                <a:spcPts val="3860"/>
              </a:lnSpc>
              <a:buAutoNum type="alphaUcPeriod"/>
            </a:pPr>
            <a:r>
              <a:rPr lang="en-US" altLang="zh-CN" sz="2800" dirty="0" smtClean="0">
                <a:cs typeface="方正静蕾简体" panose="03000509000000000000" pitchFamily="65" charset="-122"/>
              </a:rPr>
              <a:t>                       B.</a:t>
            </a:r>
          </a:p>
          <a:p>
            <a:pPr marL="514350" indent="-514350" fontAlgn="auto">
              <a:lnSpc>
                <a:spcPts val="3860"/>
              </a:lnSpc>
            </a:pPr>
            <a:endParaRPr lang="en-US" altLang="zh-CN" sz="2800" dirty="0" smtClean="0">
              <a:cs typeface="方正静蕾简体" panose="03000509000000000000" pitchFamily="65" charset="-122"/>
            </a:endParaRPr>
          </a:p>
          <a:p>
            <a:pPr fontAlgn="auto">
              <a:lnSpc>
                <a:spcPts val="3860"/>
              </a:lnSpc>
            </a:pPr>
            <a:r>
              <a:rPr lang="en-US" altLang="zh-CN" sz="2800" dirty="0" smtClean="0">
                <a:cs typeface="方正静蕾简体" panose="03000509000000000000" pitchFamily="65" charset="-122"/>
              </a:rPr>
              <a:t>C.                         D.</a:t>
            </a:r>
            <a:endParaRPr lang="en-US" altLang="zh-CN" sz="2800" dirty="0">
              <a:cs typeface="方正静蕾简体" panose="03000509000000000000" pitchFamily="65" charset="-122"/>
            </a:endParaRPr>
          </a:p>
          <a:p>
            <a:pPr fontAlgn="auto">
              <a:lnSpc>
                <a:spcPts val="3860"/>
              </a:lnSpc>
            </a:pPr>
            <a:endParaRPr lang="zh-CN" altLang="en-US" sz="2800" dirty="0">
              <a:cs typeface="方正静蕾简体" panose="03000509000000000000" pitchFamily="65" charset="-122"/>
            </a:endParaRPr>
          </a:p>
        </p:txBody>
      </p:sp>
      <p:sp>
        <p:nvSpPr>
          <p:cNvPr id="10" name="矩形 9"/>
          <p:cNvSpPr/>
          <p:nvPr/>
        </p:nvSpPr>
        <p:spPr>
          <a:xfrm>
            <a:off x="4047264" y="3224868"/>
            <a:ext cx="444352" cy="523220"/>
          </a:xfrm>
          <a:prstGeom prst="rect">
            <a:avLst/>
          </a:prstGeom>
        </p:spPr>
        <p:txBody>
          <a:bodyPr wrap="none">
            <a:spAutoFit/>
          </a:bodyPr>
          <a:lstStyle/>
          <a:p>
            <a:r>
              <a:rPr lang="en-US" altLang="zh-CN" sz="2800" b="1" dirty="0" smtClean="0">
                <a:solidFill>
                  <a:srgbClr val="FF0000"/>
                </a:solidFill>
                <a:latin typeface="Times New Roman" panose="02020603050405020304"/>
              </a:rPr>
              <a:t>D</a:t>
            </a:r>
            <a:endParaRPr lang="zh-CN" altLang="en-US" dirty="0"/>
          </a:p>
        </p:txBody>
      </p:sp>
      <p:graphicFrame>
        <p:nvGraphicFramePr>
          <p:cNvPr id="10244" name="Object 4"/>
          <p:cNvGraphicFramePr>
            <a:graphicFrameLocks noChangeAspect="1"/>
          </p:cNvGraphicFramePr>
          <p:nvPr/>
        </p:nvGraphicFramePr>
        <p:xfrm>
          <a:off x="3481847" y="3685047"/>
          <a:ext cx="691947" cy="784207"/>
        </p:xfrm>
        <a:graphic>
          <a:graphicData uri="http://schemas.openxmlformats.org/presentationml/2006/ole">
            <mc:AlternateContent xmlns:mc="http://schemas.openxmlformats.org/markup-compatibility/2006">
              <mc:Choice xmlns:v="urn:schemas-microsoft-com:vml" Requires="v">
                <p:oleObj spid="_x0000_s10342" name="Equation" r:id="rId4" imgW="381000" imgH="431800" progId="Equation.DSMT4">
                  <p:embed/>
                </p:oleObj>
              </mc:Choice>
              <mc:Fallback>
                <p:oleObj name="Equation" r:id="rId4" imgW="381000" imgH="431800" progId="Equation.DSMT4">
                  <p:embed/>
                  <p:pic>
                    <p:nvPicPr>
                      <p:cNvPr id="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81847" y="3685047"/>
                        <a:ext cx="691947" cy="7842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45" name="Object 5"/>
          <p:cNvGraphicFramePr>
            <a:graphicFrameLocks noChangeAspect="1"/>
          </p:cNvGraphicFramePr>
          <p:nvPr/>
        </p:nvGraphicFramePr>
        <p:xfrm>
          <a:off x="812390" y="3714544"/>
          <a:ext cx="736191" cy="834350"/>
        </p:xfrm>
        <a:graphic>
          <a:graphicData uri="http://schemas.openxmlformats.org/presentationml/2006/ole">
            <mc:AlternateContent xmlns:mc="http://schemas.openxmlformats.org/markup-compatibility/2006">
              <mc:Choice xmlns:v="urn:schemas-microsoft-com:vml" Requires="v">
                <p:oleObj spid="_x0000_s10343" name="Equation" r:id="rId6" imgW="381000" imgH="431800" progId="Equation.DSMT4">
                  <p:embed/>
                </p:oleObj>
              </mc:Choice>
              <mc:Fallback>
                <p:oleObj name="Equation" r:id="rId6" imgW="381000" imgH="431800" progId="Equation.DSMT4">
                  <p:embed/>
                  <p:pic>
                    <p:nvPicPr>
                      <p:cNvPr id="0"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2390" y="3714544"/>
                        <a:ext cx="736191" cy="83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46" name="Object 6"/>
          <p:cNvGraphicFramePr>
            <a:graphicFrameLocks noChangeAspect="1"/>
          </p:cNvGraphicFramePr>
          <p:nvPr/>
        </p:nvGraphicFramePr>
        <p:xfrm>
          <a:off x="835539" y="4584699"/>
          <a:ext cx="772038" cy="846751"/>
        </p:xfrm>
        <a:graphic>
          <a:graphicData uri="http://schemas.openxmlformats.org/presentationml/2006/ole">
            <mc:AlternateContent xmlns:mc="http://schemas.openxmlformats.org/markup-compatibility/2006">
              <mc:Choice xmlns:v="urn:schemas-microsoft-com:vml" Requires="v">
                <p:oleObj spid="_x0000_s10344" name="Equation" r:id="rId8" imgW="393700" imgH="431800" progId="Equation.DSMT4">
                  <p:embed/>
                </p:oleObj>
              </mc:Choice>
              <mc:Fallback>
                <p:oleObj name="Equation" r:id="rId8" imgW="393700" imgH="431800" progId="Equation.DSMT4">
                  <p:embed/>
                  <p:pic>
                    <p:nvPicPr>
                      <p:cNvPr id="0" name="Picture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35539" y="4584699"/>
                        <a:ext cx="772038" cy="846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47" name="Object 7"/>
          <p:cNvGraphicFramePr>
            <a:graphicFrameLocks noChangeAspect="1"/>
          </p:cNvGraphicFramePr>
          <p:nvPr/>
        </p:nvGraphicFramePr>
        <p:xfrm>
          <a:off x="3460749" y="4569950"/>
          <a:ext cx="808691" cy="886951"/>
        </p:xfrm>
        <a:graphic>
          <a:graphicData uri="http://schemas.openxmlformats.org/presentationml/2006/ole">
            <mc:AlternateContent xmlns:mc="http://schemas.openxmlformats.org/markup-compatibility/2006">
              <mc:Choice xmlns:v="urn:schemas-microsoft-com:vml" Requires="v">
                <p:oleObj spid="_x0000_s10345" name="Equation" r:id="rId10" imgW="393700" imgH="431800" progId="Equation.DSMT4">
                  <p:embed/>
                </p:oleObj>
              </mc:Choice>
              <mc:Fallback>
                <p:oleObj name="Equation" r:id="rId10" imgW="393700" imgH="431800" progId="Equation.DSMT4">
                  <p:embed/>
                  <p:pic>
                    <p:nvPicPr>
                      <p:cNvPr id="0" name="Picture 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460749" y="4569950"/>
                        <a:ext cx="808691" cy="8869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15" name="组合 14"/>
          <p:cNvGrpSpPr/>
          <p:nvPr/>
        </p:nvGrpSpPr>
        <p:grpSpPr>
          <a:xfrm>
            <a:off x="474943" y="0"/>
            <a:ext cx="8274780" cy="768350"/>
            <a:chOff x="431463" y="178382"/>
            <a:chExt cx="8274780" cy="768350"/>
          </a:xfrm>
        </p:grpSpPr>
        <p:cxnSp>
          <p:nvCxnSpPr>
            <p:cNvPr id="16" name="直接连接符 15"/>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7" name="组合 16"/>
            <p:cNvGrpSpPr/>
            <p:nvPr/>
          </p:nvGrpSpPr>
          <p:grpSpPr>
            <a:xfrm>
              <a:off x="457232" y="178382"/>
              <a:ext cx="5519387" cy="768350"/>
              <a:chOff x="457232" y="178382"/>
              <a:chExt cx="5519387" cy="768350"/>
            </a:xfrm>
          </p:grpSpPr>
          <p:sp>
            <p:nvSpPr>
              <p:cNvPr id="18"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能力提升</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9" name="矩形 18"/>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pic>
        <p:nvPicPr>
          <p:cNvPr id="2" name="图片 1"/>
          <p:cNvPicPr>
            <a:picLocks noChangeAspect="1"/>
          </p:cNvPicPr>
          <p:nvPr/>
        </p:nvPicPr>
        <p:blipFill>
          <a:blip r:embed="rId12"/>
          <a:stretch>
            <a:fillRect/>
          </a:stretch>
        </p:blipFill>
        <p:spPr>
          <a:xfrm>
            <a:off x="4657960" y="3907025"/>
            <a:ext cx="3223534" cy="2765453"/>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40"/>
          <p:cNvSpPr txBox="1"/>
          <p:nvPr/>
        </p:nvSpPr>
        <p:spPr>
          <a:xfrm>
            <a:off x="351175" y="4119991"/>
            <a:ext cx="8274779" cy="2593018"/>
          </a:xfrm>
          <a:prstGeom prst="rect">
            <a:avLst/>
          </a:prstGeom>
          <a:noFill/>
        </p:spPr>
        <p:txBody>
          <a:bodyPr wrap="square" lIns="0" rIns="0" rtlCol="0">
            <a:spAutoFit/>
          </a:bodyPr>
          <a:lstStyle/>
          <a:p>
            <a:pPr fontAlgn="auto">
              <a:lnSpc>
                <a:spcPts val="3860"/>
              </a:lnSpc>
            </a:pPr>
            <a:r>
              <a:rPr lang="en-US" altLang="zh-CN" sz="2800" dirty="0">
                <a:cs typeface="方正静蕾简体" panose="03000509000000000000" pitchFamily="65" charset="-122"/>
              </a:rPr>
              <a:t>(1)</a:t>
            </a:r>
            <a:r>
              <a:rPr lang="zh-CN" altLang="en-US" sz="2800" dirty="0">
                <a:cs typeface="方正静蕾简体" panose="03000509000000000000" pitchFamily="65" charset="-122"/>
              </a:rPr>
              <a:t>木块受到的浮力</a:t>
            </a:r>
            <a:r>
              <a:rPr lang="en-US" altLang="zh-CN" sz="2800" i="1" dirty="0">
                <a:cs typeface="方正静蕾简体" panose="03000509000000000000" pitchFamily="65" charset="-122"/>
              </a:rPr>
              <a:t>F</a:t>
            </a:r>
            <a:r>
              <a:rPr lang="zh-CN" altLang="en-US" sz="2800" baseline="-25000" dirty="0">
                <a:cs typeface="方正静蕾简体" panose="03000509000000000000" pitchFamily="65" charset="-122"/>
              </a:rPr>
              <a:t>浮</a:t>
            </a:r>
            <a:r>
              <a:rPr lang="zh-CN" altLang="en-US" sz="2800" dirty="0" smtClean="0">
                <a:cs typeface="方正静蕾简体" panose="03000509000000000000" pitchFamily="65" charset="-122"/>
              </a:rPr>
              <a:t>＝</a:t>
            </a:r>
            <a:r>
              <a:rPr lang="en-US" altLang="zh-CN" sz="2800" u="sng" dirty="0" smtClean="0">
                <a:cs typeface="方正静蕾简体" panose="03000509000000000000" pitchFamily="65" charset="-122"/>
              </a:rPr>
              <a:t>          </a:t>
            </a:r>
            <a:r>
              <a:rPr lang="en-US" altLang="zh-CN" sz="2800" dirty="0" smtClean="0">
                <a:cs typeface="方正静蕾简体" panose="03000509000000000000" pitchFamily="65" charset="-122"/>
              </a:rPr>
              <a:t>N</a:t>
            </a:r>
            <a:r>
              <a:rPr lang="zh-CN" altLang="en-US" sz="2800" dirty="0">
                <a:cs typeface="方正静蕾简体" panose="03000509000000000000" pitchFamily="65" charset="-122"/>
              </a:rPr>
              <a:t>。</a:t>
            </a:r>
          </a:p>
          <a:p>
            <a:pPr fontAlgn="auto">
              <a:lnSpc>
                <a:spcPts val="3860"/>
              </a:lnSpc>
            </a:pPr>
            <a:r>
              <a:rPr lang="en-US" altLang="zh-CN" sz="2800" dirty="0">
                <a:cs typeface="方正静蕾简体" panose="03000509000000000000" pitchFamily="65" charset="-122"/>
              </a:rPr>
              <a:t>(2)</a:t>
            </a:r>
            <a:r>
              <a:rPr lang="zh-CN" altLang="en-US" sz="2800" dirty="0">
                <a:cs typeface="方正静蕾简体" panose="03000509000000000000" pitchFamily="65" charset="-122"/>
              </a:rPr>
              <a:t>木块排开的水所受的重力</a:t>
            </a:r>
            <a:r>
              <a:rPr lang="en-US" altLang="zh-CN" sz="2800" i="1" dirty="0">
                <a:cs typeface="方正静蕾简体" panose="03000509000000000000" pitchFamily="65" charset="-122"/>
              </a:rPr>
              <a:t>G</a:t>
            </a:r>
            <a:r>
              <a:rPr lang="zh-CN" altLang="en-US" sz="2800" baseline="-25000" dirty="0">
                <a:cs typeface="方正静蕾简体" panose="03000509000000000000" pitchFamily="65" charset="-122"/>
              </a:rPr>
              <a:t>排</a:t>
            </a:r>
            <a:r>
              <a:rPr lang="zh-CN" altLang="en-US" sz="2800" dirty="0" smtClean="0">
                <a:cs typeface="方正静蕾简体" panose="03000509000000000000" pitchFamily="65" charset="-122"/>
              </a:rPr>
              <a:t>＝</a:t>
            </a:r>
            <a:r>
              <a:rPr lang="en-US" altLang="zh-CN" sz="2800" u="sng" dirty="0">
                <a:cs typeface="方正静蕾简体" panose="03000509000000000000" pitchFamily="65" charset="-122"/>
              </a:rPr>
              <a:t> </a:t>
            </a:r>
            <a:r>
              <a:rPr lang="en-US" altLang="zh-CN" sz="2800" u="sng" dirty="0" smtClean="0">
                <a:cs typeface="方正静蕾简体" panose="03000509000000000000" pitchFamily="65" charset="-122"/>
              </a:rPr>
              <a:t>         </a:t>
            </a:r>
            <a:r>
              <a:rPr lang="en-US" altLang="zh-CN" sz="2800" dirty="0" smtClean="0">
                <a:cs typeface="方正静蕾简体" panose="03000509000000000000" pitchFamily="65" charset="-122"/>
              </a:rPr>
              <a:t>N</a:t>
            </a:r>
            <a:r>
              <a:rPr lang="zh-CN" altLang="en-US" sz="2800" dirty="0">
                <a:cs typeface="方正静蕾简体" panose="03000509000000000000" pitchFamily="65" charset="-122"/>
              </a:rPr>
              <a:t>。</a:t>
            </a:r>
          </a:p>
          <a:p>
            <a:pPr fontAlgn="auto">
              <a:lnSpc>
                <a:spcPts val="3860"/>
              </a:lnSpc>
            </a:pPr>
            <a:r>
              <a:rPr lang="en-US" altLang="zh-CN" sz="2800" dirty="0">
                <a:cs typeface="方正静蕾简体" panose="03000509000000000000" pitchFamily="65" charset="-122"/>
              </a:rPr>
              <a:t>(3)</a:t>
            </a:r>
            <a:r>
              <a:rPr lang="zh-CN" altLang="en-US" sz="2800" dirty="0">
                <a:cs typeface="方正静蕾简体" panose="03000509000000000000" pitchFamily="65" charset="-122"/>
              </a:rPr>
              <a:t>比较数据可知：浮在水上的木块受到的浮力</a:t>
            </a:r>
            <a:r>
              <a:rPr lang="zh-CN" altLang="en-US" sz="2800" dirty="0" smtClean="0">
                <a:cs typeface="方正静蕾简体" panose="03000509000000000000" pitchFamily="65" charset="-122"/>
              </a:rPr>
              <a:t>大小</a:t>
            </a:r>
            <a:r>
              <a:rPr lang="en-US" altLang="zh-CN" sz="2800" dirty="0">
                <a:cs typeface="方正静蕾简体" panose="03000509000000000000" pitchFamily="65" charset="-122"/>
              </a:rPr>
              <a:t> </a:t>
            </a:r>
            <a:r>
              <a:rPr lang="en-US" altLang="zh-CN" sz="2800" dirty="0" smtClean="0">
                <a:cs typeface="方正静蕾简体" panose="03000509000000000000" pitchFamily="65" charset="-122"/>
              </a:rPr>
              <a:t> </a:t>
            </a:r>
          </a:p>
          <a:p>
            <a:pPr fontAlgn="auto">
              <a:lnSpc>
                <a:spcPts val="3860"/>
              </a:lnSpc>
            </a:pPr>
            <a:r>
              <a:rPr lang="en-US" altLang="zh-CN" sz="2800" u="sng" dirty="0">
                <a:cs typeface="方正静蕾简体" panose="03000509000000000000" pitchFamily="65" charset="-122"/>
              </a:rPr>
              <a:t> </a:t>
            </a:r>
            <a:r>
              <a:rPr lang="en-US" altLang="zh-CN" sz="2800" u="sng" dirty="0" smtClean="0">
                <a:cs typeface="方正静蕾简体" panose="03000509000000000000" pitchFamily="65" charset="-122"/>
              </a:rPr>
              <a:t>           </a:t>
            </a:r>
            <a:r>
              <a:rPr lang="en-US" altLang="zh-CN" sz="2800" dirty="0" smtClean="0">
                <a:cs typeface="方正静蕾简体" panose="03000509000000000000" pitchFamily="65" charset="-122"/>
              </a:rPr>
              <a:t>(</a:t>
            </a:r>
            <a:r>
              <a:rPr lang="zh-CN" altLang="en-US" sz="2800" dirty="0">
                <a:cs typeface="方正静蕾简体" panose="03000509000000000000" pitchFamily="65" charset="-122"/>
              </a:rPr>
              <a:t>选填“大于”“小于”或“等于”</a:t>
            </a:r>
            <a:r>
              <a:rPr lang="en-US" altLang="zh-CN" sz="2800" dirty="0">
                <a:cs typeface="方正静蕾简体" panose="03000509000000000000" pitchFamily="65" charset="-122"/>
              </a:rPr>
              <a:t>)</a:t>
            </a:r>
            <a:r>
              <a:rPr lang="zh-CN" altLang="en-US" sz="2800" dirty="0">
                <a:cs typeface="方正静蕾简体" panose="03000509000000000000" pitchFamily="65" charset="-122"/>
              </a:rPr>
              <a:t>它排开的水所受的重力。</a:t>
            </a:r>
          </a:p>
        </p:txBody>
      </p:sp>
      <p:sp>
        <p:nvSpPr>
          <p:cNvPr id="15" name="矩形 14"/>
          <p:cNvSpPr/>
          <p:nvPr/>
        </p:nvSpPr>
        <p:spPr>
          <a:xfrm>
            <a:off x="5650873" y="4600821"/>
            <a:ext cx="633507" cy="523220"/>
          </a:xfrm>
          <a:prstGeom prst="rect">
            <a:avLst/>
          </a:prstGeom>
        </p:spPr>
        <p:txBody>
          <a:bodyPr wrap="none">
            <a:spAutoFit/>
          </a:bodyPr>
          <a:lstStyle/>
          <a:p>
            <a:r>
              <a:rPr lang="en-US" altLang="zh-CN" sz="2800" b="1" dirty="0">
                <a:solidFill>
                  <a:srgbClr val="FF0000"/>
                </a:solidFill>
                <a:ea typeface="楷体" panose="02010609060101010101" pitchFamily="49" charset="-122"/>
                <a:sym typeface="+mn-ea"/>
              </a:rPr>
              <a:t>1.2</a:t>
            </a:r>
            <a:endParaRPr lang="zh-CN" altLang="en-US" sz="2800" b="1" baseline="30000" dirty="0">
              <a:solidFill>
                <a:srgbClr val="FF0000"/>
              </a:solidFill>
              <a:ea typeface="楷体" panose="02010609060101010101" pitchFamily="49" charset="-122"/>
              <a:sym typeface="+mn-ea"/>
            </a:endParaRPr>
          </a:p>
        </p:txBody>
      </p:sp>
      <p:sp>
        <p:nvSpPr>
          <p:cNvPr id="16" name="矩形 15"/>
          <p:cNvSpPr/>
          <p:nvPr/>
        </p:nvSpPr>
        <p:spPr>
          <a:xfrm>
            <a:off x="500158" y="5519838"/>
            <a:ext cx="906017" cy="523220"/>
          </a:xfrm>
          <a:prstGeom prst="rect">
            <a:avLst/>
          </a:prstGeom>
        </p:spPr>
        <p:txBody>
          <a:bodyPr wrap="none">
            <a:spAutoFit/>
          </a:bodyPr>
          <a:lstStyle/>
          <a:p>
            <a:r>
              <a:rPr lang="zh-CN" altLang="en-US" sz="2800" b="1" dirty="0">
                <a:solidFill>
                  <a:srgbClr val="FF0000"/>
                </a:solidFill>
                <a:latin typeface="楷体" panose="02010609060101010101" pitchFamily="49" charset="-122"/>
                <a:ea typeface="楷体" panose="02010609060101010101" pitchFamily="49" charset="-122"/>
                <a:sym typeface="+mn-ea"/>
              </a:rPr>
              <a:t>等于</a:t>
            </a:r>
            <a:endParaRPr lang="zh-CN" altLang="en-US" sz="2800" b="1" baseline="30000" dirty="0">
              <a:solidFill>
                <a:srgbClr val="FF0000"/>
              </a:solidFill>
              <a:latin typeface="楷体" panose="02010609060101010101" pitchFamily="49" charset="-122"/>
              <a:ea typeface="楷体" panose="02010609060101010101" pitchFamily="49" charset="-122"/>
              <a:sym typeface="+mn-ea"/>
            </a:endParaRPr>
          </a:p>
        </p:txBody>
      </p:sp>
      <p:sp>
        <p:nvSpPr>
          <p:cNvPr id="41" name="TextBox 40"/>
          <p:cNvSpPr txBox="1"/>
          <p:nvPr/>
        </p:nvSpPr>
        <p:spPr>
          <a:xfrm>
            <a:off x="457232" y="1061035"/>
            <a:ext cx="8274779" cy="1092607"/>
          </a:xfrm>
          <a:prstGeom prst="rect">
            <a:avLst/>
          </a:prstGeom>
          <a:noFill/>
        </p:spPr>
        <p:txBody>
          <a:bodyPr wrap="square" lIns="0" rIns="0" rtlCol="0">
            <a:spAutoFit/>
          </a:bodyPr>
          <a:lstStyle/>
          <a:p>
            <a:pPr fontAlgn="auto">
              <a:lnSpc>
                <a:spcPts val="3860"/>
              </a:lnSpc>
            </a:pPr>
            <a:r>
              <a:rPr lang="en-US" altLang="zh-CN" sz="2800" dirty="0">
                <a:latin typeface="宋体" panose="02010600030101010101" pitchFamily="2" charset="-122"/>
                <a:cs typeface="方正静蕾简体" panose="03000509000000000000" pitchFamily="65" charset="-122"/>
              </a:rPr>
              <a:t>7</a:t>
            </a:r>
            <a:r>
              <a:rPr lang="zh-CN" altLang="en-US" sz="2800" dirty="0" smtClean="0">
                <a:latin typeface="宋体" panose="02010600030101010101" pitchFamily="2" charset="-122"/>
                <a:cs typeface="方正静蕾简体" panose="03000509000000000000" pitchFamily="65" charset="-122"/>
              </a:rPr>
              <a:t>．如</a:t>
            </a:r>
            <a:r>
              <a:rPr lang="zh-CN" altLang="en-US" sz="2800" dirty="0">
                <a:latin typeface="宋体" panose="02010600030101010101" pitchFamily="2" charset="-122"/>
                <a:cs typeface="方正静蕾简体" panose="03000509000000000000" pitchFamily="65" charset="-122"/>
              </a:rPr>
              <a:t>图</a:t>
            </a:r>
            <a:r>
              <a:rPr lang="en-US" altLang="zh-CN" sz="2800" dirty="0" smtClean="0">
                <a:latin typeface="宋体" panose="02010600030101010101" pitchFamily="2" charset="-122"/>
                <a:cs typeface="方正静蕾简体" panose="03000509000000000000" pitchFamily="65" charset="-122"/>
              </a:rPr>
              <a:t>8-18</a:t>
            </a:r>
            <a:r>
              <a:rPr lang="zh-CN" altLang="en-US" sz="2800" dirty="0" smtClean="0">
                <a:latin typeface="宋体" panose="02010600030101010101" pitchFamily="2" charset="-122"/>
                <a:cs typeface="方正静蕾简体" panose="03000509000000000000" pitchFamily="65" charset="-122"/>
              </a:rPr>
              <a:t>所</a:t>
            </a:r>
            <a:r>
              <a:rPr lang="zh-CN" altLang="en-US" sz="2800" dirty="0">
                <a:latin typeface="宋体" panose="02010600030101010101" pitchFamily="2" charset="-122"/>
                <a:cs typeface="方正静蕾简体" panose="03000509000000000000" pitchFamily="65" charset="-122"/>
              </a:rPr>
              <a:t>示，用木块、弹簧测力计、溢水杯和小桶进行实验：</a:t>
            </a:r>
          </a:p>
        </p:txBody>
      </p:sp>
      <p:sp>
        <p:nvSpPr>
          <p:cNvPr id="10" name="矩形 9"/>
          <p:cNvSpPr/>
          <p:nvPr/>
        </p:nvSpPr>
        <p:spPr>
          <a:xfrm>
            <a:off x="4191000" y="4077601"/>
            <a:ext cx="633507" cy="523220"/>
          </a:xfrm>
          <a:prstGeom prst="rect">
            <a:avLst/>
          </a:prstGeom>
        </p:spPr>
        <p:txBody>
          <a:bodyPr wrap="none">
            <a:spAutoFit/>
          </a:bodyPr>
          <a:lstStyle/>
          <a:p>
            <a:r>
              <a:rPr lang="en-US" altLang="zh-CN" sz="2800" b="1" dirty="0">
                <a:solidFill>
                  <a:srgbClr val="FF0000"/>
                </a:solidFill>
                <a:ea typeface="楷体" panose="02010609060101010101" pitchFamily="49" charset="-122"/>
                <a:sym typeface="+mn-ea"/>
              </a:rPr>
              <a:t>1.2</a:t>
            </a:r>
            <a:endParaRPr lang="zh-CN" altLang="en-US" sz="2800" b="1" baseline="30000" dirty="0">
              <a:solidFill>
                <a:srgbClr val="FF0000"/>
              </a:solidFill>
              <a:ea typeface="楷体" panose="02010609060101010101" pitchFamily="49" charset="-122"/>
              <a:sym typeface="+mn-ea"/>
            </a:endParaRPr>
          </a:p>
        </p:txBody>
      </p:sp>
      <p:pic>
        <p:nvPicPr>
          <p:cNvPr id="22530" name="Picture 2" descr="C:\Documents and Settings\Administrator\桌面\pai\正文pai\2018XD-142.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2203181" y="2203505"/>
            <a:ext cx="4570769" cy="1547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3560058" y="3750659"/>
            <a:ext cx="1261885" cy="369332"/>
          </a:xfrm>
          <a:prstGeom prst="rect">
            <a:avLst/>
          </a:prstGeom>
        </p:spPr>
        <p:txBody>
          <a:bodyPr wrap="none">
            <a:spAutoFit/>
          </a:bodyPr>
          <a:lstStyle/>
          <a:p>
            <a:pPr indent="266700" algn="ctr">
              <a:spcAft>
                <a:spcPts val="0"/>
              </a:spcAft>
            </a:pPr>
            <a:r>
              <a:rPr lang="zh-CN" altLang="zh-CN" kern="100" dirty="0">
                <a:latin typeface="Times New Roman" panose="02020603050405020304" pitchFamily="18" charset="0"/>
                <a:cs typeface="Times New Roman" panose="02020603050405020304" pitchFamily="18" charset="0"/>
              </a:rPr>
              <a:t>图</a:t>
            </a:r>
            <a:r>
              <a:rPr lang="en-US" altLang="zh-CN" kern="100" dirty="0">
                <a:latin typeface="Times New Roman" panose="02020603050405020304" pitchFamily="18" charset="0"/>
                <a:cs typeface="Courier New" panose="02070309020205020404" pitchFamily="49" charset="0"/>
              </a:rPr>
              <a:t>8</a:t>
            </a:r>
            <a:r>
              <a:rPr lang="zh-CN" altLang="zh-CN" kern="100" dirty="0" smtClean="0">
                <a:latin typeface="Times New Roman" panose="02020603050405020304" pitchFamily="18" charset="0"/>
                <a:cs typeface="Times New Roman" panose="02020603050405020304" pitchFamily="18" charset="0"/>
              </a:rPr>
              <a:t>－</a:t>
            </a:r>
            <a:r>
              <a:rPr lang="en-US" altLang="zh-CN" kern="100" dirty="0" smtClean="0">
                <a:latin typeface="Times New Roman" panose="02020603050405020304" pitchFamily="18" charset="0"/>
                <a:cs typeface="Courier New" panose="02070309020205020404" pitchFamily="49" charset="0"/>
              </a:rPr>
              <a:t>18</a:t>
            </a:r>
            <a:endParaRPr lang="zh-CN" altLang="zh-CN" kern="100" dirty="0">
              <a:latin typeface="宋体" panose="02010600030101010101" pitchFamily="2" charset="-122"/>
              <a:cs typeface="Courier New" panose="02070309020205020404" pitchFamily="49" charset="0"/>
            </a:endParaRPr>
          </a:p>
        </p:txBody>
      </p:sp>
      <p:grpSp>
        <p:nvGrpSpPr>
          <p:cNvPr id="14" name="组合 13"/>
          <p:cNvGrpSpPr/>
          <p:nvPr/>
        </p:nvGrpSpPr>
        <p:grpSpPr>
          <a:xfrm>
            <a:off x="474943" y="0"/>
            <a:ext cx="8274780" cy="768350"/>
            <a:chOff x="431463" y="178382"/>
            <a:chExt cx="8274780" cy="768350"/>
          </a:xfrm>
        </p:grpSpPr>
        <p:cxnSp>
          <p:nvCxnSpPr>
            <p:cNvPr id="17" name="直接连接符 16"/>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8" name="组合 17"/>
            <p:cNvGrpSpPr/>
            <p:nvPr/>
          </p:nvGrpSpPr>
          <p:grpSpPr>
            <a:xfrm>
              <a:off x="457232" y="178382"/>
              <a:ext cx="5519387" cy="768350"/>
              <a:chOff x="457232" y="178382"/>
              <a:chExt cx="5519387" cy="768350"/>
            </a:xfrm>
          </p:grpSpPr>
          <p:sp>
            <p:nvSpPr>
              <p:cNvPr id="19"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能力提升</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20" name="矩形 19"/>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431464" y="1248410"/>
            <a:ext cx="8274779" cy="5093702"/>
          </a:xfrm>
          <a:prstGeom prst="rect">
            <a:avLst/>
          </a:prstGeom>
          <a:noFill/>
        </p:spPr>
        <p:txBody>
          <a:bodyPr wrap="square" lIns="0" rIns="0" rtlCol="0">
            <a:spAutoFit/>
          </a:bodyPr>
          <a:lstStyle/>
          <a:p>
            <a:pPr fontAlgn="auto">
              <a:lnSpc>
                <a:spcPts val="3860"/>
              </a:lnSpc>
            </a:pPr>
            <a:r>
              <a:rPr lang="en-US" altLang="zh-CN" sz="2800" dirty="0" smtClean="0">
                <a:cs typeface="方正静蕾简体" panose="03000509000000000000" pitchFamily="65" charset="-122"/>
              </a:rPr>
              <a:t>8</a:t>
            </a:r>
            <a:r>
              <a:rPr lang="zh-CN" altLang="en-US" sz="2800" dirty="0" smtClean="0">
                <a:cs typeface="方正静蕾简体" panose="03000509000000000000" pitchFamily="65" charset="-122"/>
              </a:rPr>
              <a:t>．受阿基米德辨别皇冠真伪的故事的启发，小明设计了一个测量碗的密度的探究实验。实验步骤及实验数据如图</a:t>
            </a:r>
            <a:r>
              <a:rPr lang="en-US" altLang="zh-CN" sz="2800" dirty="0" smtClean="0">
                <a:cs typeface="方正静蕾简体" panose="03000509000000000000" pitchFamily="65" charset="-122"/>
              </a:rPr>
              <a:t>8-19</a:t>
            </a:r>
            <a:r>
              <a:rPr lang="zh-CN" altLang="en-US" sz="2800" dirty="0" smtClean="0">
                <a:cs typeface="方正静蕾简体" panose="03000509000000000000" pitchFamily="65" charset="-122"/>
              </a:rPr>
              <a:t>所示。</a:t>
            </a:r>
            <a:endParaRPr lang="en-US" altLang="zh-CN" sz="2800" dirty="0">
              <a:cs typeface="方正静蕾简体" panose="03000509000000000000" pitchFamily="65" charset="-122"/>
            </a:endParaRPr>
          </a:p>
          <a:p>
            <a:pPr fontAlgn="auto">
              <a:lnSpc>
                <a:spcPts val="3860"/>
              </a:lnSpc>
            </a:pPr>
            <a:endParaRPr lang="en-US" altLang="zh-CN" sz="2800" dirty="0" smtClean="0">
              <a:cs typeface="方正静蕾简体" panose="03000509000000000000" pitchFamily="65" charset="-122"/>
            </a:endParaRPr>
          </a:p>
          <a:p>
            <a:pPr fontAlgn="auto">
              <a:lnSpc>
                <a:spcPts val="3860"/>
              </a:lnSpc>
            </a:pPr>
            <a:endParaRPr lang="en-US" altLang="zh-CN" sz="2800" dirty="0" smtClean="0">
              <a:cs typeface="方正静蕾简体" panose="03000509000000000000" pitchFamily="65" charset="-122"/>
            </a:endParaRPr>
          </a:p>
          <a:p>
            <a:pPr fontAlgn="auto">
              <a:lnSpc>
                <a:spcPts val="3860"/>
              </a:lnSpc>
            </a:pPr>
            <a:endParaRPr lang="en-US" altLang="zh-CN" sz="2800" dirty="0" smtClean="0">
              <a:cs typeface="方正静蕾简体" panose="03000509000000000000" pitchFamily="65" charset="-122"/>
            </a:endParaRPr>
          </a:p>
          <a:p>
            <a:pPr fontAlgn="auto">
              <a:lnSpc>
                <a:spcPts val="3860"/>
              </a:lnSpc>
            </a:pPr>
            <a:endParaRPr lang="en-US" altLang="zh-CN" sz="2800" dirty="0" smtClean="0">
              <a:cs typeface="方正静蕾简体" panose="03000509000000000000" pitchFamily="65" charset="-122"/>
            </a:endParaRPr>
          </a:p>
          <a:p>
            <a:pPr fontAlgn="auto">
              <a:lnSpc>
                <a:spcPts val="3860"/>
              </a:lnSpc>
            </a:pPr>
            <a:r>
              <a:rPr lang="zh-CN" altLang="en-US" sz="2800" dirty="0" smtClean="0">
                <a:cs typeface="方正静蕾简体" panose="03000509000000000000" pitchFamily="65" charset="-122"/>
              </a:rPr>
              <a:t>根据实验数据，填写计算结果：</a:t>
            </a:r>
          </a:p>
          <a:p>
            <a:pPr fontAlgn="auto">
              <a:lnSpc>
                <a:spcPts val="3860"/>
              </a:lnSpc>
            </a:pPr>
            <a:r>
              <a:rPr lang="zh-CN" altLang="en-US" sz="2800" dirty="0" smtClean="0">
                <a:cs typeface="方正静蕾简体" panose="03000509000000000000" pitchFamily="65" charset="-122"/>
              </a:rPr>
              <a:t>（</a:t>
            </a:r>
            <a:r>
              <a:rPr lang="en-US" altLang="zh-CN" sz="2800" dirty="0" smtClean="0">
                <a:cs typeface="方正静蕾简体" panose="03000509000000000000" pitchFamily="65" charset="-122"/>
              </a:rPr>
              <a:t>1</a:t>
            </a:r>
            <a:r>
              <a:rPr lang="zh-CN" altLang="en-US" sz="2800" dirty="0" smtClean="0">
                <a:cs typeface="方正静蕾简体" panose="03000509000000000000" pitchFamily="65" charset="-122"/>
              </a:rPr>
              <a:t>）碗的体积为</a:t>
            </a:r>
            <a:r>
              <a:rPr lang="en-US" altLang="zh-CN" sz="2800" u="sng" dirty="0" smtClean="0">
                <a:cs typeface="方正静蕾简体" panose="03000509000000000000" pitchFamily="65" charset="-122"/>
              </a:rPr>
              <a:t>        </a:t>
            </a:r>
            <a:r>
              <a:rPr lang="en-US" altLang="zh-CN" sz="2800" dirty="0" smtClean="0">
                <a:cs typeface="方正静蕾简体" panose="03000509000000000000" pitchFamily="65" charset="-122"/>
              </a:rPr>
              <a:t>cm</a:t>
            </a:r>
            <a:r>
              <a:rPr lang="en-US" altLang="zh-CN" sz="2800" baseline="30000" dirty="0" smtClean="0">
                <a:cs typeface="方正静蕾简体" panose="03000509000000000000" pitchFamily="65" charset="-122"/>
              </a:rPr>
              <a:t>3</a:t>
            </a:r>
            <a:r>
              <a:rPr lang="zh-CN" altLang="en-US" sz="2800" dirty="0" smtClean="0">
                <a:cs typeface="方正静蕾简体" panose="03000509000000000000" pitchFamily="65" charset="-122"/>
              </a:rPr>
              <a:t>；（</a:t>
            </a:r>
            <a:r>
              <a:rPr lang="en-US" altLang="zh-CN" sz="2800" dirty="0" smtClean="0">
                <a:cs typeface="方正静蕾简体" panose="03000509000000000000" pitchFamily="65" charset="-122"/>
              </a:rPr>
              <a:t>2</a:t>
            </a:r>
            <a:r>
              <a:rPr lang="zh-CN" altLang="en-US" sz="2800" dirty="0" smtClean="0">
                <a:cs typeface="方正静蕾简体" panose="03000509000000000000" pitchFamily="65" charset="-122"/>
              </a:rPr>
              <a:t>）碗的质量为</a:t>
            </a:r>
            <a:r>
              <a:rPr lang="en-US" altLang="zh-CN" sz="2800" u="sng" dirty="0" smtClean="0">
                <a:cs typeface="方正静蕾简体" panose="03000509000000000000" pitchFamily="65" charset="-122"/>
              </a:rPr>
              <a:t>        </a:t>
            </a:r>
            <a:r>
              <a:rPr lang="en-US" altLang="zh-CN" sz="2800" dirty="0" smtClean="0">
                <a:cs typeface="方正静蕾简体" panose="03000509000000000000" pitchFamily="65" charset="-122"/>
              </a:rPr>
              <a:t>g</a:t>
            </a:r>
            <a:r>
              <a:rPr lang="zh-CN" altLang="en-US" sz="2800" dirty="0" smtClean="0">
                <a:cs typeface="方正静蕾简体" panose="03000509000000000000" pitchFamily="65" charset="-122"/>
              </a:rPr>
              <a:t>；</a:t>
            </a:r>
            <a:endParaRPr lang="en-US" altLang="zh-CN" sz="2800" dirty="0" smtClean="0">
              <a:cs typeface="方正静蕾简体" panose="03000509000000000000" pitchFamily="65" charset="-122"/>
            </a:endParaRPr>
          </a:p>
          <a:p>
            <a:pPr fontAlgn="auto">
              <a:lnSpc>
                <a:spcPts val="3860"/>
              </a:lnSpc>
            </a:pPr>
            <a:r>
              <a:rPr lang="zh-CN" altLang="en-US" sz="2800" dirty="0" smtClean="0">
                <a:cs typeface="方正静蕾简体" panose="03000509000000000000" pitchFamily="65" charset="-122"/>
              </a:rPr>
              <a:t>（</a:t>
            </a:r>
            <a:r>
              <a:rPr lang="en-US" altLang="zh-CN" sz="2800" dirty="0" smtClean="0">
                <a:cs typeface="方正静蕾简体" panose="03000509000000000000" pitchFamily="65" charset="-122"/>
              </a:rPr>
              <a:t>3</a:t>
            </a:r>
            <a:r>
              <a:rPr lang="zh-CN" altLang="en-US" sz="2800" dirty="0" smtClean="0">
                <a:cs typeface="方正静蕾简体" panose="03000509000000000000" pitchFamily="65" charset="-122"/>
              </a:rPr>
              <a:t>）碗的密度为</a:t>
            </a:r>
            <a:r>
              <a:rPr lang="en-US" altLang="zh-CN" sz="2800" u="sng" dirty="0" smtClean="0">
                <a:cs typeface="方正静蕾简体" panose="03000509000000000000" pitchFamily="65" charset="-122"/>
              </a:rPr>
              <a:t>      </a:t>
            </a:r>
            <a:r>
              <a:rPr lang="en-US" altLang="zh-CN" sz="2800" dirty="0" smtClean="0">
                <a:cs typeface="方正静蕾简体" panose="03000509000000000000" pitchFamily="65" charset="-122"/>
              </a:rPr>
              <a:t>g/cm</a:t>
            </a:r>
            <a:r>
              <a:rPr lang="en-US" altLang="zh-CN" sz="2800" baseline="30000" dirty="0" smtClean="0">
                <a:cs typeface="方正静蕾简体" panose="03000509000000000000" pitchFamily="65" charset="-122"/>
              </a:rPr>
              <a:t>3</a:t>
            </a:r>
            <a:r>
              <a:rPr lang="zh-CN" altLang="en-US" sz="2800" dirty="0" smtClean="0">
                <a:cs typeface="方正静蕾简体" panose="03000509000000000000" pitchFamily="65" charset="-122"/>
              </a:rPr>
              <a:t>。</a:t>
            </a:r>
            <a:endParaRPr lang="zh-CN" altLang="en-US" sz="2800" dirty="0">
              <a:cs typeface="方正静蕾简体" panose="03000509000000000000" pitchFamily="65" charset="-122"/>
            </a:endParaRPr>
          </a:p>
        </p:txBody>
      </p:sp>
      <p:pic>
        <p:nvPicPr>
          <p:cNvPr id="11266" name="Picture 2"/>
          <p:cNvPicPr>
            <a:picLocks noChangeAspect="1" noChangeArrowheads="1"/>
          </p:cNvPicPr>
          <p:nvPr/>
        </p:nvPicPr>
        <p:blipFill>
          <a:blip r:embed="rId3"/>
          <a:srcRect b="5842"/>
          <a:stretch>
            <a:fillRect/>
          </a:stretch>
        </p:blipFill>
        <p:spPr bwMode="auto">
          <a:xfrm>
            <a:off x="1164662" y="2727069"/>
            <a:ext cx="7319346" cy="1623705"/>
          </a:xfrm>
          <a:prstGeom prst="rect">
            <a:avLst/>
          </a:prstGeom>
          <a:noFill/>
          <a:ln w="9525">
            <a:noFill/>
            <a:miter lim="800000"/>
            <a:headEnd/>
            <a:tailEnd/>
          </a:ln>
          <a:effectLst/>
        </p:spPr>
      </p:pic>
      <p:sp>
        <p:nvSpPr>
          <p:cNvPr id="9" name="TextBox 8"/>
          <p:cNvSpPr txBox="1"/>
          <p:nvPr/>
        </p:nvSpPr>
        <p:spPr>
          <a:xfrm>
            <a:off x="3967316" y="4321278"/>
            <a:ext cx="929149" cy="369332"/>
          </a:xfrm>
          <a:prstGeom prst="rect">
            <a:avLst/>
          </a:prstGeom>
          <a:noFill/>
        </p:spPr>
        <p:txBody>
          <a:bodyPr wrap="square" rtlCol="0">
            <a:spAutoFit/>
          </a:bodyPr>
          <a:lstStyle/>
          <a:p>
            <a:r>
              <a:rPr lang="zh-CN" altLang="en-US" dirty="0" smtClean="0">
                <a:latin typeface="宋体" panose="02010600030101010101" pitchFamily="2" charset="-122"/>
                <a:cs typeface="方正静蕾简体" panose="03000509000000000000" pitchFamily="65" charset="-122"/>
              </a:rPr>
              <a:t>图</a:t>
            </a:r>
            <a:r>
              <a:rPr lang="en-US" altLang="zh-CN" dirty="0" smtClean="0">
                <a:latin typeface="宋体" panose="02010600030101010101" pitchFamily="2" charset="-122"/>
                <a:cs typeface="方正静蕾简体" panose="03000509000000000000" pitchFamily="65" charset="-122"/>
              </a:rPr>
              <a:t>8-19</a:t>
            </a:r>
            <a:endParaRPr lang="zh-CN" altLang="en-US" dirty="0"/>
          </a:p>
        </p:txBody>
      </p:sp>
      <p:sp>
        <p:nvSpPr>
          <p:cNvPr id="10" name="矩形 9"/>
          <p:cNvSpPr/>
          <p:nvPr/>
        </p:nvSpPr>
        <p:spPr>
          <a:xfrm>
            <a:off x="3150026" y="5209056"/>
            <a:ext cx="546945" cy="523220"/>
          </a:xfrm>
          <a:prstGeom prst="rect">
            <a:avLst/>
          </a:prstGeom>
        </p:spPr>
        <p:txBody>
          <a:bodyPr wrap="none">
            <a:spAutoFit/>
          </a:bodyPr>
          <a:lstStyle/>
          <a:p>
            <a:pPr algn="l"/>
            <a:r>
              <a:rPr lang="en-US" altLang="zh-CN" sz="2800" b="1" dirty="0" smtClean="0">
                <a:solidFill>
                  <a:srgbClr val="FF0000"/>
                </a:solidFill>
                <a:ea typeface="楷体" panose="02010609060101010101" pitchFamily="49" charset="-122"/>
                <a:sym typeface="+mn-ea"/>
              </a:rPr>
              <a:t>30</a:t>
            </a:r>
            <a:endParaRPr lang="zh-CN" altLang="en-US" sz="2800" b="1" baseline="30000" dirty="0">
              <a:solidFill>
                <a:srgbClr val="FF0000"/>
              </a:solidFill>
              <a:ea typeface="楷体" panose="02010609060101010101" pitchFamily="49" charset="-122"/>
              <a:sym typeface="+mn-ea"/>
            </a:endParaRPr>
          </a:p>
        </p:txBody>
      </p:sp>
      <p:sp>
        <p:nvSpPr>
          <p:cNvPr id="12" name="矩形 11"/>
          <p:cNvSpPr/>
          <p:nvPr/>
        </p:nvSpPr>
        <p:spPr>
          <a:xfrm>
            <a:off x="7471304" y="5164811"/>
            <a:ext cx="546945" cy="523220"/>
          </a:xfrm>
          <a:prstGeom prst="rect">
            <a:avLst/>
          </a:prstGeom>
        </p:spPr>
        <p:txBody>
          <a:bodyPr wrap="none">
            <a:spAutoFit/>
          </a:bodyPr>
          <a:lstStyle/>
          <a:p>
            <a:pPr algn="l"/>
            <a:r>
              <a:rPr lang="en-US" altLang="zh-CN" sz="2800" b="1" dirty="0" smtClean="0">
                <a:solidFill>
                  <a:srgbClr val="FF0000"/>
                </a:solidFill>
                <a:ea typeface="楷体" panose="02010609060101010101" pitchFamily="49" charset="-122"/>
                <a:sym typeface="+mn-ea"/>
              </a:rPr>
              <a:t>60</a:t>
            </a:r>
            <a:endParaRPr lang="zh-CN" altLang="en-US" sz="2800" b="1" baseline="30000" dirty="0">
              <a:solidFill>
                <a:srgbClr val="FF0000"/>
              </a:solidFill>
              <a:ea typeface="楷体" panose="02010609060101010101" pitchFamily="49" charset="-122"/>
              <a:sym typeface="+mn-ea"/>
            </a:endParaRPr>
          </a:p>
        </p:txBody>
      </p:sp>
      <p:sp>
        <p:nvSpPr>
          <p:cNvPr id="14" name="矩形 13"/>
          <p:cNvSpPr/>
          <p:nvPr/>
        </p:nvSpPr>
        <p:spPr>
          <a:xfrm>
            <a:off x="3164775" y="5695753"/>
            <a:ext cx="365806" cy="523220"/>
          </a:xfrm>
          <a:prstGeom prst="rect">
            <a:avLst/>
          </a:prstGeom>
        </p:spPr>
        <p:txBody>
          <a:bodyPr wrap="none">
            <a:spAutoFit/>
          </a:bodyPr>
          <a:lstStyle/>
          <a:p>
            <a:pPr algn="l"/>
            <a:r>
              <a:rPr lang="en-US" altLang="zh-CN" sz="2800" b="1" dirty="0" smtClean="0">
                <a:solidFill>
                  <a:srgbClr val="FF0000"/>
                </a:solidFill>
                <a:ea typeface="楷体" panose="02010609060101010101" pitchFamily="49" charset="-122"/>
                <a:sym typeface="+mn-ea"/>
              </a:rPr>
              <a:t>2</a:t>
            </a:r>
            <a:endParaRPr lang="zh-CN" altLang="en-US" sz="2800" b="1" baseline="30000" dirty="0">
              <a:solidFill>
                <a:srgbClr val="FF0000"/>
              </a:solidFill>
              <a:ea typeface="楷体" panose="02010609060101010101" pitchFamily="49" charset="-122"/>
              <a:sym typeface="+mn-ea"/>
            </a:endParaRPr>
          </a:p>
        </p:txBody>
      </p:sp>
      <p:grpSp>
        <p:nvGrpSpPr>
          <p:cNvPr id="15" name="组合 14"/>
          <p:cNvGrpSpPr/>
          <p:nvPr/>
        </p:nvGrpSpPr>
        <p:grpSpPr>
          <a:xfrm>
            <a:off x="474943" y="0"/>
            <a:ext cx="8274780" cy="768350"/>
            <a:chOff x="431463" y="178382"/>
            <a:chExt cx="8274780" cy="768350"/>
          </a:xfrm>
        </p:grpSpPr>
        <p:cxnSp>
          <p:nvCxnSpPr>
            <p:cNvPr id="16" name="直接连接符 15"/>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7" name="组合 16"/>
            <p:cNvGrpSpPr/>
            <p:nvPr/>
          </p:nvGrpSpPr>
          <p:grpSpPr>
            <a:xfrm>
              <a:off x="457232" y="178382"/>
              <a:ext cx="5519387" cy="768350"/>
              <a:chOff x="457232" y="178382"/>
              <a:chExt cx="5519387" cy="768350"/>
            </a:xfrm>
          </p:grpSpPr>
          <p:sp>
            <p:nvSpPr>
              <p:cNvPr id="18"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能力提升</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9" name="矩形 18"/>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nvGraphicFramePr>
        <p:xfrm>
          <a:off x="457232" y="1564440"/>
          <a:ext cx="8105511" cy="4788735"/>
        </p:xfrm>
        <a:graphic>
          <a:graphicData uri="http://schemas.openxmlformats.org/drawingml/2006/table">
            <a:tbl>
              <a:tblPr firstRow="1" bandRow="1">
                <a:tableStyleId>{5940675A-B579-460E-94D1-54222C63F5DA}</a:tableStyleId>
              </a:tblPr>
              <a:tblGrid>
                <a:gridCol w="2133336"/>
                <a:gridCol w="3114675"/>
                <a:gridCol w="2857500"/>
              </a:tblGrid>
              <a:tr h="473910">
                <a:tc>
                  <a:txBody>
                    <a:bodyPr/>
                    <a:lstStyle/>
                    <a:p>
                      <a:pPr algn="ctr">
                        <a:spcAft>
                          <a:spcPts val="0"/>
                        </a:spcAft>
                      </a:pPr>
                      <a:r>
                        <a:rPr lang="zh-CN" sz="2800" kern="100" dirty="0">
                          <a:effectLst/>
                          <a:latin typeface="+mn-lt"/>
                          <a:ea typeface="黑体" panose="02010609060101010101" pitchFamily="49" charset="-122"/>
                          <a:cs typeface="Times New Roman" panose="02020603050405020304" pitchFamily="18" charset="0"/>
                        </a:rPr>
                        <a:t>状态</a:t>
                      </a:r>
                      <a:endParaRPr lang="zh-CN" sz="2800" kern="100" dirty="0">
                        <a:effectLst/>
                        <a:latin typeface="+mn-lt"/>
                        <a:ea typeface="宋体" panose="02010600030101010101" pitchFamily="2" charset="-122"/>
                        <a:cs typeface="Courier New" panose="02070309020205020404" pitchFamily="49" charset="0"/>
                      </a:endParaRPr>
                    </a:p>
                  </a:txBody>
                  <a:tcPr marL="68580" marR="68580" marT="0" marB="0" anchor="ctr">
                    <a:solidFill>
                      <a:schemeClr val="accent1">
                        <a:lumMod val="60000"/>
                        <a:lumOff val="40000"/>
                      </a:schemeClr>
                    </a:solidFill>
                  </a:tcPr>
                </a:tc>
                <a:tc>
                  <a:txBody>
                    <a:bodyPr/>
                    <a:lstStyle/>
                    <a:p>
                      <a:pPr algn="ctr">
                        <a:spcAft>
                          <a:spcPts val="0"/>
                        </a:spcAft>
                      </a:pPr>
                      <a:r>
                        <a:rPr lang="zh-CN" sz="2800" kern="100" dirty="0">
                          <a:effectLst/>
                          <a:latin typeface="+mn-lt"/>
                          <a:ea typeface="+mn-ea"/>
                          <a:cs typeface="Times New Roman" panose="02020603050405020304" pitchFamily="18" charset="0"/>
                        </a:rPr>
                        <a:t>上浮</a:t>
                      </a:r>
                      <a:endParaRPr lang="zh-CN" sz="2800" kern="100" dirty="0">
                        <a:effectLst/>
                        <a:latin typeface="+mn-lt"/>
                        <a:ea typeface="+mn-ea"/>
                        <a:cs typeface="Courier New" panose="02070309020205020404" pitchFamily="49" charset="0"/>
                      </a:endParaRPr>
                    </a:p>
                  </a:txBody>
                  <a:tcPr marL="68580" marR="68580" marT="0" marB="0" anchor="ctr"/>
                </a:tc>
                <a:tc>
                  <a:txBody>
                    <a:bodyPr/>
                    <a:lstStyle/>
                    <a:p>
                      <a:pPr algn="ctr">
                        <a:spcAft>
                          <a:spcPts val="0"/>
                        </a:spcAft>
                      </a:pPr>
                      <a:r>
                        <a:rPr lang="zh-CN" sz="2800" kern="100" dirty="0">
                          <a:effectLst/>
                          <a:latin typeface="+mn-lt"/>
                          <a:ea typeface="+mn-ea"/>
                          <a:cs typeface="Times New Roman" panose="02020603050405020304" pitchFamily="18" charset="0"/>
                        </a:rPr>
                        <a:t>下沉</a:t>
                      </a:r>
                      <a:endParaRPr lang="zh-CN" sz="2800" kern="100" dirty="0">
                        <a:effectLst/>
                        <a:latin typeface="+mn-lt"/>
                        <a:ea typeface="+mn-ea"/>
                        <a:cs typeface="Courier New" panose="02070309020205020404" pitchFamily="49" charset="0"/>
                      </a:endParaRPr>
                    </a:p>
                  </a:txBody>
                  <a:tcPr marL="68580" marR="68580" marT="0" marB="0" anchor="ctr"/>
                </a:tc>
              </a:tr>
              <a:tr h="2057400">
                <a:tc>
                  <a:txBody>
                    <a:bodyPr/>
                    <a:lstStyle/>
                    <a:p>
                      <a:pPr algn="ctr">
                        <a:spcAft>
                          <a:spcPts val="0"/>
                        </a:spcAft>
                      </a:pPr>
                      <a:r>
                        <a:rPr lang="zh-CN" sz="2800" kern="100" dirty="0">
                          <a:effectLst/>
                          <a:latin typeface="+mn-lt"/>
                          <a:ea typeface="黑体" panose="02010609060101010101" pitchFamily="49" charset="-122"/>
                          <a:cs typeface="Times New Roman" panose="02020603050405020304" pitchFamily="18" charset="0"/>
                        </a:rPr>
                        <a:t>受力分析</a:t>
                      </a:r>
                      <a:endParaRPr lang="zh-CN" sz="2800" kern="100" dirty="0">
                        <a:effectLst/>
                        <a:latin typeface="+mn-lt"/>
                        <a:ea typeface="宋体" panose="02010600030101010101" pitchFamily="2" charset="-122"/>
                        <a:cs typeface="Courier New" panose="02070309020205020404" pitchFamily="49" charset="0"/>
                      </a:endParaRPr>
                    </a:p>
                  </a:txBody>
                  <a:tcPr marL="68580" marR="68580" marT="0" marB="0" anchor="ctr">
                    <a:solidFill>
                      <a:schemeClr val="accent1">
                        <a:lumMod val="60000"/>
                        <a:lumOff val="40000"/>
                      </a:schemeClr>
                    </a:solidFill>
                  </a:tcPr>
                </a:tc>
                <a:tc>
                  <a:txBody>
                    <a:bodyPr/>
                    <a:lstStyle/>
                    <a:p>
                      <a:pPr algn="ctr"/>
                      <a:endParaRPr lang="zh-CN" altLang="en-US" sz="2800">
                        <a:latin typeface="+mn-lt"/>
                        <a:ea typeface="+mn-ea"/>
                      </a:endParaRPr>
                    </a:p>
                  </a:txBody>
                  <a:tcPr/>
                </a:tc>
                <a:tc>
                  <a:txBody>
                    <a:bodyPr/>
                    <a:lstStyle/>
                    <a:p>
                      <a:endParaRPr lang="zh-CN" altLang="en-US" sz="2800" dirty="0">
                        <a:latin typeface="+mn-lt"/>
                        <a:ea typeface="+mn-ea"/>
                      </a:endParaRPr>
                    </a:p>
                  </a:txBody>
                  <a:tcPr/>
                </a:tc>
              </a:tr>
              <a:tr h="581025">
                <a:tc>
                  <a:txBody>
                    <a:bodyPr/>
                    <a:lstStyle/>
                    <a:p>
                      <a:pPr algn="ctr">
                        <a:spcAft>
                          <a:spcPts val="0"/>
                        </a:spcAft>
                      </a:pPr>
                      <a:r>
                        <a:rPr lang="zh-CN" sz="2800" kern="100" dirty="0">
                          <a:effectLst/>
                          <a:latin typeface="+mn-lt"/>
                          <a:ea typeface="黑体" panose="02010609060101010101" pitchFamily="49" charset="-122"/>
                          <a:cs typeface="Times New Roman" panose="02020603050405020304" pitchFamily="18" charset="0"/>
                        </a:rPr>
                        <a:t>力的关系</a:t>
                      </a:r>
                      <a:endParaRPr lang="zh-CN" sz="2800" kern="100" dirty="0">
                        <a:effectLst/>
                        <a:latin typeface="+mn-lt"/>
                        <a:ea typeface="宋体" panose="02010600030101010101" pitchFamily="2" charset="-122"/>
                        <a:cs typeface="Courier New" panose="02070309020205020404" pitchFamily="49" charset="0"/>
                      </a:endParaRPr>
                    </a:p>
                  </a:txBody>
                  <a:tcPr marL="68580" marR="68580" marT="0" marB="0" anchor="ctr">
                    <a:solidFill>
                      <a:schemeClr val="accent1">
                        <a:lumMod val="60000"/>
                        <a:lumOff val="40000"/>
                      </a:schemeClr>
                    </a:solidFill>
                  </a:tcPr>
                </a:tc>
                <a:tc>
                  <a:txBody>
                    <a:bodyPr/>
                    <a:lstStyle/>
                    <a:p>
                      <a:pPr algn="ctr">
                        <a:spcAft>
                          <a:spcPts val="0"/>
                        </a:spcAft>
                      </a:pPr>
                      <a:r>
                        <a:rPr lang="en-US" sz="2800" i="1" kern="100" dirty="0">
                          <a:effectLst/>
                          <a:latin typeface="+mn-lt"/>
                          <a:ea typeface="+mn-ea"/>
                          <a:cs typeface="Times New Roman" panose="02020603050405020304" pitchFamily="18" charset="0"/>
                        </a:rPr>
                        <a:t>F</a:t>
                      </a:r>
                      <a:r>
                        <a:rPr lang="zh-CN" sz="2800" kern="100" baseline="-25000" dirty="0" smtClean="0">
                          <a:effectLst/>
                          <a:latin typeface="+mn-lt"/>
                          <a:ea typeface="+mn-ea"/>
                          <a:cs typeface="Times New Roman" panose="02020603050405020304" pitchFamily="18" charset="0"/>
                        </a:rPr>
                        <a:t>浮</a:t>
                      </a:r>
                      <a:r>
                        <a:rPr lang="en-US" sz="2800" u="sng" kern="100" dirty="0" smtClean="0">
                          <a:effectLst/>
                          <a:latin typeface="+mn-lt"/>
                          <a:ea typeface="+mn-ea"/>
                          <a:cs typeface="Times New Roman" panose="02020603050405020304" pitchFamily="18" charset="0"/>
                        </a:rPr>
                        <a:t>      </a:t>
                      </a:r>
                      <a:r>
                        <a:rPr lang="en-US" sz="2800" i="1" kern="100" dirty="0" smtClean="0">
                          <a:effectLst/>
                          <a:latin typeface="+mn-lt"/>
                          <a:ea typeface="+mn-ea"/>
                          <a:cs typeface="Times New Roman" panose="02020603050405020304" pitchFamily="18" charset="0"/>
                        </a:rPr>
                        <a:t>G</a:t>
                      </a:r>
                      <a:endParaRPr lang="zh-CN" sz="2800" i="1" kern="100" dirty="0">
                        <a:effectLst/>
                        <a:latin typeface="+mn-lt"/>
                        <a:ea typeface="+mn-ea"/>
                        <a:cs typeface="Courier New" panose="02070309020205020404" pitchFamily="49" charset="0"/>
                      </a:endParaRPr>
                    </a:p>
                  </a:txBody>
                  <a:tcPr marL="68580" marR="68580" marT="0" marB="0" anchor="ctr"/>
                </a:tc>
                <a:tc>
                  <a:txBody>
                    <a:bodyPr/>
                    <a:lstStyle/>
                    <a:p>
                      <a:pPr algn="ctr">
                        <a:spcAft>
                          <a:spcPts val="0"/>
                        </a:spcAft>
                      </a:pPr>
                      <a:r>
                        <a:rPr lang="en-US" sz="2800" i="1" kern="100" dirty="0">
                          <a:effectLst/>
                          <a:latin typeface="+mn-lt"/>
                          <a:ea typeface="+mn-ea"/>
                          <a:cs typeface="Times New Roman" panose="02020603050405020304" pitchFamily="18" charset="0"/>
                        </a:rPr>
                        <a:t>F</a:t>
                      </a:r>
                      <a:r>
                        <a:rPr lang="zh-CN" sz="2800" kern="100" baseline="-25000" dirty="0" smtClean="0">
                          <a:effectLst/>
                          <a:latin typeface="+mn-lt"/>
                          <a:ea typeface="+mn-ea"/>
                          <a:cs typeface="Times New Roman" panose="02020603050405020304" pitchFamily="18" charset="0"/>
                        </a:rPr>
                        <a:t>浮</a:t>
                      </a:r>
                      <a:r>
                        <a:rPr lang="en-US" sz="2800" u="sng" kern="100" dirty="0" smtClean="0">
                          <a:effectLst/>
                          <a:latin typeface="+mn-lt"/>
                          <a:ea typeface="+mn-ea"/>
                          <a:cs typeface="Times New Roman" panose="02020603050405020304" pitchFamily="18" charset="0"/>
                        </a:rPr>
                        <a:t>      </a:t>
                      </a:r>
                      <a:r>
                        <a:rPr lang="en-US" sz="2800" i="1" kern="100" dirty="0" smtClean="0">
                          <a:effectLst/>
                          <a:latin typeface="+mn-lt"/>
                          <a:ea typeface="+mn-ea"/>
                          <a:cs typeface="Times New Roman" panose="02020603050405020304" pitchFamily="18" charset="0"/>
                        </a:rPr>
                        <a:t>G</a:t>
                      </a:r>
                      <a:endParaRPr lang="zh-CN" sz="2800" i="1" kern="100" dirty="0">
                        <a:effectLst/>
                        <a:latin typeface="+mn-lt"/>
                        <a:ea typeface="+mn-ea"/>
                        <a:cs typeface="Courier New" panose="02070309020205020404" pitchFamily="49" charset="0"/>
                      </a:endParaRPr>
                    </a:p>
                  </a:txBody>
                  <a:tcPr marL="68580" marR="68580" marT="0" marB="0" anchor="ctr"/>
                </a:tc>
              </a:tr>
              <a:tr h="619125">
                <a:tc>
                  <a:txBody>
                    <a:bodyPr/>
                    <a:lstStyle/>
                    <a:p>
                      <a:pPr algn="ctr">
                        <a:spcAft>
                          <a:spcPts val="0"/>
                        </a:spcAft>
                      </a:pPr>
                      <a:r>
                        <a:rPr lang="zh-CN" sz="2800" kern="100" dirty="0">
                          <a:effectLst/>
                          <a:latin typeface="+mn-lt"/>
                          <a:ea typeface="黑体" panose="02010609060101010101" pitchFamily="49" charset="-122"/>
                          <a:cs typeface="Times New Roman" panose="02020603050405020304" pitchFamily="18" charset="0"/>
                        </a:rPr>
                        <a:t>密度关系</a:t>
                      </a:r>
                      <a:endParaRPr lang="zh-CN" sz="2800" kern="100" dirty="0">
                        <a:effectLst/>
                        <a:latin typeface="+mn-lt"/>
                        <a:ea typeface="宋体" panose="02010600030101010101" pitchFamily="2" charset="-122"/>
                        <a:cs typeface="Courier New" panose="02070309020205020404" pitchFamily="49" charset="0"/>
                      </a:endParaRPr>
                    </a:p>
                  </a:txBody>
                  <a:tcPr marL="68580" marR="68580" marT="0" marB="0" anchor="ctr">
                    <a:solidFill>
                      <a:schemeClr val="accent1">
                        <a:lumMod val="60000"/>
                        <a:lumOff val="40000"/>
                      </a:schemeClr>
                    </a:solidFill>
                  </a:tcPr>
                </a:tc>
                <a:tc>
                  <a:txBody>
                    <a:bodyPr/>
                    <a:lstStyle/>
                    <a:p>
                      <a:pPr algn="ctr">
                        <a:spcAft>
                          <a:spcPts val="0"/>
                        </a:spcAft>
                      </a:pPr>
                      <a:r>
                        <a:rPr lang="en-US" sz="2800" i="1" kern="100" dirty="0">
                          <a:effectLst/>
                          <a:latin typeface="+mn-lt"/>
                          <a:ea typeface="+mn-ea"/>
                          <a:cs typeface="Times New Roman" panose="02020603050405020304" pitchFamily="18" charset="0"/>
                        </a:rPr>
                        <a:t>ρ</a:t>
                      </a:r>
                      <a:r>
                        <a:rPr lang="zh-CN" sz="2800" kern="100" baseline="-25000" dirty="0" smtClean="0">
                          <a:effectLst/>
                          <a:latin typeface="+mn-lt"/>
                          <a:ea typeface="+mn-ea"/>
                          <a:cs typeface="Times New Roman" panose="02020603050405020304" pitchFamily="18" charset="0"/>
                        </a:rPr>
                        <a:t>液</a:t>
                      </a:r>
                      <a:r>
                        <a:rPr lang="en-US" sz="2800" u="sng" kern="100" dirty="0" smtClean="0">
                          <a:effectLst/>
                          <a:latin typeface="+mn-lt"/>
                          <a:ea typeface="+mn-ea"/>
                          <a:cs typeface="Times New Roman" panose="02020603050405020304" pitchFamily="18" charset="0"/>
                        </a:rPr>
                        <a:t>       </a:t>
                      </a:r>
                      <a:r>
                        <a:rPr lang="en-US" sz="2800" i="1" kern="100" dirty="0" smtClean="0">
                          <a:effectLst/>
                          <a:latin typeface="+mn-lt"/>
                          <a:ea typeface="+mn-ea"/>
                          <a:cs typeface="Times New Roman" panose="02020603050405020304" pitchFamily="18" charset="0"/>
                        </a:rPr>
                        <a:t>ρ</a:t>
                      </a:r>
                      <a:r>
                        <a:rPr lang="zh-CN" sz="2800" kern="100" baseline="-25000" dirty="0">
                          <a:effectLst/>
                          <a:latin typeface="+mn-lt"/>
                          <a:ea typeface="+mn-ea"/>
                          <a:cs typeface="Times New Roman" panose="02020603050405020304" pitchFamily="18" charset="0"/>
                        </a:rPr>
                        <a:t>物</a:t>
                      </a:r>
                      <a:endParaRPr lang="zh-CN" sz="2800" kern="100" dirty="0">
                        <a:effectLst/>
                        <a:latin typeface="+mn-lt"/>
                        <a:ea typeface="+mn-ea"/>
                        <a:cs typeface="Courier New" panose="02070309020205020404" pitchFamily="49" charset="0"/>
                      </a:endParaRPr>
                    </a:p>
                  </a:txBody>
                  <a:tcPr marL="68580" marR="68580" marT="0" marB="0" anchor="ctr"/>
                </a:tc>
                <a:tc>
                  <a:txBody>
                    <a:bodyPr/>
                    <a:lstStyle/>
                    <a:p>
                      <a:pPr algn="ctr">
                        <a:spcAft>
                          <a:spcPts val="0"/>
                        </a:spcAft>
                      </a:pPr>
                      <a:r>
                        <a:rPr lang="zh-CN" sz="2800" i="1" kern="100" dirty="0">
                          <a:effectLst/>
                          <a:latin typeface="+mn-lt"/>
                          <a:ea typeface="+mn-ea"/>
                          <a:cs typeface="Times New Roman" panose="02020603050405020304" pitchFamily="18" charset="0"/>
                        </a:rPr>
                        <a:t>ρ</a:t>
                      </a:r>
                      <a:r>
                        <a:rPr lang="zh-CN" sz="2800" kern="100" baseline="-25000" dirty="0" smtClean="0">
                          <a:effectLst/>
                          <a:latin typeface="+mn-lt"/>
                          <a:ea typeface="+mn-ea"/>
                          <a:cs typeface="Times New Roman" panose="02020603050405020304" pitchFamily="18" charset="0"/>
                        </a:rPr>
                        <a:t>液</a:t>
                      </a:r>
                      <a:r>
                        <a:rPr lang="en-US" sz="2800" u="sng" kern="100" dirty="0" smtClean="0">
                          <a:effectLst/>
                          <a:latin typeface="+mn-lt"/>
                          <a:ea typeface="+mn-ea"/>
                          <a:cs typeface="Times New Roman" panose="02020603050405020304" pitchFamily="18" charset="0"/>
                        </a:rPr>
                        <a:t>      </a:t>
                      </a:r>
                      <a:r>
                        <a:rPr lang="en-US" sz="2800" i="1" kern="100" dirty="0" smtClean="0">
                          <a:effectLst/>
                          <a:latin typeface="+mn-lt"/>
                          <a:ea typeface="+mn-ea"/>
                          <a:cs typeface="Times New Roman" panose="02020603050405020304" pitchFamily="18" charset="0"/>
                        </a:rPr>
                        <a:t>ρ</a:t>
                      </a:r>
                      <a:r>
                        <a:rPr lang="zh-CN" sz="2800" kern="100" baseline="-25000" dirty="0">
                          <a:effectLst/>
                          <a:latin typeface="+mn-lt"/>
                          <a:ea typeface="+mn-ea"/>
                          <a:cs typeface="Times New Roman" panose="02020603050405020304" pitchFamily="18" charset="0"/>
                        </a:rPr>
                        <a:t>物</a:t>
                      </a:r>
                      <a:endParaRPr lang="zh-CN" sz="2800" kern="100" dirty="0">
                        <a:effectLst/>
                        <a:latin typeface="+mn-lt"/>
                        <a:ea typeface="+mn-ea"/>
                        <a:cs typeface="Courier New" panose="02070309020205020404" pitchFamily="49" charset="0"/>
                      </a:endParaRPr>
                    </a:p>
                  </a:txBody>
                  <a:tcPr marL="68580" marR="68580" marT="0" marB="0" anchor="ctr"/>
                </a:tc>
              </a:tr>
              <a:tr h="1057275">
                <a:tc>
                  <a:txBody>
                    <a:bodyPr/>
                    <a:lstStyle/>
                    <a:p>
                      <a:pPr algn="ctr">
                        <a:spcAft>
                          <a:spcPts val="0"/>
                        </a:spcAft>
                      </a:pPr>
                      <a:r>
                        <a:rPr lang="zh-CN" sz="2800" kern="100" dirty="0" smtClean="0">
                          <a:effectLst/>
                          <a:latin typeface="+mn-lt"/>
                          <a:ea typeface="黑体" panose="02010609060101010101" pitchFamily="49" charset="-122"/>
                          <a:cs typeface="Times New Roman" panose="02020603050405020304" pitchFamily="18" charset="0"/>
                        </a:rPr>
                        <a:t>说明</a:t>
                      </a:r>
                      <a:endParaRPr lang="zh-CN" sz="2800" kern="100" dirty="0">
                        <a:effectLst/>
                        <a:latin typeface="+mn-lt"/>
                        <a:ea typeface="宋体" panose="02010600030101010101" pitchFamily="2" charset="-122"/>
                        <a:cs typeface="Courier New" panose="02070309020205020404" pitchFamily="49" charset="0"/>
                      </a:endParaRPr>
                    </a:p>
                  </a:txBody>
                  <a:tcPr marL="68580" marR="68580" marT="0" marB="0" anchor="ctr">
                    <a:solidFill>
                      <a:schemeClr val="accent1">
                        <a:lumMod val="60000"/>
                        <a:lumOff val="40000"/>
                      </a:schemeClr>
                    </a:solidFill>
                  </a:tcPr>
                </a:tc>
                <a:tc gridSpan="2">
                  <a:txBody>
                    <a:bodyPr/>
                    <a:lstStyle/>
                    <a:p>
                      <a:pPr algn="l"/>
                      <a:r>
                        <a:rPr lang="zh-CN" altLang="zh-CN" sz="2800" kern="1200" dirty="0" smtClean="0">
                          <a:solidFill>
                            <a:schemeClr val="tx1"/>
                          </a:solidFill>
                          <a:effectLst/>
                          <a:latin typeface="+mn-lt"/>
                          <a:ea typeface="+mn-ea"/>
                          <a:cs typeface="+mn-cs"/>
                        </a:rPr>
                        <a:t>动态过程，受非平衡力作用，运动状态不断改变</a:t>
                      </a:r>
                      <a:endParaRPr lang="zh-CN" altLang="en-US" sz="2800" dirty="0">
                        <a:latin typeface="+mn-lt"/>
                        <a:ea typeface="+mn-ea"/>
                      </a:endParaRPr>
                    </a:p>
                  </a:txBody>
                  <a:tcPr/>
                </a:tc>
                <a:tc hMerge="1">
                  <a:txBody>
                    <a:bodyPr/>
                    <a:lstStyle/>
                    <a:p>
                      <a:endParaRPr lang="zh-CN"/>
                    </a:p>
                  </a:txBody>
                  <a:tcPr/>
                </a:tc>
              </a:tr>
            </a:tbl>
          </a:graphicData>
        </a:graphic>
      </p:graphicFrame>
      <p:sp>
        <p:nvSpPr>
          <p:cNvPr id="41" name="TextBox 40"/>
          <p:cNvSpPr txBox="1"/>
          <p:nvPr/>
        </p:nvSpPr>
        <p:spPr>
          <a:xfrm>
            <a:off x="405837" y="991571"/>
            <a:ext cx="8300406" cy="528030"/>
          </a:xfrm>
          <a:prstGeom prst="rect">
            <a:avLst/>
          </a:prstGeom>
          <a:noFill/>
        </p:spPr>
        <p:txBody>
          <a:bodyPr wrap="square" lIns="0" rIns="0" rtlCol="0">
            <a:spAutoFit/>
          </a:bodyPr>
          <a:lstStyle/>
          <a:p>
            <a:pPr fontAlgn="auto">
              <a:lnSpc>
                <a:spcPts val="3860"/>
              </a:lnSpc>
            </a:pPr>
            <a:r>
              <a:rPr lang="en-US" altLang="zh-CN" sz="2800" dirty="0">
                <a:latin typeface="宋体" panose="02010600030101010101" pitchFamily="2" charset="-122"/>
                <a:cs typeface="方正静蕾简体" panose="03000509000000000000" pitchFamily="65" charset="-122"/>
              </a:rPr>
              <a:t>3</a:t>
            </a:r>
            <a:r>
              <a:rPr lang="zh-CN" altLang="en-US" sz="2800" dirty="0">
                <a:latin typeface="宋体" panose="02010600030101010101" pitchFamily="2" charset="-122"/>
                <a:cs typeface="方正静蕾简体" panose="03000509000000000000" pitchFamily="65" charset="-122"/>
              </a:rPr>
              <a:t>．浮沉条件及其应用</a:t>
            </a:r>
            <a:endParaRPr sz="2800" dirty="0" smtClean="0">
              <a:latin typeface="宋体" panose="02010600030101010101" pitchFamily="2" charset="-122"/>
              <a:ea typeface="宋体" panose="02010600030101010101" pitchFamily="2" charset="-122"/>
              <a:cs typeface="方正静蕾简体" panose="03000509000000000000" pitchFamily="65" charset="-122"/>
            </a:endParaRPr>
          </a:p>
        </p:txBody>
      </p:sp>
      <p:sp>
        <p:nvSpPr>
          <p:cNvPr id="27" name="TextBox 26"/>
          <p:cNvSpPr txBox="1"/>
          <p:nvPr/>
        </p:nvSpPr>
        <p:spPr>
          <a:xfrm>
            <a:off x="6645857" y="4104665"/>
            <a:ext cx="1095798" cy="523220"/>
          </a:xfrm>
          <a:prstGeom prst="rect">
            <a:avLst/>
          </a:prstGeom>
          <a:noFill/>
        </p:spPr>
        <p:txBody>
          <a:bodyPr wrap="square" rtlCol="0">
            <a:spAutoFit/>
          </a:bodyPr>
          <a:lstStyle/>
          <a:p>
            <a:pPr algn="ctr"/>
            <a:r>
              <a:rPr lang="zh-CN" altLang="en-US" sz="2800" b="1" dirty="0" smtClean="0">
                <a:solidFill>
                  <a:srgbClr val="FF0000"/>
                </a:solidFill>
                <a:latin typeface="楷体" panose="02010609060101010101" pitchFamily="49" charset="-122"/>
                <a:ea typeface="楷体" panose="02010609060101010101" pitchFamily="49" charset="-122"/>
              </a:rPr>
              <a:t>＜</a:t>
            </a:r>
            <a:endParaRPr lang="zh-CN" altLang="en-US" sz="2800" b="1" dirty="0">
              <a:solidFill>
                <a:srgbClr val="FF0000"/>
              </a:solidFill>
              <a:latin typeface="楷体" panose="02010609060101010101" pitchFamily="49" charset="-122"/>
              <a:ea typeface="楷体" panose="02010609060101010101" pitchFamily="49" charset="-122"/>
            </a:endParaRPr>
          </a:p>
        </p:txBody>
      </p:sp>
      <p:sp>
        <p:nvSpPr>
          <p:cNvPr id="29" name="TextBox 28"/>
          <p:cNvSpPr txBox="1"/>
          <p:nvPr/>
        </p:nvSpPr>
        <p:spPr>
          <a:xfrm>
            <a:off x="3686776" y="4104665"/>
            <a:ext cx="1095798" cy="523220"/>
          </a:xfrm>
          <a:prstGeom prst="rect">
            <a:avLst/>
          </a:prstGeom>
          <a:noFill/>
        </p:spPr>
        <p:txBody>
          <a:bodyPr wrap="square" rtlCol="0">
            <a:spAutoFit/>
          </a:bodyPr>
          <a:lstStyle/>
          <a:p>
            <a:pPr algn="ctr"/>
            <a:r>
              <a:rPr lang="zh-CN" altLang="en-US" sz="2800" b="1" dirty="0" smtClean="0">
                <a:solidFill>
                  <a:srgbClr val="FF0000"/>
                </a:solidFill>
                <a:latin typeface="楷体" panose="02010609060101010101" pitchFamily="49" charset="-122"/>
                <a:ea typeface="楷体" panose="02010609060101010101" pitchFamily="49" charset="-122"/>
              </a:rPr>
              <a:t>＞</a:t>
            </a:r>
            <a:endParaRPr lang="zh-CN" altLang="en-US" sz="2800" b="1" dirty="0">
              <a:solidFill>
                <a:srgbClr val="FF0000"/>
              </a:solidFill>
              <a:latin typeface="楷体" panose="02010609060101010101" pitchFamily="49" charset="-122"/>
              <a:ea typeface="楷体" panose="02010609060101010101" pitchFamily="49" charset="-122"/>
            </a:endParaRPr>
          </a:p>
        </p:txBody>
      </p:sp>
      <p:pic>
        <p:nvPicPr>
          <p:cNvPr id="17410" name="Picture 2" descr="C:\Documents and Settings\Administrator\桌面\pai\正文pai\2018XD-132.eps"/>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3179586" y="2119296"/>
            <a:ext cx="1887713" cy="1821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1" name="Picture 3" descr="C:\Documents and Settings\Administrator\桌面\pai\正文pai\2018XD-133.eps"/>
          <p:cNvPicPr>
            <a:picLocks noChangeAspect="1" noChangeArrowheads="1"/>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6148387" y="2167168"/>
            <a:ext cx="2090738" cy="1773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Box 28"/>
          <p:cNvSpPr txBox="1"/>
          <p:nvPr/>
        </p:nvSpPr>
        <p:spPr>
          <a:xfrm>
            <a:off x="3575543" y="4705700"/>
            <a:ext cx="1095798" cy="523220"/>
          </a:xfrm>
          <a:prstGeom prst="rect">
            <a:avLst/>
          </a:prstGeom>
          <a:noFill/>
        </p:spPr>
        <p:txBody>
          <a:bodyPr wrap="square" rtlCol="0">
            <a:spAutoFit/>
          </a:bodyPr>
          <a:lstStyle/>
          <a:p>
            <a:pPr algn="ctr"/>
            <a:r>
              <a:rPr lang="zh-CN" altLang="en-US" sz="2800" b="1" dirty="0" smtClean="0">
                <a:solidFill>
                  <a:srgbClr val="FF0000"/>
                </a:solidFill>
                <a:latin typeface="楷体" panose="02010609060101010101" pitchFamily="49" charset="-122"/>
                <a:ea typeface="楷体" panose="02010609060101010101" pitchFamily="49" charset="-122"/>
              </a:rPr>
              <a:t>＞</a:t>
            </a:r>
            <a:endParaRPr lang="zh-CN" altLang="en-US" sz="2800" b="1" dirty="0">
              <a:solidFill>
                <a:srgbClr val="FF0000"/>
              </a:solidFill>
              <a:latin typeface="楷体" panose="02010609060101010101" pitchFamily="49" charset="-122"/>
              <a:ea typeface="楷体" panose="02010609060101010101" pitchFamily="49" charset="-122"/>
            </a:endParaRPr>
          </a:p>
        </p:txBody>
      </p:sp>
      <p:sp>
        <p:nvSpPr>
          <p:cNvPr id="20" name="TextBox 26"/>
          <p:cNvSpPr txBox="1"/>
          <p:nvPr/>
        </p:nvSpPr>
        <p:spPr>
          <a:xfrm>
            <a:off x="6645857" y="4705700"/>
            <a:ext cx="1095798" cy="523220"/>
          </a:xfrm>
          <a:prstGeom prst="rect">
            <a:avLst/>
          </a:prstGeom>
          <a:noFill/>
        </p:spPr>
        <p:txBody>
          <a:bodyPr wrap="square" rtlCol="0">
            <a:spAutoFit/>
          </a:bodyPr>
          <a:lstStyle/>
          <a:p>
            <a:pPr algn="ctr"/>
            <a:r>
              <a:rPr lang="zh-CN" altLang="en-US" sz="2800" b="1" dirty="0" smtClean="0">
                <a:solidFill>
                  <a:srgbClr val="FF0000"/>
                </a:solidFill>
                <a:latin typeface="楷体" panose="02010609060101010101" pitchFamily="49" charset="-122"/>
                <a:ea typeface="楷体" panose="02010609060101010101" pitchFamily="49" charset="-122"/>
              </a:rPr>
              <a:t>＜</a:t>
            </a:r>
            <a:endParaRPr lang="zh-CN" altLang="en-US" sz="2800" b="1" dirty="0">
              <a:solidFill>
                <a:srgbClr val="FF0000"/>
              </a:solidFill>
              <a:latin typeface="楷体" panose="02010609060101010101" pitchFamily="49" charset="-122"/>
              <a:ea typeface="楷体" panose="02010609060101010101" pitchFamily="49" charset="-122"/>
            </a:endParaRPr>
          </a:p>
        </p:txBody>
      </p:sp>
      <p:grpSp>
        <p:nvGrpSpPr>
          <p:cNvPr id="16" name="组合 15"/>
          <p:cNvGrpSpPr/>
          <p:nvPr/>
        </p:nvGrpSpPr>
        <p:grpSpPr>
          <a:xfrm>
            <a:off x="474943" y="0"/>
            <a:ext cx="8274780" cy="768350"/>
            <a:chOff x="431463" y="178382"/>
            <a:chExt cx="8274780" cy="768350"/>
          </a:xfrm>
        </p:grpSpPr>
        <p:cxnSp>
          <p:nvCxnSpPr>
            <p:cNvPr id="17" name="直接连接符 16"/>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8" name="组合 17"/>
            <p:cNvGrpSpPr/>
            <p:nvPr/>
          </p:nvGrpSpPr>
          <p:grpSpPr>
            <a:xfrm>
              <a:off x="457232" y="178382"/>
              <a:ext cx="5519387" cy="768350"/>
              <a:chOff x="457232" y="178382"/>
              <a:chExt cx="5519387" cy="768350"/>
            </a:xfrm>
          </p:grpSpPr>
          <p:sp>
            <p:nvSpPr>
              <p:cNvPr id="21"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smtClean="0">
                    <a:solidFill>
                      <a:srgbClr val="005188"/>
                    </a:solidFill>
                    <a:latin typeface="宋体" panose="02010600030101010101" pitchFamily="2" charset="-122"/>
                    <a:ea typeface="宋体" panose="02010600030101010101" pitchFamily="2" charset="-122"/>
                  </a:rPr>
                  <a:t>必备知识</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22" name="矩形 21"/>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Tree>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down)">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down)">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wipe(down)">
                                      <p:cBhvr>
                                        <p:cTn id="17" dur="500"/>
                                        <p:tgtEl>
                                          <p:spTgt spid="2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down)">
                                      <p:cBhvr>
                                        <p:cTn id="2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9" grpId="0"/>
      <p:bldP spid="19" grpId="0"/>
      <p:bldP spid="2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9" descr="https://timgsa.baidu.com/timg?image&amp;quality=80&amp;size=b9999_10000&amp;sec=1543050428763&amp;di=96e9a22cdfcd2b71565e06c8a91967bb&amp;imgtype=0&amp;src=http%3A%2F%2Fwww.51pptmoban.com%2Fd%2Ffile%2F2015%2F10%2F13%2F04180d602697c3b975ec7f81ddea00af.jpg"/>
          <p:cNvPicPr>
            <a:picLocks noChangeAspect="1" noChangeArrowheads="1"/>
          </p:cNvPicPr>
          <p:nvPr/>
        </p:nvPicPr>
        <p:blipFill>
          <a:blip r:embed="rId3">
            <a:extLst>
              <a:ext uri="{28A0092B-C50C-407E-A947-70E740481C1C}">
                <a14:useLocalDpi xmlns:a14="http://schemas.microsoft.com/office/drawing/2010/main" val="0"/>
              </a:ext>
            </a:extLst>
          </a:blip>
          <a:srcRect l="50000"/>
          <a:stretch>
            <a:fillRect/>
          </a:stretch>
        </p:blipFill>
        <p:spPr bwMode="auto">
          <a:xfrm>
            <a:off x="6269038" y="2259013"/>
            <a:ext cx="2513012" cy="450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横卷形 12"/>
          <p:cNvSpPr/>
          <p:nvPr/>
        </p:nvSpPr>
        <p:spPr>
          <a:xfrm>
            <a:off x="612775" y="1514475"/>
            <a:ext cx="5724525" cy="3043238"/>
          </a:xfrm>
          <a:prstGeom prst="horizontalScroll">
            <a:avLst/>
          </a:prstGeom>
          <a:noFill/>
          <a:ln w="76200">
            <a:solidFill>
              <a:srgbClr val="005188"/>
            </a:solidFill>
            <a:prstDash val="sysDash"/>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r>
              <a:rPr lang="zh-CN" altLang="en-US" sz="3200" b="1" dirty="0" smtClean="0">
                <a:solidFill>
                  <a:schemeClr val="tx1"/>
                </a:solidFill>
                <a:latin typeface="+mn-ea"/>
              </a:rPr>
              <a:t>考点三</a:t>
            </a:r>
            <a:r>
              <a:rPr lang="en-US" altLang="zh-CN" sz="3200" b="1" dirty="0" smtClean="0">
                <a:solidFill>
                  <a:schemeClr val="tx1"/>
                </a:solidFill>
                <a:latin typeface="+mn-ea"/>
              </a:rPr>
              <a:t>  </a:t>
            </a:r>
            <a:endParaRPr lang="en-US" altLang="zh-CN" sz="3200" b="1" dirty="0">
              <a:solidFill>
                <a:schemeClr val="tx1"/>
              </a:solidFill>
              <a:latin typeface="+mn-ea"/>
            </a:endParaRPr>
          </a:p>
          <a:p>
            <a:pPr algn="ctr">
              <a:defRPr/>
            </a:pPr>
            <a:r>
              <a:rPr lang="zh-CN" altLang="en-US" sz="3200" b="1" dirty="0" smtClean="0">
                <a:solidFill>
                  <a:schemeClr val="tx1"/>
                </a:solidFill>
                <a:latin typeface="+mn-ea"/>
              </a:rPr>
              <a:t>物体的浮沉条件及浮力应用</a:t>
            </a:r>
            <a:endParaRPr lang="zh-CN" altLang="en-US" sz="3200" b="1" dirty="0">
              <a:solidFill>
                <a:schemeClr val="tx1"/>
              </a:solidFill>
              <a:latin typeface="+mn-ea"/>
            </a:endParaRPr>
          </a:p>
        </p:txBody>
      </p:sp>
      <p:grpSp>
        <p:nvGrpSpPr>
          <p:cNvPr id="16" name="组合 15"/>
          <p:cNvGrpSpPr/>
          <p:nvPr/>
        </p:nvGrpSpPr>
        <p:grpSpPr>
          <a:xfrm>
            <a:off x="474943" y="0"/>
            <a:ext cx="8274780" cy="768350"/>
            <a:chOff x="431463" y="178382"/>
            <a:chExt cx="8274780" cy="768350"/>
          </a:xfrm>
        </p:grpSpPr>
        <p:cxnSp>
          <p:nvCxnSpPr>
            <p:cNvPr id="17" name="直接连接符 16"/>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23" name="组合 22"/>
            <p:cNvGrpSpPr/>
            <p:nvPr/>
          </p:nvGrpSpPr>
          <p:grpSpPr>
            <a:xfrm>
              <a:off x="457232" y="178382"/>
              <a:ext cx="5519387" cy="768350"/>
              <a:chOff x="457232" y="178382"/>
              <a:chExt cx="5519387" cy="768350"/>
            </a:xfrm>
          </p:grpSpPr>
          <p:sp>
            <p:nvSpPr>
              <p:cNvPr id="24"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25" name="矩形 24"/>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Tree>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374803" y="760053"/>
            <a:ext cx="8292465" cy="6124754"/>
          </a:xfrm>
          <a:prstGeom prst="rect">
            <a:avLst/>
          </a:prstGeom>
          <a:noFill/>
        </p:spPr>
        <p:txBody>
          <a:bodyPr wrap="square" lIns="0" rIns="0" rtlCol="0">
            <a:spAutoFit/>
          </a:bodyPr>
          <a:lstStyle/>
          <a:p>
            <a:r>
              <a:rPr lang="zh-CN" altLang="en-US" sz="2800" dirty="0" smtClean="0">
                <a:solidFill>
                  <a:schemeClr val="tx1"/>
                </a:solidFill>
                <a:latin typeface="宋体" panose="02010600030101010101" pitchFamily="2" charset="-122"/>
                <a:ea typeface="宋体" panose="02010600030101010101" pitchFamily="2" charset="-122"/>
                <a:cs typeface="方正静蕾简体" panose="03000509000000000000" pitchFamily="65" charset="-122"/>
              </a:rPr>
              <a:t>【</a:t>
            </a:r>
            <a:r>
              <a:rPr lang="zh-CN" altLang="en-US" sz="2800" b="1" dirty="0" smtClean="0">
                <a:solidFill>
                  <a:schemeClr val="tx1"/>
                </a:solidFill>
                <a:latin typeface="宋体" panose="02010600030101010101" pitchFamily="2" charset="-122"/>
                <a:ea typeface="宋体" panose="02010600030101010101" pitchFamily="2" charset="-122"/>
                <a:cs typeface="方正静蕾简体" panose="03000509000000000000" pitchFamily="65" charset="-122"/>
              </a:rPr>
              <a:t>例</a:t>
            </a:r>
            <a:r>
              <a:rPr lang="en-US" altLang="zh-CN" sz="2800" b="1" dirty="0" smtClean="0">
                <a:solidFill>
                  <a:schemeClr val="tx1"/>
                </a:solidFill>
                <a:latin typeface="宋体" panose="02010600030101010101" pitchFamily="2" charset="-122"/>
                <a:ea typeface="宋体" panose="02010600030101010101" pitchFamily="2" charset="-122"/>
                <a:cs typeface="方正静蕾简体" panose="03000509000000000000" pitchFamily="65" charset="-122"/>
              </a:rPr>
              <a:t>3</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a:t>
            </a:r>
            <a:r>
              <a:rPr lang="zh-CN" altLang="zh-CN" sz="2800" dirty="0"/>
              <a:t>如图</a:t>
            </a:r>
            <a:r>
              <a:rPr lang="en-US" altLang="zh-CN" sz="2800" dirty="0"/>
              <a:t>8</a:t>
            </a:r>
            <a:r>
              <a:rPr lang="zh-CN" altLang="zh-CN" sz="2800" dirty="0"/>
              <a:t>－</a:t>
            </a:r>
            <a:r>
              <a:rPr lang="en-US" altLang="zh-CN" sz="2800" dirty="0"/>
              <a:t>20</a:t>
            </a:r>
            <a:r>
              <a:rPr lang="zh-CN" altLang="zh-CN" sz="2800" dirty="0"/>
              <a:t>所示，放在水平桌面上的三个完全相同的容器内，装有适量的水，将</a:t>
            </a:r>
            <a:r>
              <a:rPr lang="en-US" altLang="zh-CN" sz="2800" i="1" dirty="0"/>
              <a:t>A</a:t>
            </a:r>
            <a:r>
              <a:rPr lang="zh-CN" altLang="zh-CN" sz="2800" dirty="0"/>
              <a:t>、</a:t>
            </a:r>
            <a:r>
              <a:rPr lang="en-US" altLang="zh-CN" sz="2800" i="1" dirty="0"/>
              <a:t>B</a:t>
            </a:r>
            <a:r>
              <a:rPr lang="zh-CN" altLang="zh-CN" sz="2800" dirty="0"/>
              <a:t>、</a:t>
            </a:r>
            <a:r>
              <a:rPr lang="en-US" altLang="zh-CN" sz="2800" i="1" dirty="0"/>
              <a:t>C</a:t>
            </a:r>
            <a:r>
              <a:rPr lang="zh-CN" altLang="zh-CN" sz="2800" dirty="0"/>
              <a:t>三个体积相同的正方体分别放入容器内，待正方体静止后，三个容器内水面高度相同。下列说法正确的是</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   ）</a:t>
            </a:r>
            <a:endParaRPr lang="en-US" altLang="zh-CN" sz="2800" dirty="0" smtClean="0">
              <a:latin typeface="宋体" panose="02010600030101010101" pitchFamily="2" charset="-122"/>
              <a:ea typeface="宋体" panose="02010600030101010101" pitchFamily="2" charset="-122"/>
              <a:cs typeface="方正静蕾简体" panose="03000509000000000000" pitchFamily="65" charset="-122"/>
            </a:endParaRPr>
          </a:p>
          <a:p>
            <a:endParaRPr lang="en-US" altLang="zh-CN" sz="2800" dirty="0">
              <a:latin typeface="宋体" panose="02010600030101010101" pitchFamily="2" charset="-122"/>
              <a:ea typeface="宋体" panose="02010600030101010101" pitchFamily="2" charset="-122"/>
              <a:cs typeface="方正静蕾简体" panose="03000509000000000000" pitchFamily="65" charset="-122"/>
            </a:endParaRPr>
          </a:p>
          <a:p>
            <a:endParaRPr lang="en-US" altLang="zh-CN" sz="2800" dirty="0" smtClean="0">
              <a:latin typeface="宋体" panose="02010600030101010101" pitchFamily="2" charset="-122"/>
              <a:ea typeface="宋体" panose="02010600030101010101" pitchFamily="2" charset="-122"/>
              <a:cs typeface="方正静蕾简体" panose="03000509000000000000" pitchFamily="65" charset="-122"/>
            </a:endParaRPr>
          </a:p>
          <a:p>
            <a:endParaRPr lang="en-US" altLang="zh-CN" sz="2800" dirty="0" smtClean="0">
              <a:latin typeface="宋体" panose="02010600030101010101" pitchFamily="2" charset="-122"/>
              <a:ea typeface="宋体" panose="02010600030101010101" pitchFamily="2" charset="-122"/>
              <a:cs typeface="方正静蕾简体" panose="03000509000000000000" pitchFamily="65" charset="-122"/>
            </a:endParaRPr>
          </a:p>
          <a:p>
            <a:endParaRPr lang="en-US" altLang="zh-CN" sz="2800" dirty="0">
              <a:latin typeface="宋体" panose="02010600030101010101" pitchFamily="2" charset="-122"/>
              <a:ea typeface="宋体" panose="02010600030101010101" pitchFamily="2" charset="-122"/>
              <a:cs typeface="方正静蕾简体" panose="03000509000000000000" pitchFamily="65" charset="-122"/>
            </a:endParaRPr>
          </a:p>
          <a:p>
            <a:endParaRPr lang="en-US" altLang="zh-CN" sz="2800" dirty="0">
              <a:latin typeface="宋体" panose="02010600030101010101" pitchFamily="2" charset="-122"/>
              <a:ea typeface="宋体" panose="02010600030101010101" pitchFamily="2" charset="-122"/>
              <a:cs typeface="方正静蕾简体" panose="03000509000000000000" pitchFamily="65" charset="-122"/>
            </a:endParaRPr>
          </a:p>
          <a:p>
            <a:endParaRPr lang="zh-CN" altLang="en-US" sz="2800" dirty="0">
              <a:latin typeface="宋体" panose="02010600030101010101" pitchFamily="2" charset="-122"/>
              <a:ea typeface="宋体" panose="02010600030101010101" pitchFamily="2" charset="-122"/>
              <a:cs typeface="方正静蕾简体" panose="03000509000000000000" pitchFamily="65" charset="-122"/>
            </a:endParaRPr>
          </a:p>
          <a:p>
            <a:r>
              <a:rPr lang="en-US" altLang="zh-CN" sz="2800" dirty="0"/>
              <a:t>A</a:t>
            </a:r>
            <a:r>
              <a:rPr lang="zh-CN" altLang="zh-CN" sz="2800" dirty="0"/>
              <a:t>．物体受到的浮力大小关系为</a:t>
            </a:r>
            <a:r>
              <a:rPr lang="en-US" altLang="zh-CN" sz="2800" i="1" dirty="0"/>
              <a:t>F</a:t>
            </a:r>
            <a:r>
              <a:rPr lang="en-US" altLang="zh-CN" sz="2800" i="1" baseline="-25000" dirty="0"/>
              <a:t>A</a:t>
            </a:r>
            <a:r>
              <a:rPr lang="zh-CN" altLang="zh-CN" sz="2800" dirty="0"/>
              <a:t>＞</a:t>
            </a:r>
            <a:r>
              <a:rPr lang="en-US" altLang="zh-CN" sz="2800" i="1" dirty="0"/>
              <a:t>F</a:t>
            </a:r>
            <a:r>
              <a:rPr lang="en-US" altLang="zh-CN" sz="2800" i="1" baseline="-25000" dirty="0"/>
              <a:t>B</a:t>
            </a:r>
            <a:r>
              <a:rPr lang="zh-CN" altLang="zh-CN" sz="2800" dirty="0"/>
              <a:t>＞</a:t>
            </a:r>
            <a:r>
              <a:rPr lang="en-US" altLang="zh-CN" sz="2800" i="1" dirty="0"/>
              <a:t>F</a:t>
            </a:r>
            <a:r>
              <a:rPr lang="en-US" altLang="zh-CN" sz="2800" i="1" baseline="-25000" dirty="0"/>
              <a:t>C</a:t>
            </a:r>
            <a:r>
              <a:rPr lang="en-US" altLang="zh-CN" sz="2800" dirty="0"/>
              <a:t>  </a:t>
            </a:r>
            <a:r>
              <a:rPr lang="zh-CN" altLang="zh-CN" sz="2800" dirty="0"/>
              <a:t>　</a:t>
            </a:r>
            <a:endParaRPr lang="en-US" altLang="zh-CN" sz="2800" dirty="0" smtClean="0"/>
          </a:p>
          <a:p>
            <a:r>
              <a:rPr lang="en-US" altLang="zh-CN" sz="2800" dirty="0" smtClean="0"/>
              <a:t>B</a:t>
            </a:r>
            <a:r>
              <a:rPr lang="zh-CN" altLang="zh-CN" sz="2800" dirty="0"/>
              <a:t>．三个物体的密度大小关系为</a:t>
            </a:r>
            <a:r>
              <a:rPr lang="zh-CN" altLang="zh-CN" sz="2800" i="1" dirty="0"/>
              <a:t>ρ</a:t>
            </a:r>
            <a:r>
              <a:rPr lang="en-US" altLang="zh-CN" sz="2800" i="1" baseline="-25000" dirty="0"/>
              <a:t>A</a:t>
            </a:r>
            <a:r>
              <a:rPr lang="zh-CN" altLang="zh-CN" sz="2800" dirty="0"/>
              <a:t>＞</a:t>
            </a:r>
            <a:r>
              <a:rPr lang="en-US" altLang="zh-CN" sz="2800" i="1" dirty="0" err="1"/>
              <a:t>ρ</a:t>
            </a:r>
            <a:r>
              <a:rPr lang="en-US" altLang="zh-CN" sz="2800" i="1" baseline="-25000" dirty="0" err="1"/>
              <a:t>B</a:t>
            </a:r>
            <a:r>
              <a:rPr lang="zh-CN" altLang="zh-CN" sz="2800" dirty="0"/>
              <a:t>＞</a:t>
            </a:r>
            <a:r>
              <a:rPr lang="en-US" altLang="zh-CN" sz="2800" i="1" dirty="0" err="1"/>
              <a:t>ρ</a:t>
            </a:r>
            <a:r>
              <a:rPr lang="en-US" altLang="zh-CN" sz="2800" i="1" baseline="-25000" dirty="0" err="1"/>
              <a:t>C</a:t>
            </a:r>
            <a:endParaRPr lang="zh-CN" altLang="zh-CN" sz="2800" dirty="0"/>
          </a:p>
          <a:p>
            <a:r>
              <a:rPr lang="en-US" altLang="zh-CN" sz="2800" dirty="0"/>
              <a:t>C</a:t>
            </a:r>
            <a:r>
              <a:rPr lang="zh-CN" altLang="zh-CN" sz="2800" dirty="0"/>
              <a:t>．容器底部受到水的压力大小关系为</a:t>
            </a:r>
            <a:r>
              <a:rPr lang="en-US" altLang="zh-CN" sz="2800" i="1" dirty="0"/>
              <a:t>F</a:t>
            </a:r>
            <a:r>
              <a:rPr lang="zh-CN" altLang="zh-CN" sz="2800" baseline="-25000" dirty="0"/>
              <a:t>甲</a:t>
            </a:r>
            <a:r>
              <a:rPr lang="zh-CN" altLang="zh-CN" sz="2800" dirty="0"/>
              <a:t>＞</a:t>
            </a:r>
            <a:r>
              <a:rPr lang="en-US" altLang="zh-CN" sz="2800" i="1" dirty="0"/>
              <a:t>F</a:t>
            </a:r>
            <a:r>
              <a:rPr lang="zh-CN" altLang="zh-CN" sz="2800" baseline="-25000" dirty="0"/>
              <a:t>乙</a:t>
            </a:r>
            <a:r>
              <a:rPr lang="zh-CN" altLang="zh-CN" sz="2800" dirty="0"/>
              <a:t>＞</a:t>
            </a:r>
            <a:r>
              <a:rPr lang="en-US" altLang="zh-CN" sz="2800" i="1" dirty="0"/>
              <a:t>F</a:t>
            </a:r>
            <a:r>
              <a:rPr lang="zh-CN" altLang="zh-CN" sz="2800" baseline="-25000" dirty="0"/>
              <a:t>丙</a:t>
            </a:r>
            <a:r>
              <a:rPr lang="en-US" altLang="zh-CN" sz="2800" dirty="0"/>
              <a:t> </a:t>
            </a:r>
            <a:endParaRPr lang="en-US" altLang="zh-CN" sz="2800" dirty="0" smtClean="0"/>
          </a:p>
          <a:p>
            <a:r>
              <a:rPr lang="en-US" altLang="zh-CN" sz="2800" dirty="0" smtClean="0"/>
              <a:t>D</a:t>
            </a:r>
            <a:r>
              <a:rPr lang="zh-CN" altLang="zh-CN" sz="2800" dirty="0"/>
              <a:t>．容器对桌面的压强大小关系为</a:t>
            </a:r>
            <a:r>
              <a:rPr lang="en-US" altLang="zh-CN" sz="2800" i="1" dirty="0"/>
              <a:t>p</a:t>
            </a:r>
            <a:r>
              <a:rPr lang="zh-CN" altLang="zh-CN" sz="2800" baseline="-25000" dirty="0"/>
              <a:t>甲</a:t>
            </a:r>
            <a:r>
              <a:rPr lang="zh-CN" altLang="zh-CN" sz="2800" dirty="0"/>
              <a:t>＝</a:t>
            </a:r>
            <a:r>
              <a:rPr lang="en-US" altLang="zh-CN" sz="2800" i="1" dirty="0"/>
              <a:t>p</a:t>
            </a:r>
            <a:r>
              <a:rPr lang="zh-CN" altLang="zh-CN" sz="2800" baseline="-25000" dirty="0"/>
              <a:t>乙</a:t>
            </a:r>
            <a:r>
              <a:rPr lang="zh-CN" altLang="zh-CN" sz="2800" dirty="0"/>
              <a:t>＝</a:t>
            </a:r>
            <a:r>
              <a:rPr lang="en-US" altLang="zh-CN" sz="2800" i="1" dirty="0"/>
              <a:t>p</a:t>
            </a:r>
            <a:r>
              <a:rPr lang="zh-CN" altLang="zh-CN" sz="2800" baseline="-25000" dirty="0"/>
              <a:t>丙</a:t>
            </a:r>
            <a:endParaRPr lang="zh-CN" altLang="zh-CN" sz="2800" dirty="0"/>
          </a:p>
        </p:txBody>
      </p:sp>
      <p:sp>
        <p:nvSpPr>
          <p:cNvPr id="12" name="TextBox 11"/>
          <p:cNvSpPr txBox="1"/>
          <p:nvPr/>
        </p:nvSpPr>
        <p:spPr>
          <a:xfrm>
            <a:off x="7141842" y="2068371"/>
            <a:ext cx="1311393" cy="523220"/>
          </a:xfrm>
          <a:prstGeom prst="rect">
            <a:avLst/>
          </a:prstGeom>
          <a:noFill/>
        </p:spPr>
        <p:txBody>
          <a:bodyPr wrap="square" rtlCol="0">
            <a:spAutoFit/>
          </a:bodyPr>
          <a:lstStyle/>
          <a:p>
            <a:pPr algn="ctr"/>
            <a:r>
              <a:rPr lang="en-US" altLang="zh-CN" sz="2800" b="1" dirty="0" smtClean="0">
                <a:solidFill>
                  <a:srgbClr val="FF0000"/>
                </a:solidFill>
                <a:ea typeface="楷体" panose="02010609060101010101" pitchFamily="49" charset="-122"/>
              </a:rPr>
              <a:t>D</a:t>
            </a:r>
            <a:endParaRPr lang="zh-CN" altLang="en-US" sz="2800" b="1" dirty="0">
              <a:solidFill>
                <a:srgbClr val="FF0000"/>
              </a:solidFill>
              <a:ea typeface="楷体" panose="02010609060101010101" pitchFamily="49" charset="-122"/>
            </a:endParaRPr>
          </a:p>
        </p:txBody>
      </p:sp>
      <p:grpSp>
        <p:nvGrpSpPr>
          <p:cNvPr id="16" name="组合 15"/>
          <p:cNvGrpSpPr/>
          <p:nvPr/>
        </p:nvGrpSpPr>
        <p:grpSpPr>
          <a:xfrm>
            <a:off x="474943" y="0"/>
            <a:ext cx="8274780" cy="768350"/>
            <a:chOff x="431463" y="178382"/>
            <a:chExt cx="8274780" cy="768350"/>
          </a:xfrm>
        </p:grpSpPr>
        <p:cxnSp>
          <p:nvCxnSpPr>
            <p:cNvPr id="18" name="直接连接符 17"/>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9" name="组合 18"/>
            <p:cNvGrpSpPr/>
            <p:nvPr/>
          </p:nvGrpSpPr>
          <p:grpSpPr>
            <a:xfrm>
              <a:off x="457232" y="178382"/>
              <a:ext cx="5519387" cy="768350"/>
              <a:chOff x="457232" y="178382"/>
              <a:chExt cx="5519387" cy="768350"/>
            </a:xfrm>
          </p:grpSpPr>
          <p:sp>
            <p:nvSpPr>
              <p:cNvPr id="20"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典型例题</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21" name="矩形 20"/>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pic>
        <p:nvPicPr>
          <p:cNvPr id="4" name="图片 3"/>
          <p:cNvPicPr>
            <a:picLocks noChangeAspect="1"/>
          </p:cNvPicPr>
          <p:nvPr/>
        </p:nvPicPr>
        <p:blipFill>
          <a:blip r:embed="rId3"/>
          <a:stretch>
            <a:fillRect/>
          </a:stretch>
        </p:blipFill>
        <p:spPr>
          <a:xfrm>
            <a:off x="748679" y="2728926"/>
            <a:ext cx="7349706" cy="2243238"/>
          </a:xfrm>
          <a:prstGeom prst="rect">
            <a:avLst/>
          </a:prstGeom>
        </p:spPr>
      </p:pic>
      <p:sp>
        <p:nvSpPr>
          <p:cNvPr id="14" name="文本框 13"/>
          <p:cNvSpPr txBox="1"/>
          <p:nvPr/>
        </p:nvSpPr>
        <p:spPr>
          <a:xfrm>
            <a:off x="245848" y="484730"/>
            <a:ext cx="8732969" cy="6370975"/>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r>
              <a:rPr lang="zh-CN" altLang="zh-CN" sz="2400" dirty="0"/>
              <a:t>由题知，</a:t>
            </a:r>
            <a:r>
              <a:rPr lang="en-US" altLang="zh-CN" sz="2400" i="1" dirty="0"/>
              <a:t>A</a:t>
            </a:r>
            <a:r>
              <a:rPr lang="zh-CN" altLang="zh-CN" sz="2400" dirty="0"/>
              <a:t>、</a:t>
            </a:r>
            <a:r>
              <a:rPr lang="en-US" altLang="zh-CN" sz="2400" i="1" dirty="0"/>
              <a:t>B</a:t>
            </a:r>
            <a:r>
              <a:rPr lang="zh-CN" altLang="zh-CN" sz="2400" dirty="0"/>
              <a:t>、</a:t>
            </a:r>
            <a:r>
              <a:rPr lang="en-US" altLang="zh-CN" sz="2400" i="1" dirty="0"/>
              <a:t>C</a:t>
            </a:r>
            <a:r>
              <a:rPr lang="zh-CN" altLang="zh-CN" sz="2400" dirty="0"/>
              <a:t>三个正方体的体积相同；由图可知，</a:t>
            </a:r>
            <a:r>
              <a:rPr lang="en-US" altLang="zh-CN" sz="2400" i="1" dirty="0"/>
              <a:t>A</a:t>
            </a:r>
            <a:r>
              <a:rPr lang="zh-CN" altLang="zh-CN" sz="2400" dirty="0"/>
              <a:t>、</a:t>
            </a:r>
            <a:r>
              <a:rPr lang="en-US" altLang="zh-CN" sz="2400" i="1" dirty="0"/>
              <a:t>B</a:t>
            </a:r>
            <a:r>
              <a:rPr lang="zh-CN" altLang="zh-CN" sz="2400" dirty="0"/>
              <a:t>、</a:t>
            </a:r>
            <a:r>
              <a:rPr lang="en-US" altLang="zh-CN" sz="2400" i="1" dirty="0"/>
              <a:t>C</a:t>
            </a:r>
            <a:r>
              <a:rPr lang="zh-CN" altLang="zh-CN" sz="2400" dirty="0"/>
              <a:t>三个正方体排开水的体积关系为</a:t>
            </a:r>
            <a:r>
              <a:rPr lang="en-US" altLang="zh-CN" sz="2400" i="1" dirty="0"/>
              <a:t>V</a:t>
            </a:r>
            <a:r>
              <a:rPr lang="en-US" altLang="zh-CN" sz="2400" i="1" baseline="-25000" dirty="0"/>
              <a:t>A</a:t>
            </a:r>
            <a:r>
              <a:rPr lang="zh-CN" altLang="zh-CN" sz="2400" baseline="-25000" dirty="0"/>
              <a:t>排</a:t>
            </a:r>
            <a:r>
              <a:rPr lang="zh-CN" altLang="zh-CN" sz="2400" dirty="0"/>
              <a:t>＜</a:t>
            </a:r>
            <a:r>
              <a:rPr lang="en-US" altLang="zh-CN" sz="2400" i="1" dirty="0"/>
              <a:t>V</a:t>
            </a:r>
            <a:r>
              <a:rPr lang="en-US" altLang="zh-CN" sz="2400" i="1" baseline="-25000" dirty="0"/>
              <a:t>B</a:t>
            </a:r>
            <a:r>
              <a:rPr lang="zh-CN" altLang="zh-CN" sz="2400" baseline="-25000" dirty="0"/>
              <a:t>排</a:t>
            </a:r>
            <a:r>
              <a:rPr lang="zh-CN" altLang="zh-CN" sz="2400" dirty="0"/>
              <a:t>＜</a:t>
            </a:r>
            <a:r>
              <a:rPr lang="en-US" altLang="zh-CN" sz="2400" i="1" dirty="0"/>
              <a:t>V</a:t>
            </a:r>
            <a:r>
              <a:rPr lang="en-US" altLang="zh-CN" sz="2400" i="1" baseline="-25000" dirty="0"/>
              <a:t>C</a:t>
            </a:r>
            <a:r>
              <a:rPr lang="zh-CN" altLang="zh-CN" sz="2400" baseline="-25000" dirty="0"/>
              <a:t>排</a:t>
            </a:r>
            <a:r>
              <a:rPr lang="zh-CN" altLang="zh-CN" sz="2400" dirty="0"/>
              <a:t>，根据</a:t>
            </a:r>
            <a:r>
              <a:rPr lang="en-US" altLang="zh-CN" sz="2400" i="1" dirty="0"/>
              <a:t>F</a:t>
            </a:r>
            <a:r>
              <a:rPr lang="zh-CN" altLang="zh-CN" sz="2400" baseline="-25000" dirty="0"/>
              <a:t>浮</a:t>
            </a:r>
            <a:r>
              <a:rPr lang="zh-CN" altLang="zh-CN" sz="2400" dirty="0"/>
              <a:t>＝</a:t>
            </a:r>
            <a:r>
              <a:rPr lang="en-US" altLang="zh-CN" sz="2400" i="1" dirty="0"/>
              <a:t>ρ</a:t>
            </a:r>
            <a:r>
              <a:rPr lang="zh-CN" altLang="zh-CN" sz="2400" baseline="-25000" dirty="0"/>
              <a:t>液</a:t>
            </a:r>
            <a:r>
              <a:rPr lang="en-US" altLang="zh-CN" sz="2400" i="1" dirty="0" err="1"/>
              <a:t>gV</a:t>
            </a:r>
            <a:r>
              <a:rPr lang="zh-CN" altLang="zh-CN" sz="2400" baseline="-25000" dirty="0"/>
              <a:t>排</a:t>
            </a:r>
            <a:r>
              <a:rPr lang="zh-CN" altLang="zh-CN" sz="2400" dirty="0"/>
              <a:t>可知，浮力的大小关系为：</a:t>
            </a:r>
            <a:r>
              <a:rPr lang="en-US" altLang="zh-CN" sz="2400" i="1" dirty="0"/>
              <a:t>F</a:t>
            </a:r>
            <a:r>
              <a:rPr lang="en-US" altLang="zh-CN" sz="2400" i="1" baseline="-25000" dirty="0"/>
              <a:t>A</a:t>
            </a:r>
            <a:r>
              <a:rPr lang="zh-CN" altLang="zh-CN" sz="2400" dirty="0"/>
              <a:t>＜</a:t>
            </a:r>
            <a:r>
              <a:rPr lang="en-US" altLang="zh-CN" sz="2400" i="1" dirty="0"/>
              <a:t>F</a:t>
            </a:r>
            <a:r>
              <a:rPr lang="en-US" altLang="zh-CN" sz="2400" i="1" baseline="-25000" dirty="0"/>
              <a:t>B</a:t>
            </a:r>
            <a:r>
              <a:rPr lang="zh-CN" altLang="zh-CN" sz="2400" dirty="0"/>
              <a:t>＜</a:t>
            </a:r>
            <a:r>
              <a:rPr lang="en-US" altLang="zh-CN" sz="2400" i="1" dirty="0"/>
              <a:t>F</a:t>
            </a:r>
            <a:r>
              <a:rPr lang="en-US" altLang="zh-CN" sz="2400" i="1" baseline="-25000" dirty="0"/>
              <a:t>C</a:t>
            </a:r>
            <a:r>
              <a:rPr lang="zh-CN" altLang="zh-CN" sz="2400" dirty="0"/>
              <a:t>，故</a:t>
            </a:r>
            <a:r>
              <a:rPr lang="en-US" altLang="zh-CN" sz="2400" i="1" dirty="0"/>
              <a:t>A</a:t>
            </a:r>
            <a:r>
              <a:rPr lang="zh-CN" altLang="zh-CN" sz="2400" dirty="0"/>
              <a:t>错误；由图可知，</a:t>
            </a:r>
            <a:r>
              <a:rPr lang="en-US" altLang="zh-CN" sz="2400" i="1" dirty="0"/>
              <a:t>A</a:t>
            </a:r>
            <a:r>
              <a:rPr lang="zh-CN" altLang="zh-CN" sz="2400" dirty="0"/>
              <a:t>和</a:t>
            </a:r>
            <a:r>
              <a:rPr lang="en-US" altLang="zh-CN" sz="2400" i="1" dirty="0"/>
              <a:t>B</a:t>
            </a:r>
            <a:r>
              <a:rPr lang="zh-CN" altLang="zh-CN" sz="2400" dirty="0"/>
              <a:t>处于漂浮，</a:t>
            </a:r>
            <a:r>
              <a:rPr lang="en-US" altLang="zh-CN" sz="2400" i="1" dirty="0"/>
              <a:t>C</a:t>
            </a:r>
            <a:r>
              <a:rPr lang="zh-CN" altLang="zh-CN" sz="2400" dirty="0"/>
              <a:t>处于悬浮，则由浮沉条件可知：</a:t>
            </a:r>
            <a:r>
              <a:rPr lang="en-US" altLang="zh-CN" sz="2400" i="1" dirty="0"/>
              <a:t>G</a:t>
            </a:r>
            <a:r>
              <a:rPr lang="en-US" altLang="zh-CN" sz="2400" i="1" baseline="-25000" dirty="0"/>
              <a:t>A</a:t>
            </a:r>
            <a:r>
              <a:rPr lang="zh-CN" altLang="zh-CN" sz="2400" dirty="0"/>
              <a:t>＝</a:t>
            </a:r>
            <a:r>
              <a:rPr lang="en-US" altLang="zh-CN" sz="2400" i="1" dirty="0"/>
              <a:t>F</a:t>
            </a:r>
            <a:r>
              <a:rPr lang="en-US" altLang="zh-CN" sz="2400" i="1" baseline="-25000" dirty="0"/>
              <a:t>A</a:t>
            </a:r>
            <a:r>
              <a:rPr lang="zh-CN" altLang="zh-CN" sz="2400" dirty="0"/>
              <a:t>，</a:t>
            </a:r>
            <a:r>
              <a:rPr lang="en-US" altLang="zh-CN" sz="2400" i="1" dirty="0"/>
              <a:t>G</a:t>
            </a:r>
            <a:r>
              <a:rPr lang="en-US" altLang="zh-CN" sz="2400" i="1" baseline="-25000" dirty="0"/>
              <a:t>B</a:t>
            </a:r>
            <a:r>
              <a:rPr lang="zh-CN" altLang="zh-CN" sz="2400" dirty="0"/>
              <a:t>＝</a:t>
            </a:r>
            <a:r>
              <a:rPr lang="en-US" altLang="zh-CN" sz="2400" i="1" dirty="0"/>
              <a:t>F</a:t>
            </a:r>
            <a:r>
              <a:rPr lang="en-US" altLang="zh-CN" sz="2400" i="1" baseline="-25000" dirty="0"/>
              <a:t>B</a:t>
            </a:r>
            <a:r>
              <a:rPr lang="zh-CN" altLang="zh-CN" sz="2400" dirty="0"/>
              <a:t>，</a:t>
            </a:r>
            <a:r>
              <a:rPr lang="en-US" altLang="zh-CN" sz="2400" i="1" dirty="0"/>
              <a:t>G</a:t>
            </a:r>
            <a:r>
              <a:rPr lang="en-US" altLang="zh-CN" sz="2400" i="1" baseline="-25000" dirty="0"/>
              <a:t>C</a:t>
            </a:r>
            <a:r>
              <a:rPr lang="zh-CN" altLang="zh-CN" sz="2400" dirty="0"/>
              <a:t>＝</a:t>
            </a:r>
            <a:r>
              <a:rPr lang="en-US" altLang="zh-CN" sz="2400" i="1" dirty="0"/>
              <a:t>F</a:t>
            </a:r>
            <a:r>
              <a:rPr lang="en-US" altLang="zh-CN" sz="2400" i="1" baseline="-25000" dirty="0"/>
              <a:t>C</a:t>
            </a:r>
            <a:r>
              <a:rPr lang="zh-CN" altLang="zh-CN" sz="2400" dirty="0"/>
              <a:t>，由于</a:t>
            </a:r>
            <a:r>
              <a:rPr lang="en-US" altLang="zh-CN" sz="2400" i="1" dirty="0"/>
              <a:t>F</a:t>
            </a:r>
            <a:r>
              <a:rPr lang="en-US" altLang="zh-CN" sz="2400" i="1" baseline="-25000" dirty="0"/>
              <a:t>A</a:t>
            </a:r>
            <a:r>
              <a:rPr lang="zh-CN" altLang="zh-CN" sz="2400" dirty="0"/>
              <a:t>＜</a:t>
            </a:r>
            <a:r>
              <a:rPr lang="en-US" altLang="zh-CN" sz="2400" i="1" dirty="0"/>
              <a:t>F</a:t>
            </a:r>
            <a:r>
              <a:rPr lang="en-US" altLang="zh-CN" sz="2400" i="1" baseline="-25000" dirty="0"/>
              <a:t>B</a:t>
            </a:r>
            <a:r>
              <a:rPr lang="zh-CN" altLang="zh-CN" sz="2400" dirty="0"/>
              <a:t>＜</a:t>
            </a:r>
            <a:r>
              <a:rPr lang="en-US" altLang="zh-CN" sz="2400" i="1" dirty="0"/>
              <a:t>F</a:t>
            </a:r>
            <a:r>
              <a:rPr lang="en-US" altLang="zh-CN" sz="2400" i="1" baseline="-25000" dirty="0"/>
              <a:t>C</a:t>
            </a:r>
            <a:r>
              <a:rPr lang="zh-CN" altLang="zh-CN" sz="2400" dirty="0"/>
              <a:t>，所以</a:t>
            </a:r>
            <a:r>
              <a:rPr lang="en-US" altLang="zh-CN" sz="2400" i="1" dirty="0"/>
              <a:t>G</a:t>
            </a:r>
            <a:r>
              <a:rPr lang="en-US" altLang="zh-CN" sz="2400" i="1" baseline="-25000" dirty="0"/>
              <a:t>A</a:t>
            </a:r>
            <a:r>
              <a:rPr lang="zh-CN" altLang="zh-CN" sz="2400" dirty="0"/>
              <a:t>＜</a:t>
            </a:r>
            <a:r>
              <a:rPr lang="en-US" altLang="zh-CN" sz="2400" i="1" dirty="0"/>
              <a:t>G</a:t>
            </a:r>
            <a:r>
              <a:rPr lang="en-US" altLang="zh-CN" sz="2400" i="1" baseline="-25000" dirty="0"/>
              <a:t>B</a:t>
            </a:r>
            <a:r>
              <a:rPr lang="zh-CN" altLang="zh-CN" sz="2400" dirty="0"/>
              <a:t>＜</a:t>
            </a:r>
            <a:r>
              <a:rPr lang="en-US" altLang="zh-CN" sz="2400" i="1" dirty="0"/>
              <a:t>G</a:t>
            </a:r>
            <a:r>
              <a:rPr lang="en-US" altLang="zh-CN" sz="2400" i="1" baseline="-25000" dirty="0"/>
              <a:t>C</a:t>
            </a:r>
            <a:r>
              <a:rPr lang="zh-CN" altLang="zh-CN" sz="2400" dirty="0"/>
              <a:t>；由于正方体</a:t>
            </a:r>
            <a:r>
              <a:rPr lang="en-US" altLang="zh-CN" sz="2400" i="1" dirty="0"/>
              <a:t>A</a:t>
            </a:r>
            <a:r>
              <a:rPr lang="zh-CN" altLang="zh-CN" sz="2400" dirty="0"/>
              <a:t>、</a:t>
            </a:r>
            <a:r>
              <a:rPr lang="en-US" altLang="zh-CN" sz="2400" i="1" dirty="0"/>
              <a:t>B</a:t>
            </a:r>
            <a:r>
              <a:rPr lang="zh-CN" altLang="zh-CN" sz="2400" dirty="0"/>
              <a:t>、</a:t>
            </a:r>
            <a:r>
              <a:rPr lang="en-US" altLang="zh-CN" sz="2400" i="1" dirty="0"/>
              <a:t>C</a:t>
            </a:r>
            <a:r>
              <a:rPr lang="zh-CN" altLang="zh-CN" sz="2400" dirty="0"/>
              <a:t>的体积相同，所以根据</a:t>
            </a:r>
            <a:r>
              <a:rPr lang="en-US" altLang="zh-CN" sz="2400" i="1" dirty="0"/>
              <a:t>ρ</a:t>
            </a:r>
            <a:r>
              <a:rPr lang="zh-CN" altLang="zh-CN" sz="2400" dirty="0" smtClean="0"/>
              <a:t>＝</a:t>
            </a:r>
            <a:r>
              <a:rPr lang="en-US" altLang="zh-CN" sz="2400" i="1" dirty="0" smtClean="0"/>
              <a:t>m</a:t>
            </a:r>
            <a:r>
              <a:rPr lang="en-US" altLang="zh-CN" sz="2400" dirty="0" smtClean="0"/>
              <a:t>/</a:t>
            </a:r>
            <a:r>
              <a:rPr lang="en-US" altLang="zh-CN" sz="2400" i="1" dirty="0" smtClean="0"/>
              <a:t>V</a:t>
            </a:r>
            <a:r>
              <a:rPr lang="zh-CN" altLang="zh-CN" sz="2400" dirty="0" smtClean="0"/>
              <a:t>＝</a:t>
            </a:r>
            <a:r>
              <a:rPr lang="en-US" altLang="zh-CN" sz="2400" i="1" dirty="0" smtClean="0"/>
              <a:t>G</a:t>
            </a:r>
            <a:r>
              <a:rPr lang="en-US" altLang="zh-CN" sz="2400" dirty="0" smtClean="0"/>
              <a:t>/</a:t>
            </a:r>
            <a:r>
              <a:rPr lang="en-US" altLang="zh-CN" sz="2400" i="1" dirty="0" smtClean="0"/>
              <a:t>Vg</a:t>
            </a:r>
            <a:r>
              <a:rPr lang="en-US" altLang="zh-CN" sz="2400" dirty="0" smtClean="0"/>
              <a:t> </a:t>
            </a:r>
            <a:r>
              <a:rPr lang="zh-CN" altLang="zh-CN" sz="2400" dirty="0"/>
              <a:t>可知，物体密度的大小关系：</a:t>
            </a:r>
            <a:r>
              <a:rPr lang="en-US" altLang="zh-CN" sz="2400" i="1" dirty="0" err="1"/>
              <a:t>ρ</a:t>
            </a:r>
            <a:r>
              <a:rPr lang="en-US" altLang="zh-CN" sz="2400" i="1" baseline="-25000" dirty="0" err="1"/>
              <a:t>A</a:t>
            </a:r>
            <a:r>
              <a:rPr lang="zh-CN" altLang="zh-CN" sz="2400" dirty="0"/>
              <a:t>＜</a:t>
            </a:r>
            <a:r>
              <a:rPr lang="en-US" altLang="zh-CN" sz="2400" i="1" dirty="0" err="1"/>
              <a:t>ρ</a:t>
            </a:r>
            <a:r>
              <a:rPr lang="en-US" altLang="zh-CN" sz="2400" i="1" baseline="-25000" dirty="0" err="1"/>
              <a:t>B</a:t>
            </a:r>
            <a:r>
              <a:rPr lang="zh-CN" altLang="zh-CN" sz="2400" dirty="0"/>
              <a:t>＜</a:t>
            </a:r>
            <a:r>
              <a:rPr lang="en-US" altLang="zh-CN" sz="2400" i="1" dirty="0" err="1"/>
              <a:t>ρ</a:t>
            </a:r>
            <a:r>
              <a:rPr lang="en-US" altLang="zh-CN" sz="2400" i="1" baseline="-25000" dirty="0" err="1"/>
              <a:t>C</a:t>
            </a:r>
            <a:r>
              <a:rPr lang="zh-CN" altLang="zh-CN" sz="2400" dirty="0"/>
              <a:t>，故</a:t>
            </a:r>
            <a:r>
              <a:rPr lang="en-US" altLang="zh-CN" sz="2400" dirty="0"/>
              <a:t>B</a:t>
            </a:r>
            <a:r>
              <a:rPr lang="zh-CN" altLang="zh-CN" sz="2400" dirty="0"/>
              <a:t>错误；由图可知三个完全相同的容器内水的深度相同，由</a:t>
            </a:r>
            <a:r>
              <a:rPr lang="en-US" altLang="zh-CN" sz="2400" i="1" dirty="0"/>
              <a:t>p</a:t>
            </a:r>
            <a:r>
              <a:rPr lang="zh-CN" altLang="zh-CN" sz="2400" dirty="0"/>
              <a:t>＝</a:t>
            </a:r>
            <a:r>
              <a:rPr lang="en-US" altLang="zh-CN" sz="2400" i="1" dirty="0" err="1"/>
              <a:t>ρgh</a:t>
            </a:r>
            <a:r>
              <a:rPr lang="zh-CN" altLang="zh-CN" sz="2400" dirty="0"/>
              <a:t>可知液体底部压强关系是</a:t>
            </a:r>
            <a:r>
              <a:rPr lang="en-US" altLang="zh-CN" sz="2400" i="1" dirty="0"/>
              <a:t>p</a:t>
            </a:r>
            <a:r>
              <a:rPr lang="zh-CN" altLang="zh-CN" sz="2400" baseline="-25000" dirty="0"/>
              <a:t>甲</a:t>
            </a:r>
            <a:r>
              <a:rPr lang="zh-CN" altLang="zh-CN" sz="2400" dirty="0"/>
              <a:t>＝</a:t>
            </a:r>
            <a:r>
              <a:rPr lang="en-US" altLang="zh-CN" sz="2400" i="1" dirty="0"/>
              <a:t>p</a:t>
            </a:r>
            <a:r>
              <a:rPr lang="zh-CN" altLang="zh-CN" sz="2400" baseline="-25000" dirty="0"/>
              <a:t>乙</a:t>
            </a:r>
            <a:r>
              <a:rPr lang="zh-CN" altLang="zh-CN" sz="2400" dirty="0"/>
              <a:t>＝</a:t>
            </a:r>
            <a:r>
              <a:rPr lang="en-US" altLang="zh-CN" sz="2400" i="1" dirty="0"/>
              <a:t>p</a:t>
            </a:r>
            <a:r>
              <a:rPr lang="zh-CN" altLang="zh-CN" sz="2400" baseline="-25000" dirty="0"/>
              <a:t>丙</a:t>
            </a:r>
            <a:r>
              <a:rPr lang="zh-CN" altLang="zh-CN" sz="2400" dirty="0"/>
              <a:t>，三个容器的底面积相同，根据</a:t>
            </a:r>
            <a:r>
              <a:rPr lang="en-US" altLang="zh-CN" sz="2400" i="1" dirty="0"/>
              <a:t>F</a:t>
            </a:r>
            <a:r>
              <a:rPr lang="zh-CN" altLang="zh-CN" sz="2400" dirty="0"/>
              <a:t>＝</a:t>
            </a:r>
            <a:r>
              <a:rPr lang="en-US" altLang="zh-CN" sz="2400" i="1" dirty="0" err="1"/>
              <a:t>pS</a:t>
            </a:r>
            <a:r>
              <a:rPr lang="zh-CN" altLang="zh-CN" sz="2400" dirty="0"/>
              <a:t>可求容器底部受到水的压力大小关系：</a:t>
            </a:r>
            <a:r>
              <a:rPr lang="en-US" altLang="zh-CN" sz="2400" i="1" dirty="0"/>
              <a:t>F</a:t>
            </a:r>
            <a:r>
              <a:rPr lang="zh-CN" altLang="zh-CN" sz="2400" baseline="-25000" dirty="0"/>
              <a:t>甲</a:t>
            </a:r>
            <a:r>
              <a:rPr lang="zh-CN" altLang="zh-CN" sz="2400" dirty="0"/>
              <a:t>＝</a:t>
            </a:r>
            <a:r>
              <a:rPr lang="en-US" altLang="zh-CN" sz="2400" i="1" dirty="0"/>
              <a:t>F</a:t>
            </a:r>
            <a:r>
              <a:rPr lang="zh-CN" altLang="zh-CN" sz="2400" baseline="-25000" dirty="0"/>
              <a:t>乙</a:t>
            </a:r>
            <a:r>
              <a:rPr lang="zh-CN" altLang="zh-CN" sz="2400" dirty="0"/>
              <a:t>＝</a:t>
            </a:r>
            <a:r>
              <a:rPr lang="en-US" altLang="zh-CN" sz="2400" i="1" dirty="0"/>
              <a:t>F</a:t>
            </a:r>
            <a:r>
              <a:rPr lang="zh-CN" altLang="zh-CN" sz="2400" baseline="-25000" dirty="0"/>
              <a:t>丙</a:t>
            </a:r>
            <a:r>
              <a:rPr lang="zh-CN" altLang="zh-CN" sz="2400" dirty="0"/>
              <a:t>，故</a:t>
            </a:r>
            <a:r>
              <a:rPr lang="en-US" altLang="zh-CN" sz="2400" dirty="0"/>
              <a:t>C</a:t>
            </a:r>
            <a:r>
              <a:rPr lang="zh-CN" altLang="zh-CN" sz="2400" dirty="0"/>
              <a:t>错误；因正方体分别处于漂浮或悬浮状态，则浮力等于自身重力，由阿基米德原理可知，物体受到的浮力等于排开液体的重力，即说明容器中正方体的重力等于正方体排开水的重力，即可以理解为，容器中正方体的重力补充了它排开的水的重力，能看出三个容器内总重力相等；由于容器相同，所以三个容器对桌面的压力关系为</a:t>
            </a:r>
            <a:r>
              <a:rPr lang="en-US" altLang="zh-CN" sz="2400" i="1" dirty="0"/>
              <a:t>F</a:t>
            </a:r>
            <a:r>
              <a:rPr lang="zh-CN" altLang="zh-CN" sz="2400" baseline="-25000" dirty="0"/>
              <a:t>甲</a:t>
            </a:r>
            <a:r>
              <a:rPr lang="zh-CN" altLang="zh-CN" sz="2400" dirty="0"/>
              <a:t>＝</a:t>
            </a:r>
            <a:r>
              <a:rPr lang="en-US" altLang="zh-CN" sz="2400" i="1" dirty="0"/>
              <a:t>F</a:t>
            </a:r>
            <a:r>
              <a:rPr lang="zh-CN" altLang="zh-CN" sz="2400" baseline="-25000" dirty="0"/>
              <a:t>乙</a:t>
            </a:r>
            <a:r>
              <a:rPr lang="zh-CN" altLang="zh-CN" sz="2400" dirty="0"/>
              <a:t>＝</a:t>
            </a:r>
            <a:r>
              <a:rPr lang="en-US" altLang="zh-CN" sz="2400" i="1" dirty="0"/>
              <a:t>F</a:t>
            </a:r>
            <a:r>
              <a:rPr lang="zh-CN" altLang="zh-CN" sz="2400" baseline="-25000" dirty="0"/>
              <a:t>丙</a:t>
            </a:r>
            <a:r>
              <a:rPr lang="zh-CN" altLang="zh-CN" sz="2400" dirty="0"/>
              <a:t>，</a:t>
            </a:r>
            <a:r>
              <a:rPr lang="zh-CN" altLang="zh-CN" sz="2400" dirty="0" smtClean="0"/>
              <a:t>根据</a:t>
            </a:r>
            <a:r>
              <a:rPr lang="en-US" altLang="zh-CN" sz="2400" i="1" dirty="0" smtClean="0"/>
              <a:t>p</a:t>
            </a:r>
            <a:r>
              <a:rPr lang="zh-CN" altLang="zh-CN" sz="2400" dirty="0" smtClean="0"/>
              <a:t>＝</a:t>
            </a:r>
            <a:r>
              <a:rPr lang="en-US" altLang="zh-CN" sz="2400" i="1" dirty="0" smtClean="0"/>
              <a:t>F</a:t>
            </a:r>
            <a:r>
              <a:rPr lang="en-US" altLang="zh-CN" sz="2400" dirty="0" smtClean="0"/>
              <a:t>/</a:t>
            </a:r>
            <a:r>
              <a:rPr lang="en-US" altLang="zh-CN" sz="2400" i="1" dirty="0" smtClean="0"/>
              <a:t>S</a:t>
            </a:r>
            <a:r>
              <a:rPr lang="en-US" altLang="zh-CN" sz="2400" dirty="0" smtClean="0"/>
              <a:t> </a:t>
            </a:r>
            <a:r>
              <a:rPr lang="zh-CN" altLang="zh-CN" sz="2400" dirty="0"/>
              <a:t>可知，容器对桌面的压强大小关系为</a:t>
            </a:r>
            <a:r>
              <a:rPr lang="en-US" altLang="zh-CN" sz="2400" i="1" dirty="0"/>
              <a:t>p</a:t>
            </a:r>
            <a:r>
              <a:rPr lang="zh-CN" altLang="zh-CN" sz="2400" baseline="-25000" dirty="0"/>
              <a:t>甲</a:t>
            </a:r>
            <a:r>
              <a:rPr lang="zh-CN" altLang="zh-CN" sz="2400" dirty="0"/>
              <a:t>＝</a:t>
            </a:r>
            <a:r>
              <a:rPr lang="en-US" altLang="zh-CN" sz="2400" i="1" dirty="0"/>
              <a:t>p</a:t>
            </a:r>
            <a:r>
              <a:rPr lang="zh-CN" altLang="zh-CN" sz="2400" baseline="-25000" dirty="0"/>
              <a:t>乙</a:t>
            </a:r>
            <a:r>
              <a:rPr lang="zh-CN" altLang="zh-CN" sz="2400" dirty="0"/>
              <a:t>＝</a:t>
            </a:r>
            <a:r>
              <a:rPr lang="en-US" altLang="zh-CN" sz="2400" i="1" dirty="0"/>
              <a:t>p</a:t>
            </a:r>
            <a:r>
              <a:rPr lang="zh-CN" altLang="zh-CN" sz="2400" baseline="-25000" dirty="0"/>
              <a:t>丙</a:t>
            </a:r>
            <a:r>
              <a:rPr lang="zh-CN" altLang="zh-CN" sz="2400" dirty="0"/>
              <a:t>，</a:t>
            </a:r>
            <a:endParaRPr lang="zh-CN" altLang="en-US" sz="2400" dirty="0">
              <a:latin typeface="宋体" panose="02010600030101010101" pitchFamily="2" charset="-122"/>
              <a:ea typeface="宋体" panose="02010600030101010101" pitchFamily="2" charset="-122"/>
            </a:endParaRPr>
          </a:p>
        </p:txBody>
      </p:sp>
      <p:sp>
        <p:nvSpPr>
          <p:cNvPr id="15" name="文本框 16"/>
          <p:cNvSpPr txBox="1"/>
          <p:nvPr/>
        </p:nvSpPr>
        <p:spPr>
          <a:xfrm>
            <a:off x="148107" y="5778118"/>
            <a:ext cx="8745856" cy="954107"/>
          </a:xfrm>
          <a:prstGeom prst="rect">
            <a:avLst/>
          </a:prstGeom>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p:spPr>
        <p:txBody>
          <a:bodyPr wrap="square" rtlCol="0">
            <a:spAutoFit/>
          </a:bodyPr>
          <a:lstStyle/>
          <a:p>
            <a:r>
              <a:rPr lang="zh-CN" altLang="zh-CN" sz="2800" b="1" dirty="0"/>
              <a:t>思维点拨</a:t>
            </a:r>
            <a:r>
              <a:rPr lang="zh-CN" altLang="zh-CN" sz="2800" b="1" dirty="0" smtClean="0"/>
              <a:t>：</a:t>
            </a:r>
            <a:r>
              <a:rPr lang="zh-CN" altLang="zh-CN" sz="2800" dirty="0"/>
              <a:t>本题考查了压强公式的应用、浮沉条件的应用，是一道综合题，有一定的难度。</a:t>
            </a:r>
          </a:p>
        </p:txBody>
      </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14"/>
                                        </p:tgtEl>
                                      </p:cBhvr>
                                    </p:animEffect>
                                    <p:set>
                                      <p:cBhvr>
                                        <p:cTn id="12" dur="1" fill="hold">
                                          <p:stCondLst>
                                            <p:cond delay="499"/>
                                          </p:stCondLst>
                                        </p:cTn>
                                        <p:tgtEl>
                                          <p:spTgt spid="1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left)">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animBg="1"/>
      <p:bldP spid="14" grpId="1" animBg="1"/>
      <p:bldP spid="1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474943" y="768350"/>
            <a:ext cx="8162683" cy="5827493"/>
          </a:xfrm>
          <a:prstGeom prst="rect">
            <a:avLst/>
          </a:prstGeom>
          <a:noFill/>
        </p:spPr>
        <p:txBody>
          <a:bodyPr wrap="square" lIns="0" rIns="0" rtlCol="0">
            <a:spAutoFit/>
          </a:bodyPr>
          <a:lstStyle/>
          <a:p>
            <a:pPr>
              <a:lnSpc>
                <a:spcPct val="150000"/>
              </a:lnSpc>
            </a:pPr>
            <a:r>
              <a:rPr lang="en-US" altLang="zh-CN" sz="2800" dirty="0"/>
              <a:t>1</a:t>
            </a:r>
            <a:r>
              <a:rPr lang="zh-CN" altLang="zh-CN" sz="2800" dirty="0"/>
              <a:t>．关于物体浮沉条件及应用实例，下列分析合理</a:t>
            </a:r>
            <a:r>
              <a:rPr lang="zh-CN" altLang="zh-CN" sz="2800" dirty="0" smtClean="0"/>
              <a:t>的</a:t>
            </a:r>
            <a:endParaRPr lang="en-US" altLang="zh-CN" sz="2800" dirty="0" smtClean="0"/>
          </a:p>
          <a:p>
            <a:pPr>
              <a:lnSpc>
                <a:spcPct val="150000"/>
              </a:lnSpc>
            </a:pPr>
            <a:r>
              <a:rPr lang="en-US" altLang="zh-CN" sz="2800" dirty="0"/>
              <a:t> </a:t>
            </a:r>
            <a:r>
              <a:rPr lang="en-US" altLang="zh-CN" sz="2800" dirty="0" smtClean="0"/>
              <a:t>     </a:t>
            </a:r>
            <a:r>
              <a:rPr lang="zh-CN" altLang="zh-CN" sz="2800" dirty="0" smtClean="0"/>
              <a:t>是</a:t>
            </a:r>
            <a:r>
              <a:rPr lang="en-US" altLang="zh-CN" sz="2800" dirty="0" smtClean="0"/>
              <a:t>(        </a:t>
            </a:r>
            <a:r>
              <a:rPr lang="en-US" altLang="zh-CN" sz="2800" dirty="0"/>
              <a:t>)</a:t>
            </a:r>
            <a:endParaRPr lang="zh-CN" altLang="zh-CN" sz="2800" dirty="0"/>
          </a:p>
          <a:p>
            <a:pPr>
              <a:lnSpc>
                <a:spcPct val="150000"/>
              </a:lnSpc>
            </a:pPr>
            <a:r>
              <a:rPr lang="en-US" altLang="zh-CN" sz="2800" dirty="0"/>
              <a:t>A</a:t>
            </a:r>
            <a:r>
              <a:rPr lang="zh-CN" altLang="zh-CN" sz="2800" dirty="0"/>
              <a:t>．同一密度计在不同液体中漂浮时，所受浮力</a:t>
            </a:r>
            <a:r>
              <a:rPr lang="zh-CN" altLang="zh-CN" sz="2800" dirty="0" smtClean="0"/>
              <a:t>大小</a:t>
            </a:r>
            <a:endParaRPr lang="en-US" altLang="zh-CN" sz="2800" dirty="0" smtClean="0"/>
          </a:p>
          <a:p>
            <a:pPr>
              <a:lnSpc>
                <a:spcPct val="150000"/>
              </a:lnSpc>
            </a:pPr>
            <a:r>
              <a:rPr lang="en-US" altLang="zh-CN" sz="2800" dirty="0"/>
              <a:t> </a:t>
            </a:r>
            <a:r>
              <a:rPr lang="en-US" altLang="zh-CN" sz="2800" dirty="0" smtClean="0"/>
              <a:t>      </a:t>
            </a:r>
            <a:r>
              <a:rPr lang="zh-CN" altLang="zh-CN" sz="2800" dirty="0" smtClean="0"/>
              <a:t>相同</a:t>
            </a:r>
            <a:endParaRPr lang="zh-CN" altLang="zh-CN" sz="2800" dirty="0"/>
          </a:p>
          <a:p>
            <a:pPr>
              <a:lnSpc>
                <a:spcPct val="150000"/>
              </a:lnSpc>
            </a:pPr>
            <a:r>
              <a:rPr lang="en-US" altLang="zh-CN" sz="2800" dirty="0"/>
              <a:t>B</a:t>
            </a:r>
            <a:r>
              <a:rPr lang="zh-CN" altLang="zh-CN" sz="2800" dirty="0"/>
              <a:t>．轮船从长江驶入东海，吃水深度变大</a:t>
            </a:r>
          </a:p>
          <a:p>
            <a:pPr>
              <a:lnSpc>
                <a:spcPct val="150000"/>
              </a:lnSpc>
            </a:pPr>
            <a:r>
              <a:rPr lang="en-US" altLang="zh-CN" sz="2800" dirty="0"/>
              <a:t>C</a:t>
            </a:r>
            <a:r>
              <a:rPr lang="zh-CN" altLang="zh-CN" sz="2800" dirty="0"/>
              <a:t>．橡皮泥捏成小船后可以漂浮在水面，是通过</a:t>
            </a:r>
            <a:r>
              <a:rPr lang="zh-CN" altLang="zh-CN" sz="2800" dirty="0" smtClean="0"/>
              <a:t>改变</a:t>
            </a:r>
            <a:endParaRPr lang="en-US" altLang="zh-CN" sz="2800" dirty="0" smtClean="0"/>
          </a:p>
          <a:p>
            <a:pPr>
              <a:lnSpc>
                <a:spcPct val="150000"/>
              </a:lnSpc>
            </a:pPr>
            <a:r>
              <a:rPr lang="en-US" altLang="zh-CN" sz="2800" dirty="0"/>
              <a:t> </a:t>
            </a:r>
            <a:r>
              <a:rPr lang="en-US" altLang="zh-CN" sz="2800" dirty="0" smtClean="0"/>
              <a:t>      </a:t>
            </a:r>
            <a:r>
              <a:rPr lang="zh-CN" altLang="zh-CN" sz="2800" dirty="0" smtClean="0"/>
              <a:t>自身</a:t>
            </a:r>
            <a:r>
              <a:rPr lang="zh-CN" altLang="zh-CN" sz="2800" dirty="0"/>
              <a:t>重力实现的</a:t>
            </a:r>
          </a:p>
          <a:p>
            <a:pPr>
              <a:lnSpc>
                <a:spcPct val="150000"/>
              </a:lnSpc>
            </a:pPr>
            <a:r>
              <a:rPr lang="en-US" altLang="zh-CN" sz="2800" dirty="0"/>
              <a:t>D</a:t>
            </a:r>
            <a:r>
              <a:rPr lang="zh-CN" altLang="zh-CN" sz="2800" dirty="0"/>
              <a:t>．潜水艇靠改变排开水的体积来改变浮力，从而</a:t>
            </a:r>
            <a:r>
              <a:rPr lang="zh-CN" altLang="zh-CN" sz="2800" dirty="0" smtClean="0"/>
              <a:t>实</a:t>
            </a:r>
            <a:endParaRPr lang="en-US" altLang="zh-CN" sz="2800" dirty="0" smtClean="0"/>
          </a:p>
          <a:p>
            <a:pPr>
              <a:lnSpc>
                <a:spcPct val="150000"/>
              </a:lnSpc>
            </a:pPr>
            <a:r>
              <a:rPr lang="en-US" altLang="zh-CN" sz="2800" dirty="0"/>
              <a:t> </a:t>
            </a:r>
            <a:r>
              <a:rPr lang="en-US" altLang="zh-CN" sz="2800" dirty="0" smtClean="0"/>
              <a:t>      </a:t>
            </a:r>
            <a:r>
              <a:rPr lang="zh-CN" altLang="zh-CN" sz="2800" dirty="0" smtClean="0"/>
              <a:t>现</a:t>
            </a:r>
            <a:r>
              <a:rPr lang="zh-CN" altLang="zh-CN" sz="2800" dirty="0"/>
              <a:t>上浮和下沉</a:t>
            </a:r>
            <a:endParaRPr lang="zh-CN" altLang="en-US" sz="2800" baseline="-25000" dirty="0">
              <a:latin typeface="宋体" panose="02010600030101010101" pitchFamily="2" charset="-122"/>
              <a:cs typeface="方正静蕾简体" panose="03000509000000000000" pitchFamily="65" charset="-122"/>
            </a:endParaRPr>
          </a:p>
        </p:txBody>
      </p:sp>
      <p:sp>
        <p:nvSpPr>
          <p:cNvPr id="4" name="矩形 3"/>
          <p:cNvSpPr/>
          <p:nvPr/>
        </p:nvSpPr>
        <p:spPr>
          <a:xfrm>
            <a:off x="1653986" y="1550285"/>
            <a:ext cx="444352" cy="523220"/>
          </a:xfrm>
          <a:prstGeom prst="rect">
            <a:avLst/>
          </a:prstGeom>
        </p:spPr>
        <p:txBody>
          <a:bodyPr wrap="none">
            <a:spAutoFit/>
          </a:bodyPr>
          <a:lstStyle/>
          <a:p>
            <a:r>
              <a:rPr lang="en-US" altLang="zh-CN" sz="2800" b="1" dirty="0" smtClean="0">
                <a:solidFill>
                  <a:srgbClr val="FF0000"/>
                </a:solidFill>
                <a:latin typeface="Times New Roman" panose="02020603050405020304"/>
              </a:rPr>
              <a:t>A</a:t>
            </a:r>
            <a:endParaRPr lang="zh-CN" altLang="en-US" dirty="0"/>
          </a:p>
        </p:txBody>
      </p:sp>
      <p:grpSp>
        <p:nvGrpSpPr>
          <p:cNvPr id="9" name="组合 8"/>
          <p:cNvGrpSpPr/>
          <p:nvPr/>
        </p:nvGrpSpPr>
        <p:grpSpPr>
          <a:xfrm>
            <a:off x="474943" y="0"/>
            <a:ext cx="8274780" cy="768350"/>
            <a:chOff x="431463" y="178382"/>
            <a:chExt cx="8274780" cy="768350"/>
          </a:xfrm>
        </p:grpSpPr>
        <p:cxnSp>
          <p:nvCxnSpPr>
            <p:cNvPr id="10" name="直接连接符 9"/>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2" name="组合 11"/>
            <p:cNvGrpSpPr/>
            <p:nvPr/>
          </p:nvGrpSpPr>
          <p:grpSpPr>
            <a:xfrm>
              <a:off x="457232" y="178382"/>
              <a:ext cx="5519387" cy="768350"/>
              <a:chOff x="457232" y="178382"/>
              <a:chExt cx="5519387" cy="768350"/>
            </a:xfrm>
          </p:grpSpPr>
          <p:sp>
            <p:nvSpPr>
              <p:cNvPr id="16"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针对训练</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7" name="矩形 16"/>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457232" y="1061035"/>
            <a:ext cx="8328025" cy="5047536"/>
          </a:xfrm>
          <a:prstGeom prst="rect">
            <a:avLst/>
          </a:prstGeom>
          <a:noFill/>
        </p:spPr>
        <p:txBody>
          <a:bodyPr wrap="square" lIns="0" rIns="0" rtlCol="0">
            <a:spAutoFit/>
          </a:bodyPr>
          <a:lstStyle/>
          <a:p>
            <a:pPr>
              <a:lnSpc>
                <a:spcPct val="150000"/>
              </a:lnSpc>
            </a:pPr>
            <a:r>
              <a:rPr lang="en-US" altLang="zh-CN" sz="2800" dirty="0"/>
              <a:t>2</a:t>
            </a:r>
            <a:r>
              <a:rPr lang="zh-CN" altLang="zh-CN" sz="2800" dirty="0"/>
              <a:t>．在木棒的一端缠绕一些铜丝制成两个完全相同的简易密度计，现将它们分别放入盛有不同液体的两个烧杯中，如图</a:t>
            </a:r>
            <a:r>
              <a:rPr lang="en-US" altLang="zh-CN" sz="2800" dirty="0"/>
              <a:t>8</a:t>
            </a:r>
            <a:r>
              <a:rPr lang="zh-CN" altLang="zh-CN" sz="2800" dirty="0"/>
              <a:t>－</a:t>
            </a:r>
            <a:r>
              <a:rPr lang="en-US" altLang="zh-CN" sz="2800" dirty="0"/>
              <a:t>21</a:t>
            </a:r>
            <a:r>
              <a:rPr lang="zh-CN" altLang="zh-CN" sz="2800" dirty="0"/>
              <a:t>所示，当它们竖直静止在液体中时，液面高度相同。从观察到的现象可以判断：两个简易密度计所受浮力</a:t>
            </a:r>
            <a:r>
              <a:rPr lang="en-US" altLang="zh-CN" sz="2800" i="1" dirty="0"/>
              <a:t>F</a:t>
            </a:r>
            <a:r>
              <a:rPr lang="zh-CN" altLang="zh-CN" sz="2800" baseline="-25000" dirty="0"/>
              <a:t>甲</a:t>
            </a:r>
            <a:r>
              <a:rPr lang="en-US" altLang="zh-CN" sz="2800" dirty="0" smtClean="0"/>
              <a:t>____</a:t>
            </a:r>
            <a:r>
              <a:rPr lang="en-US" altLang="zh-CN" sz="2800" i="1" dirty="0"/>
              <a:t>F</a:t>
            </a:r>
            <a:r>
              <a:rPr lang="zh-CN" altLang="zh-CN" sz="2800" baseline="-25000" dirty="0"/>
              <a:t>乙</a:t>
            </a:r>
            <a:r>
              <a:rPr lang="zh-CN" altLang="zh-CN" sz="2800" dirty="0"/>
              <a:t>、两杯液体的密度</a:t>
            </a:r>
            <a:r>
              <a:rPr lang="zh-CN" altLang="zh-CN" sz="2800" i="1" dirty="0"/>
              <a:t>ρ</a:t>
            </a:r>
            <a:r>
              <a:rPr lang="zh-CN" altLang="zh-CN" sz="2800" baseline="-25000" dirty="0"/>
              <a:t>甲</a:t>
            </a:r>
            <a:r>
              <a:rPr lang="en-US" altLang="zh-CN" sz="2800" dirty="0" smtClean="0"/>
              <a:t>____</a:t>
            </a:r>
            <a:r>
              <a:rPr lang="en-US" altLang="zh-CN" sz="2800" i="1" dirty="0"/>
              <a:t>ρ</a:t>
            </a:r>
            <a:r>
              <a:rPr lang="zh-CN" altLang="zh-CN" sz="2800" baseline="-25000" dirty="0"/>
              <a:t>乙</a:t>
            </a:r>
            <a:r>
              <a:rPr lang="zh-CN" altLang="zh-CN" sz="2800" dirty="0"/>
              <a:t>、两个烧杯底部所受液体的压强</a:t>
            </a:r>
            <a:r>
              <a:rPr lang="en-US" altLang="zh-CN" sz="2800" i="1" dirty="0"/>
              <a:t>p</a:t>
            </a:r>
            <a:r>
              <a:rPr lang="zh-CN" altLang="zh-CN" sz="2800" baseline="-25000" dirty="0"/>
              <a:t>甲</a:t>
            </a:r>
            <a:r>
              <a:rPr lang="en-US" altLang="zh-CN" sz="2800" dirty="0" smtClean="0"/>
              <a:t>____</a:t>
            </a:r>
            <a:r>
              <a:rPr lang="en-US" altLang="zh-CN" sz="2800" i="1" dirty="0"/>
              <a:t>p</a:t>
            </a:r>
            <a:r>
              <a:rPr lang="zh-CN" altLang="zh-CN" sz="2800" baseline="-25000" dirty="0"/>
              <a:t>乙</a:t>
            </a:r>
            <a:r>
              <a:rPr lang="zh-CN" altLang="zh-CN" sz="2800" dirty="0"/>
              <a:t>。</a:t>
            </a:r>
            <a:r>
              <a:rPr lang="en-US" altLang="zh-CN" sz="2800" dirty="0"/>
              <a:t>(</a:t>
            </a:r>
            <a:r>
              <a:rPr lang="zh-CN" altLang="zh-CN" sz="2800" dirty="0"/>
              <a:t>以上各空均选填</a:t>
            </a:r>
            <a:r>
              <a:rPr lang="en-US" altLang="zh-CN" sz="2800" dirty="0">
                <a:latin typeface="+mn-ea"/>
              </a:rPr>
              <a:t>“</a:t>
            </a:r>
            <a:r>
              <a:rPr lang="zh-CN" altLang="zh-CN" sz="2800" dirty="0"/>
              <a:t>＞</a:t>
            </a:r>
            <a:r>
              <a:rPr lang="en-US" altLang="zh-CN" sz="2800" dirty="0">
                <a:latin typeface="+mn-ea"/>
              </a:rPr>
              <a:t>”“</a:t>
            </a:r>
            <a:r>
              <a:rPr lang="zh-CN" altLang="zh-CN" sz="2800" dirty="0"/>
              <a:t>＜</a:t>
            </a:r>
            <a:r>
              <a:rPr lang="en-US" altLang="zh-CN" sz="2800" dirty="0">
                <a:latin typeface="+mn-ea"/>
              </a:rPr>
              <a:t>”</a:t>
            </a:r>
            <a:r>
              <a:rPr lang="zh-CN" altLang="zh-CN" sz="2800" dirty="0">
                <a:latin typeface="+mn-ea"/>
              </a:rPr>
              <a:t>或</a:t>
            </a:r>
            <a:r>
              <a:rPr lang="en-US" altLang="zh-CN" sz="2800" dirty="0">
                <a:latin typeface="+mn-ea"/>
              </a:rPr>
              <a:t>“</a:t>
            </a:r>
            <a:r>
              <a:rPr lang="zh-CN" altLang="zh-CN" sz="2800" dirty="0"/>
              <a:t>＝</a:t>
            </a:r>
            <a:r>
              <a:rPr lang="en-US" altLang="zh-CN" sz="2800" dirty="0">
                <a:latin typeface="+mn-ea"/>
              </a:rPr>
              <a:t>”</a:t>
            </a:r>
            <a:r>
              <a:rPr lang="en-US" altLang="zh-CN" sz="2800" dirty="0"/>
              <a:t>)</a:t>
            </a:r>
            <a:endParaRPr lang="zh-CN" altLang="zh-CN" sz="2800" dirty="0"/>
          </a:p>
          <a:p>
            <a:r>
              <a:rPr lang="en-US" altLang="zh-CN" sz="2800" dirty="0"/>
              <a:t> </a:t>
            </a:r>
            <a:endParaRPr lang="zh-CN" altLang="zh-CN" sz="2800" dirty="0"/>
          </a:p>
        </p:txBody>
      </p:sp>
      <p:sp>
        <p:nvSpPr>
          <p:cNvPr id="12" name="TextBox 11"/>
          <p:cNvSpPr txBox="1"/>
          <p:nvPr/>
        </p:nvSpPr>
        <p:spPr>
          <a:xfrm>
            <a:off x="4120095" y="3711843"/>
            <a:ext cx="661761" cy="523220"/>
          </a:xfrm>
          <a:prstGeom prst="rect">
            <a:avLst/>
          </a:prstGeom>
          <a:noFill/>
        </p:spPr>
        <p:txBody>
          <a:bodyPr wrap="square" rtlCol="0">
            <a:spAutoFit/>
          </a:bodyPr>
          <a:lstStyle/>
          <a:p>
            <a:pPr algn="ctr"/>
            <a:r>
              <a:rPr lang="en-US" altLang="zh-CN" sz="2800" b="1" dirty="0">
                <a:solidFill>
                  <a:srgbClr val="FF0000"/>
                </a:solidFill>
                <a:ea typeface="楷体" panose="02010609060101010101" pitchFamily="49" charset="-122"/>
              </a:rPr>
              <a:t>=</a:t>
            </a:r>
            <a:endParaRPr lang="zh-CN" altLang="en-US" sz="2800" b="1" dirty="0">
              <a:solidFill>
                <a:srgbClr val="FF0000"/>
              </a:solidFill>
              <a:ea typeface="楷体" panose="02010609060101010101" pitchFamily="49" charset="-122"/>
            </a:endParaRPr>
          </a:p>
        </p:txBody>
      </p:sp>
      <p:grpSp>
        <p:nvGrpSpPr>
          <p:cNvPr id="16" name="组合 15"/>
          <p:cNvGrpSpPr/>
          <p:nvPr/>
        </p:nvGrpSpPr>
        <p:grpSpPr>
          <a:xfrm>
            <a:off x="474943" y="0"/>
            <a:ext cx="8274780" cy="768350"/>
            <a:chOff x="431463" y="178382"/>
            <a:chExt cx="8274780" cy="768350"/>
          </a:xfrm>
        </p:grpSpPr>
        <p:cxnSp>
          <p:nvCxnSpPr>
            <p:cNvPr id="17" name="直接连接符 16"/>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8" name="组合 17"/>
            <p:cNvGrpSpPr/>
            <p:nvPr/>
          </p:nvGrpSpPr>
          <p:grpSpPr>
            <a:xfrm>
              <a:off x="457232" y="178382"/>
              <a:ext cx="5519387" cy="768350"/>
              <a:chOff x="457232" y="178382"/>
              <a:chExt cx="5519387" cy="768350"/>
            </a:xfrm>
          </p:grpSpPr>
          <p:sp>
            <p:nvSpPr>
              <p:cNvPr id="19"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针对训练</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20" name="矩形 19"/>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
        <p:nvSpPr>
          <p:cNvPr id="11" name="TextBox 11"/>
          <p:cNvSpPr txBox="1"/>
          <p:nvPr/>
        </p:nvSpPr>
        <p:spPr>
          <a:xfrm>
            <a:off x="500712" y="4407707"/>
            <a:ext cx="661761" cy="523220"/>
          </a:xfrm>
          <a:prstGeom prst="rect">
            <a:avLst/>
          </a:prstGeom>
          <a:noFill/>
        </p:spPr>
        <p:txBody>
          <a:bodyPr wrap="square" rtlCol="0">
            <a:spAutoFit/>
          </a:bodyPr>
          <a:lstStyle/>
          <a:p>
            <a:pPr algn="ctr"/>
            <a:r>
              <a:rPr lang="en-US" altLang="zh-CN" sz="2800" b="1" dirty="0">
                <a:solidFill>
                  <a:srgbClr val="FF0000"/>
                </a:solidFill>
                <a:ea typeface="楷体" panose="02010609060101010101" pitchFamily="49" charset="-122"/>
              </a:rPr>
              <a:t>&lt;</a:t>
            </a:r>
            <a:endParaRPr lang="zh-CN" altLang="en-US" sz="2800" b="1" dirty="0">
              <a:solidFill>
                <a:srgbClr val="FF0000"/>
              </a:solidFill>
              <a:ea typeface="楷体" panose="02010609060101010101" pitchFamily="49" charset="-122"/>
            </a:endParaRPr>
          </a:p>
        </p:txBody>
      </p:sp>
      <p:sp>
        <p:nvSpPr>
          <p:cNvPr id="13" name="TextBox 11"/>
          <p:cNvSpPr txBox="1"/>
          <p:nvPr/>
        </p:nvSpPr>
        <p:spPr>
          <a:xfrm>
            <a:off x="6950395" y="4407707"/>
            <a:ext cx="661761" cy="523220"/>
          </a:xfrm>
          <a:prstGeom prst="rect">
            <a:avLst/>
          </a:prstGeom>
          <a:noFill/>
        </p:spPr>
        <p:txBody>
          <a:bodyPr wrap="square" rtlCol="0">
            <a:spAutoFit/>
          </a:bodyPr>
          <a:lstStyle/>
          <a:p>
            <a:pPr algn="ctr"/>
            <a:r>
              <a:rPr lang="en-US" altLang="zh-CN" sz="2800" b="1" dirty="0">
                <a:solidFill>
                  <a:srgbClr val="FF0000"/>
                </a:solidFill>
                <a:ea typeface="楷体" panose="02010609060101010101" pitchFamily="49" charset="-122"/>
              </a:rPr>
              <a:t>&lt;</a:t>
            </a:r>
            <a:endParaRPr lang="zh-CN" altLang="en-US" sz="2800" b="1" dirty="0">
              <a:solidFill>
                <a:srgbClr val="FF0000"/>
              </a:solidFill>
              <a:ea typeface="楷体" panose="02010609060101010101" pitchFamily="49" charset="-122"/>
            </a:endParaRPr>
          </a:p>
        </p:txBody>
      </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1" grpId="0"/>
      <p:bldP spid="1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378216" y="937039"/>
            <a:ext cx="8328025" cy="5311711"/>
          </a:xfrm>
          <a:prstGeom prst="rect">
            <a:avLst/>
          </a:prstGeom>
          <a:noFill/>
        </p:spPr>
        <p:txBody>
          <a:bodyPr wrap="square" lIns="0" rIns="0" rtlCol="0">
            <a:spAutoFit/>
          </a:bodyPr>
          <a:lstStyle/>
          <a:p>
            <a:pPr>
              <a:lnSpc>
                <a:spcPts val="3660"/>
              </a:lnSpc>
            </a:pPr>
            <a:r>
              <a:rPr lang="en-US" altLang="zh-CN" sz="2800" dirty="0" smtClean="0">
                <a:ea typeface="宋体" panose="02010600030101010101" pitchFamily="2" charset="-122"/>
                <a:cs typeface="方正静蕾简体" panose="03000509000000000000" pitchFamily="65" charset="-122"/>
              </a:rPr>
              <a:t>3</a:t>
            </a:r>
            <a:r>
              <a:rPr lang="zh-CN" altLang="en-US" sz="2800" dirty="0" smtClean="0">
                <a:ea typeface="宋体" panose="02010600030101010101" pitchFamily="2" charset="-122"/>
                <a:cs typeface="方正静蕾简体" panose="03000509000000000000" pitchFamily="65" charset="-122"/>
              </a:rPr>
              <a:t>．一重为</a:t>
            </a:r>
            <a:r>
              <a:rPr lang="en-US" altLang="zh-CN" sz="2800" dirty="0" smtClean="0">
                <a:ea typeface="宋体" panose="02010600030101010101" pitchFamily="2" charset="-122"/>
                <a:cs typeface="方正静蕾简体" panose="03000509000000000000" pitchFamily="65" charset="-122"/>
              </a:rPr>
              <a:t>0.6 N</a:t>
            </a:r>
            <a:r>
              <a:rPr lang="zh-CN" altLang="en-US" sz="2800" dirty="0" smtClean="0">
                <a:ea typeface="宋体" panose="02010600030101010101" pitchFamily="2" charset="-122"/>
                <a:cs typeface="方正静蕾简体" panose="03000509000000000000" pitchFamily="65" charset="-122"/>
              </a:rPr>
              <a:t>的鸡蛋先后放入甲、</a:t>
            </a:r>
            <a:endParaRPr lang="en-US" altLang="zh-CN" sz="2800" dirty="0" smtClean="0">
              <a:ea typeface="宋体" panose="02010600030101010101" pitchFamily="2" charset="-122"/>
              <a:cs typeface="方正静蕾简体" panose="03000509000000000000" pitchFamily="65" charset="-122"/>
            </a:endParaRPr>
          </a:p>
          <a:p>
            <a:pPr>
              <a:lnSpc>
                <a:spcPts val="3660"/>
              </a:lnSpc>
            </a:pPr>
            <a:r>
              <a:rPr lang="zh-CN" altLang="en-US" sz="2800" dirty="0" smtClean="0">
                <a:ea typeface="宋体" panose="02010600030101010101" pitchFamily="2" charset="-122"/>
                <a:cs typeface="方正静蕾简体" panose="03000509000000000000" pitchFamily="65" charset="-122"/>
              </a:rPr>
              <a:t>乙两液体中，如图</a:t>
            </a:r>
            <a:r>
              <a:rPr lang="en-US" altLang="zh-CN" sz="2800" dirty="0" smtClean="0">
                <a:ea typeface="宋体" panose="02010600030101010101" pitchFamily="2" charset="-122"/>
                <a:cs typeface="方正静蕾简体" panose="03000509000000000000" pitchFamily="65" charset="-122"/>
              </a:rPr>
              <a:t>8-20</a:t>
            </a:r>
            <a:r>
              <a:rPr lang="zh-CN" altLang="en-US" sz="2800" dirty="0" smtClean="0">
                <a:ea typeface="宋体" panose="02010600030101010101" pitchFamily="2" charset="-122"/>
                <a:cs typeface="方正静蕾简体" panose="03000509000000000000" pitchFamily="65" charset="-122"/>
              </a:rPr>
              <a:t>所示，鸡蛋在</a:t>
            </a:r>
            <a:endParaRPr lang="en-US" altLang="zh-CN" sz="2800" dirty="0" smtClean="0">
              <a:ea typeface="宋体" panose="02010600030101010101" pitchFamily="2" charset="-122"/>
              <a:cs typeface="方正静蕾简体" panose="03000509000000000000" pitchFamily="65" charset="-122"/>
            </a:endParaRPr>
          </a:p>
          <a:p>
            <a:pPr>
              <a:lnSpc>
                <a:spcPts val="3660"/>
              </a:lnSpc>
            </a:pPr>
            <a:r>
              <a:rPr lang="zh-CN" altLang="en-US" sz="2800" dirty="0" smtClean="0">
                <a:ea typeface="宋体" panose="02010600030101010101" pitchFamily="2" charset="-122"/>
                <a:cs typeface="方正静蕾简体" panose="03000509000000000000" pitchFamily="65" charset="-122"/>
              </a:rPr>
              <a:t>甲中悬浮，在乙中漂浮，则鸡蛋在甲</a:t>
            </a:r>
            <a:endParaRPr lang="en-US" altLang="zh-CN" sz="2800" dirty="0" smtClean="0">
              <a:ea typeface="宋体" panose="02010600030101010101" pitchFamily="2" charset="-122"/>
              <a:cs typeface="方正静蕾简体" panose="03000509000000000000" pitchFamily="65" charset="-122"/>
            </a:endParaRPr>
          </a:p>
          <a:p>
            <a:pPr>
              <a:lnSpc>
                <a:spcPts val="3660"/>
              </a:lnSpc>
            </a:pPr>
            <a:r>
              <a:rPr lang="zh-CN" altLang="en-US" sz="2800" dirty="0" smtClean="0">
                <a:ea typeface="宋体" panose="02010600030101010101" pitchFamily="2" charset="-122"/>
                <a:cs typeface="方正静蕾简体" panose="03000509000000000000" pitchFamily="65" charset="-122"/>
              </a:rPr>
              <a:t>中受到的浮力为</a:t>
            </a:r>
            <a:r>
              <a:rPr lang="en-US" altLang="zh-CN" sz="2800" u="sng" dirty="0" smtClean="0">
                <a:ea typeface="宋体" panose="02010600030101010101" pitchFamily="2" charset="-122"/>
                <a:cs typeface="方正静蕾简体" panose="03000509000000000000" pitchFamily="65" charset="-122"/>
              </a:rPr>
              <a:t>           </a:t>
            </a:r>
            <a:r>
              <a:rPr lang="en-US" altLang="zh-CN" sz="2800" dirty="0" smtClean="0">
                <a:ea typeface="宋体" panose="02010600030101010101" pitchFamily="2" charset="-122"/>
                <a:cs typeface="方正静蕾简体" panose="03000509000000000000" pitchFamily="65" charset="-122"/>
              </a:rPr>
              <a:t>N</a:t>
            </a:r>
            <a:r>
              <a:rPr lang="zh-CN" altLang="en-US" sz="2800" dirty="0" smtClean="0">
                <a:ea typeface="宋体" panose="02010600030101010101" pitchFamily="2" charset="-122"/>
                <a:cs typeface="方正静蕾简体" panose="03000509000000000000" pitchFamily="65" charset="-122"/>
              </a:rPr>
              <a:t>，甲的密度</a:t>
            </a:r>
            <a:r>
              <a:rPr lang="zh-CN" altLang="en-US" sz="2800" u="sng" dirty="0" smtClean="0">
                <a:ea typeface="宋体" panose="02010600030101010101" pitchFamily="2" charset="-122"/>
                <a:cs typeface="方正静蕾简体" panose="03000509000000000000" pitchFamily="65" charset="-122"/>
              </a:rPr>
              <a:t>          </a:t>
            </a:r>
            <a:r>
              <a:rPr lang="zh-CN" altLang="en-US" sz="2800" dirty="0" smtClean="0">
                <a:ea typeface="宋体" panose="02010600030101010101" pitchFamily="2" charset="-122"/>
                <a:cs typeface="方正静蕾简体" panose="03000509000000000000" pitchFamily="65" charset="-122"/>
              </a:rPr>
              <a:t>（选“大于”“小于”或“等于”）乙的密度。</a:t>
            </a:r>
          </a:p>
          <a:p>
            <a:pPr>
              <a:lnSpc>
                <a:spcPts val="3660"/>
              </a:lnSpc>
            </a:pPr>
            <a:endParaRPr lang="en-US" altLang="zh-CN" sz="2800" dirty="0" smtClean="0">
              <a:ea typeface="宋体" panose="02010600030101010101" pitchFamily="2" charset="-122"/>
              <a:cs typeface="方正静蕾简体" panose="03000509000000000000" pitchFamily="65" charset="-122"/>
            </a:endParaRPr>
          </a:p>
          <a:p>
            <a:pPr>
              <a:lnSpc>
                <a:spcPts val="3660"/>
              </a:lnSpc>
            </a:pPr>
            <a:r>
              <a:rPr lang="en-US" altLang="zh-CN" sz="2800" dirty="0" smtClean="0">
                <a:ea typeface="宋体" panose="02010600030101010101" pitchFamily="2" charset="-122"/>
                <a:cs typeface="方正静蕾简体" panose="03000509000000000000" pitchFamily="65" charset="-122"/>
              </a:rPr>
              <a:t>4.</a:t>
            </a:r>
            <a:r>
              <a:rPr lang="zh-CN" altLang="en-US" sz="2800" dirty="0" smtClean="0">
                <a:ea typeface="宋体" panose="02010600030101010101" pitchFamily="2" charset="-122"/>
                <a:cs typeface="方正静蕾简体" panose="03000509000000000000" pitchFamily="65" charset="-122"/>
              </a:rPr>
              <a:t>一物块的质量为</a:t>
            </a:r>
            <a:r>
              <a:rPr lang="en-US" altLang="zh-CN" sz="2800" dirty="0" smtClean="0">
                <a:ea typeface="宋体" panose="02010600030101010101" pitchFamily="2" charset="-122"/>
                <a:cs typeface="方正静蕾简体" panose="03000509000000000000" pitchFamily="65" charset="-122"/>
              </a:rPr>
              <a:t>90 g</a:t>
            </a:r>
            <a:r>
              <a:rPr lang="zh-CN" altLang="en-US" sz="2800" dirty="0" smtClean="0">
                <a:ea typeface="宋体" panose="02010600030101010101" pitchFamily="2" charset="-122"/>
                <a:cs typeface="方正静蕾简体" panose="03000509000000000000" pitchFamily="65" charset="-122"/>
              </a:rPr>
              <a:t>，体积为</a:t>
            </a:r>
            <a:r>
              <a:rPr lang="en-US" altLang="zh-CN" sz="2800" dirty="0" smtClean="0">
                <a:ea typeface="宋体" panose="02010600030101010101" pitchFamily="2" charset="-122"/>
                <a:cs typeface="方正静蕾简体" panose="03000509000000000000" pitchFamily="65" charset="-122"/>
              </a:rPr>
              <a:t>100 cm</a:t>
            </a:r>
            <a:r>
              <a:rPr lang="en-US" altLang="zh-CN" sz="2800" baseline="30000" dirty="0" smtClean="0">
                <a:ea typeface="宋体" panose="02010600030101010101" pitchFamily="2" charset="-122"/>
                <a:cs typeface="方正静蕾简体" panose="03000509000000000000" pitchFamily="65" charset="-122"/>
              </a:rPr>
              <a:t>3</a:t>
            </a:r>
            <a:r>
              <a:rPr lang="zh-CN" altLang="en-US" sz="2800" dirty="0" smtClean="0">
                <a:ea typeface="宋体" panose="02010600030101010101" pitchFamily="2" charset="-122"/>
                <a:cs typeface="方正静蕾简体" panose="03000509000000000000" pitchFamily="65" charset="-122"/>
              </a:rPr>
              <a:t>，现将它浸没在水中，物体所受的浮力为</a:t>
            </a:r>
            <a:r>
              <a:rPr lang="en-US" altLang="zh-CN" sz="2800" u="sng" dirty="0" smtClean="0">
                <a:ea typeface="宋体" panose="02010600030101010101" pitchFamily="2" charset="-122"/>
                <a:cs typeface="方正静蕾简体" panose="03000509000000000000" pitchFamily="65" charset="-122"/>
              </a:rPr>
              <a:t>         </a:t>
            </a:r>
            <a:r>
              <a:rPr lang="en-US" altLang="zh-CN" sz="2800" dirty="0" smtClean="0">
                <a:ea typeface="宋体" panose="02010600030101010101" pitchFamily="2" charset="-122"/>
                <a:cs typeface="方正静蕾简体" panose="03000509000000000000" pitchFamily="65" charset="-122"/>
              </a:rPr>
              <a:t>N</a:t>
            </a:r>
            <a:r>
              <a:rPr lang="zh-CN" altLang="en-US" sz="2800" dirty="0" smtClean="0">
                <a:ea typeface="宋体" panose="02010600030101010101" pitchFamily="2" charset="-122"/>
                <a:cs typeface="方正静蕾简体" panose="03000509000000000000" pitchFamily="65" charset="-122"/>
              </a:rPr>
              <a:t>，松手后，物体将会</a:t>
            </a:r>
            <a:r>
              <a:rPr lang="zh-CN" altLang="en-US" sz="2800" u="sng" dirty="0" smtClean="0">
                <a:ea typeface="宋体" panose="02010600030101010101" pitchFamily="2" charset="-122"/>
                <a:cs typeface="方正静蕾简体" panose="03000509000000000000" pitchFamily="65" charset="-122"/>
              </a:rPr>
              <a:t>            </a:t>
            </a:r>
            <a:r>
              <a:rPr lang="zh-CN" altLang="en-US" sz="2800" dirty="0" smtClean="0">
                <a:ea typeface="宋体" panose="02010600030101010101" pitchFamily="2" charset="-122"/>
                <a:cs typeface="方正静蕾简体" panose="03000509000000000000" pitchFamily="65" charset="-122"/>
              </a:rPr>
              <a:t>（选填“上浮”“下沉”或“悬浮”），最终静止时物体排开水的质量为</a:t>
            </a:r>
            <a:r>
              <a:rPr lang="en-US" altLang="zh-CN" sz="2800" u="sng" dirty="0" smtClean="0">
                <a:ea typeface="宋体" panose="02010600030101010101" pitchFamily="2" charset="-122"/>
                <a:cs typeface="方正静蕾简体" panose="03000509000000000000" pitchFamily="65" charset="-122"/>
              </a:rPr>
              <a:t>           </a:t>
            </a:r>
            <a:r>
              <a:rPr lang="en-US" altLang="zh-CN" sz="2800" dirty="0" smtClean="0">
                <a:ea typeface="宋体" panose="02010600030101010101" pitchFamily="2" charset="-122"/>
                <a:cs typeface="方正静蕾简体" panose="03000509000000000000" pitchFamily="65" charset="-122"/>
              </a:rPr>
              <a:t>g</a:t>
            </a:r>
            <a:r>
              <a:rPr lang="zh-CN" altLang="en-US" sz="2800" dirty="0" smtClean="0">
                <a:ea typeface="宋体" panose="02010600030101010101" pitchFamily="2" charset="-122"/>
                <a:cs typeface="方正静蕾简体" panose="03000509000000000000" pitchFamily="65" charset="-122"/>
              </a:rPr>
              <a:t>。（</a:t>
            </a:r>
            <a:r>
              <a:rPr lang="en-US" altLang="zh-CN" sz="2800" i="1" dirty="0" smtClean="0">
                <a:ea typeface="宋体" panose="02010600030101010101" pitchFamily="2" charset="-122"/>
                <a:cs typeface="方正静蕾简体" panose="03000509000000000000" pitchFamily="65" charset="-122"/>
              </a:rPr>
              <a:t>g</a:t>
            </a:r>
            <a:r>
              <a:rPr lang="en-US" altLang="zh-CN" sz="2800" dirty="0" smtClean="0">
                <a:ea typeface="宋体" panose="02010600030101010101" pitchFamily="2" charset="-122"/>
                <a:cs typeface="方正静蕾简体" panose="03000509000000000000" pitchFamily="65" charset="-122"/>
              </a:rPr>
              <a:t>=10 N/kg</a:t>
            </a:r>
            <a:r>
              <a:rPr lang="zh-CN" altLang="en-US" sz="2800" dirty="0" smtClean="0">
                <a:ea typeface="宋体" panose="02010600030101010101" pitchFamily="2" charset="-122"/>
                <a:cs typeface="方正静蕾简体" panose="03000509000000000000" pitchFamily="65" charset="-122"/>
              </a:rPr>
              <a:t>，</a:t>
            </a:r>
            <a:r>
              <a:rPr lang="en-US" altLang="zh-CN" sz="2800" i="1" dirty="0" smtClean="0">
                <a:ea typeface="宋体" panose="02010600030101010101" pitchFamily="2" charset="-122"/>
                <a:cs typeface="方正静蕾简体" panose="03000509000000000000" pitchFamily="65" charset="-122"/>
              </a:rPr>
              <a:t>ρ</a:t>
            </a:r>
            <a:r>
              <a:rPr lang="zh-CN" altLang="en-US" sz="2800" baseline="-25000" dirty="0" smtClean="0">
                <a:ea typeface="宋体" panose="02010600030101010101" pitchFamily="2" charset="-122"/>
                <a:cs typeface="方正静蕾简体" panose="03000509000000000000" pitchFamily="65" charset="-122"/>
              </a:rPr>
              <a:t>水</a:t>
            </a:r>
            <a:r>
              <a:rPr lang="en-US" altLang="zh-CN" sz="2800" dirty="0" smtClean="0">
                <a:ea typeface="宋体" panose="02010600030101010101" pitchFamily="2" charset="-122"/>
                <a:cs typeface="方正静蕾简体" panose="03000509000000000000" pitchFamily="65" charset="-122"/>
              </a:rPr>
              <a:t>=1.0 g/cm</a:t>
            </a:r>
            <a:r>
              <a:rPr lang="en-US" altLang="zh-CN" sz="2800" baseline="30000" dirty="0" smtClean="0">
                <a:ea typeface="宋体" panose="02010600030101010101" pitchFamily="2" charset="-122"/>
                <a:cs typeface="方正静蕾简体" panose="03000509000000000000" pitchFamily="65" charset="-122"/>
              </a:rPr>
              <a:t>3</a:t>
            </a:r>
            <a:r>
              <a:rPr lang="zh-CN" altLang="en-US" sz="2800" dirty="0" smtClean="0">
                <a:ea typeface="宋体" panose="02010600030101010101" pitchFamily="2" charset="-122"/>
                <a:cs typeface="方正静蕾简体" panose="03000509000000000000" pitchFamily="65" charset="-122"/>
              </a:rPr>
              <a:t>）</a:t>
            </a:r>
            <a:endParaRPr lang="zh-CN" altLang="en-US" sz="2800" baseline="-25000" dirty="0">
              <a:ea typeface="宋体" panose="02010600030101010101" pitchFamily="2" charset="-122"/>
              <a:cs typeface="方正静蕾简体" panose="03000509000000000000" pitchFamily="65" charset="-122"/>
            </a:endParaRPr>
          </a:p>
        </p:txBody>
      </p:sp>
      <p:grpSp>
        <p:nvGrpSpPr>
          <p:cNvPr id="4" name="组合 3"/>
          <p:cNvGrpSpPr/>
          <p:nvPr/>
        </p:nvGrpSpPr>
        <p:grpSpPr>
          <a:xfrm>
            <a:off x="6284653" y="1087072"/>
            <a:ext cx="2465070" cy="1274445"/>
            <a:chOff x="0" y="2257425"/>
            <a:chExt cx="10144131" cy="5148273"/>
          </a:xfrm>
        </p:grpSpPr>
        <p:pic>
          <p:nvPicPr>
            <p:cNvPr id="1638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257425"/>
              <a:ext cx="10144125" cy="2343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4600578"/>
              <a:ext cx="10144125" cy="2343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9"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 y="6938973"/>
              <a:ext cx="10144125"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2" name="TextBox 11"/>
          <p:cNvSpPr txBox="1"/>
          <p:nvPr/>
        </p:nvSpPr>
        <p:spPr>
          <a:xfrm>
            <a:off x="5557991" y="2303748"/>
            <a:ext cx="1225067" cy="523220"/>
          </a:xfrm>
          <a:prstGeom prst="rect">
            <a:avLst/>
          </a:prstGeom>
          <a:noFill/>
        </p:spPr>
        <p:txBody>
          <a:bodyPr wrap="square" rtlCol="0">
            <a:spAutoFit/>
          </a:bodyPr>
          <a:lstStyle/>
          <a:p>
            <a:pPr algn="ctr"/>
            <a:r>
              <a:rPr lang="zh-CN" altLang="en-US" sz="2800" b="1" dirty="0" smtClean="0">
                <a:solidFill>
                  <a:srgbClr val="FF0000"/>
                </a:solidFill>
                <a:ea typeface="楷体" panose="02010609060101010101" pitchFamily="49" charset="-122"/>
              </a:rPr>
              <a:t>小于</a:t>
            </a:r>
            <a:endParaRPr lang="zh-CN" altLang="en-US" sz="2800" b="1" dirty="0">
              <a:solidFill>
                <a:srgbClr val="FF0000"/>
              </a:solidFill>
              <a:ea typeface="楷体" panose="02010609060101010101" pitchFamily="49" charset="-122"/>
            </a:endParaRPr>
          </a:p>
        </p:txBody>
      </p:sp>
      <p:sp>
        <p:nvSpPr>
          <p:cNvPr id="16" name="TextBox 15"/>
          <p:cNvSpPr txBox="1"/>
          <p:nvPr/>
        </p:nvSpPr>
        <p:spPr>
          <a:xfrm>
            <a:off x="2733291" y="2341778"/>
            <a:ext cx="1196288" cy="523220"/>
          </a:xfrm>
          <a:prstGeom prst="rect">
            <a:avLst/>
          </a:prstGeom>
          <a:noFill/>
        </p:spPr>
        <p:txBody>
          <a:bodyPr wrap="square" rtlCol="0">
            <a:spAutoFit/>
          </a:bodyPr>
          <a:lstStyle/>
          <a:p>
            <a:pPr algn="ctr"/>
            <a:r>
              <a:rPr lang="en-US" altLang="zh-CN" sz="2800" b="1" dirty="0" smtClean="0">
                <a:solidFill>
                  <a:srgbClr val="FF0000"/>
                </a:solidFill>
                <a:ea typeface="楷体" panose="02010609060101010101" pitchFamily="49" charset="-122"/>
              </a:rPr>
              <a:t>0.6</a:t>
            </a:r>
            <a:endParaRPr lang="zh-CN" altLang="en-US" sz="2800" b="1" dirty="0">
              <a:solidFill>
                <a:srgbClr val="FF0000"/>
              </a:solidFill>
              <a:ea typeface="楷体" panose="02010609060101010101" pitchFamily="49" charset="-122"/>
            </a:endParaRPr>
          </a:p>
        </p:txBody>
      </p:sp>
      <p:sp>
        <p:nvSpPr>
          <p:cNvPr id="22" name="TextBox 21"/>
          <p:cNvSpPr txBox="1"/>
          <p:nvPr/>
        </p:nvSpPr>
        <p:spPr>
          <a:xfrm>
            <a:off x="4408590" y="4240096"/>
            <a:ext cx="1196288" cy="523220"/>
          </a:xfrm>
          <a:prstGeom prst="rect">
            <a:avLst/>
          </a:prstGeom>
          <a:noFill/>
        </p:spPr>
        <p:txBody>
          <a:bodyPr wrap="square" rtlCol="0">
            <a:spAutoFit/>
          </a:bodyPr>
          <a:lstStyle/>
          <a:p>
            <a:pPr algn="ctr"/>
            <a:r>
              <a:rPr lang="en-US" altLang="zh-CN" sz="2800" b="1" dirty="0" smtClean="0">
                <a:solidFill>
                  <a:srgbClr val="FF0000"/>
                </a:solidFill>
                <a:ea typeface="楷体" panose="02010609060101010101" pitchFamily="49" charset="-122"/>
              </a:rPr>
              <a:t>1</a:t>
            </a:r>
            <a:endParaRPr lang="zh-CN" altLang="en-US" sz="2800" b="1" dirty="0">
              <a:solidFill>
                <a:srgbClr val="FF0000"/>
              </a:solidFill>
              <a:ea typeface="楷体" panose="02010609060101010101" pitchFamily="49" charset="-122"/>
            </a:endParaRPr>
          </a:p>
        </p:txBody>
      </p:sp>
      <p:sp>
        <p:nvSpPr>
          <p:cNvPr id="23" name="TextBox 22"/>
          <p:cNvSpPr txBox="1"/>
          <p:nvPr/>
        </p:nvSpPr>
        <p:spPr>
          <a:xfrm>
            <a:off x="694693" y="4672155"/>
            <a:ext cx="1225067" cy="523220"/>
          </a:xfrm>
          <a:prstGeom prst="rect">
            <a:avLst/>
          </a:prstGeom>
          <a:noFill/>
        </p:spPr>
        <p:txBody>
          <a:bodyPr wrap="square" rtlCol="0">
            <a:spAutoFit/>
          </a:bodyPr>
          <a:lstStyle/>
          <a:p>
            <a:pPr algn="ctr"/>
            <a:r>
              <a:rPr lang="zh-CN" altLang="en-US" sz="2800" b="1" dirty="0" smtClean="0">
                <a:solidFill>
                  <a:srgbClr val="FF0000"/>
                </a:solidFill>
                <a:ea typeface="楷体" panose="02010609060101010101" pitchFamily="49" charset="-122"/>
              </a:rPr>
              <a:t>上浮</a:t>
            </a:r>
            <a:endParaRPr lang="zh-CN" altLang="en-US" sz="2800" b="1" dirty="0">
              <a:solidFill>
                <a:srgbClr val="FF0000"/>
              </a:solidFill>
              <a:ea typeface="楷体" panose="02010609060101010101" pitchFamily="49" charset="-122"/>
            </a:endParaRPr>
          </a:p>
        </p:txBody>
      </p:sp>
      <p:sp>
        <p:nvSpPr>
          <p:cNvPr id="24" name="TextBox 23"/>
          <p:cNvSpPr txBox="1"/>
          <p:nvPr/>
        </p:nvSpPr>
        <p:spPr>
          <a:xfrm>
            <a:off x="4959847" y="5109668"/>
            <a:ext cx="1196288" cy="523220"/>
          </a:xfrm>
          <a:prstGeom prst="rect">
            <a:avLst/>
          </a:prstGeom>
          <a:noFill/>
        </p:spPr>
        <p:txBody>
          <a:bodyPr wrap="square" rtlCol="0">
            <a:spAutoFit/>
          </a:bodyPr>
          <a:lstStyle/>
          <a:p>
            <a:pPr algn="ctr"/>
            <a:r>
              <a:rPr lang="en-US" altLang="zh-CN" sz="2800" b="1" dirty="0" smtClean="0">
                <a:solidFill>
                  <a:srgbClr val="FF0000"/>
                </a:solidFill>
                <a:ea typeface="楷体" panose="02010609060101010101" pitchFamily="49" charset="-122"/>
              </a:rPr>
              <a:t>90</a:t>
            </a:r>
            <a:endParaRPr lang="zh-CN" altLang="en-US" sz="2800" b="1" dirty="0">
              <a:solidFill>
                <a:srgbClr val="FF0000"/>
              </a:solidFill>
              <a:ea typeface="楷体" panose="02010609060101010101" pitchFamily="49" charset="-122"/>
            </a:endParaRPr>
          </a:p>
        </p:txBody>
      </p:sp>
      <p:grpSp>
        <p:nvGrpSpPr>
          <p:cNvPr id="18" name="组合 17"/>
          <p:cNvGrpSpPr/>
          <p:nvPr/>
        </p:nvGrpSpPr>
        <p:grpSpPr>
          <a:xfrm>
            <a:off x="474943" y="0"/>
            <a:ext cx="8274780" cy="768350"/>
            <a:chOff x="431463" y="178382"/>
            <a:chExt cx="8274780" cy="768350"/>
          </a:xfrm>
        </p:grpSpPr>
        <p:cxnSp>
          <p:nvCxnSpPr>
            <p:cNvPr id="19" name="直接连接符 18"/>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20" name="组合 19"/>
            <p:cNvGrpSpPr/>
            <p:nvPr/>
          </p:nvGrpSpPr>
          <p:grpSpPr>
            <a:xfrm>
              <a:off x="457232" y="178382"/>
              <a:ext cx="5519387" cy="768350"/>
              <a:chOff x="457232" y="178382"/>
              <a:chExt cx="5519387" cy="768350"/>
            </a:xfrm>
          </p:grpSpPr>
          <p:sp>
            <p:nvSpPr>
              <p:cNvPr id="21"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针对训练</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25" name="矩形 24"/>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wipe(down)">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wipe(down)">
                                      <p:cBhvr>
                                        <p:cTn id="22" dur="5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wipe(down)">
                                      <p:cBhvr>
                                        <p:cTn id="2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p:bldP spid="22" grpId="0"/>
      <p:bldP spid="23" grpId="0"/>
      <p:bldP spid="2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431462" y="1248410"/>
            <a:ext cx="8274780" cy="4832092"/>
          </a:xfrm>
          <a:prstGeom prst="rect">
            <a:avLst/>
          </a:prstGeom>
          <a:noFill/>
        </p:spPr>
        <p:txBody>
          <a:bodyPr wrap="square" lIns="0" rIns="0" rtlCol="0">
            <a:spAutoFit/>
          </a:bodyPr>
          <a:lstStyle/>
          <a:p>
            <a:r>
              <a:rPr lang="en-US" altLang="zh-CN" sz="2800" dirty="0"/>
              <a:t>5</a:t>
            </a:r>
            <a:r>
              <a:rPr lang="zh-CN" altLang="zh-CN" sz="2800" dirty="0"/>
              <a:t>．</a:t>
            </a:r>
            <a:r>
              <a:rPr lang="en-US" altLang="zh-CN" sz="2800" dirty="0"/>
              <a:t>(2019·</a:t>
            </a:r>
            <a:r>
              <a:rPr lang="zh-CN" altLang="zh-CN" sz="2800" dirty="0"/>
              <a:t>眉山市</a:t>
            </a:r>
            <a:r>
              <a:rPr lang="en-US" altLang="zh-CN" sz="2800" dirty="0"/>
              <a:t>)</a:t>
            </a:r>
            <a:r>
              <a:rPr lang="zh-CN" altLang="zh-CN" sz="2800" dirty="0"/>
              <a:t>有甲、乙两个溢水杯，甲溢水杯盛满酒精，乙溢水怀盛满某种液体，将一个不吸水的小球轻轻放入甲溢水杯中，小球浸没在酒精中，溢出酒精的质量是</a:t>
            </a:r>
            <a:r>
              <a:rPr lang="en-US" altLang="zh-CN" sz="2800" dirty="0"/>
              <a:t>80 g</a:t>
            </a:r>
            <a:r>
              <a:rPr lang="zh-CN" altLang="zh-CN" sz="2800" dirty="0"/>
              <a:t>；将小球从甲溢水杯中取出擦干，轻轻放入乙溢水杯中，溢出液体的质量是</a:t>
            </a:r>
            <a:r>
              <a:rPr lang="en-US" altLang="zh-CN" sz="2800" dirty="0"/>
              <a:t>80 g</a:t>
            </a:r>
            <a:r>
              <a:rPr lang="zh-CN" altLang="zh-CN" sz="2800" dirty="0"/>
              <a:t>，小球露出液面体积与浸入液体中体积之比为</a:t>
            </a:r>
            <a:r>
              <a:rPr lang="en-US" altLang="zh-CN" sz="2800" dirty="0"/>
              <a:t>1∶4</a:t>
            </a:r>
            <a:r>
              <a:rPr lang="zh-CN" altLang="zh-CN" sz="2800" dirty="0"/>
              <a:t>。已知</a:t>
            </a:r>
            <a:r>
              <a:rPr lang="zh-CN" altLang="zh-CN" sz="2800" i="1" dirty="0"/>
              <a:t>ρ</a:t>
            </a:r>
            <a:r>
              <a:rPr lang="zh-CN" altLang="zh-CN" sz="2800" baseline="-25000" dirty="0"/>
              <a:t>酒精</a:t>
            </a:r>
            <a:r>
              <a:rPr lang="zh-CN" altLang="zh-CN" sz="2800" dirty="0"/>
              <a:t>＝</a:t>
            </a:r>
            <a:r>
              <a:rPr lang="en-US" altLang="zh-CN" sz="2800" dirty="0"/>
              <a:t>0.8×10</a:t>
            </a:r>
            <a:r>
              <a:rPr lang="en-US" altLang="zh-CN" sz="2800" baseline="30000" dirty="0"/>
              <a:t>3</a:t>
            </a:r>
            <a:r>
              <a:rPr lang="en-US" altLang="zh-CN" sz="2800" dirty="0"/>
              <a:t> kg/m</a:t>
            </a:r>
            <a:r>
              <a:rPr lang="en-US" altLang="zh-CN" sz="2800" baseline="30000" dirty="0"/>
              <a:t>3</a:t>
            </a:r>
            <a:r>
              <a:rPr lang="zh-CN" altLang="zh-CN" sz="2800" dirty="0"/>
              <a:t>，下列说法中正确的是</a:t>
            </a:r>
            <a:r>
              <a:rPr lang="en-US" altLang="zh-CN" sz="2800" dirty="0"/>
              <a:t>(</a:t>
            </a:r>
            <a:r>
              <a:rPr lang="zh-CN" altLang="zh-CN" sz="2800" dirty="0"/>
              <a:t>　　</a:t>
            </a:r>
            <a:r>
              <a:rPr lang="en-US" altLang="zh-CN" sz="2800" dirty="0"/>
              <a:t>)</a:t>
            </a:r>
            <a:endParaRPr lang="zh-CN" altLang="zh-CN" sz="2800" dirty="0"/>
          </a:p>
          <a:p>
            <a:r>
              <a:rPr lang="en-US" altLang="zh-CN" sz="2800" dirty="0"/>
              <a:t>A</a:t>
            </a:r>
            <a:r>
              <a:rPr lang="zh-CN" altLang="zh-CN" sz="2800" dirty="0"/>
              <a:t>．小球静止于甲溢水杯的底部</a:t>
            </a:r>
            <a:r>
              <a:rPr lang="en-US" altLang="zh-CN" sz="2800" dirty="0"/>
              <a:t>  </a:t>
            </a:r>
            <a:endParaRPr lang="en-US" altLang="zh-CN" sz="2800" dirty="0" smtClean="0"/>
          </a:p>
          <a:p>
            <a:r>
              <a:rPr lang="en-US" altLang="zh-CN" sz="2800" dirty="0" smtClean="0"/>
              <a:t>B</a:t>
            </a:r>
            <a:r>
              <a:rPr lang="zh-CN" altLang="zh-CN" sz="2800" dirty="0"/>
              <a:t>．小球的体积是</a:t>
            </a:r>
            <a:r>
              <a:rPr lang="en-US" altLang="zh-CN" sz="2800" dirty="0"/>
              <a:t>80 cm</a:t>
            </a:r>
            <a:r>
              <a:rPr lang="en-US" altLang="zh-CN" sz="2800" baseline="30000" dirty="0"/>
              <a:t>3</a:t>
            </a:r>
            <a:endParaRPr lang="zh-CN" altLang="zh-CN" sz="2800" dirty="0"/>
          </a:p>
          <a:p>
            <a:r>
              <a:rPr lang="en-US" altLang="zh-CN" sz="2800" dirty="0"/>
              <a:t>C</a:t>
            </a:r>
            <a:r>
              <a:rPr lang="zh-CN" altLang="zh-CN" sz="2800" dirty="0"/>
              <a:t>．液体的密度是</a:t>
            </a:r>
            <a:r>
              <a:rPr lang="en-US" altLang="zh-CN" sz="2800" dirty="0"/>
              <a:t>1.0×10</a:t>
            </a:r>
            <a:r>
              <a:rPr lang="en-US" altLang="zh-CN" sz="2800" baseline="30000" dirty="0"/>
              <a:t>3</a:t>
            </a:r>
            <a:r>
              <a:rPr lang="en-US" altLang="zh-CN" sz="2800" dirty="0"/>
              <a:t> kg/m</a:t>
            </a:r>
            <a:r>
              <a:rPr lang="en-US" altLang="zh-CN" sz="2800" baseline="30000" dirty="0"/>
              <a:t>3</a:t>
            </a:r>
            <a:r>
              <a:rPr lang="en-US" altLang="zh-CN" sz="2800" dirty="0"/>
              <a:t>  </a:t>
            </a:r>
            <a:endParaRPr lang="en-US" altLang="zh-CN" sz="2800" dirty="0" smtClean="0"/>
          </a:p>
          <a:p>
            <a:r>
              <a:rPr lang="en-US" altLang="zh-CN" sz="2800" dirty="0" smtClean="0"/>
              <a:t>D</a:t>
            </a:r>
            <a:r>
              <a:rPr lang="zh-CN" altLang="zh-CN" sz="2800" dirty="0"/>
              <a:t>．小球的密度是</a:t>
            </a:r>
            <a:r>
              <a:rPr lang="en-US" altLang="zh-CN" sz="2800" dirty="0"/>
              <a:t>0.9×10</a:t>
            </a:r>
            <a:r>
              <a:rPr lang="en-US" altLang="zh-CN" sz="2800" baseline="30000" dirty="0"/>
              <a:t>3</a:t>
            </a:r>
            <a:r>
              <a:rPr lang="en-US" altLang="zh-CN" sz="2800" dirty="0"/>
              <a:t> kg/m</a:t>
            </a:r>
            <a:r>
              <a:rPr lang="en-US" altLang="zh-CN" sz="2800" baseline="30000" dirty="0"/>
              <a:t>3</a:t>
            </a:r>
            <a:endParaRPr lang="zh-CN" altLang="zh-CN" sz="2800" dirty="0"/>
          </a:p>
        </p:txBody>
      </p:sp>
      <p:sp>
        <p:nvSpPr>
          <p:cNvPr id="10" name="矩形 9"/>
          <p:cNvSpPr/>
          <p:nvPr/>
        </p:nvSpPr>
        <p:spPr>
          <a:xfrm>
            <a:off x="6832494" y="3851103"/>
            <a:ext cx="444352" cy="523220"/>
          </a:xfrm>
          <a:prstGeom prst="rect">
            <a:avLst/>
          </a:prstGeom>
        </p:spPr>
        <p:txBody>
          <a:bodyPr wrap="none">
            <a:spAutoFit/>
          </a:bodyPr>
          <a:lstStyle/>
          <a:p>
            <a:r>
              <a:rPr lang="en-US" altLang="zh-CN" sz="2800" b="1" dirty="0">
                <a:solidFill>
                  <a:srgbClr val="FF0000"/>
                </a:solidFill>
                <a:latin typeface="Times New Roman" panose="02020603050405020304"/>
              </a:rPr>
              <a:t>C</a:t>
            </a:r>
            <a:endParaRPr lang="zh-CN" altLang="en-US" dirty="0"/>
          </a:p>
        </p:txBody>
      </p:sp>
      <p:grpSp>
        <p:nvGrpSpPr>
          <p:cNvPr id="12" name="组合 11"/>
          <p:cNvGrpSpPr/>
          <p:nvPr/>
        </p:nvGrpSpPr>
        <p:grpSpPr>
          <a:xfrm>
            <a:off x="474943" y="0"/>
            <a:ext cx="8274780" cy="768350"/>
            <a:chOff x="431463" y="178382"/>
            <a:chExt cx="8274780" cy="768350"/>
          </a:xfrm>
        </p:grpSpPr>
        <p:cxnSp>
          <p:nvCxnSpPr>
            <p:cNvPr id="14" name="直接连接符 13"/>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5" name="组合 14"/>
            <p:cNvGrpSpPr/>
            <p:nvPr/>
          </p:nvGrpSpPr>
          <p:grpSpPr>
            <a:xfrm>
              <a:off x="457232" y="178382"/>
              <a:ext cx="5519387" cy="768350"/>
              <a:chOff x="457232" y="178382"/>
              <a:chExt cx="5519387" cy="768350"/>
            </a:xfrm>
          </p:grpSpPr>
          <p:sp>
            <p:nvSpPr>
              <p:cNvPr id="16"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能力提升</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7" name="矩形 16"/>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474943" y="882653"/>
            <a:ext cx="8274779" cy="5909310"/>
          </a:xfrm>
          <a:prstGeom prst="rect">
            <a:avLst/>
          </a:prstGeom>
          <a:noFill/>
        </p:spPr>
        <p:txBody>
          <a:bodyPr wrap="square" lIns="0" rIns="0" rtlCol="0">
            <a:spAutoFit/>
          </a:bodyPr>
          <a:lstStyle/>
          <a:p>
            <a:r>
              <a:rPr lang="en-US" altLang="zh-CN" sz="2800" dirty="0"/>
              <a:t>6</a:t>
            </a:r>
            <a:r>
              <a:rPr lang="zh-CN" altLang="zh-CN" sz="2800" dirty="0"/>
              <a:t>．</a:t>
            </a:r>
            <a:r>
              <a:rPr lang="en-US" altLang="zh-CN" sz="2800" dirty="0"/>
              <a:t>(2019·</a:t>
            </a:r>
            <a:r>
              <a:rPr lang="zh-CN" altLang="zh-CN" sz="2800" dirty="0"/>
              <a:t>贵港市</a:t>
            </a:r>
            <a:r>
              <a:rPr lang="en-US" altLang="zh-CN" sz="2800" dirty="0"/>
              <a:t>)</a:t>
            </a:r>
            <a:r>
              <a:rPr lang="zh-CN" altLang="zh-CN" sz="2800" dirty="0"/>
              <a:t>三块完全相同的冰块分别漂浮在甲、乙、丙三种不同液体中，这三种液体的密度分别为</a:t>
            </a:r>
            <a:r>
              <a:rPr lang="zh-CN" altLang="zh-CN" sz="2800" i="1" dirty="0"/>
              <a:t>ρ</a:t>
            </a:r>
            <a:r>
              <a:rPr lang="zh-CN" altLang="zh-CN" sz="2800" baseline="-25000" dirty="0"/>
              <a:t>甲</a:t>
            </a:r>
            <a:r>
              <a:rPr lang="zh-CN" altLang="zh-CN" sz="2800" dirty="0"/>
              <a:t>、</a:t>
            </a:r>
            <a:r>
              <a:rPr lang="en-US" altLang="zh-CN" sz="2800" i="1" dirty="0"/>
              <a:t>ρ</a:t>
            </a:r>
            <a:r>
              <a:rPr lang="zh-CN" altLang="zh-CN" sz="2800" baseline="-25000" dirty="0"/>
              <a:t>乙</a:t>
            </a:r>
            <a:r>
              <a:rPr lang="zh-CN" altLang="zh-CN" sz="2800" dirty="0"/>
              <a:t>、</a:t>
            </a:r>
            <a:r>
              <a:rPr lang="en-US" altLang="zh-CN" sz="2800" i="1" dirty="0"/>
              <a:t>ρ</a:t>
            </a:r>
            <a:r>
              <a:rPr lang="zh-CN" altLang="zh-CN" sz="2800" baseline="-25000" dirty="0"/>
              <a:t>丙</a:t>
            </a:r>
            <a:r>
              <a:rPr lang="zh-CN" altLang="zh-CN" sz="2800" dirty="0"/>
              <a:t>。当冰块熔化后，甲液体液面高度不变，乙液体液面高度升高，丙液体液面高度降低。下列关系正确的是</a:t>
            </a:r>
            <a:r>
              <a:rPr lang="en-US" altLang="zh-CN" sz="2800" dirty="0"/>
              <a:t>(</a:t>
            </a:r>
            <a:r>
              <a:rPr lang="zh-CN" altLang="zh-CN" sz="2800" dirty="0"/>
              <a:t>　　</a:t>
            </a:r>
            <a:r>
              <a:rPr lang="en-US" altLang="zh-CN" sz="2800" dirty="0"/>
              <a:t>)</a:t>
            </a:r>
            <a:endParaRPr lang="zh-CN" altLang="zh-CN" sz="2800" dirty="0"/>
          </a:p>
          <a:p>
            <a:r>
              <a:rPr lang="en-US" altLang="zh-CN" sz="2800" dirty="0"/>
              <a:t>A</a:t>
            </a:r>
            <a:r>
              <a:rPr lang="zh-CN" altLang="zh-CN" sz="2800" dirty="0"/>
              <a:t>．</a:t>
            </a:r>
            <a:r>
              <a:rPr lang="zh-CN" altLang="zh-CN" sz="2800" i="1" dirty="0"/>
              <a:t>ρ</a:t>
            </a:r>
            <a:r>
              <a:rPr lang="zh-CN" altLang="zh-CN" sz="2800" baseline="-25000" dirty="0"/>
              <a:t>甲</a:t>
            </a:r>
            <a:r>
              <a:rPr lang="zh-CN" altLang="zh-CN" sz="2800" dirty="0"/>
              <a:t>＜</a:t>
            </a:r>
            <a:r>
              <a:rPr lang="en-US" altLang="zh-CN" sz="2800" i="1" dirty="0"/>
              <a:t>ρ</a:t>
            </a:r>
            <a:r>
              <a:rPr lang="zh-CN" altLang="zh-CN" sz="2800" baseline="-25000" dirty="0"/>
              <a:t>乙</a:t>
            </a:r>
            <a:r>
              <a:rPr lang="zh-CN" altLang="zh-CN" sz="2800" dirty="0"/>
              <a:t>＜</a:t>
            </a:r>
            <a:r>
              <a:rPr lang="en-US" altLang="zh-CN" sz="2800" i="1" dirty="0"/>
              <a:t>ρ</a:t>
            </a:r>
            <a:r>
              <a:rPr lang="zh-CN" altLang="zh-CN" sz="2800" baseline="-25000" dirty="0"/>
              <a:t>丙</a:t>
            </a:r>
            <a:r>
              <a:rPr lang="en-US" altLang="zh-CN" sz="2800" dirty="0"/>
              <a:t>  </a:t>
            </a:r>
            <a:r>
              <a:rPr lang="en-US" altLang="zh-CN" sz="2800" dirty="0" smtClean="0"/>
              <a:t>  	B</a:t>
            </a:r>
            <a:r>
              <a:rPr lang="zh-CN" altLang="zh-CN" sz="2800" dirty="0"/>
              <a:t>．</a:t>
            </a:r>
            <a:r>
              <a:rPr lang="zh-CN" altLang="zh-CN" sz="2800" i="1" dirty="0"/>
              <a:t>ρ</a:t>
            </a:r>
            <a:r>
              <a:rPr lang="zh-CN" altLang="zh-CN" sz="2800" baseline="-25000" dirty="0"/>
              <a:t>丙</a:t>
            </a:r>
            <a:r>
              <a:rPr lang="zh-CN" altLang="zh-CN" sz="2800" dirty="0"/>
              <a:t>＜</a:t>
            </a:r>
            <a:r>
              <a:rPr lang="en-US" altLang="zh-CN" sz="2800" i="1" dirty="0"/>
              <a:t>ρ</a:t>
            </a:r>
            <a:r>
              <a:rPr lang="zh-CN" altLang="zh-CN" sz="2800" baseline="-25000" dirty="0"/>
              <a:t>甲</a:t>
            </a:r>
            <a:r>
              <a:rPr lang="zh-CN" altLang="zh-CN" sz="2800" dirty="0"/>
              <a:t>＜</a:t>
            </a:r>
            <a:r>
              <a:rPr lang="en-US" altLang="zh-CN" sz="2800" i="1" dirty="0"/>
              <a:t>ρ</a:t>
            </a:r>
            <a:r>
              <a:rPr lang="zh-CN" altLang="zh-CN" sz="2800" baseline="-25000" dirty="0"/>
              <a:t>乙</a:t>
            </a:r>
            <a:r>
              <a:rPr lang="en-US" altLang="zh-CN" sz="2800" dirty="0"/>
              <a:t>  </a:t>
            </a:r>
            <a:endParaRPr lang="en-US" altLang="zh-CN" sz="2800" dirty="0" smtClean="0"/>
          </a:p>
          <a:p>
            <a:r>
              <a:rPr lang="en-US" altLang="zh-CN" sz="2800" dirty="0" smtClean="0"/>
              <a:t>C</a:t>
            </a:r>
            <a:r>
              <a:rPr lang="zh-CN" altLang="zh-CN" sz="2800" dirty="0"/>
              <a:t>．</a:t>
            </a:r>
            <a:r>
              <a:rPr lang="zh-CN" altLang="zh-CN" sz="2800" i="1" dirty="0"/>
              <a:t>ρ</a:t>
            </a:r>
            <a:r>
              <a:rPr lang="zh-CN" altLang="zh-CN" sz="2800" baseline="-25000" dirty="0"/>
              <a:t>丙</a:t>
            </a:r>
            <a:r>
              <a:rPr lang="zh-CN" altLang="zh-CN" sz="2800" dirty="0"/>
              <a:t>＜</a:t>
            </a:r>
            <a:r>
              <a:rPr lang="en-US" altLang="zh-CN" sz="2800" i="1" dirty="0"/>
              <a:t>ρ</a:t>
            </a:r>
            <a:r>
              <a:rPr lang="zh-CN" altLang="zh-CN" sz="2800" baseline="-25000" dirty="0"/>
              <a:t>乙</a:t>
            </a:r>
            <a:r>
              <a:rPr lang="zh-CN" altLang="zh-CN" sz="2800" dirty="0"/>
              <a:t>＜</a:t>
            </a:r>
            <a:r>
              <a:rPr lang="en-US" altLang="zh-CN" sz="2800" i="1" dirty="0"/>
              <a:t>ρ</a:t>
            </a:r>
            <a:r>
              <a:rPr lang="zh-CN" altLang="zh-CN" sz="2800" baseline="-25000" dirty="0"/>
              <a:t>甲</a:t>
            </a:r>
            <a:r>
              <a:rPr lang="en-US" altLang="zh-CN" sz="2800" dirty="0"/>
              <a:t>  </a:t>
            </a:r>
            <a:r>
              <a:rPr lang="en-US" altLang="zh-CN" sz="2800" dirty="0" smtClean="0"/>
              <a:t>		D</a:t>
            </a:r>
            <a:r>
              <a:rPr lang="zh-CN" altLang="zh-CN" sz="2800" dirty="0"/>
              <a:t>．</a:t>
            </a:r>
            <a:r>
              <a:rPr lang="zh-CN" altLang="zh-CN" sz="2800" i="1" dirty="0"/>
              <a:t>ρ</a:t>
            </a:r>
            <a:r>
              <a:rPr lang="zh-CN" altLang="zh-CN" sz="2800" baseline="-25000" dirty="0"/>
              <a:t>乙</a:t>
            </a:r>
            <a:r>
              <a:rPr lang="zh-CN" altLang="zh-CN" sz="2800" dirty="0"/>
              <a:t>＜</a:t>
            </a:r>
            <a:r>
              <a:rPr lang="en-US" altLang="zh-CN" sz="2800" i="1" dirty="0"/>
              <a:t>ρ</a:t>
            </a:r>
            <a:r>
              <a:rPr lang="zh-CN" altLang="zh-CN" sz="2800" baseline="-25000" dirty="0"/>
              <a:t>丙</a:t>
            </a:r>
            <a:r>
              <a:rPr lang="zh-CN" altLang="zh-CN" sz="2800" dirty="0"/>
              <a:t>＜</a:t>
            </a:r>
            <a:r>
              <a:rPr lang="en-US" altLang="zh-CN" sz="2800" i="1" dirty="0"/>
              <a:t>ρ</a:t>
            </a:r>
            <a:r>
              <a:rPr lang="zh-CN" altLang="zh-CN" sz="2800" baseline="-25000" dirty="0"/>
              <a:t>甲</a:t>
            </a:r>
            <a:endParaRPr lang="zh-CN" altLang="zh-CN" sz="2800" dirty="0"/>
          </a:p>
          <a:p>
            <a:pPr>
              <a:lnSpc>
                <a:spcPct val="150000"/>
              </a:lnSpc>
            </a:pPr>
            <a:r>
              <a:rPr lang="en-US" altLang="zh-CN" sz="2800" dirty="0"/>
              <a:t>7</a:t>
            </a:r>
            <a:r>
              <a:rPr lang="zh-CN" altLang="zh-CN" sz="2800" dirty="0"/>
              <a:t>．</a:t>
            </a:r>
            <a:r>
              <a:rPr lang="en-US" altLang="zh-CN" sz="2800" dirty="0"/>
              <a:t>(2019·</a:t>
            </a:r>
            <a:r>
              <a:rPr lang="zh-CN" altLang="zh-CN" sz="2800" dirty="0"/>
              <a:t>南充市</a:t>
            </a:r>
            <a:r>
              <a:rPr lang="en-US" altLang="zh-CN" sz="2800" dirty="0"/>
              <a:t>)</a:t>
            </a:r>
            <a:r>
              <a:rPr lang="en-US" altLang="zh-CN" sz="2800" i="1" dirty="0"/>
              <a:t>AB</a:t>
            </a:r>
            <a:r>
              <a:rPr lang="zh-CN" altLang="zh-CN" sz="2800" dirty="0"/>
              <a:t>两个实心球，</a:t>
            </a:r>
            <a:r>
              <a:rPr lang="zh-CN" altLang="zh-CN" sz="2800" dirty="0" smtClean="0"/>
              <a:t>已知</a:t>
            </a:r>
            <a:r>
              <a:rPr lang="en-US" altLang="zh-CN" sz="2800" dirty="0" smtClean="0"/>
              <a:t>             </a:t>
            </a:r>
            <a:r>
              <a:rPr lang="zh-CN" altLang="zh-CN" sz="2800" dirty="0" smtClean="0"/>
              <a:t> ，</a:t>
            </a:r>
            <a:r>
              <a:rPr lang="en-US" altLang="zh-CN" sz="2800" dirty="0" smtClean="0"/>
              <a:t>      </a:t>
            </a:r>
            <a:r>
              <a:rPr lang="zh-CN" altLang="zh-CN" sz="2800" dirty="0" smtClean="0"/>
              <a:t>现</a:t>
            </a:r>
            <a:r>
              <a:rPr lang="zh-CN" altLang="zh-CN" sz="2800" dirty="0"/>
              <a:t>将两球放入水中后，静止时受到的浮力之比</a:t>
            </a:r>
            <a:r>
              <a:rPr lang="zh-CN" altLang="zh-CN" sz="2800" dirty="0" smtClean="0"/>
              <a:t>为</a:t>
            </a:r>
            <a:endParaRPr lang="en-US" altLang="zh-CN" sz="2800" dirty="0" smtClean="0"/>
          </a:p>
          <a:p>
            <a:pPr>
              <a:lnSpc>
                <a:spcPct val="150000"/>
              </a:lnSpc>
            </a:pPr>
            <a:r>
              <a:rPr lang="zh-CN" altLang="zh-CN" sz="2800" dirty="0" smtClean="0"/>
              <a:t>，</a:t>
            </a:r>
            <a:r>
              <a:rPr lang="zh-CN" altLang="zh-CN" sz="2800" dirty="0"/>
              <a:t>则两球在水中静止时所处状态可能是</a:t>
            </a:r>
            <a:r>
              <a:rPr lang="en-US" altLang="zh-CN" sz="2800" dirty="0"/>
              <a:t>(</a:t>
            </a:r>
            <a:r>
              <a:rPr lang="zh-CN" altLang="zh-CN" sz="2800" dirty="0"/>
              <a:t>　　</a:t>
            </a:r>
            <a:r>
              <a:rPr lang="en-US" altLang="zh-CN" sz="2800" dirty="0"/>
              <a:t>)</a:t>
            </a:r>
            <a:endParaRPr lang="zh-CN" altLang="zh-CN" sz="2800" dirty="0"/>
          </a:p>
          <a:p>
            <a:r>
              <a:rPr lang="en-US" altLang="zh-CN" sz="2800" dirty="0"/>
              <a:t>A</a:t>
            </a:r>
            <a:r>
              <a:rPr lang="zh-CN" altLang="zh-CN" sz="2800" dirty="0"/>
              <a:t>．两球均漂浮</a:t>
            </a:r>
            <a:r>
              <a:rPr lang="en-US" altLang="zh-CN" sz="2800" dirty="0"/>
              <a:t>  </a:t>
            </a:r>
            <a:r>
              <a:rPr lang="en-US" altLang="zh-CN" sz="2800" dirty="0" smtClean="0"/>
              <a:t>			B</a:t>
            </a:r>
            <a:r>
              <a:rPr lang="zh-CN" altLang="zh-CN" sz="2800" dirty="0"/>
              <a:t>．两球均浸没</a:t>
            </a:r>
            <a:r>
              <a:rPr lang="en-US" altLang="zh-CN" sz="2800" dirty="0"/>
              <a:t>  </a:t>
            </a:r>
            <a:endParaRPr lang="en-US" altLang="zh-CN" sz="2800" dirty="0" smtClean="0"/>
          </a:p>
          <a:p>
            <a:r>
              <a:rPr lang="en-US" altLang="zh-CN" sz="2800" dirty="0" smtClean="0"/>
              <a:t>C</a:t>
            </a:r>
            <a:r>
              <a:rPr lang="zh-CN" altLang="zh-CN" sz="2800" dirty="0"/>
              <a:t>．</a:t>
            </a:r>
            <a:r>
              <a:rPr lang="en-US" altLang="zh-CN" sz="2800" i="1" dirty="0"/>
              <a:t>A</a:t>
            </a:r>
            <a:r>
              <a:rPr lang="zh-CN" altLang="zh-CN" sz="2800" dirty="0"/>
              <a:t>球浸没</a:t>
            </a:r>
            <a:r>
              <a:rPr lang="en-US" altLang="zh-CN" sz="2800" i="1" dirty="0"/>
              <a:t>B</a:t>
            </a:r>
            <a:r>
              <a:rPr lang="zh-CN" altLang="zh-CN" sz="2800" dirty="0"/>
              <a:t>球漂浮</a:t>
            </a:r>
            <a:r>
              <a:rPr lang="en-US" altLang="zh-CN" sz="2800" dirty="0"/>
              <a:t>  </a:t>
            </a:r>
            <a:r>
              <a:rPr lang="en-US" altLang="zh-CN" sz="2800" dirty="0" smtClean="0"/>
              <a:t>		D</a:t>
            </a:r>
            <a:r>
              <a:rPr lang="zh-CN" altLang="zh-CN" sz="2800" dirty="0"/>
              <a:t>．</a:t>
            </a:r>
            <a:r>
              <a:rPr lang="en-US" altLang="zh-CN" sz="2800" i="1" dirty="0"/>
              <a:t>B</a:t>
            </a:r>
            <a:r>
              <a:rPr lang="zh-CN" altLang="zh-CN" sz="2800" dirty="0"/>
              <a:t>球浸没</a:t>
            </a:r>
            <a:r>
              <a:rPr lang="en-US" altLang="zh-CN" sz="2800" i="1" dirty="0"/>
              <a:t>A</a:t>
            </a:r>
            <a:r>
              <a:rPr lang="zh-CN" altLang="zh-CN" sz="2800" dirty="0"/>
              <a:t>球漂浮</a:t>
            </a:r>
          </a:p>
        </p:txBody>
      </p:sp>
      <p:sp>
        <p:nvSpPr>
          <p:cNvPr id="15" name="TextBox 14"/>
          <p:cNvSpPr txBox="1"/>
          <p:nvPr/>
        </p:nvSpPr>
        <p:spPr>
          <a:xfrm>
            <a:off x="1774575" y="2628965"/>
            <a:ext cx="1196288" cy="523220"/>
          </a:xfrm>
          <a:prstGeom prst="rect">
            <a:avLst/>
          </a:prstGeom>
          <a:noFill/>
        </p:spPr>
        <p:txBody>
          <a:bodyPr wrap="square" rtlCol="0">
            <a:spAutoFit/>
          </a:bodyPr>
          <a:lstStyle/>
          <a:p>
            <a:pPr algn="ctr"/>
            <a:r>
              <a:rPr lang="en-US" altLang="zh-CN" sz="2800" b="1" dirty="0">
                <a:solidFill>
                  <a:srgbClr val="FF0000"/>
                </a:solidFill>
                <a:ea typeface="楷体" panose="02010609060101010101" pitchFamily="49" charset="-122"/>
              </a:rPr>
              <a:t>B</a:t>
            </a:r>
            <a:endParaRPr lang="zh-CN" altLang="en-US" sz="2800" b="1" dirty="0">
              <a:solidFill>
                <a:srgbClr val="FF0000"/>
              </a:solidFill>
              <a:ea typeface="楷体" panose="02010609060101010101" pitchFamily="49" charset="-122"/>
            </a:endParaRPr>
          </a:p>
        </p:txBody>
      </p:sp>
      <p:grpSp>
        <p:nvGrpSpPr>
          <p:cNvPr id="8" name="组合 7"/>
          <p:cNvGrpSpPr/>
          <p:nvPr/>
        </p:nvGrpSpPr>
        <p:grpSpPr>
          <a:xfrm>
            <a:off x="474943" y="0"/>
            <a:ext cx="8274780" cy="768350"/>
            <a:chOff x="431463" y="178382"/>
            <a:chExt cx="8274780" cy="768350"/>
          </a:xfrm>
        </p:grpSpPr>
        <p:cxnSp>
          <p:nvCxnSpPr>
            <p:cNvPr id="9" name="直接连接符 8"/>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0" name="组合 9"/>
            <p:cNvGrpSpPr/>
            <p:nvPr/>
          </p:nvGrpSpPr>
          <p:grpSpPr>
            <a:xfrm>
              <a:off x="457232" y="178382"/>
              <a:ext cx="5519387" cy="768350"/>
              <a:chOff x="457232" y="178382"/>
              <a:chExt cx="5519387" cy="768350"/>
            </a:xfrm>
          </p:grpSpPr>
          <p:sp>
            <p:nvSpPr>
              <p:cNvPr id="11"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能力提升</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2" name="矩形 11"/>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graphicFrame>
        <p:nvGraphicFramePr>
          <p:cNvPr id="2" name="对象 1"/>
          <p:cNvGraphicFramePr>
            <a:graphicFrameLocks noChangeAspect="1"/>
          </p:cNvGraphicFramePr>
          <p:nvPr/>
        </p:nvGraphicFramePr>
        <p:xfrm>
          <a:off x="6371087" y="3837308"/>
          <a:ext cx="1125267" cy="956477"/>
        </p:xfrm>
        <a:graphic>
          <a:graphicData uri="http://schemas.openxmlformats.org/presentationml/2006/ole">
            <mc:AlternateContent xmlns:mc="http://schemas.openxmlformats.org/markup-compatibility/2006">
              <mc:Choice xmlns:v="urn:schemas-microsoft-com:vml" Requires="v">
                <p:oleObj spid="_x0000_s17421" name="Equation" r:id="rId4" imgW="12192000" imgH="10363200" progId="Equation.DSMT4">
                  <p:embed/>
                </p:oleObj>
              </mc:Choice>
              <mc:Fallback>
                <p:oleObj name="Equation" r:id="rId4" imgW="12192000" imgH="10363200" progId="Equation.DSMT4">
                  <p:embed/>
                  <p:pic>
                    <p:nvPicPr>
                      <p:cNvPr id="0" name="图片 17415"/>
                      <p:cNvPicPr/>
                      <p:nvPr/>
                    </p:nvPicPr>
                    <p:blipFill>
                      <a:blip r:embed="rId5"/>
                      <a:stretch>
                        <a:fillRect/>
                      </a:stretch>
                    </p:blipFill>
                    <p:spPr>
                      <a:xfrm>
                        <a:off x="6371087" y="3837308"/>
                        <a:ext cx="1125267" cy="956477"/>
                      </a:xfrm>
                      <a:prstGeom prst="rect">
                        <a:avLst/>
                      </a:prstGeom>
                    </p:spPr>
                  </p:pic>
                </p:oleObj>
              </mc:Fallback>
            </mc:AlternateContent>
          </a:graphicData>
        </a:graphic>
      </p:graphicFrame>
      <p:graphicFrame>
        <p:nvGraphicFramePr>
          <p:cNvPr id="14" name="对象 13"/>
          <p:cNvGraphicFramePr>
            <a:graphicFrameLocks noChangeAspect="1"/>
          </p:cNvGraphicFramePr>
          <p:nvPr/>
        </p:nvGraphicFramePr>
        <p:xfrm>
          <a:off x="7815263" y="3836988"/>
          <a:ext cx="1095375" cy="957262"/>
        </p:xfrm>
        <a:graphic>
          <a:graphicData uri="http://schemas.openxmlformats.org/presentationml/2006/ole">
            <mc:AlternateContent xmlns:mc="http://schemas.openxmlformats.org/markup-compatibility/2006">
              <mc:Choice xmlns:v="urn:schemas-microsoft-com:vml" Requires="v">
                <p:oleObj spid="_x0000_s17422" name="Equation" r:id="rId6" imgW="11887200" imgH="10363200" progId="Equation.DSMT4">
                  <p:embed/>
                </p:oleObj>
              </mc:Choice>
              <mc:Fallback>
                <p:oleObj name="Equation" r:id="rId6" imgW="11887200" imgH="10363200" progId="Equation.DSMT4">
                  <p:embed/>
                  <p:pic>
                    <p:nvPicPr>
                      <p:cNvPr id="0" name="图片 17416"/>
                      <p:cNvPicPr/>
                      <p:nvPr/>
                    </p:nvPicPr>
                    <p:blipFill>
                      <a:blip r:embed="rId7"/>
                      <a:stretch>
                        <a:fillRect/>
                      </a:stretch>
                    </p:blipFill>
                    <p:spPr>
                      <a:xfrm>
                        <a:off x="7815263" y="3836988"/>
                        <a:ext cx="1095375" cy="957262"/>
                      </a:xfrm>
                      <a:prstGeom prst="rect">
                        <a:avLst/>
                      </a:prstGeom>
                    </p:spPr>
                  </p:pic>
                </p:oleObj>
              </mc:Fallback>
            </mc:AlternateContent>
          </a:graphicData>
        </a:graphic>
      </p:graphicFrame>
      <p:graphicFrame>
        <p:nvGraphicFramePr>
          <p:cNvPr id="18" name="对象 17"/>
          <p:cNvGraphicFramePr>
            <a:graphicFrameLocks noChangeAspect="1"/>
          </p:cNvGraphicFramePr>
          <p:nvPr/>
        </p:nvGraphicFramePr>
        <p:xfrm>
          <a:off x="7953375" y="4670425"/>
          <a:ext cx="1122363" cy="957263"/>
        </p:xfrm>
        <a:graphic>
          <a:graphicData uri="http://schemas.openxmlformats.org/presentationml/2006/ole">
            <mc:AlternateContent xmlns:mc="http://schemas.openxmlformats.org/markup-compatibility/2006">
              <mc:Choice xmlns:v="urn:schemas-microsoft-com:vml" Requires="v">
                <p:oleObj spid="_x0000_s17423" name="Equation" r:id="rId8" imgW="12192000" imgH="10363200" progId="Equation.DSMT4">
                  <p:embed/>
                </p:oleObj>
              </mc:Choice>
              <mc:Fallback>
                <p:oleObj name="Equation" r:id="rId8" imgW="12192000" imgH="10363200" progId="Equation.DSMT4">
                  <p:embed/>
                  <p:pic>
                    <p:nvPicPr>
                      <p:cNvPr id="0" name="图片 17417"/>
                      <p:cNvPicPr/>
                      <p:nvPr/>
                    </p:nvPicPr>
                    <p:blipFill>
                      <a:blip r:embed="rId9"/>
                      <a:stretch>
                        <a:fillRect/>
                      </a:stretch>
                    </p:blipFill>
                    <p:spPr>
                      <a:xfrm>
                        <a:off x="7953375" y="4670425"/>
                        <a:ext cx="1122363" cy="957263"/>
                      </a:xfrm>
                      <a:prstGeom prst="rect">
                        <a:avLst/>
                      </a:prstGeom>
                    </p:spPr>
                  </p:pic>
                </p:oleObj>
              </mc:Fallback>
            </mc:AlternateContent>
          </a:graphicData>
        </a:graphic>
      </p:graphicFrame>
      <p:sp>
        <p:nvSpPr>
          <p:cNvPr id="19" name="TextBox 14"/>
          <p:cNvSpPr txBox="1"/>
          <p:nvPr/>
        </p:nvSpPr>
        <p:spPr>
          <a:xfrm>
            <a:off x="6371087" y="5340200"/>
            <a:ext cx="1196288" cy="523220"/>
          </a:xfrm>
          <a:prstGeom prst="rect">
            <a:avLst/>
          </a:prstGeom>
          <a:noFill/>
        </p:spPr>
        <p:txBody>
          <a:bodyPr wrap="square" rtlCol="0">
            <a:spAutoFit/>
          </a:bodyPr>
          <a:lstStyle/>
          <a:p>
            <a:pPr algn="ctr"/>
            <a:r>
              <a:rPr lang="en-US" altLang="zh-CN" sz="2800" b="1" dirty="0" smtClean="0">
                <a:solidFill>
                  <a:srgbClr val="FF0000"/>
                </a:solidFill>
                <a:ea typeface="楷体" panose="02010609060101010101" pitchFamily="49" charset="-122"/>
              </a:rPr>
              <a:t>C</a:t>
            </a:r>
            <a:endParaRPr lang="zh-CN" altLang="en-US" sz="2800" b="1" dirty="0">
              <a:solidFill>
                <a:srgbClr val="FF0000"/>
              </a:solidFill>
              <a:ea typeface="楷体" panose="02010609060101010101" pitchFamily="49" charset="-122"/>
            </a:endParaRPr>
          </a:p>
        </p:txBody>
      </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down)">
                                      <p:cBhvr>
                                        <p:cTn id="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9"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396958" y="892932"/>
            <a:ext cx="8274779" cy="3888500"/>
          </a:xfrm>
          <a:prstGeom prst="rect">
            <a:avLst/>
          </a:prstGeom>
          <a:noFill/>
        </p:spPr>
        <p:txBody>
          <a:bodyPr wrap="square" lIns="0" rIns="0" rtlCol="0">
            <a:spAutoFit/>
          </a:bodyPr>
          <a:lstStyle/>
          <a:p>
            <a:pPr>
              <a:lnSpc>
                <a:spcPct val="150000"/>
              </a:lnSpc>
            </a:pPr>
            <a:r>
              <a:rPr lang="en-US" altLang="zh-CN" sz="2800" dirty="0"/>
              <a:t>8</a:t>
            </a:r>
            <a:r>
              <a:rPr lang="zh-CN" altLang="zh-CN" sz="2800" dirty="0"/>
              <a:t>．如图</a:t>
            </a:r>
            <a:r>
              <a:rPr lang="en-US" altLang="zh-CN" sz="2800" dirty="0"/>
              <a:t>8</a:t>
            </a:r>
            <a:r>
              <a:rPr lang="zh-CN" altLang="zh-CN" sz="2800" dirty="0"/>
              <a:t>－</a:t>
            </a:r>
            <a:r>
              <a:rPr lang="en-US" altLang="zh-CN" sz="2800" dirty="0"/>
              <a:t>23</a:t>
            </a:r>
            <a:r>
              <a:rPr lang="zh-CN" altLang="zh-CN" sz="2800" dirty="0"/>
              <a:t>，一艘轮船在甲海洋中航行，水面在轮船的</a:t>
            </a:r>
            <a:r>
              <a:rPr lang="en-US" altLang="zh-CN" sz="2800" i="1" dirty="0"/>
              <a:t>A</a:t>
            </a:r>
            <a:r>
              <a:rPr lang="zh-CN" altLang="zh-CN" sz="2800" dirty="0"/>
              <a:t>位置。当该轮船驶入乙海洋中时，水面在轮船的</a:t>
            </a:r>
            <a:r>
              <a:rPr lang="en-US" altLang="zh-CN" sz="2800" i="1" dirty="0"/>
              <a:t>B</a:t>
            </a:r>
            <a:r>
              <a:rPr lang="zh-CN" altLang="zh-CN" sz="2800" dirty="0"/>
              <a:t>位置。设轮船的总质量不变，轮船在甲、乙两海洋中所受浮力分别为</a:t>
            </a:r>
            <a:r>
              <a:rPr lang="en-US" altLang="zh-CN" sz="2800" i="1" dirty="0"/>
              <a:t>F</a:t>
            </a:r>
            <a:r>
              <a:rPr lang="en-US" altLang="zh-CN" sz="2800" baseline="-25000" dirty="0"/>
              <a:t>1</a:t>
            </a:r>
            <a:r>
              <a:rPr lang="zh-CN" altLang="zh-CN" sz="2800" dirty="0"/>
              <a:t>和</a:t>
            </a:r>
            <a:r>
              <a:rPr lang="en-US" altLang="zh-CN" sz="2800" i="1" dirty="0"/>
              <a:t>F</a:t>
            </a:r>
            <a:r>
              <a:rPr lang="en-US" altLang="zh-CN" sz="2800" baseline="-25000" dirty="0"/>
              <a:t>2</a:t>
            </a:r>
            <a:r>
              <a:rPr lang="zh-CN" altLang="zh-CN" sz="2800" dirty="0"/>
              <a:t>，甲、乙两海洋的海水密度分别为</a:t>
            </a:r>
            <a:r>
              <a:rPr lang="zh-CN" altLang="zh-CN" sz="2800" i="1" dirty="0"/>
              <a:t>ρ</a:t>
            </a:r>
            <a:r>
              <a:rPr lang="en-US" altLang="zh-CN" sz="2800" baseline="-25000" dirty="0"/>
              <a:t>1</a:t>
            </a:r>
            <a:r>
              <a:rPr lang="zh-CN" altLang="zh-CN" sz="2800" dirty="0"/>
              <a:t>和</a:t>
            </a:r>
            <a:r>
              <a:rPr lang="en-US" altLang="zh-CN" sz="2800" i="1" dirty="0"/>
              <a:t>ρ</a:t>
            </a:r>
            <a:r>
              <a:rPr lang="en-US" altLang="zh-CN" sz="2800" baseline="-25000" dirty="0"/>
              <a:t>2</a:t>
            </a:r>
            <a:r>
              <a:rPr lang="zh-CN" altLang="zh-CN" sz="2800" dirty="0"/>
              <a:t>，则</a:t>
            </a:r>
            <a:r>
              <a:rPr lang="en-US" altLang="zh-CN" sz="2800" i="1" dirty="0"/>
              <a:t>F</a:t>
            </a:r>
            <a:r>
              <a:rPr lang="en-US" altLang="zh-CN" sz="2800" baseline="-25000" dirty="0"/>
              <a:t>1</a:t>
            </a:r>
            <a:r>
              <a:rPr lang="en-US" altLang="zh-CN" sz="2800" dirty="0" smtClean="0"/>
              <a:t>____</a:t>
            </a:r>
            <a:r>
              <a:rPr lang="en-US" altLang="zh-CN" sz="2800" i="1" dirty="0"/>
              <a:t>F</a:t>
            </a:r>
            <a:r>
              <a:rPr lang="en-US" altLang="zh-CN" sz="2800" baseline="-25000" dirty="0"/>
              <a:t>2</a:t>
            </a:r>
            <a:r>
              <a:rPr lang="zh-CN" altLang="zh-CN" sz="2800" dirty="0"/>
              <a:t>，</a:t>
            </a:r>
            <a:r>
              <a:rPr lang="zh-CN" altLang="zh-CN" sz="2800" i="1" dirty="0"/>
              <a:t>ρ</a:t>
            </a:r>
            <a:r>
              <a:rPr lang="en-US" altLang="zh-CN" sz="2800" baseline="-25000" dirty="0"/>
              <a:t>1</a:t>
            </a:r>
            <a:r>
              <a:rPr lang="en-US" altLang="zh-CN" sz="2800" dirty="0" smtClean="0"/>
              <a:t>____</a:t>
            </a:r>
            <a:r>
              <a:rPr lang="en-US" altLang="zh-CN" sz="2800" i="1" dirty="0"/>
              <a:t>ρ</a:t>
            </a:r>
            <a:r>
              <a:rPr lang="en-US" altLang="zh-CN" sz="2800" baseline="-25000" dirty="0"/>
              <a:t>2</a:t>
            </a:r>
            <a:r>
              <a:rPr lang="zh-CN" altLang="zh-CN" sz="2800" dirty="0"/>
              <a:t>。</a:t>
            </a:r>
            <a:r>
              <a:rPr lang="en-US" altLang="zh-CN" sz="2800" dirty="0"/>
              <a:t>(</a:t>
            </a:r>
            <a:r>
              <a:rPr lang="zh-CN" altLang="zh-CN" sz="2800" dirty="0"/>
              <a:t>以上两空均选填</a:t>
            </a:r>
            <a:r>
              <a:rPr lang="en-US" altLang="zh-CN" sz="2800" dirty="0">
                <a:latin typeface="+mn-ea"/>
              </a:rPr>
              <a:t>“</a:t>
            </a:r>
            <a:r>
              <a:rPr lang="zh-CN" altLang="zh-CN" sz="2800" dirty="0"/>
              <a:t>＞</a:t>
            </a:r>
            <a:r>
              <a:rPr lang="en-US" altLang="zh-CN" sz="2800" dirty="0">
                <a:latin typeface="+mn-ea"/>
              </a:rPr>
              <a:t>”“</a:t>
            </a:r>
            <a:r>
              <a:rPr lang="zh-CN" altLang="zh-CN" sz="2800" dirty="0"/>
              <a:t>＜</a:t>
            </a:r>
            <a:r>
              <a:rPr lang="en-US" altLang="zh-CN" sz="2800" dirty="0">
                <a:latin typeface="+mn-ea"/>
              </a:rPr>
              <a:t>”</a:t>
            </a:r>
            <a:r>
              <a:rPr lang="zh-CN" altLang="zh-CN" sz="2800" dirty="0">
                <a:latin typeface="+mn-ea"/>
              </a:rPr>
              <a:t>或</a:t>
            </a:r>
            <a:r>
              <a:rPr lang="en-US" altLang="zh-CN" sz="2800" dirty="0">
                <a:latin typeface="+mn-ea"/>
              </a:rPr>
              <a:t>“</a:t>
            </a:r>
            <a:r>
              <a:rPr lang="zh-CN" altLang="zh-CN" sz="2800" dirty="0"/>
              <a:t>＝</a:t>
            </a:r>
            <a:r>
              <a:rPr lang="en-US" altLang="zh-CN" sz="2800" dirty="0" smtClean="0">
                <a:latin typeface="+mn-ea"/>
              </a:rPr>
              <a:t>”</a:t>
            </a:r>
            <a:r>
              <a:rPr lang="en-US" altLang="zh-CN" sz="2800" dirty="0" smtClean="0"/>
              <a:t>)</a:t>
            </a:r>
            <a:endParaRPr lang="zh-CN" altLang="zh-CN" sz="2800" dirty="0"/>
          </a:p>
        </p:txBody>
      </p:sp>
      <p:grpSp>
        <p:nvGrpSpPr>
          <p:cNvPr id="8" name="组合 7"/>
          <p:cNvGrpSpPr/>
          <p:nvPr/>
        </p:nvGrpSpPr>
        <p:grpSpPr>
          <a:xfrm>
            <a:off x="474943" y="0"/>
            <a:ext cx="8274780" cy="768350"/>
            <a:chOff x="431463" y="178382"/>
            <a:chExt cx="8274780" cy="768350"/>
          </a:xfrm>
        </p:grpSpPr>
        <p:cxnSp>
          <p:nvCxnSpPr>
            <p:cNvPr id="9" name="直接连接符 8"/>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0" name="组合 9"/>
            <p:cNvGrpSpPr/>
            <p:nvPr/>
          </p:nvGrpSpPr>
          <p:grpSpPr>
            <a:xfrm>
              <a:off x="457232" y="178382"/>
              <a:ext cx="5519387" cy="768350"/>
              <a:chOff x="457232" y="178382"/>
              <a:chExt cx="5519387" cy="768350"/>
            </a:xfrm>
          </p:grpSpPr>
          <p:sp>
            <p:nvSpPr>
              <p:cNvPr id="11"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能力提升</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2" name="矩形 11"/>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pic>
        <p:nvPicPr>
          <p:cNvPr id="2" name="图片 1"/>
          <p:cNvPicPr>
            <a:picLocks noChangeAspect="1"/>
          </p:cNvPicPr>
          <p:nvPr/>
        </p:nvPicPr>
        <p:blipFill>
          <a:blip r:embed="rId3"/>
          <a:stretch>
            <a:fillRect/>
          </a:stretch>
        </p:blipFill>
        <p:spPr>
          <a:xfrm>
            <a:off x="5137296" y="4162132"/>
            <a:ext cx="3471867" cy="2360679"/>
          </a:xfrm>
          <a:prstGeom prst="rect">
            <a:avLst/>
          </a:prstGeom>
        </p:spPr>
      </p:pic>
      <p:sp>
        <p:nvSpPr>
          <p:cNvPr id="14" name="矩形 13"/>
          <p:cNvSpPr/>
          <p:nvPr/>
        </p:nvSpPr>
        <p:spPr>
          <a:xfrm>
            <a:off x="3986604" y="3508923"/>
            <a:ext cx="389850" cy="523220"/>
          </a:xfrm>
          <a:prstGeom prst="rect">
            <a:avLst/>
          </a:prstGeom>
        </p:spPr>
        <p:txBody>
          <a:bodyPr wrap="none">
            <a:spAutoFit/>
          </a:bodyPr>
          <a:lstStyle/>
          <a:p>
            <a:pPr algn="l"/>
            <a:r>
              <a:rPr lang="en-US" altLang="zh-CN" sz="2800" b="1" dirty="0" smtClean="0">
                <a:solidFill>
                  <a:srgbClr val="FF0000"/>
                </a:solidFill>
                <a:ea typeface="楷体" panose="02010609060101010101" pitchFamily="49" charset="-122"/>
                <a:sym typeface="+mn-ea"/>
              </a:rPr>
              <a:t>=</a:t>
            </a:r>
            <a:endParaRPr lang="zh-CN" altLang="en-US" sz="2800" b="1" dirty="0">
              <a:solidFill>
                <a:srgbClr val="FF0000"/>
              </a:solidFill>
              <a:ea typeface="楷体" panose="02010609060101010101" pitchFamily="49" charset="-122"/>
              <a:sym typeface="+mn-ea"/>
            </a:endParaRPr>
          </a:p>
        </p:txBody>
      </p:sp>
      <p:sp>
        <p:nvSpPr>
          <p:cNvPr id="18" name="矩形 17"/>
          <p:cNvSpPr/>
          <p:nvPr/>
        </p:nvSpPr>
        <p:spPr>
          <a:xfrm>
            <a:off x="5630249" y="3547076"/>
            <a:ext cx="389850" cy="523220"/>
          </a:xfrm>
          <a:prstGeom prst="rect">
            <a:avLst/>
          </a:prstGeom>
        </p:spPr>
        <p:txBody>
          <a:bodyPr wrap="none">
            <a:spAutoFit/>
          </a:bodyPr>
          <a:lstStyle/>
          <a:p>
            <a:pPr algn="l"/>
            <a:r>
              <a:rPr lang="en-US" altLang="zh-CN" sz="2800" b="1" dirty="0" smtClean="0">
                <a:solidFill>
                  <a:srgbClr val="FF0000"/>
                </a:solidFill>
                <a:ea typeface="楷体" panose="02010609060101010101" pitchFamily="49" charset="-122"/>
                <a:sym typeface="+mn-ea"/>
              </a:rPr>
              <a:t>&gt;</a:t>
            </a:r>
            <a:endParaRPr lang="zh-CN" altLang="en-US" sz="2800" b="1" dirty="0">
              <a:solidFill>
                <a:srgbClr val="FF0000"/>
              </a:solidFill>
              <a:ea typeface="楷体" panose="02010609060101010101" pitchFamily="49" charset="-122"/>
              <a:sym typeface="+mn-ea"/>
            </a:endParaRPr>
          </a:p>
        </p:txBody>
      </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396958" y="892932"/>
            <a:ext cx="8274779" cy="2246769"/>
          </a:xfrm>
          <a:prstGeom prst="rect">
            <a:avLst/>
          </a:prstGeom>
          <a:noFill/>
        </p:spPr>
        <p:txBody>
          <a:bodyPr wrap="square" lIns="0" rIns="0" rtlCol="0">
            <a:spAutoFit/>
          </a:bodyPr>
          <a:lstStyle/>
          <a:p>
            <a:r>
              <a:rPr lang="en-US" altLang="zh-CN" sz="2800" dirty="0" smtClean="0"/>
              <a:t>9</a:t>
            </a:r>
            <a:r>
              <a:rPr lang="zh-CN" altLang="zh-CN" sz="2800" dirty="0"/>
              <a:t>．如图</a:t>
            </a:r>
            <a:r>
              <a:rPr lang="en-US" altLang="zh-CN" sz="2800" dirty="0"/>
              <a:t>8</a:t>
            </a:r>
            <a:r>
              <a:rPr lang="zh-CN" altLang="zh-CN" sz="2800" dirty="0"/>
              <a:t>－</a:t>
            </a:r>
            <a:r>
              <a:rPr lang="en-US" altLang="zh-CN" sz="2800" dirty="0"/>
              <a:t>24</a:t>
            </a:r>
            <a:r>
              <a:rPr lang="zh-CN" altLang="zh-CN" sz="2800" dirty="0"/>
              <a:t>所示，气球下面用细线悬挂一石块，它们恰好悬浮在水中。已知石块与气球的总重力为</a:t>
            </a:r>
            <a:r>
              <a:rPr lang="en-US" altLang="zh-CN" sz="2800" i="1" dirty="0"/>
              <a:t>G</a:t>
            </a:r>
            <a:r>
              <a:rPr lang="zh-CN" altLang="zh-CN" sz="2800" baseline="-25000" dirty="0"/>
              <a:t>总</a:t>
            </a:r>
            <a:r>
              <a:rPr lang="zh-CN" altLang="zh-CN" sz="2800" dirty="0"/>
              <a:t>，则气球受到的浮力</a:t>
            </a:r>
            <a:r>
              <a:rPr lang="en-US" altLang="zh-CN" sz="2800" i="1" dirty="0"/>
              <a:t>F</a:t>
            </a:r>
            <a:r>
              <a:rPr lang="zh-CN" altLang="zh-CN" sz="2800" baseline="-25000" dirty="0"/>
              <a:t>浮</a:t>
            </a:r>
            <a:r>
              <a:rPr lang="en-US" altLang="zh-CN" sz="2800" dirty="0"/>
              <a:t>______</a:t>
            </a:r>
            <a:r>
              <a:rPr lang="en-US" altLang="zh-CN" sz="2800" i="1" dirty="0"/>
              <a:t>G</a:t>
            </a:r>
            <a:r>
              <a:rPr lang="zh-CN" altLang="zh-CN" sz="2800" baseline="-25000" dirty="0"/>
              <a:t>总</a:t>
            </a:r>
            <a:r>
              <a:rPr lang="en-US" altLang="zh-CN" sz="2800" dirty="0"/>
              <a:t>(</a:t>
            </a:r>
            <a:r>
              <a:rPr lang="zh-CN" altLang="zh-CN" sz="2800" dirty="0"/>
              <a:t>选填</a:t>
            </a:r>
            <a:r>
              <a:rPr lang="en-US" altLang="zh-CN" sz="2800" dirty="0">
                <a:latin typeface="+mn-ea"/>
              </a:rPr>
              <a:t>“</a:t>
            </a:r>
            <a:r>
              <a:rPr lang="zh-CN" altLang="zh-CN" sz="2800" dirty="0"/>
              <a:t>＞</a:t>
            </a:r>
            <a:r>
              <a:rPr lang="en-US" altLang="zh-CN" sz="2800" dirty="0">
                <a:latin typeface="+mn-ea"/>
              </a:rPr>
              <a:t>”“</a:t>
            </a:r>
            <a:r>
              <a:rPr lang="zh-CN" altLang="zh-CN" sz="2800" dirty="0"/>
              <a:t>＜</a:t>
            </a:r>
            <a:r>
              <a:rPr lang="en-US" altLang="zh-CN" sz="2800" dirty="0">
                <a:latin typeface="+mn-ea"/>
              </a:rPr>
              <a:t>”</a:t>
            </a:r>
            <a:r>
              <a:rPr lang="zh-CN" altLang="zh-CN" sz="2800" dirty="0">
                <a:latin typeface="+mn-ea"/>
              </a:rPr>
              <a:t>或</a:t>
            </a:r>
            <a:r>
              <a:rPr lang="en-US" altLang="zh-CN" sz="2800" dirty="0">
                <a:latin typeface="+mn-ea"/>
              </a:rPr>
              <a:t>“</a:t>
            </a:r>
            <a:r>
              <a:rPr lang="zh-CN" altLang="zh-CN" sz="2800" dirty="0"/>
              <a:t>＝</a:t>
            </a:r>
            <a:r>
              <a:rPr lang="en-US" altLang="zh-CN" sz="2800" dirty="0">
                <a:latin typeface="+mn-ea"/>
              </a:rPr>
              <a:t>”</a:t>
            </a:r>
            <a:r>
              <a:rPr lang="en-US" altLang="zh-CN" sz="2800" dirty="0"/>
              <a:t>)</a:t>
            </a:r>
            <a:r>
              <a:rPr lang="zh-CN" altLang="zh-CN" sz="2800" dirty="0"/>
              <a:t>；若水温升高，石块将</a:t>
            </a:r>
            <a:r>
              <a:rPr lang="en-US" altLang="zh-CN" sz="2800" dirty="0"/>
              <a:t>____________(</a:t>
            </a:r>
            <a:r>
              <a:rPr lang="zh-CN" altLang="zh-CN" sz="2800" dirty="0"/>
              <a:t>选填</a:t>
            </a:r>
            <a:r>
              <a:rPr lang="en-US" altLang="zh-CN" sz="2800" dirty="0">
                <a:latin typeface="+mn-ea"/>
              </a:rPr>
              <a:t>“</a:t>
            </a:r>
            <a:r>
              <a:rPr lang="zh-CN" altLang="zh-CN" sz="2800" dirty="0"/>
              <a:t>上浮</a:t>
            </a:r>
            <a:r>
              <a:rPr lang="en-US" altLang="zh-CN" sz="2800" dirty="0">
                <a:latin typeface="+mn-ea"/>
              </a:rPr>
              <a:t>”“</a:t>
            </a:r>
            <a:r>
              <a:rPr lang="zh-CN" altLang="zh-CN" sz="2800" dirty="0">
                <a:latin typeface="+mn-ea"/>
              </a:rPr>
              <a:t>下沉</a:t>
            </a:r>
            <a:r>
              <a:rPr lang="en-US" altLang="zh-CN" sz="2800" dirty="0">
                <a:latin typeface="+mn-ea"/>
              </a:rPr>
              <a:t>”</a:t>
            </a:r>
            <a:r>
              <a:rPr lang="zh-CN" altLang="zh-CN" sz="2800" dirty="0"/>
              <a:t>或</a:t>
            </a:r>
            <a:r>
              <a:rPr lang="en-US" altLang="zh-CN" sz="2800" dirty="0">
                <a:latin typeface="+mn-ea"/>
              </a:rPr>
              <a:t>“</a:t>
            </a:r>
            <a:r>
              <a:rPr lang="zh-CN" altLang="zh-CN" sz="2800" dirty="0">
                <a:latin typeface="+mn-ea"/>
              </a:rPr>
              <a:t>保持悬浮</a:t>
            </a:r>
            <a:r>
              <a:rPr lang="en-US" altLang="zh-CN" sz="2800" dirty="0">
                <a:latin typeface="+mn-ea"/>
              </a:rPr>
              <a:t>”</a:t>
            </a:r>
            <a:r>
              <a:rPr lang="en-US" altLang="zh-CN" sz="2800" dirty="0"/>
              <a:t>)</a:t>
            </a:r>
            <a:r>
              <a:rPr lang="zh-CN" altLang="zh-CN" sz="2800" dirty="0"/>
              <a:t>。</a:t>
            </a:r>
            <a:endParaRPr lang="zh-CN" altLang="en-US" sz="2800" dirty="0">
              <a:solidFill>
                <a:schemeClr val="bg1"/>
              </a:solidFill>
              <a:latin typeface="宋体" panose="02010600030101010101" pitchFamily="2" charset="-122"/>
              <a:cs typeface="方正静蕾简体" panose="03000509000000000000" pitchFamily="65" charset="-122"/>
            </a:endParaRPr>
          </a:p>
        </p:txBody>
      </p:sp>
      <p:sp>
        <p:nvSpPr>
          <p:cNvPr id="15" name="TextBox 14"/>
          <p:cNvSpPr txBox="1"/>
          <p:nvPr/>
        </p:nvSpPr>
        <p:spPr>
          <a:xfrm>
            <a:off x="3828120" y="1754706"/>
            <a:ext cx="706227" cy="523220"/>
          </a:xfrm>
          <a:prstGeom prst="rect">
            <a:avLst/>
          </a:prstGeom>
          <a:noFill/>
        </p:spPr>
        <p:txBody>
          <a:bodyPr wrap="square" rtlCol="0">
            <a:spAutoFit/>
          </a:bodyPr>
          <a:lstStyle/>
          <a:p>
            <a:pPr algn="ctr"/>
            <a:r>
              <a:rPr lang="en-US" altLang="zh-CN" sz="2800" b="1" dirty="0">
                <a:solidFill>
                  <a:srgbClr val="FF0000"/>
                </a:solidFill>
              </a:rPr>
              <a:t>&lt;</a:t>
            </a:r>
            <a:endParaRPr lang="zh-CN" altLang="en-US" sz="2800" b="1" dirty="0">
              <a:solidFill>
                <a:srgbClr val="FF0000"/>
              </a:solidFill>
            </a:endParaRPr>
          </a:p>
        </p:txBody>
      </p:sp>
      <p:grpSp>
        <p:nvGrpSpPr>
          <p:cNvPr id="8" name="组合 7"/>
          <p:cNvGrpSpPr/>
          <p:nvPr/>
        </p:nvGrpSpPr>
        <p:grpSpPr>
          <a:xfrm>
            <a:off x="474943" y="0"/>
            <a:ext cx="8274780" cy="768350"/>
            <a:chOff x="431463" y="178382"/>
            <a:chExt cx="8274780" cy="768350"/>
          </a:xfrm>
        </p:grpSpPr>
        <p:cxnSp>
          <p:nvCxnSpPr>
            <p:cNvPr id="9" name="直接连接符 8"/>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0" name="组合 9"/>
            <p:cNvGrpSpPr/>
            <p:nvPr/>
          </p:nvGrpSpPr>
          <p:grpSpPr>
            <a:xfrm>
              <a:off x="457232" y="178382"/>
              <a:ext cx="5519387" cy="768350"/>
              <a:chOff x="457232" y="178382"/>
              <a:chExt cx="5519387" cy="768350"/>
            </a:xfrm>
          </p:grpSpPr>
          <p:sp>
            <p:nvSpPr>
              <p:cNvPr id="11"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能力提升</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2" name="矩形 11"/>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pic>
        <p:nvPicPr>
          <p:cNvPr id="2" name="图片 1"/>
          <p:cNvPicPr>
            <a:picLocks noChangeAspect="1"/>
          </p:cNvPicPr>
          <p:nvPr/>
        </p:nvPicPr>
        <p:blipFill>
          <a:blip r:embed="rId3"/>
          <a:stretch>
            <a:fillRect/>
          </a:stretch>
        </p:blipFill>
        <p:spPr>
          <a:xfrm>
            <a:off x="2579084" y="3297879"/>
            <a:ext cx="2741728" cy="3007256"/>
          </a:xfrm>
          <a:prstGeom prst="rect">
            <a:avLst/>
          </a:prstGeom>
        </p:spPr>
      </p:pic>
      <p:sp>
        <p:nvSpPr>
          <p:cNvPr id="13" name="TextBox 14"/>
          <p:cNvSpPr txBox="1"/>
          <p:nvPr/>
        </p:nvSpPr>
        <p:spPr>
          <a:xfrm>
            <a:off x="5714429" y="2165899"/>
            <a:ext cx="1048680" cy="523220"/>
          </a:xfrm>
          <a:prstGeom prst="rect">
            <a:avLst/>
          </a:prstGeom>
          <a:noFill/>
        </p:spPr>
        <p:txBody>
          <a:bodyPr wrap="square" rtlCol="0">
            <a:spAutoFit/>
          </a:bodyPr>
          <a:lstStyle/>
          <a:p>
            <a:pPr algn="ctr"/>
            <a:r>
              <a:rPr lang="zh-CN" altLang="en-US" sz="2800" b="1" dirty="0">
                <a:solidFill>
                  <a:srgbClr val="FF0000"/>
                </a:solidFill>
                <a:latin typeface="楷体" panose="02010609060101010101" pitchFamily="49" charset="-122"/>
                <a:ea typeface="楷体" panose="02010609060101010101" pitchFamily="49" charset="-122"/>
              </a:rPr>
              <a:t>上浮</a:t>
            </a:r>
          </a:p>
        </p:txBody>
      </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9" descr="https://timgsa.baidu.com/timg?image&amp;quality=80&amp;size=b9999_10000&amp;sec=1543050428763&amp;di=96e9a22cdfcd2b71565e06c8a91967bb&amp;imgtype=0&amp;src=http%3A%2F%2Fwww.51pptmoban.com%2Fd%2Ffile%2F2015%2F10%2F13%2F04180d602697c3b975ec7f81ddea00af.jpg"/>
          <p:cNvPicPr>
            <a:picLocks noChangeAspect="1" noChangeArrowheads="1"/>
          </p:cNvPicPr>
          <p:nvPr/>
        </p:nvPicPr>
        <p:blipFill>
          <a:blip r:embed="rId3">
            <a:extLst>
              <a:ext uri="{28A0092B-C50C-407E-A947-70E740481C1C}">
                <a14:useLocalDpi xmlns:a14="http://schemas.microsoft.com/office/drawing/2010/main" val="0"/>
              </a:ext>
            </a:extLst>
          </a:blip>
          <a:srcRect l="50000"/>
          <a:stretch>
            <a:fillRect/>
          </a:stretch>
        </p:blipFill>
        <p:spPr bwMode="auto">
          <a:xfrm>
            <a:off x="6269038" y="2259013"/>
            <a:ext cx="2513012" cy="450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横卷形 12"/>
          <p:cNvSpPr/>
          <p:nvPr/>
        </p:nvSpPr>
        <p:spPr>
          <a:xfrm>
            <a:off x="612775" y="1514475"/>
            <a:ext cx="5724525" cy="3043238"/>
          </a:xfrm>
          <a:prstGeom prst="horizontalScroll">
            <a:avLst/>
          </a:prstGeom>
          <a:noFill/>
          <a:ln w="76200">
            <a:solidFill>
              <a:srgbClr val="005188"/>
            </a:solidFill>
            <a:prstDash val="sysDash"/>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r>
              <a:rPr lang="zh-CN" altLang="en-US" sz="3200" b="1" dirty="0" smtClean="0">
                <a:solidFill>
                  <a:schemeClr val="tx1"/>
                </a:solidFill>
                <a:latin typeface="+mn-ea"/>
              </a:rPr>
              <a:t>考点四</a:t>
            </a:r>
            <a:r>
              <a:rPr lang="en-US" altLang="zh-CN" sz="3200" b="1" dirty="0" smtClean="0">
                <a:solidFill>
                  <a:schemeClr val="tx1"/>
                </a:solidFill>
                <a:latin typeface="+mn-ea"/>
              </a:rPr>
              <a:t>  </a:t>
            </a:r>
            <a:endParaRPr lang="en-US" altLang="zh-CN" sz="3200" b="1" dirty="0">
              <a:solidFill>
                <a:schemeClr val="tx1"/>
              </a:solidFill>
              <a:latin typeface="+mn-ea"/>
            </a:endParaRPr>
          </a:p>
          <a:p>
            <a:pPr algn="ctr">
              <a:defRPr/>
            </a:pPr>
            <a:r>
              <a:rPr lang="zh-CN" altLang="en-US" sz="3200" b="1" dirty="0" smtClean="0">
                <a:solidFill>
                  <a:schemeClr val="tx1"/>
                </a:solidFill>
                <a:latin typeface="+mn-ea"/>
              </a:rPr>
              <a:t>浮力计算；压强和浮力的综合</a:t>
            </a:r>
            <a:endParaRPr lang="zh-CN" altLang="en-US" sz="3200" b="1" dirty="0">
              <a:solidFill>
                <a:schemeClr val="tx1"/>
              </a:solidFill>
              <a:latin typeface="+mn-ea"/>
            </a:endParaRPr>
          </a:p>
        </p:txBody>
      </p:sp>
      <p:grpSp>
        <p:nvGrpSpPr>
          <p:cNvPr id="16" name="组合 15"/>
          <p:cNvGrpSpPr/>
          <p:nvPr/>
        </p:nvGrpSpPr>
        <p:grpSpPr>
          <a:xfrm>
            <a:off x="474943" y="0"/>
            <a:ext cx="8274780" cy="768350"/>
            <a:chOff x="431463" y="178382"/>
            <a:chExt cx="8274780" cy="768350"/>
          </a:xfrm>
        </p:grpSpPr>
        <p:cxnSp>
          <p:nvCxnSpPr>
            <p:cNvPr id="17" name="直接连接符 16"/>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23" name="组合 22"/>
            <p:cNvGrpSpPr/>
            <p:nvPr/>
          </p:nvGrpSpPr>
          <p:grpSpPr>
            <a:xfrm>
              <a:off x="457232" y="178382"/>
              <a:ext cx="5519387" cy="768350"/>
              <a:chOff x="457232" y="178382"/>
              <a:chExt cx="5519387" cy="768350"/>
            </a:xfrm>
          </p:grpSpPr>
          <p:sp>
            <p:nvSpPr>
              <p:cNvPr id="24"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25" name="矩形 24"/>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Tree>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nvGraphicFramePr>
        <p:xfrm>
          <a:off x="479726" y="1455522"/>
          <a:ext cx="8258143" cy="5160210"/>
        </p:xfrm>
        <a:graphic>
          <a:graphicData uri="http://schemas.openxmlformats.org/drawingml/2006/table">
            <a:tbl>
              <a:tblPr firstRow="1" bandRow="1">
                <a:tableStyleId>{5940675A-B579-460E-94D1-54222C63F5DA}</a:tableStyleId>
              </a:tblPr>
              <a:tblGrid>
                <a:gridCol w="946265"/>
                <a:gridCol w="2463653"/>
                <a:gridCol w="2390775"/>
                <a:gridCol w="2457450"/>
              </a:tblGrid>
              <a:tr h="473910">
                <a:tc>
                  <a:txBody>
                    <a:bodyPr/>
                    <a:lstStyle/>
                    <a:p>
                      <a:pPr algn="ctr">
                        <a:spcAft>
                          <a:spcPts val="0"/>
                        </a:spcAft>
                      </a:pPr>
                      <a:r>
                        <a:rPr lang="zh-CN" sz="2400" kern="100" dirty="0">
                          <a:effectLst/>
                          <a:latin typeface="+mn-lt"/>
                          <a:ea typeface="黑体" panose="02010609060101010101" pitchFamily="49" charset="-122"/>
                          <a:cs typeface="Times New Roman" panose="02020603050405020304" pitchFamily="18" charset="0"/>
                        </a:rPr>
                        <a:t>状态</a:t>
                      </a:r>
                      <a:endParaRPr lang="zh-CN" sz="2400" kern="100" dirty="0">
                        <a:effectLst/>
                        <a:latin typeface="+mn-lt"/>
                        <a:ea typeface="宋体" panose="02010600030101010101" pitchFamily="2" charset="-122"/>
                        <a:cs typeface="Courier New" panose="02070309020205020404" pitchFamily="49" charset="0"/>
                      </a:endParaRPr>
                    </a:p>
                  </a:txBody>
                  <a:tcPr marL="68580" marR="68580" marT="0" marB="0" anchor="ctr">
                    <a:solidFill>
                      <a:schemeClr val="accent1">
                        <a:lumMod val="60000"/>
                        <a:lumOff val="40000"/>
                      </a:schemeClr>
                    </a:solidFill>
                  </a:tcPr>
                </a:tc>
                <a:tc>
                  <a:txBody>
                    <a:bodyPr/>
                    <a:lstStyle/>
                    <a:p>
                      <a:pPr algn="ctr">
                        <a:spcAft>
                          <a:spcPts val="0"/>
                        </a:spcAft>
                      </a:pPr>
                      <a:r>
                        <a:rPr lang="zh-CN" sz="2400" kern="100" dirty="0">
                          <a:effectLst/>
                          <a:latin typeface="+mn-lt"/>
                          <a:ea typeface="宋体" panose="02010600030101010101" pitchFamily="2" charset="-122"/>
                          <a:cs typeface="Times New Roman" panose="02020603050405020304" pitchFamily="18" charset="0"/>
                        </a:rPr>
                        <a:t>悬浮</a:t>
                      </a:r>
                      <a:endParaRPr lang="zh-CN" sz="2400" kern="100" dirty="0">
                        <a:effectLst/>
                        <a:latin typeface="+mn-lt"/>
                        <a:ea typeface="宋体" panose="02010600030101010101" pitchFamily="2" charset="-122"/>
                        <a:cs typeface="Courier New" panose="02070309020205020404" pitchFamily="49" charset="0"/>
                      </a:endParaRPr>
                    </a:p>
                  </a:txBody>
                  <a:tcPr marL="68580" marR="68580" marT="0" marB="0" anchor="ctr"/>
                </a:tc>
                <a:tc>
                  <a:txBody>
                    <a:bodyPr/>
                    <a:lstStyle/>
                    <a:p>
                      <a:pPr algn="ctr">
                        <a:spcAft>
                          <a:spcPts val="0"/>
                        </a:spcAft>
                      </a:pPr>
                      <a:r>
                        <a:rPr lang="zh-CN" sz="2400" kern="100" dirty="0">
                          <a:effectLst/>
                          <a:latin typeface="+mn-lt"/>
                          <a:ea typeface="宋体" panose="02010600030101010101" pitchFamily="2" charset="-122"/>
                          <a:cs typeface="Times New Roman" panose="02020603050405020304" pitchFamily="18" charset="0"/>
                        </a:rPr>
                        <a:t>漂浮</a:t>
                      </a:r>
                      <a:endParaRPr lang="zh-CN" sz="2400" kern="100" dirty="0">
                        <a:effectLst/>
                        <a:latin typeface="+mn-lt"/>
                        <a:ea typeface="宋体" panose="02010600030101010101" pitchFamily="2" charset="-122"/>
                        <a:cs typeface="Courier New" panose="02070309020205020404" pitchFamily="49" charset="0"/>
                      </a:endParaRPr>
                    </a:p>
                  </a:txBody>
                  <a:tcPr marL="68580" marR="68580" marT="0" marB="0" anchor="ctr"/>
                </a:tc>
                <a:tc>
                  <a:txBody>
                    <a:bodyPr/>
                    <a:lstStyle/>
                    <a:p>
                      <a:pPr algn="ctr">
                        <a:spcAft>
                          <a:spcPts val="0"/>
                        </a:spcAft>
                      </a:pPr>
                      <a:r>
                        <a:rPr lang="zh-CN" altLang="en-US" sz="2400" kern="100" dirty="0" smtClean="0">
                          <a:effectLst/>
                          <a:latin typeface="+mn-lt"/>
                          <a:ea typeface="+mn-ea"/>
                          <a:cs typeface="Courier New" panose="02070309020205020404" pitchFamily="49" charset="0"/>
                        </a:rPr>
                        <a:t>沉底</a:t>
                      </a:r>
                      <a:endParaRPr lang="zh-CN" sz="2400" kern="100" dirty="0">
                        <a:effectLst/>
                        <a:latin typeface="+mn-lt"/>
                        <a:ea typeface="宋体" panose="02010600030101010101" pitchFamily="2" charset="-122"/>
                        <a:cs typeface="Courier New" panose="02070309020205020404" pitchFamily="49" charset="0"/>
                      </a:endParaRPr>
                    </a:p>
                  </a:txBody>
                  <a:tcPr marL="68580" marR="68580" marT="0" marB="0" anchor="ctr"/>
                </a:tc>
              </a:tr>
              <a:tr h="1800225">
                <a:tc>
                  <a:txBody>
                    <a:bodyPr/>
                    <a:lstStyle/>
                    <a:p>
                      <a:pPr algn="ctr">
                        <a:spcAft>
                          <a:spcPts val="0"/>
                        </a:spcAft>
                      </a:pPr>
                      <a:r>
                        <a:rPr lang="zh-CN" sz="2400" kern="100" dirty="0">
                          <a:effectLst/>
                          <a:latin typeface="+mn-lt"/>
                          <a:ea typeface="黑体" panose="02010609060101010101" pitchFamily="49" charset="-122"/>
                          <a:cs typeface="Times New Roman" panose="02020603050405020304" pitchFamily="18" charset="0"/>
                        </a:rPr>
                        <a:t>受力分析</a:t>
                      </a:r>
                      <a:endParaRPr lang="zh-CN" sz="2400" kern="100" dirty="0">
                        <a:effectLst/>
                        <a:latin typeface="+mn-lt"/>
                        <a:ea typeface="宋体" panose="02010600030101010101" pitchFamily="2" charset="-122"/>
                        <a:cs typeface="Courier New" panose="02070309020205020404" pitchFamily="49" charset="0"/>
                      </a:endParaRPr>
                    </a:p>
                  </a:txBody>
                  <a:tcPr marL="68580" marR="68580" marT="0" marB="0" anchor="ctr">
                    <a:solidFill>
                      <a:schemeClr val="accent1">
                        <a:lumMod val="60000"/>
                        <a:lumOff val="40000"/>
                      </a:schemeClr>
                    </a:solidFill>
                  </a:tcPr>
                </a:tc>
                <a:tc>
                  <a:txBody>
                    <a:bodyPr/>
                    <a:lstStyle/>
                    <a:p>
                      <a:pPr algn="ctr"/>
                      <a:endParaRPr lang="zh-CN" altLang="en-US" sz="2400" dirty="0">
                        <a:latin typeface="+mn-lt"/>
                        <a:ea typeface="+mn-ea"/>
                      </a:endParaRPr>
                    </a:p>
                  </a:txBody>
                  <a:tcPr/>
                </a:tc>
                <a:tc>
                  <a:txBody>
                    <a:bodyPr/>
                    <a:lstStyle/>
                    <a:p>
                      <a:endParaRPr lang="zh-CN" altLang="en-US" sz="2400" dirty="0">
                        <a:latin typeface="+mn-lt"/>
                        <a:ea typeface="+mn-ea"/>
                      </a:endParaRPr>
                    </a:p>
                  </a:txBody>
                  <a:tcPr/>
                </a:tc>
                <a:tc>
                  <a:txBody>
                    <a:bodyPr/>
                    <a:lstStyle/>
                    <a:p>
                      <a:endParaRPr lang="zh-CN" altLang="en-US" sz="2400" dirty="0">
                        <a:latin typeface="+mn-lt"/>
                        <a:ea typeface="+mn-ea"/>
                      </a:endParaRPr>
                    </a:p>
                  </a:txBody>
                  <a:tcPr/>
                </a:tc>
              </a:tr>
              <a:tr h="581025">
                <a:tc>
                  <a:txBody>
                    <a:bodyPr/>
                    <a:lstStyle/>
                    <a:p>
                      <a:pPr algn="ctr">
                        <a:spcAft>
                          <a:spcPts val="0"/>
                        </a:spcAft>
                      </a:pPr>
                      <a:r>
                        <a:rPr lang="zh-CN" sz="2400" kern="100" dirty="0">
                          <a:effectLst/>
                          <a:latin typeface="+mn-lt"/>
                          <a:ea typeface="黑体" panose="02010609060101010101" pitchFamily="49" charset="-122"/>
                          <a:cs typeface="Times New Roman" panose="02020603050405020304" pitchFamily="18" charset="0"/>
                        </a:rPr>
                        <a:t>力的关系</a:t>
                      </a:r>
                      <a:endParaRPr lang="zh-CN" sz="2400" kern="100" dirty="0">
                        <a:effectLst/>
                        <a:latin typeface="+mn-lt"/>
                        <a:ea typeface="宋体" panose="02010600030101010101" pitchFamily="2" charset="-122"/>
                        <a:cs typeface="Courier New" panose="02070309020205020404" pitchFamily="49" charset="0"/>
                      </a:endParaRPr>
                    </a:p>
                  </a:txBody>
                  <a:tcPr marL="68580" marR="68580" marT="0" marB="0" anchor="ctr">
                    <a:solidFill>
                      <a:schemeClr val="accent1">
                        <a:lumMod val="60000"/>
                        <a:lumOff val="40000"/>
                      </a:schemeClr>
                    </a:solidFill>
                  </a:tcPr>
                </a:tc>
                <a:tc>
                  <a:txBody>
                    <a:bodyPr/>
                    <a:lstStyle/>
                    <a:p>
                      <a:pPr algn="ctr">
                        <a:spcAft>
                          <a:spcPts val="0"/>
                        </a:spcAft>
                      </a:pPr>
                      <a:r>
                        <a:rPr lang="en-US" sz="2400" i="1" kern="100" dirty="0">
                          <a:effectLst/>
                          <a:latin typeface="+mn-lt"/>
                          <a:ea typeface="+mn-ea"/>
                          <a:cs typeface="Times New Roman" panose="02020603050405020304" pitchFamily="18" charset="0"/>
                        </a:rPr>
                        <a:t>F</a:t>
                      </a:r>
                      <a:r>
                        <a:rPr lang="zh-CN" sz="2400" kern="100" baseline="-25000" dirty="0" smtClean="0">
                          <a:effectLst/>
                          <a:latin typeface="+mn-lt"/>
                          <a:ea typeface="+mn-ea"/>
                          <a:cs typeface="Times New Roman" panose="02020603050405020304" pitchFamily="18" charset="0"/>
                        </a:rPr>
                        <a:t>浮</a:t>
                      </a:r>
                      <a:r>
                        <a:rPr lang="en-US" sz="2400" u="sng" kern="100" dirty="0" smtClean="0">
                          <a:effectLst/>
                          <a:latin typeface="+mn-lt"/>
                          <a:ea typeface="+mn-ea"/>
                          <a:cs typeface="Times New Roman" panose="02020603050405020304" pitchFamily="18" charset="0"/>
                        </a:rPr>
                        <a:t>      </a:t>
                      </a:r>
                      <a:r>
                        <a:rPr lang="en-US" sz="2400" i="1" kern="100" dirty="0" smtClean="0">
                          <a:effectLst/>
                          <a:latin typeface="+mn-lt"/>
                          <a:ea typeface="+mn-ea"/>
                          <a:cs typeface="Times New Roman" panose="02020603050405020304" pitchFamily="18" charset="0"/>
                        </a:rPr>
                        <a:t>G</a:t>
                      </a:r>
                      <a:endParaRPr lang="zh-CN" sz="2400" i="1" kern="100" dirty="0">
                        <a:effectLst/>
                        <a:latin typeface="+mn-lt"/>
                        <a:ea typeface="+mn-ea"/>
                        <a:cs typeface="Courier New" panose="02070309020205020404" pitchFamily="49" charset="0"/>
                      </a:endParaRPr>
                    </a:p>
                  </a:txBody>
                  <a:tcPr marL="68580" marR="68580" marT="0" marB="0" anchor="ctr"/>
                </a:tc>
                <a:tc>
                  <a:txBody>
                    <a:bodyPr/>
                    <a:lstStyle/>
                    <a:p>
                      <a:pPr algn="ctr">
                        <a:spcAft>
                          <a:spcPts val="0"/>
                        </a:spcAft>
                      </a:pPr>
                      <a:r>
                        <a:rPr lang="en-US" sz="2400" i="1" kern="100" dirty="0">
                          <a:effectLst/>
                          <a:latin typeface="+mn-lt"/>
                          <a:ea typeface="+mn-ea"/>
                          <a:cs typeface="Times New Roman" panose="02020603050405020304" pitchFamily="18" charset="0"/>
                        </a:rPr>
                        <a:t>F</a:t>
                      </a:r>
                      <a:r>
                        <a:rPr lang="zh-CN" sz="2400" kern="100" baseline="-25000" dirty="0" smtClean="0">
                          <a:effectLst/>
                          <a:latin typeface="+mn-lt"/>
                          <a:ea typeface="+mn-ea"/>
                          <a:cs typeface="Times New Roman" panose="02020603050405020304" pitchFamily="18" charset="0"/>
                        </a:rPr>
                        <a:t>浮</a:t>
                      </a:r>
                      <a:r>
                        <a:rPr lang="en-US" sz="2400" u="sng" kern="100" dirty="0" smtClean="0">
                          <a:effectLst/>
                          <a:latin typeface="+mn-lt"/>
                          <a:ea typeface="+mn-ea"/>
                          <a:cs typeface="Times New Roman" panose="02020603050405020304" pitchFamily="18" charset="0"/>
                        </a:rPr>
                        <a:t>      </a:t>
                      </a:r>
                      <a:r>
                        <a:rPr lang="en-US" sz="2400" kern="100" dirty="0" smtClean="0">
                          <a:effectLst/>
                          <a:latin typeface="+mn-lt"/>
                          <a:ea typeface="+mn-ea"/>
                          <a:cs typeface="Times New Roman" panose="02020603050405020304" pitchFamily="18" charset="0"/>
                        </a:rPr>
                        <a:t>G</a:t>
                      </a:r>
                      <a:endParaRPr lang="zh-CN" sz="2400" kern="100" dirty="0">
                        <a:effectLst/>
                        <a:latin typeface="+mn-lt"/>
                        <a:ea typeface="+mn-ea"/>
                        <a:cs typeface="Courier New" panose="02070309020205020404" pitchFamily="49" charset="0"/>
                      </a:endParaRPr>
                    </a:p>
                  </a:txBody>
                  <a:tcPr marL="68580" marR="68580" marT="0" marB="0" anchor="ctr"/>
                </a:tc>
                <a:tc>
                  <a:txBody>
                    <a:bodyPr/>
                    <a:lstStyle/>
                    <a:p>
                      <a:pPr algn="ctr">
                        <a:spcAft>
                          <a:spcPts val="0"/>
                        </a:spcAft>
                      </a:pPr>
                      <a:r>
                        <a:rPr lang="en-US" sz="2400" kern="100" dirty="0">
                          <a:effectLst/>
                          <a:latin typeface="+mn-lt"/>
                          <a:ea typeface="+mn-ea"/>
                          <a:cs typeface="Times New Roman" panose="02020603050405020304" pitchFamily="18" charset="0"/>
                        </a:rPr>
                        <a:t>F</a:t>
                      </a:r>
                      <a:r>
                        <a:rPr lang="zh-CN" sz="2400" kern="100" baseline="-25000" dirty="0">
                          <a:effectLst/>
                          <a:latin typeface="+mn-lt"/>
                          <a:ea typeface="+mn-ea"/>
                          <a:cs typeface="Times New Roman" panose="02020603050405020304" pitchFamily="18" charset="0"/>
                        </a:rPr>
                        <a:t>浮</a:t>
                      </a:r>
                      <a:r>
                        <a:rPr lang="zh-CN" sz="2400" kern="100" dirty="0">
                          <a:effectLst/>
                          <a:latin typeface="+mn-lt"/>
                          <a:ea typeface="+mn-ea"/>
                          <a:cs typeface="Times New Roman" panose="02020603050405020304" pitchFamily="18" charset="0"/>
                        </a:rPr>
                        <a:t>＋</a:t>
                      </a:r>
                      <a:r>
                        <a:rPr lang="en-US" sz="2400" i="1" kern="100" dirty="0" smtClean="0">
                          <a:effectLst/>
                          <a:latin typeface="+mn-lt"/>
                          <a:ea typeface="+mn-ea"/>
                          <a:cs typeface="Times New Roman" panose="02020603050405020304" pitchFamily="18" charset="0"/>
                        </a:rPr>
                        <a:t>N</a:t>
                      </a:r>
                      <a:r>
                        <a:rPr lang="en-US" sz="2400" u="sng" kern="100" dirty="0" smtClean="0">
                          <a:effectLst/>
                          <a:latin typeface="+mn-lt"/>
                          <a:ea typeface="+mn-ea"/>
                          <a:cs typeface="Times New Roman" panose="02020603050405020304" pitchFamily="18" charset="0"/>
                        </a:rPr>
                        <a:t>      </a:t>
                      </a:r>
                      <a:r>
                        <a:rPr lang="en-US" sz="2400" i="1" kern="100" dirty="0" smtClean="0">
                          <a:effectLst/>
                          <a:latin typeface="+mn-lt"/>
                          <a:ea typeface="+mn-ea"/>
                          <a:cs typeface="Times New Roman" panose="02020603050405020304" pitchFamily="18" charset="0"/>
                        </a:rPr>
                        <a:t>G</a:t>
                      </a:r>
                      <a:endParaRPr lang="zh-CN" sz="2400" i="1" kern="100" dirty="0">
                        <a:effectLst/>
                        <a:latin typeface="+mn-lt"/>
                        <a:ea typeface="+mn-ea"/>
                        <a:cs typeface="Courier New" panose="02070309020205020404" pitchFamily="49" charset="0"/>
                      </a:endParaRPr>
                    </a:p>
                  </a:txBody>
                  <a:tcPr marL="68580" marR="68580" marT="0" marB="0" anchor="ctr"/>
                </a:tc>
              </a:tr>
              <a:tr h="619125">
                <a:tc>
                  <a:txBody>
                    <a:bodyPr/>
                    <a:lstStyle/>
                    <a:p>
                      <a:pPr algn="ctr">
                        <a:spcAft>
                          <a:spcPts val="0"/>
                        </a:spcAft>
                      </a:pPr>
                      <a:r>
                        <a:rPr lang="zh-CN" sz="2400" kern="100" dirty="0">
                          <a:effectLst/>
                          <a:latin typeface="+mn-lt"/>
                          <a:ea typeface="黑体" panose="02010609060101010101" pitchFamily="49" charset="-122"/>
                          <a:cs typeface="Times New Roman" panose="02020603050405020304" pitchFamily="18" charset="0"/>
                        </a:rPr>
                        <a:t>密度关系</a:t>
                      </a:r>
                      <a:endParaRPr lang="zh-CN" sz="2400" kern="100" dirty="0">
                        <a:effectLst/>
                        <a:latin typeface="+mn-lt"/>
                        <a:ea typeface="宋体" panose="02010600030101010101" pitchFamily="2" charset="-122"/>
                        <a:cs typeface="Courier New" panose="02070309020205020404" pitchFamily="49" charset="0"/>
                      </a:endParaRPr>
                    </a:p>
                  </a:txBody>
                  <a:tcPr marL="68580" marR="68580" marT="0" marB="0" anchor="ctr">
                    <a:solidFill>
                      <a:schemeClr val="accent1">
                        <a:lumMod val="60000"/>
                        <a:lumOff val="40000"/>
                      </a:schemeClr>
                    </a:solidFill>
                  </a:tcPr>
                </a:tc>
                <a:tc>
                  <a:txBody>
                    <a:bodyPr/>
                    <a:lstStyle/>
                    <a:p>
                      <a:pPr algn="ctr">
                        <a:spcAft>
                          <a:spcPts val="0"/>
                        </a:spcAft>
                      </a:pPr>
                      <a:r>
                        <a:rPr lang="en-US" sz="2400" i="1" kern="100" dirty="0">
                          <a:effectLst/>
                          <a:latin typeface="+mn-lt"/>
                          <a:ea typeface="+mn-ea"/>
                          <a:cs typeface="Times New Roman" panose="02020603050405020304" pitchFamily="18" charset="0"/>
                        </a:rPr>
                        <a:t>ρ</a:t>
                      </a:r>
                      <a:r>
                        <a:rPr lang="zh-CN" sz="2400" kern="100" baseline="-25000" dirty="0" smtClean="0">
                          <a:effectLst/>
                          <a:latin typeface="+mn-lt"/>
                          <a:ea typeface="+mn-ea"/>
                          <a:cs typeface="Times New Roman" panose="02020603050405020304" pitchFamily="18" charset="0"/>
                        </a:rPr>
                        <a:t>液</a:t>
                      </a:r>
                      <a:r>
                        <a:rPr lang="en-US" sz="2400" u="sng" kern="100" dirty="0" smtClean="0">
                          <a:effectLst/>
                          <a:latin typeface="+mn-lt"/>
                          <a:ea typeface="+mn-ea"/>
                          <a:cs typeface="Times New Roman" panose="02020603050405020304" pitchFamily="18" charset="0"/>
                        </a:rPr>
                        <a:t>       </a:t>
                      </a:r>
                      <a:r>
                        <a:rPr lang="en-US" sz="2400" i="1" kern="100" dirty="0" smtClean="0">
                          <a:effectLst/>
                          <a:latin typeface="+mn-lt"/>
                          <a:ea typeface="+mn-ea"/>
                          <a:cs typeface="Times New Roman" panose="02020603050405020304" pitchFamily="18" charset="0"/>
                        </a:rPr>
                        <a:t>ρ</a:t>
                      </a:r>
                      <a:r>
                        <a:rPr lang="zh-CN" sz="2400" kern="100" baseline="-25000" dirty="0">
                          <a:effectLst/>
                          <a:latin typeface="+mn-lt"/>
                          <a:ea typeface="+mn-ea"/>
                          <a:cs typeface="Times New Roman" panose="02020603050405020304" pitchFamily="18" charset="0"/>
                        </a:rPr>
                        <a:t>物</a:t>
                      </a:r>
                      <a:endParaRPr lang="zh-CN" sz="2400" kern="100" dirty="0">
                        <a:effectLst/>
                        <a:latin typeface="+mn-lt"/>
                        <a:ea typeface="+mn-ea"/>
                        <a:cs typeface="Courier New" panose="02070309020205020404" pitchFamily="49" charset="0"/>
                      </a:endParaRPr>
                    </a:p>
                  </a:txBody>
                  <a:tcPr marL="68580" marR="68580" marT="0" marB="0" anchor="ctr"/>
                </a:tc>
                <a:tc>
                  <a:txBody>
                    <a:bodyPr/>
                    <a:lstStyle/>
                    <a:p>
                      <a:pPr algn="ctr">
                        <a:spcAft>
                          <a:spcPts val="0"/>
                        </a:spcAft>
                      </a:pPr>
                      <a:r>
                        <a:rPr lang="zh-CN" sz="2400" i="1" kern="100" dirty="0">
                          <a:effectLst/>
                          <a:latin typeface="+mn-lt"/>
                          <a:ea typeface="+mn-ea"/>
                          <a:cs typeface="Times New Roman" panose="02020603050405020304" pitchFamily="18" charset="0"/>
                        </a:rPr>
                        <a:t>ρ</a:t>
                      </a:r>
                      <a:r>
                        <a:rPr lang="zh-CN" sz="2400" kern="100" baseline="-25000" dirty="0" smtClean="0">
                          <a:effectLst/>
                          <a:latin typeface="+mn-lt"/>
                          <a:ea typeface="+mn-ea"/>
                          <a:cs typeface="Times New Roman" panose="02020603050405020304" pitchFamily="18" charset="0"/>
                        </a:rPr>
                        <a:t>液</a:t>
                      </a:r>
                      <a:r>
                        <a:rPr lang="en-US" sz="2400" u="sng" kern="100" dirty="0" smtClean="0">
                          <a:effectLst/>
                          <a:latin typeface="+mn-lt"/>
                          <a:ea typeface="+mn-ea"/>
                          <a:cs typeface="Times New Roman" panose="02020603050405020304" pitchFamily="18" charset="0"/>
                        </a:rPr>
                        <a:t>      </a:t>
                      </a:r>
                      <a:r>
                        <a:rPr lang="en-US" sz="2400" i="1" kern="100" dirty="0" smtClean="0">
                          <a:effectLst/>
                          <a:latin typeface="+mn-lt"/>
                          <a:ea typeface="+mn-ea"/>
                          <a:cs typeface="Times New Roman" panose="02020603050405020304" pitchFamily="18" charset="0"/>
                        </a:rPr>
                        <a:t>ρ</a:t>
                      </a:r>
                      <a:r>
                        <a:rPr lang="zh-CN" sz="2400" kern="100" baseline="-25000" dirty="0">
                          <a:effectLst/>
                          <a:latin typeface="+mn-lt"/>
                          <a:ea typeface="+mn-ea"/>
                          <a:cs typeface="Times New Roman" panose="02020603050405020304" pitchFamily="18" charset="0"/>
                        </a:rPr>
                        <a:t>物</a:t>
                      </a:r>
                      <a:endParaRPr lang="zh-CN" sz="2400" kern="100" dirty="0">
                        <a:effectLst/>
                        <a:latin typeface="+mn-lt"/>
                        <a:ea typeface="+mn-ea"/>
                        <a:cs typeface="Courier New" panose="02070309020205020404" pitchFamily="49" charset="0"/>
                      </a:endParaRPr>
                    </a:p>
                  </a:txBody>
                  <a:tcPr marL="68580" marR="68580" marT="0" marB="0" anchor="ctr"/>
                </a:tc>
                <a:tc>
                  <a:txBody>
                    <a:bodyPr/>
                    <a:lstStyle/>
                    <a:p>
                      <a:pPr algn="ctr">
                        <a:spcAft>
                          <a:spcPts val="0"/>
                        </a:spcAft>
                      </a:pPr>
                      <a:r>
                        <a:rPr lang="zh-CN" sz="2400" i="1" kern="100" dirty="0">
                          <a:effectLst/>
                          <a:latin typeface="+mn-lt"/>
                          <a:ea typeface="+mn-ea"/>
                          <a:cs typeface="Times New Roman" panose="02020603050405020304" pitchFamily="18" charset="0"/>
                        </a:rPr>
                        <a:t>ρ</a:t>
                      </a:r>
                      <a:r>
                        <a:rPr lang="zh-CN" sz="2400" kern="100" baseline="-25000" dirty="0" smtClean="0">
                          <a:effectLst/>
                          <a:latin typeface="+mn-lt"/>
                          <a:ea typeface="+mn-ea"/>
                          <a:cs typeface="Times New Roman" panose="02020603050405020304" pitchFamily="18" charset="0"/>
                        </a:rPr>
                        <a:t>液</a:t>
                      </a:r>
                      <a:r>
                        <a:rPr lang="en-US" sz="2400" u="sng" kern="100" dirty="0" smtClean="0">
                          <a:effectLst/>
                          <a:latin typeface="+mn-lt"/>
                          <a:ea typeface="+mn-ea"/>
                          <a:cs typeface="Times New Roman" panose="02020603050405020304" pitchFamily="18" charset="0"/>
                        </a:rPr>
                        <a:t>     </a:t>
                      </a:r>
                      <a:r>
                        <a:rPr lang="en-US" sz="2400" i="1" kern="100" dirty="0" smtClean="0">
                          <a:effectLst/>
                          <a:latin typeface="+mn-lt"/>
                          <a:ea typeface="+mn-ea"/>
                          <a:cs typeface="Times New Roman" panose="02020603050405020304" pitchFamily="18" charset="0"/>
                        </a:rPr>
                        <a:t>ρ</a:t>
                      </a:r>
                      <a:r>
                        <a:rPr lang="zh-CN" sz="2400" kern="100" baseline="-25000" dirty="0">
                          <a:effectLst/>
                          <a:latin typeface="+mn-lt"/>
                          <a:ea typeface="+mn-ea"/>
                          <a:cs typeface="Times New Roman" panose="02020603050405020304" pitchFamily="18" charset="0"/>
                        </a:rPr>
                        <a:t>物</a:t>
                      </a:r>
                      <a:endParaRPr lang="zh-CN" sz="2400" kern="100" dirty="0">
                        <a:effectLst/>
                        <a:latin typeface="+mn-lt"/>
                        <a:ea typeface="+mn-ea"/>
                        <a:cs typeface="Courier New" panose="02070309020205020404" pitchFamily="49" charset="0"/>
                      </a:endParaRPr>
                    </a:p>
                  </a:txBody>
                  <a:tcPr marL="68580" marR="68580" marT="0" marB="0" anchor="ctr"/>
                </a:tc>
              </a:tr>
              <a:tr h="781050">
                <a:tc rowSpan="2">
                  <a:txBody>
                    <a:bodyPr/>
                    <a:lstStyle/>
                    <a:p>
                      <a:pPr algn="ctr">
                        <a:spcAft>
                          <a:spcPts val="0"/>
                        </a:spcAft>
                      </a:pPr>
                      <a:r>
                        <a:rPr lang="zh-CN" sz="2400" kern="100" dirty="0" smtClean="0">
                          <a:effectLst/>
                          <a:latin typeface="+mn-lt"/>
                          <a:ea typeface="黑体" panose="02010609060101010101" pitchFamily="49" charset="-122"/>
                          <a:cs typeface="Times New Roman" panose="02020603050405020304" pitchFamily="18" charset="0"/>
                        </a:rPr>
                        <a:t>说明</a:t>
                      </a:r>
                      <a:endParaRPr lang="zh-CN" sz="2400" kern="100" dirty="0">
                        <a:effectLst/>
                        <a:latin typeface="+mn-lt"/>
                        <a:ea typeface="宋体" panose="02010600030101010101" pitchFamily="2" charset="-122"/>
                        <a:cs typeface="Courier New" panose="02070309020205020404" pitchFamily="49" charset="0"/>
                      </a:endParaRPr>
                    </a:p>
                  </a:txBody>
                  <a:tcPr marL="68580" marR="68580" marT="0" marB="0" anchor="ctr">
                    <a:solidFill>
                      <a:schemeClr val="accent1">
                        <a:lumMod val="60000"/>
                        <a:lumOff val="40000"/>
                      </a:schemeClr>
                    </a:solidFill>
                  </a:tcPr>
                </a:tc>
                <a:tc>
                  <a:txBody>
                    <a:bodyPr/>
                    <a:lstStyle/>
                    <a:p>
                      <a:pPr algn="l"/>
                      <a:r>
                        <a:rPr lang="zh-CN" altLang="en-US" sz="2400" kern="1200" dirty="0" smtClean="0">
                          <a:solidFill>
                            <a:schemeClr val="tx1"/>
                          </a:solidFill>
                          <a:effectLst/>
                          <a:latin typeface="+mn-lt"/>
                          <a:ea typeface="+mn-ea"/>
                          <a:cs typeface="+mn-cs"/>
                        </a:rPr>
                        <a:t>可以停留在液面下任何位置</a:t>
                      </a:r>
                      <a:endParaRPr lang="zh-CN" altLang="en-US" sz="2400" dirty="0">
                        <a:latin typeface="+mn-lt"/>
                        <a:ea typeface="+mn-ea"/>
                      </a:endParaRPr>
                    </a:p>
                  </a:txBody>
                  <a:tcPr/>
                </a:tc>
                <a:tc>
                  <a:txBody>
                    <a:bodyPr/>
                    <a:lstStyle/>
                    <a:p>
                      <a:r>
                        <a:rPr lang="zh-CN" altLang="en-US" sz="2400" dirty="0" smtClean="0">
                          <a:latin typeface="+mn-lt"/>
                        </a:rPr>
                        <a:t>是上浮过程的最终状态，</a:t>
                      </a:r>
                      <a:r>
                        <a:rPr lang="en-US" altLang="zh-CN" sz="2400" i="1" dirty="0" smtClean="0">
                          <a:latin typeface="+mn-lt"/>
                        </a:rPr>
                        <a:t>V</a:t>
                      </a:r>
                      <a:r>
                        <a:rPr lang="zh-CN" altLang="en-US" sz="2400" baseline="-25000" dirty="0" smtClean="0">
                          <a:latin typeface="+mn-lt"/>
                        </a:rPr>
                        <a:t>排</a:t>
                      </a:r>
                      <a:r>
                        <a:rPr lang="en-US" altLang="zh-CN" sz="2400" dirty="0" smtClean="0">
                          <a:latin typeface="+mn-lt"/>
                        </a:rPr>
                        <a:t>&lt;</a:t>
                      </a:r>
                      <a:r>
                        <a:rPr lang="en-US" altLang="zh-CN" sz="2400" i="1" dirty="0" smtClean="0">
                          <a:latin typeface="+mn-lt"/>
                        </a:rPr>
                        <a:t>V</a:t>
                      </a:r>
                      <a:r>
                        <a:rPr lang="zh-CN" altLang="en-US" sz="2400" baseline="-25000" dirty="0" smtClean="0">
                          <a:latin typeface="+mn-lt"/>
                        </a:rPr>
                        <a:t>物</a:t>
                      </a:r>
                      <a:endParaRPr lang="zh-CN" altLang="en-US" sz="2400" baseline="-25000" dirty="0">
                        <a:latin typeface="+mn-lt"/>
                      </a:endParaRPr>
                    </a:p>
                  </a:txBody>
                  <a:tcPr/>
                </a:tc>
                <a:tc>
                  <a:txBody>
                    <a:bodyPr/>
                    <a:lstStyle/>
                    <a:p>
                      <a:r>
                        <a:rPr lang="zh-CN" altLang="en-US" sz="2400" baseline="0" dirty="0" smtClean="0">
                          <a:latin typeface="+mn-lt"/>
                        </a:rPr>
                        <a:t>是下沉过程的最终状态</a:t>
                      </a:r>
                      <a:endParaRPr lang="zh-CN" altLang="en-US" sz="2400" baseline="0" dirty="0">
                        <a:latin typeface="+mn-lt"/>
                      </a:endParaRPr>
                    </a:p>
                  </a:txBody>
                  <a:tcPr/>
                </a:tc>
              </a:tr>
              <a:tr h="600075">
                <a:tc vMerge="1">
                  <a:txBody>
                    <a:bodyPr/>
                    <a:lstStyle/>
                    <a:p>
                      <a:endParaRPr lang="zh-CN"/>
                    </a:p>
                  </a:txBody>
                  <a:tcPr marL="68580" marR="68580" marT="0" marB="0" anchor="ctr">
                    <a:solidFill>
                      <a:schemeClr val="accent1">
                        <a:lumMod val="60000"/>
                        <a:lumOff val="40000"/>
                      </a:schemeClr>
                    </a:solidFill>
                  </a:tcPr>
                </a:tc>
                <a:tc gridSpan="3">
                  <a:txBody>
                    <a:bodyPr/>
                    <a:lstStyle/>
                    <a:p>
                      <a:pPr algn="ctr"/>
                      <a:r>
                        <a:rPr lang="zh-CN" altLang="zh-CN" sz="2400" kern="1200" dirty="0" smtClean="0">
                          <a:solidFill>
                            <a:schemeClr val="tx1"/>
                          </a:solidFill>
                          <a:effectLst/>
                          <a:latin typeface="+mn-lt"/>
                          <a:ea typeface="+mn-ea"/>
                          <a:cs typeface="+mn-cs"/>
                        </a:rPr>
                        <a:t>静止状态，受平衡力作用</a:t>
                      </a:r>
                      <a:endParaRPr lang="zh-CN" altLang="en-US" sz="2400" dirty="0">
                        <a:latin typeface="+mn-lt"/>
                        <a:ea typeface="+mn-ea"/>
                      </a:endParaRPr>
                    </a:p>
                  </a:txBody>
                  <a:tcPr anchor="ctr"/>
                </a:tc>
                <a:tc hMerge="1">
                  <a:txBody>
                    <a:bodyPr/>
                    <a:lstStyle/>
                    <a:p>
                      <a:endParaRPr lang="zh-CN"/>
                    </a:p>
                  </a:txBody>
                  <a:tcPr/>
                </a:tc>
                <a:tc hMerge="1">
                  <a:txBody>
                    <a:bodyPr/>
                    <a:lstStyle/>
                    <a:p>
                      <a:endParaRPr lang="zh-CN"/>
                    </a:p>
                  </a:txBody>
                  <a:tcPr/>
                </a:tc>
              </a:tr>
            </a:tbl>
          </a:graphicData>
        </a:graphic>
      </p:graphicFrame>
      <p:sp>
        <p:nvSpPr>
          <p:cNvPr id="41" name="TextBox 40"/>
          <p:cNvSpPr txBox="1"/>
          <p:nvPr/>
        </p:nvSpPr>
        <p:spPr>
          <a:xfrm>
            <a:off x="428331" y="882653"/>
            <a:ext cx="8300406" cy="528030"/>
          </a:xfrm>
          <a:prstGeom prst="rect">
            <a:avLst/>
          </a:prstGeom>
          <a:noFill/>
        </p:spPr>
        <p:txBody>
          <a:bodyPr wrap="square" lIns="0" rIns="0" rtlCol="0">
            <a:spAutoFit/>
          </a:bodyPr>
          <a:lstStyle/>
          <a:p>
            <a:pPr fontAlgn="auto">
              <a:lnSpc>
                <a:spcPts val="3860"/>
              </a:lnSpc>
            </a:pPr>
            <a:r>
              <a:rPr lang="en-US" altLang="zh-CN" sz="2800" dirty="0">
                <a:latin typeface="宋体" panose="02010600030101010101" pitchFamily="2" charset="-122"/>
                <a:cs typeface="方正静蕾简体" panose="03000509000000000000" pitchFamily="65" charset="-122"/>
              </a:rPr>
              <a:t>3</a:t>
            </a:r>
            <a:r>
              <a:rPr lang="zh-CN" altLang="en-US" sz="2800" dirty="0">
                <a:latin typeface="宋体" panose="02010600030101010101" pitchFamily="2" charset="-122"/>
                <a:cs typeface="方正静蕾简体" panose="03000509000000000000" pitchFamily="65" charset="-122"/>
              </a:rPr>
              <a:t>．浮沉条件及其应用</a:t>
            </a:r>
            <a:endParaRPr sz="2800" dirty="0" smtClean="0">
              <a:latin typeface="宋体" panose="02010600030101010101" pitchFamily="2" charset="-122"/>
              <a:ea typeface="宋体" panose="02010600030101010101" pitchFamily="2" charset="-122"/>
              <a:cs typeface="方正静蕾简体" panose="03000509000000000000" pitchFamily="65" charset="-122"/>
            </a:endParaRPr>
          </a:p>
        </p:txBody>
      </p:sp>
      <p:sp>
        <p:nvSpPr>
          <p:cNvPr id="27" name="TextBox 26"/>
          <p:cNvSpPr txBox="1"/>
          <p:nvPr/>
        </p:nvSpPr>
        <p:spPr>
          <a:xfrm>
            <a:off x="4584850" y="3838415"/>
            <a:ext cx="1095798" cy="461665"/>
          </a:xfrm>
          <a:prstGeom prst="rect">
            <a:avLst/>
          </a:prstGeom>
          <a:noFill/>
        </p:spPr>
        <p:txBody>
          <a:bodyPr wrap="square" rtlCol="0">
            <a:spAutoFit/>
          </a:bodyPr>
          <a:lstStyle/>
          <a:p>
            <a:pPr algn="ctr"/>
            <a:r>
              <a:rPr lang="en-US" altLang="zh-CN" sz="2400" b="1" dirty="0" smtClean="0">
                <a:solidFill>
                  <a:srgbClr val="FF0000"/>
                </a:solidFill>
                <a:latin typeface="楷体" panose="02010609060101010101" pitchFamily="49" charset="-122"/>
                <a:ea typeface="楷体" panose="02010609060101010101" pitchFamily="49" charset="-122"/>
              </a:rPr>
              <a:t>=</a:t>
            </a:r>
            <a:endParaRPr lang="zh-CN" altLang="en-US" sz="2400" b="1" dirty="0">
              <a:solidFill>
                <a:srgbClr val="FF0000"/>
              </a:solidFill>
              <a:latin typeface="楷体" panose="02010609060101010101" pitchFamily="49" charset="-122"/>
              <a:ea typeface="楷体" panose="02010609060101010101" pitchFamily="49" charset="-122"/>
            </a:endParaRPr>
          </a:p>
        </p:txBody>
      </p:sp>
      <p:sp>
        <p:nvSpPr>
          <p:cNvPr id="29" name="TextBox 28"/>
          <p:cNvSpPr txBox="1"/>
          <p:nvPr/>
        </p:nvSpPr>
        <p:spPr>
          <a:xfrm>
            <a:off x="2134201" y="3882935"/>
            <a:ext cx="1095798" cy="461665"/>
          </a:xfrm>
          <a:prstGeom prst="rect">
            <a:avLst/>
          </a:prstGeom>
          <a:noFill/>
        </p:spPr>
        <p:txBody>
          <a:bodyPr wrap="square" rtlCol="0">
            <a:spAutoFit/>
          </a:bodyPr>
          <a:lstStyle/>
          <a:p>
            <a:pPr algn="ctr"/>
            <a:r>
              <a:rPr lang="en-US" altLang="zh-CN" sz="2400" b="1" dirty="0" smtClean="0">
                <a:solidFill>
                  <a:srgbClr val="FF0000"/>
                </a:solidFill>
                <a:latin typeface="楷体" panose="02010609060101010101" pitchFamily="49" charset="-122"/>
                <a:ea typeface="楷体" panose="02010609060101010101" pitchFamily="49" charset="-122"/>
              </a:rPr>
              <a:t>=</a:t>
            </a:r>
            <a:endParaRPr lang="zh-CN" altLang="en-US" sz="2400" b="1" dirty="0">
              <a:solidFill>
                <a:srgbClr val="FF0000"/>
              </a:solidFill>
              <a:latin typeface="楷体" panose="02010609060101010101" pitchFamily="49" charset="-122"/>
              <a:ea typeface="楷体" panose="02010609060101010101" pitchFamily="49" charset="-122"/>
            </a:endParaRPr>
          </a:p>
        </p:txBody>
      </p:sp>
      <p:sp>
        <p:nvSpPr>
          <p:cNvPr id="19" name="TextBox 28"/>
          <p:cNvSpPr txBox="1"/>
          <p:nvPr/>
        </p:nvSpPr>
        <p:spPr>
          <a:xfrm>
            <a:off x="2036544" y="4603703"/>
            <a:ext cx="1095798" cy="461665"/>
          </a:xfrm>
          <a:prstGeom prst="rect">
            <a:avLst/>
          </a:prstGeom>
          <a:noFill/>
        </p:spPr>
        <p:txBody>
          <a:bodyPr wrap="square" rtlCol="0">
            <a:spAutoFit/>
          </a:bodyPr>
          <a:lstStyle/>
          <a:p>
            <a:pPr algn="ctr"/>
            <a:r>
              <a:rPr lang="en-US" altLang="zh-CN" sz="2400" b="1" dirty="0" smtClean="0">
                <a:solidFill>
                  <a:srgbClr val="FF0000"/>
                </a:solidFill>
                <a:latin typeface="楷体" panose="02010609060101010101" pitchFamily="49" charset="-122"/>
                <a:ea typeface="楷体" panose="02010609060101010101" pitchFamily="49" charset="-122"/>
              </a:rPr>
              <a:t>=</a:t>
            </a:r>
            <a:endParaRPr lang="zh-CN" altLang="en-US" sz="2400" b="1" dirty="0">
              <a:solidFill>
                <a:srgbClr val="FF0000"/>
              </a:solidFill>
              <a:latin typeface="楷体" panose="02010609060101010101" pitchFamily="49" charset="-122"/>
              <a:ea typeface="楷体" panose="02010609060101010101" pitchFamily="49" charset="-122"/>
            </a:endParaRPr>
          </a:p>
        </p:txBody>
      </p:sp>
      <p:sp>
        <p:nvSpPr>
          <p:cNvPr id="20" name="TextBox 26"/>
          <p:cNvSpPr txBox="1"/>
          <p:nvPr/>
        </p:nvSpPr>
        <p:spPr>
          <a:xfrm>
            <a:off x="4577081" y="4570552"/>
            <a:ext cx="1095798" cy="461665"/>
          </a:xfrm>
          <a:prstGeom prst="rect">
            <a:avLst/>
          </a:prstGeom>
          <a:noFill/>
        </p:spPr>
        <p:txBody>
          <a:bodyPr wrap="square" rtlCol="0">
            <a:spAutoFit/>
          </a:bodyPr>
          <a:lstStyle/>
          <a:p>
            <a:pPr algn="ctr"/>
            <a:r>
              <a:rPr lang="en-US" altLang="zh-CN" sz="2400" b="1" dirty="0" smtClean="0">
                <a:solidFill>
                  <a:srgbClr val="FF0000"/>
                </a:solidFill>
                <a:latin typeface="楷体" panose="02010609060101010101" pitchFamily="49" charset="-122"/>
                <a:ea typeface="楷体" panose="02010609060101010101" pitchFamily="49" charset="-122"/>
              </a:rPr>
              <a:t>=</a:t>
            </a:r>
            <a:endParaRPr lang="zh-CN" altLang="en-US" sz="2400" b="1" dirty="0">
              <a:solidFill>
                <a:srgbClr val="FF0000"/>
              </a:solidFill>
              <a:latin typeface="楷体" panose="02010609060101010101" pitchFamily="49" charset="-122"/>
              <a:ea typeface="楷体" panose="02010609060101010101" pitchFamily="49" charset="-122"/>
            </a:endParaRPr>
          </a:p>
        </p:txBody>
      </p:sp>
      <p:pic>
        <p:nvPicPr>
          <p:cNvPr id="18434" name="Picture 2" descr="C:\Documents and Settings\Administrator\桌面\pai\正文pai\2018XD-134.eps"/>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1681600" y="2064176"/>
            <a:ext cx="1762451" cy="1499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5" name="Picture 3" descr="C:\Documents and Settings\Administrator\桌面\pai\正文pai\2018XD-135.eps"/>
          <p:cNvPicPr>
            <a:picLocks noChangeAspect="1" noChangeArrowheads="1"/>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4123442" y="2135332"/>
            <a:ext cx="1777084" cy="1524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6" name="Picture 4" descr="C:\Documents and Settings\Administrator\桌面\pai\正文pai\2018XD-136.eps"/>
          <p:cNvPicPr>
            <a:picLocks noChangeAspect="1" noChangeArrowheads="1"/>
          </p:cNvPicPr>
          <p:nvPr/>
        </p:nvPicPr>
        <p:blipFill>
          <a:blip r:embed="rId7" r:link="rId8">
            <a:extLst>
              <a:ext uri="{28A0092B-C50C-407E-A947-70E740481C1C}">
                <a14:useLocalDpi xmlns:a14="http://schemas.microsoft.com/office/drawing/2010/main" val="0"/>
              </a:ext>
            </a:extLst>
          </a:blip>
          <a:srcRect/>
          <a:stretch>
            <a:fillRect/>
          </a:stretch>
        </p:blipFill>
        <p:spPr bwMode="auto">
          <a:xfrm>
            <a:off x="6579917" y="2135332"/>
            <a:ext cx="1623278" cy="1713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Box 26"/>
          <p:cNvSpPr txBox="1"/>
          <p:nvPr/>
        </p:nvSpPr>
        <p:spPr>
          <a:xfrm>
            <a:off x="7196144" y="3848542"/>
            <a:ext cx="1095798" cy="461665"/>
          </a:xfrm>
          <a:prstGeom prst="rect">
            <a:avLst/>
          </a:prstGeom>
          <a:noFill/>
        </p:spPr>
        <p:txBody>
          <a:bodyPr wrap="square" rtlCol="0">
            <a:spAutoFit/>
          </a:bodyPr>
          <a:lstStyle/>
          <a:p>
            <a:pPr algn="ctr"/>
            <a:r>
              <a:rPr lang="en-US" altLang="zh-CN" sz="2400" b="1" dirty="0" smtClean="0">
                <a:solidFill>
                  <a:srgbClr val="FF0000"/>
                </a:solidFill>
                <a:latin typeface="楷体" panose="02010609060101010101" pitchFamily="49" charset="-122"/>
                <a:ea typeface="楷体" panose="02010609060101010101" pitchFamily="49" charset="-122"/>
              </a:rPr>
              <a:t>=</a:t>
            </a:r>
            <a:endParaRPr lang="zh-CN" altLang="en-US" sz="2400" b="1" dirty="0">
              <a:solidFill>
                <a:srgbClr val="FF0000"/>
              </a:solidFill>
              <a:latin typeface="楷体" panose="02010609060101010101" pitchFamily="49" charset="-122"/>
              <a:ea typeface="楷体" panose="02010609060101010101" pitchFamily="49" charset="-122"/>
            </a:endParaRPr>
          </a:p>
        </p:txBody>
      </p:sp>
      <p:sp>
        <p:nvSpPr>
          <p:cNvPr id="21" name="TextBox 26"/>
          <p:cNvSpPr txBox="1"/>
          <p:nvPr/>
        </p:nvSpPr>
        <p:spPr>
          <a:xfrm>
            <a:off x="7117618" y="4642234"/>
            <a:ext cx="713213" cy="461665"/>
          </a:xfrm>
          <a:prstGeom prst="rect">
            <a:avLst/>
          </a:prstGeom>
          <a:noFill/>
        </p:spPr>
        <p:txBody>
          <a:bodyPr wrap="square" rtlCol="0">
            <a:spAutoFit/>
          </a:bodyPr>
          <a:lstStyle/>
          <a:p>
            <a:pPr algn="ctr"/>
            <a:r>
              <a:rPr lang="zh-CN" altLang="en-US" sz="2400" b="1" dirty="0" smtClean="0">
                <a:solidFill>
                  <a:srgbClr val="FF0000"/>
                </a:solidFill>
                <a:latin typeface="楷体" panose="02010609060101010101" pitchFamily="49" charset="-122"/>
                <a:ea typeface="楷体" panose="02010609060101010101" pitchFamily="49" charset="-122"/>
              </a:rPr>
              <a:t>＜</a:t>
            </a:r>
            <a:endParaRPr lang="zh-CN" altLang="en-US" sz="2400" b="1" dirty="0">
              <a:solidFill>
                <a:srgbClr val="FF0000"/>
              </a:solidFill>
              <a:latin typeface="楷体" panose="02010609060101010101" pitchFamily="49" charset="-122"/>
              <a:ea typeface="楷体" panose="02010609060101010101" pitchFamily="49" charset="-122"/>
            </a:endParaRPr>
          </a:p>
        </p:txBody>
      </p:sp>
      <p:grpSp>
        <p:nvGrpSpPr>
          <p:cNvPr id="22" name="组合 21"/>
          <p:cNvGrpSpPr/>
          <p:nvPr/>
        </p:nvGrpSpPr>
        <p:grpSpPr>
          <a:xfrm>
            <a:off x="474943" y="0"/>
            <a:ext cx="8274780" cy="768350"/>
            <a:chOff x="431463" y="178382"/>
            <a:chExt cx="8274780" cy="768350"/>
          </a:xfrm>
        </p:grpSpPr>
        <p:cxnSp>
          <p:nvCxnSpPr>
            <p:cNvPr id="23" name="直接连接符 22"/>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24" name="组合 23"/>
            <p:cNvGrpSpPr/>
            <p:nvPr/>
          </p:nvGrpSpPr>
          <p:grpSpPr>
            <a:xfrm>
              <a:off x="457232" y="178382"/>
              <a:ext cx="5519387" cy="768350"/>
              <a:chOff x="457232" y="178382"/>
              <a:chExt cx="5519387" cy="768350"/>
            </a:xfrm>
          </p:grpSpPr>
          <p:sp>
            <p:nvSpPr>
              <p:cNvPr id="25"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smtClean="0">
                    <a:solidFill>
                      <a:srgbClr val="005188"/>
                    </a:solidFill>
                    <a:latin typeface="宋体" panose="02010600030101010101" pitchFamily="2" charset="-122"/>
                    <a:ea typeface="宋体" panose="02010600030101010101" pitchFamily="2" charset="-122"/>
                  </a:rPr>
                  <a:t>必备知识</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26" name="矩形 25"/>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Tree>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down)">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down)">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wipe(down)">
                                      <p:cBhvr>
                                        <p:cTn id="17" dur="500"/>
                                        <p:tgtEl>
                                          <p:spTgt spid="2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down)">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down)">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wipe(down)">
                                      <p:cBhvr>
                                        <p:cTn id="3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9" grpId="0"/>
      <p:bldP spid="19" grpId="0"/>
      <p:bldP spid="20" grpId="0"/>
      <p:bldP spid="18" grpId="0"/>
      <p:bldP spid="21"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383856" y="992768"/>
            <a:ext cx="8292465" cy="2939266"/>
          </a:xfrm>
          <a:prstGeom prst="rect">
            <a:avLst/>
          </a:prstGeom>
          <a:noFill/>
        </p:spPr>
        <p:txBody>
          <a:bodyPr wrap="square" lIns="0" rIns="0" rtlCol="0">
            <a:spAutoFit/>
          </a:bodyPr>
          <a:lstStyle/>
          <a:p>
            <a:pPr>
              <a:lnSpc>
                <a:spcPts val="3660"/>
              </a:lnSpc>
            </a:pPr>
            <a:r>
              <a:rPr lang="zh-CN" altLang="en-US" sz="2800" dirty="0" smtClean="0">
                <a:solidFill>
                  <a:schemeClr val="tx1"/>
                </a:solidFill>
                <a:latin typeface="宋体" panose="02010600030101010101" pitchFamily="2" charset="-122"/>
                <a:ea typeface="宋体" panose="02010600030101010101" pitchFamily="2" charset="-122"/>
                <a:cs typeface="方正静蕾简体" panose="03000509000000000000" pitchFamily="65" charset="-122"/>
              </a:rPr>
              <a:t>【</a:t>
            </a:r>
            <a:r>
              <a:rPr lang="zh-CN" altLang="en-US" sz="2800" b="1" dirty="0" smtClean="0">
                <a:solidFill>
                  <a:schemeClr val="tx1"/>
                </a:solidFill>
                <a:latin typeface="宋体" panose="02010600030101010101" pitchFamily="2" charset="-122"/>
                <a:ea typeface="宋体" panose="02010600030101010101" pitchFamily="2" charset="-122"/>
                <a:cs typeface="方正静蕾简体" panose="03000509000000000000" pitchFamily="65" charset="-122"/>
              </a:rPr>
              <a:t>例</a:t>
            </a:r>
            <a:r>
              <a:rPr lang="en-US" altLang="zh-CN" sz="2800" b="1" dirty="0" smtClean="0">
                <a:solidFill>
                  <a:schemeClr val="tx1"/>
                </a:solidFill>
                <a:latin typeface="宋体" panose="02010600030101010101" pitchFamily="2" charset="-122"/>
                <a:ea typeface="宋体" panose="02010600030101010101" pitchFamily="2" charset="-122"/>
                <a:cs typeface="方正静蕾简体" panose="03000509000000000000" pitchFamily="65" charset="-122"/>
              </a:rPr>
              <a:t>4</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 （</a:t>
            </a:r>
            <a:r>
              <a:rPr lang="en-US" altLang="zh-CN" sz="2800" dirty="0">
                <a:latin typeface="宋体" panose="02010600030101010101" pitchFamily="2" charset="-122"/>
                <a:ea typeface="宋体" panose="02010600030101010101" pitchFamily="2" charset="-122"/>
                <a:cs typeface="方正静蕾简体" panose="03000509000000000000" pitchFamily="65" charset="-122"/>
              </a:rPr>
              <a:t>2016·</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泸州市）把重</a:t>
            </a:r>
            <a:r>
              <a:rPr lang="en-US" altLang="zh-CN" sz="2800" dirty="0">
                <a:ea typeface="宋体" panose="02010600030101010101" pitchFamily="2" charset="-122"/>
                <a:cs typeface="方正静蕾简体" panose="03000509000000000000" pitchFamily="65" charset="-122"/>
              </a:rPr>
              <a:t>8 N</a:t>
            </a:r>
            <a:r>
              <a:rPr lang="zh-CN" altLang="en-US" sz="2800" dirty="0">
                <a:ea typeface="宋体" panose="02010600030101010101" pitchFamily="2" charset="-122"/>
                <a:cs typeface="方正静蕾简体" panose="03000509000000000000" pitchFamily="65" charset="-122"/>
              </a:rPr>
              <a:t>，边长为</a:t>
            </a:r>
            <a:r>
              <a:rPr lang="en-US" altLang="zh-CN" sz="2800" dirty="0" smtClean="0">
                <a:ea typeface="宋体" panose="02010600030101010101" pitchFamily="2" charset="-122"/>
                <a:cs typeface="方正静蕾简体" panose="03000509000000000000" pitchFamily="65" charset="-122"/>
              </a:rPr>
              <a:t>0.1 </a:t>
            </a:r>
            <a:r>
              <a:rPr lang="en-US" altLang="zh-CN" sz="2800" dirty="0">
                <a:ea typeface="宋体" panose="02010600030101010101" pitchFamily="2" charset="-122"/>
                <a:cs typeface="方正静蕾简体" panose="03000509000000000000" pitchFamily="65" charset="-122"/>
              </a:rPr>
              <a:t>m</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的</a:t>
            </a:r>
          </a:p>
          <a:p>
            <a:pPr>
              <a:lnSpc>
                <a:spcPts val="36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正方体物块投入装有足够多水的大容器中，当物块</a:t>
            </a:r>
          </a:p>
          <a:p>
            <a:pPr>
              <a:lnSpc>
                <a:spcPts val="36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静止时，</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处于</a:t>
            </a:r>
            <a:r>
              <a:rPr lang="zh-CN" altLang="en-US" sz="2800" u="sng" dirty="0" smtClean="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选填“沉底”“悬浮”或“漂</a:t>
            </a:r>
          </a:p>
          <a:p>
            <a:pPr>
              <a:lnSpc>
                <a:spcPts val="36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浮”）状态，此时物体所受浮力大小</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为</a:t>
            </a:r>
            <a:r>
              <a:rPr lang="zh-CN" altLang="en-US" sz="2800" u="sng" dirty="0" smtClean="0">
                <a:latin typeface="宋体" panose="02010600030101010101" pitchFamily="2" charset="-122"/>
                <a:ea typeface="宋体" panose="02010600030101010101" pitchFamily="2" charset="-122"/>
                <a:cs typeface="方正静蕾简体" panose="03000509000000000000" pitchFamily="65" charset="-122"/>
              </a:rPr>
              <a:t>   </a:t>
            </a:r>
            <a:r>
              <a:rPr lang="en-US" altLang="zh-CN" sz="2800" dirty="0" smtClean="0">
                <a:latin typeface="宋体" panose="02010600030101010101" pitchFamily="2" charset="-122"/>
                <a:ea typeface="宋体" panose="02010600030101010101" pitchFamily="2" charset="-122"/>
                <a:cs typeface="方正静蕾简体" panose="03000509000000000000" pitchFamily="65" charset="-122"/>
              </a:rPr>
              <a:t>N</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，物块</a:t>
            </a:r>
          </a:p>
          <a:p>
            <a:pPr>
              <a:lnSpc>
                <a:spcPts val="36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下表面受到水的压强大小</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为</a:t>
            </a:r>
            <a:r>
              <a:rPr lang="zh-CN" altLang="en-US" sz="2800" u="sng" dirty="0" smtClean="0">
                <a:latin typeface="宋体" panose="02010600030101010101" pitchFamily="2" charset="-122"/>
                <a:ea typeface="宋体" panose="02010600030101010101" pitchFamily="2" charset="-122"/>
                <a:cs typeface="方正静蕾简体" panose="03000509000000000000" pitchFamily="65" charset="-122"/>
              </a:rPr>
              <a:t>     </a:t>
            </a:r>
            <a:r>
              <a:rPr lang="en-US" altLang="zh-CN" sz="2800" dirty="0" smtClean="0">
                <a:latin typeface="宋体" panose="02010600030101010101" pitchFamily="2" charset="-122"/>
                <a:ea typeface="宋体" panose="02010600030101010101" pitchFamily="2" charset="-122"/>
                <a:cs typeface="方正静蕾简体" panose="03000509000000000000" pitchFamily="65" charset="-122"/>
              </a:rPr>
              <a:t>Pa</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。（已知</a:t>
            </a:r>
            <a:r>
              <a:rPr lang="en-US" altLang="zh-CN" sz="2800" i="1" dirty="0">
                <a:ea typeface="宋体" panose="02010600030101010101" pitchFamily="2" charset="-122"/>
                <a:cs typeface="方正静蕾简体" panose="03000509000000000000" pitchFamily="65" charset="-122"/>
              </a:rPr>
              <a:t>ρ</a:t>
            </a:r>
            <a:r>
              <a:rPr lang="zh-CN" altLang="en-US" sz="2800" baseline="-25000" dirty="0">
                <a:ea typeface="宋体" panose="02010600030101010101" pitchFamily="2" charset="-122"/>
                <a:cs typeface="方正静蕾简体" panose="03000509000000000000" pitchFamily="65" charset="-122"/>
              </a:rPr>
              <a:t>水</a:t>
            </a:r>
          </a:p>
          <a:p>
            <a:pPr>
              <a:lnSpc>
                <a:spcPts val="3660"/>
              </a:lnSpc>
            </a:pPr>
            <a:r>
              <a:rPr lang="zh-CN" altLang="en-US" sz="2800" dirty="0">
                <a:ea typeface="宋体" panose="02010600030101010101" pitchFamily="2" charset="-122"/>
                <a:cs typeface="方正静蕾简体" panose="03000509000000000000" pitchFamily="65" charset="-122"/>
              </a:rPr>
              <a:t> </a:t>
            </a:r>
            <a:r>
              <a:rPr lang="en-US" altLang="zh-CN" sz="2800" dirty="0">
                <a:ea typeface="宋体" panose="02010600030101010101" pitchFamily="2" charset="-122"/>
                <a:cs typeface="方正静蕾简体" panose="03000509000000000000" pitchFamily="65" charset="-122"/>
              </a:rPr>
              <a:t>=</a:t>
            </a:r>
            <a:r>
              <a:rPr lang="en-US" altLang="zh-CN" sz="2800" dirty="0" smtClean="0">
                <a:ea typeface="宋体" panose="02010600030101010101" pitchFamily="2" charset="-122"/>
                <a:cs typeface="方正静蕾简体" panose="03000509000000000000" pitchFamily="65" charset="-122"/>
              </a:rPr>
              <a:t>1.0×10</a:t>
            </a:r>
            <a:r>
              <a:rPr lang="en-US" altLang="zh-CN" sz="2800" baseline="30000" dirty="0" smtClean="0">
                <a:ea typeface="宋体" panose="02010600030101010101" pitchFamily="2" charset="-122"/>
                <a:cs typeface="方正静蕾简体" panose="03000509000000000000" pitchFamily="65" charset="-122"/>
              </a:rPr>
              <a:t>3</a:t>
            </a:r>
            <a:r>
              <a:rPr lang="en-US" altLang="zh-CN" sz="2800" dirty="0" smtClean="0">
                <a:ea typeface="宋体" panose="02010600030101010101" pitchFamily="2" charset="-122"/>
                <a:cs typeface="方正静蕾简体" panose="03000509000000000000" pitchFamily="65" charset="-122"/>
              </a:rPr>
              <a:t> </a:t>
            </a:r>
            <a:r>
              <a:rPr lang="en-US" altLang="zh-CN" sz="2800" dirty="0">
                <a:ea typeface="宋体" panose="02010600030101010101" pitchFamily="2" charset="-122"/>
                <a:cs typeface="方正静蕾简体" panose="03000509000000000000" pitchFamily="65" charset="-122"/>
              </a:rPr>
              <a:t>kg/m</a:t>
            </a:r>
            <a:r>
              <a:rPr lang="en-US" altLang="zh-CN" sz="2800" baseline="30000" dirty="0">
                <a:ea typeface="宋体" panose="02010600030101010101" pitchFamily="2" charset="-122"/>
                <a:cs typeface="方正静蕾简体" panose="03000509000000000000" pitchFamily="65" charset="-122"/>
              </a:rPr>
              <a:t>3</a:t>
            </a:r>
            <a:r>
              <a:rPr lang="zh-CN" altLang="en-US" sz="2800" dirty="0">
                <a:ea typeface="宋体" panose="02010600030101010101" pitchFamily="2" charset="-122"/>
                <a:cs typeface="方正静蕾简体" panose="03000509000000000000" pitchFamily="65" charset="-122"/>
              </a:rPr>
              <a:t>，</a:t>
            </a:r>
            <a:r>
              <a:rPr lang="en-US" altLang="zh-CN" sz="2800" i="1" dirty="0">
                <a:ea typeface="宋体" panose="02010600030101010101" pitchFamily="2" charset="-122"/>
                <a:cs typeface="方正静蕾简体" panose="03000509000000000000" pitchFamily="65" charset="-122"/>
              </a:rPr>
              <a:t>g</a:t>
            </a:r>
            <a:r>
              <a:rPr lang="en-US" altLang="zh-CN" sz="2800" dirty="0">
                <a:ea typeface="宋体" panose="02010600030101010101" pitchFamily="2" charset="-122"/>
                <a:cs typeface="方正静蕾简体" panose="03000509000000000000" pitchFamily="65" charset="-122"/>
              </a:rPr>
              <a:t>=10 N/kg</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a:t>
            </a:r>
            <a:endParaRPr lang="zh-CN" altLang="en-US" sz="2400" dirty="0" smtClean="0">
              <a:solidFill>
                <a:schemeClr val="tx1"/>
              </a:solidFill>
              <a:latin typeface="宋体" panose="02010600030101010101" pitchFamily="2" charset="-122"/>
              <a:ea typeface="宋体" panose="02010600030101010101" pitchFamily="2" charset="-122"/>
              <a:cs typeface="方正静蕾简体" panose="03000509000000000000" pitchFamily="65" charset="-122"/>
            </a:endParaRPr>
          </a:p>
        </p:txBody>
      </p:sp>
      <mc:AlternateContent xmlns:mc="http://schemas.openxmlformats.org/markup-compatibility/2006" xmlns:a14="http://schemas.microsoft.com/office/drawing/2010/main">
        <mc:Choice Requires="a14">
          <p:sp>
            <p:nvSpPr>
              <p:cNvPr id="17" name="文本框 16"/>
              <p:cNvSpPr txBox="1"/>
              <p:nvPr/>
            </p:nvSpPr>
            <p:spPr>
              <a:xfrm>
                <a:off x="261788" y="4009335"/>
                <a:ext cx="8701089" cy="2464777"/>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pPr fontAlgn="auto">
                  <a:lnSpc>
                    <a:spcPts val="3660"/>
                  </a:lnSpc>
                </a:pPr>
                <a:r>
                  <a:rPr lang="zh-CN" altLang="en-US" sz="2400" b="1" dirty="0" smtClean="0">
                    <a:ea typeface="宋体" panose="02010600030101010101" pitchFamily="2" charset="-122"/>
                  </a:rPr>
                  <a:t>解析：</a:t>
                </a:r>
                <a:r>
                  <a:rPr lang="zh-CN" altLang="en-US" sz="2400" dirty="0">
                    <a:ea typeface="宋体" panose="02010600030101010101" pitchFamily="2" charset="-122"/>
                  </a:rPr>
                  <a:t>已知物块的边长，可求物块的体积；已知物块的重力，可求物块的质量；根据公式</a:t>
                </a:r>
                <a:r>
                  <a:rPr lang="en-US" altLang="zh-CN" sz="2400" i="1" dirty="0">
                    <a:ea typeface="宋体" panose="02010600030101010101" pitchFamily="2" charset="-122"/>
                  </a:rPr>
                  <a:t>ρ</a:t>
                </a:r>
                <a:r>
                  <a:rPr lang="en-US" altLang="zh-CN" sz="2400" dirty="0" smtClean="0">
                    <a:ea typeface="宋体" panose="02010600030101010101" pitchFamily="2" charset="-122"/>
                  </a:rPr>
                  <a:t>=</a:t>
                </a:r>
                <a14:m>
                  <m:oMath xmlns:m="http://schemas.openxmlformats.org/officeDocument/2006/math">
                    <m:f>
                      <m:fPr>
                        <m:ctrlPr>
                          <a:rPr lang="en-US" altLang="zh-CN" sz="2400" i="1" smtClean="0">
                            <a:latin typeface="Cambria Math"/>
                            <a:ea typeface="宋体" panose="02010600030101010101" pitchFamily="2" charset="-122"/>
                          </a:rPr>
                        </m:ctrlPr>
                      </m:fPr>
                      <m:num>
                        <m:r>
                          <a:rPr lang="en-US" altLang="zh-CN" sz="2400" b="0" i="1" smtClean="0">
                            <a:latin typeface="Cambria Math"/>
                            <a:ea typeface="宋体" panose="02010600030101010101" pitchFamily="2" charset="-122"/>
                          </a:rPr>
                          <m:t>𝑚</m:t>
                        </m:r>
                      </m:num>
                      <m:den>
                        <m:r>
                          <a:rPr lang="en-US" altLang="zh-CN" sz="2400" b="0" i="1" smtClean="0">
                            <a:latin typeface="Cambria Math"/>
                            <a:ea typeface="宋体" panose="02010600030101010101" pitchFamily="2" charset="-122"/>
                          </a:rPr>
                          <m:t>𝑉</m:t>
                        </m:r>
                      </m:den>
                    </m:f>
                  </m:oMath>
                </a14:m>
                <a:r>
                  <a:rPr lang="zh-CN" altLang="en-US" sz="2400" dirty="0" smtClean="0">
                    <a:ea typeface="宋体" panose="02010600030101010101" pitchFamily="2" charset="-122"/>
                  </a:rPr>
                  <a:t>，</a:t>
                </a:r>
                <a:r>
                  <a:rPr lang="zh-CN" altLang="en-US" sz="2400" dirty="0">
                    <a:ea typeface="宋体" panose="02010600030101010101" pitchFamily="2" charset="-122"/>
                  </a:rPr>
                  <a:t>可求物块的密度；再与水的密度进行比较，即可知道物体在水中的浮沉状态；从而求出物体所受的浮力；再根据物体受到的浮力求出物体排开的水的体积，进一步求出浸入的深度，根据公式</a:t>
                </a:r>
                <a:r>
                  <a:rPr lang="en-US" altLang="zh-CN" sz="2400" i="1" dirty="0">
                    <a:ea typeface="宋体" panose="02010600030101010101" pitchFamily="2" charset="-122"/>
                  </a:rPr>
                  <a:t>p</a:t>
                </a:r>
                <a:r>
                  <a:rPr lang="en-US" altLang="zh-CN" sz="2400" dirty="0">
                    <a:ea typeface="宋体" panose="02010600030101010101" pitchFamily="2" charset="-122"/>
                  </a:rPr>
                  <a:t>=</a:t>
                </a:r>
                <a:r>
                  <a:rPr lang="en-US" altLang="zh-CN" sz="2400" i="1" dirty="0" err="1">
                    <a:ea typeface="宋体" panose="02010600030101010101" pitchFamily="2" charset="-122"/>
                  </a:rPr>
                  <a:t>ρgh</a:t>
                </a:r>
                <a:r>
                  <a:rPr lang="zh-CN" altLang="en-US" sz="2400" dirty="0">
                    <a:ea typeface="宋体" panose="02010600030101010101" pitchFamily="2" charset="-122"/>
                  </a:rPr>
                  <a:t>求出下表面受到的压强</a:t>
                </a:r>
                <a:r>
                  <a:rPr lang="zh-CN" altLang="en-US" sz="2400" dirty="0" smtClean="0">
                    <a:ea typeface="宋体" panose="02010600030101010101" pitchFamily="2" charset="-122"/>
                  </a:rPr>
                  <a:t>。</a:t>
                </a:r>
                <a:endParaRPr lang="zh-CN" altLang="en-US" sz="2400" dirty="0">
                  <a:ea typeface="宋体" panose="02010600030101010101" pitchFamily="2" charset="-122"/>
                </a:endParaRPr>
              </a:p>
            </p:txBody>
          </p:sp>
        </mc:Choice>
        <mc:Fallback xmlns="">
          <p:sp>
            <p:nvSpPr>
              <p:cNvPr id="17" name="文本框 16"/>
              <p:cNvSpPr txBox="1">
                <a:spLocks noRot="1" noChangeAspect="1" noMove="1" noResize="1" noEditPoints="1" noAdjustHandles="1" noChangeArrowheads="1" noChangeShapeType="1" noTextEdit="1"/>
              </p:cNvSpPr>
              <p:nvPr/>
            </p:nvSpPr>
            <p:spPr>
              <a:xfrm>
                <a:off x="261788" y="4009335"/>
                <a:ext cx="8701089" cy="2464777"/>
              </a:xfrm>
              <a:prstGeom prst="rect">
                <a:avLst/>
              </a:prstGeom>
              <a:blipFill rotWithShape="0">
                <a:blip r:embed="rId3"/>
                <a:stretch>
                  <a:fillRect l="-1121" t="-495" r="-3153" b="-2970"/>
                </a:stretch>
              </a:blipFill>
            </p:spPr>
            <p:txBody>
              <a:bodyPr/>
              <a:lstStyle/>
              <a:p>
                <a:r>
                  <a:rPr lang="zh-CN" altLang="en-US">
                    <a:noFill/>
                  </a:rPr>
                  <a:t> </a:t>
                </a:r>
                <a:endParaRPr lang="zh-CN" altLang="en-US">
                  <a:noFill/>
                </a:endParaRPr>
              </a:p>
            </p:txBody>
          </p:sp>
        </mc:Fallback>
      </mc:AlternateContent>
      <p:sp>
        <p:nvSpPr>
          <p:cNvPr id="5" name="矩形 4"/>
          <p:cNvSpPr/>
          <p:nvPr/>
        </p:nvSpPr>
        <p:spPr>
          <a:xfrm>
            <a:off x="2731457" y="1905569"/>
            <a:ext cx="1028361" cy="523220"/>
          </a:xfrm>
          <a:prstGeom prst="rect">
            <a:avLst/>
          </a:prstGeom>
        </p:spPr>
        <p:txBody>
          <a:bodyPr wrap="square">
            <a:spAutoFit/>
          </a:bodyPr>
          <a:lstStyle/>
          <a:p>
            <a:pPr algn="l"/>
            <a:r>
              <a:rPr lang="zh-CN" altLang="en-US" sz="2800" b="1" dirty="0" smtClean="0">
                <a:solidFill>
                  <a:srgbClr val="FF0000"/>
                </a:solidFill>
                <a:latin typeface="楷体" panose="02010609060101010101" pitchFamily="49" charset="-122"/>
                <a:ea typeface="楷体" panose="02010609060101010101" pitchFamily="49" charset="-122"/>
                <a:sym typeface="+mn-ea"/>
              </a:rPr>
              <a:t>漂浮</a:t>
            </a:r>
            <a:endParaRPr lang="zh-CN" altLang="en-US" sz="2800" b="1" dirty="0">
              <a:solidFill>
                <a:srgbClr val="FF0000"/>
              </a:solidFill>
              <a:latin typeface="楷体" panose="02010609060101010101" pitchFamily="49" charset="-122"/>
              <a:ea typeface="楷体" panose="02010609060101010101" pitchFamily="49" charset="-122"/>
            </a:endParaRPr>
          </a:p>
        </p:txBody>
      </p:sp>
      <p:sp>
        <p:nvSpPr>
          <p:cNvPr id="16" name="矩形 15"/>
          <p:cNvSpPr/>
          <p:nvPr/>
        </p:nvSpPr>
        <p:spPr>
          <a:xfrm>
            <a:off x="6670688" y="2415659"/>
            <a:ext cx="1028361" cy="523220"/>
          </a:xfrm>
          <a:prstGeom prst="rect">
            <a:avLst/>
          </a:prstGeom>
        </p:spPr>
        <p:txBody>
          <a:bodyPr wrap="square">
            <a:spAutoFit/>
          </a:bodyPr>
          <a:lstStyle/>
          <a:p>
            <a:pPr algn="l"/>
            <a:r>
              <a:rPr lang="en-US" altLang="zh-CN" sz="2800" b="1" dirty="0" smtClean="0">
                <a:solidFill>
                  <a:srgbClr val="FF0000"/>
                </a:solidFill>
                <a:ea typeface="楷体" panose="02010609060101010101" pitchFamily="49" charset="-122"/>
                <a:sym typeface="+mn-ea"/>
              </a:rPr>
              <a:t>8</a:t>
            </a:r>
            <a:endParaRPr lang="zh-CN" altLang="en-US" sz="2800" b="1" dirty="0">
              <a:solidFill>
                <a:srgbClr val="FF0000"/>
              </a:solidFill>
              <a:ea typeface="楷体" panose="02010609060101010101" pitchFamily="49" charset="-122"/>
            </a:endParaRPr>
          </a:p>
        </p:txBody>
      </p:sp>
      <p:sp>
        <p:nvSpPr>
          <p:cNvPr id="18" name="矩形 17"/>
          <p:cNvSpPr/>
          <p:nvPr/>
        </p:nvSpPr>
        <p:spPr>
          <a:xfrm>
            <a:off x="4889971" y="2855636"/>
            <a:ext cx="1028361" cy="523220"/>
          </a:xfrm>
          <a:prstGeom prst="rect">
            <a:avLst/>
          </a:prstGeom>
        </p:spPr>
        <p:txBody>
          <a:bodyPr wrap="square">
            <a:spAutoFit/>
          </a:bodyPr>
          <a:lstStyle/>
          <a:p>
            <a:pPr algn="l"/>
            <a:r>
              <a:rPr lang="en-US" altLang="zh-CN" sz="2800" b="1" dirty="0" smtClean="0">
                <a:solidFill>
                  <a:srgbClr val="FF0000"/>
                </a:solidFill>
                <a:ea typeface="楷体" panose="02010609060101010101" pitchFamily="49" charset="-122"/>
                <a:sym typeface="+mn-ea"/>
              </a:rPr>
              <a:t>800</a:t>
            </a:r>
            <a:endParaRPr lang="zh-CN" altLang="en-US" sz="2800" b="1" dirty="0">
              <a:solidFill>
                <a:srgbClr val="FF0000"/>
              </a:solidFill>
              <a:ea typeface="楷体" panose="02010609060101010101" pitchFamily="49" charset="-122"/>
            </a:endParaRPr>
          </a:p>
        </p:txBody>
      </p:sp>
      <p:grpSp>
        <p:nvGrpSpPr>
          <p:cNvPr id="12" name="组合 11"/>
          <p:cNvGrpSpPr/>
          <p:nvPr/>
        </p:nvGrpSpPr>
        <p:grpSpPr>
          <a:xfrm>
            <a:off x="474943" y="0"/>
            <a:ext cx="8274780" cy="768350"/>
            <a:chOff x="431463" y="178382"/>
            <a:chExt cx="8274780" cy="768350"/>
          </a:xfrm>
        </p:grpSpPr>
        <p:cxnSp>
          <p:nvCxnSpPr>
            <p:cNvPr id="14" name="直接连接符 13"/>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5" name="组合 14"/>
            <p:cNvGrpSpPr/>
            <p:nvPr/>
          </p:nvGrpSpPr>
          <p:grpSpPr>
            <a:xfrm>
              <a:off x="457232" y="178382"/>
              <a:ext cx="5519387" cy="768350"/>
              <a:chOff x="457232" y="178382"/>
              <a:chExt cx="5519387" cy="768350"/>
            </a:xfrm>
          </p:grpSpPr>
          <p:sp>
            <p:nvSpPr>
              <p:cNvPr id="19"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典型例题</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20" name="矩形 19"/>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
        <p:nvSpPr>
          <p:cNvPr id="13" name="文本框 16"/>
          <p:cNvSpPr txBox="1"/>
          <p:nvPr/>
        </p:nvSpPr>
        <p:spPr>
          <a:xfrm>
            <a:off x="267298" y="4501409"/>
            <a:ext cx="8745856" cy="954107"/>
          </a:xfrm>
          <a:prstGeom prst="rect">
            <a:avLst/>
          </a:prstGeom>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p:spPr>
        <p:txBody>
          <a:bodyPr wrap="square" rtlCol="0">
            <a:spAutoFit/>
          </a:bodyPr>
          <a:lstStyle/>
          <a:p>
            <a:r>
              <a:rPr lang="zh-CN" altLang="zh-CN" sz="2800" b="1" dirty="0"/>
              <a:t>思维点拨</a:t>
            </a:r>
            <a:r>
              <a:rPr lang="zh-CN" altLang="zh-CN" sz="2800" b="1" dirty="0" smtClean="0"/>
              <a:t>：</a:t>
            </a:r>
            <a:r>
              <a:rPr lang="zh-CN" altLang="zh-CN" sz="2800" dirty="0"/>
              <a:t>浮沉状态的判断是本题的关键；浮力大小的计算，液体的压强的计算是重点。</a:t>
            </a:r>
          </a:p>
        </p:txBody>
      </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additive="base">
                                        <p:cTn id="18" dur="500" fill="hold"/>
                                        <p:tgtEl>
                                          <p:spTgt spid="16"/>
                                        </p:tgtEl>
                                        <p:attrNameLst>
                                          <p:attrName>ppt_x</p:attrName>
                                        </p:attrNameLst>
                                      </p:cBhvr>
                                      <p:tavLst>
                                        <p:tav tm="0">
                                          <p:val>
                                            <p:strVal val="#ppt_x"/>
                                          </p:val>
                                        </p:tav>
                                        <p:tav tm="100000">
                                          <p:val>
                                            <p:strVal val="#ppt_x"/>
                                          </p:val>
                                        </p:tav>
                                      </p:tavLst>
                                    </p:anim>
                                    <p:anim calcmode="lin" valueType="num">
                                      <p:cBhvr additive="base">
                                        <p:cTn id="19"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8"/>
                                        </p:tgtEl>
                                        <p:attrNameLst>
                                          <p:attrName>style.visibility</p:attrName>
                                        </p:attrNameLst>
                                      </p:cBhvr>
                                      <p:to>
                                        <p:strVal val="visible"/>
                                      </p:to>
                                    </p:set>
                                    <p:anim calcmode="lin" valueType="num">
                                      <p:cBhvr additive="base">
                                        <p:cTn id="24" dur="500" fill="hold"/>
                                        <p:tgtEl>
                                          <p:spTgt spid="18"/>
                                        </p:tgtEl>
                                        <p:attrNameLst>
                                          <p:attrName>ppt_x</p:attrName>
                                        </p:attrNameLst>
                                      </p:cBhvr>
                                      <p:tavLst>
                                        <p:tav tm="0">
                                          <p:val>
                                            <p:strVal val="#ppt_x"/>
                                          </p:val>
                                        </p:tav>
                                        <p:tav tm="100000">
                                          <p:val>
                                            <p:strVal val="#ppt_x"/>
                                          </p:val>
                                        </p:tav>
                                      </p:tavLst>
                                    </p:anim>
                                    <p:anim calcmode="lin" valueType="num">
                                      <p:cBhvr additive="base">
                                        <p:cTn id="25"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0" presetClass="exit" presetSubtype="0" fill="hold" grpId="1" nodeType="clickEffect">
                                  <p:stCondLst>
                                    <p:cond delay="0"/>
                                  </p:stCondLst>
                                  <p:childTnLst>
                                    <p:animEffect transition="out" filter="fade">
                                      <p:cBhvr>
                                        <p:cTn id="29" dur="500"/>
                                        <p:tgtEl>
                                          <p:spTgt spid="17"/>
                                        </p:tgtEl>
                                      </p:cBhvr>
                                    </p:animEffect>
                                    <p:set>
                                      <p:cBhvr>
                                        <p:cTn id="30" dur="1" fill="hold">
                                          <p:stCondLst>
                                            <p:cond delay="499"/>
                                          </p:stCondLst>
                                        </p:cTn>
                                        <p:tgtEl>
                                          <p:spTgt spid="17"/>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wipe(left)">
                                      <p:cBhvr>
                                        <p:cTn id="3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P spid="5" grpId="0"/>
      <p:bldP spid="16" grpId="0"/>
      <p:bldP spid="18" grpId="0"/>
      <p:bldP spid="13"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307408" y="946732"/>
            <a:ext cx="8398835" cy="5777992"/>
          </a:xfrm>
          <a:prstGeom prst="rect">
            <a:avLst/>
          </a:prstGeom>
          <a:noFill/>
        </p:spPr>
        <p:txBody>
          <a:bodyPr wrap="square" lIns="0" rIns="0" rtlCol="0">
            <a:spAutoFit/>
          </a:bodyPr>
          <a:lstStyle/>
          <a:p>
            <a:pPr>
              <a:lnSpc>
                <a:spcPct val="110000"/>
              </a:lnSpc>
            </a:pPr>
            <a:r>
              <a:rPr lang="en-US" altLang="zh-CN" sz="2600" dirty="0"/>
              <a:t>1</a:t>
            </a:r>
            <a:r>
              <a:rPr lang="zh-CN" altLang="zh-CN" sz="2600" dirty="0"/>
              <a:t>．</a:t>
            </a:r>
            <a:r>
              <a:rPr lang="en-US" altLang="zh-CN" sz="2600" dirty="0"/>
              <a:t>(2019·</a:t>
            </a:r>
            <a:r>
              <a:rPr lang="zh-CN" altLang="zh-CN" sz="2600" dirty="0"/>
              <a:t>泰安市</a:t>
            </a:r>
            <a:r>
              <a:rPr lang="en-US" altLang="zh-CN" sz="2600" dirty="0"/>
              <a:t>)</a:t>
            </a:r>
            <a:r>
              <a:rPr lang="zh-CN" altLang="zh-CN" sz="2600" dirty="0"/>
              <a:t>在弹簧测力计下悬挂一个金属零件，示数是</a:t>
            </a:r>
            <a:r>
              <a:rPr lang="en-US" altLang="zh-CN" sz="2600" dirty="0"/>
              <a:t>7.5 N</a:t>
            </a:r>
            <a:r>
              <a:rPr lang="zh-CN" altLang="zh-CN" sz="2600" dirty="0"/>
              <a:t>。把零件浸入密度为</a:t>
            </a:r>
            <a:r>
              <a:rPr lang="en-US" altLang="zh-CN" sz="2600" dirty="0"/>
              <a:t>0.8×10</a:t>
            </a:r>
            <a:r>
              <a:rPr lang="en-US" altLang="zh-CN" sz="2600" baseline="30000" dirty="0"/>
              <a:t>3</a:t>
            </a:r>
            <a:r>
              <a:rPr lang="en-US" altLang="zh-CN" sz="2600" dirty="0"/>
              <a:t> kg/m</a:t>
            </a:r>
            <a:r>
              <a:rPr lang="en-US" altLang="zh-CN" sz="2600" baseline="30000" dirty="0"/>
              <a:t>3</a:t>
            </a:r>
            <a:r>
              <a:rPr lang="zh-CN" altLang="zh-CN" sz="2600" dirty="0"/>
              <a:t>的液体中，当零件</a:t>
            </a:r>
            <a:r>
              <a:rPr lang="en-US" altLang="zh-CN" sz="2600" dirty="0"/>
              <a:t>1/4</a:t>
            </a:r>
            <a:r>
              <a:rPr lang="zh-CN" altLang="zh-CN" sz="2600" dirty="0"/>
              <a:t>的体积露出液面时，测力计的示数是</a:t>
            </a:r>
            <a:r>
              <a:rPr lang="en-US" altLang="zh-CN" sz="2600" dirty="0"/>
              <a:t>6 N</a:t>
            </a:r>
            <a:r>
              <a:rPr lang="zh-CN" altLang="zh-CN" sz="2600" dirty="0"/>
              <a:t>，则金属零件的体积是</a:t>
            </a:r>
            <a:r>
              <a:rPr lang="en-US" altLang="zh-CN" sz="2600" dirty="0"/>
              <a:t>(</a:t>
            </a:r>
            <a:r>
              <a:rPr lang="en-US" altLang="zh-CN" sz="2600" i="1" dirty="0"/>
              <a:t>g</a:t>
            </a:r>
            <a:r>
              <a:rPr lang="zh-CN" altLang="zh-CN" sz="2600" dirty="0"/>
              <a:t>取</a:t>
            </a:r>
            <a:r>
              <a:rPr lang="en-US" altLang="zh-CN" sz="2600" dirty="0"/>
              <a:t>10 N/kg)(</a:t>
            </a:r>
            <a:r>
              <a:rPr lang="zh-CN" altLang="zh-CN" sz="2600" dirty="0"/>
              <a:t>　　</a:t>
            </a:r>
            <a:r>
              <a:rPr lang="en-US" altLang="zh-CN" sz="2600" dirty="0"/>
              <a:t>)</a:t>
            </a:r>
            <a:endParaRPr lang="zh-CN" altLang="zh-CN" sz="2600" dirty="0"/>
          </a:p>
          <a:p>
            <a:pPr>
              <a:lnSpc>
                <a:spcPct val="110000"/>
              </a:lnSpc>
            </a:pPr>
            <a:r>
              <a:rPr lang="en-US" altLang="zh-CN" sz="2600" dirty="0"/>
              <a:t>A</a:t>
            </a:r>
            <a:r>
              <a:rPr lang="zh-CN" altLang="zh-CN" sz="2600" dirty="0"/>
              <a:t>．</a:t>
            </a:r>
            <a:r>
              <a:rPr lang="en-US" altLang="zh-CN" sz="2600" dirty="0"/>
              <a:t>2</a:t>
            </a:r>
            <a:r>
              <a:rPr lang="zh-CN" altLang="zh-CN" sz="2600" dirty="0"/>
              <a:t>×</a:t>
            </a:r>
            <a:r>
              <a:rPr lang="en-US" altLang="zh-CN" sz="2600" dirty="0"/>
              <a:t>10</a:t>
            </a:r>
            <a:r>
              <a:rPr lang="zh-CN" altLang="zh-CN" sz="2600" baseline="30000" dirty="0"/>
              <a:t>－</a:t>
            </a:r>
            <a:r>
              <a:rPr lang="en-US" altLang="zh-CN" sz="2600" baseline="30000" dirty="0"/>
              <a:t>4</a:t>
            </a:r>
            <a:r>
              <a:rPr lang="en-US" altLang="zh-CN" sz="2600" dirty="0"/>
              <a:t>m</a:t>
            </a:r>
            <a:r>
              <a:rPr lang="en-US" altLang="zh-CN" sz="2600" baseline="30000" dirty="0"/>
              <a:t>3</a:t>
            </a:r>
            <a:r>
              <a:rPr lang="en-US" altLang="zh-CN" sz="2600" dirty="0"/>
              <a:t>  </a:t>
            </a:r>
            <a:r>
              <a:rPr lang="en-US" altLang="zh-CN" sz="2600" dirty="0" smtClean="0"/>
              <a:t>		B</a:t>
            </a:r>
            <a:r>
              <a:rPr lang="zh-CN" altLang="zh-CN" sz="2600" dirty="0"/>
              <a:t>．</a:t>
            </a:r>
            <a:r>
              <a:rPr lang="en-US" altLang="zh-CN" sz="2600" dirty="0"/>
              <a:t>2.5</a:t>
            </a:r>
            <a:r>
              <a:rPr lang="zh-CN" altLang="zh-CN" sz="2600" dirty="0"/>
              <a:t>×</a:t>
            </a:r>
            <a:r>
              <a:rPr lang="en-US" altLang="zh-CN" sz="2600" dirty="0"/>
              <a:t>10</a:t>
            </a:r>
            <a:r>
              <a:rPr lang="zh-CN" altLang="zh-CN" sz="2600" baseline="30000" dirty="0"/>
              <a:t>－</a:t>
            </a:r>
            <a:r>
              <a:rPr lang="en-US" altLang="zh-CN" sz="2600" baseline="30000" dirty="0"/>
              <a:t>4</a:t>
            </a:r>
            <a:r>
              <a:rPr lang="en-US" altLang="zh-CN" sz="2600" dirty="0"/>
              <a:t>m</a:t>
            </a:r>
            <a:r>
              <a:rPr lang="en-US" altLang="zh-CN" sz="2600" baseline="30000" dirty="0"/>
              <a:t>3</a:t>
            </a:r>
            <a:r>
              <a:rPr lang="en-US" altLang="zh-CN" sz="2600" dirty="0"/>
              <a:t> </a:t>
            </a:r>
            <a:endParaRPr lang="en-US" altLang="zh-CN" sz="2600" dirty="0" smtClean="0"/>
          </a:p>
          <a:p>
            <a:pPr>
              <a:lnSpc>
                <a:spcPct val="110000"/>
              </a:lnSpc>
            </a:pPr>
            <a:r>
              <a:rPr lang="en-US" altLang="zh-CN" sz="2600" dirty="0" smtClean="0"/>
              <a:t> </a:t>
            </a:r>
            <a:r>
              <a:rPr lang="en-US" altLang="zh-CN" sz="2600" dirty="0"/>
              <a:t>C</a:t>
            </a:r>
            <a:r>
              <a:rPr lang="zh-CN" altLang="zh-CN" sz="2600" dirty="0"/>
              <a:t>．</a:t>
            </a:r>
            <a:r>
              <a:rPr lang="en-US" altLang="zh-CN" sz="2600" dirty="0"/>
              <a:t>6</a:t>
            </a:r>
            <a:r>
              <a:rPr lang="zh-CN" altLang="zh-CN" sz="2600" dirty="0"/>
              <a:t>×</a:t>
            </a:r>
            <a:r>
              <a:rPr lang="en-US" altLang="zh-CN" sz="2600" dirty="0"/>
              <a:t>10</a:t>
            </a:r>
            <a:r>
              <a:rPr lang="zh-CN" altLang="zh-CN" sz="2600" baseline="30000" dirty="0"/>
              <a:t>－</a:t>
            </a:r>
            <a:r>
              <a:rPr lang="en-US" altLang="zh-CN" sz="2600" baseline="30000" dirty="0"/>
              <a:t>4</a:t>
            </a:r>
            <a:r>
              <a:rPr lang="en-US" altLang="zh-CN" sz="2600" dirty="0"/>
              <a:t>m</a:t>
            </a:r>
            <a:r>
              <a:rPr lang="en-US" altLang="zh-CN" sz="2600" baseline="30000" dirty="0"/>
              <a:t>3</a:t>
            </a:r>
            <a:r>
              <a:rPr lang="en-US" altLang="zh-CN" sz="2600" dirty="0"/>
              <a:t>  </a:t>
            </a:r>
            <a:r>
              <a:rPr lang="en-US" altLang="zh-CN" sz="2600" dirty="0" smtClean="0"/>
              <a:t>		D</a:t>
            </a:r>
            <a:r>
              <a:rPr lang="zh-CN" altLang="zh-CN" sz="2600" dirty="0"/>
              <a:t>．</a:t>
            </a:r>
            <a:r>
              <a:rPr lang="en-US" altLang="zh-CN" sz="2600" dirty="0"/>
              <a:t>7.5</a:t>
            </a:r>
            <a:r>
              <a:rPr lang="zh-CN" altLang="zh-CN" sz="2600" dirty="0"/>
              <a:t>×</a:t>
            </a:r>
            <a:r>
              <a:rPr lang="en-US" altLang="zh-CN" sz="2600" dirty="0"/>
              <a:t>10</a:t>
            </a:r>
            <a:r>
              <a:rPr lang="zh-CN" altLang="zh-CN" sz="2600" baseline="30000" dirty="0"/>
              <a:t>－</a:t>
            </a:r>
            <a:r>
              <a:rPr lang="en-US" altLang="zh-CN" sz="2600" baseline="30000" dirty="0"/>
              <a:t>4</a:t>
            </a:r>
            <a:r>
              <a:rPr lang="en-US" altLang="zh-CN" sz="2600" dirty="0"/>
              <a:t>m</a:t>
            </a:r>
            <a:r>
              <a:rPr lang="en-US" altLang="zh-CN" sz="2600" baseline="30000" dirty="0"/>
              <a:t>3</a:t>
            </a:r>
            <a:endParaRPr lang="zh-CN" altLang="zh-CN" sz="2600" dirty="0"/>
          </a:p>
          <a:p>
            <a:pPr>
              <a:lnSpc>
                <a:spcPct val="110000"/>
              </a:lnSpc>
            </a:pPr>
            <a:r>
              <a:rPr lang="en-US" altLang="zh-CN" sz="2600" dirty="0"/>
              <a:t>2</a:t>
            </a:r>
            <a:r>
              <a:rPr lang="zh-CN" altLang="zh-CN" sz="2600" dirty="0"/>
              <a:t>．如图</a:t>
            </a:r>
            <a:r>
              <a:rPr lang="en-US" altLang="zh-CN" sz="2600" dirty="0"/>
              <a:t>8</a:t>
            </a:r>
            <a:r>
              <a:rPr lang="zh-CN" altLang="zh-CN" sz="2600" dirty="0"/>
              <a:t>－</a:t>
            </a:r>
            <a:r>
              <a:rPr lang="en-US" altLang="zh-CN" sz="2600" dirty="0"/>
              <a:t>25</a:t>
            </a:r>
            <a:r>
              <a:rPr lang="zh-CN" altLang="zh-CN" sz="2600" dirty="0"/>
              <a:t>所示，一质地均匀的圆柱形平底玻璃杯，置于水平桌面中央，杯内水中漂浮着一冰块。关于冰熔化前后比较，下列说法正确的是</a:t>
            </a:r>
            <a:r>
              <a:rPr lang="en-US" altLang="zh-CN" sz="2600" dirty="0"/>
              <a:t>( </a:t>
            </a:r>
            <a:r>
              <a:rPr lang="en-US" altLang="zh-CN" sz="2600" dirty="0" smtClean="0"/>
              <a:t>        </a:t>
            </a:r>
            <a:r>
              <a:rPr lang="en-US" altLang="zh-CN" sz="2600" dirty="0"/>
              <a:t>)</a:t>
            </a:r>
            <a:endParaRPr lang="zh-CN" altLang="zh-CN" sz="2600" dirty="0"/>
          </a:p>
          <a:p>
            <a:pPr>
              <a:lnSpc>
                <a:spcPct val="110000"/>
              </a:lnSpc>
            </a:pPr>
            <a:r>
              <a:rPr lang="en-US" altLang="zh-CN" sz="2600" dirty="0"/>
              <a:t>A</a:t>
            </a:r>
            <a:r>
              <a:rPr lang="zh-CN" altLang="zh-CN" sz="2600" dirty="0"/>
              <a:t>．玻璃杯对桌面的压强增加</a:t>
            </a:r>
            <a:r>
              <a:rPr lang="en-US" altLang="zh-CN" sz="2600" dirty="0"/>
              <a:t>  </a:t>
            </a:r>
            <a:endParaRPr lang="en-US" altLang="zh-CN" sz="2600" dirty="0" smtClean="0"/>
          </a:p>
          <a:p>
            <a:pPr>
              <a:lnSpc>
                <a:spcPct val="110000"/>
              </a:lnSpc>
            </a:pPr>
            <a:r>
              <a:rPr lang="en-US" altLang="zh-CN" sz="2600" dirty="0" smtClean="0"/>
              <a:t>B</a:t>
            </a:r>
            <a:r>
              <a:rPr lang="zh-CN" altLang="zh-CN" sz="2600" dirty="0"/>
              <a:t>．容器内液体的密度减小</a:t>
            </a:r>
          </a:p>
          <a:p>
            <a:pPr>
              <a:lnSpc>
                <a:spcPct val="110000"/>
              </a:lnSpc>
            </a:pPr>
            <a:r>
              <a:rPr lang="en-US" altLang="zh-CN" sz="2600" dirty="0"/>
              <a:t>C</a:t>
            </a:r>
            <a:r>
              <a:rPr lang="zh-CN" altLang="zh-CN" sz="2600" dirty="0"/>
              <a:t>．玻璃杯中液面的高度升高</a:t>
            </a:r>
            <a:r>
              <a:rPr lang="en-US" altLang="zh-CN" sz="2600" dirty="0"/>
              <a:t>  </a:t>
            </a:r>
            <a:endParaRPr lang="en-US" altLang="zh-CN" sz="2600" dirty="0" smtClean="0"/>
          </a:p>
          <a:p>
            <a:pPr>
              <a:lnSpc>
                <a:spcPct val="110000"/>
              </a:lnSpc>
            </a:pPr>
            <a:r>
              <a:rPr lang="en-US" altLang="zh-CN" sz="2600" dirty="0" smtClean="0"/>
              <a:t>D</a:t>
            </a:r>
            <a:r>
              <a:rPr lang="zh-CN" altLang="zh-CN" sz="2600" dirty="0"/>
              <a:t>．液体对容器底部的压强不变</a:t>
            </a:r>
          </a:p>
        </p:txBody>
      </p:sp>
      <p:sp>
        <p:nvSpPr>
          <p:cNvPr id="9" name="矩形 8"/>
          <p:cNvSpPr/>
          <p:nvPr/>
        </p:nvSpPr>
        <p:spPr>
          <a:xfrm>
            <a:off x="4633171" y="2290499"/>
            <a:ext cx="423514" cy="523220"/>
          </a:xfrm>
          <a:prstGeom prst="rect">
            <a:avLst/>
          </a:prstGeom>
        </p:spPr>
        <p:txBody>
          <a:bodyPr wrap="none">
            <a:spAutoFit/>
          </a:bodyPr>
          <a:lstStyle/>
          <a:p>
            <a:r>
              <a:rPr lang="en-US" altLang="zh-CN" sz="2800" b="1" dirty="0">
                <a:solidFill>
                  <a:srgbClr val="FF0000"/>
                </a:solidFill>
                <a:latin typeface="Times New Roman" panose="02020603050405020304"/>
              </a:rPr>
              <a:t>B</a:t>
            </a:r>
            <a:endParaRPr lang="zh-CN" altLang="en-US" dirty="0"/>
          </a:p>
        </p:txBody>
      </p:sp>
      <p:grpSp>
        <p:nvGrpSpPr>
          <p:cNvPr id="12" name="组合 11"/>
          <p:cNvGrpSpPr/>
          <p:nvPr/>
        </p:nvGrpSpPr>
        <p:grpSpPr>
          <a:xfrm>
            <a:off x="474943" y="0"/>
            <a:ext cx="8274780" cy="768350"/>
            <a:chOff x="431463" y="178382"/>
            <a:chExt cx="8274780" cy="768350"/>
          </a:xfrm>
        </p:grpSpPr>
        <p:cxnSp>
          <p:nvCxnSpPr>
            <p:cNvPr id="16" name="直接连接符 15"/>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7" name="组合 16"/>
            <p:cNvGrpSpPr/>
            <p:nvPr/>
          </p:nvGrpSpPr>
          <p:grpSpPr>
            <a:xfrm>
              <a:off x="457232" y="178382"/>
              <a:ext cx="5519387" cy="768350"/>
              <a:chOff x="457232" y="178382"/>
              <a:chExt cx="5519387" cy="768350"/>
            </a:xfrm>
          </p:grpSpPr>
          <p:sp>
            <p:nvSpPr>
              <p:cNvPr id="18"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针对训练</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9" name="矩形 18"/>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pic>
        <p:nvPicPr>
          <p:cNvPr id="3" name="图片 2"/>
          <p:cNvPicPr>
            <a:picLocks noChangeAspect="1"/>
          </p:cNvPicPr>
          <p:nvPr/>
        </p:nvPicPr>
        <p:blipFill>
          <a:blip r:embed="rId3"/>
          <a:stretch>
            <a:fillRect/>
          </a:stretch>
        </p:blipFill>
        <p:spPr>
          <a:xfrm>
            <a:off x="6850297" y="4468483"/>
            <a:ext cx="1677250" cy="2174346"/>
          </a:xfrm>
          <a:prstGeom prst="rect">
            <a:avLst/>
          </a:prstGeom>
        </p:spPr>
      </p:pic>
      <p:sp>
        <p:nvSpPr>
          <p:cNvPr id="13" name="矩形 12"/>
          <p:cNvSpPr/>
          <p:nvPr/>
        </p:nvSpPr>
        <p:spPr>
          <a:xfrm>
            <a:off x="4612333" y="4467218"/>
            <a:ext cx="444352" cy="523220"/>
          </a:xfrm>
          <a:prstGeom prst="rect">
            <a:avLst/>
          </a:prstGeom>
        </p:spPr>
        <p:txBody>
          <a:bodyPr wrap="none">
            <a:spAutoFit/>
          </a:bodyPr>
          <a:lstStyle/>
          <a:p>
            <a:r>
              <a:rPr lang="en-US" altLang="zh-CN" sz="2800" b="1" dirty="0" smtClean="0">
                <a:solidFill>
                  <a:srgbClr val="FF0000"/>
                </a:solidFill>
                <a:latin typeface="Times New Roman" panose="02020603050405020304"/>
              </a:rPr>
              <a:t>D</a:t>
            </a:r>
            <a:endParaRPr lang="zh-CN" altLang="en-US" dirty="0"/>
          </a:p>
        </p:txBody>
      </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387988" y="963617"/>
            <a:ext cx="8241667" cy="3242170"/>
          </a:xfrm>
          <a:prstGeom prst="rect">
            <a:avLst/>
          </a:prstGeom>
          <a:noFill/>
        </p:spPr>
        <p:txBody>
          <a:bodyPr wrap="square" lIns="0" rIns="0" rtlCol="0">
            <a:spAutoFit/>
          </a:bodyPr>
          <a:lstStyle/>
          <a:p>
            <a:pPr>
              <a:lnSpc>
                <a:spcPct val="150000"/>
              </a:lnSpc>
            </a:pPr>
            <a:r>
              <a:rPr lang="en-US" altLang="zh-CN" sz="2800" dirty="0"/>
              <a:t>3</a:t>
            </a:r>
            <a:r>
              <a:rPr lang="zh-CN" altLang="zh-CN" sz="2800" dirty="0"/>
              <a:t>．</a:t>
            </a:r>
            <a:r>
              <a:rPr lang="en-US" altLang="zh-CN" sz="2800" dirty="0"/>
              <a:t>(2019·</a:t>
            </a:r>
            <a:r>
              <a:rPr lang="zh-CN" altLang="zh-CN" sz="2800" dirty="0"/>
              <a:t>宜昌市</a:t>
            </a:r>
            <a:r>
              <a:rPr lang="en-US" altLang="zh-CN" sz="2800" dirty="0"/>
              <a:t>)</a:t>
            </a:r>
            <a:r>
              <a:rPr lang="zh-CN" altLang="zh-CN" sz="2800" dirty="0"/>
              <a:t>如图</a:t>
            </a:r>
            <a:r>
              <a:rPr lang="en-US" altLang="zh-CN" sz="2800" dirty="0"/>
              <a:t>8</a:t>
            </a:r>
            <a:r>
              <a:rPr lang="zh-CN" altLang="zh-CN" sz="2800" dirty="0"/>
              <a:t>－</a:t>
            </a:r>
            <a:r>
              <a:rPr lang="en-US" altLang="zh-CN" sz="2800" dirty="0"/>
              <a:t>26</a:t>
            </a:r>
            <a:r>
              <a:rPr lang="zh-CN" altLang="zh-CN" sz="2800" dirty="0"/>
              <a:t>是我国自主研制的首款大型水陆两栖飞机</a:t>
            </a:r>
            <a:r>
              <a:rPr lang="en-US" altLang="zh-CN" sz="2800" dirty="0">
                <a:latin typeface="+mn-ea"/>
              </a:rPr>
              <a:t>“</a:t>
            </a:r>
            <a:r>
              <a:rPr lang="zh-CN" altLang="zh-CN" sz="2800" dirty="0"/>
              <a:t>鲲龙</a:t>
            </a:r>
            <a:r>
              <a:rPr lang="en-US" altLang="zh-CN" sz="2800" dirty="0"/>
              <a:t>AG600</a:t>
            </a:r>
            <a:r>
              <a:rPr lang="en-US" altLang="zh-CN" sz="2800" dirty="0">
                <a:latin typeface="+mn-ea"/>
              </a:rPr>
              <a:t>”</a:t>
            </a:r>
            <a:r>
              <a:rPr lang="zh-CN" altLang="zh-CN" sz="2800" dirty="0"/>
              <a:t>，某次执行任务时它的质量为</a:t>
            </a:r>
            <a:r>
              <a:rPr lang="en-US" altLang="zh-CN" sz="2800" dirty="0"/>
              <a:t>38 t</a:t>
            </a:r>
            <a:r>
              <a:rPr lang="zh-CN" altLang="zh-CN" sz="2800" dirty="0"/>
              <a:t>，当它停在水面上时，排开水的体积是</a:t>
            </a:r>
            <a:r>
              <a:rPr lang="en-US" altLang="zh-CN" sz="2800" dirty="0"/>
              <a:t>__________m</a:t>
            </a:r>
            <a:r>
              <a:rPr lang="en-US" altLang="zh-CN" sz="2800" baseline="30000" dirty="0"/>
              <a:t>3</a:t>
            </a:r>
            <a:r>
              <a:rPr lang="zh-CN" altLang="zh-CN" sz="2800" dirty="0"/>
              <a:t>，受到的浮力为</a:t>
            </a:r>
            <a:r>
              <a:rPr lang="en-US" altLang="zh-CN" sz="2800" dirty="0"/>
              <a:t>__________N</a:t>
            </a:r>
            <a:r>
              <a:rPr lang="zh-CN" altLang="zh-CN" sz="2800" dirty="0"/>
              <a:t>。</a:t>
            </a:r>
            <a:r>
              <a:rPr lang="en-US" altLang="zh-CN" sz="2800" dirty="0"/>
              <a:t>(</a:t>
            </a:r>
            <a:r>
              <a:rPr lang="en-US" altLang="zh-CN" sz="2800" i="1" dirty="0"/>
              <a:t>g</a:t>
            </a:r>
            <a:r>
              <a:rPr lang="zh-CN" altLang="zh-CN" sz="2800" dirty="0"/>
              <a:t>＝</a:t>
            </a:r>
            <a:r>
              <a:rPr lang="en-US" altLang="zh-CN" sz="2800" dirty="0"/>
              <a:t>10 N/kg</a:t>
            </a:r>
            <a:r>
              <a:rPr lang="zh-CN" altLang="zh-CN" sz="2800" dirty="0"/>
              <a:t>，</a:t>
            </a:r>
            <a:r>
              <a:rPr lang="zh-CN" altLang="zh-CN" sz="2800" i="1" dirty="0"/>
              <a:t>ρ</a:t>
            </a:r>
            <a:r>
              <a:rPr lang="zh-CN" altLang="zh-CN" sz="2800" baseline="-25000" dirty="0"/>
              <a:t>水</a:t>
            </a:r>
            <a:r>
              <a:rPr lang="zh-CN" altLang="zh-CN" sz="2800" dirty="0"/>
              <a:t>＝</a:t>
            </a:r>
            <a:r>
              <a:rPr lang="en-US" altLang="zh-CN" sz="2800" dirty="0"/>
              <a:t>1×10</a:t>
            </a:r>
            <a:r>
              <a:rPr lang="en-US" altLang="zh-CN" sz="2800" baseline="30000" dirty="0"/>
              <a:t>3</a:t>
            </a:r>
            <a:r>
              <a:rPr lang="en-US" altLang="zh-CN" sz="2800" dirty="0"/>
              <a:t> kg/m</a:t>
            </a:r>
            <a:r>
              <a:rPr lang="en-US" altLang="zh-CN" sz="2800" baseline="30000" dirty="0"/>
              <a:t>3</a:t>
            </a:r>
            <a:r>
              <a:rPr lang="en-US" altLang="zh-CN" sz="2800" dirty="0"/>
              <a:t>)</a:t>
            </a:r>
            <a:endParaRPr lang="zh-CN" altLang="zh-CN" sz="2800" dirty="0"/>
          </a:p>
        </p:txBody>
      </p:sp>
      <p:sp>
        <p:nvSpPr>
          <p:cNvPr id="9" name="矩形 8"/>
          <p:cNvSpPr/>
          <p:nvPr/>
        </p:nvSpPr>
        <p:spPr>
          <a:xfrm>
            <a:off x="937994" y="2992580"/>
            <a:ext cx="825122" cy="523220"/>
          </a:xfrm>
          <a:prstGeom prst="rect">
            <a:avLst/>
          </a:prstGeom>
        </p:spPr>
        <p:txBody>
          <a:bodyPr wrap="square">
            <a:spAutoFit/>
          </a:bodyPr>
          <a:lstStyle/>
          <a:p>
            <a:r>
              <a:rPr lang="en-US" altLang="zh-CN" sz="2800" b="1" dirty="0" smtClean="0">
                <a:solidFill>
                  <a:srgbClr val="FF0000"/>
                </a:solidFill>
                <a:latin typeface="Times New Roman" panose="02020603050405020304"/>
              </a:rPr>
              <a:t>38</a:t>
            </a:r>
            <a:endParaRPr lang="zh-CN" altLang="en-US" dirty="0"/>
          </a:p>
        </p:txBody>
      </p:sp>
      <p:grpSp>
        <p:nvGrpSpPr>
          <p:cNvPr id="12" name="组合 11"/>
          <p:cNvGrpSpPr/>
          <p:nvPr/>
        </p:nvGrpSpPr>
        <p:grpSpPr>
          <a:xfrm>
            <a:off x="474943" y="0"/>
            <a:ext cx="8274780" cy="768350"/>
            <a:chOff x="431463" y="178382"/>
            <a:chExt cx="8274780" cy="768350"/>
          </a:xfrm>
        </p:grpSpPr>
        <p:cxnSp>
          <p:nvCxnSpPr>
            <p:cNvPr id="16" name="直接连接符 15"/>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7" name="组合 16"/>
            <p:cNvGrpSpPr/>
            <p:nvPr/>
          </p:nvGrpSpPr>
          <p:grpSpPr>
            <a:xfrm>
              <a:off x="457232" y="178382"/>
              <a:ext cx="5519387" cy="768350"/>
              <a:chOff x="457232" y="178382"/>
              <a:chExt cx="5519387" cy="768350"/>
            </a:xfrm>
          </p:grpSpPr>
          <p:sp>
            <p:nvSpPr>
              <p:cNvPr id="20"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针对训练</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21" name="矩形 20"/>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pic>
        <p:nvPicPr>
          <p:cNvPr id="2" name="图片 1"/>
          <p:cNvPicPr>
            <a:picLocks noChangeAspect="1"/>
          </p:cNvPicPr>
          <p:nvPr/>
        </p:nvPicPr>
        <p:blipFill>
          <a:blip r:embed="rId3"/>
          <a:stretch>
            <a:fillRect/>
          </a:stretch>
        </p:blipFill>
        <p:spPr>
          <a:xfrm>
            <a:off x="2614854" y="4284964"/>
            <a:ext cx="3207978" cy="2384139"/>
          </a:xfrm>
          <a:prstGeom prst="rect">
            <a:avLst/>
          </a:prstGeom>
        </p:spPr>
      </p:pic>
      <p:sp>
        <p:nvSpPr>
          <p:cNvPr id="13" name="矩形 12"/>
          <p:cNvSpPr/>
          <p:nvPr/>
        </p:nvSpPr>
        <p:spPr>
          <a:xfrm>
            <a:off x="5257869" y="2992580"/>
            <a:ext cx="1524460" cy="523220"/>
          </a:xfrm>
          <a:prstGeom prst="rect">
            <a:avLst/>
          </a:prstGeom>
        </p:spPr>
        <p:txBody>
          <a:bodyPr wrap="square">
            <a:spAutoFit/>
          </a:bodyPr>
          <a:lstStyle/>
          <a:p>
            <a:r>
              <a:rPr lang="en-US" altLang="zh-CN" sz="2800" b="1" dirty="0" smtClean="0">
                <a:solidFill>
                  <a:srgbClr val="FF0000"/>
                </a:solidFill>
                <a:latin typeface="Times New Roman" panose="02020603050405020304"/>
              </a:rPr>
              <a:t>3.8×10</a:t>
            </a:r>
            <a:r>
              <a:rPr lang="en-US" altLang="zh-CN" sz="2800" b="1" baseline="30000" dirty="0" smtClean="0">
                <a:solidFill>
                  <a:srgbClr val="FF0000"/>
                </a:solidFill>
                <a:latin typeface="Times New Roman" panose="02020603050405020304"/>
              </a:rPr>
              <a:t>5</a:t>
            </a:r>
            <a:endParaRPr lang="zh-CN" altLang="en-US" dirty="0"/>
          </a:p>
        </p:txBody>
      </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245108" y="1294145"/>
            <a:ext cx="8461135" cy="2939266"/>
          </a:xfrm>
          <a:prstGeom prst="rect">
            <a:avLst/>
          </a:prstGeom>
          <a:noFill/>
        </p:spPr>
        <p:txBody>
          <a:bodyPr wrap="square" lIns="0" rIns="0" rtlCol="0">
            <a:spAutoFit/>
          </a:bodyPr>
          <a:lstStyle/>
          <a:p>
            <a:pPr>
              <a:lnSpc>
                <a:spcPts val="3660"/>
              </a:lnSpc>
            </a:pPr>
            <a:r>
              <a:rPr lang="en-US" altLang="zh-CN" sz="2800" dirty="0">
                <a:ea typeface="宋体" panose="02010600030101010101" pitchFamily="2" charset="-122"/>
                <a:cs typeface="方正静蕾简体" panose="03000509000000000000" pitchFamily="65" charset="-122"/>
              </a:rPr>
              <a:t>4</a:t>
            </a:r>
            <a:r>
              <a:rPr lang="zh-CN" altLang="en-US" sz="2800" dirty="0" smtClean="0">
                <a:ea typeface="宋体" panose="02010600030101010101" pitchFamily="2" charset="-122"/>
                <a:cs typeface="方正静蕾简体" panose="03000509000000000000" pitchFamily="65" charset="-122"/>
              </a:rPr>
              <a:t>．如</a:t>
            </a:r>
            <a:r>
              <a:rPr lang="zh-CN" altLang="en-US" sz="2800" dirty="0">
                <a:ea typeface="宋体" panose="02010600030101010101" pitchFamily="2" charset="-122"/>
                <a:cs typeface="方正静蕾简体" panose="03000509000000000000" pitchFamily="65" charset="-122"/>
              </a:rPr>
              <a:t>图</a:t>
            </a:r>
            <a:r>
              <a:rPr lang="en-US" altLang="zh-CN" sz="2800" dirty="0" smtClean="0">
                <a:ea typeface="宋体" panose="02010600030101010101" pitchFamily="2" charset="-122"/>
                <a:cs typeface="方正静蕾简体" panose="03000509000000000000" pitchFamily="65" charset="-122"/>
              </a:rPr>
              <a:t>8-27</a:t>
            </a:r>
            <a:r>
              <a:rPr lang="zh-CN" altLang="en-US" sz="2800" dirty="0" smtClean="0">
                <a:ea typeface="宋体" panose="02010600030101010101" pitchFamily="2" charset="-122"/>
                <a:cs typeface="方正静蕾简体" panose="03000509000000000000" pitchFamily="65" charset="-122"/>
              </a:rPr>
              <a:t>所</a:t>
            </a:r>
            <a:r>
              <a:rPr lang="zh-CN" altLang="en-US" sz="2800" dirty="0">
                <a:ea typeface="宋体" panose="02010600030101010101" pitchFamily="2" charset="-122"/>
                <a:cs typeface="方正静蕾简体" panose="03000509000000000000" pitchFamily="65" charset="-122"/>
              </a:rPr>
              <a:t>示，乒乓球从水里</a:t>
            </a:r>
            <a:r>
              <a:rPr lang="zh-CN" altLang="en-US" sz="2800" dirty="0" smtClean="0">
                <a:ea typeface="宋体" panose="02010600030101010101" pitchFamily="2" charset="-122"/>
                <a:cs typeface="方正静蕾简体" panose="03000509000000000000" pitchFamily="65" charset="-122"/>
              </a:rPr>
              <a:t>上浮</a:t>
            </a:r>
            <a:r>
              <a:rPr lang="zh-CN" altLang="en-US" sz="2800" dirty="0">
                <a:ea typeface="宋体" panose="02010600030101010101" pitchFamily="2" charset="-122"/>
                <a:cs typeface="方正静蕾简体" panose="03000509000000000000" pitchFamily="65" charset="-122"/>
              </a:rPr>
              <a:t>直至漂浮在水面上，乒乓球在</a:t>
            </a:r>
            <a:r>
              <a:rPr lang="en-US" altLang="zh-CN" sz="2800" i="1" dirty="0">
                <a:ea typeface="宋体" panose="02010600030101010101" pitchFamily="2" charset="-122"/>
                <a:cs typeface="方正静蕾简体" panose="03000509000000000000" pitchFamily="65" charset="-122"/>
              </a:rPr>
              <a:t>A</a:t>
            </a:r>
            <a:r>
              <a:rPr lang="zh-CN" altLang="en-US" sz="2800" dirty="0">
                <a:ea typeface="宋体" panose="02010600030101010101" pitchFamily="2" charset="-122"/>
                <a:cs typeface="方正静蕾简体" panose="03000509000000000000" pitchFamily="65" charset="-122"/>
              </a:rPr>
              <a:t>位置时受到的</a:t>
            </a:r>
            <a:r>
              <a:rPr lang="zh-CN" altLang="en-US" sz="2800" dirty="0" smtClean="0">
                <a:ea typeface="宋体" panose="02010600030101010101" pitchFamily="2" charset="-122"/>
                <a:cs typeface="方正静蕾简体" panose="03000509000000000000" pitchFamily="65" charset="-122"/>
              </a:rPr>
              <a:t>浮力</a:t>
            </a:r>
            <a:r>
              <a:rPr lang="zh-CN" altLang="en-US" sz="2800" dirty="0">
                <a:ea typeface="宋体" panose="02010600030101010101" pitchFamily="2" charset="-122"/>
                <a:cs typeface="方正静蕾简体" panose="03000509000000000000" pitchFamily="65" charset="-122"/>
              </a:rPr>
              <a:t>为</a:t>
            </a:r>
            <a:r>
              <a:rPr lang="en-US" altLang="zh-CN" sz="2800" i="1" dirty="0">
                <a:ea typeface="宋体" panose="02010600030101010101" pitchFamily="2" charset="-122"/>
                <a:cs typeface="方正静蕾简体" panose="03000509000000000000" pitchFamily="65" charset="-122"/>
              </a:rPr>
              <a:t>F</a:t>
            </a:r>
            <a:r>
              <a:rPr lang="en-US" altLang="zh-CN" sz="2800" baseline="-25000" dirty="0">
                <a:ea typeface="宋体" panose="02010600030101010101" pitchFamily="2" charset="-122"/>
                <a:cs typeface="方正静蕾简体" panose="03000509000000000000" pitchFamily="65" charset="-122"/>
              </a:rPr>
              <a:t>A</a:t>
            </a:r>
            <a:r>
              <a:rPr lang="zh-CN" altLang="en-US" sz="2800" dirty="0">
                <a:ea typeface="宋体" panose="02010600030101010101" pitchFamily="2" charset="-122"/>
                <a:cs typeface="方正静蕾简体" panose="03000509000000000000" pitchFamily="65" charset="-122"/>
              </a:rPr>
              <a:t>，水对杯底压</a:t>
            </a:r>
            <a:r>
              <a:rPr lang="zh-CN" altLang="en-US" sz="2800" dirty="0" smtClean="0">
                <a:ea typeface="宋体" panose="02010600030101010101" pitchFamily="2" charset="-122"/>
                <a:cs typeface="方正静蕾简体" panose="03000509000000000000" pitchFamily="65" charset="-122"/>
              </a:rPr>
              <a:t>强为</a:t>
            </a:r>
            <a:r>
              <a:rPr lang="en-US" altLang="zh-CN" sz="2800" i="1" dirty="0" err="1">
                <a:ea typeface="宋体" panose="02010600030101010101" pitchFamily="2" charset="-122"/>
                <a:cs typeface="方正静蕾简体" panose="03000509000000000000" pitchFamily="65" charset="-122"/>
              </a:rPr>
              <a:t>p</a:t>
            </a:r>
            <a:r>
              <a:rPr lang="en-US" altLang="zh-CN" sz="2800" baseline="-25000" dirty="0" err="1">
                <a:ea typeface="宋体" panose="02010600030101010101" pitchFamily="2" charset="-122"/>
                <a:cs typeface="方正静蕾简体" panose="03000509000000000000" pitchFamily="65" charset="-122"/>
              </a:rPr>
              <a:t>A</a:t>
            </a:r>
            <a:r>
              <a:rPr lang="zh-CN" altLang="en-US" sz="2800" dirty="0">
                <a:ea typeface="宋体" panose="02010600030101010101" pitchFamily="2" charset="-122"/>
                <a:cs typeface="方正静蕾简体" panose="03000509000000000000" pitchFamily="65" charset="-122"/>
              </a:rPr>
              <a:t>；在</a:t>
            </a:r>
            <a:r>
              <a:rPr lang="en-US" altLang="zh-CN" sz="2800" dirty="0">
                <a:ea typeface="宋体" panose="02010600030101010101" pitchFamily="2" charset="-122"/>
                <a:cs typeface="方正静蕾简体" panose="03000509000000000000" pitchFamily="65" charset="-122"/>
              </a:rPr>
              <a:t>B</a:t>
            </a:r>
            <a:r>
              <a:rPr lang="zh-CN" altLang="en-US" sz="2800" dirty="0">
                <a:ea typeface="宋体" panose="02010600030101010101" pitchFamily="2" charset="-122"/>
                <a:cs typeface="方正静蕾简体" panose="03000509000000000000" pitchFamily="65" charset="-122"/>
              </a:rPr>
              <a:t>位置时受到的</a:t>
            </a:r>
            <a:r>
              <a:rPr lang="zh-CN" altLang="en-US" sz="2800" dirty="0" smtClean="0">
                <a:ea typeface="宋体" panose="02010600030101010101" pitchFamily="2" charset="-122"/>
                <a:cs typeface="方正静蕾简体" panose="03000509000000000000" pitchFamily="65" charset="-122"/>
              </a:rPr>
              <a:t>浮力</a:t>
            </a:r>
            <a:r>
              <a:rPr lang="zh-CN" altLang="en-US" sz="2800" dirty="0">
                <a:ea typeface="宋体" panose="02010600030101010101" pitchFamily="2" charset="-122"/>
                <a:cs typeface="方正静蕾简体" panose="03000509000000000000" pitchFamily="65" charset="-122"/>
              </a:rPr>
              <a:t>为</a:t>
            </a:r>
            <a:r>
              <a:rPr lang="en-US" altLang="zh-CN" sz="2800" i="1" dirty="0">
                <a:ea typeface="宋体" panose="02010600030101010101" pitchFamily="2" charset="-122"/>
                <a:cs typeface="方正静蕾简体" panose="03000509000000000000" pitchFamily="65" charset="-122"/>
              </a:rPr>
              <a:t>F</a:t>
            </a:r>
            <a:r>
              <a:rPr lang="en-US" altLang="zh-CN" sz="2800" baseline="-25000" dirty="0">
                <a:ea typeface="宋体" panose="02010600030101010101" pitchFamily="2" charset="-122"/>
                <a:cs typeface="方正静蕾简体" panose="03000509000000000000" pitchFamily="65" charset="-122"/>
              </a:rPr>
              <a:t>B</a:t>
            </a:r>
            <a:r>
              <a:rPr lang="zh-CN" altLang="en-US" sz="2800" dirty="0">
                <a:ea typeface="宋体" panose="02010600030101010101" pitchFamily="2" charset="-122"/>
                <a:cs typeface="方正静蕾简体" panose="03000509000000000000" pitchFamily="65" charset="-122"/>
              </a:rPr>
              <a:t>，水对杯底压强为</a:t>
            </a:r>
            <a:r>
              <a:rPr lang="en-US" altLang="zh-CN" sz="2800" i="1" dirty="0" err="1">
                <a:ea typeface="宋体" panose="02010600030101010101" pitchFamily="2" charset="-122"/>
                <a:cs typeface="方正静蕾简体" panose="03000509000000000000" pitchFamily="65" charset="-122"/>
              </a:rPr>
              <a:t>p</a:t>
            </a:r>
            <a:r>
              <a:rPr lang="en-US" altLang="zh-CN" sz="2800" baseline="-25000" dirty="0" err="1">
                <a:ea typeface="宋体" panose="02010600030101010101" pitchFamily="2" charset="-122"/>
                <a:cs typeface="方正静蕾简体" panose="03000509000000000000" pitchFamily="65" charset="-122"/>
              </a:rPr>
              <a:t>B</a:t>
            </a:r>
            <a:r>
              <a:rPr lang="zh-CN" altLang="en-US" sz="2800" dirty="0">
                <a:ea typeface="宋体" panose="02010600030101010101" pitchFamily="2" charset="-122"/>
                <a:cs typeface="方正静蕾简体" panose="03000509000000000000" pitchFamily="65" charset="-122"/>
              </a:rPr>
              <a:t>，则它们的大小关系</a:t>
            </a:r>
            <a:r>
              <a:rPr lang="zh-CN" altLang="en-US" sz="2800" dirty="0" smtClean="0">
                <a:ea typeface="宋体" panose="02010600030101010101" pitchFamily="2" charset="-122"/>
                <a:cs typeface="方正静蕾简体" panose="03000509000000000000" pitchFamily="65" charset="-122"/>
              </a:rPr>
              <a:t>是</a:t>
            </a:r>
            <a:r>
              <a:rPr lang="en-US" altLang="zh-CN" sz="2800" i="1" dirty="0" smtClean="0">
                <a:ea typeface="宋体" panose="02010600030101010101" pitchFamily="2" charset="-122"/>
                <a:cs typeface="方正静蕾简体" panose="03000509000000000000" pitchFamily="65" charset="-122"/>
              </a:rPr>
              <a:t>F</a:t>
            </a:r>
            <a:r>
              <a:rPr lang="en-US" altLang="zh-CN" sz="2800" baseline="-25000" dirty="0" smtClean="0">
                <a:ea typeface="宋体" panose="02010600030101010101" pitchFamily="2" charset="-122"/>
                <a:cs typeface="方正静蕾简体" panose="03000509000000000000" pitchFamily="65" charset="-122"/>
              </a:rPr>
              <a:t>A</a:t>
            </a:r>
            <a:r>
              <a:rPr lang="en-US" altLang="zh-CN" sz="2800" u="sng" dirty="0" smtClean="0">
                <a:ea typeface="宋体" panose="02010600030101010101" pitchFamily="2" charset="-122"/>
                <a:cs typeface="方正静蕾简体" panose="03000509000000000000" pitchFamily="65" charset="-122"/>
              </a:rPr>
              <a:t>          </a:t>
            </a:r>
            <a:r>
              <a:rPr lang="en-US" altLang="zh-CN" sz="2800" i="1" dirty="0" smtClean="0">
                <a:ea typeface="宋体" panose="02010600030101010101" pitchFamily="2" charset="-122"/>
                <a:cs typeface="方正静蕾简体" panose="03000509000000000000" pitchFamily="65" charset="-122"/>
              </a:rPr>
              <a:t>F</a:t>
            </a:r>
            <a:r>
              <a:rPr lang="en-US" altLang="zh-CN" sz="2800" baseline="-25000" dirty="0" smtClean="0">
                <a:ea typeface="宋体" panose="02010600030101010101" pitchFamily="2" charset="-122"/>
                <a:cs typeface="方正静蕾简体" panose="03000509000000000000" pitchFamily="65" charset="-122"/>
              </a:rPr>
              <a:t>B</a:t>
            </a:r>
            <a:r>
              <a:rPr lang="zh-CN" altLang="en-US" sz="2800" dirty="0" smtClean="0">
                <a:ea typeface="宋体" panose="02010600030101010101" pitchFamily="2" charset="-122"/>
                <a:cs typeface="方正静蕾简体" panose="03000509000000000000" pitchFamily="65" charset="-122"/>
              </a:rPr>
              <a:t>，</a:t>
            </a:r>
            <a:r>
              <a:rPr lang="en-US" altLang="zh-CN" sz="2800" i="1" dirty="0" err="1" smtClean="0">
                <a:ea typeface="宋体" panose="02010600030101010101" pitchFamily="2" charset="-122"/>
                <a:cs typeface="方正静蕾简体" panose="03000509000000000000" pitchFamily="65" charset="-122"/>
              </a:rPr>
              <a:t>p</a:t>
            </a:r>
            <a:r>
              <a:rPr lang="en-US" altLang="zh-CN" sz="2800" baseline="-25000" dirty="0" err="1" smtClean="0">
                <a:ea typeface="宋体" panose="02010600030101010101" pitchFamily="2" charset="-122"/>
                <a:cs typeface="方正静蕾简体" panose="03000509000000000000" pitchFamily="65" charset="-122"/>
              </a:rPr>
              <a:t>A</a:t>
            </a:r>
            <a:r>
              <a:rPr lang="en-US" altLang="zh-CN" sz="2800" u="sng" dirty="0" smtClean="0">
                <a:ea typeface="宋体" panose="02010600030101010101" pitchFamily="2" charset="-122"/>
                <a:cs typeface="方正静蕾简体" panose="03000509000000000000" pitchFamily="65" charset="-122"/>
              </a:rPr>
              <a:t>          </a:t>
            </a:r>
            <a:r>
              <a:rPr lang="en-US" altLang="zh-CN" sz="2800" i="1" dirty="0" err="1" smtClean="0">
                <a:ea typeface="宋体" panose="02010600030101010101" pitchFamily="2" charset="-122"/>
                <a:cs typeface="方正静蕾简体" panose="03000509000000000000" pitchFamily="65" charset="-122"/>
              </a:rPr>
              <a:t>p</a:t>
            </a:r>
            <a:r>
              <a:rPr lang="en-US" altLang="zh-CN" sz="2800" baseline="-25000" dirty="0" err="1" smtClean="0">
                <a:ea typeface="宋体" panose="02010600030101010101" pitchFamily="2" charset="-122"/>
                <a:cs typeface="方正静蕾简体" panose="03000509000000000000" pitchFamily="65" charset="-122"/>
              </a:rPr>
              <a:t>B</a:t>
            </a:r>
            <a:r>
              <a:rPr lang="zh-CN" altLang="en-US" sz="2800" dirty="0">
                <a:ea typeface="宋体" panose="02010600030101010101" pitchFamily="2" charset="-122"/>
                <a:cs typeface="方正静蕾简体" panose="03000509000000000000" pitchFamily="65" charset="-122"/>
              </a:rPr>
              <a:t>。已知乒乓球的质量为</a:t>
            </a:r>
            <a:r>
              <a:rPr lang="en-US" altLang="zh-CN" sz="2800" dirty="0" smtClean="0">
                <a:ea typeface="宋体" panose="02010600030101010101" pitchFamily="2" charset="-122"/>
                <a:cs typeface="方正静蕾简体" panose="03000509000000000000" pitchFamily="65" charset="-122"/>
              </a:rPr>
              <a:t>2.7 </a:t>
            </a:r>
            <a:r>
              <a:rPr lang="en-US" altLang="zh-CN" sz="2800" dirty="0">
                <a:ea typeface="宋体" panose="02010600030101010101" pitchFamily="2" charset="-122"/>
                <a:cs typeface="方正静蕾简体" panose="03000509000000000000" pitchFamily="65" charset="-122"/>
              </a:rPr>
              <a:t>g</a:t>
            </a:r>
            <a:r>
              <a:rPr lang="zh-CN" altLang="en-US" sz="2800" dirty="0" smtClean="0">
                <a:ea typeface="宋体" panose="02010600030101010101" pitchFamily="2" charset="-122"/>
                <a:cs typeface="方正静蕾简体" panose="03000509000000000000" pitchFamily="65" charset="-122"/>
              </a:rPr>
              <a:t>，当</a:t>
            </a:r>
            <a:r>
              <a:rPr lang="zh-CN" altLang="en-US" sz="2800" dirty="0">
                <a:ea typeface="宋体" panose="02010600030101010101" pitchFamily="2" charset="-122"/>
                <a:cs typeface="方正静蕾简体" panose="03000509000000000000" pitchFamily="65" charset="-122"/>
              </a:rPr>
              <a:t>它漂浮在水面时，排开水的体积</a:t>
            </a:r>
            <a:r>
              <a:rPr lang="zh-CN" altLang="en-US" sz="2800" dirty="0" smtClean="0">
                <a:ea typeface="宋体" panose="02010600030101010101" pitchFamily="2" charset="-122"/>
                <a:cs typeface="方正静蕾简体" panose="03000509000000000000" pitchFamily="65" charset="-122"/>
              </a:rPr>
              <a:t>为</a:t>
            </a:r>
            <a:r>
              <a:rPr lang="en-US" altLang="zh-CN" sz="2800" u="sng" dirty="0" smtClean="0">
                <a:ea typeface="宋体" panose="02010600030101010101" pitchFamily="2" charset="-122"/>
                <a:cs typeface="方正静蕾简体" panose="03000509000000000000" pitchFamily="65" charset="-122"/>
              </a:rPr>
              <a:t>           </a:t>
            </a:r>
            <a:r>
              <a:rPr lang="en-US" altLang="zh-CN" sz="2800" dirty="0" smtClean="0">
                <a:ea typeface="宋体" panose="02010600030101010101" pitchFamily="2" charset="-122"/>
                <a:cs typeface="方正静蕾简体" panose="03000509000000000000" pitchFamily="65" charset="-122"/>
              </a:rPr>
              <a:t>cm</a:t>
            </a:r>
            <a:r>
              <a:rPr lang="en-US" altLang="zh-CN" sz="2800" baseline="30000" dirty="0" smtClean="0">
                <a:ea typeface="宋体" panose="02010600030101010101" pitchFamily="2" charset="-122"/>
                <a:cs typeface="方正静蕾简体" panose="03000509000000000000" pitchFamily="65" charset="-122"/>
              </a:rPr>
              <a:t>3</a:t>
            </a:r>
            <a:r>
              <a:rPr lang="zh-CN" altLang="en-US" sz="2800" dirty="0">
                <a:ea typeface="宋体" panose="02010600030101010101" pitchFamily="2" charset="-122"/>
                <a:cs typeface="方正静蕾简体" panose="03000509000000000000" pitchFamily="65" charset="-122"/>
              </a:rPr>
              <a:t>。</a:t>
            </a:r>
          </a:p>
        </p:txBody>
      </p:sp>
      <p:sp>
        <p:nvSpPr>
          <p:cNvPr id="9" name="矩形 8"/>
          <p:cNvSpPr/>
          <p:nvPr/>
        </p:nvSpPr>
        <p:spPr>
          <a:xfrm>
            <a:off x="6031976" y="2699982"/>
            <a:ext cx="1211131" cy="523220"/>
          </a:xfrm>
          <a:prstGeom prst="rect">
            <a:avLst/>
          </a:prstGeom>
        </p:spPr>
        <p:txBody>
          <a:bodyPr wrap="square">
            <a:spAutoFit/>
          </a:bodyPr>
          <a:lstStyle/>
          <a:p>
            <a:r>
              <a:rPr lang="en-US" altLang="zh-CN" sz="2800" b="1" dirty="0" smtClean="0">
                <a:solidFill>
                  <a:srgbClr val="FF0000"/>
                </a:solidFill>
                <a:latin typeface="Times New Roman" panose="02020603050405020304"/>
              </a:rPr>
              <a:t>&gt;</a:t>
            </a:r>
            <a:endParaRPr lang="zh-CN" altLang="en-US" dirty="0"/>
          </a:p>
        </p:txBody>
      </p:sp>
      <p:sp>
        <p:nvSpPr>
          <p:cNvPr id="16" name="矩形 15"/>
          <p:cNvSpPr/>
          <p:nvPr/>
        </p:nvSpPr>
        <p:spPr>
          <a:xfrm>
            <a:off x="1212670" y="3555252"/>
            <a:ext cx="1082872" cy="523220"/>
          </a:xfrm>
          <a:prstGeom prst="rect">
            <a:avLst/>
          </a:prstGeom>
        </p:spPr>
        <p:txBody>
          <a:bodyPr wrap="square">
            <a:spAutoFit/>
          </a:bodyPr>
          <a:lstStyle/>
          <a:p>
            <a:r>
              <a:rPr lang="en-US" altLang="zh-CN" sz="2800" b="1" dirty="0" smtClean="0">
                <a:solidFill>
                  <a:srgbClr val="FF0000"/>
                </a:solidFill>
                <a:latin typeface="Times New Roman" panose="02020603050405020304"/>
              </a:rPr>
              <a:t>2.7</a:t>
            </a:r>
            <a:endParaRPr lang="zh-CN" altLang="en-US" dirty="0"/>
          </a:p>
        </p:txBody>
      </p:sp>
      <p:sp>
        <p:nvSpPr>
          <p:cNvPr id="17" name="矩形 16"/>
          <p:cNvSpPr/>
          <p:nvPr/>
        </p:nvSpPr>
        <p:spPr>
          <a:xfrm>
            <a:off x="4053095" y="2699982"/>
            <a:ext cx="1211131" cy="523220"/>
          </a:xfrm>
          <a:prstGeom prst="rect">
            <a:avLst/>
          </a:prstGeom>
        </p:spPr>
        <p:txBody>
          <a:bodyPr wrap="square">
            <a:spAutoFit/>
          </a:bodyPr>
          <a:lstStyle/>
          <a:p>
            <a:r>
              <a:rPr lang="en-US" altLang="zh-CN" sz="2800" b="1" dirty="0" smtClean="0">
                <a:solidFill>
                  <a:srgbClr val="FF0000"/>
                </a:solidFill>
                <a:latin typeface="Times New Roman" panose="02020603050405020304"/>
              </a:rPr>
              <a:t>&gt;</a:t>
            </a:r>
            <a:endParaRPr lang="zh-CN" altLang="en-US" dirty="0"/>
          </a:p>
        </p:txBody>
      </p:sp>
      <p:grpSp>
        <p:nvGrpSpPr>
          <p:cNvPr id="18" name="组合 17"/>
          <p:cNvGrpSpPr/>
          <p:nvPr/>
        </p:nvGrpSpPr>
        <p:grpSpPr>
          <a:xfrm>
            <a:off x="474943" y="0"/>
            <a:ext cx="8274780" cy="768350"/>
            <a:chOff x="431463" y="178382"/>
            <a:chExt cx="8274780" cy="768350"/>
          </a:xfrm>
        </p:grpSpPr>
        <p:cxnSp>
          <p:nvCxnSpPr>
            <p:cNvPr id="19" name="直接连接符 18"/>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20" name="组合 19"/>
            <p:cNvGrpSpPr/>
            <p:nvPr/>
          </p:nvGrpSpPr>
          <p:grpSpPr>
            <a:xfrm>
              <a:off x="457232" y="178382"/>
              <a:ext cx="5519387" cy="768350"/>
              <a:chOff x="457232" y="178382"/>
              <a:chExt cx="5519387" cy="768350"/>
            </a:xfrm>
          </p:grpSpPr>
          <p:sp>
            <p:nvSpPr>
              <p:cNvPr id="21"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针对训练</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22" name="矩形 21"/>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pic>
        <p:nvPicPr>
          <p:cNvPr id="3" name="图片 2"/>
          <p:cNvPicPr>
            <a:picLocks noChangeAspect="1"/>
          </p:cNvPicPr>
          <p:nvPr/>
        </p:nvPicPr>
        <p:blipFill>
          <a:blip r:embed="rId3"/>
          <a:stretch>
            <a:fillRect/>
          </a:stretch>
        </p:blipFill>
        <p:spPr>
          <a:xfrm>
            <a:off x="3148541" y="3816862"/>
            <a:ext cx="2398243" cy="2918617"/>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6" grpId="0"/>
      <p:bldP spid="17"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474943" y="930021"/>
            <a:ext cx="8274779" cy="6093976"/>
          </a:xfrm>
          <a:prstGeom prst="rect">
            <a:avLst/>
          </a:prstGeom>
          <a:noFill/>
        </p:spPr>
        <p:txBody>
          <a:bodyPr wrap="square" lIns="0" rIns="0" rtlCol="0">
            <a:spAutoFit/>
          </a:bodyPr>
          <a:lstStyle/>
          <a:p>
            <a:pPr fontAlgn="auto">
              <a:lnSpc>
                <a:spcPts val="3860"/>
              </a:lnSpc>
            </a:pPr>
            <a:r>
              <a:rPr lang="en-US" altLang="zh-CN" sz="2800" dirty="0" smtClean="0">
                <a:cs typeface="方正静蕾简体" panose="03000509000000000000" pitchFamily="65" charset="-122"/>
              </a:rPr>
              <a:t>5.(2017·</a:t>
            </a:r>
            <a:r>
              <a:rPr lang="zh-CN" altLang="en-US" sz="2800" dirty="0" smtClean="0">
                <a:cs typeface="方正静蕾简体" panose="03000509000000000000" pitchFamily="65" charset="-122"/>
              </a:rPr>
              <a:t>自贡市</a:t>
            </a:r>
            <a:r>
              <a:rPr lang="en-US" altLang="zh-CN" sz="2800" dirty="0" smtClean="0">
                <a:cs typeface="方正静蕾简体" panose="03000509000000000000" pitchFamily="65" charset="-122"/>
              </a:rPr>
              <a:t>)</a:t>
            </a:r>
            <a:r>
              <a:rPr lang="zh-CN" altLang="en-US" sz="2800" dirty="0" smtClean="0">
                <a:cs typeface="方正静蕾简体" panose="03000509000000000000" pitchFamily="65" charset="-122"/>
              </a:rPr>
              <a:t>有质量相同的两个实心球，其密度分别为水的密度的</a:t>
            </a:r>
            <a:r>
              <a:rPr lang="en-US" altLang="zh-CN" sz="2800" dirty="0" smtClean="0">
                <a:cs typeface="方正静蕾简体" panose="03000509000000000000" pitchFamily="65" charset="-122"/>
              </a:rPr>
              <a:t>2</a:t>
            </a:r>
            <a:r>
              <a:rPr lang="zh-CN" altLang="en-US" sz="2800" dirty="0" smtClean="0">
                <a:cs typeface="方正静蕾简体" panose="03000509000000000000" pitchFamily="65" charset="-122"/>
              </a:rPr>
              <a:t>倍和</a:t>
            </a:r>
            <a:r>
              <a:rPr lang="en-US" altLang="zh-CN" sz="2800" dirty="0" smtClean="0">
                <a:cs typeface="方正静蕾简体" panose="03000509000000000000" pitchFamily="65" charset="-122"/>
              </a:rPr>
              <a:t>5</a:t>
            </a:r>
            <a:r>
              <a:rPr lang="zh-CN" altLang="en-US" sz="2800" dirty="0" smtClean="0">
                <a:cs typeface="方正静蕾简体" panose="03000509000000000000" pitchFamily="65" charset="-122"/>
              </a:rPr>
              <a:t>倍。把它们分别挂在两个弹簧测力计的下端，然后将两球完全浸没在水中，此时两球所受浮力之比为</a:t>
            </a:r>
            <a:r>
              <a:rPr lang="en-US" altLang="zh-CN" sz="2800" u="sng" dirty="0" smtClean="0">
                <a:cs typeface="方正静蕾简体" panose="03000509000000000000" pitchFamily="65" charset="-122"/>
              </a:rPr>
              <a:t>            </a:t>
            </a:r>
            <a:r>
              <a:rPr lang="zh-CN" altLang="en-US" sz="2800" dirty="0" smtClean="0">
                <a:cs typeface="方正静蕾简体" panose="03000509000000000000" pitchFamily="65" charset="-122"/>
              </a:rPr>
              <a:t>，两弹簧测力计的示数之比为</a:t>
            </a:r>
            <a:r>
              <a:rPr lang="en-US" altLang="zh-CN" sz="2800" u="sng" dirty="0" smtClean="0">
                <a:cs typeface="方正静蕾简体" panose="03000509000000000000" pitchFamily="65" charset="-122"/>
              </a:rPr>
              <a:t>            </a:t>
            </a:r>
            <a:r>
              <a:rPr lang="zh-CN" altLang="en-US" sz="2800" dirty="0" smtClean="0">
                <a:cs typeface="方正静蕾简体" panose="03000509000000000000" pitchFamily="65" charset="-122"/>
              </a:rPr>
              <a:t>。</a:t>
            </a:r>
            <a:endParaRPr lang="en-US" altLang="zh-CN" sz="2800" dirty="0" smtClean="0">
              <a:cs typeface="方正静蕾简体" panose="03000509000000000000" pitchFamily="65" charset="-122"/>
            </a:endParaRPr>
          </a:p>
          <a:p>
            <a:pPr>
              <a:lnSpc>
                <a:spcPts val="3860"/>
              </a:lnSpc>
            </a:pPr>
            <a:r>
              <a:rPr lang="en-US" altLang="zh-CN" sz="2800" dirty="0" smtClean="0">
                <a:cs typeface="方正静蕾简体" panose="03000509000000000000" pitchFamily="65" charset="-122"/>
              </a:rPr>
              <a:t>6</a:t>
            </a:r>
            <a:r>
              <a:rPr lang="zh-CN" altLang="en-US" sz="2800" dirty="0" smtClean="0">
                <a:cs typeface="方正静蕾简体" panose="03000509000000000000" pitchFamily="65" charset="-122"/>
              </a:rPr>
              <a:t>．</a:t>
            </a:r>
            <a:r>
              <a:rPr lang="en-US" altLang="zh-CN" sz="2800" dirty="0">
                <a:cs typeface="方正静蕾简体" panose="03000509000000000000" pitchFamily="65" charset="-122"/>
              </a:rPr>
              <a:t>(2018·</a:t>
            </a:r>
            <a:r>
              <a:rPr lang="zh-CN" altLang="en-US" sz="2800" dirty="0">
                <a:cs typeface="方正静蕾简体" panose="03000509000000000000" pitchFamily="65" charset="-122"/>
              </a:rPr>
              <a:t>攀枝花市</a:t>
            </a:r>
            <a:r>
              <a:rPr lang="en-US" altLang="zh-CN" sz="2800" dirty="0">
                <a:cs typeface="方正静蕾简体" panose="03000509000000000000" pitchFamily="65" charset="-122"/>
              </a:rPr>
              <a:t>)</a:t>
            </a:r>
            <a:r>
              <a:rPr lang="zh-CN" altLang="en-US" sz="2800" dirty="0">
                <a:cs typeface="方正静蕾简体" panose="03000509000000000000" pitchFamily="65" charset="-122"/>
              </a:rPr>
              <a:t>将一合金块轻轻放入盛满水的溢水杯中，当其静止后有</a:t>
            </a:r>
            <a:r>
              <a:rPr lang="en-US" altLang="zh-CN" sz="2800" dirty="0">
                <a:cs typeface="方正静蕾简体" panose="03000509000000000000" pitchFamily="65" charset="-122"/>
              </a:rPr>
              <a:t>72 g</a:t>
            </a:r>
            <a:r>
              <a:rPr lang="zh-CN" altLang="en-US" sz="2800" dirty="0">
                <a:cs typeface="方正静蕾简体" panose="03000509000000000000" pitchFamily="65" charset="-122"/>
              </a:rPr>
              <a:t>水溢出，再将其捞出擦干后轻轻放入盛满酒精的溢水杯中，当其静止后有</a:t>
            </a:r>
            <a:r>
              <a:rPr lang="en-US" altLang="zh-CN" sz="2800" dirty="0">
                <a:cs typeface="方正静蕾简体" panose="03000509000000000000" pitchFamily="65" charset="-122"/>
              </a:rPr>
              <a:t>64 g</a:t>
            </a:r>
            <a:r>
              <a:rPr lang="zh-CN" altLang="en-US" sz="2800" dirty="0">
                <a:cs typeface="方正静蕾简体" panose="03000509000000000000" pitchFamily="65" charset="-122"/>
              </a:rPr>
              <a:t>酒精溢出，则合金块在酒精中受到的浮力为</a:t>
            </a:r>
            <a:r>
              <a:rPr lang="zh-CN" altLang="en-US" sz="2800" u="sng" dirty="0">
                <a:cs typeface="方正静蕾简体" panose="03000509000000000000" pitchFamily="65" charset="-122"/>
              </a:rPr>
              <a:t>   </a:t>
            </a:r>
            <a:r>
              <a:rPr lang="zh-CN" altLang="en-US" sz="2800" u="sng" dirty="0" smtClean="0">
                <a:cs typeface="方正静蕾简体" panose="03000509000000000000" pitchFamily="65" charset="-122"/>
              </a:rPr>
              <a:t>       </a:t>
            </a:r>
            <a:r>
              <a:rPr lang="en-US" altLang="zh-CN" sz="2800" dirty="0">
                <a:cs typeface="方正静蕾简体" panose="03000509000000000000" pitchFamily="65" charset="-122"/>
              </a:rPr>
              <a:t>N</a:t>
            </a:r>
            <a:r>
              <a:rPr lang="zh-CN" altLang="en-US" sz="2800" dirty="0">
                <a:cs typeface="方正静蕾简体" panose="03000509000000000000" pitchFamily="65" charset="-122"/>
              </a:rPr>
              <a:t>，合金块的密度为</a:t>
            </a:r>
            <a:r>
              <a:rPr lang="en-US" altLang="zh-CN" sz="2800" u="sng" dirty="0">
                <a:cs typeface="方正静蕾简体" panose="03000509000000000000" pitchFamily="65" charset="-122"/>
              </a:rPr>
              <a:t>     </a:t>
            </a:r>
            <a:r>
              <a:rPr lang="en-US" altLang="zh-CN" sz="2800" u="sng" dirty="0" smtClean="0">
                <a:cs typeface="方正静蕾简体" panose="03000509000000000000" pitchFamily="65" charset="-122"/>
              </a:rPr>
              <a:t>         </a:t>
            </a:r>
            <a:r>
              <a:rPr lang="en-US" altLang="zh-CN" sz="2800" dirty="0">
                <a:cs typeface="方正静蕾简体" panose="03000509000000000000" pitchFamily="65" charset="-122"/>
              </a:rPr>
              <a:t>kg/m</a:t>
            </a:r>
            <a:r>
              <a:rPr lang="en-US" altLang="zh-CN" sz="2800" baseline="30000" dirty="0">
                <a:cs typeface="方正静蕾简体" panose="03000509000000000000" pitchFamily="65" charset="-122"/>
              </a:rPr>
              <a:t>3</a:t>
            </a:r>
            <a:r>
              <a:rPr lang="zh-CN" altLang="en-US" sz="2800" dirty="0">
                <a:cs typeface="方正静蕾简体" panose="03000509000000000000" pitchFamily="65" charset="-122"/>
              </a:rPr>
              <a:t>。</a:t>
            </a:r>
            <a:r>
              <a:rPr lang="en-US" altLang="zh-CN" sz="2800" dirty="0">
                <a:cs typeface="方正静蕾简体" panose="03000509000000000000" pitchFamily="65" charset="-122"/>
              </a:rPr>
              <a:t>(</a:t>
            </a:r>
            <a:r>
              <a:rPr lang="en-US" altLang="zh-CN" sz="2800" i="1" dirty="0">
                <a:cs typeface="方正静蕾简体" panose="03000509000000000000" pitchFamily="65" charset="-122"/>
              </a:rPr>
              <a:t>ρ</a:t>
            </a:r>
            <a:r>
              <a:rPr lang="zh-CN" altLang="en-US" sz="2800" baseline="-25000" dirty="0">
                <a:cs typeface="方正静蕾简体" panose="03000509000000000000" pitchFamily="65" charset="-122"/>
              </a:rPr>
              <a:t>酒精</a:t>
            </a:r>
            <a:r>
              <a:rPr lang="zh-CN" altLang="en-US" sz="2800" dirty="0">
                <a:cs typeface="方正静蕾简体" panose="03000509000000000000" pitchFamily="65" charset="-122"/>
              </a:rPr>
              <a:t>＝</a:t>
            </a:r>
            <a:r>
              <a:rPr lang="en-US" altLang="zh-CN" sz="2800" dirty="0">
                <a:cs typeface="方正静蕾简体" panose="03000509000000000000" pitchFamily="65" charset="-122"/>
              </a:rPr>
              <a:t>0.8×10</a:t>
            </a:r>
            <a:r>
              <a:rPr lang="en-US" altLang="zh-CN" sz="2800" baseline="30000" dirty="0">
                <a:cs typeface="方正静蕾简体" panose="03000509000000000000" pitchFamily="65" charset="-122"/>
              </a:rPr>
              <a:t>3</a:t>
            </a:r>
            <a:r>
              <a:rPr lang="en-US" altLang="zh-CN" sz="2800" dirty="0">
                <a:cs typeface="方正静蕾简体" panose="03000509000000000000" pitchFamily="65" charset="-122"/>
              </a:rPr>
              <a:t> kg/m</a:t>
            </a:r>
            <a:r>
              <a:rPr lang="en-US" altLang="zh-CN" sz="2800" baseline="30000" dirty="0">
                <a:cs typeface="方正静蕾简体" panose="03000509000000000000" pitchFamily="65" charset="-122"/>
              </a:rPr>
              <a:t>3</a:t>
            </a:r>
            <a:r>
              <a:rPr lang="zh-CN" altLang="en-US" sz="2800" dirty="0">
                <a:cs typeface="方正静蕾简体" panose="03000509000000000000" pitchFamily="65" charset="-122"/>
              </a:rPr>
              <a:t>，</a:t>
            </a:r>
            <a:r>
              <a:rPr lang="en-US" altLang="zh-CN" sz="2800" dirty="0">
                <a:cs typeface="方正静蕾简体" panose="03000509000000000000" pitchFamily="65" charset="-122"/>
              </a:rPr>
              <a:t>g</a:t>
            </a:r>
            <a:r>
              <a:rPr lang="zh-CN" altLang="en-US" sz="2800" dirty="0">
                <a:cs typeface="方正静蕾简体" panose="03000509000000000000" pitchFamily="65" charset="-122"/>
              </a:rPr>
              <a:t>＝</a:t>
            </a:r>
            <a:r>
              <a:rPr lang="en-US" altLang="zh-CN" sz="2800" dirty="0">
                <a:cs typeface="方正静蕾简体" panose="03000509000000000000" pitchFamily="65" charset="-122"/>
              </a:rPr>
              <a:t>10 N/kg</a:t>
            </a:r>
            <a:r>
              <a:rPr lang="en-US" altLang="zh-CN" sz="2800" dirty="0" smtClean="0">
                <a:cs typeface="方正静蕾简体" panose="03000509000000000000" pitchFamily="65" charset="-122"/>
              </a:rPr>
              <a:t>)</a:t>
            </a:r>
            <a:endParaRPr lang="en-US" altLang="zh-CN" sz="2800" dirty="0">
              <a:cs typeface="方正静蕾简体" panose="03000509000000000000" pitchFamily="65" charset="-122"/>
            </a:endParaRPr>
          </a:p>
          <a:p>
            <a:pPr fontAlgn="auto">
              <a:lnSpc>
                <a:spcPts val="3860"/>
              </a:lnSpc>
            </a:pPr>
            <a:endParaRPr lang="zh-CN" altLang="en-US" sz="2800" dirty="0">
              <a:cs typeface="方正静蕾简体" panose="03000509000000000000" pitchFamily="65" charset="-122"/>
            </a:endParaRPr>
          </a:p>
        </p:txBody>
      </p:sp>
      <p:sp>
        <p:nvSpPr>
          <p:cNvPr id="9" name="矩形 8"/>
          <p:cNvSpPr/>
          <p:nvPr/>
        </p:nvSpPr>
        <p:spPr>
          <a:xfrm>
            <a:off x="3518621" y="2445357"/>
            <a:ext cx="663964" cy="523220"/>
          </a:xfrm>
          <a:prstGeom prst="rect">
            <a:avLst/>
          </a:prstGeom>
        </p:spPr>
        <p:txBody>
          <a:bodyPr wrap="none">
            <a:spAutoFit/>
          </a:bodyPr>
          <a:lstStyle/>
          <a:p>
            <a:pPr algn="l"/>
            <a:r>
              <a:rPr lang="en-US" altLang="zh-CN" sz="2800" b="1" dirty="0" smtClean="0">
                <a:solidFill>
                  <a:srgbClr val="FF0000"/>
                </a:solidFill>
                <a:ea typeface="楷体" panose="02010609060101010101" pitchFamily="49" charset="-122"/>
                <a:sym typeface="+mn-ea"/>
              </a:rPr>
              <a:t>5:2</a:t>
            </a:r>
            <a:endParaRPr lang="zh-CN" altLang="en-US" sz="2800" b="1" dirty="0">
              <a:solidFill>
                <a:srgbClr val="FF0000"/>
              </a:solidFill>
              <a:ea typeface="楷体" panose="02010609060101010101" pitchFamily="49" charset="-122"/>
              <a:sym typeface="+mn-ea"/>
            </a:endParaRPr>
          </a:p>
        </p:txBody>
      </p:sp>
      <p:sp>
        <p:nvSpPr>
          <p:cNvPr id="10" name="矩形 9"/>
          <p:cNvSpPr/>
          <p:nvPr/>
        </p:nvSpPr>
        <p:spPr>
          <a:xfrm>
            <a:off x="996647" y="2932053"/>
            <a:ext cx="663964" cy="523220"/>
          </a:xfrm>
          <a:prstGeom prst="rect">
            <a:avLst/>
          </a:prstGeom>
        </p:spPr>
        <p:txBody>
          <a:bodyPr wrap="none">
            <a:spAutoFit/>
          </a:bodyPr>
          <a:lstStyle/>
          <a:p>
            <a:pPr algn="l"/>
            <a:r>
              <a:rPr lang="en-US" altLang="zh-CN" sz="2800" b="1" dirty="0" smtClean="0">
                <a:solidFill>
                  <a:srgbClr val="FF0000"/>
                </a:solidFill>
                <a:ea typeface="楷体" panose="02010609060101010101" pitchFamily="49" charset="-122"/>
                <a:sym typeface="+mn-ea"/>
              </a:rPr>
              <a:t>5:8</a:t>
            </a:r>
            <a:endParaRPr lang="zh-CN" altLang="en-US" sz="2800" b="1" dirty="0">
              <a:solidFill>
                <a:srgbClr val="FF0000"/>
              </a:solidFill>
              <a:ea typeface="楷体" panose="02010609060101010101" pitchFamily="49" charset="-122"/>
              <a:sym typeface="+mn-ea"/>
            </a:endParaRPr>
          </a:p>
        </p:txBody>
      </p:sp>
      <p:grpSp>
        <p:nvGrpSpPr>
          <p:cNvPr id="12" name="组合 11"/>
          <p:cNvGrpSpPr/>
          <p:nvPr/>
        </p:nvGrpSpPr>
        <p:grpSpPr>
          <a:xfrm>
            <a:off x="474943" y="0"/>
            <a:ext cx="8274780" cy="768350"/>
            <a:chOff x="431463" y="178382"/>
            <a:chExt cx="8274780" cy="768350"/>
          </a:xfrm>
        </p:grpSpPr>
        <p:cxnSp>
          <p:nvCxnSpPr>
            <p:cNvPr id="14" name="直接连接符 13"/>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5" name="组合 14"/>
            <p:cNvGrpSpPr/>
            <p:nvPr/>
          </p:nvGrpSpPr>
          <p:grpSpPr>
            <a:xfrm>
              <a:off x="457232" y="178382"/>
              <a:ext cx="5519387" cy="768350"/>
              <a:chOff x="457232" y="178382"/>
              <a:chExt cx="5519387" cy="768350"/>
            </a:xfrm>
          </p:grpSpPr>
          <p:sp>
            <p:nvSpPr>
              <p:cNvPr id="16"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能力提升</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7" name="矩形 16"/>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
        <p:nvSpPr>
          <p:cNvPr id="11" name="矩形 10"/>
          <p:cNvSpPr/>
          <p:nvPr/>
        </p:nvSpPr>
        <p:spPr>
          <a:xfrm>
            <a:off x="7201477" y="4871855"/>
            <a:ext cx="813043" cy="523220"/>
          </a:xfrm>
          <a:prstGeom prst="rect">
            <a:avLst/>
          </a:prstGeom>
        </p:spPr>
        <p:txBody>
          <a:bodyPr wrap="none">
            <a:spAutoFit/>
          </a:bodyPr>
          <a:lstStyle/>
          <a:p>
            <a:r>
              <a:rPr lang="en-US" altLang="zh-CN" sz="2800" b="1" dirty="0">
                <a:solidFill>
                  <a:srgbClr val="FF0000"/>
                </a:solidFill>
                <a:ea typeface="楷体" panose="02010609060101010101" pitchFamily="49" charset="-122"/>
                <a:sym typeface="+mn-ea"/>
              </a:rPr>
              <a:t>0.64</a:t>
            </a:r>
            <a:endParaRPr lang="zh-CN" altLang="en-US" sz="2800" b="1" dirty="0">
              <a:solidFill>
                <a:srgbClr val="FF0000"/>
              </a:solidFill>
              <a:ea typeface="楷体" panose="02010609060101010101" pitchFamily="49" charset="-122"/>
              <a:sym typeface="+mn-ea"/>
            </a:endParaRPr>
          </a:p>
        </p:txBody>
      </p:sp>
      <p:sp>
        <p:nvSpPr>
          <p:cNvPr id="13" name="矩形 12"/>
          <p:cNvSpPr/>
          <p:nvPr/>
        </p:nvSpPr>
        <p:spPr>
          <a:xfrm>
            <a:off x="2870986" y="5395075"/>
            <a:ext cx="1473480" cy="523220"/>
          </a:xfrm>
          <a:prstGeom prst="rect">
            <a:avLst/>
          </a:prstGeom>
        </p:spPr>
        <p:txBody>
          <a:bodyPr wrap="none">
            <a:spAutoFit/>
          </a:bodyPr>
          <a:lstStyle/>
          <a:p>
            <a:r>
              <a:rPr lang="en-US" altLang="zh-CN" sz="2800" b="1" dirty="0">
                <a:solidFill>
                  <a:srgbClr val="FF0000"/>
                </a:solidFill>
                <a:ea typeface="楷体" panose="02010609060101010101" pitchFamily="49" charset="-122"/>
                <a:sym typeface="+mn-ea"/>
              </a:rPr>
              <a:t>0.9×10</a:t>
            </a:r>
            <a:r>
              <a:rPr lang="en-US" altLang="zh-CN" sz="2800" b="1" baseline="30000" dirty="0">
                <a:solidFill>
                  <a:srgbClr val="FF0000"/>
                </a:solidFill>
                <a:ea typeface="楷体" panose="02010609060101010101" pitchFamily="49" charset="-122"/>
                <a:sym typeface="+mn-ea"/>
              </a:rPr>
              <a:t>3</a:t>
            </a:r>
            <a:endParaRPr lang="zh-CN" altLang="en-US" sz="2800" b="1" baseline="30000" dirty="0">
              <a:solidFill>
                <a:srgbClr val="FF0000"/>
              </a:solidFill>
              <a:ea typeface="楷体" panose="02010609060101010101" pitchFamily="49" charset="-122"/>
              <a:sym typeface="+mn-ea"/>
            </a:endParaRPr>
          </a:p>
        </p:txBody>
      </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474943" y="963617"/>
            <a:ext cx="8274779" cy="5632311"/>
          </a:xfrm>
          <a:prstGeom prst="rect">
            <a:avLst/>
          </a:prstGeom>
          <a:noFill/>
        </p:spPr>
        <p:txBody>
          <a:bodyPr wrap="square" lIns="0" rIns="0" rtlCol="0">
            <a:spAutoFit/>
          </a:bodyPr>
          <a:lstStyle/>
          <a:p>
            <a:r>
              <a:rPr lang="en-US" altLang="zh-CN" sz="2400" dirty="0"/>
              <a:t>7</a:t>
            </a:r>
            <a:r>
              <a:rPr lang="zh-CN" altLang="zh-CN" sz="2400" dirty="0"/>
              <a:t>．</a:t>
            </a:r>
            <a:r>
              <a:rPr lang="en-US" altLang="zh-CN" sz="2400" dirty="0"/>
              <a:t>(2019·</a:t>
            </a:r>
            <a:r>
              <a:rPr lang="zh-CN" altLang="zh-CN" sz="2400" dirty="0"/>
              <a:t>哈尔滨市</a:t>
            </a:r>
            <a:r>
              <a:rPr lang="en-US" altLang="zh-CN" sz="2400" dirty="0"/>
              <a:t>)</a:t>
            </a:r>
            <a:r>
              <a:rPr lang="zh-CN" altLang="zh-CN" sz="2400" dirty="0"/>
              <a:t>如图</a:t>
            </a:r>
            <a:r>
              <a:rPr lang="en-US" altLang="zh-CN" sz="2400" dirty="0"/>
              <a:t>8</a:t>
            </a:r>
            <a:r>
              <a:rPr lang="zh-CN" altLang="zh-CN" sz="2400" dirty="0"/>
              <a:t>－</a:t>
            </a:r>
            <a:r>
              <a:rPr lang="en-US" altLang="zh-CN" sz="2400" dirty="0"/>
              <a:t>28</a:t>
            </a:r>
            <a:r>
              <a:rPr lang="zh-CN" altLang="zh-CN" sz="2400" dirty="0"/>
              <a:t>所示，先将溢水杯装满水，然后用测力计拉着重为</a:t>
            </a:r>
            <a:r>
              <a:rPr lang="en-US" altLang="zh-CN" sz="2400" dirty="0"/>
              <a:t>4 N</a:t>
            </a:r>
            <a:r>
              <a:rPr lang="zh-CN" altLang="zh-CN" sz="2400" dirty="0"/>
              <a:t>、体积为</a:t>
            </a:r>
            <a:r>
              <a:rPr lang="en-US" altLang="zh-CN" sz="2400" dirty="0"/>
              <a:t>100 cm</a:t>
            </a:r>
            <a:r>
              <a:rPr lang="en-US" altLang="zh-CN" sz="2400" baseline="30000" dirty="0"/>
              <a:t>3</a:t>
            </a:r>
            <a:r>
              <a:rPr lang="zh-CN" altLang="zh-CN" sz="2400" dirty="0"/>
              <a:t>的石块，缓慢浸没在水中，溢出的水全部收集到小空桶中，桶中水重为</a:t>
            </a:r>
            <a:r>
              <a:rPr lang="en-US" altLang="zh-CN" sz="2400" dirty="0"/>
              <a:t>__________N</a:t>
            </a:r>
            <a:r>
              <a:rPr lang="zh-CN" altLang="zh-CN" sz="2400" dirty="0"/>
              <a:t>，石块静止时，测力计示数为</a:t>
            </a:r>
            <a:r>
              <a:rPr lang="en-US" altLang="zh-CN" sz="2400" dirty="0"/>
              <a:t>__________N</a:t>
            </a:r>
            <a:r>
              <a:rPr lang="zh-CN" altLang="zh-CN" sz="2400" dirty="0"/>
              <a:t>。</a:t>
            </a:r>
            <a:r>
              <a:rPr lang="en-US" altLang="zh-CN" sz="2400" dirty="0"/>
              <a:t>(</a:t>
            </a:r>
            <a:r>
              <a:rPr lang="zh-CN" altLang="zh-CN" sz="2400" i="1" dirty="0"/>
              <a:t>ρ</a:t>
            </a:r>
            <a:r>
              <a:rPr lang="zh-CN" altLang="zh-CN" sz="2400" baseline="-25000" dirty="0"/>
              <a:t>水</a:t>
            </a:r>
            <a:r>
              <a:rPr lang="zh-CN" altLang="zh-CN" sz="2400" dirty="0"/>
              <a:t>＝</a:t>
            </a:r>
            <a:r>
              <a:rPr lang="en-US" altLang="zh-CN" sz="2400" dirty="0"/>
              <a:t>1.0×10</a:t>
            </a:r>
            <a:r>
              <a:rPr lang="en-US" altLang="zh-CN" sz="2400" baseline="30000" dirty="0"/>
              <a:t>3</a:t>
            </a:r>
            <a:r>
              <a:rPr lang="en-US" altLang="zh-CN" sz="2400" dirty="0"/>
              <a:t> kg/m</a:t>
            </a:r>
            <a:r>
              <a:rPr lang="en-US" altLang="zh-CN" sz="2400" baseline="30000" dirty="0"/>
              <a:t>3</a:t>
            </a:r>
            <a:r>
              <a:rPr lang="zh-CN" altLang="zh-CN" sz="2400" dirty="0"/>
              <a:t>，</a:t>
            </a:r>
            <a:r>
              <a:rPr lang="en-US" altLang="zh-CN" sz="2400" i="1" dirty="0"/>
              <a:t>g</a:t>
            </a:r>
            <a:r>
              <a:rPr lang="zh-CN" altLang="zh-CN" sz="2400" dirty="0"/>
              <a:t>＝</a:t>
            </a:r>
            <a:r>
              <a:rPr lang="en-US" altLang="zh-CN" sz="2400" dirty="0"/>
              <a:t>10 N/kg</a:t>
            </a:r>
            <a:r>
              <a:rPr lang="en-US" altLang="zh-CN" sz="2400" dirty="0" smtClean="0"/>
              <a:t>)</a:t>
            </a:r>
          </a:p>
          <a:p>
            <a:endParaRPr lang="en-US" altLang="zh-CN" sz="2400" dirty="0" smtClean="0"/>
          </a:p>
          <a:p>
            <a:endParaRPr lang="en-US" altLang="zh-CN" sz="2400" dirty="0"/>
          </a:p>
          <a:p>
            <a:endParaRPr lang="en-US" altLang="zh-CN" sz="2400" dirty="0"/>
          </a:p>
          <a:p>
            <a:endParaRPr lang="en-US" altLang="zh-CN" sz="2400" dirty="0" smtClean="0"/>
          </a:p>
          <a:p>
            <a:endParaRPr lang="en-US" altLang="zh-CN" sz="2400" dirty="0"/>
          </a:p>
          <a:p>
            <a:endParaRPr lang="zh-CN" altLang="zh-CN" sz="2400" dirty="0"/>
          </a:p>
          <a:p>
            <a:r>
              <a:rPr lang="en-US" altLang="zh-CN" sz="2400" dirty="0"/>
              <a:t>8</a:t>
            </a:r>
            <a:r>
              <a:rPr lang="zh-CN" altLang="zh-CN" sz="2400" dirty="0"/>
              <a:t>．</a:t>
            </a:r>
            <a:r>
              <a:rPr lang="en-US" altLang="zh-CN" sz="2400" dirty="0"/>
              <a:t>(2019·</a:t>
            </a:r>
            <a:r>
              <a:rPr lang="zh-CN" altLang="zh-CN" sz="2400" dirty="0"/>
              <a:t>德阳市</a:t>
            </a:r>
            <a:r>
              <a:rPr lang="en-US" altLang="zh-CN" sz="2400" dirty="0"/>
              <a:t>)</a:t>
            </a:r>
            <a:r>
              <a:rPr lang="zh-CN" altLang="zh-CN" sz="2400" dirty="0"/>
              <a:t>在弹簧测力计下挂一个圆柱体</a:t>
            </a:r>
            <a:r>
              <a:rPr lang="en-US" altLang="zh-CN" sz="2400" i="1" dirty="0"/>
              <a:t>M</a:t>
            </a:r>
            <a:r>
              <a:rPr lang="zh-CN" altLang="zh-CN" sz="2400" dirty="0"/>
              <a:t>，让</a:t>
            </a:r>
            <a:r>
              <a:rPr lang="en-US" altLang="zh-CN" sz="2400" i="1" dirty="0"/>
              <a:t>M</a:t>
            </a:r>
            <a:r>
              <a:rPr lang="zh-CN" altLang="zh-CN" sz="2400" dirty="0"/>
              <a:t>从盛有水的容器上方逐渐竖直浸入水中，弹簧测力计的示数随圆柱体下表面在水中深度的变化关系如图</a:t>
            </a:r>
            <a:r>
              <a:rPr lang="en-US" altLang="zh-CN" sz="2400" dirty="0"/>
              <a:t>8</a:t>
            </a:r>
            <a:r>
              <a:rPr lang="zh-CN" altLang="zh-CN" sz="2400" dirty="0"/>
              <a:t>－</a:t>
            </a:r>
            <a:r>
              <a:rPr lang="en-US" altLang="zh-CN" sz="2400" dirty="0"/>
              <a:t>29</a:t>
            </a:r>
            <a:r>
              <a:rPr lang="zh-CN" altLang="zh-CN" sz="2400" dirty="0"/>
              <a:t>所示，则圆柱体</a:t>
            </a:r>
            <a:r>
              <a:rPr lang="en-US" altLang="zh-CN" sz="2400" i="1" dirty="0"/>
              <a:t>M</a:t>
            </a:r>
            <a:r>
              <a:rPr lang="zh-CN" altLang="zh-CN" sz="2400" dirty="0"/>
              <a:t>的底面积为</a:t>
            </a:r>
            <a:r>
              <a:rPr lang="en-US" altLang="zh-CN" sz="2400" dirty="0"/>
              <a:t>__________m</a:t>
            </a:r>
            <a:r>
              <a:rPr lang="en-US" altLang="zh-CN" sz="2400" baseline="30000" dirty="0"/>
              <a:t>2</a:t>
            </a:r>
            <a:r>
              <a:rPr lang="zh-CN" altLang="zh-CN" sz="2400" dirty="0"/>
              <a:t>。</a:t>
            </a:r>
            <a:endParaRPr lang="zh-CN" altLang="en-US" sz="2400" dirty="0">
              <a:latin typeface="宋体" panose="02010600030101010101" pitchFamily="2" charset="-122"/>
              <a:cs typeface="方正静蕾简体" panose="03000509000000000000" pitchFamily="65" charset="-122"/>
            </a:endParaRPr>
          </a:p>
        </p:txBody>
      </p:sp>
      <p:sp>
        <p:nvSpPr>
          <p:cNvPr id="9" name="矩形 8"/>
          <p:cNvSpPr/>
          <p:nvPr/>
        </p:nvSpPr>
        <p:spPr>
          <a:xfrm>
            <a:off x="7546532" y="1662829"/>
            <a:ext cx="364202" cy="523220"/>
          </a:xfrm>
          <a:prstGeom prst="rect">
            <a:avLst/>
          </a:prstGeom>
        </p:spPr>
        <p:txBody>
          <a:bodyPr wrap="none">
            <a:spAutoFit/>
          </a:bodyPr>
          <a:lstStyle/>
          <a:p>
            <a:r>
              <a:rPr lang="en-US" altLang="zh-CN" sz="2800" b="1" dirty="0" smtClean="0">
                <a:solidFill>
                  <a:srgbClr val="FF0000"/>
                </a:solidFill>
                <a:ea typeface="楷体" panose="02010609060101010101" pitchFamily="49" charset="-122"/>
                <a:sym typeface="+mn-ea"/>
              </a:rPr>
              <a:t>1</a:t>
            </a:r>
            <a:endParaRPr lang="zh-CN" altLang="en-US" sz="2800" b="1" dirty="0">
              <a:solidFill>
                <a:srgbClr val="FF0000"/>
              </a:solidFill>
              <a:ea typeface="楷体" panose="02010609060101010101" pitchFamily="49" charset="-122"/>
              <a:sym typeface="+mn-ea"/>
            </a:endParaRPr>
          </a:p>
        </p:txBody>
      </p:sp>
      <p:grpSp>
        <p:nvGrpSpPr>
          <p:cNvPr id="12" name="组合 11"/>
          <p:cNvGrpSpPr/>
          <p:nvPr/>
        </p:nvGrpSpPr>
        <p:grpSpPr>
          <a:xfrm>
            <a:off x="474943" y="0"/>
            <a:ext cx="8274780" cy="768350"/>
            <a:chOff x="431463" y="178382"/>
            <a:chExt cx="8274780" cy="768350"/>
          </a:xfrm>
        </p:grpSpPr>
        <p:cxnSp>
          <p:nvCxnSpPr>
            <p:cNvPr id="14" name="直接连接符 13"/>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5" name="组合 14"/>
            <p:cNvGrpSpPr/>
            <p:nvPr/>
          </p:nvGrpSpPr>
          <p:grpSpPr>
            <a:xfrm>
              <a:off x="457232" y="178382"/>
              <a:ext cx="5519387" cy="768350"/>
              <a:chOff x="457232" y="178382"/>
              <a:chExt cx="5519387" cy="768350"/>
            </a:xfrm>
          </p:grpSpPr>
          <p:sp>
            <p:nvSpPr>
              <p:cNvPr id="16"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能力提升</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7" name="矩形 16"/>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pic>
        <p:nvPicPr>
          <p:cNvPr id="2" name="图片 1"/>
          <p:cNvPicPr>
            <a:picLocks noChangeAspect="1"/>
          </p:cNvPicPr>
          <p:nvPr/>
        </p:nvPicPr>
        <p:blipFill>
          <a:blip r:embed="rId3"/>
          <a:stretch>
            <a:fillRect/>
          </a:stretch>
        </p:blipFill>
        <p:spPr>
          <a:xfrm>
            <a:off x="2170008" y="2952630"/>
            <a:ext cx="4204913" cy="1967233"/>
          </a:xfrm>
          <a:prstGeom prst="rect">
            <a:avLst/>
          </a:prstGeom>
        </p:spPr>
      </p:pic>
      <p:sp>
        <p:nvSpPr>
          <p:cNvPr id="11" name="矩形 10"/>
          <p:cNvSpPr/>
          <p:nvPr/>
        </p:nvSpPr>
        <p:spPr>
          <a:xfrm>
            <a:off x="4765951" y="2005279"/>
            <a:ext cx="364202" cy="523220"/>
          </a:xfrm>
          <a:prstGeom prst="rect">
            <a:avLst/>
          </a:prstGeom>
        </p:spPr>
        <p:txBody>
          <a:bodyPr wrap="none">
            <a:spAutoFit/>
          </a:bodyPr>
          <a:lstStyle/>
          <a:p>
            <a:r>
              <a:rPr lang="en-US" altLang="zh-CN" sz="2800" b="1" dirty="0">
                <a:solidFill>
                  <a:srgbClr val="FF0000"/>
                </a:solidFill>
                <a:ea typeface="楷体" panose="02010609060101010101" pitchFamily="49" charset="-122"/>
                <a:sym typeface="+mn-ea"/>
              </a:rPr>
              <a:t>3</a:t>
            </a:r>
            <a:endParaRPr lang="zh-CN" altLang="en-US" sz="2800" b="1" dirty="0">
              <a:solidFill>
                <a:srgbClr val="FF0000"/>
              </a:solidFill>
              <a:ea typeface="楷体" panose="02010609060101010101" pitchFamily="49" charset="-122"/>
              <a:sym typeface="+mn-ea"/>
            </a:endParaRPr>
          </a:p>
        </p:txBody>
      </p:sp>
      <p:sp>
        <p:nvSpPr>
          <p:cNvPr id="13" name="矩形 12"/>
          <p:cNvSpPr/>
          <p:nvPr/>
        </p:nvSpPr>
        <p:spPr>
          <a:xfrm>
            <a:off x="2040003" y="6046830"/>
            <a:ext cx="1553630" cy="523220"/>
          </a:xfrm>
          <a:prstGeom prst="rect">
            <a:avLst/>
          </a:prstGeom>
        </p:spPr>
        <p:txBody>
          <a:bodyPr wrap="none">
            <a:spAutoFit/>
          </a:bodyPr>
          <a:lstStyle/>
          <a:p>
            <a:r>
              <a:rPr lang="en-US" altLang="zh-CN" sz="2800" b="1" dirty="0" smtClean="0">
                <a:solidFill>
                  <a:srgbClr val="FF0000"/>
                </a:solidFill>
                <a:ea typeface="楷体" panose="02010609060101010101" pitchFamily="49" charset="-122"/>
                <a:sym typeface="+mn-ea"/>
              </a:rPr>
              <a:t>2.4×10</a:t>
            </a:r>
            <a:r>
              <a:rPr lang="en-US" altLang="zh-CN" sz="2800" b="1" baseline="30000" dirty="0" smtClean="0">
                <a:solidFill>
                  <a:srgbClr val="FF0000"/>
                </a:solidFill>
                <a:ea typeface="楷体" panose="02010609060101010101" pitchFamily="49" charset="-122"/>
                <a:sym typeface="+mn-ea"/>
              </a:rPr>
              <a:t>-3</a:t>
            </a:r>
            <a:endParaRPr lang="zh-CN" altLang="en-US" sz="2800" b="1" dirty="0">
              <a:solidFill>
                <a:srgbClr val="FF0000"/>
              </a:solidFill>
              <a:ea typeface="楷体" panose="02010609060101010101" pitchFamily="49" charset="-122"/>
              <a:sym typeface="+mn-ea"/>
            </a:endParaRPr>
          </a:p>
        </p:txBody>
      </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474943" y="963617"/>
            <a:ext cx="8274779" cy="3108543"/>
          </a:xfrm>
          <a:prstGeom prst="rect">
            <a:avLst/>
          </a:prstGeom>
          <a:noFill/>
        </p:spPr>
        <p:txBody>
          <a:bodyPr wrap="square" lIns="0" rIns="0" rtlCol="0">
            <a:spAutoFit/>
          </a:bodyPr>
          <a:lstStyle/>
          <a:p>
            <a:r>
              <a:rPr lang="en-US" altLang="zh-CN" sz="2800" dirty="0"/>
              <a:t>9</a:t>
            </a:r>
            <a:r>
              <a:rPr lang="zh-CN" altLang="zh-CN" sz="2800" dirty="0"/>
              <a:t>．</a:t>
            </a:r>
            <a:r>
              <a:rPr lang="en-US" altLang="zh-CN" sz="2800" dirty="0"/>
              <a:t>(2019·</a:t>
            </a:r>
            <a:r>
              <a:rPr lang="zh-CN" altLang="zh-CN" sz="2800" dirty="0"/>
              <a:t>德阳市</a:t>
            </a:r>
            <a:r>
              <a:rPr lang="en-US" altLang="zh-CN" sz="2800" dirty="0"/>
              <a:t>)</a:t>
            </a:r>
            <a:r>
              <a:rPr lang="zh-CN" altLang="zh-CN" sz="2800" dirty="0"/>
              <a:t>如图</a:t>
            </a:r>
            <a:r>
              <a:rPr lang="en-US" altLang="zh-CN" sz="2800" dirty="0"/>
              <a:t>8</a:t>
            </a:r>
            <a:r>
              <a:rPr lang="zh-CN" altLang="zh-CN" sz="2800" dirty="0"/>
              <a:t>－</a:t>
            </a:r>
            <a:r>
              <a:rPr lang="en-US" altLang="zh-CN" sz="2800" dirty="0"/>
              <a:t>30</a:t>
            </a:r>
            <a:r>
              <a:rPr lang="zh-CN" altLang="zh-CN" sz="2800" dirty="0"/>
              <a:t>所示，有一圆柱形容器，放在水平桌面上。现将一体积为</a:t>
            </a:r>
            <a:r>
              <a:rPr lang="en-US" altLang="zh-CN" sz="2800" dirty="0"/>
              <a:t>2×10</a:t>
            </a:r>
            <a:r>
              <a:rPr lang="zh-CN" altLang="zh-CN" sz="2800" baseline="30000" dirty="0"/>
              <a:t>－</a:t>
            </a:r>
            <a:r>
              <a:rPr lang="en-US" altLang="zh-CN" sz="2800" baseline="30000" dirty="0"/>
              <a:t>4</a:t>
            </a:r>
            <a:r>
              <a:rPr lang="en-US" altLang="zh-CN" sz="2800" dirty="0"/>
              <a:t> m</a:t>
            </a:r>
            <a:r>
              <a:rPr lang="en-US" altLang="zh-CN" sz="2800" baseline="30000" dirty="0"/>
              <a:t>3</a:t>
            </a:r>
            <a:r>
              <a:rPr lang="zh-CN" altLang="zh-CN" sz="2800" dirty="0"/>
              <a:t>，质量为</a:t>
            </a:r>
            <a:r>
              <a:rPr lang="en-US" altLang="zh-CN" sz="2800" dirty="0"/>
              <a:t>0.54 kg</a:t>
            </a:r>
            <a:r>
              <a:rPr lang="zh-CN" altLang="zh-CN" sz="2800" dirty="0"/>
              <a:t>的矩形金属块放在容器底部，再向容器中加入水至</a:t>
            </a:r>
            <a:r>
              <a:rPr lang="en-US" altLang="zh-CN" sz="2800" dirty="0"/>
              <a:t>14 cm</a:t>
            </a:r>
            <a:r>
              <a:rPr lang="zh-CN" altLang="zh-CN" sz="2800" dirty="0"/>
              <a:t>深时，水对容器底的压强是</a:t>
            </a:r>
            <a:r>
              <a:rPr lang="en-US" altLang="zh-CN" sz="2800" dirty="0"/>
              <a:t>__________Pa</a:t>
            </a:r>
            <a:r>
              <a:rPr lang="zh-CN" altLang="zh-CN" sz="2800" dirty="0"/>
              <a:t>，金属块对容器底部的压力是</a:t>
            </a:r>
            <a:r>
              <a:rPr lang="en-US" altLang="zh-CN" sz="2800" dirty="0"/>
              <a:t>__________N</a:t>
            </a:r>
            <a:r>
              <a:rPr lang="zh-CN" altLang="zh-CN" sz="2800" dirty="0"/>
              <a:t>。</a:t>
            </a:r>
            <a:r>
              <a:rPr lang="en-US" altLang="zh-CN" sz="2800" dirty="0"/>
              <a:t>(</a:t>
            </a:r>
            <a:r>
              <a:rPr lang="zh-CN" altLang="zh-CN" sz="2800" dirty="0"/>
              <a:t>金属块与容器底部不是紧密接触；</a:t>
            </a:r>
            <a:r>
              <a:rPr lang="zh-CN" altLang="zh-CN" sz="2800" i="1" dirty="0"/>
              <a:t>ρ</a:t>
            </a:r>
            <a:r>
              <a:rPr lang="zh-CN" altLang="zh-CN" sz="2800" baseline="-25000" dirty="0"/>
              <a:t>水</a:t>
            </a:r>
            <a:r>
              <a:rPr lang="zh-CN" altLang="zh-CN" sz="2800" dirty="0"/>
              <a:t>＝</a:t>
            </a:r>
            <a:r>
              <a:rPr lang="en-US" altLang="zh-CN" sz="2800" dirty="0"/>
              <a:t>1.0</a:t>
            </a:r>
            <a:r>
              <a:rPr lang="zh-CN" altLang="zh-CN" sz="2800" dirty="0"/>
              <a:t>×</a:t>
            </a:r>
            <a:r>
              <a:rPr lang="en-US" altLang="zh-CN" sz="2800" dirty="0"/>
              <a:t>10</a:t>
            </a:r>
            <a:r>
              <a:rPr lang="en-US" altLang="zh-CN" sz="2800" baseline="30000" dirty="0"/>
              <a:t>3</a:t>
            </a:r>
            <a:r>
              <a:rPr lang="en-US" altLang="zh-CN" sz="2800" dirty="0"/>
              <a:t> kg/m</a:t>
            </a:r>
            <a:r>
              <a:rPr lang="en-US" altLang="zh-CN" sz="2800" baseline="30000" dirty="0"/>
              <a:t>3</a:t>
            </a:r>
            <a:r>
              <a:rPr lang="zh-CN" altLang="zh-CN" sz="2800" dirty="0"/>
              <a:t>，</a:t>
            </a:r>
            <a:r>
              <a:rPr lang="en-US" altLang="zh-CN" sz="2800" i="1" dirty="0"/>
              <a:t>g</a:t>
            </a:r>
            <a:r>
              <a:rPr lang="zh-CN" altLang="zh-CN" sz="2800" dirty="0"/>
              <a:t>＝</a:t>
            </a:r>
            <a:r>
              <a:rPr lang="en-US" altLang="zh-CN" sz="2800" dirty="0"/>
              <a:t>10 N/kg)</a:t>
            </a:r>
            <a:r>
              <a:rPr lang="zh-CN" altLang="zh-CN" sz="2800" dirty="0"/>
              <a:t>。</a:t>
            </a:r>
          </a:p>
        </p:txBody>
      </p:sp>
      <p:sp>
        <p:nvSpPr>
          <p:cNvPr id="9" name="矩形 8"/>
          <p:cNvSpPr/>
          <p:nvPr/>
        </p:nvSpPr>
        <p:spPr>
          <a:xfrm>
            <a:off x="6537242" y="2256278"/>
            <a:ext cx="1473480" cy="523220"/>
          </a:xfrm>
          <a:prstGeom prst="rect">
            <a:avLst/>
          </a:prstGeom>
        </p:spPr>
        <p:txBody>
          <a:bodyPr wrap="none">
            <a:spAutoFit/>
          </a:bodyPr>
          <a:lstStyle/>
          <a:p>
            <a:r>
              <a:rPr lang="en-US" altLang="zh-CN" sz="2800" b="1" dirty="0" smtClean="0">
                <a:solidFill>
                  <a:srgbClr val="FF0000"/>
                </a:solidFill>
                <a:ea typeface="楷体" panose="02010609060101010101" pitchFamily="49" charset="-122"/>
                <a:sym typeface="+mn-ea"/>
              </a:rPr>
              <a:t>1.4×10</a:t>
            </a:r>
            <a:r>
              <a:rPr lang="en-US" altLang="zh-CN" sz="2800" b="1" baseline="30000" dirty="0" smtClean="0">
                <a:solidFill>
                  <a:srgbClr val="FF0000"/>
                </a:solidFill>
                <a:ea typeface="楷体" panose="02010609060101010101" pitchFamily="49" charset="-122"/>
                <a:sym typeface="+mn-ea"/>
              </a:rPr>
              <a:t>3</a:t>
            </a:r>
            <a:endParaRPr lang="zh-CN" altLang="en-US" sz="2800" b="1" dirty="0">
              <a:solidFill>
                <a:srgbClr val="FF0000"/>
              </a:solidFill>
              <a:ea typeface="楷体" panose="02010609060101010101" pitchFamily="49" charset="-122"/>
              <a:sym typeface="+mn-ea"/>
            </a:endParaRPr>
          </a:p>
        </p:txBody>
      </p:sp>
      <p:grpSp>
        <p:nvGrpSpPr>
          <p:cNvPr id="12" name="组合 11"/>
          <p:cNvGrpSpPr/>
          <p:nvPr/>
        </p:nvGrpSpPr>
        <p:grpSpPr>
          <a:xfrm>
            <a:off x="474943" y="0"/>
            <a:ext cx="8274780" cy="768350"/>
            <a:chOff x="431463" y="178382"/>
            <a:chExt cx="8274780" cy="768350"/>
          </a:xfrm>
        </p:grpSpPr>
        <p:cxnSp>
          <p:nvCxnSpPr>
            <p:cNvPr id="14" name="直接连接符 13"/>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5" name="组合 14"/>
            <p:cNvGrpSpPr/>
            <p:nvPr/>
          </p:nvGrpSpPr>
          <p:grpSpPr>
            <a:xfrm>
              <a:off x="457232" y="178382"/>
              <a:ext cx="5519387" cy="768350"/>
              <a:chOff x="457232" y="178382"/>
              <a:chExt cx="5519387" cy="768350"/>
            </a:xfrm>
          </p:grpSpPr>
          <p:sp>
            <p:nvSpPr>
              <p:cNvPr id="16"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能力提升</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7" name="矩形 16"/>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pic>
        <p:nvPicPr>
          <p:cNvPr id="3" name="图片 2"/>
          <p:cNvPicPr>
            <a:picLocks noChangeAspect="1"/>
          </p:cNvPicPr>
          <p:nvPr/>
        </p:nvPicPr>
        <p:blipFill>
          <a:blip r:embed="rId3"/>
          <a:stretch>
            <a:fillRect/>
          </a:stretch>
        </p:blipFill>
        <p:spPr>
          <a:xfrm>
            <a:off x="3008969" y="3761116"/>
            <a:ext cx="3310037" cy="2883917"/>
          </a:xfrm>
          <a:prstGeom prst="rect">
            <a:avLst/>
          </a:prstGeom>
        </p:spPr>
      </p:pic>
      <p:sp>
        <p:nvSpPr>
          <p:cNvPr id="18" name="矩形 17"/>
          <p:cNvSpPr/>
          <p:nvPr/>
        </p:nvSpPr>
        <p:spPr>
          <a:xfrm>
            <a:off x="5266283" y="2658844"/>
            <a:ext cx="633507" cy="523220"/>
          </a:xfrm>
          <a:prstGeom prst="rect">
            <a:avLst/>
          </a:prstGeom>
        </p:spPr>
        <p:txBody>
          <a:bodyPr wrap="none">
            <a:spAutoFit/>
          </a:bodyPr>
          <a:lstStyle/>
          <a:p>
            <a:r>
              <a:rPr lang="en-US" altLang="zh-CN" sz="2800" b="1" dirty="0" smtClean="0">
                <a:solidFill>
                  <a:srgbClr val="FF0000"/>
                </a:solidFill>
                <a:ea typeface="楷体" panose="02010609060101010101" pitchFamily="49" charset="-122"/>
                <a:sym typeface="+mn-ea"/>
              </a:rPr>
              <a:t>3.4</a:t>
            </a:r>
            <a:endParaRPr lang="zh-CN" altLang="en-US" sz="2800" b="1" dirty="0">
              <a:solidFill>
                <a:srgbClr val="FF0000"/>
              </a:solidFill>
              <a:ea typeface="楷体" panose="02010609060101010101" pitchFamily="49" charset="-122"/>
              <a:sym typeface="+mn-ea"/>
            </a:endParaRPr>
          </a:p>
        </p:txBody>
      </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8"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474943" y="963617"/>
            <a:ext cx="8274779" cy="3970318"/>
          </a:xfrm>
          <a:prstGeom prst="rect">
            <a:avLst/>
          </a:prstGeom>
          <a:noFill/>
        </p:spPr>
        <p:txBody>
          <a:bodyPr wrap="square" lIns="0" rIns="0" rtlCol="0">
            <a:spAutoFit/>
          </a:bodyPr>
          <a:lstStyle/>
          <a:p>
            <a:r>
              <a:rPr lang="en-US" altLang="zh-CN" sz="2800" dirty="0"/>
              <a:t>10</a:t>
            </a:r>
            <a:r>
              <a:rPr lang="zh-CN" altLang="zh-CN" sz="2800" dirty="0"/>
              <a:t>．</a:t>
            </a:r>
            <a:r>
              <a:rPr lang="en-US" altLang="zh-CN" sz="2800" dirty="0"/>
              <a:t>(2018·</a:t>
            </a:r>
            <a:r>
              <a:rPr lang="zh-CN" altLang="zh-CN" sz="2800" dirty="0"/>
              <a:t>易杰原创</a:t>
            </a:r>
            <a:r>
              <a:rPr lang="en-US" altLang="zh-CN" sz="2800" dirty="0"/>
              <a:t>)2018</a:t>
            </a:r>
            <a:r>
              <a:rPr lang="zh-CN" altLang="zh-CN" sz="2800" dirty="0"/>
              <a:t>年</a:t>
            </a:r>
            <a:r>
              <a:rPr lang="en-US" altLang="zh-CN" sz="2800" dirty="0"/>
              <a:t>4</a:t>
            </a:r>
            <a:r>
              <a:rPr lang="zh-CN" altLang="zh-CN" sz="2800" dirty="0"/>
              <a:t>月</a:t>
            </a:r>
            <a:r>
              <a:rPr lang="en-US" altLang="zh-CN" sz="2800" dirty="0"/>
              <a:t>20</a:t>
            </a:r>
            <a:r>
              <a:rPr lang="zh-CN" altLang="zh-CN" sz="2800" dirty="0"/>
              <a:t>日凌晨，“潜龙三号</a:t>
            </a:r>
            <a:r>
              <a:rPr lang="en-US" altLang="zh-CN" sz="2800" dirty="0">
                <a:latin typeface="+mn-ea"/>
              </a:rPr>
              <a:t>”</a:t>
            </a:r>
            <a:r>
              <a:rPr lang="zh-CN" altLang="zh-CN" sz="2800" dirty="0">
                <a:latin typeface="+mn-ea"/>
              </a:rPr>
              <a:t>在</a:t>
            </a:r>
            <a:r>
              <a:rPr lang="zh-CN" altLang="zh-CN" sz="2800" dirty="0"/>
              <a:t>南海进行第一次下潜</a:t>
            </a:r>
            <a:r>
              <a:rPr lang="en-US" altLang="zh-CN" sz="2800" dirty="0"/>
              <a:t>(</a:t>
            </a:r>
            <a:r>
              <a:rPr lang="zh-CN" altLang="zh-CN" sz="2800" dirty="0"/>
              <a:t>如图</a:t>
            </a:r>
            <a:r>
              <a:rPr lang="en-US" altLang="zh-CN" sz="2800" dirty="0"/>
              <a:t>8</a:t>
            </a:r>
            <a:r>
              <a:rPr lang="zh-CN" altLang="zh-CN" sz="2800" dirty="0"/>
              <a:t>－</a:t>
            </a:r>
            <a:r>
              <a:rPr lang="en-US" altLang="zh-CN" sz="2800" dirty="0"/>
              <a:t>31</a:t>
            </a:r>
            <a:r>
              <a:rPr lang="zh-CN" altLang="zh-CN" sz="2800" dirty="0"/>
              <a:t>所示</a:t>
            </a:r>
            <a:r>
              <a:rPr lang="en-US" altLang="zh-CN" sz="2800" dirty="0"/>
              <a:t>)</a:t>
            </a:r>
            <a:r>
              <a:rPr lang="zh-CN" altLang="zh-CN" sz="2800" dirty="0"/>
              <a:t>，下潜深度为海平面以下</a:t>
            </a:r>
            <a:r>
              <a:rPr lang="en-US" altLang="zh-CN" sz="2800" dirty="0"/>
              <a:t>3 900</a:t>
            </a:r>
            <a:r>
              <a:rPr lang="zh-CN" altLang="zh-CN" sz="2800" dirty="0"/>
              <a:t>米，潜水艇在上浮过程但未露出水面时所受的浮力</a:t>
            </a:r>
            <a:r>
              <a:rPr lang="en-US" altLang="zh-CN" sz="2800" dirty="0"/>
              <a:t>________(</a:t>
            </a:r>
            <a:r>
              <a:rPr lang="zh-CN" altLang="zh-CN" sz="2800" dirty="0"/>
              <a:t>选填</a:t>
            </a:r>
            <a:r>
              <a:rPr lang="en-US" altLang="zh-CN" sz="2800" dirty="0">
                <a:latin typeface="+mn-ea"/>
              </a:rPr>
              <a:t>“</a:t>
            </a:r>
            <a:r>
              <a:rPr lang="zh-CN" altLang="zh-CN" sz="2800" dirty="0">
                <a:latin typeface="+mn-ea"/>
              </a:rPr>
              <a:t>变大</a:t>
            </a:r>
            <a:r>
              <a:rPr lang="en-US" altLang="zh-CN" sz="2800" dirty="0">
                <a:latin typeface="+mn-ea"/>
              </a:rPr>
              <a:t>”“</a:t>
            </a:r>
            <a:r>
              <a:rPr lang="zh-CN" altLang="zh-CN" sz="2800" dirty="0">
                <a:latin typeface="+mn-ea"/>
              </a:rPr>
              <a:t>变小</a:t>
            </a:r>
            <a:r>
              <a:rPr lang="en-US" altLang="zh-CN" sz="2800" dirty="0">
                <a:latin typeface="+mn-ea"/>
              </a:rPr>
              <a:t>”</a:t>
            </a:r>
            <a:r>
              <a:rPr lang="zh-CN" altLang="zh-CN" sz="2800" dirty="0">
                <a:latin typeface="+mn-ea"/>
              </a:rPr>
              <a:t>或</a:t>
            </a:r>
            <a:r>
              <a:rPr lang="en-US" altLang="zh-CN" sz="2800" dirty="0">
                <a:latin typeface="+mn-ea"/>
              </a:rPr>
              <a:t>“</a:t>
            </a:r>
            <a:r>
              <a:rPr lang="zh-CN" altLang="zh-CN" sz="2800" dirty="0">
                <a:latin typeface="+mn-ea"/>
              </a:rPr>
              <a:t>不变</a:t>
            </a:r>
            <a:r>
              <a:rPr lang="en-US" altLang="zh-CN" sz="2800" dirty="0">
                <a:latin typeface="+mn-ea"/>
              </a:rPr>
              <a:t>”</a:t>
            </a:r>
            <a:r>
              <a:rPr lang="en-US" altLang="zh-CN" sz="2800" dirty="0"/>
              <a:t>)</a:t>
            </a:r>
            <a:r>
              <a:rPr lang="zh-CN" altLang="zh-CN" sz="2800" dirty="0"/>
              <a:t>，当潜水艇上浮到深度为</a:t>
            </a:r>
            <a:r>
              <a:rPr lang="en-US" altLang="zh-CN" sz="2800" dirty="0"/>
              <a:t>2 000</a:t>
            </a:r>
            <a:r>
              <a:rPr lang="zh-CN" altLang="zh-CN" sz="2800" dirty="0"/>
              <a:t>米处时受到海水的压强为</a:t>
            </a:r>
            <a:r>
              <a:rPr lang="en-US" altLang="zh-CN" sz="2800" dirty="0"/>
              <a:t>__________</a:t>
            </a:r>
            <a:r>
              <a:rPr lang="zh-CN" altLang="zh-CN" sz="2800" dirty="0"/>
              <a:t>。潜水艇露出水面静止时，排开水的体积为</a:t>
            </a:r>
            <a:r>
              <a:rPr lang="en-US" altLang="zh-CN" sz="2800" dirty="0"/>
              <a:t>200 m</a:t>
            </a:r>
            <a:r>
              <a:rPr lang="en-US" altLang="zh-CN" sz="2800" baseline="30000" dirty="0"/>
              <a:t>3</a:t>
            </a:r>
            <a:r>
              <a:rPr lang="zh-CN" altLang="zh-CN" sz="2800" dirty="0"/>
              <a:t>，则潜水艇受到的浮力为</a:t>
            </a:r>
            <a:r>
              <a:rPr lang="en-US" altLang="zh-CN" sz="2800" dirty="0"/>
              <a:t>__________N</a:t>
            </a:r>
            <a:r>
              <a:rPr lang="zh-CN" altLang="zh-CN" sz="2800" dirty="0"/>
              <a:t>。</a:t>
            </a:r>
            <a:r>
              <a:rPr lang="en-US" altLang="zh-CN" sz="2800" dirty="0"/>
              <a:t>(</a:t>
            </a:r>
            <a:r>
              <a:rPr lang="zh-CN" altLang="zh-CN" sz="2800" dirty="0"/>
              <a:t>海水密度</a:t>
            </a:r>
            <a:r>
              <a:rPr lang="zh-CN" altLang="zh-CN" sz="2800" i="1" dirty="0"/>
              <a:t>ρ</a:t>
            </a:r>
            <a:r>
              <a:rPr lang="zh-CN" altLang="zh-CN" sz="2800" baseline="-25000" dirty="0"/>
              <a:t>海水</a:t>
            </a:r>
            <a:r>
              <a:rPr lang="zh-CN" altLang="zh-CN" sz="2800" dirty="0" smtClean="0"/>
              <a:t>＝</a:t>
            </a:r>
            <a:endParaRPr lang="en-US" altLang="zh-CN" sz="2800" dirty="0" smtClean="0"/>
          </a:p>
          <a:p>
            <a:r>
              <a:rPr lang="en-US" altLang="zh-CN" sz="2800" dirty="0" smtClean="0"/>
              <a:t>1.01×10</a:t>
            </a:r>
            <a:r>
              <a:rPr lang="en-US" altLang="zh-CN" sz="2800" baseline="30000" dirty="0" smtClean="0"/>
              <a:t>3</a:t>
            </a:r>
            <a:r>
              <a:rPr lang="en-US" altLang="zh-CN" sz="2800" dirty="0" smtClean="0"/>
              <a:t> </a:t>
            </a:r>
            <a:r>
              <a:rPr lang="en-US" altLang="zh-CN" sz="2800" dirty="0"/>
              <a:t>kg/m</a:t>
            </a:r>
            <a:r>
              <a:rPr lang="en-US" altLang="zh-CN" sz="2800" baseline="30000" dirty="0"/>
              <a:t>3</a:t>
            </a:r>
            <a:r>
              <a:rPr lang="zh-CN" altLang="zh-CN" sz="2800" dirty="0"/>
              <a:t>，</a:t>
            </a:r>
            <a:r>
              <a:rPr lang="en-US" altLang="zh-CN" sz="2800" i="1" dirty="0"/>
              <a:t>g</a:t>
            </a:r>
            <a:r>
              <a:rPr lang="zh-CN" altLang="zh-CN" sz="2800" dirty="0"/>
              <a:t>＝</a:t>
            </a:r>
            <a:r>
              <a:rPr lang="en-US" altLang="zh-CN" sz="2800" dirty="0"/>
              <a:t>10 N/kg)</a:t>
            </a:r>
            <a:endParaRPr lang="zh-CN" altLang="zh-CN" sz="2800" dirty="0"/>
          </a:p>
        </p:txBody>
      </p:sp>
      <p:grpSp>
        <p:nvGrpSpPr>
          <p:cNvPr id="12" name="组合 11"/>
          <p:cNvGrpSpPr/>
          <p:nvPr/>
        </p:nvGrpSpPr>
        <p:grpSpPr>
          <a:xfrm>
            <a:off x="474943" y="0"/>
            <a:ext cx="8274780" cy="768350"/>
            <a:chOff x="431463" y="178382"/>
            <a:chExt cx="8274780" cy="768350"/>
          </a:xfrm>
        </p:grpSpPr>
        <p:cxnSp>
          <p:nvCxnSpPr>
            <p:cNvPr id="14" name="直接连接符 13"/>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5" name="组合 14"/>
            <p:cNvGrpSpPr/>
            <p:nvPr/>
          </p:nvGrpSpPr>
          <p:grpSpPr>
            <a:xfrm>
              <a:off x="457232" y="178382"/>
              <a:ext cx="5519387" cy="768350"/>
              <a:chOff x="457232" y="178382"/>
              <a:chExt cx="5519387" cy="768350"/>
            </a:xfrm>
          </p:grpSpPr>
          <p:sp>
            <p:nvSpPr>
              <p:cNvPr id="16"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能力提升</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7" name="矩形 16"/>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
        <p:nvSpPr>
          <p:cNvPr id="18" name="矩形 17"/>
          <p:cNvSpPr/>
          <p:nvPr/>
        </p:nvSpPr>
        <p:spPr>
          <a:xfrm>
            <a:off x="3479046" y="2270655"/>
            <a:ext cx="906017" cy="523220"/>
          </a:xfrm>
          <a:prstGeom prst="rect">
            <a:avLst/>
          </a:prstGeom>
        </p:spPr>
        <p:txBody>
          <a:bodyPr wrap="none">
            <a:spAutoFit/>
          </a:bodyPr>
          <a:lstStyle/>
          <a:p>
            <a:r>
              <a:rPr lang="zh-CN" altLang="en-US" sz="2800" b="1" dirty="0">
                <a:solidFill>
                  <a:srgbClr val="FF0000"/>
                </a:solidFill>
                <a:ea typeface="楷体" panose="02010609060101010101" pitchFamily="49" charset="-122"/>
                <a:sym typeface="+mn-ea"/>
              </a:rPr>
              <a:t>不变</a:t>
            </a:r>
          </a:p>
        </p:txBody>
      </p:sp>
      <p:pic>
        <p:nvPicPr>
          <p:cNvPr id="2" name="图片 1"/>
          <p:cNvPicPr>
            <a:picLocks noChangeAspect="1"/>
          </p:cNvPicPr>
          <p:nvPr/>
        </p:nvPicPr>
        <p:blipFill>
          <a:blip r:embed="rId3"/>
          <a:stretch>
            <a:fillRect/>
          </a:stretch>
        </p:blipFill>
        <p:spPr>
          <a:xfrm>
            <a:off x="5457905" y="3914713"/>
            <a:ext cx="3185763" cy="2840780"/>
          </a:xfrm>
          <a:prstGeom prst="rect">
            <a:avLst/>
          </a:prstGeom>
        </p:spPr>
      </p:pic>
      <p:sp>
        <p:nvSpPr>
          <p:cNvPr id="13" name="矩形 12"/>
          <p:cNvSpPr/>
          <p:nvPr/>
        </p:nvSpPr>
        <p:spPr>
          <a:xfrm>
            <a:off x="2905971" y="3079075"/>
            <a:ext cx="2052165" cy="523220"/>
          </a:xfrm>
          <a:prstGeom prst="rect">
            <a:avLst/>
          </a:prstGeom>
        </p:spPr>
        <p:txBody>
          <a:bodyPr wrap="none">
            <a:spAutoFit/>
          </a:bodyPr>
          <a:lstStyle/>
          <a:p>
            <a:r>
              <a:rPr lang="en-US" altLang="zh-CN" sz="2800" b="1" dirty="0" smtClean="0">
                <a:solidFill>
                  <a:srgbClr val="FF0000"/>
                </a:solidFill>
                <a:ea typeface="楷体" panose="02010609060101010101" pitchFamily="49" charset="-122"/>
                <a:sym typeface="+mn-ea"/>
              </a:rPr>
              <a:t>2.02×10</a:t>
            </a:r>
            <a:r>
              <a:rPr lang="en-US" altLang="zh-CN" sz="2800" b="1" baseline="30000" dirty="0" smtClean="0">
                <a:solidFill>
                  <a:srgbClr val="FF0000"/>
                </a:solidFill>
                <a:ea typeface="楷体" panose="02010609060101010101" pitchFamily="49" charset="-122"/>
                <a:sym typeface="+mn-ea"/>
              </a:rPr>
              <a:t>7</a:t>
            </a:r>
            <a:r>
              <a:rPr lang="en-US" altLang="zh-CN" sz="2800" b="1" dirty="0" smtClean="0">
                <a:solidFill>
                  <a:srgbClr val="FF0000"/>
                </a:solidFill>
                <a:ea typeface="楷体" panose="02010609060101010101" pitchFamily="49" charset="-122"/>
                <a:sym typeface="+mn-ea"/>
              </a:rPr>
              <a:t>Pa</a:t>
            </a:r>
            <a:endParaRPr lang="zh-CN" altLang="en-US" sz="2800" b="1" dirty="0">
              <a:solidFill>
                <a:srgbClr val="FF0000"/>
              </a:solidFill>
              <a:ea typeface="楷体" panose="02010609060101010101" pitchFamily="49" charset="-122"/>
              <a:sym typeface="+mn-ea"/>
            </a:endParaRPr>
          </a:p>
        </p:txBody>
      </p:sp>
      <p:sp>
        <p:nvSpPr>
          <p:cNvPr id="19" name="矩形 18"/>
          <p:cNvSpPr/>
          <p:nvPr/>
        </p:nvSpPr>
        <p:spPr>
          <a:xfrm>
            <a:off x="451908" y="3942532"/>
            <a:ext cx="1653017" cy="523220"/>
          </a:xfrm>
          <a:prstGeom prst="rect">
            <a:avLst/>
          </a:prstGeom>
        </p:spPr>
        <p:txBody>
          <a:bodyPr wrap="none">
            <a:spAutoFit/>
          </a:bodyPr>
          <a:lstStyle/>
          <a:p>
            <a:r>
              <a:rPr lang="en-US" altLang="zh-CN" sz="2800" b="1" dirty="0" smtClean="0">
                <a:solidFill>
                  <a:srgbClr val="FF0000"/>
                </a:solidFill>
                <a:ea typeface="楷体" panose="02010609060101010101" pitchFamily="49" charset="-122"/>
                <a:sym typeface="+mn-ea"/>
              </a:rPr>
              <a:t>2.02×10</a:t>
            </a:r>
            <a:r>
              <a:rPr lang="en-US" altLang="zh-CN" sz="2800" b="1" baseline="30000" dirty="0">
                <a:solidFill>
                  <a:srgbClr val="FF0000"/>
                </a:solidFill>
                <a:ea typeface="楷体" panose="02010609060101010101" pitchFamily="49" charset="-122"/>
                <a:sym typeface="+mn-ea"/>
              </a:rPr>
              <a:t>6</a:t>
            </a:r>
            <a:endParaRPr lang="zh-CN" altLang="en-US" sz="2800" b="1" dirty="0">
              <a:solidFill>
                <a:srgbClr val="FF0000"/>
              </a:solidFill>
              <a:ea typeface="楷体" panose="02010609060101010101" pitchFamily="49" charset="-122"/>
              <a:sym typeface="+mn-ea"/>
            </a:endParaRPr>
          </a:p>
        </p:txBody>
      </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3" grpId="0"/>
      <p:bldP spid="19"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9" descr="https://timgsa.baidu.com/timg?image&amp;quality=80&amp;size=b9999_10000&amp;sec=1543050428763&amp;di=96e9a22cdfcd2b71565e06c8a91967bb&amp;imgtype=0&amp;src=http%3A%2F%2Fwww.51pptmoban.com%2Fd%2Ffile%2F2015%2F10%2F13%2F04180d602697c3b975ec7f81ddea00af.jpg"/>
          <p:cNvPicPr>
            <a:picLocks noChangeAspect="1" noChangeArrowheads="1"/>
          </p:cNvPicPr>
          <p:nvPr/>
        </p:nvPicPr>
        <p:blipFill>
          <a:blip r:embed="rId3">
            <a:extLst>
              <a:ext uri="{28A0092B-C50C-407E-A947-70E740481C1C}">
                <a14:useLocalDpi xmlns:a14="http://schemas.microsoft.com/office/drawing/2010/main" val="0"/>
              </a:ext>
            </a:extLst>
          </a:blip>
          <a:srcRect l="50000"/>
          <a:stretch>
            <a:fillRect/>
          </a:stretch>
        </p:blipFill>
        <p:spPr bwMode="auto">
          <a:xfrm>
            <a:off x="6269038" y="2259013"/>
            <a:ext cx="2513012" cy="450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横卷形 12"/>
          <p:cNvSpPr/>
          <p:nvPr/>
        </p:nvSpPr>
        <p:spPr>
          <a:xfrm>
            <a:off x="612775" y="1514475"/>
            <a:ext cx="5724525" cy="3043238"/>
          </a:xfrm>
          <a:prstGeom prst="horizontalScroll">
            <a:avLst/>
          </a:prstGeom>
          <a:noFill/>
          <a:ln w="76200">
            <a:solidFill>
              <a:srgbClr val="005188"/>
            </a:solidFill>
            <a:prstDash val="sysDash"/>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r>
              <a:rPr lang="zh-CN" altLang="en-US" sz="3200" b="1" dirty="0" smtClean="0">
                <a:solidFill>
                  <a:schemeClr val="tx1"/>
                </a:solidFill>
                <a:latin typeface="+mn-ea"/>
              </a:rPr>
              <a:t>考点五</a:t>
            </a:r>
            <a:r>
              <a:rPr lang="en-US" altLang="zh-CN" sz="3200" b="1" dirty="0" smtClean="0">
                <a:solidFill>
                  <a:schemeClr val="tx1"/>
                </a:solidFill>
                <a:latin typeface="+mn-ea"/>
              </a:rPr>
              <a:t>  </a:t>
            </a:r>
            <a:endParaRPr lang="en-US" altLang="zh-CN" sz="3200" b="1" dirty="0">
              <a:solidFill>
                <a:schemeClr val="tx1"/>
              </a:solidFill>
              <a:latin typeface="+mn-ea"/>
            </a:endParaRPr>
          </a:p>
          <a:p>
            <a:pPr algn="ctr">
              <a:defRPr/>
            </a:pPr>
            <a:r>
              <a:rPr lang="zh-CN" altLang="en-US" sz="3200" b="1" smtClean="0">
                <a:solidFill>
                  <a:schemeClr val="tx1"/>
                </a:solidFill>
                <a:latin typeface="+mn-ea"/>
              </a:rPr>
              <a:t>流体压强与流速的关系</a:t>
            </a:r>
            <a:endParaRPr lang="zh-CN" altLang="en-US" sz="3200" b="1" dirty="0">
              <a:solidFill>
                <a:schemeClr val="tx1"/>
              </a:solidFill>
              <a:latin typeface="+mn-ea"/>
            </a:endParaRPr>
          </a:p>
        </p:txBody>
      </p:sp>
      <p:grpSp>
        <p:nvGrpSpPr>
          <p:cNvPr id="16" name="组合 15"/>
          <p:cNvGrpSpPr/>
          <p:nvPr/>
        </p:nvGrpSpPr>
        <p:grpSpPr>
          <a:xfrm>
            <a:off x="474943" y="0"/>
            <a:ext cx="8274780" cy="768350"/>
            <a:chOff x="431463" y="178382"/>
            <a:chExt cx="8274780" cy="768350"/>
          </a:xfrm>
        </p:grpSpPr>
        <p:cxnSp>
          <p:nvCxnSpPr>
            <p:cNvPr id="17" name="直接连接符 16"/>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23" name="组合 22"/>
            <p:cNvGrpSpPr/>
            <p:nvPr/>
          </p:nvGrpSpPr>
          <p:grpSpPr>
            <a:xfrm>
              <a:off x="457232" y="178382"/>
              <a:ext cx="5519387" cy="768350"/>
              <a:chOff x="457232" y="178382"/>
              <a:chExt cx="5519387" cy="768350"/>
            </a:xfrm>
          </p:grpSpPr>
          <p:sp>
            <p:nvSpPr>
              <p:cNvPr id="24"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25" name="矩形 24"/>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Tree>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369837" y="990513"/>
            <a:ext cx="8292465" cy="1990288"/>
          </a:xfrm>
          <a:prstGeom prst="rect">
            <a:avLst/>
          </a:prstGeom>
          <a:noFill/>
        </p:spPr>
        <p:txBody>
          <a:bodyPr wrap="square" lIns="0" rIns="0" rtlCol="0">
            <a:spAutoFit/>
          </a:bodyPr>
          <a:lstStyle/>
          <a:p>
            <a:pPr>
              <a:lnSpc>
                <a:spcPts val="3660"/>
              </a:lnSpc>
            </a:pPr>
            <a:r>
              <a:rPr lang="zh-CN" altLang="en-US" sz="2800" dirty="0" smtClean="0">
                <a:solidFill>
                  <a:schemeClr val="tx1"/>
                </a:solidFill>
                <a:latin typeface="宋体" panose="02010600030101010101" pitchFamily="2" charset="-122"/>
                <a:ea typeface="宋体" panose="02010600030101010101" pitchFamily="2" charset="-122"/>
                <a:cs typeface="方正静蕾简体" panose="03000509000000000000" pitchFamily="65" charset="-122"/>
              </a:rPr>
              <a:t>【</a:t>
            </a:r>
            <a:r>
              <a:rPr lang="zh-CN" altLang="en-US" sz="2800" b="1" dirty="0" smtClean="0">
                <a:solidFill>
                  <a:schemeClr val="tx1"/>
                </a:solidFill>
                <a:latin typeface="宋体" panose="02010600030101010101" pitchFamily="2" charset="-122"/>
                <a:ea typeface="宋体" panose="02010600030101010101" pitchFamily="2" charset="-122"/>
                <a:cs typeface="方正静蕾简体" panose="03000509000000000000" pitchFamily="65" charset="-122"/>
              </a:rPr>
              <a:t>例</a:t>
            </a:r>
            <a:r>
              <a:rPr lang="en-US" altLang="zh-CN" sz="2800" b="1" dirty="0">
                <a:latin typeface="宋体" panose="02010600030101010101" pitchFamily="2" charset="-122"/>
                <a:ea typeface="宋体" panose="02010600030101010101" pitchFamily="2" charset="-122"/>
                <a:cs typeface="方正静蕾简体" panose="03000509000000000000" pitchFamily="65" charset="-122"/>
              </a:rPr>
              <a:t>5</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】如图</a:t>
            </a:r>
            <a:r>
              <a:rPr lang="en-US" altLang="zh-CN" sz="2800" dirty="0" smtClean="0">
                <a:latin typeface="宋体" panose="02010600030101010101" pitchFamily="2" charset="-122"/>
                <a:ea typeface="宋体" panose="02010600030101010101" pitchFamily="2" charset="-122"/>
                <a:cs typeface="方正静蕾简体" panose="03000509000000000000" pitchFamily="65" charset="-122"/>
              </a:rPr>
              <a:t>8-32</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所</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示，将小纸条自然下垂</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a:t>
            </a:r>
            <a:endParaRPr lang="en-US" altLang="zh-CN" sz="2800" dirty="0" smtClean="0">
              <a:latin typeface="宋体" panose="02010600030101010101" pitchFamily="2" charset="-122"/>
              <a:ea typeface="宋体" panose="02010600030101010101" pitchFamily="2" charset="-122"/>
              <a:cs typeface="方正静蕾简体" panose="03000509000000000000" pitchFamily="65" charset="-122"/>
            </a:endParaRPr>
          </a:p>
          <a:p>
            <a:pPr>
              <a:lnSpc>
                <a:spcPts val="3660"/>
              </a:lnSpc>
            </a:pP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 靠近</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水龙头流下的水流，小纸条</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将</a:t>
            </a:r>
            <a:r>
              <a:rPr lang="zh-CN" altLang="en-US" sz="2800" u="sng" dirty="0" smtClean="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smtClean="0">
                <a:solidFill>
                  <a:schemeClr val="bg1"/>
                </a:solidFill>
                <a:latin typeface="宋体" panose="02010600030101010101" pitchFamily="2" charset="-122"/>
                <a:ea typeface="宋体" panose="02010600030101010101" pitchFamily="2" charset="-122"/>
                <a:cs typeface="方正静蕾简体" panose="03000509000000000000" pitchFamily="65" charset="-122"/>
              </a:rPr>
              <a:t>，</a:t>
            </a:r>
            <a:endParaRPr lang="en-US" altLang="zh-CN" sz="2800" dirty="0" smtClean="0">
              <a:solidFill>
                <a:schemeClr val="bg1"/>
              </a:solidFill>
              <a:latin typeface="宋体" panose="02010600030101010101" pitchFamily="2" charset="-122"/>
              <a:ea typeface="宋体" panose="02010600030101010101" pitchFamily="2" charset="-122"/>
              <a:cs typeface="方正静蕾简体" panose="03000509000000000000" pitchFamily="65" charset="-122"/>
            </a:endParaRPr>
          </a:p>
          <a:p>
            <a:pPr>
              <a:lnSpc>
                <a:spcPts val="3660"/>
              </a:lnSpc>
            </a:pP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选</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填“偏向”</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或“偏离”）水流，这</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一</a:t>
            </a:r>
            <a:endParaRPr lang="en-US" altLang="zh-CN" sz="2800" dirty="0" smtClean="0">
              <a:latin typeface="宋体" panose="02010600030101010101" pitchFamily="2" charset="-122"/>
              <a:ea typeface="宋体" panose="02010600030101010101" pitchFamily="2" charset="-122"/>
              <a:cs typeface="方正静蕾简体" panose="03000509000000000000" pitchFamily="65" charset="-122"/>
            </a:endParaRPr>
          </a:p>
          <a:p>
            <a:pPr>
              <a:lnSpc>
                <a:spcPts val="3660"/>
              </a:lnSpc>
            </a:pP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 现象说明流体</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流速越大的</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位置</a:t>
            </a:r>
            <a:r>
              <a:rPr lang="zh-CN" altLang="en-US" sz="2800" u="sng" dirty="0" smtClean="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a:t>
            </a:r>
            <a:endParaRPr lang="zh-CN" altLang="en-US" sz="2400" dirty="0" smtClean="0">
              <a:solidFill>
                <a:schemeClr val="tx1"/>
              </a:solidFill>
              <a:latin typeface="宋体" panose="02010600030101010101" pitchFamily="2" charset="-122"/>
              <a:ea typeface="宋体" panose="02010600030101010101" pitchFamily="2" charset="-122"/>
              <a:cs typeface="方正静蕾简体" panose="03000509000000000000" pitchFamily="65" charset="-122"/>
            </a:endParaRPr>
          </a:p>
        </p:txBody>
      </p:sp>
      <p:sp>
        <p:nvSpPr>
          <p:cNvPr id="17" name="文本框 16"/>
          <p:cNvSpPr txBox="1"/>
          <p:nvPr/>
        </p:nvSpPr>
        <p:spPr>
          <a:xfrm>
            <a:off x="431203" y="3070115"/>
            <a:ext cx="8362260" cy="1515800"/>
          </a:xfrm>
          <a:prstGeom prst="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p:spPr>
        <p:txBody>
          <a:bodyPr wrap="square" rtlCol="0">
            <a:spAutoFit/>
          </a:bodyPr>
          <a:lstStyle/>
          <a:p>
            <a:pPr fontAlgn="auto">
              <a:lnSpc>
                <a:spcPts val="3660"/>
              </a:lnSpc>
            </a:pPr>
            <a:r>
              <a:rPr lang="zh-CN" altLang="en-US" sz="2800" b="1" dirty="0" smtClean="0">
                <a:latin typeface="宋体" panose="02010600030101010101" pitchFamily="2" charset="-122"/>
                <a:ea typeface="宋体" panose="02010600030101010101" pitchFamily="2" charset="-122"/>
              </a:rPr>
              <a:t>解析：</a:t>
            </a:r>
            <a:r>
              <a:rPr lang="zh-CN" altLang="en-US" sz="2800" dirty="0" smtClean="0">
                <a:latin typeface="宋体" panose="02010600030101010101" pitchFamily="2" charset="-122"/>
                <a:ea typeface="宋体" panose="02010600030101010101" pitchFamily="2" charset="-122"/>
              </a:rPr>
              <a:t>水龙头流下的水流与纸条之间的空气流速比周围的空气流速大，因此，该处的空气压强比周围的空气压强小。</a:t>
            </a:r>
            <a:endParaRPr lang="zh-CN" altLang="en-US" sz="2800" dirty="0">
              <a:latin typeface="宋体" panose="02010600030101010101" pitchFamily="2" charset="-122"/>
              <a:ea typeface="宋体" panose="02010600030101010101" pitchFamily="2" charset="-122"/>
            </a:endParaRPr>
          </a:p>
        </p:txBody>
      </p:sp>
      <p:sp>
        <p:nvSpPr>
          <p:cNvPr id="5" name="矩形 4"/>
          <p:cNvSpPr/>
          <p:nvPr/>
        </p:nvSpPr>
        <p:spPr>
          <a:xfrm>
            <a:off x="5856742" y="1432908"/>
            <a:ext cx="1028361" cy="523220"/>
          </a:xfrm>
          <a:prstGeom prst="rect">
            <a:avLst/>
          </a:prstGeom>
        </p:spPr>
        <p:txBody>
          <a:bodyPr wrap="square">
            <a:spAutoFit/>
          </a:bodyPr>
          <a:lstStyle/>
          <a:p>
            <a:r>
              <a:rPr lang="zh-CN" altLang="en-US" sz="2800" b="1" dirty="0" smtClean="0">
                <a:solidFill>
                  <a:srgbClr val="FF0000"/>
                </a:solidFill>
                <a:latin typeface="楷体" panose="02010609060101010101" pitchFamily="49" charset="-122"/>
                <a:ea typeface="楷体" panose="02010609060101010101" pitchFamily="49" charset="-122"/>
                <a:sym typeface="+mn-ea"/>
              </a:rPr>
              <a:t>偏向</a:t>
            </a:r>
            <a:endParaRPr lang="zh-CN" altLang="en-US" sz="2800" b="1" dirty="0">
              <a:solidFill>
                <a:srgbClr val="FF0000"/>
              </a:solidFill>
              <a:latin typeface="楷体" panose="02010609060101010101" pitchFamily="49" charset="-122"/>
              <a:ea typeface="楷体" panose="02010609060101010101" pitchFamily="49" charset="-122"/>
            </a:endParaRPr>
          </a:p>
        </p:txBody>
      </p:sp>
      <p:sp>
        <p:nvSpPr>
          <p:cNvPr id="19" name="矩形 18"/>
          <p:cNvSpPr/>
          <p:nvPr/>
        </p:nvSpPr>
        <p:spPr>
          <a:xfrm>
            <a:off x="5185562" y="2421996"/>
            <a:ext cx="1766215" cy="523220"/>
          </a:xfrm>
          <a:prstGeom prst="rect">
            <a:avLst/>
          </a:prstGeom>
        </p:spPr>
        <p:txBody>
          <a:bodyPr wrap="square">
            <a:spAutoFit/>
          </a:bodyPr>
          <a:lstStyle/>
          <a:p>
            <a:r>
              <a:rPr lang="zh-CN" altLang="en-US" sz="2800" b="1" dirty="0" smtClean="0">
                <a:solidFill>
                  <a:srgbClr val="FF0000"/>
                </a:solidFill>
                <a:latin typeface="楷体" panose="02010609060101010101" pitchFamily="49" charset="-122"/>
                <a:ea typeface="楷体" panose="02010609060101010101" pitchFamily="49" charset="-122"/>
                <a:sym typeface="+mn-ea"/>
              </a:rPr>
              <a:t>压强</a:t>
            </a:r>
            <a:r>
              <a:rPr lang="zh-CN" altLang="en-US" sz="2800" b="1" dirty="0">
                <a:solidFill>
                  <a:srgbClr val="FF0000"/>
                </a:solidFill>
                <a:latin typeface="楷体" panose="02010609060101010101" pitchFamily="49" charset="-122"/>
                <a:ea typeface="楷体" panose="02010609060101010101" pitchFamily="49" charset="-122"/>
                <a:sym typeface="+mn-ea"/>
              </a:rPr>
              <a:t>越小</a:t>
            </a:r>
            <a:endParaRPr lang="zh-CN" altLang="en-US" sz="2800" b="1" dirty="0">
              <a:solidFill>
                <a:srgbClr val="FF0000"/>
              </a:solidFill>
              <a:latin typeface="楷体" panose="02010609060101010101" pitchFamily="49" charset="-122"/>
              <a:ea typeface="楷体" panose="02010609060101010101" pitchFamily="49" charset="-122"/>
            </a:endParaRPr>
          </a:p>
        </p:txBody>
      </p:sp>
      <p:grpSp>
        <p:nvGrpSpPr>
          <p:cNvPr id="16" name="组合 15"/>
          <p:cNvGrpSpPr/>
          <p:nvPr/>
        </p:nvGrpSpPr>
        <p:grpSpPr>
          <a:xfrm>
            <a:off x="474943" y="0"/>
            <a:ext cx="8274780" cy="768350"/>
            <a:chOff x="431463" y="178382"/>
            <a:chExt cx="8274780" cy="768350"/>
          </a:xfrm>
        </p:grpSpPr>
        <p:cxnSp>
          <p:nvCxnSpPr>
            <p:cNvPr id="18" name="直接连接符 17"/>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20" name="组合 19"/>
            <p:cNvGrpSpPr/>
            <p:nvPr/>
          </p:nvGrpSpPr>
          <p:grpSpPr>
            <a:xfrm>
              <a:off x="457232" y="178382"/>
              <a:ext cx="5519387" cy="768350"/>
              <a:chOff x="457232" y="178382"/>
              <a:chExt cx="5519387" cy="768350"/>
            </a:xfrm>
          </p:grpSpPr>
          <p:sp>
            <p:nvSpPr>
              <p:cNvPr id="21"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典型例题</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22" name="矩形 21"/>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pic>
        <p:nvPicPr>
          <p:cNvPr id="3" name="图片 2"/>
          <p:cNvPicPr>
            <a:picLocks noChangeAspect="1"/>
          </p:cNvPicPr>
          <p:nvPr/>
        </p:nvPicPr>
        <p:blipFill>
          <a:blip r:embed="rId3"/>
          <a:stretch>
            <a:fillRect/>
          </a:stretch>
        </p:blipFill>
        <p:spPr>
          <a:xfrm>
            <a:off x="7534243" y="979664"/>
            <a:ext cx="1128059" cy="1834692"/>
          </a:xfrm>
          <a:prstGeom prst="rect">
            <a:avLst/>
          </a:prstGeom>
        </p:spPr>
      </p:pic>
      <p:sp>
        <p:nvSpPr>
          <p:cNvPr id="14" name="文本框 16"/>
          <p:cNvSpPr txBox="1"/>
          <p:nvPr/>
        </p:nvSpPr>
        <p:spPr>
          <a:xfrm>
            <a:off x="431203" y="5149717"/>
            <a:ext cx="8422897" cy="954107"/>
          </a:xfrm>
          <a:prstGeom prst="rect">
            <a:avLst/>
          </a:prstGeom>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p:spPr>
        <p:txBody>
          <a:bodyPr wrap="square" rtlCol="0">
            <a:spAutoFit/>
          </a:bodyPr>
          <a:lstStyle/>
          <a:p>
            <a:r>
              <a:rPr lang="zh-CN" altLang="zh-CN" sz="2800" b="1" dirty="0"/>
              <a:t>思维点拨</a:t>
            </a:r>
            <a:r>
              <a:rPr lang="zh-CN" altLang="zh-CN" sz="2800" b="1" dirty="0" smtClean="0"/>
              <a:t>：</a:t>
            </a:r>
            <a:r>
              <a:rPr lang="zh-CN" altLang="zh-CN" sz="2800" dirty="0"/>
              <a:t>流体压强与流速的关系是，流速大的地方压强小，流速小的地方压强大。</a:t>
            </a:r>
          </a:p>
        </p:txBody>
      </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9"/>
                                        </p:tgtEl>
                                        <p:attrNameLst>
                                          <p:attrName>style.visibility</p:attrName>
                                        </p:attrNameLst>
                                      </p:cBhvr>
                                      <p:to>
                                        <p:strVal val="visible"/>
                                      </p:to>
                                    </p:set>
                                    <p:anim calcmode="lin" valueType="num">
                                      <p:cBhvr additive="base">
                                        <p:cTn id="18" dur="500" fill="hold"/>
                                        <p:tgtEl>
                                          <p:spTgt spid="19"/>
                                        </p:tgtEl>
                                        <p:attrNameLst>
                                          <p:attrName>ppt_x</p:attrName>
                                        </p:attrNameLst>
                                      </p:cBhvr>
                                      <p:tavLst>
                                        <p:tav tm="0">
                                          <p:val>
                                            <p:strVal val="#ppt_x"/>
                                          </p:val>
                                        </p:tav>
                                        <p:tav tm="100000">
                                          <p:val>
                                            <p:strVal val="#ppt_x"/>
                                          </p:val>
                                        </p:tav>
                                      </p:tavLst>
                                    </p:anim>
                                    <p:anim calcmode="lin" valueType="num">
                                      <p:cBhvr additive="base">
                                        <p:cTn id="19"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left)">
                                      <p:cBhvr>
                                        <p:cTn id="2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5" grpId="0"/>
      <p:bldP spid="19" grpId="0"/>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474943" y="1036391"/>
            <a:ext cx="8349017" cy="5262979"/>
          </a:xfrm>
          <a:prstGeom prst="rect">
            <a:avLst/>
          </a:prstGeom>
          <a:noFill/>
        </p:spPr>
        <p:txBody>
          <a:bodyPr wrap="square" lIns="0" rIns="0" rtlCol="0">
            <a:spAutoFit/>
          </a:bodyPr>
          <a:lstStyle/>
          <a:p>
            <a:pPr>
              <a:lnSpc>
                <a:spcPct val="150000"/>
              </a:lnSpc>
            </a:pPr>
            <a:r>
              <a:rPr lang="en-US" altLang="zh-CN" sz="2800" dirty="0"/>
              <a:t>4.</a:t>
            </a:r>
            <a:r>
              <a:rPr lang="zh-CN" altLang="zh-CN" sz="2800" dirty="0"/>
              <a:t>浮力计算</a:t>
            </a:r>
          </a:p>
          <a:p>
            <a:pPr>
              <a:lnSpc>
                <a:spcPct val="150000"/>
              </a:lnSpc>
            </a:pPr>
            <a:r>
              <a:rPr lang="en-US" altLang="zh-CN" sz="2800" dirty="0"/>
              <a:t>(1)</a:t>
            </a:r>
            <a:r>
              <a:rPr lang="zh-CN" altLang="zh-CN" sz="2800" dirty="0"/>
              <a:t>称重法：</a:t>
            </a:r>
            <a:r>
              <a:rPr lang="en-US" altLang="zh-CN" sz="2800" i="1" dirty="0"/>
              <a:t>F</a:t>
            </a:r>
            <a:r>
              <a:rPr lang="zh-CN" altLang="zh-CN" sz="2800" baseline="-25000" dirty="0"/>
              <a:t>浮</a:t>
            </a:r>
            <a:r>
              <a:rPr lang="zh-CN" altLang="zh-CN" sz="2800" dirty="0"/>
              <a:t>＝</a:t>
            </a:r>
            <a:r>
              <a:rPr lang="en-US" altLang="zh-CN" sz="2800" dirty="0"/>
              <a:t>____________</a:t>
            </a:r>
            <a:r>
              <a:rPr lang="zh-CN" altLang="zh-CN" sz="2800" dirty="0"/>
              <a:t>；</a:t>
            </a:r>
          </a:p>
          <a:p>
            <a:pPr>
              <a:lnSpc>
                <a:spcPct val="150000"/>
              </a:lnSpc>
            </a:pPr>
            <a:r>
              <a:rPr lang="en-US" altLang="zh-CN" sz="2800" dirty="0"/>
              <a:t>(2)</a:t>
            </a:r>
            <a:r>
              <a:rPr lang="zh-CN" altLang="zh-CN" sz="2800" dirty="0"/>
              <a:t>阿基米德原理法：</a:t>
            </a:r>
            <a:r>
              <a:rPr lang="en-US" altLang="zh-CN" sz="2800" i="1" dirty="0"/>
              <a:t>F</a:t>
            </a:r>
            <a:r>
              <a:rPr lang="zh-CN" altLang="zh-CN" sz="2800" baseline="-25000" dirty="0"/>
              <a:t>浮</a:t>
            </a:r>
            <a:r>
              <a:rPr lang="zh-CN" altLang="zh-CN" sz="2800" dirty="0"/>
              <a:t>＝</a:t>
            </a:r>
            <a:r>
              <a:rPr lang="en-US" altLang="zh-CN" sz="2800" i="1" dirty="0"/>
              <a:t>G</a:t>
            </a:r>
            <a:r>
              <a:rPr lang="zh-CN" altLang="zh-CN" sz="2800" baseline="-25000" dirty="0"/>
              <a:t>排</a:t>
            </a:r>
            <a:r>
              <a:rPr lang="zh-CN" altLang="zh-CN" sz="2800" dirty="0"/>
              <a:t>＝</a:t>
            </a:r>
            <a:r>
              <a:rPr lang="en-US" altLang="zh-CN" sz="2800" i="1" dirty="0"/>
              <a:t>m</a:t>
            </a:r>
            <a:r>
              <a:rPr lang="zh-CN" altLang="zh-CN" sz="2800" baseline="-25000" dirty="0"/>
              <a:t>排</a:t>
            </a:r>
            <a:r>
              <a:rPr lang="en-US" altLang="zh-CN" sz="2800" i="1" dirty="0"/>
              <a:t>g</a:t>
            </a:r>
            <a:r>
              <a:rPr lang="zh-CN" altLang="zh-CN" sz="2800" dirty="0"/>
              <a:t>＝</a:t>
            </a:r>
            <a:r>
              <a:rPr lang="en-US" altLang="zh-CN" sz="2800" dirty="0"/>
              <a:t>____________</a:t>
            </a:r>
            <a:r>
              <a:rPr lang="zh-CN" altLang="zh-CN" sz="2800" dirty="0"/>
              <a:t>；</a:t>
            </a:r>
          </a:p>
          <a:p>
            <a:pPr>
              <a:lnSpc>
                <a:spcPct val="150000"/>
              </a:lnSpc>
            </a:pPr>
            <a:r>
              <a:rPr lang="en-US" altLang="zh-CN" sz="2800" dirty="0"/>
              <a:t>(3)</a:t>
            </a:r>
            <a:r>
              <a:rPr lang="zh-CN" altLang="zh-CN" sz="2800" dirty="0"/>
              <a:t>二力平衡法：当物体漂浮或悬浮在液体中时，</a:t>
            </a:r>
            <a:r>
              <a:rPr lang="en-US" altLang="zh-CN" sz="2800" i="1" dirty="0"/>
              <a:t>F</a:t>
            </a:r>
            <a:r>
              <a:rPr lang="zh-CN" altLang="zh-CN" sz="2800" baseline="-25000" dirty="0"/>
              <a:t>浮</a:t>
            </a:r>
            <a:r>
              <a:rPr lang="zh-CN" altLang="zh-CN" sz="2800" dirty="0"/>
              <a:t>＝</a:t>
            </a:r>
            <a:r>
              <a:rPr lang="en-US" altLang="zh-CN" sz="2800" dirty="0"/>
              <a:t>____________</a:t>
            </a:r>
            <a:r>
              <a:rPr lang="zh-CN" altLang="zh-CN" sz="2800" dirty="0"/>
              <a:t>。</a:t>
            </a:r>
            <a:endParaRPr lang="en-US" altLang="zh-CN" sz="2800" dirty="0" smtClean="0">
              <a:ea typeface="宋体" panose="02010600030101010101" pitchFamily="2" charset="-122"/>
              <a:cs typeface="方正静蕾简体" panose="03000509000000000000" pitchFamily="65" charset="-122"/>
            </a:endParaRPr>
          </a:p>
          <a:p>
            <a:pPr>
              <a:lnSpc>
                <a:spcPct val="150000"/>
              </a:lnSpc>
            </a:pPr>
            <a:r>
              <a:rPr lang="en-US" altLang="zh-CN" sz="2800" dirty="0" smtClean="0">
                <a:ea typeface="宋体" panose="02010600030101010101" pitchFamily="2" charset="-122"/>
                <a:cs typeface="方正静蕾简体" panose="03000509000000000000" pitchFamily="65" charset="-122"/>
              </a:rPr>
              <a:t>5</a:t>
            </a:r>
            <a:r>
              <a:rPr lang="zh-CN" altLang="en-US" sz="2800" dirty="0" smtClean="0">
                <a:ea typeface="宋体" panose="02010600030101010101" pitchFamily="2" charset="-122"/>
                <a:cs typeface="方正静蕾简体" panose="03000509000000000000" pitchFamily="65" charset="-122"/>
              </a:rPr>
              <a:t>．升力</a:t>
            </a:r>
            <a:endParaRPr lang="en-US" altLang="zh-CN" sz="2800" dirty="0" smtClean="0">
              <a:ea typeface="宋体" panose="02010600030101010101" pitchFamily="2" charset="-122"/>
              <a:cs typeface="方正静蕾简体" panose="03000509000000000000" pitchFamily="65" charset="-122"/>
            </a:endParaRPr>
          </a:p>
          <a:p>
            <a:pPr>
              <a:lnSpc>
                <a:spcPct val="150000"/>
              </a:lnSpc>
            </a:pPr>
            <a:r>
              <a:rPr lang="en-US" altLang="zh-CN" sz="2800" dirty="0">
                <a:ea typeface="宋体" panose="02010600030101010101" pitchFamily="2" charset="-122"/>
                <a:cs typeface="方正静蕾简体" panose="03000509000000000000" pitchFamily="65" charset="-122"/>
              </a:rPr>
              <a:t> </a:t>
            </a:r>
            <a:r>
              <a:rPr lang="en-US" altLang="zh-CN" sz="2800" dirty="0" smtClean="0">
                <a:ea typeface="宋体" panose="02010600030101010101" pitchFamily="2" charset="-122"/>
                <a:cs typeface="方正静蕾简体" panose="03000509000000000000" pitchFamily="65" charset="-122"/>
              </a:rPr>
              <a:t>  </a:t>
            </a:r>
            <a:r>
              <a:rPr lang="zh-CN" altLang="en-US" sz="2800" dirty="0" smtClean="0">
                <a:ea typeface="宋体" panose="02010600030101010101" pitchFamily="2" charset="-122"/>
                <a:cs typeface="方正静蕾简体" panose="03000509000000000000" pitchFamily="65" charset="-122"/>
              </a:rPr>
              <a:t>流体</a:t>
            </a:r>
            <a:r>
              <a:rPr lang="zh-CN" altLang="en-US" sz="2800" dirty="0">
                <a:ea typeface="宋体" panose="02010600030101010101" pitchFamily="2" charset="-122"/>
                <a:cs typeface="方正静蕾简体" panose="03000509000000000000" pitchFamily="65" charset="-122"/>
              </a:rPr>
              <a:t>的压强与流速的关系：流速大的地方，</a:t>
            </a:r>
            <a:r>
              <a:rPr lang="zh-CN" altLang="en-US" sz="2800" dirty="0" smtClean="0">
                <a:ea typeface="宋体" panose="02010600030101010101" pitchFamily="2" charset="-122"/>
                <a:cs typeface="方正静蕾简体" panose="03000509000000000000" pitchFamily="65" charset="-122"/>
              </a:rPr>
              <a:t>压强</a:t>
            </a:r>
            <a:r>
              <a:rPr lang="zh-CN" altLang="en-US" sz="2800" u="sng" dirty="0" smtClean="0">
                <a:ea typeface="宋体" panose="02010600030101010101" pitchFamily="2" charset="-122"/>
                <a:cs typeface="方正静蕾简体" panose="03000509000000000000" pitchFamily="65" charset="-122"/>
              </a:rPr>
              <a:t> </a:t>
            </a:r>
            <a:r>
              <a:rPr lang="zh-CN" altLang="en-US" sz="2800" u="sng" dirty="0">
                <a:ea typeface="宋体" panose="02010600030101010101" pitchFamily="2" charset="-122"/>
                <a:cs typeface="方正静蕾简体" panose="03000509000000000000" pitchFamily="65" charset="-122"/>
              </a:rPr>
              <a:t>    </a:t>
            </a:r>
            <a:r>
              <a:rPr lang="zh-CN" altLang="en-US" sz="2800" u="sng" dirty="0" smtClean="0">
                <a:ea typeface="宋体" panose="02010600030101010101" pitchFamily="2" charset="-122"/>
                <a:cs typeface="方正静蕾简体" panose="03000509000000000000" pitchFamily="65" charset="-122"/>
              </a:rPr>
              <a:t> </a:t>
            </a:r>
            <a:r>
              <a:rPr lang="zh-CN" altLang="en-US" sz="2800" dirty="0" smtClean="0">
                <a:ea typeface="宋体" panose="02010600030101010101" pitchFamily="2" charset="-122"/>
                <a:cs typeface="方正静蕾简体" panose="03000509000000000000" pitchFamily="65" charset="-122"/>
              </a:rPr>
              <a:t>；</a:t>
            </a:r>
          </a:p>
          <a:p>
            <a:pPr>
              <a:lnSpc>
                <a:spcPct val="150000"/>
              </a:lnSpc>
            </a:pPr>
            <a:r>
              <a:rPr lang="zh-CN" altLang="en-US" sz="2800" dirty="0" smtClean="0">
                <a:ea typeface="宋体" panose="02010600030101010101" pitchFamily="2" charset="-122"/>
                <a:cs typeface="方正静蕾简体" panose="03000509000000000000" pitchFamily="65" charset="-122"/>
              </a:rPr>
              <a:t>   </a:t>
            </a:r>
            <a:r>
              <a:rPr lang="zh-CN" altLang="en-US" sz="2800" dirty="0">
                <a:ea typeface="宋体" panose="02010600030101010101" pitchFamily="2" charset="-122"/>
                <a:cs typeface="方正静蕾简体" panose="03000509000000000000" pitchFamily="65" charset="-122"/>
              </a:rPr>
              <a:t>流速小的地方，</a:t>
            </a:r>
            <a:r>
              <a:rPr lang="zh-CN" altLang="en-US" sz="2800" dirty="0" smtClean="0">
                <a:ea typeface="宋体" panose="02010600030101010101" pitchFamily="2" charset="-122"/>
                <a:cs typeface="方正静蕾简体" panose="03000509000000000000" pitchFamily="65" charset="-122"/>
              </a:rPr>
              <a:t>压强</a:t>
            </a:r>
            <a:r>
              <a:rPr lang="zh-CN" altLang="en-US" sz="2800" u="sng" dirty="0" smtClean="0">
                <a:ea typeface="宋体" panose="02010600030101010101" pitchFamily="2" charset="-122"/>
                <a:cs typeface="方正静蕾简体" panose="03000509000000000000" pitchFamily="65" charset="-122"/>
              </a:rPr>
              <a:t>  </a:t>
            </a:r>
            <a:r>
              <a:rPr lang="zh-CN" altLang="en-US" sz="2800" u="sng" dirty="0">
                <a:ea typeface="宋体" panose="02010600030101010101" pitchFamily="2" charset="-122"/>
                <a:cs typeface="方正静蕾简体" panose="03000509000000000000" pitchFamily="65" charset="-122"/>
              </a:rPr>
              <a:t>      </a:t>
            </a:r>
            <a:r>
              <a:rPr lang="zh-CN" altLang="en-US" sz="2800" u="sng" dirty="0" smtClean="0">
                <a:ea typeface="宋体" panose="02010600030101010101" pitchFamily="2" charset="-122"/>
                <a:cs typeface="方正静蕾简体" panose="03000509000000000000" pitchFamily="65" charset="-122"/>
              </a:rPr>
              <a:t> </a:t>
            </a:r>
            <a:r>
              <a:rPr lang="zh-CN" altLang="en-US" sz="2800" dirty="0" smtClean="0">
                <a:ea typeface="宋体" panose="02010600030101010101" pitchFamily="2" charset="-122"/>
                <a:cs typeface="方正静蕾简体" panose="03000509000000000000" pitchFamily="65" charset="-122"/>
              </a:rPr>
              <a:t>。</a:t>
            </a:r>
            <a:endParaRPr sz="2800" dirty="0" smtClean="0">
              <a:ea typeface="宋体" panose="02010600030101010101" pitchFamily="2" charset="-122"/>
              <a:cs typeface="方正静蕾简体" panose="03000509000000000000" pitchFamily="65" charset="-122"/>
            </a:endParaRPr>
          </a:p>
        </p:txBody>
      </p:sp>
      <p:sp>
        <p:nvSpPr>
          <p:cNvPr id="26" name="TextBox 25"/>
          <p:cNvSpPr txBox="1"/>
          <p:nvPr/>
        </p:nvSpPr>
        <p:spPr>
          <a:xfrm>
            <a:off x="3639936" y="1734020"/>
            <a:ext cx="1095798" cy="523220"/>
          </a:xfrm>
          <a:prstGeom prst="rect">
            <a:avLst/>
          </a:prstGeom>
          <a:noFill/>
        </p:spPr>
        <p:txBody>
          <a:bodyPr wrap="square" rtlCol="0">
            <a:spAutoFit/>
          </a:bodyPr>
          <a:lstStyle/>
          <a:p>
            <a:pPr algn="ctr"/>
            <a:r>
              <a:rPr lang="en-US" altLang="zh-CN" sz="2800" b="1" i="1" dirty="0" smtClean="0">
                <a:solidFill>
                  <a:srgbClr val="FF0000"/>
                </a:solidFill>
                <a:ea typeface="楷体" panose="02010609060101010101" pitchFamily="49" charset="-122"/>
              </a:rPr>
              <a:t>G</a:t>
            </a:r>
            <a:r>
              <a:rPr lang="en-US" altLang="zh-CN" sz="2800" b="1" dirty="0" smtClean="0">
                <a:solidFill>
                  <a:srgbClr val="FF0000"/>
                </a:solidFill>
                <a:ea typeface="楷体" panose="02010609060101010101" pitchFamily="49" charset="-122"/>
              </a:rPr>
              <a:t>-</a:t>
            </a:r>
            <a:r>
              <a:rPr lang="en-US" altLang="zh-CN" sz="2800" b="1" i="1" dirty="0" smtClean="0">
                <a:solidFill>
                  <a:srgbClr val="FF0000"/>
                </a:solidFill>
                <a:ea typeface="楷体" panose="02010609060101010101" pitchFamily="49" charset="-122"/>
              </a:rPr>
              <a:t>F</a:t>
            </a:r>
            <a:r>
              <a:rPr lang="zh-CN" altLang="en-US" sz="2800" b="1" baseline="-25000" dirty="0" smtClean="0">
                <a:solidFill>
                  <a:srgbClr val="FF0000"/>
                </a:solidFill>
                <a:ea typeface="楷体" panose="02010609060101010101" pitchFamily="49" charset="-122"/>
              </a:rPr>
              <a:t>读</a:t>
            </a:r>
            <a:endParaRPr lang="zh-CN" altLang="en-US" sz="2800" b="1" dirty="0">
              <a:solidFill>
                <a:srgbClr val="FF0000"/>
              </a:solidFill>
              <a:ea typeface="楷体" panose="02010609060101010101" pitchFamily="49" charset="-122"/>
            </a:endParaRPr>
          </a:p>
        </p:txBody>
      </p:sp>
      <p:grpSp>
        <p:nvGrpSpPr>
          <p:cNvPr id="16" name="组合 15"/>
          <p:cNvGrpSpPr/>
          <p:nvPr/>
        </p:nvGrpSpPr>
        <p:grpSpPr>
          <a:xfrm>
            <a:off x="474943" y="0"/>
            <a:ext cx="8274780" cy="768350"/>
            <a:chOff x="431463" y="178382"/>
            <a:chExt cx="8274780" cy="768350"/>
          </a:xfrm>
        </p:grpSpPr>
        <p:cxnSp>
          <p:nvCxnSpPr>
            <p:cNvPr id="17" name="直接连接符 16"/>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8" name="组合 17"/>
            <p:cNvGrpSpPr/>
            <p:nvPr/>
          </p:nvGrpSpPr>
          <p:grpSpPr>
            <a:xfrm>
              <a:off x="457232" y="178382"/>
              <a:ext cx="5519387" cy="768350"/>
              <a:chOff x="457232" y="178382"/>
              <a:chExt cx="5519387" cy="768350"/>
            </a:xfrm>
          </p:grpSpPr>
          <p:sp>
            <p:nvSpPr>
              <p:cNvPr id="19"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smtClean="0">
                    <a:solidFill>
                      <a:srgbClr val="005188"/>
                    </a:solidFill>
                    <a:latin typeface="宋体" panose="02010600030101010101" pitchFamily="2" charset="-122"/>
                    <a:ea typeface="宋体" panose="02010600030101010101" pitchFamily="2" charset="-122"/>
                  </a:rPr>
                  <a:t>必备知识</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20" name="矩形 19"/>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
        <p:nvSpPr>
          <p:cNvPr id="13" name="TextBox 25"/>
          <p:cNvSpPr txBox="1"/>
          <p:nvPr/>
        </p:nvSpPr>
        <p:spPr>
          <a:xfrm>
            <a:off x="6592824" y="2319145"/>
            <a:ext cx="1901952" cy="523220"/>
          </a:xfrm>
          <a:prstGeom prst="rect">
            <a:avLst/>
          </a:prstGeom>
          <a:noFill/>
        </p:spPr>
        <p:txBody>
          <a:bodyPr wrap="square" rtlCol="0">
            <a:spAutoFit/>
          </a:bodyPr>
          <a:lstStyle/>
          <a:p>
            <a:pPr algn="ctr"/>
            <a:r>
              <a:rPr lang="en-US" altLang="zh-CN" sz="2800" b="1" i="1" dirty="0" smtClean="0">
                <a:solidFill>
                  <a:srgbClr val="FF0000"/>
                </a:solidFill>
                <a:ea typeface="楷体" panose="02010609060101010101" pitchFamily="49" charset="-122"/>
              </a:rPr>
              <a:t>G</a:t>
            </a:r>
            <a:r>
              <a:rPr lang="zh-CN" altLang="en-US" sz="2800" b="1" baseline="-25000" dirty="0" smtClean="0">
                <a:solidFill>
                  <a:srgbClr val="FF0000"/>
                </a:solidFill>
                <a:ea typeface="楷体" panose="02010609060101010101" pitchFamily="49" charset="-122"/>
              </a:rPr>
              <a:t>排</a:t>
            </a:r>
            <a:r>
              <a:rPr lang="en-US" altLang="zh-CN" sz="2800" b="1" dirty="0" smtClean="0">
                <a:solidFill>
                  <a:srgbClr val="FF0000"/>
                </a:solidFill>
                <a:ea typeface="楷体" panose="02010609060101010101" pitchFamily="49" charset="-122"/>
              </a:rPr>
              <a:t>=</a:t>
            </a:r>
            <a:r>
              <a:rPr lang="en-US" altLang="zh-CN" sz="2800" b="1" i="1" dirty="0" err="1" smtClean="0">
                <a:solidFill>
                  <a:srgbClr val="FF0000"/>
                </a:solidFill>
                <a:ea typeface="楷体" panose="02010609060101010101" pitchFamily="49" charset="-122"/>
              </a:rPr>
              <a:t>ρgV</a:t>
            </a:r>
            <a:r>
              <a:rPr lang="zh-CN" altLang="en-US" sz="2800" b="1" baseline="-25000" dirty="0" smtClean="0">
                <a:solidFill>
                  <a:srgbClr val="FF0000"/>
                </a:solidFill>
                <a:ea typeface="楷体" panose="02010609060101010101" pitchFamily="49" charset="-122"/>
              </a:rPr>
              <a:t>排</a:t>
            </a:r>
            <a:endParaRPr lang="zh-CN" altLang="en-US" sz="2800" b="1" baseline="-25000" dirty="0">
              <a:solidFill>
                <a:srgbClr val="FF0000"/>
              </a:solidFill>
              <a:ea typeface="楷体" panose="02010609060101010101" pitchFamily="49" charset="-122"/>
            </a:endParaRPr>
          </a:p>
        </p:txBody>
      </p:sp>
      <p:sp>
        <p:nvSpPr>
          <p:cNvPr id="14" name="TextBox 25"/>
          <p:cNvSpPr txBox="1"/>
          <p:nvPr/>
        </p:nvSpPr>
        <p:spPr>
          <a:xfrm>
            <a:off x="500712" y="3585584"/>
            <a:ext cx="1901952" cy="523220"/>
          </a:xfrm>
          <a:prstGeom prst="rect">
            <a:avLst/>
          </a:prstGeom>
          <a:noFill/>
        </p:spPr>
        <p:txBody>
          <a:bodyPr wrap="square" rtlCol="0">
            <a:spAutoFit/>
          </a:bodyPr>
          <a:lstStyle/>
          <a:p>
            <a:pPr algn="ctr"/>
            <a:r>
              <a:rPr lang="en-US" altLang="zh-CN" sz="2800" b="1" i="1" dirty="0" smtClean="0">
                <a:solidFill>
                  <a:srgbClr val="FF0000"/>
                </a:solidFill>
                <a:ea typeface="楷体" panose="02010609060101010101" pitchFamily="49" charset="-122"/>
              </a:rPr>
              <a:t>G</a:t>
            </a:r>
            <a:r>
              <a:rPr lang="zh-CN" altLang="en-US" sz="2800" b="1" baseline="-25000" dirty="0" smtClean="0">
                <a:solidFill>
                  <a:srgbClr val="FF0000"/>
                </a:solidFill>
                <a:ea typeface="楷体" panose="02010609060101010101" pitchFamily="49" charset="-122"/>
              </a:rPr>
              <a:t>排</a:t>
            </a:r>
            <a:endParaRPr lang="zh-CN" altLang="en-US" sz="2800" b="1" baseline="-25000" dirty="0">
              <a:solidFill>
                <a:srgbClr val="FF0000"/>
              </a:solidFill>
              <a:ea typeface="楷体" panose="02010609060101010101" pitchFamily="49" charset="-122"/>
            </a:endParaRPr>
          </a:p>
        </p:txBody>
      </p:sp>
      <p:sp>
        <p:nvSpPr>
          <p:cNvPr id="15" name="TextBox 25"/>
          <p:cNvSpPr txBox="1"/>
          <p:nvPr/>
        </p:nvSpPr>
        <p:spPr>
          <a:xfrm>
            <a:off x="7456248" y="4880984"/>
            <a:ext cx="1901952" cy="523220"/>
          </a:xfrm>
          <a:prstGeom prst="rect">
            <a:avLst/>
          </a:prstGeom>
          <a:noFill/>
        </p:spPr>
        <p:txBody>
          <a:bodyPr wrap="square" rtlCol="0">
            <a:spAutoFit/>
          </a:bodyPr>
          <a:lstStyle/>
          <a:p>
            <a:pPr algn="ctr"/>
            <a:r>
              <a:rPr lang="zh-CN" altLang="en-US" sz="2800" b="1" dirty="0" smtClean="0">
                <a:solidFill>
                  <a:srgbClr val="FF0000"/>
                </a:solidFill>
                <a:ea typeface="楷体" panose="02010609060101010101" pitchFamily="49" charset="-122"/>
              </a:rPr>
              <a:t>小</a:t>
            </a:r>
            <a:endParaRPr lang="zh-CN" altLang="en-US" sz="2800" b="1" dirty="0">
              <a:solidFill>
                <a:srgbClr val="FF0000"/>
              </a:solidFill>
              <a:ea typeface="楷体" panose="02010609060101010101" pitchFamily="49" charset="-122"/>
            </a:endParaRPr>
          </a:p>
        </p:txBody>
      </p:sp>
      <p:sp>
        <p:nvSpPr>
          <p:cNvPr id="21" name="TextBox 25"/>
          <p:cNvSpPr txBox="1"/>
          <p:nvPr/>
        </p:nvSpPr>
        <p:spPr>
          <a:xfrm>
            <a:off x="3338400" y="5636888"/>
            <a:ext cx="1901952" cy="523220"/>
          </a:xfrm>
          <a:prstGeom prst="rect">
            <a:avLst/>
          </a:prstGeom>
          <a:noFill/>
        </p:spPr>
        <p:txBody>
          <a:bodyPr wrap="square" rtlCol="0">
            <a:spAutoFit/>
          </a:bodyPr>
          <a:lstStyle/>
          <a:p>
            <a:pPr algn="ctr"/>
            <a:r>
              <a:rPr lang="zh-CN" altLang="en-US" sz="2800" b="1" dirty="0">
                <a:solidFill>
                  <a:srgbClr val="FF0000"/>
                </a:solidFill>
                <a:ea typeface="楷体" panose="02010609060101010101" pitchFamily="49" charset="-122"/>
              </a:rPr>
              <a:t>大</a:t>
            </a:r>
          </a:p>
        </p:txBody>
      </p:sp>
    </p:spTree>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down)">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down)">
                                      <p:cBhvr>
                                        <p:cTn id="2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13" grpId="0"/>
      <p:bldP spid="14" grpId="0"/>
      <p:bldP spid="15" grpId="0"/>
      <p:bldP spid="21"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307408" y="1346796"/>
            <a:ext cx="8398835" cy="3849772"/>
          </a:xfrm>
          <a:prstGeom prst="rect">
            <a:avLst/>
          </a:prstGeom>
          <a:noFill/>
        </p:spPr>
        <p:txBody>
          <a:bodyPr wrap="square" lIns="0" rIns="0" rtlCol="0">
            <a:spAutoFit/>
          </a:bodyPr>
          <a:lstStyle/>
          <a:p>
            <a:pPr algn="ctr" fontAlgn="auto">
              <a:lnSpc>
                <a:spcPts val="3360"/>
              </a:lnSpc>
            </a:pPr>
            <a:endParaRPr lang="en-US" altLang="zh-CN" sz="2800" b="1" dirty="0" smtClean="0">
              <a:solidFill>
                <a:srgbClr val="005188"/>
              </a:solidFill>
              <a:latin typeface="宋体" panose="02010600030101010101" pitchFamily="2" charset="-122"/>
              <a:ea typeface="宋体" panose="02010600030101010101" pitchFamily="2" charset="-122"/>
              <a:sym typeface="+mn-ea"/>
            </a:endParaRPr>
          </a:p>
          <a:p>
            <a:pPr>
              <a:lnSpc>
                <a:spcPts val="3660"/>
              </a:lnSpc>
            </a:pPr>
            <a:r>
              <a:rPr lang="en-US" altLang="zh-CN" sz="2800" dirty="0" smtClean="0">
                <a:latin typeface="宋体" panose="02010600030101010101" pitchFamily="2" charset="-122"/>
                <a:ea typeface="宋体" panose="02010600030101010101" pitchFamily="2" charset="-122"/>
                <a:cs typeface="方正静蕾简体" panose="03000509000000000000" pitchFamily="65" charset="-122"/>
              </a:rPr>
              <a:t>1</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．如图</a:t>
            </a:r>
            <a:r>
              <a:rPr lang="en-US" altLang="zh-CN" sz="2800" dirty="0" smtClean="0">
                <a:latin typeface="宋体" panose="02010600030101010101" pitchFamily="2" charset="-122"/>
                <a:ea typeface="宋体" panose="02010600030101010101" pitchFamily="2" charset="-122"/>
                <a:cs typeface="方正静蕾简体" panose="03000509000000000000" pitchFamily="65" charset="-122"/>
              </a:rPr>
              <a:t>8-33</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所</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示的四种飞行器，在飞行时利用流体压</a:t>
            </a:r>
          </a:p>
          <a:p>
            <a:pPr>
              <a:lnSpc>
                <a:spcPts val="3660"/>
              </a:lnSpc>
            </a:pPr>
            <a:r>
              <a:rPr lang="zh-CN" altLang="en-US" sz="2800" dirty="0">
                <a:latin typeface="宋体" panose="02010600030101010101" pitchFamily="2" charset="-122"/>
                <a:ea typeface="宋体" panose="02010600030101010101" pitchFamily="2" charset="-122"/>
                <a:cs typeface="方正静蕾简体" panose="03000509000000000000" pitchFamily="65" charset="-122"/>
              </a:rPr>
              <a:t>   强与流速关系获得升力的是</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a:t>
            </a:r>
            <a:r>
              <a:rPr lang="en-US" altLang="zh-CN" sz="2800" dirty="0" smtClean="0">
                <a:latin typeface="宋体" panose="02010600030101010101" pitchFamily="2" charset="-122"/>
                <a:ea typeface="宋体" panose="02010600030101010101" pitchFamily="2" charset="-122"/>
                <a:cs typeface="方正静蕾简体" panose="03000509000000000000" pitchFamily="65" charset="-122"/>
              </a:rPr>
              <a:t>   </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a:t>
            </a:r>
            <a:endParaRPr lang="zh-CN" altLang="en-US" sz="2800" dirty="0">
              <a:latin typeface="宋体" panose="02010600030101010101" pitchFamily="2" charset="-122"/>
              <a:ea typeface="宋体" panose="02010600030101010101" pitchFamily="2" charset="-122"/>
              <a:cs typeface="方正静蕾简体" panose="03000509000000000000" pitchFamily="65" charset="-122"/>
            </a:endParaRPr>
          </a:p>
          <a:p>
            <a:pPr>
              <a:lnSpc>
                <a:spcPts val="3660"/>
              </a:lnSpc>
            </a:pPr>
            <a:endParaRPr lang="en-US" altLang="zh-CN" sz="2800" dirty="0" smtClean="0">
              <a:latin typeface="宋体" panose="02010600030101010101" pitchFamily="2" charset="-122"/>
              <a:ea typeface="宋体" panose="02010600030101010101" pitchFamily="2" charset="-122"/>
              <a:cs typeface="方正静蕾简体" panose="03000509000000000000" pitchFamily="65" charset="-122"/>
            </a:endParaRPr>
          </a:p>
          <a:p>
            <a:pPr>
              <a:lnSpc>
                <a:spcPts val="3660"/>
              </a:lnSpc>
            </a:pPr>
            <a:endParaRPr lang="en-US" altLang="zh-CN" sz="2800" dirty="0">
              <a:latin typeface="宋体" panose="02010600030101010101" pitchFamily="2" charset="-122"/>
              <a:ea typeface="宋体" panose="02010600030101010101" pitchFamily="2" charset="-122"/>
              <a:cs typeface="方正静蕾简体" panose="03000509000000000000" pitchFamily="65" charset="-122"/>
            </a:endParaRPr>
          </a:p>
          <a:p>
            <a:pPr>
              <a:lnSpc>
                <a:spcPts val="3660"/>
              </a:lnSpc>
            </a:pPr>
            <a:endParaRPr lang="en-US" altLang="zh-CN" sz="2800" dirty="0" smtClean="0">
              <a:latin typeface="宋体" panose="02010600030101010101" pitchFamily="2" charset="-122"/>
              <a:ea typeface="宋体" panose="02010600030101010101" pitchFamily="2" charset="-122"/>
              <a:cs typeface="方正静蕾简体" panose="03000509000000000000" pitchFamily="65" charset="-122"/>
            </a:endParaRPr>
          </a:p>
          <a:p>
            <a:pPr>
              <a:lnSpc>
                <a:spcPts val="3660"/>
              </a:lnSpc>
            </a:pPr>
            <a:endParaRPr lang="en-US" altLang="zh-CN" sz="2800" dirty="0">
              <a:latin typeface="宋体" panose="02010600030101010101" pitchFamily="2" charset="-122"/>
              <a:ea typeface="宋体" panose="02010600030101010101" pitchFamily="2" charset="-122"/>
              <a:cs typeface="方正静蕾简体" panose="03000509000000000000" pitchFamily="65" charset="-122"/>
            </a:endParaRPr>
          </a:p>
          <a:p>
            <a:pPr>
              <a:lnSpc>
                <a:spcPts val="3660"/>
              </a:lnSpc>
            </a:pPr>
            <a:r>
              <a:rPr lang="en-US" altLang="zh-CN" sz="2800" dirty="0" smtClean="0">
                <a:latin typeface="宋体" panose="02010600030101010101" pitchFamily="2" charset="-122"/>
                <a:ea typeface="宋体" panose="02010600030101010101" pitchFamily="2" charset="-122"/>
                <a:cs typeface="方正静蕾简体" panose="03000509000000000000" pitchFamily="65" charset="-122"/>
              </a:rPr>
              <a:t> A</a:t>
            </a:r>
            <a:r>
              <a:rPr lang="en-US" altLang="zh-CN" sz="2800" dirty="0">
                <a:latin typeface="宋体" panose="02010600030101010101" pitchFamily="2" charset="-122"/>
                <a:ea typeface="宋体" panose="02010600030101010101" pitchFamily="2" charset="-122"/>
                <a:cs typeface="方正静蕾简体" panose="03000509000000000000" pitchFamily="65" charset="-122"/>
              </a:rPr>
              <a:t>.</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热气球     </a:t>
            </a:r>
            <a:r>
              <a:rPr lang="en-US" altLang="zh-CN" sz="2800" dirty="0" smtClean="0">
                <a:latin typeface="宋体" panose="02010600030101010101" pitchFamily="2" charset="-122"/>
                <a:ea typeface="宋体" panose="02010600030101010101" pitchFamily="2" charset="-122"/>
                <a:cs typeface="方正静蕾简体" panose="03000509000000000000" pitchFamily="65" charset="-122"/>
              </a:rPr>
              <a:t>B</a:t>
            </a:r>
            <a:r>
              <a:rPr lang="en-US" altLang="zh-CN" sz="2800" dirty="0">
                <a:latin typeface="宋体" panose="02010600030101010101" pitchFamily="2" charset="-122"/>
                <a:ea typeface="宋体" panose="02010600030101010101" pitchFamily="2" charset="-122"/>
                <a:cs typeface="方正静蕾简体" panose="03000509000000000000" pitchFamily="65" charset="-122"/>
              </a:rPr>
              <a:t>.</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飞艇      </a:t>
            </a:r>
            <a:r>
              <a:rPr lang="en-US" altLang="zh-CN" sz="2800" dirty="0" smtClean="0">
                <a:latin typeface="宋体" panose="02010600030101010101" pitchFamily="2" charset="-122"/>
                <a:ea typeface="宋体" panose="02010600030101010101" pitchFamily="2" charset="-122"/>
                <a:cs typeface="方正静蕾简体" panose="03000509000000000000" pitchFamily="65" charset="-122"/>
              </a:rPr>
              <a:t>C</a:t>
            </a:r>
            <a:r>
              <a:rPr lang="en-US" altLang="zh-CN" sz="2800" dirty="0">
                <a:latin typeface="宋体" panose="02010600030101010101" pitchFamily="2" charset="-122"/>
                <a:ea typeface="宋体" panose="02010600030101010101" pitchFamily="2" charset="-122"/>
                <a:cs typeface="方正静蕾简体" panose="03000509000000000000" pitchFamily="65" charset="-122"/>
              </a:rPr>
              <a:t>.</a:t>
            </a:r>
            <a:r>
              <a:rPr lang="zh-CN" altLang="en-US" sz="2800" dirty="0" smtClean="0">
                <a:latin typeface="宋体" panose="02010600030101010101" pitchFamily="2" charset="-122"/>
                <a:ea typeface="宋体" panose="02010600030101010101" pitchFamily="2" charset="-122"/>
                <a:cs typeface="方正静蕾简体" panose="03000509000000000000" pitchFamily="65" charset="-122"/>
              </a:rPr>
              <a:t>飞机      </a:t>
            </a:r>
            <a:r>
              <a:rPr lang="en-US" altLang="zh-CN" sz="2800" dirty="0" smtClean="0">
                <a:latin typeface="宋体" panose="02010600030101010101" pitchFamily="2" charset="-122"/>
                <a:ea typeface="宋体" panose="02010600030101010101" pitchFamily="2" charset="-122"/>
                <a:cs typeface="方正静蕾简体" panose="03000509000000000000" pitchFamily="65" charset="-122"/>
              </a:rPr>
              <a:t>D</a:t>
            </a:r>
            <a:r>
              <a:rPr lang="en-US" altLang="zh-CN" sz="2800" dirty="0">
                <a:latin typeface="宋体" panose="02010600030101010101" pitchFamily="2" charset="-122"/>
                <a:ea typeface="宋体" panose="02010600030101010101" pitchFamily="2" charset="-122"/>
                <a:cs typeface="方正静蕾简体" panose="03000509000000000000" pitchFamily="65" charset="-122"/>
              </a:rPr>
              <a:t>.</a:t>
            </a:r>
            <a:r>
              <a:rPr lang="zh-CN" altLang="en-US" sz="2800" dirty="0">
                <a:latin typeface="宋体" panose="02010600030101010101" pitchFamily="2" charset="-122"/>
                <a:ea typeface="宋体" panose="02010600030101010101" pitchFamily="2" charset="-122"/>
                <a:cs typeface="方正静蕾简体" panose="03000509000000000000" pitchFamily="65" charset="-122"/>
              </a:rPr>
              <a:t>火箭</a:t>
            </a:r>
          </a:p>
        </p:txBody>
      </p:sp>
      <p:sp>
        <p:nvSpPr>
          <p:cNvPr id="9" name="矩形 8"/>
          <p:cNvSpPr/>
          <p:nvPr/>
        </p:nvSpPr>
        <p:spPr>
          <a:xfrm>
            <a:off x="5468938" y="2253158"/>
            <a:ext cx="444352" cy="523220"/>
          </a:xfrm>
          <a:prstGeom prst="rect">
            <a:avLst/>
          </a:prstGeom>
        </p:spPr>
        <p:txBody>
          <a:bodyPr wrap="none">
            <a:spAutoFit/>
          </a:bodyPr>
          <a:lstStyle/>
          <a:p>
            <a:r>
              <a:rPr lang="en-US" altLang="zh-CN" sz="2800" b="1" dirty="0" smtClean="0">
                <a:solidFill>
                  <a:srgbClr val="FF0000"/>
                </a:solidFill>
                <a:latin typeface="Times New Roman" panose="02020603050405020304"/>
              </a:rPr>
              <a:t>C</a:t>
            </a:r>
            <a:endParaRPr lang="zh-CN" altLang="en-US" dirty="0"/>
          </a:p>
        </p:txBody>
      </p:sp>
      <p:pic>
        <p:nvPicPr>
          <p:cNvPr id="225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269" y="2814744"/>
            <a:ext cx="1640062" cy="17673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53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07991" y="3021702"/>
            <a:ext cx="1989455" cy="1481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53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6862" y="2830056"/>
            <a:ext cx="1914282" cy="1698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53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58306" y="2835980"/>
            <a:ext cx="2158695" cy="17269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6" name="组合 15"/>
          <p:cNvGrpSpPr/>
          <p:nvPr/>
        </p:nvGrpSpPr>
        <p:grpSpPr>
          <a:xfrm>
            <a:off x="474943" y="0"/>
            <a:ext cx="8274780" cy="768350"/>
            <a:chOff x="431463" y="178382"/>
            <a:chExt cx="8274780" cy="768350"/>
          </a:xfrm>
        </p:grpSpPr>
        <p:cxnSp>
          <p:nvCxnSpPr>
            <p:cNvPr id="17" name="直接连接符 16"/>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8" name="组合 17"/>
            <p:cNvGrpSpPr/>
            <p:nvPr/>
          </p:nvGrpSpPr>
          <p:grpSpPr>
            <a:xfrm>
              <a:off x="457232" y="178382"/>
              <a:ext cx="5519387" cy="768350"/>
              <a:chOff x="457232" y="178382"/>
              <a:chExt cx="5519387" cy="768350"/>
            </a:xfrm>
          </p:grpSpPr>
          <p:sp>
            <p:nvSpPr>
              <p:cNvPr id="19"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针对训练</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20" name="矩形 19"/>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350888" y="882653"/>
            <a:ext cx="8398835" cy="4493538"/>
          </a:xfrm>
          <a:prstGeom prst="rect">
            <a:avLst/>
          </a:prstGeom>
          <a:noFill/>
        </p:spPr>
        <p:txBody>
          <a:bodyPr wrap="square" lIns="0" rIns="0" rtlCol="0">
            <a:spAutoFit/>
          </a:bodyPr>
          <a:lstStyle/>
          <a:p>
            <a:r>
              <a:rPr lang="en-US" altLang="zh-CN" sz="2600" dirty="0"/>
              <a:t>2</a:t>
            </a:r>
            <a:r>
              <a:rPr lang="zh-CN" altLang="zh-CN" sz="2600" dirty="0"/>
              <a:t>．如图</a:t>
            </a:r>
            <a:r>
              <a:rPr lang="en-US" altLang="zh-CN" sz="2600" dirty="0"/>
              <a:t>8</a:t>
            </a:r>
            <a:r>
              <a:rPr lang="zh-CN" altLang="zh-CN" sz="2600" dirty="0"/>
              <a:t>－</a:t>
            </a:r>
            <a:r>
              <a:rPr lang="en-US" altLang="zh-CN" sz="2600" dirty="0"/>
              <a:t>34</a:t>
            </a:r>
            <a:r>
              <a:rPr lang="zh-CN" altLang="zh-CN" sz="2600" dirty="0"/>
              <a:t>所示是一个蓄水箱示意图</a:t>
            </a:r>
            <a:r>
              <a:rPr lang="zh-CN" altLang="zh-CN" sz="2600" dirty="0" smtClean="0"/>
              <a:t>，</a:t>
            </a:r>
            <a:endParaRPr lang="en-US" altLang="zh-CN" sz="2600" dirty="0" smtClean="0"/>
          </a:p>
          <a:p>
            <a:r>
              <a:rPr lang="zh-CN" altLang="zh-CN" sz="2600" dirty="0" smtClean="0"/>
              <a:t>箱</a:t>
            </a:r>
            <a:r>
              <a:rPr lang="zh-CN" altLang="zh-CN" sz="2600" dirty="0"/>
              <a:t>内装满水，</a:t>
            </a:r>
            <a:r>
              <a:rPr lang="en-US" altLang="zh-CN" sz="2600" i="1" dirty="0"/>
              <a:t>M</a:t>
            </a:r>
            <a:r>
              <a:rPr lang="zh-CN" altLang="zh-CN" sz="2600" dirty="0"/>
              <a:t>、</a:t>
            </a:r>
            <a:r>
              <a:rPr lang="en-US" altLang="zh-CN" sz="2600" i="1" dirty="0"/>
              <a:t>N</a:t>
            </a:r>
            <a:r>
              <a:rPr lang="zh-CN" altLang="zh-CN" sz="2600" dirty="0"/>
              <a:t>是管内同一</a:t>
            </a:r>
            <a:r>
              <a:rPr lang="zh-CN" altLang="zh-CN" sz="2600" dirty="0" smtClean="0"/>
              <a:t>水平线</a:t>
            </a:r>
            <a:endParaRPr lang="en-US" altLang="zh-CN" sz="2600" dirty="0" smtClean="0"/>
          </a:p>
          <a:p>
            <a:r>
              <a:rPr lang="zh-CN" altLang="zh-CN" sz="2600" dirty="0" smtClean="0"/>
              <a:t>上</a:t>
            </a:r>
            <a:r>
              <a:rPr lang="zh-CN" altLang="zh-CN" sz="2600" dirty="0"/>
              <a:t>的两点，</a:t>
            </a:r>
            <a:r>
              <a:rPr lang="en-US" altLang="zh-CN" sz="2600" dirty="0"/>
              <a:t>K</a:t>
            </a:r>
            <a:r>
              <a:rPr lang="zh-CN" altLang="zh-CN" sz="2600" dirty="0"/>
              <a:t>是阀门。</a:t>
            </a:r>
            <a:r>
              <a:rPr lang="en-US" altLang="zh-CN" sz="2600" dirty="0"/>
              <a:t>K</a:t>
            </a:r>
            <a:r>
              <a:rPr lang="zh-CN" altLang="zh-CN" sz="2600" dirty="0"/>
              <a:t>关闭时</a:t>
            </a:r>
            <a:r>
              <a:rPr lang="en-US" altLang="zh-CN" sz="2600" i="1" dirty="0"/>
              <a:t>M</a:t>
            </a:r>
            <a:r>
              <a:rPr lang="zh-CN" altLang="zh-CN" sz="2600" dirty="0"/>
              <a:t>、</a:t>
            </a:r>
            <a:r>
              <a:rPr lang="en-US" altLang="zh-CN" sz="2600" i="1" dirty="0"/>
              <a:t>N</a:t>
            </a:r>
            <a:r>
              <a:rPr lang="zh-CN" altLang="zh-CN" sz="2600" dirty="0" smtClean="0"/>
              <a:t>两</a:t>
            </a:r>
            <a:endParaRPr lang="en-US" altLang="zh-CN" sz="2600" dirty="0" smtClean="0"/>
          </a:p>
          <a:p>
            <a:r>
              <a:rPr lang="zh-CN" altLang="zh-CN" sz="2600" dirty="0" smtClean="0"/>
              <a:t>点</a:t>
            </a:r>
            <a:r>
              <a:rPr lang="zh-CN" altLang="zh-CN" sz="2600" dirty="0"/>
              <a:t>的压强分别是</a:t>
            </a:r>
            <a:r>
              <a:rPr lang="en-US" altLang="zh-CN" sz="2600" i="1" dirty="0" err="1"/>
              <a:t>p</a:t>
            </a:r>
            <a:r>
              <a:rPr lang="en-US" altLang="zh-CN" sz="2600" i="1" baseline="-25000" dirty="0" err="1"/>
              <a:t>M</a:t>
            </a:r>
            <a:r>
              <a:rPr lang="zh-CN" altLang="zh-CN" sz="2600" dirty="0"/>
              <a:t>、</a:t>
            </a:r>
            <a:r>
              <a:rPr lang="en-US" altLang="zh-CN" sz="2600" i="1" dirty="0" err="1"/>
              <a:t>p</a:t>
            </a:r>
            <a:r>
              <a:rPr lang="en-US" altLang="zh-CN" sz="2600" i="1" baseline="-25000" dirty="0" err="1"/>
              <a:t>N</a:t>
            </a:r>
            <a:r>
              <a:rPr lang="zh-CN" altLang="zh-CN" sz="2600" dirty="0"/>
              <a:t>；</a:t>
            </a:r>
            <a:r>
              <a:rPr lang="en-US" altLang="zh-CN" sz="2600" dirty="0"/>
              <a:t>K</a:t>
            </a:r>
            <a:r>
              <a:rPr lang="zh-CN" altLang="zh-CN" sz="2600" dirty="0"/>
              <a:t>打开流出</a:t>
            </a:r>
            <a:r>
              <a:rPr lang="zh-CN" altLang="zh-CN" sz="2600" dirty="0" smtClean="0"/>
              <a:t>水</a:t>
            </a:r>
            <a:endParaRPr lang="en-US" altLang="zh-CN" sz="2600" dirty="0" smtClean="0"/>
          </a:p>
          <a:p>
            <a:r>
              <a:rPr lang="zh-CN" altLang="zh-CN" sz="2600" dirty="0" smtClean="0"/>
              <a:t>时</a:t>
            </a:r>
            <a:r>
              <a:rPr lang="zh-CN" altLang="zh-CN" sz="2600" dirty="0"/>
              <a:t>，</a:t>
            </a:r>
            <a:r>
              <a:rPr lang="en-US" altLang="zh-CN" sz="2600" i="1" dirty="0"/>
              <a:t>M</a:t>
            </a:r>
            <a:r>
              <a:rPr lang="zh-CN" altLang="zh-CN" sz="2600" dirty="0"/>
              <a:t>、</a:t>
            </a:r>
            <a:r>
              <a:rPr lang="en-US" altLang="zh-CN" sz="2600" i="1" dirty="0"/>
              <a:t>N</a:t>
            </a:r>
            <a:r>
              <a:rPr lang="zh-CN" altLang="zh-CN" sz="2600" dirty="0"/>
              <a:t>两点的压强分别是</a:t>
            </a:r>
            <a:r>
              <a:rPr lang="en-US" altLang="zh-CN" sz="2600" i="1" dirty="0" err="1"/>
              <a:t>p</a:t>
            </a:r>
            <a:r>
              <a:rPr lang="en-US" altLang="zh-CN" sz="2600" i="1" baseline="-25000" dirty="0" err="1"/>
              <a:t>M</a:t>
            </a:r>
            <a:r>
              <a:rPr lang="en-US" altLang="zh-CN" sz="2600" dirty="0"/>
              <a:t>′ </a:t>
            </a:r>
            <a:r>
              <a:rPr lang="zh-CN" altLang="zh-CN" sz="2600" dirty="0"/>
              <a:t>、</a:t>
            </a:r>
            <a:r>
              <a:rPr lang="en-US" altLang="zh-CN" sz="2600" i="1" dirty="0" err="1"/>
              <a:t>p</a:t>
            </a:r>
            <a:r>
              <a:rPr lang="en-US" altLang="zh-CN" sz="2600" i="1" baseline="-25000" dirty="0" err="1"/>
              <a:t>N</a:t>
            </a:r>
            <a:r>
              <a:rPr lang="en-US" altLang="zh-CN" sz="2600" dirty="0"/>
              <a:t>′ </a:t>
            </a:r>
            <a:r>
              <a:rPr lang="zh-CN" altLang="zh-CN" sz="2600" dirty="0" smtClean="0"/>
              <a:t>，</a:t>
            </a:r>
            <a:endParaRPr lang="en-US" altLang="zh-CN" sz="2600" dirty="0" smtClean="0"/>
          </a:p>
          <a:p>
            <a:r>
              <a:rPr lang="zh-CN" altLang="zh-CN" sz="2600" dirty="0" smtClean="0"/>
              <a:t>则</a:t>
            </a:r>
            <a:r>
              <a:rPr lang="en-US" altLang="zh-CN" sz="2600" dirty="0"/>
              <a:t>( </a:t>
            </a:r>
            <a:r>
              <a:rPr lang="en-US" altLang="zh-CN" sz="2600" dirty="0" smtClean="0"/>
              <a:t>       </a:t>
            </a:r>
            <a:r>
              <a:rPr lang="en-US" altLang="zh-CN" sz="2600" dirty="0"/>
              <a:t>)</a:t>
            </a:r>
            <a:endParaRPr lang="zh-CN" altLang="zh-CN" sz="2600" dirty="0"/>
          </a:p>
          <a:p>
            <a:r>
              <a:rPr lang="en-US" altLang="zh-CN" sz="2600" dirty="0"/>
              <a:t>A</a:t>
            </a:r>
            <a:r>
              <a:rPr lang="zh-CN" altLang="zh-CN" sz="2600" dirty="0"/>
              <a:t>．</a:t>
            </a:r>
            <a:r>
              <a:rPr lang="en-US" altLang="zh-CN" sz="2600" i="1" dirty="0" err="1"/>
              <a:t>p</a:t>
            </a:r>
            <a:r>
              <a:rPr lang="en-US" altLang="zh-CN" sz="2600" i="1" baseline="-25000" dirty="0" err="1"/>
              <a:t>M</a:t>
            </a:r>
            <a:r>
              <a:rPr lang="zh-CN" altLang="zh-CN" sz="2600" dirty="0"/>
              <a:t>＜</a:t>
            </a:r>
            <a:r>
              <a:rPr lang="en-US" altLang="zh-CN" sz="2600" i="1" dirty="0" err="1"/>
              <a:t>p</a:t>
            </a:r>
            <a:r>
              <a:rPr lang="en-US" altLang="zh-CN" sz="2600" i="1" baseline="-25000" dirty="0" err="1"/>
              <a:t>N</a:t>
            </a:r>
            <a:r>
              <a:rPr lang="en-US" altLang="zh-CN" sz="2600" dirty="0"/>
              <a:t>  </a:t>
            </a:r>
            <a:r>
              <a:rPr lang="en-US" altLang="zh-CN" sz="2600" dirty="0" smtClean="0"/>
              <a:t>	B</a:t>
            </a:r>
            <a:r>
              <a:rPr lang="zh-CN" altLang="zh-CN" sz="2600" dirty="0"/>
              <a:t>．</a:t>
            </a:r>
            <a:r>
              <a:rPr lang="en-US" altLang="zh-CN" sz="2600" i="1" dirty="0" err="1"/>
              <a:t>p</a:t>
            </a:r>
            <a:r>
              <a:rPr lang="en-US" altLang="zh-CN" sz="2600" i="1" baseline="-25000" dirty="0" err="1"/>
              <a:t>M</a:t>
            </a:r>
            <a:r>
              <a:rPr lang="zh-CN" altLang="zh-CN" sz="2600" dirty="0"/>
              <a:t>＞</a:t>
            </a:r>
            <a:r>
              <a:rPr lang="en-US" altLang="zh-CN" sz="2600" i="1" dirty="0" err="1" smtClean="0"/>
              <a:t>p</a:t>
            </a:r>
            <a:r>
              <a:rPr lang="en-US" altLang="zh-CN" sz="2600" i="1" baseline="-25000" dirty="0" err="1" smtClean="0"/>
              <a:t>N</a:t>
            </a:r>
            <a:r>
              <a:rPr lang="en-US" altLang="zh-CN" sz="2600" dirty="0"/>
              <a:t> </a:t>
            </a:r>
            <a:r>
              <a:rPr lang="en-US" altLang="zh-CN" sz="2600" dirty="0" smtClean="0"/>
              <a:t>     C</a:t>
            </a:r>
            <a:r>
              <a:rPr lang="zh-CN" altLang="zh-CN" sz="2600" dirty="0"/>
              <a:t>．</a:t>
            </a:r>
            <a:r>
              <a:rPr lang="en-US" altLang="zh-CN" sz="2600" i="1" dirty="0" err="1"/>
              <a:t>p</a:t>
            </a:r>
            <a:r>
              <a:rPr lang="en-US" altLang="zh-CN" sz="2600" i="1" baseline="-25000" dirty="0" err="1"/>
              <a:t>M</a:t>
            </a:r>
            <a:r>
              <a:rPr lang="en-US" altLang="zh-CN" sz="2600" dirty="0"/>
              <a:t>′ </a:t>
            </a:r>
            <a:r>
              <a:rPr lang="zh-CN" altLang="zh-CN" sz="2600" dirty="0"/>
              <a:t>＜</a:t>
            </a:r>
            <a:r>
              <a:rPr lang="en-US" altLang="zh-CN" sz="2600" i="1" dirty="0" err="1"/>
              <a:t>p</a:t>
            </a:r>
            <a:r>
              <a:rPr lang="en-US" altLang="zh-CN" sz="2600" i="1" baseline="-25000" dirty="0" err="1"/>
              <a:t>N</a:t>
            </a:r>
            <a:r>
              <a:rPr lang="en-US" altLang="zh-CN" sz="2600" dirty="0"/>
              <a:t>′  </a:t>
            </a:r>
            <a:r>
              <a:rPr lang="en-US" altLang="zh-CN" sz="2600" dirty="0" smtClean="0"/>
              <a:t>	D</a:t>
            </a:r>
            <a:r>
              <a:rPr lang="zh-CN" altLang="zh-CN" sz="2600" dirty="0"/>
              <a:t>．</a:t>
            </a:r>
            <a:r>
              <a:rPr lang="en-US" altLang="zh-CN" sz="2600" i="1" dirty="0" err="1"/>
              <a:t>p</a:t>
            </a:r>
            <a:r>
              <a:rPr lang="en-US" altLang="zh-CN" sz="2600" i="1" baseline="-25000" dirty="0" err="1"/>
              <a:t>M</a:t>
            </a:r>
            <a:r>
              <a:rPr lang="en-US" altLang="zh-CN" sz="2600" dirty="0"/>
              <a:t>′ </a:t>
            </a:r>
            <a:r>
              <a:rPr lang="zh-CN" altLang="zh-CN" sz="2600" dirty="0"/>
              <a:t>＞</a:t>
            </a:r>
            <a:r>
              <a:rPr lang="en-US" altLang="zh-CN" sz="2600" i="1" dirty="0" err="1"/>
              <a:t>p</a:t>
            </a:r>
            <a:r>
              <a:rPr lang="en-US" altLang="zh-CN" sz="2600" i="1" baseline="-25000" dirty="0" err="1"/>
              <a:t>N</a:t>
            </a:r>
            <a:r>
              <a:rPr lang="en-US" altLang="zh-CN" sz="2600" dirty="0" smtClean="0"/>
              <a:t>′</a:t>
            </a:r>
          </a:p>
          <a:p>
            <a:r>
              <a:rPr lang="en-US" altLang="zh-CN" sz="2600" dirty="0"/>
              <a:t>3</a:t>
            </a:r>
            <a:r>
              <a:rPr lang="zh-CN" altLang="zh-CN" sz="2600" dirty="0"/>
              <a:t>．如图</a:t>
            </a:r>
            <a:r>
              <a:rPr lang="en-US" altLang="zh-CN" sz="2600" dirty="0"/>
              <a:t>8</a:t>
            </a:r>
            <a:r>
              <a:rPr lang="zh-CN" altLang="zh-CN" sz="2600" dirty="0"/>
              <a:t>－</a:t>
            </a:r>
            <a:r>
              <a:rPr lang="en-US" altLang="zh-CN" sz="2600" dirty="0"/>
              <a:t>35</a:t>
            </a:r>
            <a:r>
              <a:rPr lang="zh-CN" altLang="zh-CN" sz="2600" dirty="0"/>
              <a:t>所示是一种水翼船，船体下安装了水翼。当船在高速航行时，水面下的水翼会使船体整体抬高从而减小水对船体的阻力。则水翼安装正确的是</a:t>
            </a:r>
            <a:r>
              <a:rPr lang="en-US" altLang="zh-CN" sz="2600" dirty="0"/>
              <a:t>( </a:t>
            </a:r>
            <a:r>
              <a:rPr lang="en-US" altLang="zh-CN" sz="2600" dirty="0" smtClean="0"/>
              <a:t>       </a:t>
            </a:r>
            <a:r>
              <a:rPr lang="en-US" altLang="zh-CN" sz="2600" dirty="0"/>
              <a:t>)</a:t>
            </a:r>
            <a:endParaRPr lang="zh-CN" altLang="zh-CN" sz="2600" dirty="0"/>
          </a:p>
          <a:p>
            <a:endParaRPr lang="zh-CN" altLang="en-US" sz="2600" dirty="0">
              <a:latin typeface="宋体" panose="02010600030101010101" pitchFamily="2" charset="-122"/>
              <a:ea typeface="宋体" panose="02010600030101010101" pitchFamily="2" charset="-122"/>
              <a:cs typeface="方正静蕾简体" panose="03000509000000000000" pitchFamily="65" charset="-122"/>
            </a:endParaRPr>
          </a:p>
        </p:txBody>
      </p:sp>
      <p:sp>
        <p:nvSpPr>
          <p:cNvPr id="9" name="矩形 8"/>
          <p:cNvSpPr/>
          <p:nvPr/>
        </p:nvSpPr>
        <p:spPr>
          <a:xfrm>
            <a:off x="937994" y="2867812"/>
            <a:ext cx="444352" cy="523220"/>
          </a:xfrm>
          <a:prstGeom prst="rect">
            <a:avLst/>
          </a:prstGeom>
        </p:spPr>
        <p:txBody>
          <a:bodyPr wrap="none">
            <a:spAutoFit/>
          </a:bodyPr>
          <a:lstStyle/>
          <a:p>
            <a:r>
              <a:rPr lang="en-US" altLang="zh-CN" sz="2800" b="1" dirty="0" smtClean="0">
                <a:solidFill>
                  <a:srgbClr val="FF0000"/>
                </a:solidFill>
                <a:latin typeface="Times New Roman" panose="02020603050405020304"/>
              </a:rPr>
              <a:t>D</a:t>
            </a:r>
            <a:endParaRPr lang="zh-CN" altLang="en-US" dirty="0"/>
          </a:p>
        </p:txBody>
      </p:sp>
      <p:grpSp>
        <p:nvGrpSpPr>
          <p:cNvPr id="12" name="组合 11"/>
          <p:cNvGrpSpPr/>
          <p:nvPr/>
        </p:nvGrpSpPr>
        <p:grpSpPr>
          <a:xfrm>
            <a:off x="474943" y="0"/>
            <a:ext cx="8274780" cy="768350"/>
            <a:chOff x="431463" y="178382"/>
            <a:chExt cx="8274780" cy="768350"/>
          </a:xfrm>
        </p:grpSpPr>
        <p:cxnSp>
          <p:nvCxnSpPr>
            <p:cNvPr id="16" name="直接连接符 15"/>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7" name="组合 16"/>
            <p:cNvGrpSpPr/>
            <p:nvPr/>
          </p:nvGrpSpPr>
          <p:grpSpPr>
            <a:xfrm>
              <a:off x="457232" y="178382"/>
              <a:ext cx="5519387" cy="768350"/>
              <a:chOff x="457232" y="178382"/>
              <a:chExt cx="5519387" cy="768350"/>
            </a:xfrm>
          </p:grpSpPr>
          <p:sp>
            <p:nvSpPr>
              <p:cNvPr id="18"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针对训练</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9" name="矩形 18"/>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
        <p:nvSpPr>
          <p:cNvPr id="11" name="矩形 10"/>
          <p:cNvSpPr/>
          <p:nvPr/>
        </p:nvSpPr>
        <p:spPr>
          <a:xfrm>
            <a:off x="6520291" y="4441613"/>
            <a:ext cx="423514" cy="523220"/>
          </a:xfrm>
          <a:prstGeom prst="rect">
            <a:avLst/>
          </a:prstGeom>
        </p:spPr>
        <p:txBody>
          <a:bodyPr wrap="none">
            <a:spAutoFit/>
          </a:bodyPr>
          <a:lstStyle/>
          <a:p>
            <a:r>
              <a:rPr lang="en-US" altLang="zh-CN" sz="2800" b="1" dirty="0">
                <a:solidFill>
                  <a:srgbClr val="FF0000"/>
                </a:solidFill>
                <a:latin typeface="Times New Roman" panose="02020603050405020304"/>
              </a:rPr>
              <a:t>B</a:t>
            </a:r>
            <a:endParaRPr lang="zh-CN" altLang="en-US" dirty="0"/>
          </a:p>
        </p:txBody>
      </p:sp>
      <p:pic>
        <p:nvPicPr>
          <p:cNvPr id="3" name="图片 2"/>
          <p:cNvPicPr>
            <a:picLocks noChangeAspect="1"/>
          </p:cNvPicPr>
          <p:nvPr/>
        </p:nvPicPr>
        <p:blipFill>
          <a:blip r:embed="rId3"/>
          <a:stretch>
            <a:fillRect/>
          </a:stretch>
        </p:blipFill>
        <p:spPr>
          <a:xfrm>
            <a:off x="6520291" y="930021"/>
            <a:ext cx="2444143" cy="2312190"/>
          </a:xfrm>
          <a:prstGeom prst="rect">
            <a:avLst/>
          </a:prstGeom>
        </p:spPr>
      </p:pic>
      <p:pic>
        <p:nvPicPr>
          <p:cNvPr id="4" name="图片 3"/>
          <p:cNvPicPr>
            <a:picLocks noChangeAspect="1"/>
          </p:cNvPicPr>
          <p:nvPr/>
        </p:nvPicPr>
        <p:blipFill>
          <a:blip r:embed="rId4"/>
          <a:stretch>
            <a:fillRect/>
          </a:stretch>
        </p:blipFill>
        <p:spPr>
          <a:xfrm>
            <a:off x="350888" y="5113654"/>
            <a:ext cx="8358997" cy="1308577"/>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306705" y="1139825"/>
            <a:ext cx="8568055" cy="2677656"/>
          </a:xfrm>
          <a:prstGeom prst="rect">
            <a:avLst/>
          </a:prstGeom>
          <a:noFill/>
        </p:spPr>
        <p:txBody>
          <a:bodyPr wrap="square" lIns="0" rIns="0" rtlCol="0">
            <a:spAutoFit/>
          </a:bodyPr>
          <a:lstStyle/>
          <a:p>
            <a:r>
              <a:rPr lang="en-US" altLang="zh-CN" sz="2800" dirty="0"/>
              <a:t>4</a:t>
            </a:r>
            <a:r>
              <a:rPr lang="zh-CN" altLang="zh-CN" sz="2800" dirty="0"/>
              <a:t>．</a:t>
            </a:r>
            <a:r>
              <a:rPr lang="en-US" altLang="zh-CN" sz="2800" dirty="0"/>
              <a:t>(2019·</a:t>
            </a:r>
            <a:r>
              <a:rPr lang="zh-CN" altLang="zh-CN" sz="2800" dirty="0"/>
              <a:t>郴州市</a:t>
            </a:r>
            <a:r>
              <a:rPr lang="en-US" altLang="zh-CN" sz="2800" dirty="0"/>
              <a:t>)</a:t>
            </a:r>
            <a:r>
              <a:rPr lang="zh-CN" altLang="zh-CN" sz="2800" dirty="0"/>
              <a:t>如图</a:t>
            </a:r>
            <a:r>
              <a:rPr lang="en-US" altLang="zh-CN" sz="2800" dirty="0"/>
              <a:t>8</a:t>
            </a:r>
            <a:r>
              <a:rPr lang="zh-CN" altLang="zh-CN" sz="2800" dirty="0"/>
              <a:t>－</a:t>
            </a:r>
            <a:r>
              <a:rPr lang="en-US" altLang="zh-CN" sz="2800" dirty="0"/>
              <a:t>36</a:t>
            </a:r>
            <a:r>
              <a:rPr lang="zh-CN" altLang="zh-CN" sz="2800" dirty="0"/>
              <a:t>所示，将一根玻璃管制成粗细不同的两段，管的下方与一个装有部分水的连通器相通。当从管的一端吹气时，连通器两端</a:t>
            </a:r>
            <a:r>
              <a:rPr lang="en-US" altLang="zh-CN" sz="2800" i="1" dirty="0"/>
              <a:t>A</a:t>
            </a:r>
            <a:r>
              <a:rPr lang="zh-CN" altLang="zh-CN" sz="2800" dirty="0"/>
              <a:t>、</a:t>
            </a:r>
            <a:r>
              <a:rPr lang="en-US" altLang="zh-CN" sz="2800" i="1" dirty="0"/>
              <a:t>B</a:t>
            </a:r>
            <a:r>
              <a:rPr lang="zh-CN" altLang="zh-CN" sz="2800" dirty="0"/>
              <a:t>液面高度变化情况正确的是</a:t>
            </a:r>
            <a:r>
              <a:rPr lang="en-US" altLang="zh-CN" sz="2800" dirty="0"/>
              <a:t>(</a:t>
            </a:r>
            <a:r>
              <a:rPr lang="zh-CN" altLang="zh-CN" sz="2800" dirty="0"/>
              <a:t>　　</a:t>
            </a:r>
            <a:r>
              <a:rPr lang="en-US" altLang="zh-CN" sz="2800" dirty="0"/>
              <a:t>)</a:t>
            </a:r>
            <a:endParaRPr lang="zh-CN" altLang="zh-CN" sz="2800" dirty="0"/>
          </a:p>
          <a:p>
            <a:r>
              <a:rPr lang="en-US" altLang="zh-CN" sz="2800" dirty="0"/>
              <a:t>A</a:t>
            </a:r>
            <a:r>
              <a:rPr lang="zh-CN" altLang="zh-CN" sz="2800" dirty="0"/>
              <a:t>．</a:t>
            </a:r>
            <a:r>
              <a:rPr lang="en-US" altLang="zh-CN" sz="2800" i="1" dirty="0"/>
              <a:t>A</a:t>
            </a:r>
            <a:r>
              <a:rPr lang="zh-CN" altLang="zh-CN" sz="2800" dirty="0"/>
              <a:t>液面上升</a:t>
            </a:r>
            <a:r>
              <a:rPr lang="en-US" altLang="zh-CN" sz="2800" dirty="0"/>
              <a:t>  </a:t>
            </a:r>
            <a:r>
              <a:rPr lang="en-US" altLang="zh-CN" sz="2800" dirty="0" smtClean="0"/>
              <a:t>		B</a:t>
            </a:r>
            <a:r>
              <a:rPr lang="zh-CN" altLang="zh-CN" sz="2800" dirty="0"/>
              <a:t>．</a:t>
            </a:r>
            <a:r>
              <a:rPr lang="en-US" altLang="zh-CN" sz="2800" i="1" dirty="0"/>
              <a:t>A</a:t>
            </a:r>
            <a:r>
              <a:rPr lang="zh-CN" altLang="zh-CN" sz="2800" dirty="0"/>
              <a:t>液面下降</a:t>
            </a:r>
          </a:p>
          <a:p>
            <a:r>
              <a:rPr lang="en-US" altLang="zh-CN" sz="2800" dirty="0"/>
              <a:t>C</a:t>
            </a:r>
            <a:r>
              <a:rPr lang="zh-CN" altLang="zh-CN" sz="2800" dirty="0"/>
              <a:t>．</a:t>
            </a:r>
            <a:r>
              <a:rPr lang="en-US" altLang="zh-CN" sz="2800" i="1" dirty="0"/>
              <a:t>B</a:t>
            </a:r>
            <a:r>
              <a:rPr lang="zh-CN" altLang="zh-CN" sz="2800" dirty="0"/>
              <a:t>液面下降</a:t>
            </a:r>
            <a:r>
              <a:rPr lang="en-US" altLang="zh-CN" sz="2800" dirty="0"/>
              <a:t>  </a:t>
            </a:r>
            <a:r>
              <a:rPr lang="en-US" altLang="zh-CN" sz="2800" dirty="0" smtClean="0"/>
              <a:t>		D</a:t>
            </a:r>
            <a:r>
              <a:rPr lang="zh-CN" altLang="zh-CN" sz="2800" dirty="0"/>
              <a:t>．</a:t>
            </a:r>
            <a:r>
              <a:rPr lang="en-US" altLang="zh-CN" sz="2800" i="1" dirty="0"/>
              <a:t>A</a:t>
            </a:r>
            <a:r>
              <a:rPr lang="zh-CN" altLang="zh-CN" sz="2800" dirty="0"/>
              <a:t>、</a:t>
            </a:r>
            <a:r>
              <a:rPr lang="en-US" altLang="zh-CN" sz="2800" i="1" dirty="0"/>
              <a:t>B</a:t>
            </a:r>
            <a:r>
              <a:rPr lang="zh-CN" altLang="zh-CN" sz="2800" dirty="0"/>
              <a:t>液面高度均不变</a:t>
            </a:r>
          </a:p>
        </p:txBody>
      </p:sp>
      <p:grpSp>
        <p:nvGrpSpPr>
          <p:cNvPr id="10" name="组合 9"/>
          <p:cNvGrpSpPr/>
          <p:nvPr/>
        </p:nvGrpSpPr>
        <p:grpSpPr>
          <a:xfrm>
            <a:off x="474943" y="0"/>
            <a:ext cx="8274780" cy="768350"/>
            <a:chOff x="431463" y="178382"/>
            <a:chExt cx="8274780" cy="768350"/>
          </a:xfrm>
        </p:grpSpPr>
        <p:cxnSp>
          <p:nvCxnSpPr>
            <p:cNvPr id="12" name="直接连接符 11"/>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6" name="组合 15"/>
            <p:cNvGrpSpPr/>
            <p:nvPr/>
          </p:nvGrpSpPr>
          <p:grpSpPr>
            <a:xfrm>
              <a:off x="457232" y="178382"/>
              <a:ext cx="5519387" cy="768350"/>
              <a:chOff x="457232" y="178382"/>
              <a:chExt cx="5519387" cy="768350"/>
            </a:xfrm>
          </p:grpSpPr>
          <p:sp>
            <p:nvSpPr>
              <p:cNvPr id="19"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针对训练</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20" name="矩形 19"/>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pic>
        <p:nvPicPr>
          <p:cNvPr id="2" name="图片 1"/>
          <p:cNvPicPr>
            <a:picLocks noChangeAspect="1"/>
          </p:cNvPicPr>
          <p:nvPr/>
        </p:nvPicPr>
        <p:blipFill>
          <a:blip r:embed="rId3"/>
          <a:stretch>
            <a:fillRect/>
          </a:stretch>
        </p:blipFill>
        <p:spPr>
          <a:xfrm>
            <a:off x="1759789" y="3817481"/>
            <a:ext cx="4994694" cy="2801236"/>
          </a:xfrm>
          <a:prstGeom prst="rect">
            <a:avLst/>
          </a:prstGeom>
        </p:spPr>
      </p:pic>
      <p:sp>
        <p:nvSpPr>
          <p:cNvPr id="11" name="矩形 10"/>
          <p:cNvSpPr/>
          <p:nvPr/>
        </p:nvSpPr>
        <p:spPr>
          <a:xfrm>
            <a:off x="3363023" y="2478653"/>
            <a:ext cx="423514" cy="523220"/>
          </a:xfrm>
          <a:prstGeom prst="rect">
            <a:avLst/>
          </a:prstGeom>
        </p:spPr>
        <p:txBody>
          <a:bodyPr wrap="none">
            <a:spAutoFit/>
          </a:bodyPr>
          <a:lstStyle/>
          <a:p>
            <a:r>
              <a:rPr lang="en-US" altLang="zh-CN" sz="2800" b="1" dirty="0">
                <a:solidFill>
                  <a:srgbClr val="FF0000"/>
                </a:solidFill>
                <a:latin typeface="Times New Roman" panose="02020603050405020304"/>
              </a:rPr>
              <a:t>B</a:t>
            </a:r>
            <a:endParaRPr lang="zh-CN" altLang="en-US" dirty="0"/>
          </a:p>
        </p:txBody>
      </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655749" y="914688"/>
            <a:ext cx="8274780" cy="4832092"/>
          </a:xfrm>
          <a:prstGeom prst="rect">
            <a:avLst/>
          </a:prstGeom>
          <a:noFill/>
        </p:spPr>
        <p:txBody>
          <a:bodyPr wrap="square" lIns="0" rIns="0" rtlCol="0">
            <a:spAutoFit/>
          </a:bodyPr>
          <a:lstStyle/>
          <a:p>
            <a:r>
              <a:rPr lang="en-US" altLang="zh-CN" sz="2800" dirty="0"/>
              <a:t>5</a:t>
            </a:r>
            <a:r>
              <a:rPr lang="zh-CN" altLang="zh-CN" sz="2800" dirty="0"/>
              <a:t>．高铁站台的安全线到站台边缘的距离比普通火车站台的安全线到站台边缘的距离更远，这是因为高铁列车经过站台时车身附近的空气</a:t>
            </a:r>
            <a:r>
              <a:rPr lang="en-US" altLang="zh-CN" sz="2800" dirty="0"/>
              <a:t>( </a:t>
            </a:r>
            <a:r>
              <a:rPr lang="en-US" altLang="zh-CN" sz="2800" dirty="0" smtClean="0"/>
              <a:t>       </a:t>
            </a:r>
            <a:r>
              <a:rPr lang="en-US" altLang="zh-CN" sz="2800" dirty="0"/>
              <a:t>)</a:t>
            </a:r>
            <a:endParaRPr lang="zh-CN" altLang="zh-CN" sz="2800" dirty="0"/>
          </a:p>
          <a:p>
            <a:r>
              <a:rPr lang="en-US" altLang="zh-CN" sz="2800" dirty="0"/>
              <a:t>A</a:t>
            </a:r>
            <a:r>
              <a:rPr lang="zh-CN" altLang="zh-CN" sz="2800" dirty="0"/>
              <a:t>．流速更快，压强更小</a:t>
            </a:r>
            <a:r>
              <a:rPr lang="en-US" altLang="zh-CN" sz="2800" dirty="0"/>
              <a:t>  </a:t>
            </a:r>
            <a:r>
              <a:rPr lang="en-US" altLang="zh-CN" sz="2800" dirty="0" smtClean="0"/>
              <a:t>   B</a:t>
            </a:r>
            <a:r>
              <a:rPr lang="zh-CN" altLang="zh-CN" sz="2800" dirty="0"/>
              <a:t>．流速更快，压强更大</a:t>
            </a:r>
          </a:p>
          <a:p>
            <a:r>
              <a:rPr lang="en-US" altLang="zh-CN" sz="2800" dirty="0"/>
              <a:t>C</a:t>
            </a:r>
            <a:r>
              <a:rPr lang="zh-CN" altLang="zh-CN" sz="2800" dirty="0"/>
              <a:t>．流速更慢，压强更小</a:t>
            </a:r>
            <a:r>
              <a:rPr lang="en-US" altLang="zh-CN" sz="2800" dirty="0"/>
              <a:t>  </a:t>
            </a:r>
            <a:r>
              <a:rPr lang="en-US" altLang="zh-CN" sz="2800" dirty="0" smtClean="0"/>
              <a:t>   D</a:t>
            </a:r>
            <a:r>
              <a:rPr lang="zh-CN" altLang="zh-CN" sz="2800" dirty="0"/>
              <a:t>．流速更慢，压强更大</a:t>
            </a:r>
          </a:p>
          <a:p>
            <a:r>
              <a:rPr lang="en-US" altLang="zh-CN" sz="2800" dirty="0"/>
              <a:t>6</a:t>
            </a:r>
            <a:r>
              <a:rPr lang="zh-CN" altLang="zh-CN" sz="2800" dirty="0"/>
              <a:t>．如图</a:t>
            </a:r>
            <a:r>
              <a:rPr lang="en-US" altLang="zh-CN" sz="2800" dirty="0"/>
              <a:t>8</a:t>
            </a:r>
            <a:r>
              <a:rPr lang="zh-CN" altLang="zh-CN" sz="2800" dirty="0"/>
              <a:t>－</a:t>
            </a:r>
            <a:r>
              <a:rPr lang="en-US" altLang="zh-CN" sz="2800" dirty="0"/>
              <a:t>37</a:t>
            </a:r>
            <a:r>
              <a:rPr lang="zh-CN" altLang="zh-CN" sz="2800" dirty="0"/>
              <a:t>所示，行驶中的汽车，车窗紧闭，当打开天窗时，天窗外空气的流速</a:t>
            </a:r>
            <a:r>
              <a:rPr lang="en-US" altLang="zh-CN" sz="2800" dirty="0" smtClean="0"/>
              <a:t>_______</a:t>
            </a:r>
            <a:r>
              <a:rPr lang="en-US" altLang="zh-CN" sz="2800" dirty="0"/>
              <a:t>__</a:t>
            </a:r>
            <a:r>
              <a:rPr lang="en-US" altLang="zh-CN" sz="2800" dirty="0" smtClean="0"/>
              <a:t>_(</a:t>
            </a:r>
            <a:r>
              <a:rPr lang="zh-CN" altLang="zh-CN" sz="2800" dirty="0"/>
              <a:t>选填</a:t>
            </a:r>
            <a:r>
              <a:rPr lang="en-US" altLang="zh-CN" sz="2800" dirty="0">
                <a:latin typeface="+mn-ea"/>
              </a:rPr>
              <a:t>“</a:t>
            </a:r>
            <a:r>
              <a:rPr lang="zh-CN" altLang="zh-CN" sz="2800" dirty="0">
                <a:latin typeface="+mn-ea"/>
              </a:rPr>
              <a:t>大于</a:t>
            </a:r>
            <a:r>
              <a:rPr lang="en-US" altLang="zh-CN" sz="2800" dirty="0">
                <a:latin typeface="+mn-ea"/>
              </a:rPr>
              <a:t>”“</a:t>
            </a:r>
            <a:r>
              <a:rPr lang="zh-CN" altLang="zh-CN" sz="2800" dirty="0">
                <a:latin typeface="+mn-ea"/>
              </a:rPr>
              <a:t>小于”或“等于”</a:t>
            </a:r>
            <a:r>
              <a:rPr lang="zh-CN" altLang="zh-CN" sz="2800" dirty="0"/>
              <a:t>，下同</a:t>
            </a:r>
            <a:r>
              <a:rPr lang="en-US" altLang="zh-CN" sz="2800" dirty="0"/>
              <a:t>)</a:t>
            </a:r>
            <a:r>
              <a:rPr lang="zh-CN" altLang="zh-CN" sz="2800" dirty="0"/>
              <a:t>车内空气的流速，天窗外空气的压强</a:t>
            </a:r>
            <a:r>
              <a:rPr lang="en-US" altLang="zh-CN" sz="2800" dirty="0" smtClean="0"/>
              <a:t>__________</a:t>
            </a:r>
          </a:p>
          <a:p>
            <a:r>
              <a:rPr lang="zh-CN" altLang="zh-CN" sz="2800" dirty="0" smtClean="0"/>
              <a:t>车</a:t>
            </a:r>
            <a:r>
              <a:rPr lang="zh-CN" altLang="zh-CN" sz="2800" dirty="0"/>
              <a:t>内空气的压强，所以车内</a:t>
            </a:r>
            <a:r>
              <a:rPr lang="zh-CN" altLang="zh-CN" sz="2800" dirty="0" smtClean="0"/>
              <a:t>空</a:t>
            </a:r>
            <a:endParaRPr lang="en-US" altLang="zh-CN" sz="2800" dirty="0" smtClean="0"/>
          </a:p>
          <a:p>
            <a:r>
              <a:rPr lang="zh-CN" altLang="zh-CN" sz="2800" dirty="0" smtClean="0"/>
              <a:t>气</a:t>
            </a:r>
            <a:r>
              <a:rPr lang="zh-CN" altLang="zh-CN" sz="2800" dirty="0">
                <a:latin typeface="+mn-ea"/>
              </a:rPr>
              <a:t>被</a:t>
            </a:r>
            <a:r>
              <a:rPr lang="en-US" altLang="zh-CN" sz="2800" dirty="0">
                <a:latin typeface="+mn-ea"/>
              </a:rPr>
              <a:t>“</a:t>
            </a:r>
            <a:r>
              <a:rPr lang="zh-CN" altLang="zh-CN" sz="2800" dirty="0">
                <a:latin typeface="+mn-ea"/>
              </a:rPr>
              <a:t>抽</a:t>
            </a:r>
            <a:r>
              <a:rPr lang="en-US" altLang="zh-CN" sz="2800" dirty="0">
                <a:latin typeface="+mn-ea"/>
              </a:rPr>
              <a:t>”</a:t>
            </a:r>
            <a:r>
              <a:rPr lang="zh-CN" altLang="zh-CN" sz="2800" dirty="0">
                <a:latin typeface="+mn-ea"/>
              </a:rPr>
              <a:t>到车外</a:t>
            </a:r>
            <a:r>
              <a:rPr lang="zh-CN" altLang="zh-CN" sz="2800" dirty="0"/>
              <a:t>。</a:t>
            </a:r>
            <a:endParaRPr lang="zh-CN" altLang="en-US" sz="2800" dirty="0">
              <a:latin typeface="宋体" panose="02010600030101010101" pitchFamily="2" charset="-122"/>
              <a:cs typeface="方正静蕾简体" panose="03000509000000000000" pitchFamily="65" charset="-122"/>
            </a:endParaRPr>
          </a:p>
        </p:txBody>
      </p:sp>
      <p:sp>
        <p:nvSpPr>
          <p:cNvPr id="10" name="矩形 9"/>
          <p:cNvSpPr/>
          <p:nvPr/>
        </p:nvSpPr>
        <p:spPr>
          <a:xfrm>
            <a:off x="5873819" y="1792051"/>
            <a:ext cx="444352" cy="523220"/>
          </a:xfrm>
          <a:prstGeom prst="rect">
            <a:avLst/>
          </a:prstGeom>
        </p:spPr>
        <p:txBody>
          <a:bodyPr wrap="none">
            <a:spAutoFit/>
          </a:bodyPr>
          <a:lstStyle/>
          <a:p>
            <a:r>
              <a:rPr lang="en-US" altLang="zh-CN" sz="2800" b="1" dirty="0">
                <a:solidFill>
                  <a:srgbClr val="FF0000"/>
                </a:solidFill>
                <a:latin typeface="Times New Roman" panose="02020603050405020304"/>
              </a:rPr>
              <a:t>A</a:t>
            </a:r>
            <a:endParaRPr lang="zh-CN" altLang="en-US" dirty="0"/>
          </a:p>
        </p:txBody>
      </p:sp>
      <p:grpSp>
        <p:nvGrpSpPr>
          <p:cNvPr id="9" name="组合 8"/>
          <p:cNvGrpSpPr/>
          <p:nvPr/>
        </p:nvGrpSpPr>
        <p:grpSpPr>
          <a:xfrm>
            <a:off x="474943" y="0"/>
            <a:ext cx="8274780" cy="768350"/>
            <a:chOff x="431463" y="178382"/>
            <a:chExt cx="8274780" cy="768350"/>
          </a:xfrm>
        </p:grpSpPr>
        <p:cxnSp>
          <p:nvCxnSpPr>
            <p:cNvPr id="12" name="直接连接符 11"/>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4" name="组合 13"/>
            <p:cNvGrpSpPr/>
            <p:nvPr/>
          </p:nvGrpSpPr>
          <p:grpSpPr>
            <a:xfrm>
              <a:off x="457232" y="178382"/>
              <a:ext cx="5519387" cy="768350"/>
              <a:chOff x="457232" y="178382"/>
              <a:chExt cx="5519387" cy="768350"/>
            </a:xfrm>
          </p:grpSpPr>
          <p:sp>
            <p:nvSpPr>
              <p:cNvPr id="15"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能力提升</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6" name="矩形 15"/>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pic>
        <p:nvPicPr>
          <p:cNvPr id="2" name="图片 1"/>
          <p:cNvPicPr>
            <a:picLocks noChangeAspect="1"/>
          </p:cNvPicPr>
          <p:nvPr/>
        </p:nvPicPr>
        <p:blipFill>
          <a:blip r:embed="rId3"/>
          <a:stretch>
            <a:fillRect/>
          </a:stretch>
        </p:blipFill>
        <p:spPr>
          <a:xfrm>
            <a:off x="5671828" y="4440411"/>
            <a:ext cx="3077895" cy="2296667"/>
          </a:xfrm>
          <a:prstGeom prst="rect">
            <a:avLst/>
          </a:prstGeom>
        </p:spPr>
      </p:pic>
      <p:sp>
        <p:nvSpPr>
          <p:cNvPr id="11" name="矩形 10"/>
          <p:cNvSpPr/>
          <p:nvPr/>
        </p:nvSpPr>
        <p:spPr>
          <a:xfrm>
            <a:off x="5671828" y="3450113"/>
            <a:ext cx="906017" cy="523220"/>
          </a:xfrm>
          <a:prstGeom prst="rect">
            <a:avLst/>
          </a:prstGeom>
        </p:spPr>
        <p:txBody>
          <a:bodyPr wrap="none">
            <a:spAutoFit/>
          </a:bodyPr>
          <a:lstStyle/>
          <a:p>
            <a:r>
              <a:rPr lang="zh-CN" altLang="en-US" sz="2800" b="1" dirty="0">
                <a:solidFill>
                  <a:srgbClr val="FF0000"/>
                </a:solidFill>
                <a:latin typeface="楷体" panose="02010609060101010101" pitchFamily="49" charset="-122"/>
                <a:ea typeface="楷体" panose="02010609060101010101" pitchFamily="49" charset="-122"/>
              </a:rPr>
              <a:t>大于</a:t>
            </a:r>
            <a:endParaRPr lang="zh-CN" altLang="en-US" dirty="0">
              <a:latin typeface="楷体" panose="02010609060101010101" pitchFamily="49" charset="-122"/>
              <a:ea typeface="楷体" panose="02010609060101010101" pitchFamily="49" charset="-122"/>
            </a:endParaRPr>
          </a:p>
        </p:txBody>
      </p:sp>
      <p:sp>
        <p:nvSpPr>
          <p:cNvPr id="13" name="矩形 12"/>
          <p:cNvSpPr/>
          <p:nvPr/>
        </p:nvSpPr>
        <p:spPr>
          <a:xfrm>
            <a:off x="3943397" y="4301253"/>
            <a:ext cx="906017" cy="523220"/>
          </a:xfrm>
          <a:prstGeom prst="rect">
            <a:avLst/>
          </a:prstGeom>
        </p:spPr>
        <p:txBody>
          <a:bodyPr wrap="none">
            <a:spAutoFit/>
          </a:bodyPr>
          <a:lstStyle/>
          <a:p>
            <a:r>
              <a:rPr lang="zh-CN" altLang="en-US" sz="2800" b="1" dirty="0">
                <a:solidFill>
                  <a:srgbClr val="FF0000"/>
                </a:solidFill>
                <a:latin typeface="楷体" panose="02010609060101010101" pitchFamily="49" charset="-122"/>
                <a:ea typeface="楷体" panose="02010609060101010101" pitchFamily="49" charset="-122"/>
              </a:rPr>
              <a:t>小</a:t>
            </a:r>
            <a:r>
              <a:rPr lang="zh-CN" altLang="en-US" sz="2800" b="1" dirty="0" smtClean="0">
                <a:solidFill>
                  <a:srgbClr val="FF0000"/>
                </a:solidFill>
                <a:latin typeface="楷体" panose="02010609060101010101" pitchFamily="49" charset="-122"/>
                <a:ea typeface="楷体" panose="02010609060101010101" pitchFamily="49" charset="-122"/>
              </a:rPr>
              <a:t>于</a:t>
            </a:r>
            <a:endParaRPr lang="zh-CN" altLang="en-US" dirty="0">
              <a:latin typeface="楷体" panose="02010609060101010101" pitchFamily="49" charset="-122"/>
              <a:ea typeface="楷体" panose="02010609060101010101" pitchFamily="49" charset="-122"/>
            </a:endParaRPr>
          </a:p>
        </p:txBody>
      </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3"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457232" y="965782"/>
            <a:ext cx="8274779" cy="4401205"/>
          </a:xfrm>
          <a:prstGeom prst="rect">
            <a:avLst/>
          </a:prstGeom>
          <a:noFill/>
        </p:spPr>
        <p:txBody>
          <a:bodyPr wrap="square" lIns="0" rIns="0" rtlCol="0">
            <a:spAutoFit/>
          </a:bodyPr>
          <a:lstStyle/>
          <a:p>
            <a:r>
              <a:rPr lang="en-US" altLang="zh-CN" sz="2800" dirty="0"/>
              <a:t>7</a:t>
            </a:r>
            <a:r>
              <a:rPr lang="zh-CN" altLang="zh-CN" sz="2800" dirty="0"/>
              <a:t>．如图</a:t>
            </a:r>
            <a:r>
              <a:rPr lang="en-US" altLang="zh-CN" sz="2800" dirty="0"/>
              <a:t>8</a:t>
            </a:r>
            <a:r>
              <a:rPr lang="zh-CN" altLang="zh-CN" sz="2800" dirty="0"/>
              <a:t>－</a:t>
            </a:r>
            <a:r>
              <a:rPr lang="en-US" altLang="zh-CN" sz="2800" dirty="0"/>
              <a:t>38</a:t>
            </a:r>
            <a:r>
              <a:rPr lang="zh-CN" altLang="zh-CN" sz="2800" dirty="0"/>
              <a:t>所示是喷雾器工作时</a:t>
            </a:r>
            <a:r>
              <a:rPr lang="zh-CN" altLang="zh-CN" sz="2800" dirty="0" smtClean="0"/>
              <a:t>的</a:t>
            </a:r>
            <a:endParaRPr lang="en-US" altLang="zh-CN" sz="2800" dirty="0"/>
          </a:p>
          <a:p>
            <a:r>
              <a:rPr lang="zh-CN" altLang="zh-CN" sz="2800" dirty="0" smtClean="0"/>
              <a:t>示意图</a:t>
            </a:r>
            <a:r>
              <a:rPr lang="zh-CN" altLang="zh-CN" sz="2800" dirty="0"/>
              <a:t>。当推动活塞时，管口的</a:t>
            </a:r>
            <a:r>
              <a:rPr lang="zh-CN" altLang="zh-CN" sz="2800" dirty="0" smtClean="0"/>
              <a:t>空气</a:t>
            </a:r>
            <a:endParaRPr lang="en-US" altLang="zh-CN" sz="2800" dirty="0" smtClean="0"/>
          </a:p>
          <a:p>
            <a:r>
              <a:rPr lang="zh-CN" altLang="zh-CN" sz="2800" dirty="0" smtClean="0"/>
              <a:t>速度</a:t>
            </a:r>
            <a:r>
              <a:rPr lang="zh-CN" altLang="zh-CN" sz="2800" dirty="0"/>
              <a:t>增大，管口处的压强</a:t>
            </a:r>
            <a:r>
              <a:rPr lang="en-US" altLang="zh-CN" sz="2800" dirty="0" smtClean="0"/>
              <a:t>_________</a:t>
            </a:r>
            <a:r>
              <a:rPr lang="zh-CN" altLang="zh-CN" sz="2800" dirty="0" smtClean="0"/>
              <a:t>；</a:t>
            </a:r>
            <a:endParaRPr lang="en-US" altLang="zh-CN" sz="2800" dirty="0" smtClean="0"/>
          </a:p>
          <a:p>
            <a:r>
              <a:rPr lang="zh-CN" altLang="zh-CN" sz="2800" dirty="0" smtClean="0"/>
              <a:t>瓶</a:t>
            </a:r>
            <a:r>
              <a:rPr lang="zh-CN" altLang="zh-CN" sz="2800" dirty="0"/>
              <a:t>中的液体就在</a:t>
            </a:r>
            <a:r>
              <a:rPr lang="en-US" altLang="zh-CN" sz="2800" dirty="0" smtClean="0"/>
              <a:t>____</a:t>
            </a:r>
            <a:r>
              <a:rPr lang="en-US" altLang="zh-CN" sz="2800" dirty="0"/>
              <a:t>___</a:t>
            </a:r>
            <a:r>
              <a:rPr lang="en-US" altLang="zh-CN" sz="2800" dirty="0" smtClean="0"/>
              <a:t>___</a:t>
            </a:r>
            <a:r>
              <a:rPr lang="zh-CN" altLang="zh-CN" sz="2800" dirty="0"/>
              <a:t>的作用</a:t>
            </a:r>
            <a:r>
              <a:rPr lang="zh-CN" altLang="zh-CN" sz="2800" dirty="0" smtClean="0"/>
              <a:t>下</a:t>
            </a:r>
            <a:endParaRPr lang="en-US" altLang="zh-CN" sz="2800" dirty="0" smtClean="0"/>
          </a:p>
          <a:p>
            <a:r>
              <a:rPr lang="zh-CN" altLang="zh-CN" sz="2800" dirty="0" smtClean="0"/>
              <a:t>被</a:t>
            </a:r>
            <a:r>
              <a:rPr lang="zh-CN" altLang="zh-CN" sz="2800" dirty="0"/>
              <a:t>压上去，随流动的空气而喷成雾状。</a:t>
            </a:r>
          </a:p>
          <a:p>
            <a:r>
              <a:rPr lang="en-US" altLang="zh-CN" sz="2800" dirty="0"/>
              <a:t>8</a:t>
            </a:r>
            <a:r>
              <a:rPr lang="zh-CN" altLang="zh-CN" sz="2800" dirty="0"/>
              <a:t>．扫地机器人具有主动躲避障碍物的功能，它在运动时将电能转化为</a:t>
            </a:r>
            <a:r>
              <a:rPr lang="en-US" altLang="zh-CN" sz="2800" dirty="0" smtClean="0"/>
              <a:t>________</a:t>
            </a:r>
            <a:r>
              <a:rPr lang="zh-CN" altLang="zh-CN" sz="2800" dirty="0"/>
              <a:t>能。机器人吸尘的工作原理是电机转动时使内部气体流速变大</a:t>
            </a:r>
            <a:r>
              <a:rPr lang="zh-CN" altLang="zh-CN" sz="2800" dirty="0" smtClean="0"/>
              <a:t>，</a:t>
            </a:r>
            <a:endParaRPr lang="en-US" altLang="zh-CN" sz="2800" dirty="0" smtClean="0"/>
          </a:p>
          <a:p>
            <a:r>
              <a:rPr lang="zh-CN" altLang="zh-CN" sz="2800" dirty="0" smtClean="0"/>
              <a:t>压强</a:t>
            </a:r>
            <a:r>
              <a:rPr lang="en-US" altLang="zh-CN" sz="2800" dirty="0" smtClean="0"/>
              <a:t>______(</a:t>
            </a:r>
            <a:r>
              <a:rPr lang="zh-CN" altLang="zh-CN" sz="2800" dirty="0"/>
              <a:t>选填</a:t>
            </a:r>
            <a:r>
              <a:rPr lang="en-US" altLang="zh-CN" sz="2800" dirty="0">
                <a:latin typeface="+mn-ea"/>
              </a:rPr>
              <a:t>“</a:t>
            </a:r>
            <a:r>
              <a:rPr lang="zh-CN" altLang="zh-CN" sz="2800" dirty="0">
                <a:latin typeface="+mn-ea"/>
              </a:rPr>
              <a:t>变大</a:t>
            </a:r>
            <a:r>
              <a:rPr lang="en-US" altLang="zh-CN" sz="2800" dirty="0">
                <a:latin typeface="+mn-ea"/>
              </a:rPr>
              <a:t>”</a:t>
            </a:r>
            <a:r>
              <a:rPr lang="zh-CN" altLang="zh-CN" sz="2800" dirty="0">
                <a:latin typeface="+mn-ea"/>
              </a:rPr>
              <a:t>或</a:t>
            </a:r>
            <a:r>
              <a:rPr lang="en-US" altLang="zh-CN" sz="2800" dirty="0">
                <a:latin typeface="+mn-ea"/>
              </a:rPr>
              <a:t>“</a:t>
            </a:r>
            <a:r>
              <a:rPr lang="zh-CN" altLang="zh-CN" sz="2800" dirty="0">
                <a:latin typeface="+mn-ea"/>
              </a:rPr>
              <a:t>变小</a:t>
            </a:r>
            <a:r>
              <a:rPr lang="en-US" altLang="zh-CN" sz="2800" dirty="0">
                <a:latin typeface="+mn-ea"/>
              </a:rPr>
              <a:t>”</a:t>
            </a:r>
            <a:r>
              <a:rPr lang="en-US" altLang="zh-CN" sz="2800" dirty="0"/>
              <a:t>)</a:t>
            </a:r>
            <a:r>
              <a:rPr lang="zh-CN" altLang="zh-CN" sz="2800" dirty="0" smtClean="0"/>
              <a:t>，</a:t>
            </a:r>
            <a:endParaRPr lang="en-US" altLang="zh-CN" sz="2800" dirty="0" smtClean="0"/>
          </a:p>
          <a:p>
            <a:r>
              <a:rPr lang="zh-CN" altLang="zh-CN" sz="2800" dirty="0" smtClean="0"/>
              <a:t>从而</a:t>
            </a:r>
            <a:r>
              <a:rPr lang="zh-CN" altLang="zh-CN" sz="2800" dirty="0"/>
              <a:t>使杂物进入吸尘器。</a:t>
            </a:r>
          </a:p>
        </p:txBody>
      </p:sp>
      <p:pic>
        <p:nvPicPr>
          <p:cNvPr id="20482" name="Picture 2"/>
          <p:cNvPicPr>
            <a:picLocks noChangeAspect="1" noChangeArrowheads="1"/>
          </p:cNvPicPr>
          <p:nvPr/>
        </p:nvPicPr>
        <p:blipFill>
          <a:blip r:embed="rId3"/>
          <a:srcRect/>
          <a:stretch>
            <a:fillRect/>
          </a:stretch>
        </p:blipFill>
        <p:spPr bwMode="auto">
          <a:xfrm>
            <a:off x="6355590" y="978821"/>
            <a:ext cx="2045920" cy="1776720"/>
          </a:xfrm>
          <a:prstGeom prst="rect">
            <a:avLst/>
          </a:prstGeom>
          <a:noFill/>
          <a:ln w="9525">
            <a:noFill/>
            <a:miter lim="800000"/>
            <a:headEnd/>
            <a:tailEnd/>
          </a:ln>
          <a:effectLst/>
        </p:spPr>
      </p:pic>
      <p:sp>
        <p:nvSpPr>
          <p:cNvPr id="9" name="TextBox 8"/>
          <p:cNvSpPr txBox="1"/>
          <p:nvPr/>
        </p:nvSpPr>
        <p:spPr>
          <a:xfrm>
            <a:off x="7001755" y="2858778"/>
            <a:ext cx="929148" cy="369332"/>
          </a:xfrm>
          <a:prstGeom prst="rect">
            <a:avLst/>
          </a:prstGeom>
          <a:noFill/>
        </p:spPr>
        <p:txBody>
          <a:bodyPr wrap="square" rtlCol="0">
            <a:spAutoFit/>
          </a:bodyPr>
          <a:lstStyle/>
          <a:p>
            <a:r>
              <a:rPr lang="zh-CN" altLang="en-US" dirty="0" smtClean="0">
                <a:latin typeface="宋体" panose="02010600030101010101" pitchFamily="2" charset="-122"/>
                <a:cs typeface="方正静蕾简体" panose="03000509000000000000" pitchFamily="65" charset="-122"/>
              </a:rPr>
              <a:t>图</a:t>
            </a:r>
            <a:r>
              <a:rPr lang="en-US" altLang="zh-CN" dirty="0" smtClean="0">
                <a:latin typeface="宋体" panose="02010600030101010101" pitchFamily="2" charset="-122"/>
                <a:cs typeface="方正静蕾简体" panose="03000509000000000000" pitchFamily="65" charset="-122"/>
              </a:rPr>
              <a:t>8-38</a:t>
            </a:r>
            <a:endParaRPr lang="zh-CN" altLang="en-US" dirty="0"/>
          </a:p>
        </p:txBody>
      </p:sp>
      <p:sp>
        <p:nvSpPr>
          <p:cNvPr id="10" name="矩形 9"/>
          <p:cNvSpPr/>
          <p:nvPr/>
        </p:nvSpPr>
        <p:spPr>
          <a:xfrm>
            <a:off x="3070423" y="2183031"/>
            <a:ext cx="1266693" cy="523220"/>
          </a:xfrm>
          <a:prstGeom prst="rect">
            <a:avLst/>
          </a:prstGeom>
        </p:spPr>
        <p:txBody>
          <a:bodyPr wrap="none">
            <a:spAutoFit/>
          </a:bodyPr>
          <a:lstStyle/>
          <a:p>
            <a:pPr algn="l"/>
            <a:r>
              <a:rPr lang="zh-CN" altLang="en-US" sz="2800" b="1" dirty="0" smtClean="0">
                <a:solidFill>
                  <a:srgbClr val="FF0000"/>
                </a:solidFill>
                <a:latin typeface="楷体" panose="02010609060101010101" pitchFamily="49" charset="-122"/>
                <a:ea typeface="楷体" panose="02010609060101010101" pitchFamily="49" charset="-122"/>
                <a:sym typeface="+mn-ea"/>
              </a:rPr>
              <a:t>大气压</a:t>
            </a:r>
            <a:endParaRPr lang="zh-CN" altLang="en-US" sz="2800" b="1" dirty="0">
              <a:solidFill>
                <a:srgbClr val="FF0000"/>
              </a:solidFill>
              <a:latin typeface="楷体" panose="02010609060101010101" pitchFamily="49" charset="-122"/>
              <a:ea typeface="楷体" panose="02010609060101010101" pitchFamily="49" charset="-122"/>
              <a:sym typeface="+mn-ea"/>
            </a:endParaRPr>
          </a:p>
        </p:txBody>
      </p:sp>
      <p:grpSp>
        <p:nvGrpSpPr>
          <p:cNvPr id="15" name="组合 14"/>
          <p:cNvGrpSpPr/>
          <p:nvPr/>
        </p:nvGrpSpPr>
        <p:grpSpPr>
          <a:xfrm>
            <a:off x="474943" y="0"/>
            <a:ext cx="8274780" cy="768350"/>
            <a:chOff x="431463" y="178382"/>
            <a:chExt cx="8274780" cy="768350"/>
          </a:xfrm>
        </p:grpSpPr>
        <p:cxnSp>
          <p:nvCxnSpPr>
            <p:cNvPr id="16" name="直接连接符 15"/>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7" name="组合 16"/>
            <p:cNvGrpSpPr/>
            <p:nvPr/>
          </p:nvGrpSpPr>
          <p:grpSpPr>
            <a:xfrm>
              <a:off x="457232" y="178382"/>
              <a:ext cx="5519387" cy="768350"/>
              <a:chOff x="457232" y="178382"/>
              <a:chExt cx="5519387" cy="768350"/>
            </a:xfrm>
          </p:grpSpPr>
          <p:sp>
            <p:nvSpPr>
              <p:cNvPr id="18"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备考</a:t>
                </a:r>
                <a:r>
                  <a:rPr lang="zh-CN" altLang="en-US" sz="3200" dirty="0" smtClean="0">
                    <a:solidFill>
                      <a:srgbClr val="005188"/>
                    </a:solidFill>
                    <a:latin typeface="宋体" panose="02010600030101010101" pitchFamily="2" charset="-122"/>
                    <a:ea typeface="宋体" panose="02010600030101010101" pitchFamily="2" charset="-122"/>
                  </a:rPr>
                  <a:t>训练</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能力提升</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9" name="矩形 18"/>
              <p:cNvSpPr/>
              <p:nvPr/>
            </p:nvSpPr>
            <p:spPr>
              <a:xfrm>
                <a:off x="457232" y="178382"/>
                <a:ext cx="49593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B</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pic>
        <p:nvPicPr>
          <p:cNvPr id="2" name="图片 1"/>
          <p:cNvPicPr>
            <a:picLocks noChangeAspect="1"/>
          </p:cNvPicPr>
          <p:nvPr/>
        </p:nvPicPr>
        <p:blipFill>
          <a:blip r:embed="rId4"/>
          <a:stretch>
            <a:fillRect/>
          </a:stretch>
        </p:blipFill>
        <p:spPr>
          <a:xfrm>
            <a:off x="6519492" y="4054372"/>
            <a:ext cx="2446232" cy="2613887"/>
          </a:xfrm>
          <a:prstGeom prst="rect">
            <a:avLst/>
          </a:prstGeom>
        </p:spPr>
      </p:pic>
      <p:sp>
        <p:nvSpPr>
          <p:cNvPr id="20" name="矩形 19"/>
          <p:cNvSpPr/>
          <p:nvPr/>
        </p:nvSpPr>
        <p:spPr>
          <a:xfrm>
            <a:off x="4715193" y="1800594"/>
            <a:ext cx="906017" cy="523220"/>
          </a:xfrm>
          <a:prstGeom prst="rect">
            <a:avLst/>
          </a:prstGeom>
        </p:spPr>
        <p:txBody>
          <a:bodyPr wrap="none">
            <a:spAutoFit/>
          </a:bodyPr>
          <a:lstStyle/>
          <a:p>
            <a:pPr algn="l"/>
            <a:r>
              <a:rPr lang="zh-CN" altLang="en-US" sz="2800" b="1" dirty="0">
                <a:solidFill>
                  <a:srgbClr val="FF0000"/>
                </a:solidFill>
                <a:latin typeface="楷体" panose="02010609060101010101" pitchFamily="49" charset="-122"/>
                <a:ea typeface="楷体" panose="02010609060101010101" pitchFamily="49" charset="-122"/>
                <a:sym typeface="+mn-ea"/>
              </a:rPr>
              <a:t>减小</a:t>
            </a:r>
          </a:p>
        </p:txBody>
      </p:sp>
      <p:sp>
        <p:nvSpPr>
          <p:cNvPr id="21" name="矩形 20"/>
          <p:cNvSpPr/>
          <p:nvPr/>
        </p:nvSpPr>
        <p:spPr>
          <a:xfrm>
            <a:off x="3558673" y="3513399"/>
            <a:ext cx="906017" cy="523220"/>
          </a:xfrm>
          <a:prstGeom prst="rect">
            <a:avLst/>
          </a:prstGeom>
        </p:spPr>
        <p:txBody>
          <a:bodyPr wrap="none">
            <a:spAutoFit/>
          </a:bodyPr>
          <a:lstStyle/>
          <a:p>
            <a:pPr algn="l"/>
            <a:r>
              <a:rPr lang="zh-CN" altLang="en-US" sz="2800" b="1" dirty="0" smtClean="0">
                <a:solidFill>
                  <a:srgbClr val="FF0000"/>
                </a:solidFill>
                <a:latin typeface="楷体" panose="02010609060101010101" pitchFamily="49" charset="-122"/>
                <a:ea typeface="楷体" panose="02010609060101010101" pitchFamily="49" charset="-122"/>
                <a:sym typeface="+mn-ea"/>
              </a:rPr>
              <a:t>机械</a:t>
            </a:r>
            <a:endParaRPr lang="zh-CN" altLang="en-US" sz="2800" b="1" dirty="0">
              <a:solidFill>
                <a:srgbClr val="FF0000"/>
              </a:solidFill>
              <a:latin typeface="楷体" panose="02010609060101010101" pitchFamily="49" charset="-122"/>
              <a:ea typeface="楷体" panose="02010609060101010101" pitchFamily="49" charset="-122"/>
              <a:sym typeface="+mn-ea"/>
            </a:endParaRPr>
          </a:p>
        </p:txBody>
      </p:sp>
      <p:sp>
        <p:nvSpPr>
          <p:cNvPr id="22" name="矩形 21"/>
          <p:cNvSpPr/>
          <p:nvPr/>
        </p:nvSpPr>
        <p:spPr>
          <a:xfrm>
            <a:off x="1295676" y="4381792"/>
            <a:ext cx="906017" cy="523220"/>
          </a:xfrm>
          <a:prstGeom prst="rect">
            <a:avLst/>
          </a:prstGeom>
        </p:spPr>
        <p:txBody>
          <a:bodyPr wrap="none">
            <a:spAutoFit/>
          </a:bodyPr>
          <a:lstStyle/>
          <a:p>
            <a:pPr algn="l"/>
            <a:r>
              <a:rPr lang="zh-CN" altLang="en-US" sz="2800" b="1" dirty="0">
                <a:solidFill>
                  <a:srgbClr val="FF0000"/>
                </a:solidFill>
                <a:latin typeface="楷体" panose="02010609060101010101" pitchFamily="49" charset="-122"/>
                <a:ea typeface="楷体" panose="02010609060101010101" pitchFamily="49" charset="-122"/>
                <a:sym typeface="+mn-ea"/>
              </a:rPr>
              <a:t>变小</a:t>
            </a:r>
          </a:p>
        </p:txBody>
      </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ppt_x"/>
                                          </p:val>
                                        </p:tav>
                                        <p:tav tm="100000">
                                          <p:val>
                                            <p:strVal val="#ppt_x"/>
                                          </p:val>
                                        </p:tav>
                                      </p:tavLst>
                                    </p:anim>
                                    <p:anim calcmode="lin" valueType="num">
                                      <p:cBhvr additive="base">
                                        <p:cTn id="2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additive="base">
                                        <p:cTn id="25" dur="500" fill="hold"/>
                                        <p:tgtEl>
                                          <p:spTgt spid="22"/>
                                        </p:tgtEl>
                                        <p:attrNameLst>
                                          <p:attrName>ppt_x</p:attrName>
                                        </p:attrNameLst>
                                      </p:cBhvr>
                                      <p:tavLst>
                                        <p:tav tm="0">
                                          <p:val>
                                            <p:strVal val="#ppt_x"/>
                                          </p:val>
                                        </p:tav>
                                        <p:tav tm="100000">
                                          <p:val>
                                            <p:strVal val="#ppt_x"/>
                                          </p:val>
                                        </p:tav>
                                      </p:tavLst>
                                    </p:anim>
                                    <p:anim calcmode="lin" valueType="num">
                                      <p:cBhvr additive="base">
                                        <p:cTn id="2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0" grpId="0"/>
      <p:bldP spid="21" grpId="0"/>
      <p:bldP spid="22"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组合 14"/>
          <p:cNvGrpSpPr/>
          <p:nvPr/>
        </p:nvGrpSpPr>
        <p:grpSpPr>
          <a:xfrm>
            <a:off x="431463" y="178382"/>
            <a:ext cx="8274780" cy="768350"/>
            <a:chOff x="431463" y="178382"/>
            <a:chExt cx="8274780" cy="768350"/>
          </a:xfrm>
        </p:grpSpPr>
        <p:cxnSp>
          <p:nvCxnSpPr>
            <p:cNvPr id="11" name="直接连接符 10"/>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4" name="组合 13"/>
            <p:cNvGrpSpPr/>
            <p:nvPr/>
          </p:nvGrpSpPr>
          <p:grpSpPr>
            <a:xfrm>
              <a:off x="461043" y="178382"/>
              <a:ext cx="2487106" cy="768350"/>
              <a:chOff x="461043" y="178382"/>
              <a:chExt cx="2487106" cy="768350"/>
            </a:xfrm>
          </p:grpSpPr>
          <p:sp>
            <p:nvSpPr>
              <p:cNvPr id="8" name="文本占位符 2"/>
              <p:cNvSpPr txBox="1"/>
              <p:nvPr/>
            </p:nvSpPr>
            <p:spPr>
              <a:xfrm>
                <a:off x="894514" y="292685"/>
                <a:ext cx="205363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考点回顾</a:t>
                </a:r>
              </a:p>
            </p:txBody>
          </p:sp>
          <p:sp>
            <p:nvSpPr>
              <p:cNvPr id="13" name="矩形 12"/>
              <p:cNvSpPr/>
              <p:nvPr/>
            </p:nvSpPr>
            <p:spPr>
              <a:xfrm>
                <a:off x="461043" y="178382"/>
                <a:ext cx="488315" cy="768350"/>
              </a:xfrm>
              <a:prstGeom prst="rect">
                <a:avLst/>
              </a:prstGeom>
              <a:noFill/>
            </p:spPr>
            <p:txBody>
              <a:bodyPr wrap="none" lIns="91440" tIns="45720" rIns="91440" bIns="45720">
                <a:spAutoFit/>
              </a:bodyPr>
              <a:lstStyle/>
              <a:p>
                <a:pPr algn="ctr"/>
                <a:r>
                  <a:rPr lang="en-US" altLang="zh-CN" sz="4400" b="1" cap="none" spc="0" dirty="0">
                    <a:ln w="10541" cmpd="sng">
                      <a:solidFill>
                        <a:schemeClr val="accent1">
                          <a:shade val="88000"/>
                          <a:satMod val="110000"/>
                        </a:schemeClr>
                      </a:solidFill>
                      <a:prstDash val="solid"/>
                    </a:ln>
                    <a:solidFill>
                      <a:srgbClr val="005188"/>
                    </a:solidFill>
                    <a:effectLst/>
                  </a:rPr>
                  <a:t>K</a:t>
                </a:r>
              </a:p>
            </p:txBody>
          </p:sp>
        </p:grpSp>
      </p:grpSp>
      <p:sp>
        <p:nvSpPr>
          <p:cNvPr id="41" name="TextBox 40"/>
          <p:cNvSpPr txBox="1"/>
          <p:nvPr/>
        </p:nvSpPr>
        <p:spPr>
          <a:xfrm>
            <a:off x="377825" y="1285875"/>
            <a:ext cx="8328025" cy="4401205"/>
          </a:xfrm>
          <a:prstGeom prst="rect">
            <a:avLst/>
          </a:prstGeom>
          <a:noFill/>
        </p:spPr>
        <p:txBody>
          <a:bodyPr wrap="square" lIns="0" rIns="0" rtlCol="0">
            <a:spAutoFit/>
          </a:bodyPr>
          <a:lstStyle/>
          <a:p>
            <a:r>
              <a:rPr lang="en-US" altLang="zh-CN" sz="2800" dirty="0" smtClean="0">
                <a:latin typeface="+mn-ea"/>
              </a:rPr>
              <a:t>    </a:t>
            </a:r>
            <a:r>
              <a:rPr lang="zh-CN" altLang="zh-CN" sz="2800" dirty="0" smtClean="0">
                <a:latin typeface="+mn-ea"/>
              </a:rPr>
              <a:t>本</a:t>
            </a:r>
            <a:r>
              <a:rPr lang="zh-CN" altLang="zh-CN" sz="2800" dirty="0">
                <a:latin typeface="+mn-ea"/>
              </a:rPr>
              <a:t>讲探究要求的考点：</a:t>
            </a:r>
            <a:r>
              <a:rPr lang="zh-CN" altLang="zh-CN" sz="2800" u="sng" dirty="0">
                <a:latin typeface="+mn-ea"/>
              </a:rPr>
              <a:t>浮力的实验探究</a:t>
            </a:r>
            <a:r>
              <a:rPr lang="zh-CN" altLang="zh-CN" sz="2800" dirty="0">
                <a:latin typeface="+mn-ea"/>
              </a:rPr>
              <a:t>；</a:t>
            </a:r>
            <a:r>
              <a:rPr lang="zh-CN" altLang="zh-CN" sz="2800" u="sng" dirty="0">
                <a:latin typeface="+mn-ea"/>
              </a:rPr>
              <a:t>流体压强与流速关系的实验探究</a:t>
            </a:r>
            <a:r>
              <a:rPr lang="zh-CN" altLang="zh-CN" sz="2800" dirty="0">
                <a:latin typeface="+mn-ea"/>
              </a:rPr>
              <a:t>。认识要求的考点：阿基米德原理；物体浮沉的条件；流体压强与流速关系。近三年中考题型以选择题、填空题、实验题和计算题为主，其中</a:t>
            </a:r>
            <a:r>
              <a:rPr lang="zh-CN" altLang="zh-CN" sz="2800" u="sng" dirty="0">
                <a:latin typeface="+mn-ea"/>
              </a:rPr>
              <a:t>浮力大小相关因素</a:t>
            </a:r>
            <a:r>
              <a:rPr lang="zh-CN" altLang="zh-CN" sz="2800" dirty="0">
                <a:latin typeface="+mn-ea"/>
              </a:rPr>
              <a:t>、</a:t>
            </a:r>
            <a:r>
              <a:rPr lang="zh-CN" altLang="zh-CN" sz="2800" u="sng" dirty="0">
                <a:latin typeface="+mn-ea"/>
              </a:rPr>
              <a:t>沉浮条件</a:t>
            </a:r>
            <a:r>
              <a:rPr lang="zh-CN" altLang="zh-CN" sz="2800" dirty="0">
                <a:latin typeface="+mn-ea"/>
              </a:rPr>
              <a:t>、</a:t>
            </a:r>
            <a:r>
              <a:rPr lang="zh-CN" altLang="zh-CN" sz="2800" u="sng" dirty="0">
                <a:latin typeface="+mn-ea"/>
              </a:rPr>
              <a:t>浮力计算</a:t>
            </a:r>
            <a:r>
              <a:rPr lang="zh-CN" altLang="zh-CN" sz="2800" dirty="0">
                <a:latin typeface="+mn-ea"/>
              </a:rPr>
              <a:t>为每年必考知识点，学生要掌握浮力计算的不同方式。本讲分值大约是</a:t>
            </a:r>
            <a:r>
              <a:rPr lang="en-US" altLang="zh-CN" sz="2800" dirty="0">
                <a:latin typeface="+mn-ea"/>
              </a:rPr>
              <a:t>7</a:t>
            </a:r>
            <a:r>
              <a:rPr lang="zh-CN" altLang="zh-CN" sz="2800" dirty="0">
                <a:latin typeface="+mn-ea"/>
              </a:rPr>
              <a:t>分。</a:t>
            </a:r>
            <a:r>
              <a:rPr lang="en-US" altLang="zh-CN" sz="2800" dirty="0" smtClean="0">
                <a:latin typeface="+mn-ea"/>
              </a:rPr>
              <a:t>2020</a:t>
            </a:r>
            <a:r>
              <a:rPr lang="zh-CN" altLang="zh-CN" sz="2800" dirty="0" smtClean="0">
                <a:latin typeface="+mn-ea"/>
              </a:rPr>
              <a:t>年</a:t>
            </a:r>
            <a:r>
              <a:rPr lang="zh-CN" altLang="zh-CN" sz="2800" dirty="0">
                <a:latin typeface="+mn-ea"/>
              </a:rPr>
              <a:t>预测：以</a:t>
            </a:r>
            <a:r>
              <a:rPr lang="zh-CN" altLang="zh-CN" sz="2800" u="sng" dirty="0">
                <a:latin typeface="+mn-ea"/>
              </a:rPr>
              <a:t>浮力计算</a:t>
            </a:r>
            <a:r>
              <a:rPr lang="zh-CN" altLang="zh-CN" sz="2800" dirty="0">
                <a:latin typeface="+mn-ea"/>
              </a:rPr>
              <a:t>；</a:t>
            </a:r>
            <a:r>
              <a:rPr lang="zh-CN" altLang="zh-CN" sz="2800" u="sng" dirty="0">
                <a:latin typeface="+mn-ea"/>
              </a:rPr>
              <a:t>压强、密度和浮力的综合</a:t>
            </a:r>
            <a:r>
              <a:rPr lang="zh-CN" altLang="zh-CN" sz="2800" dirty="0">
                <a:latin typeface="+mn-ea"/>
              </a:rPr>
              <a:t>；</a:t>
            </a:r>
            <a:r>
              <a:rPr lang="zh-CN" altLang="zh-CN" sz="2800" u="sng" dirty="0">
                <a:latin typeface="+mn-ea"/>
              </a:rPr>
              <a:t>浮力图象</a:t>
            </a:r>
            <a:r>
              <a:rPr lang="zh-CN" altLang="zh-CN" sz="2800" dirty="0">
                <a:latin typeface="+mn-ea"/>
              </a:rPr>
              <a:t>；</a:t>
            </a:r>
            <a:r>
              <a:rPr lang="zh-CN" altLang="zh-CN" sz="2800" u="sng" dirty="0">
                <a:latin typeface="+mn-ea"/>
              </a:rPr>
              <a:t>阿基米德原理</a:t>
            </a:r>
            <a:r>
              <a:rPr lang="zh-CN" altLang="zh-CN" sz="2800" dirty="0">
                <a:latin typeface="+mn-ea"/>
              </a:rPr>
              <a:t>；</a:t>
            </a:r>
            <a:r>
              <a:rPr lang="zh-CN" altLang="zh-CN" sz="2800" u="sng" dirty="0">
                <a:latin typeface="+mn-ea"/>
              </a:rPr>
              <a:t>浮力、拉力和重力的三力平衡</a:t>
            </a:r>
            <a:r>
              <a:rPr lang="zh-CN" altLang="zh-CN" sz="2800" dirty="0">
                <a:latin typeface="+mn-ea"/>
              </a:rPr>
              <a:t>知识点为主。浮力计算有逐年增加趋势。</a:t>
            </a:r>
          </a:p>
        </p:txBody>
      </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p14:dur="400">
        <p:dissolve/>
      </p:transition>
    </mc:Choice>
    <mc:Fallback xmlns="">
      <p:transition>
        <p:dissolv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416716" y="1159938"/>
            <a:ext cx="8274779" cy="3093154"/>
          </a:xfrm>
          <a:prstGeom prst="rect">
            <a:avLst/>
          </a:prstGeom>
          <a:noFill/>
        </p:spPr>
        <p:txBody>
          <a:bodyPr wrap="square" lIns="0" rIns="0" rtlCol="0">
            <a:spAutoFit/>
          </a:bodyPr>
          <a:lstStyle/>
          <a:p>
            <a:pPr fontAlgn="auto">
              <a:lnSpc>
                <a:spcPts val="3860"/>
              </a:lnSpc>
            </a:pPr>
            <a:r>
              <a:rPr lang="en-US" altLang="zh-CN" sz="2800" dirty="0" smtClean="0">
                <a:cs typeface="方正静蕾简体" panose="03000509000000000000" pitchFamily="65" charset="-122"/>
              </a:rPr>
              <a:t>1</a:t>
            </a:r>
            <a:r>
              <a:rPr lang="zh-CN" altLang="en-US" sz="2800" dirty="0" smtClean="0">
                <a:cs typeface="方正静蕾简体" panose="03000509000000000000" pitchFamily="65" charset="-122"/>
              </a:rPr>
              <a:t>．（</a:t>
            </a:r>
            <a:r>
              <a:rPr lang="en-US" altLang="zh-CN" sz="2800" dirty="0" smtClean="0">
                <a:cs typeface="方正静蕾简体" panose="03000509000000000000" pitchFamily="65" charset="-122"/>
              </a:rPr>
              <a:t>2017</a:t>
            </a:r>
            <a:r>
              <a:rPr lang="zh-CN" altLang="en-US" sz="2800" dirty="0" smtClean="0">
                <a:cs typeface="方正静蕾简体" panose="03000509000000000000" pitchFamily="65" charset="-122"/>
              </a:rPr>
              <a:t>年第</a:t>
            </a:r>
            <a:r>
              <a:rPr lang="en-US" altLang="zh-CN" sz="2800" dirty="0" smtClean="0">
                <a:cs typeface="方正静蕾简体" panose="03000509000000000000" pitchFamily="65" charset="-122"/>
              </a:rPr>
              <a:t>19</a:t>
            </a:r>
            <a:r>
              <a:rPr lang="zh-CN" altLang="en-US" sz="2800" dirty="0" smtClean="0">
                <a:cs typeface="方正静蕾简体" panose="03000509000000000000" pitchFamily="65" charset="-122"/>
              </a:rPr>
              <a:t>题）常用机器人潜入水下打捞沉船上的物体。</a:t>
            </a:r>
            <a:r>
              <a:rPr lang="en-US" altLang="zh-CN" sz="2800" dirty="0" smtClean="0">
                <a:cs typeface="方正静蕾简体" panose="03000509000000000000" pitchFamily="65" charset="-122"/>
              </a:rPr>
              <a:t>(</a:t>
            </a:r>
            <a:r>
              <a:rPr lang="en-US" altLang="zh-CN" sz="2800" i="1" dirty="0" smtClean="0">
                <a:cs typeface="方正静蕾简体" panose="03000509000000000000" pitchFamily="65" charset="-122"/>
              </a:rPr>
              <a:t>ρ</a:t>
            </a:r>
            <a:r>
              <a:rPr lang="zh-CN" altLang="en-US" sz="2800" baseline="-25000" dirty="0" smtClean="0">
                <a:cs typeface="方正静蕾简体" panose="03000509000000000000" pitchFamily="65" charset="-122"/>
              </a:rPr>
              <a:t>水</a:t>
            </a:r>
            <a:r>
              <a:rPr lang="en-US" altLang="zh-CN" sz="2800" dirty="0" smtClean="0">
                <a:cs typeface="方正静蕾简体" panose="03000509000000000000" pitchFamily="65" charset="-122"/>
              </a:rPr>
              <a:t>=1.0×10</a:t>
            </a:r>
            <a:r>
              <a:rPr lang="en-US" altLang="zh-CN" sz="2800" baseline="30000" dirty="0" smtClean="0">
                <a:cs typeface="方正静蕾简体" panose="03000509000000000000" pitchFamily="65" charset="-122"/>
              </a:rPr>
              <a:t>3</a:t>
            </a:r>
            <a:r>
              <a:rPr lang="en-US" altLang="zh-CN" sz="2800" dirty="0" smtClean="0">
                <a:cs typeface="方正静蕾简体" panose="03000509000000000000" pitchFamily="65" charset="-122"/>
              </a:rPr>
              <a:t> kg</a:t>
            </a:r>
            <a:r>
              <a:rPr lang="zh-CN" altLang="en-US" sz="2800" dirty="0" smtClean="0">
                <a:cs typeface="方正静蕾简体" panose="03000509000000000000" pitchFamily="65" charset="-122"/>
              </a:rPr>
              <a:t>／</a:t>
            </a:r>
            <a:r>
              <a:rPr lang="en-US" altLang="zh-CN" sz="2800" dirty="0" smtClean="0">
                <a:cs typeface="方正静蕾简体" panose="03000509000000000000" pitchFamily="65" charset="-122"/>
              </a:rPr>
              <a:t>m</a:t>
            </a:r>
            <a:r>
              <a:rPr lang="en-US" altLang="zh-CN" sz="2800" baseline="30000" dirty="0" smtClean="0">
                <a:cs typeface="方正静蕾简体" panose="03000509000000000000" pitchFamily="65" charset="-122"/>
              </a:rPr>
              <a:t>3</a:t>
            </a:r>
            <a:r>
              <a:rPr lang="zh-CN" altLang="en-US" sz="2800" dirty="0" smtClean="0">
                <a:cs typeface="方正静蕾简体" panose="03000509000000000000" pitchFamily="65" charset="-122"/>
              </a:rPr>
              <a:t>，</a:t>
            </a:r>
            <a:r>
              <a:rPr lang="en-US" altLang="zh-CN" sz="2800" i="1" dirty="0" smtClean="0">
                <a:cs typeface="方正静蕾简体" panose="03000509000000000000" pitchFamily="65" charset="-122"/>
              </a:rPr>
              <a:t>g</a:t>
            </a:r>
            <a:r>
              <a:rPr lang="en-US" altLang="zh-CN" sz="2800" dirty="0" smtClean="0">
                <a:cs typeface="方正静蕾简体" panose="03000509000000000000" pitchFamily="65" charset="-122"/>
              </a:rPr>
              <a:t>=10 N</a:t>
            </a:r>
            <a:r>
              <a:rPr lang="zh-CN" altLang="en-US" sz="2800" dirty="0" smtClean="0">
                <a:cs typeface="方正静蕾简体" panose="03000509000000000000" pitchFamily="65" charset="-122"/>
              </a:rPr>
              <a:t>／</a:t>
            </a:r>
            <a:r>
              <a:rPr lang="en-US" altLang="zh-CN" sz="2800" dirty="0" smtClean="0">
                <a:cs typeface="方正静蕾简体" panose="03000509000000000000" pitchFamily="65" charset="-122"/>
              </a:rPr>
              <a:t>kg) </a:t>
            </a:r>
          </a:p>
          <a:p>
            <a:pPr fontAlgn="auto">
              <a:lnSpc>
                <a:spcPts val="3860"/>
              </a:lnSpc>
            </a:pPr>
            <a:r>
              <a:rPr lang="en-US" altLang="zh-CN" sz="2800" dirty="0" smtClean="0">
                <a:cs typeface="方正静蕾简体" panose="03000509000000000000" pitchFamily="65" charset="-122"/>
              </a:rPr>
              <a:t>(1)</a:t>
            </a:r>
            <a:r>
              <a:rPr lang="zh-CN" altLang="en-US" sz="2800" dirty="0" smtClean="0">
                <a:cs typeface="方正静蕾简体" panose="03000509000000000000" pitchFamily="65" charset="-122"/>
              </a:rPr>
              <a:t>某时刻机器人在水下用竖直向上的力举着体积为</a:t>
            </a:r>
            <a:endParaRPr lang="en-US" altLang="zh-CN" sz="2800" dirty="0" smtClean="0">
              <a:cs typeface="方正静蕾简体" panose="03000509000000000000" pitchFamily="65" charset="-122"/>
            </a:endParaRPr>
          </a:p>
          <a:p>
            <a:pPr fontAlgn="auto">
              <a:lnSpc>
                <a:spcPts val="3860"/>
              </a:lnSpc>
            </a:pPr>
            <a:r>
              <a:rPr lang="en-US" altLang="zh-CN" sz="2800" dirty="0" smtClean="0">
                <a:cs typeface="方正静蕾简体" panose="03000509000000000000" pitchFamily="65" charset="-122"/>
              </a:rPr>
              <a:t>0.03 m</a:t>
            </a:r>
            <a:r>
              <a:rPr lang="en-US" altLang="zh-CN" sz="2800" baseline="30000" dirty="0" smtClean="0">
                <a:cs typeface="方正静蕾简体" panose="03000509000000000000" pitchFamily="65" charset="-122"/>
              </a:rPr>
              <a:t>3</a:t>
            </a:r>
            <a:r>
              <a:rPr lang="zh-CN" altLang="en-US" sz="2800" dirty="0" smtClean="0">
                <a:cs typeface="方正静蕾简体" panose="03000509000000000000" pitchFamily="65" charset="-122"/>
              </a:rPr>
              <a:t>、密度为</a:t>
            </a:r>
            <a:r>
              <a:rPr lang="en-US" altLang="zh-CN" sz="2800" dirty="0" smtClean="0">
                <a:cs typeface="方正静蕾简体" panose="03000509000000000000" pitchFamily="65" charset="-122"/>
              </a:rPr>
              <a:t>2.5×10</a:t>
            </a:r>
            <a:r>
              <a:rPr lang="en-US" altLang="zh-CN" sz="2800" baseline="30000" dirty="0" smtClean="0">
                <a:cs typeface="方正静蕾简体" panose="03000509000000000000" pitchFamily="65" charset="-122"/>
              </a:rPr>
              <a:t>3</a:t>
            </a:r>
            <a:r>
              <a:rPr lang="en-US" altLang="zh-CN" sz="2800" dirty="0" smtClean="0">
                <a:cs typeface="方正静蕾简体" panose="03000509000000000000" pitchFamily="65" charset="-122"/>
              </a:rPr>
              <a:t> kg</a:t>
            </a:r>
            <a:r>
              <a:rPr lang="zh-CN" altLang="en-US" sz="2800" dirty="0" smtClean="0">
                <a:cs typeface="方正静蕾简体" panose="03000509000000000000" pitchFamily="65" charset="-122"/>
              </a:rPr>
              <a:t>／</a:t>
            </a:r>
            <a:r>
              <a:rPr lang="en-US" altLang="zh-CN" sz="2800" dirty="0" smtClean="0">
                <a:cs typeface="方正静蕾简体" panose="03000509000000000000" pitchFamily="65" charset="-122"/>
              </a:rPr>
              <a:t>m</a:t>
            </a:r>
            <a:r>
              <a:rPr lang="en-US" altLang="zh-CN" sz="2800" baseline="30000" dirty="0" smtClean="0">
                <a:cs typeface="方正静蕾简体" panose="03000509000000000000" pitchFamily="65" charset="-122"/>
              </a:rPr>
              <a:t>3</a:t>
            </a:r>
            <a:r>
              <a:rPr lang="zh-CN" altLang="en-US" sz="2800" dirty="0" smtClean="0">
                <a:cs typeface="方正静蕾简体" panose="03000509000000000000" pitchFamily="65" charset="-122"/>
              </a:rPr>
              <a:t>的实心物体静止不动，该力的大小是多少</a:t>
            </a:r>
            <a:r>
              <a:rPr lang="en-US" altLang="zh-CN" sz="2800" dirty="0" smtClean="0">
                <a:cs typeface="方正静蕾简体" panose="03000509000000000000" pitchFamily="65" charset="-122"/>
              </a:rPr>
              <a:t>?</a:t>
            </a:r>
            <a:endParaRPr lang="en-US" altLang="zh-CN" sz="2800" dirty="0">
              <a:cs typeface="方正静蕾简体" panose="03000509000000000000" pitchFamily="65" charset="-122"/>
            </a:endParaRPr>
          </a:p>
          <a:p>
            <a:pPr fontAlgn="auto">
              <a:lnSpc>
                <a:spcPts val="3860"/>
              </a:lnSpc>
            </a:pPr>
            <a:endParaRPr lang="zh-CN" altLang="en-US" sz="2800" dirty="0">
              <a:cs typeface="方正静蕾简体" panose="03000509000000000000" pitchFamily="65" charset="-122"/>
            </a:endParaRPr>
          </a:p>
        </p:txBody>
      </p:sp>
      <p:sp>
        <p:nvSpPr>
          <p:cNvPr id="9" name="矩形 8"/>
          <p:cNvSpPr/>
          <p:nvPr/>
        </p:nvSpPr>
        <p:spPr>
          <a:xfrm>
            <a:off x="431463" y="3674067"/>
            <a:ext cx="8017212" cy="2308324"/>
          </a:xfrm>
          <a:prstGeom prst="rect">
            <a:avLst/>
          </a:prstGeom>
        </p:spPr>
        <p:txBody>
          <a:bodyPr wrap="square">
            <a:spAutoFit/>
          </a:bodyPr>
          <a:lstStyle/>
          <a:p>
            <a:r>
              <a:rPr lang="zh-CN" altLang="en-US" sz="2400" b="1" dirty="0">
                <a:solidFill>
                  <a:srgbClr val="FF0000"/>
                </a:solidFill>
                <a:ea typeface="楷体" panose="02010609060101010101" pitchFamily="49" charset="-122"/>
              </a:rPr>
              <a:t>解：</a:t>
            </a:r>
            <a:r>
              <a:rPr lang="en-US" altLang="zh-CN" sz="2400" b="1" dirty="0">
                <a:solidFill>
                  <a:srgbClr val="FF0000"/>
                </a:solidFill>
                <a:ea typeface="楷体" panose="02010609060101010101" pitchFamily="49" charset="-122"/>
              </a:rPr>
              <a:t>(1)</a:t>
            </a:r>
            <a:r>
              <a:rPr lang="zh-CN" altLang="en-US" sz="2400" b="1" dirty="0">
                <a:solidFill>
                  <a:srgbClr val="FF0000"/>
                </a:solidFill>
                <a:ea typeface="楷体" panose="02010609060101010101" pitchFamily="49" charset="-122"/>
              </a:rPr>
              <a:t>物体受到的浮力</a:t>
            </a:r>
            <a:r>
              <a:rPr lang="en-US" altLang="zh-CN" sz="2400" b="1" i="1" dirty="0">
                <a:solidFill>
                  <a:srgbClr val="FF0000"/>
                </a:solidFill>
                <a:ea typeface="楷体" panose="02010609060101010101" pitchFamily="49" charset="-122"/>
              </a:rPr>
              <a:t>F</a:t>
            </a:r>
            <a:r>
              <a:rPr lang="zh-CN" altLang="en-US" sz="2400" b="1" baseline="-25000" dirty="0">
                <a:solidFill>
                  <a:srgbClr val="FF0000"/>
                </a:solidFill>
                <a:ea typeface="楷体" panose="02010609060101010101" pitchFamily="49" charset="-122"/>
              </a:rPr>
              <a:t>浮</a:t>
            </a:r>
            <a:r>
              <a:rPr lang="zh-CN" altLang="en-US" sz="2400" b="1" dirty="0">
                <a:solidFill>
                  <a:srgbClr val="FF0000"/>
                </a:solidFill>
                <a:ea typeface="楷体" panose="02010609060101010101" pitchFamily="49" charset="-122"/>
              </a:rPr>
              <a:t>＝</a:t>
            </a:r>
            <a:r>
              <a:rPr lang="el-GR" altLang="zh-CN" sz="2400" b="1" i="1" dirty="0">
                <a:solidFill>
                  <a:srgbClr val="FF0000"/>
                </a:solidFill>
                <a:ea typeface="楷体" panose="02010609060101010101" pitchFamily="49" charset="-122"/>
              </a:rPr>
              <a:t>ρ</a:t>
            </a:r>
            <a:r>
              <a:rPr lang="zh-CN" altLang="en-US" sz="2400" b="1" baseline="-25000" dirty="0">
                <a:solidFill>
                  <a:srgbClr val="FF0000"/>
                </a:solidFill>
                <a:ea typeface="楷体" panose="02010609060101010101" pitchFamily="49" charset="-122"/>
              </a:rPr>
              <a:t>水</a:t>
            </a:r>
            <a:r>
              <a:rPr lang="en-US" altLang="zh-CN" sz="2400" b="1" i="1" dirty="0" err="1">
                <a:solidFill>
                  <a:srgbClr val="FF0000"/>
                </a:solidFill>
                <a:ea typeface="楷体" panose="02010609060101010101" pitchFamily="49" charset="-122"/>
              </a:rPr>
              <a:t>gV</a:t>
            </a:r>
            <a:r>
              <a:rPr lang="zh-CN" altLang="en-US" sz="2400" b="1" baseline="-25000" dirty="0">
                <a:solidFill>
                  <a:srgbClr val="FF0000"/>
                </a:solidFill>
                <a:ea typeface="楷体" panose="02010609060101010101" pitchFamily="49" charset="-122"/>
              </a:rPr>
              <a:t>排</a:t>
            </a:r>
            <a:r>
              <a:rPr lang="zh-CN" altLang="en-US" sz="2400" b="1" dirty="0" smtClean="0">
                <a:solidFill>
                  <a:srgbClr val="FF0000"/>
                </a:solidFill>
                <a:ea typeface="楷体" panose="02010609060101010101" pitchFamily="49" charset="-122"/>
              </a:rPr>
              <a:t>＝</a:t>
            </a:r>
            <a:endParaRPr lang="en-US" altLang="zh-CN" sz="2400" b="1" dirty="0" smtClean="0">
              <a:solidFill>
                <a:srgbClr val="FF0000"/>
              </a:solidFill>
              <a:ea typeface="楷体" panose="02010609060101010101" pitchFamily="49" charset="-122"/>
            </a:endParaRPr>
          </a:p>
          <a:p>
            <a:r>
              <a:rPr lang="en-US" altLang="zh-CN" sz="2400" b="1" dirty="0" smtClean="0">
                <a:solidFill>
                  <a:srgbClr val="FF0000"/>
                </a:solidFill>
                <a:ea typeface="楷体" panose="02010609060101010101" pitchFamily="49" charset="-122"/>
              </a:rPr>
              <a:t>1.0×10</a:t>
            </a:r>
            <a:r>
              <a:rPr lang="en-US" altLang="zh-CN" sz="2400" b="1" baseline="30000" dirty="0" smtClean="0">
                <a:solidFill>
                  <a:srgbClr val="FF0000"/>
                </a:solidFill>
                <a:ea typeface="楷体" panose="02010609060101010101" pitchFamily="49" charset="-122"/>
              </a:rPr>
              <a:t>3</a:t>
            </a:r>
            <a:r>
              <a:rPr lang="en-US" altLang="zh-CN" sz="2400" b="1" dirty="0" smtClean="0">
                <a:solidFill>
                  <a:srgbClr val="FF0000"/>
                </a:solidFill>
                <a:ea typeface="楷体" panose="02010609060101010101" pitchFamily="49" charset="-122"/>
              </a:rPr>
              <a:t> </a:t>
            </a:r>
            <a:r>
              <a:rPr lang="en-US" altLang="zh-CN" sz="2400" b="1" dirty="0">
                <a:solidFill>
                  <a:srgbClr val="FF0000"/>
                </a:solidFill>
                <a:ea typeface="楷体" panose="02010609060101010101" pitchFamily="49" charset="-122"/>
              </a:rPr>
              <a:t>kg/m</a:t>
            </a:r>
            <a:r>
              <a:rPr lang="en-US" altLang="zh-CN" sz="2400" b="1" baseline="30000" dirty="0">
                <a:solidFill>
                  <a:srgbClr val="FF0000"/>
                </a:solidFill>
                <a:ea typeface="楷体" panose="02010609060101010101" pitchFamily="49" charset="-122"/>
              </a:rPr>
              <a:t>3</a:t>
            </a:r>
            <a:r>
              <a:rPr lang="en-US" altLang="zh-CN" sz="2400" b="1" dirty="0">
                <a:solidFill>
                  <a:srgbClr val="FF0000"/>
                </a:solidFill>
                <a:ea typeface="楷体" panose="02010609060101010101" pitchFamily="49" charset="-122"/>
              </a:rPr>
              <a:t>×10 N/kg×0.03 m</a:t>
            </a:r>
            <a:r>
              <a:rPr lang="en-US" altLang="zh-CN" sz="2400" b="1" baseline="30000" dirty="0">
                <a:solidFill>
                  <a:srgbClr val="FF0000"/>
                </a:solidFill>
                <a:ea typeface="楷体" panose="02010609060101010101" pitchFamily="49" charset="-122"/>
              </a:rPr>
              <a:t>3</a:t>
            </a:r>
            <a:r>
              <a:rPr lang="zh-CN" altLang="en-US" sz="2400" b="1" dirty="0">
                <a:solidFill>
                  <a:srgbClr val="FF0000"/>
                </a:solidFill>
                <a:ea typeface="楷体" panose="02010609060101010101" pitchFamily="49" charset="-122"/>
              </a:rPr>
              <a:t>＝</a:t>
            </a:r>
            <a:r>
              <a:rPr lang="en-US" altLang="zh-CN" sz="2400" b="1" dirty="0">
                <a:solidFill>
                  <a:srgbClr val="FF0000"/>
                </a:solidFill>
                <a:ea typeface="楷体" panose="02010609060101010101" pitchFamily="49" charset="-122"/>
              </a:rPr>
              <a:t>300 N</a:t>
            </a:r>
          </a:p>
          <a:p>
            <a:r>
              <a:rPr lang="zh-CN" altLang="en-US" sz="2400" b="1" dirty="0">
                <a:solidFill>
                  <a:srgbClr val="FF0000"/>
                </a:solidFill>
                <a:ea typeface="楷体" panose="02010609060101010101" pitchFamily="49" charset="-122"/>
              </a:rPr>
              <a:t>物体受到的重力</a:t>
            </a:r>
            <a:r>
              <a:rPr lang="en-US" altLang="zh-CN" sz="2400" b="1" i="1" dirty="0">
                <a:solidFill>
                  <a:srgbClr val="FF0000"/>
                </a:solidFill>
                <a:ea typeface="楷体" panose="02010609060101010101" pitchFamily="49" charset="-122"/>
              </a:rPr>
              <a:t>G</a:t>
            </a:r>
            <a:r>
              <a:rPr lang="zh-CN" altLang="en-US" sz="2400" b="1" baseline="-25000" dirty="0">
                <a:solidFill>
                  <a:srgbClr val="FF0000"/>
                </a:solidFill>
                <a:ea typeface="楷体" panose="02010609060101010101" pitchFamily="49" charset="-122"/>
              </a:rPr>
              <a:t>物</a:t>
            </a:r>
            <a:r>
              <a:rPr lang="zh-CN" altLang="en-US" sz="2400" b="1" dirty="0">
                <a:solidFill>
                  <a:srgbClr val="FF0000"/>
                </a:solidFill>
                <a:ea typeface="楷体" panose="02010609060101010101" pitchFamily="49" charset="-122"/>
              </a:rPr>
              <a:t>＝</a:t>
            </a:r>
            <a:r>
              <a:rPr lang="el-GR" altLang="zh-CN" sz="2400" b="1" i="1" dirty="0">
                <a:solidFill>
                  <a:srgbClr val="FF0000"/>
                </a:solidFill>
                <a:ea typeface="楷体" panose="02010609060101010101" pitchFamily="49" charset="-122"/>
              </a:rPr>
              <a:t>ρ</a:t>
            </a:r>
            <a:r>
              <a:rPr lang="zh-CN" altLang="en-US" sz="2400" b="1" baseline="-25000" dirty="0">
                <a:solidFill>
                  <a:srgbClr val="FF0000"/>
                </a:solidFill>
                <a:ea typeface="楷体" panose="02010609060101010101" pitchFamily="49" charset="-122"/>
              </a:rPr>
              <a:t>物</a:t>
            </a:r>
            <a:r>
              <a:rPr lang="en-US" altLang="zh-CN" sz="2400" b="1" i="1" dirty="0" err="1">
                <a:solidFill>
                  <a:srgbClr val="FF0000"/>
                </a:solidFill>
                <a:ea typeface="楷体" panose="02010609060101010101" pitchFamily="49" charset="-122"/>
              </a:rPr>
              <a:t>gV</a:t>
            </a:r>
            <a:r>
              <a:rPr lang="zh-CN" altLang="en-US" sz="2400" b="1" baseline="-25000" dirty="0">
                <a:solidFill>
                  <a:srgbClr val="FF0000"/>
                </a:solidFill>
                <a:ea typeface="楷体" panose="02010609060101010101" pitchFamily="49" charset="-122"/>
              </a:rPr>
              <a:t>物</a:t>
            </a:r>
            <a:r>
              <a:rPr lang="zh-CN" altLang="en-US" sz="2400" b="1" dirty="0" smtClean="0">
                <a:solidFill>
                  <a:srgbClr val="FF0000"/>
                </a:solidFill>
                <a:ea typeface="楷体" panose="02010609060101010101" pitchFamily="49" charset="-122"/>
              </a:rPr>
              <a:t>＝</a:t>
            </a:r>
            <a:endParaRPr lang="en-US" altLang="zh-CN" sz="2400" b="1" dirty="0" smtClean="0">
              <a:solidFill>
                <a:srgbClr val="FF0000"/>
              </a:solidFill>
              <a:ea typeface="楷体" panose="02010609060101010101" pitchFamily="49" charset="-122"/>
            </a:endParaRPr>
          </a:p>
          <a:p>
            <a:r>
              <a:rPr lang="en-US" altLang="zh-CN" sz="2400" b="1" dirty="0" smtClean="0">
                <a:solidFill>
                  <a:srgbClr val="FF0000"/>
                </a:solidFill>
                <a:ea typeface="楷体" panose="02010609060101010101" pitchFamily="49" charset="-122"/>
              </a:rPr>
              <a:t>2.5×10</a:t>
            </a:r>
            <a:r>
              <a:rPr lang="en-US" altLang="zh-CN" sz="2400" b="1" baseline="30000" dirty="0" smtClean="0">
                <a:solidFill>
                  <a:srgbClr val="FF0000"/>
                </a:solidFill>
                <a:ea typeface="楷体" panose="02010609060101010101" pitchFamily="49" charset="-122"/>
              </a:rPr>
              <a:t>3</a:t>
            </a:r>
            <a:r>
              <a:rPr lang="en-US" altLang="zh-CN" sz="2400" b="1" dirty="0" smtClean="0">
                <a:solidFill>
                  <a:srgbClr val="FF0000"/>
                </a:solidFill>
                <a:ea typeface="楷体" panose="02010609060101010101" pitchFamily="49" charset="-122"/>
              </a:rPr>
              <a:t> </a:t>
            </a:r>
            <a:r>
              <a:rPr lang="en-US" altLang="zh-CN" sz="2400" b="1" dirty="0">
                <a:solidFill>
                  <a:srgbClr val="FF0000"/>
                </a:solidFill>
                <a:ea typeface="楷体" panose="02010609060101010101" pitchFamily="49" charset="-122"/>
              </a:rPr>
              <a:t>kg/m</a:t>
            </a:r>
            <a:r>
              <a:rPr lang="en-US" altLang="zh-CN" sz="2400" b="1" baseline="30000" dirty="0">
                <a:solidFill>
                  <a:srgbClr val="FF0000"/>
                </a:solidFill>
                <a:ea typeface="楷体" panose="02010609060101010101" pitchFamily="49" charset="-122"/>
              </a:rPr>
              <a:t>3</a:t>
            </a:r>
            <a:r>
              <a:rPr lang="en-US" altLang="zh-CN" sz="2400" b="1" dirty="0">
                <a:solidFill>
                  <a:srgbClr val="FF0000"/>
                </a:solidFill>
                <a:ea typeface="楷体" panose="02010609060101010101" pitchFamily="49" charset="-122"/>
              </a:rPr>
              <a:t>×10 N/kg×0.03 m</a:t>
            </a:r>
            <a:r>
              <a:rPr lang="en-US" altLang="zh-CN" sz="2400" b="1" baseline="30000" dirty="0">
                <a:solidFill>
                  <a:srgbClr val="FF0000"/>
                </a:solidFill>
                <a:ea typeface="楷体" panose="02010609060101010101" pitchFamily="49" charset="-122"/>
              </a:rPr>
              <a:t>3</a:t>
            </a:r>
            <a:r>
              <a:rPr lang="zh-CN" altLang="en-US" sz="2400" b="1" dirty="0">
                <a:solidFill>
                  <a:srgbClr val="FF0000"/>
                </a:solidFill>
                <a:ea typeface="楷体" panose="02010609060101010101" pitchFamily="49" charset="-122"/>
              </a:rPr>
              <a:t>＝</a:t>
            </a:r>
            <a:r>
              <a:rPr lang="en-US" altLang="zh-CN" sz="2400" b="1" dirty="0">
                <a:solidFill>
                  <a:srgbClr val="FF0000"/>
                </a:solidFill>
                <a:ea typeface="楷体" panose="02010609060101010101" pitchFamily="49" charset="-122"/>
              </a:rPr>
              <a:t>750 N</a:t>
            </a:r>
          </a:p>
          <a:p>
            <a:r>
              <a:rPr lang="zh-CN" altLang="en-US" sz="2400" b="1" dirty="0">
                <a:solidFill>
                  <a:srgbClr val="FF0000"/>
                </a:solidFill>
                <a:ea typeface="楷体" panose="02010609060101010101" pitchFamily="49" charset="-122"/>
              </a:rPr>
              <a:t>该力的大小</a:t>
            </a:r>
            <a:r>
              <a:rPr lang="en-US" altLang="zh-CN" sz="2400" b="1" i="1" dirty="0">
                <a:solidFill>
                  <a:srgbClr val="FF0000"/>
                </a:solidFill>
                <a:ea typeface="楷体" panose="02010609060101010101" pitchFamily="49" charset="-122"/>
              </a:rPr>
              <a:t>F</a:t>
            </a:r>
            <a:r>
              <a:rPr lang="zh-CN" altLang="en-US" sz="2400" b="1" dirty="0">
                <a:solidFill>
                  <a:srgbClr val="FF0000"/>
                </a:solidFill>
                <a:ea typeface="楷体" panose="02010609060101010101" pitchFamily="49" charset="-122"/>
              </a:rPr>
              <a:t>＝</a:t>
            </a:r>
            <a:r>
              <a:rPr lang="en-US" altLang="zh-CN" sz="2400" b="1" i="1" dirty="0">
                <a:solidFill>
                  <a:srgbClr val="FF0000"/>
                </a:solidFill>
                <a:ea typeface="楷体" panose="02010609060101010101" pitchFamily="49" charset="-122"/>
              </a:rPr>
              <a:t>G</a:t>
            </a:r>
            <a:r>
              <a:rPr lang="zh-CN" altLang="en-US" sz="2400" b="1" baseline="-25000" dirty="0">
                <a:solidFill>
                  <a:srgbClr val="FF0000"/>
                </a:solidFill>
                <a:ea typeface="楷体" panose="02010609060101010101" pitchFamily="49" charset="-122"/>
              </a:rPr>
              <a:t>物</a:t>
            </a:r>
            <a:r>
              <a:rPr lang="zh-CN" altLang="en-US" sz="2400" b="1" dirty="0">
                <a:solidFill>
                  <a:srgbClr val="FF0000"/>
                </a:solidFill>
                <a:ea typeface="楷体" panose="02010609060101010101" pitchFamily="49" charset="-122"/>
              </a:rPr>
              <a:t>－</a:t>
            </a:r>
            <a:r>
              <a:rPr lang="en-US" altLang="zh-CN" sz="2400" b="1" i="1" dirty="0">
                <a:solidFill>
                  <a:srgbClr val="FF0000"/>
                </a:solidFill>
                <a:ea typeface="楷体" panose="02010609060101010101" pitchFamily="49" charset="-122"/>
              </a:rPr>
              <a:t>F</a:t>
            </a:r>
            <a:r>
              <a:rPr lang="zh-CN" altLang="en-US" sz="2400" b="1" baseline="-25000" dirty="0">
                <a:solidFill>
                  <a:srgbClr val="FF0000"/>
                </a:solidFill>
                <a:ea typeface="楷体" panose="02010609060101010101" pitchFamily="49" charset="-122"/>
              </a:rPr>
              <a:t>浮</a:t>
            </a:r>
            <a:r>
              <a:rPr lang="zh-CN" altLang="en-US" sz="2400" b="1" dirty="0" smtClean="0">
                <a:solidFill>
                  <a:srgbClr val="FF0000"/>
                </a:solidFill>
                <a:ea typeface="楷体" panose="02010609060101010101" pitchFamily="49" charset="-122"/>
              </a:rPr>
              <a:t>＝</a:t>
            </a:r>
            <a:endParaRPr lang="en-US" altLang="zh-CN" sz="2400" b="1" dirty="0" smtClean="0">
              <a:solidFill>
                <a:srgbClr val="FF0000"/>
              </a:solidFill>
              <a:ea typeface="楷体" panose="02010609060101010101" pitchFamily="49" charset="-122"/>
            </a:endParaRPr>
          </a:p>
          <a:p>
            <a:r>
              <a:rPr lang="en-US" altLang="zh-CN" sz="2400" b="1" dirty="0" smtClean="0">
                <a:solidFill>
                  <a:srgbClr val="FF0000"/>
                </a:solidFill>
                <a:ea typeface="楷体" panose="02010609060101010101" pitchFamily="49" charset="-122"/>
              </a:rPr>
              <a:t>750 </a:t>
            </a:r>
            <a:r>
              <a:rPr lang="en-US" altLang="zh-CN" sz="2400" b="1" dirty="0">
                <a:solidFill>
                  <a:srgbClr val="FF0000"/>
                </a:solidFill>
                <a:ea typeface="楷体" panose="02010609060101010101" pitchFamily="49" charset="-122"/>
              </a:rPr>
              <a:t>N</a:t>
            </a:r>
            <a:r>
              <a:rPr lang="zh-CN" altLang="en-US" sz="2400" b="1" dirty="0">
                <a:solidFill>
                  <a:srgbClr val="FF0000"/>
                </a:solidFill>
                <a:ea typeface="楷体" panose="02010609060101010101" pitchFamily="49" charset="-122"/>
              </a:rPr>
              <a:t>－</a:t>
            </a:r>
            <a:r>
              <a:rPr lang="en-US" altLang="zh-CN" sz="2400" b="1" dirty="0">
                <a:solidFill>
                  <a:srgbClr val="FF0000"/>
                </a:solidFill>
                <a:ea typeface="楷体" panose="02010609060101010101" pitchFamily="49" charset="-122"/>
              </a:rPr>
              <a:t>300 N</a:t>
            </a:r>
            <a:r>
              <a:rPr lang="zh-CN" altLang="en-US" sz="2400" b="1" dirty="0">
                <a:solidFill>
                  <a:srgbClr val="FF0000"/>
                </a:solidFill>
                <a:ea typeface="楷体" panose="02010609060101010101" pitchFamily="49" charset="-122"/>
              </a:rPr>
              <a:t>＝</a:t>
            </a:r>
            <a:r>
              <a:rPr lang="en-US" altLang="zh-CN" sz="2400" b="1" dirty="0">
                <a:solidFill>
                  <a:srgbClr val="FF0000"/>
                </a:solidFill>
                <a:ea typeface="楷体" panose="02010609060101010101" pitchFamily="49" charset="-122"/>
              </a:rPr>
              <a:t>450 N</a:t>
            </a:r>
          </a:p>
        </p:txBody>
      </p:sp>
      <p:grpSp>
        <p:nvGrpSpPr>
          <p:cNvPr id="10" name="组合 9"/>
          <p:cNvGrpSpPr/>
          <p:nvPr/>
        </p:nvGrpSpPr>
        <p:grpSpPr>
          <a:xfrm>
            <a:off x="474943" y="0"/>
            <a:ext cx="8274780" cy="769441"/>
            <a:chOff x="431463" y="178382"/>
            <a:chExt cx="8274780" cy="769441"/>
          </a:xfrm>
        </p:grpSpPr>
        <p:cxnSp>
          <p:nvCxnSpPr>
            <p:cNvPr id="12" name="直接连接符 11"/>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4" name="组合 13"/>
            <p:cNvGrpSpPr/>
            <p:nvPr/>
          </p:nvGrpSpPr>
          <p:grpSpPr>
            <a:xfrm>
              <a:off x="458177" y="178382"/>
              <a:ext cx="5518442" cy="769441"/>
              <a:chOff x="458177" y="178382"/>
              <a:chExt cx="5518442" cy="769441"/>
            </a:xfrm>
          </p:grpSpPr>
          <p:sp>
            <p:nvSpPr>
              <p:cNvPr id="15"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考情分</a:t>
                </a:r>
                <a:r>
                  <a:rPr lang="zh-CN" altLang="en-US" sz="3200" dirty="0" smtClean="0">
                    <a:solidFill>
                      <a:srgbClr val="005188"/>
                    </a:solidFill>
                    <a:latin typeface="宋体" panose="02010600030101010101" pitchFamily="2" charset="-122"/>
                    <a:ea typeface="宋体" panose="02010600030101010101" pitchFamily="2" charset="-122"/>
                  </a:rPr>
                  <a:t>析</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中考链接</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6" name="矩形 15"/>
              <p:cNvSpPr/>
              <p:nvPr/>
            </p:nvSpPr>
            <p:spPr>
              <a:xfrm>
                <a:off x="458177" y="178382"/>
                <a:ext cx="494046" cy="769441"/>
              </a:xfrm>
              <a:prstGeom prst="rect">
                <a:avLst/>
              </a:prstGeom>
              <a:noFill/>
            </p:spPr>
            <p:txBody>
              <a:bodyPr wrap="none" lIns="91440" tIns="45720" rIns="91440" bIns="45720">
                <a:spAutoFit/>
              </a:bodyPr>
              <a:lstStyle/>
              <a:p>
                <a:pPr algn="ctr"/>
                <a:r>
                  <a:rPr lang="en-US" altLang="zh-CN" sz="4400" b="1" dirty="0">
                    <a:ln w="10541" cmpd="sng">
                      <a:solidFill>
                        <a:schemeClr val="accent1">
                          <a:shade val="88000"/>
                          <a:satMod val="110000"/>
                        </a:schemeClr>
                      </a:solidFill>
                      <a:prstDash val="solid"/>
                    </a:ln>
                    <a:solidFill>
                      <a:srgbClr val="005188"/>
                    </a:solidFill>
                  </a:rPr>
                  <a:t>K</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416716" y="1159938"/>
            <a:ext cx="8274779" cy="5093702"/>
          </a:xfrm>
          <a:prstGeom prst="rect">
            <a:avLst/>
          </a:prstGeom>
          <a:noFill/>
        </p:spPr>
        <p:txBody>
          <a:bodyPr wrap="square" lIns="0" rIns="0" rtlCol="0">
            <a:spAutoFit/>
          </a:bodyPr>
          <a:lstStyle/>
          <a:p>
            <a:pPr fontAlgn="auto">
              <a:lnSpc>
                <a:spcPts val="3860"/>
              </a:lnSpc>
            </a:pPr>
            <a:r>
              <a:rPr lang="en-US" altLang="zh-CN" sz="2800" dirty="0" smtClean="0">
                <a:cs typeface="方正静蕾简体" panose="03000509000000000000" pitchFamily="65" charset="-122"/>
              </a:rPr>
              <a:t>2</a:t>
            </a:r>
            <a:r>
              <a:rPr lang="zh-CN" altLang="en-US" sz="2800" dirty="0" smtClean="0">
                <a:cs typeface="方正静蕾简体" panose="03000509000000000000" pitchFamily="65" charset="-122"/>
              </a:rPr>
              <a:t>．（</a:t>
            </a:r>
            <a:r>
              <a:rPr lang="en-US" altLang="zh-CN" sz="2800" dirty="0" smtClean="0">
                <a:cs typeface="方正静蕾简体" panose="03000509000000000000" pitchFamily="65" charset="-122"/>
              </a:rPr>
              <a:t>2017</a:t>
            </a:r>
            <a:r>
              <a:rPr lang="zh-CN" altLang="en-US" sz="2800" dirty="0" smtClean="0">
                <a:cs typeface="方正静蕾简体" panose="03000509000000000000" pitchFamily="65" charset="-122"/>
              </a:rPr>
              <a:t>年第</a:t>
            </a:r>
            <a:r>
              <a:rPr lang="en-US" altLang="zh-CN" sz="2800" dirty="0" smtClean="0">
                <a:cs typeface="方正静蕾简体" panose="03000509000000000000" pitchFamily="65" charset="-122"/>
              </a:rPr>
              <a:t>21</a:t>
            </a:r>
            <a:r>
              <a:rPr lang="zh-CN" altLang="en-US" sz="2800" dirty="0" smtClean="0">
                <a:cs typeface="方正静蕾简体" panose="03000509000000000000" pitchFamily="65" charset="-122"/>
              </a:rPr>
              <a:t>题）如图</a:t>
            </a:r>
            <a:r>
              <a:rPr lang="en-US" altLang="zh-CN" sz="2800" dirty="0" smtClean="0">
                <a:cs typeface="方正静蕾简体" panose="03000509000000000000" pitchFamily="65" charset="-122"/>
              </a:rPr>
              <a:t>8-1</a:t>
            </a:r>
            <a:r>
              <a:rPr lang="zh-CN" altLang="en-US" sz="2800" dirty="0" smtClean="0">
                <a:cs typeface="方正静蕾简体" panose="03000509000000000000" pitchFamily="65" charset="-122"/>
              </a:rPr>
              <a:t>所示是</a:t>
            </a:r>
            <a:endParaRPr lang="en-US" altLang="zh-CN" sz="2800" dirty="0" smtClean="0">
              <a:cs typeface="方正静蕾简体" panose="03000509000000000000" pitchFamily="65" charset="-122"/>
            </a:endParaRPr>
          </a:p>
          <a:p>
            <a:pPr fontAlgn="auto">
              <a:lnSpc>
                <a:spcPts val="3860"/>
              </a:lnSpc>
            </a:pPr>
            <a:r>
              <a:rPr lang="zh-CN" altLang="en-US" sz="2800" dirty="0" smtClean="0">
                <a:cs typeface="方正静蕾简体" panose="03000509000000000000" pitchFamily="65" charset="-122"/>
              </a:rPr>
              <a:t>演示“流体压强和流速的关系”实验</a:t>
            </a:r>
            <a:endParaRPr lang="en-US" altLang="zh-CN" sz="2800" dirty="0" smtClean="0">
              <a:cs typeface="方正静蕾简体" panose="03000509000000000000" pitchFamily="65" charset="-122"/>
            </a:endParaRPr>
          </a:p>
          <a:p>
            <a:pPr fontAlgn="auto">
              <a:lnSpc>
                <a:spcPts val="3860"/>
              </a:lnSpc>
            </a:pPr>
            <a:r>
              <a:rPr lang="zh-CN" altLang="en-US" sz="2800" dirty="0" smtClean="0">
                <a:cs typeface="方正静蕾简体" panose="03000509000000000000" pitchFamily="65" charset="-122"/>
              </a:rPr>
              <a:t>装置，</a:t>
            </a:r>
            <a:r>
              <a:rPr lang="en-US" altLang="zh-CN" sz="2800" dirty="0" smtClean="0">
                <a:cs typeface="方正静蕾简体" panose="03000509000000000000" pitchFamily="65" charset="-122"/>
              </a:rPr>
              <a:t>U</a:t>
            </a:r>
            <a:r>
              <a:rPr lang="zh-CN" altLang="en-US" sz="2800" dirty="0" smtClean="0">
                <a:cs typeface="方正静蕾简体" panose="03000509000000000000" pitchFamily="65" charset="-122"/>
              </a:rPr>
              <a:t>形管中装有水，直径相同的</a:t>
            </a:r>
            <a:endParaRPr lang="en-US" altLang="zh-CN" sz="2800" dirty="0" smtClean="0">
              <a:cs typeface="方正静蕾简体" panose="03000509000000000000" pitchFamily="65" charset="-122"/>
            </a:endParaRPr>
          </a:p>
          <a:p>
            <a:pPr fontAlgn="auto">
              <a:lnSpc>
                <a:spcPts val="3860"/>
              </a:lnSpc>
            </a:pPr>
            <a:r>
              <a:rPr lang="en-US" altLang="zh-CN" sz="2800" i="1" dirty="0" smtClean="0">
                <a:cs typeface="方正静蕾简体" panose="03000509000000000000" pitchFamily="65" charset="-122"/>
              </a:rPr>
              <a:t>a</a:t>
            </a:r>
            <a:r>
              <a:rPr lang="zh-CN" altLang="en-US" sz="2800" dirty="0" smtClean="0">
                <a:cs typeface="方正静蕾简体" panose="03000509000000000000" pitchFamily="65" charset="-122"/>
              </a:rPr>
              <a:t>、</a:t>
            </a:r>
            <a:r>
              <a:rPr lang="en-US" altLang="zh-CN" sz="2800" i="1" dirty="0" smtClean="0">
                <a:cs typeface="方正静蕾简体" panose="03000509000000000000" pitchFamily="65" charset="-122"/>
              </a:rPr>
              <a:t>b</a:t>
            </a:r>
            <a:r>
              <a:rPr lang="zh-CN" altLang="en-US" sz="2800" dirty="0" smtClean="0">
                <a:cs typeface="方正静蕾简体" panose="03000509000000000000" pitchFamily="65" charset="-122"/>
              </a:rPr>
              <a:t>两管中的水静止时液面相平。</a:t>
            </a:r>
            <a:endParaRPr lang="en-US" altLang="zh-CN" sz="2800" dirty="0" smtClean="0">
              <a:cs typeface="方正静蕾简体" panose="03000509000000000000" pitchFamily="65" charset="-122"/>
            </a:endParaRPr>
          </a:p>
          <a:p>
            <a:pPr fontAlgn="auto">
              <a:lnSpc>
                <a:spcPts val="3860"/>
              </a:lnSpc>
            </a:pPr>
            <a:r>
              <a:rPr lang="en-US" altLang="zh-CN" sz="2800" dirty="0" smtClean="0">
                <a:cs typeface="方正静蕾简体" panose="03000509000000000000" pitchFamily="65" charset="-122"/>
              </a:rPr>
              <a:t>(1)</a:t>
            </a:r>
            <a:r>
              <a:rPr lang="zh-CN" altLang="en-US" sz="2800" dirty="0" smtClean="0">
                <a:cs typeface="方正静蕾简体" panose="03000509000000000000" pitchFamily="65" charset="-122"/>
              </a:rPr>
              <a:t>如果在右端</a:t>
            </a:r>
            <a:r>
              <a:rPr lang="en-US" altLang="zh-CN" sz="2800" i="1" dirty="0" smtClean="0">
                <a:cs typeface="方正静蕾简体" panose="03000509000000000000" pitchFamily="65" charset="-122"/>
              </a:rPr>
              <a:t>c</a:t>
            </a:r>
            <a:r>
              <a:rPr lang="zh-CN" altLang="en-US" sz="2800" dirty="0" smtClean="0">
                <a:cs typeface="方正静蕾简体" panose="03000509000000000000" pitchFamily="65" charset="-122"/>
              </a:rPr>
              <a:t>处往装置里急吹气，导致</a:t>
            </a:r>
            <a:r>
              <a:rPr lang="en-US" altLang="zh-CN" sz="2800" i="1" dirty="0" smtClean="0">
                <a:cs typeface="方正静蕾简体" panose="03000509000000000000" pitchFamily="65" charset="-122"/>
              </a:rPr>
              <a:t>b</a:t>
            </a:r>
            <a:r>
              <a:rPr lang="zh-CN" altLang="en-US" sz="2800" dirty="0" smtClean="0">
                <a:cs typeface="方正静蕾简体" panose="03000509000000000000" pitchFamily="65" charset="-122"/>
              </a:rPr>
              <a:t>管上方的气流速度</a:t>
            </a:r>
            <a:r>
              <a:rPr lang="zh-CN" altLang="en-US" sz="2800" u="sng" dirty="0" smtClean="0">
                <a:cs typeface="方正静蕾简体" panose="03000509000000000000" pitchFamily="65" charset="-122"/>
              </a:rPr>
              <a:t>  </a:t>
            </a:r>
            <a:r>
              <a:rPr lang="zh-CN" altLang="en-US" sz="2800" u="sng" dirty="0">
                <a:cs typeface="方正静蕾简体" panose="03000509000000000000" pitchFamily="65" charset="-122"/>
              </a:rPr>
              <a:t>            </a:t>
            </a:r>
            <a:r>
              <a:rPr lang="zh-CN" altLang="en-US" sz="2800" u="sng" dirty="0" smtClean="0">
                <a:cs typeface="方正静蕾简体" panose="03000509000000000000" pitchFamily="65" charset="-122"/>
              </a:rPr>
              <a:t>    </a:t>
            </a:r>
            <a:r>
              <a:rPr lang="en-US" altLang="zh-CN" sz="2800" i="1" dirty="0" smtClean="0">
                <a:cs typeface="方正静蕾简体" panose="03000509000000000000" pitchFamily="65" charset="-122"/>
              </a:rPr>
              <a:t>a</a:t>
            </a:r>
            <a:r>
              <a:rPr lang="zh-CN" altLang="en-US" sz="2800" dirty="0" smtClean="0">
                <a:cs typeface="方正静蕾简体" panose="03000509000000000000" pitchFamily="65" charset="-122"/>
              </a:rPr>
              <a:t>管上方的气流速度，</a:t>
            </a:r>
            <a:r>
              <a:rPr lang="en-US" altLang="zh-CN" sz="2800" i="1" dirty="0" smtClean="0">
                <a:cs typeface="方正静蕾简体" panose="03000509000000000000" pitchFamily="65" charset="-122"/>
              </a:rPr>
              <a:t>b</a:t>
            </a:r>
            <a:r>
              <a:rPr lang="zh-CN" altLang="en-US" sz="2800" dirty="0" smtClean="0">
                <a:cs typeface="方正静蕾简体" panose="03000509000000000000" pitchFamily="65" charset="-122"/>
              </a:rPr>
              <a:t>管与</a:t>
            </a:r>
            <a:r>
              <a:rPr lang="en-US" altLang="zh-CN" sz="2800" i="1" dirty="0" smtClean="0">
                <a:cs typeface="方正静蕾简体" panose="03000509000000000000" pitchFamily="65" charset="-122"/>
              </a:rPr>
              <a:t>a</a:t>
            </a:r>
            <a:r>
              <a:rPr lang="zh-CN" altLang="en-US" sz="2800" dirty="0" smtClean="0">
                <a:cs typeface="方正静蕾简体" panose="03000509000000000000" pitchFamily="65" charset="-122"/>
              </a:rPr>
              <a:t>管的水面上方形成气压差，</a:t>
            </a:r>
            <a:r>
              <a:rPr lang="en-US" altLang="zh-CN" sz="2800" dirty="0" smtClean="0">
                <a:cs typeface="方正静蕾简体" panose="03000509000000000000" pitchFamily="65" charset="-122"/>
              </a:rPr>
              <a:t>U</a:t>
            </a:r>
            <a:r>
              <a:rPr lang="zh-CN" altLang="en-US" sz="2800" dirty="0" smtClean="0">
                <a:cs typeface="方正静蕾简体" panose="03000509000000000000" pitchFamily="65" charset="-122"/>
              </a:rPr>
              <a:t>形管中</a:t>
            </a:r>
            <a:r>
              <a:rPr lang="zh-CN" altLang="en-US" sz="2800" u="sng" dirty="0" smtClean="0">
                <a:cs typeface="方正静蕾简体" panose="03000509000000000000" pitchFamily="65" charset="-122"/>
              </a:rPr>
              <a:t>             </a:t>
            </a:r>
            <a:r>
              <a:rPr lang="en-US" altLang="zh-CN" sz="2800" dirty="0" smtClean="0">
                <a:cs typeface="方正静蕾简体" panose="03000509000000000000" pitchFamily="65" charset="-122"/>
              </a:rPr>
              <a:t>(</a:t>
            </a:r>
            <a:r>
              <a:rPr lang="zh-CN" altLang="en-US" sz="2800" dirty="0" smtClean="0">
                <a:cs typeface="方正静蕾简体" panose="03000509000000000000" pitchFamily="65" charset="-122"/>
              </a:rPr>
              <a:t>选填</a:t>
            </a:r>
            <a:r>
              <a:rPr lang="zh-CN" altLang="en-US" sz="2800" dirty="0" smtClean="0">
                <a:latin typeface="+mn-ea"/>
                <a:cs typeface="方正静蕾简体" panose="03000509000000000000" pitchFamily="65" charset="-122"/>
              </a:rPr>
              <a:t>“</a:t>
            </a:r>
            <a:r>
              <a:rPr lang="en-US" altLang="zh-CN" sz="2800" i="1" dirty="0" smtClean="0">
                <a:cs typeface="方正静蕾简体" panose="03000509000000000000" pitchFamily="65" charset="-122"/>
              </a:rPr>
              <a:t>a</a:t>
            </a:r>
            <a:r>
              <a:rPr lang="en-US" altLang="zh-CN" sz="2800" dirty="0" smtClean="0">
                <a:latin typeface="+mn-ea"/>
                <a:cs typeface="方正静蕾简体" panose="03000509000000000000" pitchFamily="65" charset="-122"/>
              </a:rPr>
              <a:t>”</a:t>
            </a:r>
            <a:r>
              <a:rPr lang="zh-CN" altLang="en-US" sz="2800" dirty="0" smtClean="0">
                <a:latin typeface="+mn-ea"/>
                <a:cs typeface="方正静蕾简体" panose="03000509000000000000" pitchFamily="65" charset="-122"/>
              </a:rPr>
              <a:t>或“</a:t>
            </a:r>
            <a:r>
              <a:rPr lang="en-US" altLang="zh-CN" sz="2800" i="1" dirty="0" smtClean="0">
                <a:cs typeface="方正静蕾简体" panose="03000509000000000000" pitchFamily="65" charset="-122"/>
              </a:rPr>
              <a:t>b</a:t>
            </a:r>
            <a:r>
              <a:rPr lang="en-US" altLang="zh-CN" sz="2800" dirty="0" smtClean="0">
                <a:latin typeface="+mn-ea"/>
                <a:cs typeface="方正静蕾简体" panose="03000509000000000000" pitchFamily="65" charset="-122"/>
              </a:rPr>
              <a:t>”</a:t>
            </a:r>
            <a:r>
              <a:rPr lang="en-US" altLang="zh-CN" sz="2800" dirty="0" smtClean="0">
                <a:cs typeface="方正静蕾简体" panose="03000509000000000000" pitchFamily="65" charset="-122"/>
              </a:rPr>
              <a:t>)</a:t>
            </a:r>
            <a:r>
              <a:rPr lang="zh-CN" altLang="en-US" sz="2800" dirty="0" smtClean="0">
                <a:cs typeface="方正静蕾简体" panose="03000509000000000000" pitchFamily="65" charset="-122"/>
              </a:rPr>
              <a:t>管水面升高，如果升高端的液面比原来升高了</a:t>
            </a:r>
            <a:r>
              <a:rPr lang="en-US" altLang="zh-CN" sz="2800" dirty="0" smtClean="0">
                <a:cs typeface="方正静蕾简体" panose="03000509000000000000" pitchFamily="65" charset="-122"/>
              </a:rPr>
              <a:t>2 cm</a:t>
            </a:r>
            <a:r>
              <a:rPr lang="zh-CN" altLang="en-US" sz="2800" dirty="0" smtClean="0">
                <a:cs typeface="方正静蕾简体" panose="03000509000000000000" pitchFamily="65" charset="-122"/>
              </a:rPr>
              <a:t>，则此时</a:t>
            </a:r>
            <a:r>
              <a:rPr lang="en-US" altLang="zh-CN" sz="2800" dirty="0" smtClean="0">
                <a:cs typeface="方正静蕾简体" panose="03000509000000000000" pitchFamily="65" charset="-122"/>
              </a:rPr>
              <a:t>U</a:t>
            </a:r>
            <a:r>
              <a:rPr lang="zh-CN" altLang="en-US" sz="2800" dirty="0" smtClean="0">
                <a:cs typeface="方正静蕾简体" panose="03000509000000000000" pitchFamily="65" charset="-122"/>
              </a:rPr>
              <a:t>形管底部</a:t>
            </a:r>
            <a:r>
              <a:rPr lang="en-US" altLang="zh-CN" sz="2800" i="1" dirty="0" smtClean="0">
                <a:cs typeface="方正静蕾简体" panose="03000509000000000000" pitchFamily="65" charset="-122"/>
              </a:rPr>
              <a:t>d</a:t>
            </a:r>
            <a:r>
              <a:rPr lang="zh-CN" altLang="en-US" sz="2800" dirty="0" smtClean="0">
                <a:cs typeface="方正静蕾简体" panose="03000509000000000000" pitchFamily="65" charset="-122"/>
              </a:rPr>
              <a:t>处左右两侧液体压强差为</a:t>
            </a:r>
            <a:r>
              <a:rPr lang="zh-CN" altLang="en-US" sz="2800" u="sng" dirty="0" smtClean="0">
                <a:cs typeface="方正静蕾简体" panose="03000509000000000000" pitchFamily="65" charset="-122"/>
              </a:rPr>
              <a:t>     </a:t>
            </a:r>
            <a:endParaRPr lang="en-US" altLang="zh-CN" sz="2800" u="sng" dirty="0" smtClean="0">
              <a:cs typeface="方正静蕾简体" panose="03000509000000000000" pitchFamily="65" charset="-122"/>
            </a:endParaRPr>
          </a:p>
          <a:p>
            <a:pPr fontAlgn="auto">
              <a:lnSpc>
                <a:spcPts val="3860"/>
              </a:lnSpc>
            </a:pPr>
            <a:r>
              <a:rPr lang="en-US" altLang="zh-CN" sz="2800" dirty="0" smtClean="0">
                <a:cs typeface="方正静蕾简体" panose="03000509000000000000" pitchFamily="65" charset="-122"/>
              </a:rPr>
              <a:t>_________Pa</a:t>
            </a:r>
            <a:r>
              <a:rPr lang="zh-CN" altLang="en-US" sz="2800" dirty="0" smtClean="0">
                <a:cs typeface="方正静蕾简体" panose="03000509000000000000" pitchFamily="65" charset="-122"/>
              </a:rPr>
              <a:t>。</a:t>
            </a:r>
            <a:r>
              <a:rPr lang="en-US" altLang="zh-CN" sz="2800" dirty="0" smtClean="0">
                <a:cs typeface="方正静蕾简体" panose="03000509000000000000" pitchFamily="65" charset="-122"/>
              </a:rPr>
              <a:t>(</a:t>
            </a:r>
            <a:r>
              <a:rPr lang="en-US" altLang="zh-CN" sz="2800" i="1" dirty="0" smtClean="0">
                <a:cs typeface="方正静蕾简体" panose="03000509000000000000" pitchFamily="65" charset="-122"/>
              </a:rPr>
              <a:t>g</a:t>
            </a:r>
            <a:r>
              <a:rPr lang="en-US" altLang="zh-CN" sz="2800" dirty="0" smtClean="0">
                <a:cs typeface="方正静蕾简体" panose="03000509000000000000" pitchFamily="65" charset="-122"/>
              </a:rPr>
              <a:t>=10 N</a:t>
            </a:r>
            <a:r>
              <a:rPr lang="zh-CN" altLang="en-US" sz="2800" dirty="0" smtClean="0">
                <a:cs typeface="方正静蕾简体" panose="03000509000000000000" pitchFamily="65" charset="-122"/>
              </a:rPr>
              <a:t>／</a:t>
            </a:r>
            <a:r>
              <a:rPr lang="en-US" altLang="zh-CN" sz="2800" dirty="0" smtClean="0">
                <a:cs typeface="方正静蕾简体" panose="03000509000000000000" pitchFamily="65" charset="-122"/>
              </a:rPr>
              <a:t>kg)</a:t>
            </a:r>
            <a:endParaRPr lang="zh-CN" altLang="en-US" sz="2800" dirty="0">
              <a:cs typeface="方正静蕾简体" panose="03000509000000000000" pitchFamily="65" charset="-122"/>
            </a:endParaRPr>
          </a:p>
        </p:txBody>
      </p:sp>
      <p:sp>
        <p:nvSpPr>
          <p:cNvPr id="10" name="矩形 9"/>
          <p:cNvSpPr/>
          <p:nvPr/>
        </p:nvSpPr>
        <p:spPr>
          <a:xfrm>
            <a:off x="1921331" y="3597867"/>
            <a:ext cx="907621" cy="523220"/>
          </a:xfrm>
          <a:prstGeom prst="rect">
            <a:avLst/>
          </a:prstGeom>
        </p:spPr>
        <p:txBody>
          <a:bodyPr wrap="square">
            <a:spAutoFit/>
          </a:bodyPr>
          <a:lstStyle/>
          <a:p>
            <a:r>
              <a:rPr lang="zh-CN" altLang="en-US" sz="2800" b="1" dirty="0">
                <a:solidFill>
                  <a:srgbClr val="FF0000"/>
                </a:solidFill>
                <a:latin typeface="楷体" panose="02010609060101010101" pitchFamily="49" charset="-122"/>
                <a:ea typeface="楷体" panose="02010609060101010101" pitchFamily="49" charset="-122"/>
              </a:rPr>
              <a:t>小于</a:t>
            </a:r>
            <a:endParaRPr lang="zh-CN" altLang="en-US" dirty="0">
              <a:latin typeface="楷体" panose="02010609060101010101" pitchFamily="49" charset="-122"/>
              <a:ea typeface="楷体" panose="02010609060101010101" pitchFamily="49" charset="-122"/>
            </a:endParaRPr>
          </a:p>
        </p:txBody>
      </p:sp>
      <p:sp>
        <p:nvSpPr>
          <p:cNvPr id="12" name="矩形 11"/>
          <p:cNvSpPr/>
          <p:nvPr/>
        </p:nvSpPr>
        <p:spPr>
          <a:xfrm>
            <a:off x="5016956" y="4098799"/>
            <a:ext cx="907621" cy="523220"/>
          </a:xfrm>
          <a:prstGeom prst="rect">
            <a:avLst/>
          </a:prstGeom>
        </p:spPr>
        <p:txBody>
          <a:bodyPr wrap="square">
            <a:spAutoFit/>
          </a:bodyPr>
          <a:lstStyle/>
          <a:p>
            <a:r>
              <a:rPr lang="en-US" altLang="zh-CN" sz="2800" b="1" dirty="0">
                <a:solidFill>
                  <a:srgbClr val="FF0000"/>
                </a:solidFill>
                <a:ea typeface="楷体" panose="02010609060101010101" pitchFamily="49" charset="-122"/>
              </a:rPr>
              <a:t>a</a:t>
            </a:r>
            <a:endParaRPr lang="zh-CN" altLang="en-US" dirty="0">
              <a:ea typeface="楷体" panose="02010609060101010101" pitchFamily="49" charset="-122"/>
            </a:endParaRPr>
          </a:p>
        </p:txBody>
      </p:sp>
      <p:sp>
        <p:nvSpPr>
          <p:cNvPr id="14" name="矩形 13"/>
          <p:cNvSpPr/>
          <p:nvPr/>
        </p:nvSpPr>
        <p:spPr>
          <a:xfrm>
            <a:off x="937994" y="5620894"/>
            <a:ext cx="907621" cy="523220"/>
          </a:xfrm>
          <a:prstGeom prst="rect">
            <a:avLst/>
          </a:prstGeom>
        </p:spPr>
        <p:txBody>
          <a:bodyPr wrap="square">
            <a:spAutoFit/>
          </a:bodyPr>
          <a:lstStyle/>
          <a:p>
            <a:r>
              <a:rPr lang="en-US" altLang="zh-CN" sz="2800" b="1" dirty="0" smtClean="0">
                <a:solidFill>
                  <a:srgbClr val="FF0000"/>
                </a:solidFill>
                <a:ea typeface="楷体" panose="02010609060101010101" pitchFamily="49" charset="-122"/>
              </a:rPr>
              <a:t>400</a:t>
            </a:r>
            <a:endParaRPr lang="zh-CN" altLang="en-US" dirty="0">
              <a:ea typeface="楷体" panose="02010609060101010101" pitchFamily="49" charset="-122"/>
            </a:endParaRPr>
          </a:p>
        </p:txBody>
      </p:sp>
      <p:grpSp>
        <p:nvGrpSpPr>
          <p:cNvPr id="15" name="组合 14"/>
          <p:cNvGrpSpPr/>
          <p:nvPr/>
        </p:nvGrpSpPr>
        <p:grpSpPr>
          <a:xfrm>
            <a:off x="474943" y="0"/>
            <a:ext cx="8274780" cy="769441"/>
            <a:chOff x="431463" y="178382"/>
            <a:chExt cx="8274780" cy="769441"/>
          </a:xfrm>
        </p:grpSpPr>
        <p:cxnSp>
          <p:nvCxnSpPr>
            <p:cNvPr id="16" name="直接连接符 15"/>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7" name="组合 16"/>
            <p:cNvGrpSpPr/>
            <p:nvPr/>
          </p:nvGrpSpPr>
          <p:grpSpPr>
            <a:xfrm>
              <a:off x="458177" y="178382"/>
              <a:ext cx="5518442" cy="769441"/>
              <a:chOff x="458177" y="178382"/>
              <a:chExt cx="5518442" cy="769441"/>
            </a:xfrm>
          </p:grpSpPr>
          <p:sp>
            <p:nvSpPr>
              <p:cNvPr id="18"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考情分</a:t>
                </a:r>
                <a:r>
                  <a:rPr lang="zh-CN" altLang="en-US" sz="3200" dirty="0" smtClean="0">
                    <a:solidFill>
                      <a:srgbClr val="005188"/>
                    </a:solidFill>
                    <a:latin typeface="宋体" panose="02010600030101010101" pitchFamily="2" charset="-122"/>
                    <a:ea typeface="宋体" panose="02010600030101010101" pitchFamily="2" charset="-122"/>
                  </a:rPr>
                  <a:t>析</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中考链接</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9" name="矩形 18"/>
              <p:cNvSpPr/>
              <p:nvPr/>
            </p:nvSpPr>
            <p:spPr>
              <a:xfrm>
                <a:off x="458177" y="178382"/>
                <a:ext cx="494046" cy="769441"/>
              </a:xfrm>
              <a:prstGeom prst="rect">
                <a:avLst/>
              </a:prstGeom>
              <a:noFill/>
            </p:spPr>
            <p:txBody>
              <a:bodyPr wrap="none" lIns="91440" tIns="45720" rIns="91440" bIns="45720">
                <a:spAutoFit/>
              </a:bodyPr>
              <a:lstStyle/>
              <a:p>
                <a:pPr algn="ctr"/>
                <a:r>
                  <a:rPr lang="en-US" altLang="zh-CN" sz="4400" b="1" dirty="0">
                    <a:ln w="10541" cmpd="sng">
                      <a:solidFill>
                        <a:schemeClr val="accent1">
                          <a:shade val="88000"/>
                          <a:satMod val="110000"/>
                        </a:schemeClr>
                      </a:solidFill>
                      <a:prstDash val="solid"/>
                    </a:ln>
                    <a:solidFill>
                      <a:srgbClr val="005188"/>
                    </a:solidFill>
                  </a:rPr>
                  <a:t>K</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pic>
        <p:nvPicPr>
          <p:cNvPr id="2" name="图片 1"/>
          <p:cNvPicPr>
            <a:picLocks noChangeAspect="1"/>
          </p:cNvPicPr>
          <p:nvPr/>
        </p:nvPicPr>
        <p:blipFill>
          <a:blip r:embed="rId3"/>
          <a:stretch>
            <a:fillRect/>
          </a:stretch>
        </p:blipFill>
        <p:spPr>
          <a:xfrm>
            <a:off x="6160527" y="930021"/>
            <a:ext cx="2985061" cy="21937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416716" y="1159938"/>
            <a:ext cx="8274779" cy="5093702"/>
          </a:xfrm>
          <a:prstGeom prst="rect">
            <a:avLst/>
          </a:prstGeom>
          <a:noFill/>
        </p:spPr>
        <p:txBody>
          <a:bodyPr wrap="square" lIns="0" rIns="0" rtlCol="0">
            <a:spAutoFit/>
          </a:bodyPr>
          <a:lstStyle/>
          <a:p>
            <a:pPr fontAlgn="auto">
              <a:lnSpc>
                <a:spcPts val="3860"/>
              </a:lnSpc>
            </a:pPr>
            <a:r>
              <a:rPr lang="en-US" altLang="zh-CN" sz="2800" dirty="0" smtClean="0">
                <a:latin typeface="宋体" panose="02010600030101010101" pitchFamily="2" charset="-122"/>
                <a:cs typeface="方正静蕾简体" panose="03000509000000000000" pitchFamily="65" charset="-122"/>
              </a:rPr>
              <a:t>(2)</a:t>
            </a:r>
            <a:r>
              <a:rPr lang="zh-CN" altLang="en-US" sz="2800" dirty="0" smtClean="0">
                <a:latin typeface="宋体" panose="02010600030101010101" pitchFamily="2" charset="-122"/>
                <a:cs typeface="方正静蕾简体" panose="03000509000000000000" pitchFamily="65" charset="-122"/>
              </a:rPr>
              <a:t>如图</a:t>
            </a:r>
            <a:r>
              <a:rPr lang="en-US" altLang="zh-CN" sz="2800" dirty="0" smtClean="0">
                <a:latin typeface="宋体" panose="02010600030101010101" pitchFamily="2" charset="-122"/>
                <a:cs typeface="方正静蕾简体" panose="03000509000000000000" pitchFamily="65" charset="-122"/>
              </a:rPr>
              <a:t>8-2</a:t>
            </a:r>
            <a:r>
              <a:rPr lang="zh-CN" altLang="en-US" sz="2800" dirty="0" smtClean="0">
                <a:latin typeface="宋体" panose="02010600030101010101" pitchFamily="2" charset="-122"/>
                <a:cs typeface="方正静蕾简体" panose="03000509000000000000" pitchFamily="65" charset="-122"/>
              </a:rPr>
              <a:t>是某种喷雾器的工作原</a:t>
            </a:r>
            <a:endParaRPr lang="en-US" altLang="zh-CN" sz="2800" dirty="0" smtClean="0">
              <a:latin typeface="宋体" panose="02010600030101010101" pitchFamily="2" charset="-122"/>
              <a:cs typeface="方正静蕾简体" panose="03000509000000000000" pitchFamily="65" charset="-122"/>
            </a:endParaRPr>
          </a:p>
          <a:p>
            <a:pPr fontAlgn="auto">
              <a:lnSpc>
                <a:spcPts val="3860"/>
              </a:lnSpc>
            </a:pPr>
            <a:r>
              <a:rPr lang="zh-CN" altLang="en-US" sz="2800" dirty="0" smtClean="0">
                <a:latin typeface="宋体" panose="02010600030101010101" pitchFamily="2" charset="-122"/>
                <a:cs typeface="方正静蕾简体" panose="03000509000000000000" pitchFamily="65" charset="-122"/>
              </a:rPr>
              <a:t>理示意图，当喷雾器未工作时，细</a:t>
            </a:r>
            <a:endParaRPr lang="en-US" altLang="zh-CN" sz="2800" dirty="0" smtClean="0">
              <a:latin typeface="宋体" panose="02010600030101010101" pitchFamily="2" charset="-122"/>
              <a:cs typeface="方正静蕾简体" panose="03000509000000000000" pitchFamily="65" charset="-122"/>
            </a:endParaRPr>
          </a:p>
          <a:p>
            <a:pPr fontAlgn="auto">
              <a:lnSpc>
                <a:spcPts val="3860"/>
              </a:lnSpc>
            </a:pPr>
            <a:r>
              <a:rPr lang="zh-CN" altLang="en-US" sz="2800" dirty="0" smtClean="0">
                <a:latin typeface="宋体" panose="02010600030101010101" pitchFamily="2" charset="-122"/>
                <a:cs typeface="方正静蕾简体" panose="03000509000000000000" pitchFamily="65" charset="-122"/>
              </a:rPr>
              <a:t>管</a:t>
            </a:r>
            <a:r>
              <a:rPr lang="en-US" altLang="zh-CN" sz="2800" i="1" dirty="0" smtClean="0">
                <a:latin typeface="宋体" panose="02010600030101010101" pitchFamily="2" charset="-122"/>
                <a:cs typeface="方正静蕾简体" panose="03000509000000000000" pitchFamily="65" charset="-122"/>
              </a:rPr>
              <a:t>A</a:t>
            </a:r>
            <a:r>
              <a:rPr lang="zh-CN" altLang="en-US" sz="2800" dirty="0" smtClean="0">
                <a:latin typeface="宋体" panose="02010600030101010101" pitchFamily="2" charset="-122"/>
                <a:cs typeface="方正静蕾简体" panose="03000509000000000000" pitchFamily="65" charset="-122"/>
              </a:rPr>
              <a:t>内外气压相等，细管</a:t>
            </a:r>
            <a:r>
              <a:rPr lang="en-US" altLang="zh-CN" sz="2800" dirty="0" smtClean="0">
                <a:latin typeface="宋体" panose="02010600030101010101" pitchFamily="2" charset="-122"/>
                <a:cs typeface="方正静蕾简体" panose="03000509000000000000" pitchFamily="65" charset="-122"/>
              </a:rPr>
              <a:t>A</a:t>
            </a:r>
            <a:r>
              <a:rPr lang="zh-CN" altLang="en-US" sz="2800" dirty="0" smtClean="0">
                <a:latin typeface="宋体" panose="02010600030101010101" pitchFamily="2" charset="-122"/>
                <a:cs typeface="方正静蕾简体" panose="03000509000000000000" pitchFamily="65" charset="-122"/>
              </a:rPr>
              <a:t>内外液面</a:t>
            </a:r>
            <a:endParaRPr lang="en-US" altLang="zh-CN" sz="2800" dirty="0" smtClean="0">
              <a:latin typeface="宋体" panose="02010600030101010101" pitchFamily="2" charset="-122"/>
              <a:cs typeface="方正静蕾简体" panose="03000509000000000000" pitchFamily="65" charset="-122"/>
            </a:endParaRPr>
          </a:p>
          <a:p>
            <a:pPr fontAlgn="auto">
              <a:lnSpc>
                <a:spcPts val="3860"/>
              </a:lnSpc>
            </a:pPr>
            <a:r>
              <a:rPr lang="zh-CN" altLang="en-US" sz="2800" u="sng" dirty="0" smtClean="0">
                <a:latin typeface="宋体" panose="02010600030101010101" pitchFamily="2" charset="-122"/>
                <a:cs typeface="方正静蕾简体" panose="03000509000000000000" pitchFamily="65" charset="-122"/>
              </a:rPr>
              <a:t>      </a:t>
            </a:r>
            <a:r>
              <a:rPr lang="zh-CN" altLang="en-US" sz="2800" dirty="0" smtClean="0">
                <a:latin typeface="宋体" panose="02010600030101010101" pitchFamily="2" charset="-122"/>
                <a:cs typeface="方正静蕾简体" panose="03000509000000000000" pitchFamily="65" charset="-122"/>
              </a:rPr>
              <a:t>，当喷雾器工作时，空气从</a:t>
            </a:r>
            <a:endParaRPr lang="en-US" altLang="zh-CN" sz="2800" dirty="0" smtClean="0">
              <a:latin typeface="宋体" panose="02010600030101010101" pitchFamily="2" charset="-122"/>
              <a:cs typeface="方正静蕾简体" panose="03000509000000000000" pitchFamily="65" charset="-122"/>
            </a:endParaRPr>
          </a:p>
          <a:p>
            <a:pPr fontAlgn="auto">
              <a:lnSpc>
                <a:spcPts val="3860"/>
              </a:lnSpc>
            </a:pPr>
            <a:r>
              <a:rPr lang="zh-CN" altLang="en-US" sz="2800" dirty="0" smtClean="0">
                <a:latin typeface="宋体" panose="02010600030101010101" pitchFamily="2" charset="-122"/>
                <a:cs typeface="方正静蕾简体" panose="03000509000000000000" pitchFamily="65" charset="-122"/>
              </a:rPr>
              <a:t>细管</a:t>
            </a:r>
            <a:r>
              <a:rPr lang="en-US" altLang="zh-CN" sz="2800" i="1" dirty="0" smtClean="0">
                <a:latin typeface="宋体" panose="02010600030101010101" pitchFamily="2" charset="-122"/>
                <a:cs typeface="方正静蕾简体" panose="03000509000000000000" pitchFamily="65" charset="-122"/>
              </a:rPr>
              <a:t>B</a:t>
            </a:r>
            <a:r>
              <a:rPr lang="zh-CN" altLang="en-US" sz="2800" dirty="0" smtClean="0">
                <a:latin typeface="宋体" panose="02010600030101010101" pitchFamily="2" charset="-122"/>
                <a:cs typeface="方正静蕾简体" panose="03000509000000000000" pitchFamily="65" charset="-122"/>
              </a:rPr>
              <a:t>的右端快速喷出，导致细管</a:t>
            </a:r>
            <a:r>
              <a:rPr lang="en-US" altLang="zh-CN" sz="2800" i="1" dirty="0" smtClean="0">
                <a:latin typeface="宋体" panose="02010600030101010101" pitchFamily="2" charset="-122"/>
                <a:cs typeface="方正静蕾简体" panose="03000509000000000000" pitchFamily="65" charset="-122"/>
              </a:rPr>
              <a:t>A</a:t>
            </a:r>
          </a:p>
          <a:p>
            <a:pPr fontAlgn="auto">
              <a:lnSpc>
                <a:spcPts val="3860"/>
              </a:lnSpc>
            </a:pPr>
            <a:r>
              <a:rPr lang="zh-CN" altLang="en-US" sz="2800" dirty="0" smtClean="0">
                <a:latin typeface="宋体" panose="02010600030101010101" pitchFamily="2" charset="-122"/>
                <a:cs typeface="方正静蕾简体" panose="03000509000000000000" pitchFamily="65" charset="-122"/>
              </a:rPr>
              <a:t>上方空气的流速突然增大，细管</a:t>
            </a:r>
            <a:r>
              <a:rPr lang="en-US" altLang="zh-CN" sz="2800" dirty="0" smtClean="0">
                <a:latin typeface="宋体" panose="02010600030101010101" pitchFamily="2" charset="-122"/>
                <a:cs typeface="方正静蕾简体" panose="03000509000000000000" pitchFamily="65" charset="-122"/>
              </a:rPr>
              <a:t>A</a:t>
            </a:r>
            <a:r>
              <a:rPr lang="zh-CN" altLang="en-US" sz="2800" dirty="0" smtClean="0">
                <a:latin typeface="宋体" panose="02010600030101010101" pitchFamily="2" charset="-122"/>
                <a:cs typeface="方正静蕾简体" panose="03000509000000000000" pitchFamily="65" charset="-122"/>
              </a:rPr>
              <a:t>内液面上方气压</a:t>
            </a:r>
            <a:endParaRPr lang="en-US" altLang="zh-CN" sz="2800" dirty="0" smtClean="0">
              <a:latin typeface="宋体" panose="02010600030101010101" pitchFamily="2" charset="-122"/>
              <a:cs typeface="方正静蕾简体" panose="03000509000000000000" pitchFamily="65" charset="-122"/>
            </a:endParaRPr>
          </a:p>
          <a:p>
            <a:pPr fontAlgn="auto">
              <a:lnSpc>
                <a:spcPts val="3860"/>
              </a:lnSpc>
            </a:pPr>
            <a:r>
              <a:rPr lang="zh-CN" altLang="en-US" sz="2800" u="sng" dirty="0" smtClean="0">
                <a:latin typeface="宋体" panose="02010600030101010101" pitchFamily="2" charset="-122"/>
                <a:cs typeface="方正静蕾简体" panose="03000509000000000000" pitchFamily="65" charset="-122"/>
              </a:rPr>
              <a:t>    </a:t>
            </a:r>
            <a:r>
              <a:rPr lang="zh-CN" altLang="en-US" sz="2800" dirty="0" smtClean="0">
                <a:latin typeface="宋体" panose="02010600030101010101" pitchFamily="2" charset="-122"/>
                <a:cs typeface="方正静蕾简体" panose="03000509000000000000" pitchFamily="65" charset="-122"/>
              </a:rPr>
              <a:t>细管</a:t>
            </a:r>
            <a:r>
              <a:rPr lang="en-US" altLang="zh-CN" sz="2800" i="1" dirty="0" smtClean="0">
                <a:latin typeface="宋体" panose="02010600030101010101" pitchFamily="2" charset="-122"/>
                <a:cs typeface="方正静蕾简体" panose="03000509000000000000" pitchFamily="65" charset="-122"/>
              </a:rPr>
              <a:t>A</a:t>
            </a:r>
            <a:r>
              <a:rPr lang="zh-CN" altLang="en-US" sz="2800" dirty="0" smtClean="0">
                <a:latin typeface="宋体" panose="02010600030101010101" pitchFamily="2" charset="-122"/>
                <a:cs typeface="方正静蕾简体" panose="03000509000000000000" pitchFamily="65" charset="-122"/>
              </a:rPr>
              <a:t>外液面上方的气压，液体就沿细管</a:t>
            </a:r>
            <a:r>
              <a:rPr lang="en-US" altLang="zh-CN" sz="2800" i="1" dirty="0" smtClean="0">
                <a:latin typeface="宋体" panose="02010600030101010101" pitchFamily="2" charset="-122"/>
                <a:cs typeface="方正静蕾简体" panose="03000509000000000000" pitchFamily="65" charset="-122"/>
              </a:rPr>
              <a:t>A</a:t>
            </a:r>
            <a:r>
              <a:rPr lang="zh-CN" altLang="en-US" sz="2800" dirty="0" smtClean="0">
                <a:latin typeface="宋体" panose="02010600030101010101" pitchFamily="2" charset="-122"/>
                <a:cs typeface="方正静蕾简体" panose="03000509000000000000" pitchFamily="65" charset="-122"/>
              </a:rPr>
              <a:t>的管口流出，同时受到气流的冲击，形成雾状向右喷出，如果此时喷雾器停止工作，细管</a:t>
            </a:r>
            <a:r>
              <a:rPr lang="en-US" altLang="zh-CN" sz="2800" dirty="0" smtClean="0">
                <a:latin typeface="宋体" panose="02010600030101010101" pitchFamily="2" charset="-122"/>
                <a:cs typeface="方正静蕾简体" panose="03000509000000000000" pitchFamily="65" charset="-122"/>
              </a:rPr>
              <a:t>A</a:t>
            </a:r>
            <a:r>
              <a:rPr lang="zh-CN" altLang="en-US" sz="2800" dirty="0" smtClean="0">
                <a:latin typeface="宋体" panose="02010600030101010101" pitchFamily="2" charset="-122"/>
                <a:cs typeface="方正静蕾简体" panose="03000509000000000000" pitchFamily="65" charset="-122"/>
              </a:rPr>
              <a:t>中的液体将</a:t>
            </a:r>
            <a:endParaRPr lang="en-US" altLang="zh-CN" sz="2800" dirty="0" smtClean="0">
              <a:latin typeface="宋体" panose="02010600030101010101" pitchFamily="2" charset="-122"/>
              <a:cs typeface="方正静蕾简体" panose="03000509000000000000" pitchFamily="65" charset="-122"/>
            </a:endParaRPr>
          </a:p>
          <a:p>
            <a:pPr fontAlgn="auto">
              <a:lnSpc>
                <a:spcPts val="3860"/>
              </a:lnSpc>
            </a:pPr>
            <a:r>
              <a:rPr lang="zh-CN" altLang="en-US" sz="2800" u="sng" dirty="0" smtClean="0">
                <a:latin typeface="宋体" panose="02010600030101010101" pitchFamily="2" charset="-122"/>
                <a:cs typeface="方正静蕾简体" panose="03000509000000000000" pitchFamily="65" charset="-122"/>
              </a:rPr>
              <a:t>                      </a:t>
            </a:r>
            <a:r>
              <a:rPr lang="zh-CN" altLang="en-US" sz="2800" dirty="0" smtClean="0">
                <a:latin typeface="宋体" panose="02010600030101010101" pitchFamily="2" charset="-122"/>
                <a:cs typeface="方正静蕾简体" panose="03000509000000000000" pitchFamily="65" charset="-122"/>
              </a:rPr>
              <a:t>。</a:t>
            </a:r>
            <a:endParaRPr lang="en-US" altLang="zh-CN" sz="2800" dirty="0">
              <a:latin typeface="宋体" panose="02010600030101010101" pitchFamily="2" charset="-122"/>
              <a:cs typeface="方正静蕾简体" panose="03000509000000000000" pitchFamily="65" charset="-122"/>
            </a:endParaRPr>
          </a:p>
        </p:txBody>
      </p:sp>
      <p:sp>
        <p:nvSpPr>
          <p:cNvPr id="10" name="矩形 9"/>
          <p:cNvSpPr/>
          <p:nvPr/>
        </p:nvSpPr>
        <p:spPr>
          <a:xfrm>
            <a:off x="590582" y="2618186"/>
            <a:ext cx="907621" cy="523220"/>
          </a:xfrm>
          <a:prstGeom prst="rect">
            <a:avLst/>
          </a:prstGeom>
        </p:spPr>
        <p:txBody>
          <a:bodyPr wrap="square">
            <a:spAutoFit/>
          </a:bodyPr>
          <a:lstStyle/>
          <a:p>
            <a:r>
              <a:rPr lang="zh-CN" altLang="en-US" sz="2800" b="1" dirty="0">
                <a:solidFill>
                  <a:srgbClr val="FF0000"/>
                </a:solidFill>
                <a:latin typeface="楷体" panose="02010609060101010101" pitchFamily="49" charset="-122"/>
                <a:ea typeface="楷体" panose="02010609060101010101" pitchFamily="49" charset="-122"/>
              </a:rPr>
              <a:t>相平</a:t>
            </a:r>
            <a:endParaRPr lang="zh-CN" altLang="en-US" dirty="0">
              <a:latin typeface="楷体" panose="02010609060101010101" pitchFamily="49" charset="-122"/>
              <a:ea typeface="楷体" panose="02010609060101010101" pitchFamily="49" charset="-122"/>
            </a:endParaRPr>
          </a:p>
        </p:txBody>
      </p:sp>
      <p:sp>
        <p:nvSpPr>
          <p:cNvPr id="12" name="矩形 11"/>
          <p:cNvSpPr/>
          <p:nvPr/>
        </p:nvSpPr>
        <p:spPr>
          <a:xfrm>
            <a:off x="331537" y="4076434"/>
            <a:ext cx="907621" cy="523220"/>
          </a:xfrm>
          <a:prstGeom prst="rect">
            <a:avLst/>
          </a:prstGeom>
        </p:spPr>
        <p:txBody>
          <a:bodyPr wrap="square">
            <a:spAutoFit/>
          </a:bodyPr>
          <a:lstStyle/>
          <a:p>
            <a:r>
              <a:rPr lang="zh-CN" altLang="en-US" sz="2800" b="1" dirty="0">
                <a:solidFill>
                  <a:srgbClr val="FF0000"/>
                </a:solidFill>
                <a:latin typeface="楷体" panose="02010609060101010101" pitchFamily="49" charset="-122"/>
                <a:ea typeface="楷体" panose="02010609060101010101" pitchFamily="49" charset="-122"/>
              </a:rPr>
              <a:t>小于</a:t>
            </a:r>
            <a:endParaRPr lang="zh-CN" altLang="en-US" dirty="0">
              <a:latin typeface="楷体" panose="02010609060101010101" pitchFamily="49" charset="-122"/>
              <a:ea typeface="楷体" panose="02010609060101010101" pitchFamily="49" charset="-122"/>
            </a:endParaRPr>
          </a:p>
        </p:txBody>
      </p:sp>
      <p:sp>
        <p:nvSpPr>
          <p:cNvPr id="14" name="矩形 13"/>
          <p:cNvSpPr/>
          <p:nvPr/>
        </p:nvSpPr>
        <p:spPr>
          <a:xfrm>
            <a:off x="590582" y="5534682"/>
            <a:ext cx="3859463" cy="523220"/>
          </a:xfrm>
          <a:prstGeom prst="rect">
            <a:avLst/>
          </a:prstGeom>
        </p:spPr>
        <p:txBody>
          <a:bodyPr wrap="square">
            <a:spAutoFit/>
          </a:bodyPr>
          <a:lstStyle/>
          <a:p>
            <a:r>
              <a:rPr lang="zh-CN" altLang="en-US" sz="2800" b="1" dirty="0">
                <a:solidFill>
                  <a:srgbClr val="FF0000"/>
                </a:solidFill>
                <a:latin typeface="楷体" panose="02010609060101010101" pitchFamily="49" charset="-122"/>
                <a:ea typeface="楷体" panose="02010609060101010101" pitchFamily="49" charset="-122"/>
              </a:rPr>
              <a:t>下降至管外液面相平</a:t>
            </a:r>
            <a:endParaRPr lang="zh-CN" altLang="en-US" dirty="0">
              <a:latin typeface="楷体" panose="02010609060101010101" pitchFamily="49" charset="-122"/>
              <a:ea typeface="楷体" panose="02010609060101010101" pitchFamily="49" charset="-122"/>
            </a:endParaRPr>
          </a:p>
        </p:txBody>
      </p:sp>
      <p:grpSp>
        <p:nvGrpSpPr>
          <p:cNvPr id="15" name="组合 14"/>
          <p:cNvGrpSpPr/>
          <p:nvPr/>
        </p:nvGrpSpPr>
        <p:grpSpPr>
          <a:xfrm>
            <a:off x="474943" y="0"/>
            <a:ext cx="8274780" cy="769441"/>
            <a:chOff x="431463" y="178382"/>
            <a:chExt cx="8274780" cy="769441"/>
          </a:xfrm>
        </p:grpSpPr>
        <p:cxnSp>
          <p:nvCxnSpPr>
            <p:cNvPr id="16" name="直接连接符 15"/>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7" name="组合 16"/>
            <p:cNvGrpSpPr/>
            <p:nvPr/>
          </p:nvGrpSpPr>
          <p:grpSpPr>
            <a:xfrm>
              <a:off x="458177" y="178382"/>
              <a:ext cx="5518442" cy="769441"/>
              <a:chOff x="458177" y="178382"/>
              <a:chExt cx="5518442" cy="769441"/>
            </a:xfrm>
          </p:grpSpPr>
          <p:sp>
            <p:nvSpPr>
              <p:cNvPr id="18"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考情分</a:t>
                </a:r>
                <a:r>
                  <a:rPr lang="zh-CN" altLang="en-US" sz="3200" dirty="0" smtClean="0">
                    <a:solidFill>
                      <a:srgbClr val="005188"/>
                    </a:solidFill>
                    <a:latin typeface="宋体" panose="02010600030101010101" pitchFamily="2" charset="-122"/>
                    <a:ea typeface="宋体" panose="02010600030101010101" pitchFamily="2" charset="-122"/>
                  </a:rPr>
                  <a:t>析</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中考链接</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9" name="矩形 18"/>
              <p:cNvSpPr/>
              <p:nvPr/>
            </p:nvSpPr>
            <p:spPr>
              <a:xfrm>
                <a:off x="458177" y="178382"/>
                <a:ext cx="494046" cy="769441"/>
              </a:xfrm>
              <a:prstGeom prst="rect">
                <a:avLst/>
              </a:prstGeom>
              <a:noFill/>
            </p:spPr>
            <p:txBody>
              <a:bodyPr wrap="none" lIns="91440" tIns="45720" rIns="91440" bIns="45720">
                <a:spAutoFit/>
              </a:bodyPr>
              <a:lstStyle/>
              <a:p>
                <a:pPr algn="ctr"/>
                <a:r>
                  <a:rPr lang="en-US" altLang="zh-CN" sz="4400" b="1" dirty="0">
                    <a:ln w="10541" cmpd="sng">
                      <a:solidFill>
                        <a:schemeClr val="accent1">
                          <a:shade val="88000"/>
                          <a:satMod val="110000"/>
                        </a:schemeClr>
                      </a:solidFill>
                      <a:prstDash val="solid"/>
                    </a:ln>
                    <a:solidFill>
                      <a:srgbClr val="005188"/>
                    </a:solidFill>
                  </a:rPr>
                  <a:t>K</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pic>
        <p:nvPicPr>
          <p:cNvPr id="2" name="图片 1"/>
          <p:cNvPicPr>
            <a:picLocks noChangeAspect="1"/>
          </p:cNvPicPr>
          <p:nvPr/>
        </p:nvPicPr>
        <p:blipFill>
          <a:blip r:embed="rId3"/>
          <a:stretch>
            <a:fillRect/>
          </a:stretch>
        </p:blipFill>
        <p:spPr>
          <a:xfrm>
            <a:off x="5949359" y="1274239"/>
            <a:ext cx="3084913" cy="215143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416716" y="1159938"/>
            <a:ext cx="8274779" cy="3093154"/>
          </a:xfrm>
          <a:prstGeom prst="rect">
            <a:avLst/>
          </a:prstGeom>
          <a:noFill/>
        </p:spPr>
        <p:txBody>
          <a:bodyPr wrap="square" lIns="0" rIns="0" rtlCol="0">
            <a:spAutoFit/>
          </a:bodyPr>
          <a:lstStyle/>
          <a:p>
            <a:pPr fontAlgn="auto">
              <a:lnSpc>
                <a:spcPts val="3860"/>
              </a:lnSpc>
            </a:pPr>
            <a:r>
              <a:rPr lang="en-US" altLang="zh-CN" sz="2800" dirty="0" smtClean="0">
                <a:cs typeface="方正静蕾简体" panose="03000509000000000000" pitchFamily="65" charset="-122"/>
              </a:rPr>
              <a:t>3</a:t>
            </a:r>
            <a:r>
              <a:rPr lang="zh-CN" altLang="en-US" sz="2800" dirty="0" smtClean="0">
                <a:cs typeface="方正静蕾简体" panose="03000509000000000000" pitchFamily="65" charset="-122"/>
              </a:rPr>
              <a:t>．</a:t>
            </a:r>
            <a:r>
              <a:rPr lang="en-US" altLang="zh-CN" sz="2800" dirty="0">
                <a:cs typeface="方正静蕾简体" panose="03000509000000000000" pitchFamily="65" charset="-122"/>
              </a:rPr>
              <a:t>(2018</a:t>
            </a:r>
            <a:r>
              <a:rPr lang="zh-CN" altLang="en-US" sz="2800" dirty="0">
                <a:cs typeface="方正静蕾简体" panose="03000509000000000000" pitchFamily="65" charset="-122"/>
              </a:rPr>
              <a:t>年第</a:t>
            </a:r>
            <a:r>
              <a:rPr lang="en-US" altLang="zh-CN" sz="2800" dirty="0">
                <a:cs typeface="方正静蕾简体" panose="03000509000000000000" pitchFamily="65" charset="-122"/>
              </a:rPr>
              <a:t>14</a:t>
            </a:r>
            <a:r>
              <a:rPr lang="zh-CN" altLang="en-US" sz="2800" dirty="0">
                <a:cs typeface="方正静蕾简体" panose="03000509000000000000" pitchFamily="65" charset="-122"/>
              </a:rPr>
              <a:t>题</a:t>
            </a:r>
            <a:r>
              <a:rPr lang="en-US" altLang="zh-CN" sz="2800" dirty="0">
                <a:cs typeface="方正静蕾简体" panose="03000509000000000000" pitchFamily="65" charset="-122"/>
              </a:rPr>
              <a:t>)</a:t>
            </a:r>
            <a:r>
              <a:rPr lang="zh-CN" altLang="en-US" sz="2800" dirty="0">
                <a:cs typeface="方正静蕾简体" panose="03000509000000000000" pitchFamily="65" charset="-122"/>
              </a:rPr>
              <a:t>我国最新研发的</a:t>
            </a:r>
            <a:r>
              <a:rPr lang="en-US" altLang="zh-CN" sz="2800" dirty="0">
                <a:cs typeface="方正静蕾简体" panose="03000509000000000000" pitchFamily="65" charset="-122"/>
              </a:rPr>
              <a:t>63A</a:t>
            </a:r>
            <a:r>
              <a:rPr lang="zh-CN" altLang="en-US" sz="2800" dirty="0">
                <a:cs typeface="方正静蕾简体" panose="03000509000000000000" pitchFamily="65" charset="-122"/>
              </a:rPr>
              <a:t>式轻型水陆两栖坦克的质量为</a:t>
            </a:r>
            <a:r>
              <a:rPr lang="en-US" altLang="zh-CN" sz="2800" dirty="0">
                <a:cs typeface="方正静蕾简体" panose="03000509000000000000" pitchFamily="65" charset="-122"/>
              </a:rPr>
              <a:t>24 t</a:t>
            </a:r>
            <a:r>
              <a:rPr lang="zh-CN" altLang="en-US" sz="2800" dirty="0">
                <a:cs typeface="方正静蕾简体" panose="03000509000000000000" pitchFamily="65" charset="-122"/>
              </a:rPr>
              <a:t>，它在陆地上行驶时与水平地面接触的总面积为</a:t>
            </a:r>
            <a:r>
              <a:rPr lang="en-US" altLang="zh-CN" sz="2800" dirty="0">
                <a:cs typeface="方正静蕾简体" panose="03000509000000000000" pitchFamily="65" charset="-122"/>
              </a:rPr>
              <a:t>8 m</a:t>
            </a:r>
            <a:r>
              <a:rPr lang="en-US" altLang="zh-CN" sz="2800" baseline="30000" dirty="0">
                <a:cs typeface="方正静蕾简体" panose="03000509000000000000" pitchFamily="65" charset="-122"/>
              </a:rPr>
              <a:t>2</a:t>
            </a:r>
            <a:r>
              <a:rPr lang="zh-CN" altLang="en-US" sz="2800" dirty="0">
                <a:cs typeface="方正静蕾简体" panose="03000509000000000000" pitchFamily="65" charset="-122"/>
              </a:rPr>
              <a:t>，对地面的压强</a:t>
            </a:r>
            <a:r>
              <a:rPr lang="zh-CN" altLang="en-US" sz="2800" dirty="0" smtClean="0">
                <a:cs typeface="方正静蕾简体" panose="03000509000000000000" pitchFamily="65" charset="-122"/>
              </a:rPr>
              <a:t>为</a:t>
            </a:r>
            <a:r>
              <a:rPr lang="en-US" altLang="zh-CN" sz="2800" u="sng" dirty="0" smtClean="0">
                <a:cs typeface="方正静蕾简体" panose="03000509000000000000" pitchFamily="65" charset="-122"/>
              </a:rPr>
              <a:t>              </a:t>
            </a:r>
            <a:r>
              <a:rPr lang="en-US" altLang="zh-CN" sz="2800" dirty="0" smtClean="0">
                <a:cs typeface="方正静蕾简体" panose="03000509000000000000" pitchFamily="65" charset="-122"/>
              </a:rPr>
              <a:t>Pa</a:t>
            </a:r>
            <a:r>
              <a:rPr lang="zh-CN" altLang="en-US" sz="2800" dirty="0">
                <a:cs typeface="方正静蕾简体" panose="03000509000000000000" pitchFamily="65" charset="-122"/>
              </a:rPr>
              <a:t>；坦克的前部和后部各装有一个浮控箱，当坦克在水面上浮渡时，它受到的浮力</a:t>
            </a:r>
            <a:r>
              <a:rPr lang="zh-CN" altLang="en-US" sz="2800" dirty="0" smtClean="0">
                <a:cs typeface="方正静蕾简体" panose="03000509000000000000" pitchFamily="65" charset="-122"/>
              </a:rPr>
              <a:t>是</a:t>
            </a:r>
            <a:r>
              <a:rPr lang="en-US" altLang="zh-CN" sz="2800" u="sng" dirty="0" smtClean="0">
                <a:cs typeface="方正静蕾简体" panose="03000509000000000000" pitchFamily="65" charset="-122"/>
              </a:rPr>
              <a:t>                   </a:t>
            </a:r>
            <a:r>
              <a:rPr lang="en-US" altLang="zh-CN" sz="2800" dirty="0" smtClean="0">
                <a:cs typeface="方正静蕾简体" panose="03000509000000000000" pitchFamily="65" charset="-122"/>
              </a:rPr>
              <a:t>N</a:t>
            </a:r>
            <a:r>
              <a:rPr lang="zh-CN" altLang="en-US" sz="2800" dirty="0">
                <a:cs typeface="方正静蕾简体" panose="03000509000000000000" pitchFamily="65" charset="-122"/>
              </a:rPr>
              <a:t>，排开水的体积</a:t>
            </a:r>
            <a:r>
              <a:rPr lang="zh-CN" altLang="en-US" sz="2800" dirty="0" smtClean="0">
                <a:cs typeface="方正静蕾简体" panose="03000509000000000000" pitchFamily="65" charset="-122"/>
              </a:rPr>
              <a:t>为</a:t>
            </a:r>
            <a:r>
              <a:rPr lang="en-US" altLang="zh-CN" sz="2800" u="sng" dirty="0" smtClean="0">
                <a:cs typeface="方正静蕾简体" panose="03000509000000000000" pitchFamily="65" charset="-122"/>
              </a:rPr>
              <a:t>        </a:t>
            </a:r>
            <a:r>
              <a:rPr lang="en-US" altLang="zh-CN" sz="2800" dirty="0" smtClean="0">
                <a:cs typeface="方正静蕾简体" panose="03000509000000000000" pitchFamily="65" charset="-122"/>
              </a:rPr>
              <a:t>m</a:t>
            </a:r>
            <a:r>
              <a:rPr lang="en-US" altLang="zh-CN" sz="2800" baseline="30000" dirty="0" smtClean="0">
                <a:cs typeface="方正静蕾简体" panose="03000509000000000000" pitchFamily="65" charset="-122"/>
              </a:rPr>
              <a:t>3</a:t>
            </a:r>
            <a:r>
              <a:rPr lang="zh-CN" altLang="en-US" sz="2800" dirty="0">
                <a:cs typeface="方正静蕾简体" panose="03000509000000000000" pitchFamily="65" charset="-122"/>
              </a:rPr>
              <a:t>。</a:t>
            </a:r>
            <a:r>
              <a:rPr lang="en-US" altLang="zh-CN" sz="2800" dirty="0">
                <a:cs typeface="方正静蕾简体" panose="03000509000000000000" pitchFamily="65" charset="-122"/>
              </a:rPr>
              <a:t>(</a:t>
            </a:r>
            <a:r>
              <a:rPr lang="en-US" altLang="zh-CN" sz="2800" i="1" dirty="0">
                <a:cs typeface="方正静蕾简体" panose="03000509000000000000" pitchFamily="65" charset="-122"/>
              </a:rPr>
              <a:t>ρ</a:t>
            </a:r>
            <a:r>
              <a:rPr lang="zh-CN" altLang="en-US" sz="2800" baseline="-25000" dirty="0">
                <a:cs typeface="方正静蕾简体" panose="03000509000000000000" pitchFamily="65" charset="-122"/>
              </a:rPr>
              <a:t>水</a:t>
            </a:r>
            <a:r>
              <a:rPr lang="zh-CN" altLang="en-US" sz="2800" dirty="0">
                <a:cs typeface="方正静蕾简体" panose="03000509000000000000" pitchFamily="65" charset="-122"/>
              </a:rPr>
              <a:t>＝</a:t>
            </a:r>
            <a:r>
              <a:rPr lang="en-US" altLang="zh-CN" sz="2800" dirty="0">
                <a:cs typeface="方正静蕾简体" panose="03000509000000000000" pitchFamily="65" charset="-122"/>
              </a:rPr>
              <a:t>1.0×10</a:t>
            </a:r>
            <a:r>
              <a:rPr lang="en-US" altLang="zh-CN" sz="2800" baseline="30000" dirty="0">
                <a:cs typeface="方正静蕾简体" panose="03000509000000000000" pitchFamily="65" charset="-122"/>
              </a:rPr>
              <a:t>3</a:t>
            </a:r>
            <a:r>
              <a:rPr lang="en-US" altLang="zh-CN" sz="2800" dirty="0">
                <a:cs typeface="方正静蕾简体" panose="03000509000000000000" pitchFamily="65" charset="-122"/>
              </a:rPr>
              <a:t> kg/m</a:t>
            </a:r>
            <a:r>
              <a:rPr lang="en-US" altLang="zh-CN" sz="2800" baseline="30000" dirty="0">
                <a:cs typeface="方正静蕾简体" panose="03000509000000000000" pitchFamily="65" charset="-122"/>
              </a:rPr>
              <a:t>3</a:t>
            </a:r>
            <a:r>
              <a:rPr lang="zh-CN" altLang="en-US" sz="2800" dirty="0">
                <a:cs typeface="方正静蕾简体" panose="03000509000000000000" pitchFamily="65" charset="-122"/>
              </a:rPr>
              <a:t>，</a:t>
            </a:r>
            <a:r>
              <a:rPr lang="en-US" altLang="zh-CN" sz="2800" i="1" dirty="0">
                <a:cs typeface="方正静蕾简体" panose="03000509000000000000" pitchFamily="65" charset="-122"/>
              </a:rPr>
              <a:t>g</a:t>
            </a:r>
            <a:r>
              <a:rPr lang="zh-CN" altLang="en-US" sz="2800" dirty="0">
                <a:cs typeface="方正静蕾简体" panose="03000509000000000000" pitchFamily="65" charset="-122"/>
              </a:rPr>
              <a:t>＝</a:t>
            </a:r>
            <a:r>
              <a:rPr lang="en-US" altLang="zh-CN" sz="2800" dirty="0">
                <a:cs typeface="方正静蕾简体" panose="03000509000000000000" pitchFamily="65" charset="-122"/>
              </a:rPr>
              <a:t>10 N/kg)</a:t>
            </a:r>
            <a:endParaRPr lang="zh-CN" altLang="en-US" sz="2800" dirty="0">
              <a:cs typeface="方正静蕾简体" panose="03000509000000000000" pitchFamily="65" charset="-122"/>
            </a:endParaRPr>
          </a:p>
        </p:txBody>
      </p:sp>
      <p:sp>
        <p:nvSpPr>
          <p:cNvPr id="10" name="矩形 9"/>
          <p:cNvSpPr/>
          <p:nvPr/>
        </p:nvSpPr>
        <p:spPr>
          <a:xfrm>
            <a:off x="6363887" y="2143782"/>
            <a:ext cx="1533493" cy="523220"/>
          </a:xfrm>
          <a:prstGeom prst="rect">
            <a:avLst/>
          </a:prstGeom>
        </p:spPr>
        <p:txBody>
          <a:bodyPr wrap="square">
            <a:spAutoFit/>
          </a:bodyPr>
          <a:lstStyle/>
          <a:p>
            <a:pPr algn="ctr"/>
            <a:r>
              <a:rPr lang="en-US" altLang="zh-CN" sz="2800" b="1" dirty="0">
                <a:solidFill>
                  <a:srgbClr val="FF0000"/>
                </a:solidFill>
                <a:ea typeface="楷体" panose="02010609060101010101" pitchFamily="49" charset="-122"/>
              </a:rPr>
              <a:t>3×10</a:t>
            </a:r>
            <a:r>
              <a:rPr lang="en-US" altLang="zh-CN" sz="2800" b="1" baseline="30000" dirty="0">
                <a:solidFill>
                  <a:srgbClr val="FF0000"/>
                </a:solidFill>
                <a:ea typeface="楷体" panose="02010609060101010101" pitchFamily="49" charset="-122"/>
              </a:rPr>
              <a:t>4</a:t>
            </a:r>
            <a:endParaRPr lang="zh-CN" altLang="en-US" baseline="30000" dirty="0">
              <a:ea typeface="楷体" panose="02010609060101010101" pitchFamily="49" charset="-122"/>
            </a:endParaRPr>
          </a:p>
        </p:txBody>
      </p:sp>
      <p:sp>
        <p:nvSpPr>
          <p:cNvPr id="12" name="矩形 11"/>
          <p:cNvSpPr/>
          <p:nvPr/>
        </p:nvSpPr>
        <p:spPr>
          <a:xfrm>
            <a:off x="4373162" y="3127626"/>
            <a:ext cx="2399113" cy="523220"/>
          </a:xfrm>
          <a:prstGeom prst="rect">
            <a:avLst/>
          </a:prstGeom>
        </p:spPr>
        <p:txBody>
          <a:bodyPr wrap="square">
            <a:spAutoFit/>
          </a:bodyPr>
          <a:lstStyle/>
          <a:p>
            <a:pPr algn="ctr"/>
            <a:r>
              <a:rPr lang="en-US" altLang="zh-CN" sz="2800" b="1" dirty="0">
                <a:solidFill>
                  <a:srgbClr val="FF0000"/>
                </a:solidFill>
                <a:ea typeface="楷体" panose="02010609060101010101" pitchFamily="49" charset="-122"/>
              </a:rPr>
              <a:t>2.4×10</a:t>
            </a:r>
            <a:r>
              <a:rPr lang="en-US" altLang="zh-CN" sz="2800" b="1" baseline="30000" dirty="0">
                <a:solidFill>
                  <a:srgbClr val="FF0000"/>
                </a:solidFill>
                <a:ea typeface="楷体" panose="02010609060101010101" pitchFamily="49" charset="-122"/>
              </a:rPr>
              <a:t>5</a:t>
            </a:r>
            <a:endParaRPr lang="zh-CN" altLang="en-US" baseline="30000" dirty="0">
              <a:ea typeface="楷体" panose="02010609060101010101" pitchFamily="49" charset="-122"/>
            </a:endParaRPr>
          </a:p>
        </p:txBody>
      </p:sp>
      <p:sp>
        <p:nvSpPr>
          <p:cNvPr id="14" name="矩形 13"/>
          <p:cNvSpPr/>
          <p:nvPr/>
        </p:nvSpPr>
        <p:spPr>
          <a:xfrm>
            <a:off x="1391837" y="3650846"/>
            <a:ext cx="875113" cy="523220"/>
          </a:xfrm>
          <a:prstGeom prst="rect">
            <a:avLst/>
          </a:prstGeom>
        </p:spPr>
        <p:txBody>
          <a:bodyPr wrap="square">
            <a:spAutoFit/>
          </a:bodyPr>
          <a:lstStyle/>
          <a:p>
            <a:pPr algn="ctr"/>
            <a:r>
              <a:rPr lang="en-US" altLang="zh-CN" sz="2800" b="1" dirty="0" smtClean="0">
                <a:solidFill>
                  <a:srgbClr val="FF0000"/>
                </a:solidFill>
                <a:ea typeface="楷体" panose="02010609060101010101" pitchFamily="49" charset="-122"/>
              </a:rPr>
              <a:t>24</a:t>
            </a:r>
            <a:endParaRPr lang="zh-CN" altLang="en-US" baseline="30000" dirty="0">
              <a:ea typeface="楷体" panose="02010609060101010101" pitchFamily="49" charset="-122"/>
            </a:endParaRPr>
          </a:p>
        </p:txBody>
      </p:sp>
      <p:grpSp>
        <p:nvGrpSpPr>
          <p:cNvPr id="15" name="组合 14"/>
          <p:cNvGrpSpPr/>
          <p:nvPr/>
        </p:nvGrpSpPr>
        <p:grpSpPr>
          <a:xfrm>
            <a:off x="474943" y="0"/>
            <a:ext cx="8274780" cy="769441"/>
            <a:chOff x="431463" y="178382"/>
            <a:chExt cx="8274780" cy="769441"/>
          </a:xfrm>
        </p:grpSpPr>
        <p:cxnSp>
          <p:nvCxnSpPr>
            <p:cNvPr id="16" name="直接连接符 15"/>
            <p:cNvCxnSpPr/>
            <p:nvPr/>
          </p:nvCxnSpPr>
          <p:spPr>
            <a:xfrm>
              <a:off x="431463" y="913135"/>
              <a:ext cx="827478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7" name="组合 16"/>
            <p:cNvGrpSpPr/>
            <p:nvPr/>
          </p:nvGrpSpPr>
          <p:grpSpPr>
            <a:xfrm>
              <a:off x="458177" y="178382"/>
              <a:ext cx="5518442" cy="769441"/>
              <a:chOff x="458177" y="178382"/>
              <a:chExt cx="5518442" cy="769441"/>
            </a:xfrm>
          </p:grpSpPr>
          <p:sp>
            <p:nvSpPr>
              <p:cNvPr id="18" name="文本占位符 2"/>
              <p:cNvSpPr txBox="1"/>
              <p:nvPr/>
            </p:nvSpPr>
            <p:spPr>
              <a:xfrm>
                <a:off x="894514" y="292685"/>
                <a:ext cx="5082105" cy="42518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3200" dirty="0">
                    <a:solidFill>
                      <a:srgbClr val="005188"/>
                    </a:solidFill>
                    <a:latin typeface="宋体" panose="02010600030101010101" pitchFamily="2" charset="-122"/>
                    <a:ea typeface="宋体" panose="02010600030101010101" pitchFamily="2" charset="-122"/>
                  </a:rPr>
                  <a:t>考情分</a:t>
                </a:r>
                <a:r>
                  <a:rPr lang="zh-CN" altLang="en-US" sz="3200" dirty="0" smtClean="0">
                    <a:solidFill>
                      <a:srgbClr val="005188"/>
                    </a:solidFill>
                    <a:latin typeface="宋体" panose="02010600030101010101" pitchFamily="2" charset="-122"/>
                    <a:ea typeface="宋体" panose="02010600030101010101" pitchFamily="2" charset="-122"/>
                  </a:rPr>
                  <a:t>析</a:t>
                </a:r>
                <a:r>
                  <a:rPr lang="en-US" altLang="zh-CN" sz="3200" dirty="0" smtClean="0">
                    <a:solidFill>
                      <a:srgbClr val="005188"/>
                    </a:solidFill>
                    <a:latin typeface="宋体" panose="02010600030101010101" pitchFamily="2" charset="-122"/>
                    <a:ea typeface="宋体" panose="02010600030101010101" pitchFamily="2" charset="-122"/>
                  </a:rPr>
                  <a:t>·</a:t>
                </a:r>
                <a:r>
                  <a:rPr lang="zh-CN" altLang="en-US" sz="3200" dirty="0" smtClean="0">
                    <a:solidFill>
                      <a:srgbClr val="005188"/>
                    </a:solidFill>
                    <a:latin typeface="宋体" panose="02010600030101010101" pitchFamily="2" charset="-122"/>
                    <a:ea typeface="宋体" panose="02010600030101010101" pitchFamily="2" charset="-122"/>
                  </a:rPr>
                  <a:t>中考链接</a:t>
                </a:r>
                <a:endParaRPr lang="zh-CN" altLang="en-US" sz="3200" dirty="0">
                  <a:solidFill>
                    <a:srgbClr val="005188"/>
                  </a:solidFill>
                  <a:latin typeface="宋体" panose="02010600030101010101" pitchFamily="2" charset="-122"/>
                  <a:ea typeface="宋体" panose="02010600030101010101" pitchFamily="2" charset="-122"/>
                </a:endParaRPr>
              </a:p>
            </p:txBody>
          </p:sp>
          <p:sp>
            <p:nvSpPr>
              <p:cNvPr id="19" name="矩形 18"/>
              <p:cNvSpPr/>
              <p:nvPr/>
            </p:nvSpPr>
            <p:spPr>
              <a:xfrm>
                <a:off x="458177" y="178382"/>
                <a:ext cx="494046" cy="769441"/>
              </a:xfrm>
              <a:prstGeom prst="rect">
                <a:avLst/>
              </a:prstGeom>
              <a:noFill/>
            </p:spPr>
            <p:txBody>
              <a:bodyPr wrap="none" lIns="91440" tIns="45720" rIns="91440" bIns="45720">
                <a:spAutoFit/>
              </a:bodyPr>
              <a:lstStyle/>
              <a:p>
                <a:pPr algn="ctr"/>
                <a:r>
                  <a:rPr lang="en-US" altLang="zh-CN" sz="4400" b="1" dirty="0">
                    <a:ln w="10541" cmpd="sng">
                      <a:solidFill>
                        <a:schemeClr val="accent1">
                          <a:shade val="88000"/>
                          <a:satMod val="110000"/>
                        </a:schemeClr>
                      </a:solidFill>
                      <a:prstDash val="solid"/>
                    </a:ln>
                    <a:solidFill>
                      <a:srgbClr val="005188"/>
                    </a:solidFill>
                  </a:rPr>
                  <a:t>K</a:t>
                </a:r>
                <a:endParaRPr lang="zh-CN" altLang="en-US" sz="4400" b="1" cap="none" spc="0" dirty="0">
                  <a:ln w="10541" cmpd="sng">
                    <a:solidFill>
                      <a:schemeClr val="accent1">
                        <a:shade val="88000"/>
                        <a:satMod val="110000"/>
                      </a:schemeClr>
                    </a:solidFill>
                    <a:prstDash val="solid"/>
                  </a:ln>
                  <a:solidFill>
                    <a:srgbClr val="005188"/>
                  </a:solidFill>
                  <a:effectLst/>
                </a:endParaRPr>
              </a:p>
            </p:txBody>
          </p:sp>
        </p:grpSp>
      </p:grpSp>
    </p:spTree>
  </p:cSld>
  <p:clrMapOvr>
    <a:masterClrMapping/>
  </p:clrMapOvr>
  <mc:AlternateContent xmlns:mc="http://schemas.openxmlformats.org/markup-compatibility/2006" xmlns:p14="http://schemas.microsoft.com/office/powerpoint/2010/main">
    <mc:Choice Requires="p14">
      <p:transition p14:dur="10" advTm="0">
        <p:dissolve/>
      </p:transition>
    </mc:Choice>
    <mc:Fallback xmlns="">
      <p:transition advTm="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4"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洪">
      <a:majorFont>
        <a:latin typeface="Times New Roman"/>
        <a:ea typeface="宋体"/>
        <a:cs typeface=""/>
      </a:majorFont>
      <a:minorFont>
        <a:latin typeface="Times New Roman"/>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_Office 主题">
  <a:themeElements>
    <a:clrScheme name="自定义 3">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4E67C8"/>
      </a:accent6>
      <a:hlink>
        <a:srgbClr val="56C7AA"/>
      </a:hlink>
      <a:folHlink>
        <a:srgbClr val="59A8D1"/>
      </a:folHlink>
    </a:clrScheme>
    <a:fontScheme name="自定义 3">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6246</Words>
  <Application>Microsoft Office PowerPoint</Application>
  <PresentationFormat>自定义</PresentationFormat>
  <Paragraphs>578</Paragraphs>
  <Slides>56</Slides>
  <Notes>54</Notes>
  <HiddenSlides>0</HiddenSlides>
  <MMClips>0</MMClips>
  <ScaleCrop>false</ScaleCrop>
  <HeadingPairs>
    <vt:vector size="6" baseType="variant">
      <vt:variant>
        <vt:lpstr>主题</vt:lpstr>
      </vt:variant>
      <vt:variant>
        <vt:i4>2</vt:i4>
      </vt:variant>
      <vt:variant>
        <vt:lpstr>嵌入 OLE 服务器</vt:lpstr>
      </vt:variant>
      <vt:variant>
        <vt:i4>1</vt:i4>
      </vt:variant>
      <vt:variant>
        <vt:lpstr>幻灯片标题</vt:lpstr>
      </vt:variant>
      <vt:variant>
        <vt:i4>56</vt:i4>
      </vt:variant>
    </vt:vector>
  </HeadingPairs>
  <TitlesOfParts>
    <vt:vector size="59" baseType="lpstr">
      <vt:lpstr>Office 主题</vt:lpstr>
      <vt:lpstr>1_Office 主题</vt:lpstr>
      <vt:lpstr>Equation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cp:lastModifiedBy>User</cp:lastModifiedBy>
  <cp:revision>1</cp:revision>
  <dcterms:created xsi:type="dcterms:W3CDTF">2016-09-10T02:18:00Z</dcterms:created>
  <dcterms:modified xsi:type="dcterms:W3CDTF">2020-04-18T09:27:26Z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2052-11.3.0.8775</vt:lpwstr>
  </property>
</Properties>
</file>