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67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3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&#22320;&#29699;&#23545;&#21608;&#22260;&#29289;&#20307;&#30340;&#19975;&#26377;&#24341;&#21147;.swf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37325;&#21147;.rmvb" TargetMode="External"/><Relationship Id="rId2" Type="http://schemas.openxmlformats.org/officeDocument/2006/relationships/hyperlink" Target="8-&#21160;&#30011;-05&#37325;&#21147;.rmvb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../1&#21147;%20&#24377;&#21147;/8-&#35270;&#39057;-02&#24377;&#31783;&#27979;&#21147;&#35745;&#27979;&#37325;&#21147;.rmvb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文本框 1"/>
          <p:cNvSpPr>
            <a:spLocks noGrp="1"/>
          </p:cNvSpPr>
          <p:nvPr>
            <p:ph idx="4294967295"/>
          </p:nvPr>
        </p:nvSpPr>
        <p:spPr bwMode="auto">
          <a:xfrm>
            <a:off x="-180528" y="1772816"/>
            <a:ext cx="9144000" cy="182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0" algn="ctr" eaLnBrk="1" hangingPunct="1"/>
            <a:r>
              <a:rPr lang="zh-CN" altLang="en-US" sz="4800" b="1" dirty="0" smtClean="0">
                <a:latin typeface="华文新魏" pitchFamily="2" charset="-122"/>
                <a:ea typeface="华文新魏" pitchFamily="2" charset="-122"/>
              </a:rPr>
              <a:t>第八章  力 </a:t>
            </a:r>
            <a:endParaRPr lang="zh-CN" altLang="en-US" sz="4000" b="1" dirty="0" smtClean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  <a:p>
            <a:pPr indent="0" algn="ctr" eaLnBrk="1" hangingPunct="1">
              <a:buNone/>
            </a:pPr>
            <a:r>
              <a:rPr lang="en-US" altLang="zh-CN" sz="54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2</a:t>
            </a:r>
            <a:r>
              <a:rPr lang="zh-CN" altLang="en-US" sz="54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、重力   力的示意图</a:t>
            </a:r>
          </a:p>
        </p:txBody>
      </p:sp>
    </p:spTree>
    <p:extLst>
      <p:ext uri="{BB962C8B-B14F-4D97-AF65-F5344CB8AC3E}">
        <p14:creationId xmlns:p14="http://schemas.microsoft.com/office/powerpoint/2010/main" val="3589306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5875"/>
            <a:ext cx="9144000" cy="642938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en-US" altLang="zh-CN" sz="2400" b="1" dirty="0" smtClean="0">
                <a:latin typeface="+mn-ea"/>
              </a:rPr>
              <a:t>1.</a:t>
            </a:r>
            <a:r>
              <a:rPr lang="zh-CN" altLang="en-US" sz="2400" b="1" dirty="0" smtClean="0">
                <a:latin typeface="+mn-ea"/>
              </a:rPr>
              <a:t>一个鸡蛋的质量是</a:t>
            </a:r>
            <a:r>
              <a:rPr lang="en-US" altLang="zh-CN" sz="2400" b="1" dirty="0" smtClean="0">
                <a:latin typeface="+mn-ea"/>
              </a:rPr>
              <a:t>50 g,</a:t>
            </a:r>
            <a:r>
              <a:rPr lang="zh-CN" altLang="en-US" sz="2400" b="1" dirty="0" smtClean="0">
                <a:latin typeface="+mn-ea"/>
              </a:rPr>
              <a:t>则它受到的重力为多少牛</a:t>
            </a:r>
            <a:r>
              <a:rPr lang="en-US" altLang="zh-CN" sz="2400" b="1" dirty="0" smtClean="0">
                <a:latin typeface="+mn-ea"/>
              </a:rPr>
              <a:t>? (g=10 N/kg) </a:t>
            </a:r>
            <a:endParaRPr lang="zh-CN" altLang="en-US" sz="2400" b="1" dirty="0" smtClean="0">
              <a:latin typeface="+mn-ea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0" y="3598863"/>
            <a:ext cx="86883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一名中学生的重力是</a:t>
            </a:r>
            <a:r>
              <a:rPr lang="en-US" altLang="zh-CN" sz="2400" b="1" dirty="0">
                <a:latin typeface="+mn-ea"/>
                <a:ea typeface="+mn-ea"/>
              </a:rPr>
              <a:t>500 N</a:t>
            </a:r>
            <a:r>
              <a:rPr lang="zh-CN" altLang="en-US" sz="2400" b="1" dirty="0">
                <a:latin typeface="+mn-ea"/>
                <a:ea typeface="+mn-ea"/>
              </a:rPr>
              <a:t>，则它的质量是多少千克？</a:t>
            </a:r>
            <a:endParaRPr lang="en-US" altLang="zh-CN" sz="2400" b="1" dirty="0">
              <a:latin typeface="+mn-ea"/>
              <a:ea typeface="+mn-ea"/>
            </a:endParaRPr>
          </a:p>
          <a:p>
            <a:pPr>
              <a:defRPr/>
            </a:pPr>
            <a:endParaRPr lang="zh-CN" altLang="en-US" sz="2400" dirty="0"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1500" y="1857375"/>
            <a:ext cx="5857875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鸡蛋的质量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=50 g=0.05 kg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，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鸡蛋受到的重力：</a:t>
            </a:r>
            <a:b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mg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=0.05 kg×10 N/kg=0.5 N</a:t>
            </a:r>
            <a:endParaRPr lang="zh-CN" altLang="en-US" sz="24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31813" y="4203700"/>
            <a:ext cx="6038850" cy="1196975"/>
          </a:xfrm>
          <a:prstGeom prst="rect">
            <a:avLst/>
          </a:prstGeom>
          <a:solidFill>
            <a:srgbClr val="FFFFFF"/>
          </a:solidFill>
          <a:ln w="9525" cmpd="sng">
            <a:noFill/>
            <a:miter lim="800000"/>
            <a:headEnd/>
            <a:tailEnd/>
          </a:ln>
          <a:effectLst/>
        </p:spPr>
        <p:txBody>
          <a:bodyPr wrap="none" lIns="0" tIns="-71415" rIns="0" bIns="160287" anchor="ctr">
            <a:spAutoFit/>
          </a:bodyPr>
          <a:lstStyle/>
          <a:p>
            <a:pPr algn="just" eaLnBrk="0" hangingPunct="0">
              <a:lnSpc>
                <a:spcPct val="150000"/>
              </a:lnSpc>
              <a:defRPr/>
            </a:pPr>
            <a:r>
              <a:rPr lang="zh-CN" sz="2400" b="1" dirty="0">
                <a:solidFill>
                  <a:srgbClr val="FF0000"/>
                </a:solidFill>
                <a:latin typeface="+mn-ea"/>
                <a:ea typeface="+mn-ea"/>
                <a:cs typeface="Arial" pitchFamily="34" charset="0"/>
              </a:rPr>
              <a:t>重力</a:t>
            </a:r>
            <a:r>
              <a:rPr lang="zh-CN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=500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，</a:t>
            </a:r>
            <a:r>
              <a:rPr lang="zh-CN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=10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N/kg</a:t>
            </a:r>
            <a:endParaRPr lang="en-US" altLang="zh-CN" sz="24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  <a:defRPr/>
            </a:pPr>
            <a:r>
              <a:rPr lang="zh-CN" sz="2400" b="1" dirty="0">
                <a:solidFill>
                  <a:srgbClr val="FF0000"/>
                </a:solidFill>
                <a:latin typeface="+mn-ea"/>
                <a:ea typeface="+mn-ea"/>
                <a:cs typeface="Arial" pitchFamily="34" charset="0"/>
              </a:rPr>
              <a:t>中学生的质量</a:t>
            </a:r>
            <a:r>
              <a:rPr lang="zh-CN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 </a:t>
            </a:r>
            <a:r>
              <a:rPr lang="zh-CN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lang="zh-CN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g 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 500N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10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N/kg =50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zh-CN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kg</a:t>
            </a:r>
            <a:endParaRPr lang="zh-CN" sz="24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33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utoUpdateAnimBg="0"/>
      <p:bldP spid="4" grpId="0"/>
      <p:bldP spid="143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27000" y="1717675"/>
            <a:ext cx="5148263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如右图（</a:t>
            </a:r>
            <a:r>
              <a:rPr lang="en-US" altLang="zh-CN" sz="2400" b="1" dirty="0">
                <a:latin typeface="+mn-ea"/>
                <a:ea typeface="+mn-ea"/>
              </a:rPr>
              <a:t>a</a:t>
            </a:r>
            <a:r>
              <a:rPr lang="zh-CN" altLang="en-US" sz="2400" b="1" dirty="0">
                <a:latin typeface="+mn-ea"/>
                <a:ea typeface="+mn-ea"/>
              </a:rPr>
              <a:t>） ，将勾码悬挂在铁架台的横杆上，待勾码静止时观察细线的位置。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如右图（</a:t>
            </a:r>
            <a:r>
              <a:rPr lang="en-US" altLang="zh-CN" sz="2400" b="1" dirty="0">
                <a:latin typeface="+mn-ea"/>
                <a:ea typeface="+mn-ea"/>
              </a:rPr>
              <a:t>b</a:t>
            </a:r>
            <a:r>
              <a:rPr lang="zh-CN" altLang="en-US" sz="2400" b="1" dirty="0">
                <a:latin typeface="+mn-ea"/>
                <a:ea typeface="+mn-ea"/>
              </a:rPr>
              <a:t>），将铁架台倾斜一个角度，观察勾码静止时细线的位置</a:t>
            </a:r>
            <a:r>
              <a:rPr lang="zh-CN" altLang="en-US" sz="2400" dirty="0">
                <a:latin typeface="+mn-ea"/>
                <a:ea typeface="+mn-ea"/>
              </a:rPr>
              <a:t>。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-71438" y="5181600"/>
            <a:ext cx="84074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dirty="0">
                <a:latin typeface="+mn-ea"/>
                <a:ea typeface="+mn-ea"/>
              </a:rPr>
              <a:t> </a:t>
            </a:r>
            <a:r>
              <a:rPr lang="zh-CN" altLang="en-US" sz="2400" b="1" dirty="0">
                <a:latin typeface="+mn-ea"/>
                <a:ea typeface="+mn-ea"/>
              </a:rPr>
              <a:t>两图中细线都处于</a:t>
            </a:r>
            <a:r>
              <a:rPr lang="zh-CN" altLang="en-US" sz="2400" b="1" u="sng" dirty="0">
                <a:latin typeface="+mn-ea"/>
                <a:ea typeface="+mn-ea"/>
              </a:rPr>
              <a:t>           </a:t>
            </a:r>
            <a:r>
              <a:rPr lang="zh-CN" altLang="en-US" sz="2400" b="1" dirty="0">
                <a:latin typeface="+mn-ea"/>
                <a:ea typeface="+mn-ea"/>
              </a:rPr>
              <a:t>位置，这说明什么？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786063" y="5181600"/>
            <a:ext cx="1666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竖直向下 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500688" y="4572000"/>
            <a:ext cx="341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（</a:t>
            </a:r>
            <a:r>
              <a:rPr lang="en-US" altLang="zh-CN" sz="2400" b="1" dirty="0">
                <a:latin typeface="+mn-ea"/>
                <a:ea typeface="+mn-ea"/>
              </a:rPr>
              <a:t>a</a:t>
            </a:r>
            <a:r>
              <a:rPr lang="zh-CN" altLang="en-US" sz="2400" b="1" dirty="0">
                <a:latin typeface="+mn-ea"/>
                <a:ea typeface="+mn-ea"/>
              </a:rPr>
              <a:t>）        </a:t>
            </a:r>
            <a:r>
              <a:rPr lang="en-US" altLang="zh-CN" sz="2400" b="1" dirty="0">
                <a:latin typeface="+mn-ea"/>
                <a:ea typeface="+mn-ea"/>
              </a:rPr>
              <a:t>(b)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14313" y="1001713"/>
            <a:ext cx="301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重力的方向</a:t>
            </a:r>
            <a:r>
              <a:rPr lang="en-US" altLang="zh-CN" sz="4000" b="1" dirty="0">
                <a:solidFill>
                  <a:srgbClr val="FF0000"/>
                </a:solidFill>
                <a:latin typeface="+mj-ea"/>
                <a:ea typeface="+mj-ea"/>
              </a:rPr>
              <a:t>: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14313" y="5857875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>
                <a:solidFill>
                  <a:srgbClr val="3333FF"/>
                </a:solidFill>
                <a:latin typeface="+mn-ea"/>
                <a:ea typeface="+mn-ea"/>
                <a:hlinkClick r:id="rId2" action="ppaction://hlinkfile"/>
              </a:rPr>
              <a:t>重力方向</a:t>
            </a:r>
            <a:r>
              <a:rPr lang="zh-CN" altLang="en-US" sz="2400" b="1">
                <a:solidFill>
                  <a:srgbClr val="3333FF"/>
                </a:solidFill>
                <a:latin typeface="+mn-ea"/>
                <a:ea typeface="+mn-ea"/>
              </a:rPr>
              <a:t>：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785938" y="5857875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总是</a:t>
            </a: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竖直向下</a:t>
            </a: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。</a:t>
            </a:r>
          </a:p>
        </p:txBody>
      </p:sp>
      <p:grpSp>
        <p:nvGrpSpPr>
          <p:cNvPr id="46089" name="Group 9"/>
          <p:cNvGrpSpPr>
            <a:grpSpLocks/>
          </p:cNvGrpSpPr>
          <p:nvPr/>
        </p:nvGrpSpPr>
        <p:grpSpPr bwMode="auto">
          <a:xfrm>
            <a:off x="5218113" y="1681163"/>
            <a:ext cx="1497012" cy="2890837"/>
            <a:chOff x="0" y="0"/>
            <a:chExt cx="1724" cy="1579"/>
          </a:xfrm>
        </p:grpSpPr>
        <p:pic>
          <p:nvPicPr>
            <p:cNvPr id="46093" name="Picture 10" descr="重锤1"/>
            <p:cNvPicPr>
              <a:picLocks noChangeAspect="1" noChangeArrowheads="1"/>
            </p:cNvPicPr>
            <p:nvPr/>
          </p:nvPicPr>
          <p:blipFill>
            <a:blip r:embed="rId3">
              <a:lum bright="-24000" contrast="5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4750"/>
            <a:stretch>
              <a:fillRect/>
            </a:stretch>
          </p:blipFill>
          <p:spPr bwMode="auto">
            <a:xfrm>
              <a:off x="0" y="0"/>
              <a:ext cx="1724" cy="1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94" name="Line 11"/>
            <p:cNvSpPr>
              <a:spLocks noChangeShapeType="1"/>
            </p:cNvSpPr>
            <p:nvPr/>
          </p:nvSpPr>
          <p:spPr bwMode="auto">
            <a:xfrm>
              <a:off x="953" y="273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092950" y="1824038"/>
            <a:ext cx="1622425" cy="2747962"/>
            <a:chOff x="0" y="0"/>
            <a:chExt cx="1633" cy="1579"/>
          </a:xfrm>
        </p:grpSpPr>
        <p:pic>
          <p:nvPicPr>
            <p:cNvPr id="46091" name="Picture 13" descr="重锤1"/>
            <p:cNvPicPr>
              <a:picLocks noChangeAspect="1" noChangeArrowheads="1"/>
            </p:cNvPicPr>
            <p:nvPr/>
          </p:nvPicPr>
          <p:blipFill>
            <a:blip r:embed="rId3">
              <a:lum bright="-30000" contras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140"/>
            <a:stretch>
              <a:fillRect/>
            </a:stretch>
          </p:blipFill>
          <p:spPr bwMode="auto">
            <a:xfrm>
              <a:off x="0" y="0"/>
              <a:ext cx="1633" cy="1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92" name="Line 14"/>
            <p:cNvSpPr>
              <a:spLocks noChangeShapeType="1"/>
            </p:cNvSpPr>
            <p:nvPr/>
          </p:nvSpPr>
          <p:spPr bwMode="auto">
            <a:xfrm flipH="1">
              <a:off x="544" y="82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184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autoUpdateAnimBg="0"/>
      <p:bldP spid="24580" grpId="0" autoUpdateAnimBg="0"/>
      <p:bldP spid="24581" grpId="0" autoUpdateAnimBg="0"/>
      <p:bldP spid="24583" grpId="0" autoUpdateAnimBg="0"/>
      <p:bldP spid="2458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shimaodas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143000"/>
            <a:ext cx="8272462" cy="542925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643563" y="1531938"/>
            <a:ext cx="30003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+mn-ea"/>
                <a:ea typeface="+mn-ea"/>
              </a:rPr>
              <a:t>你可以用什么方法判断大楼是否</a:t>
            </a: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竖直</a:t>
            </a:r>
            <a:r>
              <a:rPr lang="zh-CN" altLang="en-US" sz="2400" b="1" dirty="0">
                <a:solidFill>
                  <a:schemeClr val="bg1"/>
                </a:solidFill>
                <a:latin typeface="+mn-ea"/>
                <a:ea typeface="+mn-ea"/>
              </a:rPr>
              <a:t>呢？</a:t>
            </a:r>
          </a:p>
          <a:p>
            <a:pPr>
              <a:spcBef>
                <a:spcPct val="50000"/>
              </a:spcBef>
              <a:defRPr/>
            </a:pPr>
            <a:endParaRPr lang="zh-CN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4409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42875" y="895350"/>
            <a:ext cx="2682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>
                <a:solidFill>
                  <a:srgbClr val="CC0000"/>
                </a:solidFill>
                <a:latin typeface="+mn-ea"/>
                <a:ea typeface="+mn-ea"/>
              </a:rPr>
              <a:t>观察与思考：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1781175"/>
            <a:ext cx="2281238" cy="877888"/>
            <a:chOff x="0" y="0"/>
            <a:chExt cx="1437" cy="553"/>
          </a:xfrm>
        </p:grpSpPr>
        <p:grpSp>
          <p:nvGrpSpPr>
            <p:cNvPr id="48170" name="Group 4"/>
            <p:cNvGrpSpPr>
              <a:grpSpLocks/>
            </p:cNvGrpSpPr>
            <p:nvPr/>
          </p:nvGrpSpPr>
          <p:grpSpPr bwMode="auto">
            <a:xfrm>
              <a:off x="0" y="0"/>
              <a:ext cx="1434" cy="553"/>
              <a:chOff x="0" y="0"/>
              <a:chExt cx="1434" cy="553"/>
            </a:xfrm>
          </p:grpSpPr>
          <p:grpSp>
            <p:nvGrpSpPr>
              <p:cNvPr id="48173" name="Group 5"/>
              <p:cNvGrpSpPr>
                <a:grpSpLocks/>
              </p:cNvGrpSpPr>
              <p:nvPr/>
            </p:nvGrpSpPr>
            <p:grpSpPr bwMode="auto">
              <a:xfrm>
                <a:off x="0" y="505"/>
                <a:ext cx="288" cy="45"/>
                <a:chOff x="0" y="0"/>
                <a:chExt cx="720" cy="113"/>
              </a:xfrm>
            </p:grpSpPr>
            <p:sp>
              <p:nvSpPr>
                <p:cNvPr id="17504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18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36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54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48174" name="Group 10"/>
              <p:cNvGrpSpPr>
                <a:grpSpLocks/>
              </p:cNvGrpSpPr>
              <p:nvPr/>
            </p:nvGrpSpPr>
            <p:grpSpPr bwMode="auto">
              <a:xfrm>
                <a:off x="288" y="505"/>
                <a:ext cx="288" cy="45"/>
                <a:chOff x="0" y="0"/>
                <a:chExt cx="720" cy="113"/>
              </a:xfrm>
            </p:grpSpPr>
            <p:sp>
              <p:nvSpPr>
                <p:cNvPr id="17500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1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18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2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36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503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54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48175" name="Group 15"/>
              <p:cNvGrpSpPr>
                <a:grpSpLocks/>
              </p:cNvGrpSpPr>
              <p:nvPr/>
            </p:nvGrpSpPr>
            <p:grpSpPr bwMode="auto">
              <a:xfrm>
                <a:off x="576" y="505"/>
                <a:ext cx="288" cy="45"/>
                <a:chOff x="0" y="0"/>
                <a:chExt cx="720" cy="113"/>
              </a:xfrm>
            </p:grpSpPr>
            <p:sp>
              <p:nvSpPr>
                <p:cNvPr id="1749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8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6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9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54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48176" name="Group 20"/>
              <p:cNvGrpSpPr>
                <a:grpSpLocks/>
              </p:cNvGrpSpPr>
              <p:nvPr/>
            </p:nvGrpSpPr>
            <p:grpSpPr bwMode="auto">
              <a:xfrm>
                <a:off x="864" y="505"/>
                <a:ext cx="288" cy="45"/>
                <a:chOff x="0" y="0"/>
                <a:chExt cx="720" cy="113"/>
              </a:xfrm>
            </p:grpSpPr>
            <p:sp>
              <p:nvSpPr>
                <p:cNvPr id="17492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3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18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4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6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5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54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48177" name="Group 25"/>
              <p:cNvGrpSpPr>
                <a:grpSpLocks/>
              </p:cNvGrpSpPr>
              <p:nvPr/>
            </p:nvGrpSpPr>
            <p:grpSpPr bwMode="auto">
              <a:xfrm>
                <a:off x="1146" y="508"/>
                <a:ext cx="288" cy="45"/>
                <a:chOff x="0" y="0"/>
                <a:chExt cx="720" cy="113"/>
              </a:xfrm>
            </p:grpSpPr>
            <p:sp>
              <p:nvSpPr>
                <p:cNvPr id="17488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89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18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0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36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  <p:sp>
              <p:nvSpPr>
                <p:cNvPr id="17491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540" y="0"/>
                  <a:ext cx="180" cy="1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 sz="2400" b="1">
                    <a:latin typeface="+mn-ea"/>
                    <a:ea typeface="+mn-ea"/>
                  </a:endParaRPr>
                </a:p>
              </p:txBody>
            </p:sp>
          </p:grpSp>
          <p:grpSp>
            <p:nvGrpSpPr>
              <p:cNvPr id="48178" name="Group 30"/>
              <p:cNvGrpSpPr>
                <a:grpSpLocks/>
              </p:cNvGrpSpPr>
              <p:nvPr/>
            </p:nvGrpSpPr>
            <p:grpSpPr bwMode="auto">
              <a:xfrm>
                <a:off x="45" y="0"/>
                <a:ext cx="1387" cy="506"/>
                <a:chOff x="0" y="0"/>
                <a:chExt cx="2745" cy="697"/>
              </a:xfrm>
            </p:grpSpPr>
            <p:grpSp>
              <p:nvGrpSpPr>
                <p:cNvPr id="48179" name="Group 31"/>
                <p:cNvGrpSpPr>
                  <a:grpSpLocks/>
                </p:cNvGrpSpPr>
                <p:nvPr/>
              </p:nvGrpSpPr>
              <p:grpSpPr bwMode="auto">
                <a:xfrm>
                  <a:off x="45" y="0"/>
                  <a:ext cx="2700" cy="130"/>
                  <a:chOff x="0" y="0"/>
                  <a:chExt cx="2700" cy="468"/>
                </a:xfrm>
              </p:grpSpPr>
              <p:grpSp>
                <p:nvGrpSpPr>
                  <p:cNvPr id="48201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700" cy="453"/>
                    <a:chOff x="0" y="0"/>
                    <a:chExt cx="2700" cy="453"/>
                  </a:xfrm>
                </p:grpSpPr>
                <p:sp>
                  <p:nvSpPr>
                    <p:cNvPr id="17486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" y="0"/>
                      <a:ext cx="269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zh-CN" altLang="en-US" sz="2400" b="1">
                        <a:latin typeface="+mn-ea"/>
                        <a:ea typeface="+mn-ea"/>
                      </a:endParaRPr>
                    </a:p>
                  </p:txBody>
                </p:sp>
                <p:sp>
                  <p:nvSpPr>
                    <p:cNvPr id="17487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" y="451"/>
                      <a:ext cx="269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zh-CN" altLang="en-US" sz="2400" b="1">
                        <a:latin typeface="+mn-ea"/>
                        <a:ea typeface="+mn-ea"/>
                      </a:endParaRPr>
                    </a:p>
                  </p:txBody>
                </p:sp>
              </p:grpSp>
              <p:sp>
                <p:nvSpPr>
                  <p:cNvPr id="17483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66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84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38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85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10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</p:grpSp>
            <p:grpSp>
              <p:nvGrpSpPr>
                <p:cNvPr id="48180" name="Group 38"/>
                <p:cNvGrpSpPr>
                  <a:grpSpLocks/>
                </p:cNvGrpSpPr>
                <p:nvPr/>
              </p:nvGrpSpPr>
              <p:grpSpPr bwMode="auto">
                <a:xfrm>
                  <a:off x="30" y="192"/>
                  <a:ext cx="2715" cy="130"/>
                  <a:chOff x="0" y="0"/>
                  <a:chExt cx="2715" cy="312"/>
                </a:xfrm>
              </p:grpSpPr>
              <p:sp>
                <p:nvSpPr>
                  <p:cNvPr id="17476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16" y="5"/>
                    <a:ext cx="269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77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0" y="313"/>
                    <a:ext cx="269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78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330" y="-1"/>
                    <a:ext cx="0" cy="31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79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1051" y="-1"/>
                    <a:ext cx="0" cy="31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80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1769" y="-1"/>
                    <a:ext cx="0" cy="31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81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2414" y="-1"/>
                    <a:ext cx="0" cy="31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</p:grpSp>
            <p:grpSp>
              <p:nvGrpSpPr>
                <p:cNvPr id="48181" name="Group 45"/>
                <p:cNvGrpSpPr>
                  <a:grpSpLocks/>
                </p:cNvGrpSpPr>
                <p:nvPr/>
              </p:nvGrpSpPr>
              <p:grpSpPr bwMode="auto">
                <a:xfrm>
                  <a:off x="45" y="383"/>
                  <a:ext cx="2700" cy="130"/>
                  <a:chOff x="0" y="0"/>
                  <a:chExt cx="2700" cy="468"/>
                </a:xfrm>
              </p:grpSpPr>
              <p:grpSp>
                <p:nvGrpSpPr>
                  <p:cNvPr id="48189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2700" cy="453"/>
                    <a:chOff x="0" y="0"/>
                    <a:chExt cx="2700" cy="453"/>
                  </a:xfrm>
                </p:grpSpPr>
                <p:sp>
                  <p:nvSpPr>
                    <p:cNvPr id="17474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" y="0"/>
                      <a:ext cx="269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zh-CN" altLang="en-US" sz="2400" b="1">
                        <a:latin typeface="+mn-ea"/>
                        <a:ea typeface="+mn-ea"/>
                      </a:endParaRPr>
                    </a:p>
                  </p:txBody>
                </p:sp>
                <p:sp>
                  <p:nvSpPr>
                    <p:cNvPr id="17475" name="Line 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" y="451"/>
                      <a:ext cx="269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zh-CN" altLang="en-US" sz="2400" b="1">
                        <a:latin typeface="+mn-ea"/>
                        <a:ea typeface="+mn-ea"/>
                      </a:endParaRPr>
                    </a:p>
                  </p:txBody>
                </p:sp>
              </p:grpSp>
              <p:sp>
                <p:nvSpPr>
                  <p:cNvPr id="17471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66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72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138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73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2100" y="0"/>
                    <a:ext cx="0" cy="46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</p:grpSp>
            <p:grpSp>
              <p:nvGrpSpPr>
                <p:cNvPr id="48182" name="Group 52"/>
                <p:cNvGrpSpPr>
                  <a:grpSpLocks/>
                </p:cNvGrpSpPr>
                <p:nvPr/>
              </p:nvGrpSpPr>
              <p:grpSpPr bwMode="auto">
                <a:xfrm>
                  <a:off x="0" y="567"/>
                  <a:ext cx="2715" cy="130"/>
                  <a:chOff x="0" y="0"/>
                  <a:chExt cx="2715" cy="312"/>
                </a:xfrm>
              </p:grpSpPr>
              <p:sp>
                <p:nvSpPr>
                  <p:cNvPr id="17464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16" y="8"/>
                    <a:ext cx="269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65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0" y="312"/>
                    <a:ext cx="2699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66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331" y="1"/>
                    <a:ext cx="0" cy="31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67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051" y="1"/>
                    <a:ext cx="0" cy="31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68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1769" y="1"/>
                    <a:ext cx="0" cy="31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  <p:sp>
                <p:nvSpPr>
                  <p:cNvPr id="17469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2414" y="1"/>
                    <a:ext cx="0" cy="31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zh-CN" altLang="en-US" sz="2400" b="1">
                      <a:latin typeface="+mn-ea"/>
                      <a:ea typeface="+mn-ea"/>
                    </a:endParaRPr>
                  </a:p>
                </p:txBody>
              </p:sp>
            </p:grpSp>
          </p:grpSp>
        </p:grpSp>
        <p:sp>
          <p:nvSpPr>
            <p:cNvPr id="17452" name="Line 59"/>
            <p:cNvSpPr>
              <a:spLocks noChangeShapeType="1"/>
            </p:cNvSpPr>
            <p:nvPr/>
          </p:nvSpPr>
          <p:spPr bwMode="auto">
            <a:xfrm>
              <a:off x="57" y="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53" name="Line 60"/>
            <p:cNvSpPr>
              <a:spLocks noChangeShapeType="1"/>
            </p:cNvSpPr>
            <p:nvPr/>
          </p:nvSpPr>
          <p:spPr bwMode="auto">
            <a:xfrm>
              <a:off x="1437" y="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871538" y="1781175"/>
            <a:ext cx="552450" cy="596900"/>
            <a:chOff x="0" y="0"/>
            <a:chExt cx="348" cy="376"/>
          </a:xfrm>
        </p:grpSpPr>
        <p:sp>
          <p:nvSpPr>
            <p:cNvPr id="17448" name="AutoShape 62"/>
            <p:cNvSpPr>
              <a:spLocks noChangeArrowheads="1"/>
            </p:cNvSpPr>
            <p:nvPr/>
          </p:nvSpPr>
          <p:spPr bwMode="auto">
            <a:xfrm flipV="1">
              <a:off x="0" y="218"/>
              <a:ext cx="122" cy="15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49" name="Line 63"/>
            <p:cNvSpPr>
              <a:spLocks noChangeShapeType="1"/>
            </p:cNvSpPr>
            <p:nvPr/>
          </p:nvSpPr>
          <p:spPr bwMode="auto">
            <a:xfrm>
              <a:off x="60" y="0"/>
              <a:ext cx="0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50" name="Line 64"/>
            <p:cNvSpPr>
              <a:spLocks noChangeShapeType="1"/>
            </p:cNvSpPr>
            <p:nvPr/>
          </p:nvSpPr>
          <p:spPr bwMode="auto">
            <a:xfrm>
              <a:off x="12" y="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</p:grp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1066800" y="1628775"/>
            <a:ext cx="4572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en-US" sz="2400" b="1">
              <a:latin typeface="+mn-ea"/>
              <a:ea typeface="+mn-ea"/>
            </a:endParaRPr>
          </a:p>
        </p:txBody>
      </p:sp>
      <p:grpSp>
        <p:nvGrpSpPr>
          <p:cNvPr id="17" name="Group 66"/>
          <p:cNvGrpSpPr>
            <a:grpSpLocks/>
          </p:cNvGrpSpPr>
          <p:nvPr/>
        </p:nvGrpSpPr>
        <p:grpSpPr bwMode="auto">
          <a:xfrm>
            <a:off x="4495800" y="1095375"/>
            <a:ext cx="1447800" cy="1371600"/>
            <a:chOff x="0" y="0"/>
            <a:chExt cx="912" cy="864"/>
          </a:xfrm>
        </p:grpSpPr>
        <p:sp>
          <p:nvSpPr>
            <p:cNvPr id="17441" name="Rectangle 67"/>
            <p:cNvSpPr>
              <a:spLocks noChangeArrowheads="1"/>
            </p:cNvSpPr>
            <p:nvPr/>
          </p:nvSpPr>
          <p:spPr bwMode="auto">
            <a:xfrm>
              <a:off x="0" y="768"/>
              <a:ext cx="91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42" name="Rectangle 68"/>
            <p:cNvSpPr>
              <a:spLocks noChangeArrowheads="1"/>
            </p:cNvSpPr>
            <p:nvPr/>
          </p:nvSpPr>
          <p:spPr bwMode="auto">
            <a:xfrm>
              <a:off x="429" y="0"/>
              <a:ext cx="48" cy="7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grpSp>
          <p:nvGrpSpPr>
            <p:cNvPr id="48162" name="Group 69"/>
            <p:cNvGrpSpPr>
              <a:grpSpLocks/>
            </p:cNvGrpSpPr>
            <p:nvPr/>
          </p:nvGrpSpPr>
          <p:grpSpPr bwMode="auto">
            <a:xfrm>
              <a:off x="48" y="288"/>
              <a:ext cx="816" cy="480"/>
              <a:chOff x="0" y="0"/>
              <a:chExt cx="816" cy="480"/>
            </a:xfrm>
          </p:grpSpPr>
          <p:sp>
            <p:nvSpPr>
              <p:cNvPr id="17444" name="Line 70"/>
              <p:cNvSpPr>
                <a:spLocks noChangeShapeType="1"/>
              </p:cNvSpPr>
              <p:nvPr/>
            </p:nvSpPr>
            <p:spPr bwMode="auto">
              <a:xfrm flipH="1">
                <a:off x="0" y="0"/>
                <a:ext cx="384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45" name="Line 71"/>
              <p:cNvSpPr>
                <a:spLocks noChangeShapeType="1"/>
              </p:cNvSpPr>
              <p:nvPr/>
            </p:nvSpPr>
            <p:spPr bwMode="auto">
              <a:xfrm flipH="1">
                <a:off x="48" y="48"/>
                <a:ext cx="33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46" name="Line 72"/>
              <p:cNvSpPr>
                <a:spLocks noChangeShapeType="1"/>
              </p:cNvSpPr>
              <p:nvPr/>
            </p:nvSpPr>
            <p:spPr bwMode="auto">
              <a:xfrm>
                <a:off x="432" y="48"/>
                <a:ext cx="33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47" name="Line 73"/>
              <p:cNvSpPr>
                <a:spLocks noChangeShapeType="1"/>
              </p:cNvSpPr>
              <p:nvPr/>
            </p:nvSpPr>
            <p:spPr bwMode="auto">
              <a:xfrm>
                <a:off x="432" y="0"/>
                <a:ext cx="384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</p:grpSp>
      </p:grp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5119688" y="1128713"/>
            <a:ext cx="201612" cy="1239837"/>
            <a:chOff x="0" y="0"/>
            <a:chExt cx="127" cy="781"/>
          </a:xfrm>
        </p:grpSpPr>
        <p:sp>
          <p:nvSpPr>
            <p:cNvPr id="17439" name="AutoShape 75"/>
            <p:cNvSpPr>
              <a:spLocks noChangeArrowheads="1"/>
            </p:cNvSpPr>
            <p:nvPr/>
          </p:nvSpPr>
          <p:spPr bwMode="auto">
            <a:xfrm flipV="1">
              <a:off x="0" y="432"/>
              <a:ext cx="127" cy="34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40" name="Line 76"/>
            <p:cNvSpPr>
              <a:spLocks noChangeShapeType="1"/>
            </p:cNvSpPr>
            <p:nvPr/>
          </p:nvSpPr>
          <p:spPr bwMode="auto">
            <a:xfrm>
              <a:off x="66" y="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</p:grpSp>
      <p:sp>
        <p:nvSpPr>
          <p:cNvPr id="26701" name="Rectangle 77"/>
          <p:cNvSpPr>
            <a:spLocks noChangeArrowheads="1"/>
          </p:cNvSpPr>
          <p:nvPr/>
        </p:nvSpPr>
        <p:spPr bwMode="auto">
          <a:xfrm>
            <a:off x="4114800" y="2443163"/>
            <a:ext cx="2362200" cy="1524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en-US" sz="2400" b="1">
              <a:latin typeface="+mn-ea"/>
              <a:ea typeface="+mn-ea"/>
            </a:endParaRPr>
          </a:p>
        </p:txBody>
      </p:sp>
      <p:grpSp>
        <p:nvGrpSpPr>
          <p:cNvPr id="20" name="Group 79"/>
          <p:cNvGrpSpPr>
            <a:grpSpLocks/>
          </p:cNvGrpSpPr>
          <p:nvPr/>
        </p:nvGrpSpPr>
        <p:grpSpPr bwMode="auto">
          <a:xfrm>
            <a:off x="6786563" y="1428750"/>
            <a:ext cx="230187" cy="1544638"/>
            <a:chOff x="0" y="0"/>
            <a:chExt cx="145" cy="973"/>
          </a:xfrm>
        </p:grpSpPr>
        <p:sp>
          <p:nvSpPr>
            <p:cNvPr id="17437" name="AutoShape 80"/>
            <p:cNvSpPr>
              <a:spLocks noChangeArrowheads="1"/>
            </p:cNvSpPr>
            <p:nvPr/>
          </p:nvSpPr>
          <p:spPr bwMode="auto">
            <a:xfrm flipV="1">
              <a:off x="0" y="624"/>
              <a:ext cx="145" cy="34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38" name="Line 81"/>
            <p:cNvSpPr>
              <a:spLocks noChangeShapeType="1"/>
            </p:cNvSpPr>
            <p:nvPr/>
          </p:nvSpPr>
          <p:spPr bwMode="auto">
            <a:xfrm>
              <a:off x="69" y="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</p:grpSp>
      <p:grpSp>
        <p:nvGrpSpPr>
          <p:cNvPr id="21" name="Group 82"/>
          <p:cNvGrpSpPr>
            <a:grpSpLocks/>
          </p:cNvGrpSpPr>
          <p:nvPr/>
        </p:nvGrpSpPr>
        <p:grpSpPr bwMode="auto">
          <a:xfrm>
            <a:off x="7072313" y="1071563"/>
            <a:ext cx="1924050" cy="2132012"/>
            <a:chOff x="0" y="0"/>
            <a:chExt cx="1212" cy="1344"/>
          </a:xfrm>
        </p:grpSpPr>
        <p:grpSp>
          <p:nvGrpSpPr>
            <p:cNvPr id="48144" name="Group 83"/>
            <p:cNvGrpSpPr>
              <a:grpSpLocks/>
            </p:cNvGrpSpPr>
            <p:nvPr/>
          </p:nvGrpSpPr>
          <p:grpSpPr bwMode="auto">
            <a:xfrm>
              <a:off x="0" y="279"/>
              <a:ext cx="1212" cy="1065"/>
              <a:chOff x="0" y="0"/>
              <a:chExt cx="1212" cy="1065"/>
            </a:xfrm>
          </p:grpSpPr>
          <p:pic>
            <p:nvPicPr>
              <p:cNvPr id="48147" name="Picture 84" descr="虎仔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" y="75"/>
                <a:ext cx="1008" cy="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429" name="Line 85"/>
              <p:cNvSpPr>
                <a:spLocks noChangeShapeType="1"/>
              </p:cNvSpPr>
              <p:nvPr/>
            </p:nvSpPr>
            <p:spPr bwMode="auto">
              <a:xfrm>
                <a:off x="3" y="1056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0" name="Line 86"/>
              <p:cNvSpPr>
                <a:spLocks noChangeShapeType="1"/>
              </p:cNvSpPr>
              <p:nvPr/>
            </p:nvSpPr>
            <p:spPr bwMode="auto">
              <a:xfrm>
                <a:off x="0" y="9"/>
                <a:ext cx="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1" name="Line 87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1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2" name="Line 88"/>
              <p:cNvSpPr>
                <a:spLocks noChangeShapeType="1"/>
              </p:cNvSpPr>
              <p:nvPr/>
            </p:nvSpPr>
            <p:spPr bwMode="auto">
              <a:xfrm>
                <a:off x="1212" y="0"/>
                <a:ext cx="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3" name="Line 89"/>
              <p:cNvSpPr>
                <a:spLocks noChangeShapeType="1"/>
              </p:cNvSpPr>
              <p:nvPr/>
            </p:nvSpPr>
            <p:spPr bwMode="auto">
              <a:xfrm>
                <a:off x="78" y="78"/>
                <a:ext cx="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4" name="Line 90"/>
              <p:cNvSpPr>
                <a:spLocks noChangeShapeType="1"/>
              </p:cNvSpPr>
              <p:nvPr/>
            </p:nvSpPr>
            <p:spPr bwMode="auto">
              <a:xfrm>
                <a:off x="78" y="66"/>
                <a:ext cx="10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5" name="Line 91"/>
              <p:cNvSpPr>
                <a:spLocks noChangeShapeType="1"/>
              </p:cNvSpPr>
              <p:nvPr/>
            </p:nvSpPr>
            <p:spPr bwMode="auto">
              <a:xfrm>
                <a:off x="87" y="990"/>
                <a:ext cx="10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  <p:sp>
            <p:nvSpPr>
              <p:cNvPr id="17436" name="Line 92"/>
              <p:cNvSpPr>
                <a:spLocks noChangeShapeType="1"/>
              </p:cNvSpPr>
              <p:nvPr/>
            </p:nvSpPr>
            <p:spPr bwMode="auto">
              <a:xfrm>
                <a:off x="1125" y="75"/>
                <a:ext cx="0" cy="9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 b="1">
                  <a:latin typeface="+mn-ea"/>
                  <a:ea typeface="+mn-ea"/>
                </a:endParaRPr>
              </a:p>
            </p:txBody>
          </p:sp>
        </p:grpSp>
        <p:sp>
          <p:nvSpPr>
            <p:cNvPr id="17426" name="Line 93"/>
            <p:cNvSpPr>
              <a:spLocks noChangeShapeType="1"/>
            </p:cNvSpPr>
            <p:nvPr/>
          </p:nvSpPr>
          <p:spPr bwMode="auto">
            <a:xfrm>
              <a:off x="228" y="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  <p:sp>
          <p:nvSpPr>
            <p:cNvPr id="17427" name="Line 94"/>
            <p:cNvSpPr>
              <a:spLocks noChangeShapeType="1"/>
            </p:cNvSpPr>
            <p:nvPr/>
          </p:nvSpPr>
          <p:spPr bwMode="auto">
            <a:xfrm>
              <a:off x="948" y="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 b="1">
                <a:latin typeface="+mn-ea"/>
                <a:ea typeface="+mn-ea"/>
              </a:endParaRPr>
            </a:p>
          </p:txBody>
        </p:sp>
      </p:grpSp>
      <p:sp>
        <p:nvSpPr>
          <p:cNvPr id="26719" name="Text Box 95"/>
          <p:cNvSpPr txBox="1">
            <a:spLocks noChangeArrowheads="1"/>
          </p:cNvSpPr>
          <p:nvPr/>
        </p:nvSpPr>
        <p:spPr bwMode="auto">
          <a:xfrm>
            <a:off x="138113" y="30384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1.</a:t>
            </a:r>
            <a:r>
              <a:rPr lang="zh-CN" altLang="en-US" sz="2400" b="1" dirty="0">
                <a:latin typeface="+mn-ea"/>
                <a:ea typeface="+mn-ea"/>
              </a:rPr>
              <a:t>瓦匠用什么来检查墙是否砌得竖直？</a:t>
            </a:r>
          </a:p>
        </p:txBody>
      </p:sp>
      <p:sp>
        <p:nvSpPr>
          <p:cNvPr id="26720" name="Text Box 96"/>
          <p:cNvSpPr txBox="1">
            <a:spLocks noChangeArrowheads="1"/>
          </p:cNvSpPr>
          <p:nvPr/>
        </p:nvSpPr>
        <p:spPr bwMode="auto">
          <a:xfrm>
            <a:off x="142875" y="3667125"/>
            <a:ext cx="7572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瓦匠如何检查窗台是否砌得水平？门框放得是否正？</a:t>
            </a:r>
          </a:p>
        </p:txBody>
      </p:sp>
      <p:sp>
        <p:nvSpPr>
          <p:cNvPr id="26721" name="Text Box 97"/>
          <p:cNvSpPr txBox="1">
            <a:spLocks noChangeArrowheads="1"/>
          </p:cNvSpPr>
          <p:nvPr/>
        </p:nvSpPr>
        <p:spPr bwMode="auto">
          <a:xfrm>
            <a:off x="142875" y="4286250"/>
            <a:ext cx="6286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latin typeface="+mn-ea"/>
                <a:ea typeface="+mn-ea"/>
              </a:rPr>
              <a:t>3.</a:t>
            </a:r>
            <a:r>
              <a:rPr lang="zh-CN" altLang="en-US" sz="2400" b="1" dirty="0">
                <a:latin typeface="+mn-ea"/>
                <a:ea typeface="+mn-ea"/>
              </a:rPr>
              <a:t>我们用什么来检查墙壁上的画是否挂正？</a:t>
            </a:r>
          </a:p>
        </p:txBody>
      </p:sp>
      <p:sp>
        <p:nvSpPr>
          <p:cNvPr id="26722" name="Text Box 98"/>
          <p:cNvSpPr txBox="1">
            <a:spLocks noChangeArrowheads="1"/>
          </p:cNvSpPr>
          <p:nvPr/>
        </p:nvSpPr>
        <p:spPr bwMode="auto">
          <a:xfrm>
            <a:off x="142875" y="4857750"/>
            <a:ext cx="449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宋体" charset="-122"/>
                <a:ea typeface="华文行楷" pitchFamily="2" charset="-122"/>
              </a:rPr>
              <a:t>结论：用重垂线</a:t>
            </a:r>
          </a:p>
        </p:txBody>
      </p:sp>
      <p:sp>
        <p:nvSpPr>
          <p:cNvPr id="26723" name="Text Box 99"/>
          <p:cNvSpPr txBox="1">
            <a:spLocks noChangeArrowheads="1"/>
          </p:cNvSpPr>
          <p:nvPr/>
        </p:nvSpPr>
        <p:spPr bwMode="auto">
          <a:xfrm>
            <a:off x="142875" y="5357813"/>
            <a:ext cx="86439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因为在一根线下挂重物时，重物静止后，在</a:t>
            </a:r>
            <a:r>
              <a:rPr lang="zh-CN" altLang="en-US" sz="2400" b="1" dirty="0">
                <a:solidFill>
                  <a:srgbClr val="CC0000"/>
                </a:solidFill>
                <a:latin typeface="+mn-ea"/>
                <a:ea typeface="+mn-ea"/>
              </a:rPr>
              <a:t>重力的作用</a:t>
            </a:r>
            <a:r>
              <a:rPr lang="zh-CN" altLang="en-US" sz="2400" b="1" dirty="0">
                <a:latin typeface="+mn-ea"/>
                <a:ea typeface="+mn-ea"/>
              </a:rPr>
              <a:t>下，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悬线下垂的方向</a:t>
            </a:r>
            <a:r>
              <a:rPr lang="zh-CN" altLang="en-US" sz="2400" b="1" dirty="0">
                <a:latin typeface="+mn-ea"/>
                <a:ea typeface="+mn-ea"/>
              </a:rPr>
              <a:t>跟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重力的方向</a:t>
            </a:r>
            <a:r>
              <a:rPr lang="zh-CN" altLang="en-US" sz="2400" b="1" dirty="0">
                <a:latin typeface="+mn-ea"/>
                <a:ea typeface="+mn-ea"/>
              </a:rPr>
              <a:t>一致。</a:t>
            </a:r>
          </a:p>
        </p:txBody>
      </p:sp>
    </p:spTree>
    <p:extLst>
      <p:ext uri="{BB962C8B-B14F-4D97-AF65-F5344CB8AC3E}">
        <p14:creationId xmlns:p14="http://schemas.microsoft.com/office/powerpoint/2010/main" val="14990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72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2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 autoUpdateAnimBg="0"/>
      <p:bldP spid="26689" grpId="0" animBg="1"/>
      <p:bldP spid="26701" grpId="0" animBg="1"/>
      <p:bldP spid="26719" grpId="0" autoUpdateAnimBg="0"/>
      <p:bldP spid="26720" grpId="0" autoUpdateAnimBg="0"/>
      <p:bldP spid="26721" grpId="0" autoUpdateAnimBg="0"/>
      <p:bldP spid="26722" grpId="0" autoUpdateAnimBg="0"/>
      <p:bldP spid="2672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14313" y="1031875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990000"/>
                </a:solidFill>
                <a:latin typeface="+mn-ea"/>
                <a:ea typeface="+mn-ea"/>
              </a:rPr>
              <a:t>    重垂线</a:t>
            </a:r>
            <a:r>
              <a:rPr lang="zh-CN" altLang="en-US" sz="2400" b="1" dirty="0">
                <a:latin typeface="+mn-ea"/>
                <a:ea typeface="+mn-ea"/>
              </a:rPr>
              <a:t>的工作原理是什么？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85813" y="5429250"/>
            <a:ext cx="3749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080808"/>
                </a:solidFill>
                <a:latin typeface="+mn-ea"/>
                <a:ea typeface="+mn-ea"/>
              </a:rPr>
              <a:t>重力的方向总是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竖直向下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。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714500"/>
            <a:ext cx="67691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21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688975" y="5000625"/>
            <a:ext cx="2954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重力的方向指向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地心</a:t>
            </a:r>
          </a:p>
        </p:txBody>
      </p:sp>
      <p:pic>
        <p:nvPicPr>
          <p:cNvPr id="29699" name="Picture 3" descr="重力方向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857375"/>
            <a:ext cx="4114800" cy="384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642938" y="3000375"/>
            <a:ext cx="3262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重力的方向指向哪里？</a:t>
            </a:r>
          </a:p>
        </p:txBody>
      </p:sp>
      <p:sp>
        <p:nvSpPr>
          <p:cNvPr id="50181" name="WordArt 5"/>
          <p:cNvSpPr>
            <a:spLocks noChangeArrowheads="1" noChangeShapeType="1"/>
          </p:cNvSpPr>
          <p:nvPr/>
        </p:nvSpPr>
        <p:spPr bwMode="auto">
          <a:xfrm>
            <a:off x="357188" y="1214438"/>
            <a:ext cx="2486025" cy="9001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zh-CN" altLang="en-US" sz="72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/>
                  </a:outerShdw>
                </a:effectLst>
                <a:latin typeface="宋体"/>
                <a:ea typeface="宋体"/>
              </a:rPr>
              <a:t>想想议议</a:t>
            </a:r>
          </a:p>
        </p:txBody>
      </p:sp>
    </p:spTree>
    <p:extLst>
      <p:ext uri="{BB962C8B-B14F-4D97-AF65-F5344CB8AC3E}">
        <p14:creationId xmlns:p14="http://schemas.microsoft.com/office/powerpoint/2010/main" val="77988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lum bright="-18000" contrast="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897063"/>
            <a:ext cx="78486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1500188" y="935038"/>
            <a:ext cx="1285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4000" b="1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重心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lum bright="-6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544763"/>
            <a:ext cx="17557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>
            <a:lum bright="-18000" contras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400300"/>
            <a:ext cx="187801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928688" y="5334000"/>
            <a:ext cx="741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质地均匀、外形规则的</a:t>
            </a:r>
            <a:r>
              <a:rPr lang="zh-CN" altLang="en-US" sz="2400" b="1" dirty="0">
                <a:latin typeface="+mn-ea"/>
                <a:ea typeface="+mn-ea"/>
              </a:rPr>
              <a:t>物体的重心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873375" y="1143000"/>
            <a:ext cx="6011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b="1" dirty="0">
                <a:latin typeface="+mn-ea"/>
                <a:ea typeface="+mn-ea"/>
              </a:rPr>
              <a:t>——</a:t>
            </a:r>
            <a:r>
              <a:rPr lang="zh-CN" altLang="en-US" sz="2400" b="1" dirty="0">
                <a:latin typeface="+mn-ea"/>
                <a:ea typeface="+mn-ea"/>
              </a:rPr>
              <a:t>重力在物体上的作用点叫做重心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928688" y="5857875"/>
            <a:ext cx="296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latin typeface="+mn-ea"/>
                <a:ea typeface="+mn-ea"/>
              </a:rPr>
              <a:t>在它的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几何中心</a:t>
            </a:r>
            <a:r>
              <a:rPr lang="zh-CN" altLang="en-US" sz="2400" b="1" dirty="0">
                <a:latin typeface="+mn-ea"/>
                <a:ea typeface="+mn-ea"/>
              </a:rPr>
              <a:t>上．</a:t>
            </a:r>
          </a:p>
        </p:txBody>
      </p:sp>
    </p:spTree>
    <p:extLst>
      <p:ext uri="{BB962C8B-B14F-4D97-AF65-F5344CB8AC3E}">
        <p14:creationId xmlns:p14="http://schemas.microsoft.com/office/powerpoint/2010/main" val="420527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utoUpdateAnimBg="0"/>
      <p:bldP spid="30727" grpId="0" autoUpdateAnimBg="0"/>
      <p:bldP spid="3072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611188" y="3644900"/>
            <a:ext cx="3513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>
                <a:solidFill>
                  <a:schemeClr val="hlink"/>
                </a:solidFill>
                <a:latin typeface="+mn-ea"/>
                <a:ea typeface="+mn-ea"/>
              </a:rPr>
              <a:t>重力的三要素</a:t>
            </a:r>
          </a:p>
        </p:txBody>
      </p:sp>
      <p:sp>
        <p:nvSpPr>
          <p:cNvPr id="32771" name="AutoShape 3"/>
          <p:cNvSpPr>
            <a:spLocks/>
          </p:cNvSpPr>
          <p:nvPr/>
        </p:nvSpPr>
        <p:spPr bwMode="auto">
          <a:xfrm>
            <a:off x="3054350" y="2389188"/>
            <a:ext cx="293688" cy="3276600"/>
          </a:xfrm>
          <a:prstGeom prst="leftBrace">
            <a:avLst>
              <a:gd name="adj1" fmla="val 9297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276600" y="2252663"/>
            <a:ext cx="3513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重力的作用点：重心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348038" y="3824288"/>
            <a:ext cx="3513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重力的大小：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latin typeface="Times New Roman" pitchFamily="18" charset="0"/>
                <a:ea typeface="+mn-ea"/>
                <a:cs typeface="Times New Roman" pitchFamily="18" charset="0"/>
              </a:rPr>
              <a:t>=</a:t>
            </a: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mg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357563" y="5324475"/>
            <a:ext cx="410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重力的方向：竖直向下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571500" y="1268413"/>
            <a:ext cx="5688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力的三要素</a:t>
            </a:r>
            <a:r>
              <a:rPr lang="zh-CN" altLang="en-US" sz="2400" b="1" dirty="0">
                <a:latin typeface="+mn-ea"/>
                <a:ea typeface="+mn-ea"/>
              </a:rPr>
              <a:t>：大小、方向、作用点</a:t>
            </a:r>
          </a:p>
        </p:txBody>
      </p:sp>
    </p:spTree>
    <p:extLst>
      <p:ext uri="{BB962C8B-B14F-4D97-AF65-F5344CB8AC3E}">
        <p14:creationId xmlns:p14="http://schemas.microsoft.com/office/powerpoint/2010/main" val="350641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animBg="1"/>
      <p:bldP spid="32772" grpId="0" autoUpdateAnimBg="0"/>
      <p:bldP spid="32773" grpId="0" autoUpdateAnimBg="0"/>
      <p:bldP spid="3277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28625" y="1285875"/>
            <a:ext cx="3584575" cy="4619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力的表示</a:t>
            </a:r>
            <a:r>
              <a:rPr lang="en-US" altLang="zh-CN" sz="2400" b="1" dirty="0">
                <a:solidFill>
                  <a:srgbClr val="0000CC"/>
                </a:solidFill>
                <a:latin typeface="+mn-ea"/>
                <a:ea typeface="+mn-ea"/>
              </a:rPr>
              <a:t>——</a:t>
            </a: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力的示意图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85750" y="2643188"/>
            <a:ext cx="2928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一条带箭头的线段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86438" y="2143125"/>
            <a:ext cx="2232025" cy="1439863"/>
            <a:chOff x="0" y="0"/>
            <a:chExt cx="1406" cy="907"/>
          </a:xfrm>
        </p:grpSpPr>
        <p:sp>
          <p:nvSpPr>
            <p:cNvPr id="430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406" cy="136"/>
            </a:xfrm>
            <a:prstGeom prst="rect">
              <a:avLst/>
            </a:prstGeom>
            <a:solidFill>
              <a:srgbClr val="FFFF5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3042" name="Rectangle 6"/>
            <p:cNvSpPr>
              <a:spLocks noChangeArrowheads="1"/>
            </p:cNvSpPr>
            <p:nvPr/>
          </p:nvSpPr>
          <p:spPr bwMode="auto">
            <a:xfrm>
              <a:off x="198" y="136"/>
              <a:ext cx="90" cy="771"/>
            </a:xfrm>
            <a:prstGeom prst="rect">
              <a:avLst/>
            </a:prstGeom>
            <a:solidFill>
              <a:srgbClr val="FFFF5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3043" name="Rectangle 7"/>
            <p:cNvSpPr>
              <a:spLocks noChangeArrowheads="1"/>
            </p:cNvSpPr>
            <p:nvPr/>
          </p:nvSpPr>
          <p:spPr bwMode="auto">
            <a:xfrm>
              <a:off x="1100" y="136"/>
              <a:ext cx="90" cy="771"/>
            </a:xfrm>
            <a:prstGeom prst="rect">
              <a:avLst/>
            </a:prstGeom>
            <a:solidFill>
              <a:srgbClr val="FFFF5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3044" name="Rectangle 8"/>
            <p:cNvSpPr>
              <a:spLocks noChangeArrowheads="1"/>
            </p:cNvSpPr>
            <p:nvPr/>
          </p:nvSpPr>
          <p:spPr bwMode="auto">
            <a:xfrm>
              <a:off x="288" y="385"/>
              <a:ext cx="817" cy="45"/>
            </a:xfrm>
            <a:prstGeom prst="rect">
              <a:avLst/>
            </a:prstGeom>
            <a:solidFill>
              <a:srgbClr val="FFFF5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361113" y="919163"/>
            <a:ext cx="1355725" cy="1223962"/>
            <a:chOff x="0" y="0"/>
            <a:chExt cx="854" cy="771"/>
          </a:xfrm>
        </p:grpSpPr>
        <p:sp>
          <p:nvSpPr>
            <p:cNvPr id="43039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635" cy="771"/>
            </a:xfrm>
            <a:prstGeom prst="rect">
              <a:avLst/>
            </a:prstGeom>
            <a:solidFill>
              <a:srgbClr val="00CC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3040" name="未知"/>
            <p:cNvSpPr>
              <a:spLocks/>
            </p:cNvSpPr>
            <p:nvPr/>
          </p:nvSpPr>
          <p:spPr bwMode="auto">
            <a:xfrm>
              <a:off x="625" y="95"/>
              <a:ext cx="229" cy="499"/>
            </a:xfrm>
            <a:custGeom>
              <a:avLst/>
              <a:gdLst>
                <a:gd name="T0" fmla="*/ 0 w 229"/>
                <a:gd name="T1" fmla="*/ 91 h 499"/>
                <a:gd name="T2" fmla="*/ 150 w 229"/>
                <a:gd name="T3" fmla="*/ 18 h 499"/>
                <a:gd name="T4" fmla="*/ 209 w 229"/>
                <a:gd name="T5" fmla="*/ 199 h 499"/>
                <a:gd name="T6" fmla="*/ 31 w 229"/>
                <a:gd name="T7" fmla="*/ 381 h 499"/>
                <a:gd name="T8" fmla="*/ 64 w 229"/>
                <a:gd name="T9" fmla="*/ 499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499"/>
                <a:gd name="T17" fmla="*/ 229 w 229"/>
                <a:gd name="T18" fmla="*/ 499 h 4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499">
                  <a:moveTo>
                    <a:pt x="0" y="91"/>
                  </a:moveTo>
                  <a:cubicBezTo>
                    <a:pt x="22" y="79"/>
                    <a:pt x="115" y="0"/>
                    <a:pt x="150" y="18"/>
                  </a:cubicBezTo>
                  <a:cubicBezTo>
                    <a:pt x="185" y="36"/>
                    <a:pt x="229" y="139"/>
                    <a:pt x="209" y="199"/>
                  </a:cubicBezTo>
                  <a:cubicBezTo>
                    <a:pt x="190" y="259"/>
                    <a:pt x="55" y="331"/>
                    <a:pt x="31" y="381"/>
                  </a:cubicBezTo>
                  <a:cubicBezTo>
                    <a:pt x="7" y="431"/>
                    <a:pt x="57" y="475"/>
                    <a:pt x="64" y="499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</p:grpSp>
      <p:sp>
        <p:nvSpPr>
          <p:cNvPr id="33804" name="Oval 12"/>
          <p:cNvSpPr>
            <a:spLocks noChangeArrowheads="1"/>
          </p:cNvSpPr>
          <p:nvPr/>
        </p:nvSpPr>
        <p:spPr bwMode="auto">
          <a:xfrm>
            <a:off x="6721475" y="1350963"/>
            <a:ext cx="130175" cy="153987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6794500" y="1423988"/>
            <a:ext cx="0" cy="1130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med"/>
          </a:ln>
        </p:spPr>
        <p:txBody>
          <a:bodyPr/>
          <a:lstStyle/>
          <a:p>
            <a:pPr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6357938" y="2786063"/>
            <a:ext cx="1028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b="1" i="1" dirty="0"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latin typeface="+mn-ea"/>
                <a:ea typeface="+mn-ea"/>
              </a:rPr>
              <a:t>=4 N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995738" y="3541713"/>
            <a:ext cx="3600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altLang="zh-CN" sz="2400" b="1">
                <a:latin typeface="+mn-ea"/>
                <a:ea typeface="+mn-ea"/>
              </a:rPr>
              <a:t>1</a:t>
            </a:r>
            <a:r>
              <a:rPr lang="zh-CN" altLang="en-US" sz="2400" b="1">
                <a:latin typeface="+mn-ea"/>
                <a:ea typeface="+mn-ea"/>
              </a:rPr>
              <a:t>、确定受力物体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3995738" y="4117975"/>
            <a:ext cx="3097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altLang="zh-CN" sz="2400" b="1">
                <a:latin typeface="+mn-ea"/>
                <a:ea typeface="+mn-ea"/>
              </a:rPr>
              <a:t>2</a:t>
            </a:r>
            <a:r>
              <a:rPr lang="zh-CN" altLang="en-US" sz="2400" b="1">
                <a:latin typeface="+mn-ea"/>
                <a:ea typeface="+mn-ea"/>
              </a:rPr>
              <a:t>、标出作用点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995738" y="4694238"/>
            <a:ext cx="42497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altLang="zh-CN" sz="2400" b="1">
                <a:latin typeface="+mn-ea"/>
                <a:ea typeface="+mn-ea"/>
              </a:rPr>
              <a:t>3</a:t>
            </a:r>
            <a:r>
              <a:rPr lang="zh-CN" altLang="en-US" sz="2400" b="1">
                <a:latin typeface="+mn-ea"/>
                <a:ea typeface="+mn-ea"/>
              </a:rPr>
              <a:t>、沿力的方向画线段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3995738" y="5267325"/>
            <a:ext cx="4392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altLang="zh-CN" sz="2400" b="1">
                <a:latin typeface="+mn-ea"/>
                <a:ea typeface="+mn-ea"/>
              </a:rPr>
              <a:t>4</a:t>
            </a:r>
            <a:r>
              <a:rPr lang="zh-CN" altLang="en-US" sz="2400" b="1">
                <a:latin typeface="+mn-ea"/>
                <a:ea typeface="+mn-ea"/>
              </a:rPr>
              <a:t>、标出箭头表示方向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3995738" y="5918200"/>
            <a:ext cx="388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altLang="zh-CN" sz="2400" b="1">
                <a:latin typeface="+mn-ea"/>
                <a:ea typeface="+mn-ea"/>
              </a:rPr>
              <a:t>5</a:t>
            </a:r>
            <a:r>
              <a:rPr lang="zh-CN" altLang="en-US" sz="2400" b="1">
                <a:latin typeface="+mn-ea"/>
                <a:ea typeface="+mn-ea"/>
              </a:rPr>
              <a:t>、标出力的大小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254000" y="3429000"/>
            <a:ext cx="388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zh-CN" altLang="en-US" sz="2400" b="1" dirty="0">
                <a:latin typeface="+mn-ea"/>
                <a:ea typeface="+mn-ea"/>
              </a:rPr>
              <a:t>起点</a:t>
            </a:r>
            <a:r>
              <a:rPr lang="en-US" altLang="zh-CN" sz="2400" b="1" dirty="0">
                <a:latin typeface="+mn-ea"/>
                <a:ea typeface="+mn-ea"/>
              </a:rPr>
              <a:t>-----</a:t>
            </a: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作用点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54000" y="4149725"/>
            <a:ext cx="388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zh-CN" altLang="en-US" sz="2400" b="1">
                <a:latin typeface="+mn-ea"/>
                <a:ea typeface="+mn-ea"/>
              </a:rPr>
              <a:t>长度</a:t>
            </a:r>
            <a:r>
              <a:rPr lang="en-US" altLang="zh-CN" sz="2400" b="1">
                <a:latin typeface="+mn-ea"/>
                <a:ea typeface="+mn-ea"/>
              </a:rPr>
              <a:t>-----</a:t>
            </a:r>
            <a:r>
              <a:rPr lang="zh-CN" altLang="en-US" sz="2400" b="1">
                <a:solidFill>
                  <a:srgbClr val="0000CC"/>
                </a:solidFill>
                <a:latin typeface="+mn-ea"/>
                <a:ea typeface="+mn-ea"/>
              </a:rPr>
              <a:t>力的大小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254000" y="4870450"/>
            <a:ext cx="3889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zh-CN" altLang="en-US" sz="2400" b="1">
                <a:latin typeface="+mn-ea"/>
                <a:ea typeface="+mn-ea"/>
              </a:rPr>
              <a:t>箭头</a:t>
            </a:r>
            <a:r>
              <a:rPr lang="en-US" altLang="zh-CN" sz="2400" b="1">
                <a:latin typeface="+mn-ea"/>
                <a:ea typeface="+mn-ea"/>
              </a:rPr>
              <a:t>----</a:t>
            </a:r>
            <a:r>
              <a:rPr lang="zh-CN" altLang="en-US" sz="2400" b="1">
                <a:solidFill>
                  <a:srgbClr val="0000CC"/>
                </a:solidFill>
                <a:latin typeface="+mn-ea"/>
                <a:ea typeface="+mn-ea"/>
              </a:rPr>
              <a:t>力的方向</a:t>
            </a:r>
          </a:p>
        </p:txBody>
      </p:sp>
      <p:sp>
        <p:nvSpPr>
          <p:cNvPr id="43028" name="Text Box 35"/>
          <p:cNvSpPr txBox="1">
            <a:spLocks noChangeArrowheads="1"/>
          </p:cNvSpPr>
          <p:nvPr/>
        </p:nvSpPr>
        <p:spPr bwMode="auto">
          <a:xfrm>
            <a:off x="5715000" y="1214438"/>
            <a:ext cx="554038" cy="79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重力</a:t>
            </a:r>
          </a:p>
        </p:txBody>
      </p:sp>
    </p:spTree>
    <p:extLst>
      <p:ext uri="{BB962C8B-B14F-4D97-AF65-F5344CB8AC3E}">
        <p14:creationId xmlns:p14="http://schemas.microsoft.com/office/powerpoint/2010/main" val="1229529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4" grpId="0" animBg="1"/>
      <p:bldP spid="33806" grpId="0" autoUpdateAnimBg="0"/>
      <p:bldP spid="33807" grpId="0" autoUpdateAnimBg="0"/>
      <p:bldP spid="33808" grpId="0" autoUpdateAnimBg="0"/>
      <p:bldP spid="33809" grpId="0" autoUpdateAnimBg="0"/>
      <p:bldP spid="33810" grpId="0" autoUpdateAnimBg="0"/>
      <p:bldP spid="3381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28625" y="1328738"/>
            <a:ext cx="83058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练一练：放在水平桌面上的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墨水瓶受到</a:t>
            </a:r>
            <a:r>
              <a:rPr lang="zh-CN" altLang="en-US" sz="2400" b="1" dirty="0">
                <a:latin typeface="+mn-ea"/>
                <a:ea typeface="+mn-ea"/>
              </a:rPr>
              <a:t>哪几个力的作用？施力物体分别是什么？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00063" y="2857500"/>
            <a:ext cx="1230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解：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403350" y="5073650"/>
            <a:ext cx="1120775" cy="79375"/>
            <a:chOff x="0" y="0"/>
            <a:chExt cx="1764" cy="123"/>
          </a:xfrm>
        </p:grpSpPr>
        <p:grpSp>
          <p:nvGrpSpPr>
            <p:cNvPr id="54293" name="Group 6"/>
            <p:cNvGrpSpPr>
              <a:grpSpLocks/>
            </p:cNvGrpSpPr>
            <p:nvPr/>
          </p:nvGrpSpPr>
          <p:grpSpPr bwMode="auto">
            <a:xfrm>
              <a:off x="0" y="3"/>
              <a:ext cx="864" cy="120"/>
              <a:chOff x="0" y="0"/>
              <a:chExt cx="864" cy="120"/>
            </a:xfrm>
          </p:grpSpPr>
          <p:sp>
            <p:nvSpPr>
              <p:cNvPr id="44061" name="Line 7"/>
              <p:cNvSpPr>
                <a:spLocks noChangeShapeType="1"/>
              </p:cNvSpPr>
              <p:nvPr/>
            </p:nvSpPr>
            <p:spPr bwMode="auto">
              <a:xfrm flipH="1">
                <a:off x="0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62" name="Line 8"/>
              <p:cNvSpPr>
                <a:spLocks noChangeShapeType="1"/>
              </p:cNvSpPr>
              <p:nvPr/>
            </p:nvSpPr>
            <p:spPr bwMode="auto">
              <a:xfrm flipH="1">
                <a:off x="180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63" name="Line 9"/>
              <p:cNvSpPr>
                <a:spLocks noChangeShapeType="1"/>
              </p:cNvSpPr>
              <p:nvPr/>
            </p:nvSpPr>
            <p:spPr bwMode="auto">
              <a:xfrm flipH="1">
                <a:off x="360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64" name="Line 10"/>
              <p:cNvSpPr>
                <a:spLocks noChangeShapeType="1"/>
              </p:cNvSpPr>
              <p:nvPr/>
            </p:nvSpPr>
            <p:spPr bwMode="auto">
              <a:xfrm flipH="1">
                <a:off x="540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65" name="Line 11"/>
              <p:cNvSpPr>
                <a:spLocks noChangeShapeType="1"/>
              </p:cNvSpPr>
              <p:nvPr/>
            </p:nvSpPr>
            <p:spPr bwMode="auto">
              <a:xfrm flipH="1">
                <a:off x="685" y="7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</p:grpSp>
        <p:sp>
          <p:nvSpPr>
            <p:cNvPr id="44054" name="Line 12"/>
            <p:cNvSpPr>
              <a:spLocks noChangeShapeType="1"/>
            </p:cNvSpPr>
            <p:nvPr/>
          </p:nvSpPr>
          <p:spPr bwMode="auto">
            <a:xfrm>
              <a:off x="165" y="0"/>
              <a:ext cx="15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grpSp>
          <p:nvGrpSpPr>
            <p:cNvPr id="54295" name="Group 13"/>
            <p:cNvGrpSpPr>
              <a:grpSpLocks/>
            </p:cNvGrpSpPr>
            <p:nvPr/>
          </p:nvGrpSpPr>
          <p:grpSpPr bwMode="auto">
            <a:xfrm>
              <a:off x="900" y="3"/>
              <a:ext cx="864" cy="120"/>
              <a:chOff x="0" y="0"/>
              <a:chExt cx="864" cy="120"/>
            </a:xfrm>
          </p:grpSpPr>
          <p:sp>
            <p:nvSpPr>
              <p:cNvPr id="44056" name="Line 14"/>
              <p:cNvSpPr>
                <a:spLocks noChangeShapeType="1"/>
              </p:cNvSpPr>
              <p:nvPr/>
            </p:nvSpPr>
            <p:spPr bwMode="auto">
              <a:xfrm flipH="1">
                <a:off x="-1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57" name="Line 15"/>
              <p:cNvSpPr>
                <a:spLocks noChangeShapeType="1"/>
              </p:cNvSpPr>
              <p:nvPr/>
            </p:nvSpPr>
            <p:spPr bwMode="auto">
              <a:xfrm flipH="1">
                <a:off x="179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58" name="Line 16"/>
              <p:cNvSpPr>
                <a:spLocks noChangeShapeType="1"/>
              </p:cNvSpPr>
              <p:nvPr/>
            </p:nvSpPr>
            <p:spPr bwMode="auto">
              <a:xfrm flipH="1">
                <a:off x="359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59" name="Line 17"/>
              <p:cNvSpPr>
                <a:spLocks noChangeShapeType="1"/>
              </p:cNvSpPr>
              <p:nvPr/>
            </p:nvSpPr>
            <p:spPr bwMode="auto">
              <a:xfrm flipH="1">
                <a:off x="539" y="-1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60" name="Line 18"/>
              <p:cNvSpPr>
                <a:spLocks noChangeShapeType="1"/>
              </p:cNvSpPr>
              <p:nvPr/>
            </p:nvSpPr>
            <p:spPr bwMode="auto">
              <a:xfrm flipH="1">
                <a:off x="684" y="7"/>
                <a:ext cx="180" cy="1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</p:grp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619250" y="4424363"/>
            <a:ext cx="685800" cy="631825"/>
            <a:chOff x="0" y="0"/>
            <a:chExt cx="432" cy="398"/>
          </a:xfrm>
        </p:grpSpPr>
        <p:sp>
          <p:nvSpPr>
            <p:cNvPr id="44048" name="AutoShape 20"/>
            <p:cNvSpPr>
              <a:spLocks noChangeArrowheads="1"/>
            </p:cNvSpPr>
            <p:nvPr/>
          </p:nvSpPr>
          <p:spPr bwMode="auto">
            <a:xfrm>
              <a:off x="0" y="192"/>
              <a:ext cx="432" cy="20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9 h 21600"/>
                <a:gd name="T14" fmla="*/ 17100 w 21600"/>
                <a:gd name="T15" fmla="*/ 170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grpSp>
          <p:nvGrpSpPr>
            <p:cNvPr id="54289" name="Group 21"/>
            <p:cNvGrpSpPr>
              <a:grpSpLocks/>
            </p:cNvGrpSpPr>
            <p:nvPr/>
          </p:nvGrpSpPr>
          <p:grpSpPr bwMode="auto">
            <a:xfrm>
              <a:off x="69" y="0"/>
              <a:ext cx="294" cy="201"/>
              <a:chOff x="0" y="0"/>
              <a:chExt cx="294" cy="201"/>
            </a:xfrm>
          </p:grpSpPr>
          <p:sp>
            <p:nvSpPr>
              <p:cNvPr id="44050" name="Line 22"/>
              <p:cNvSpPr>
                <a:spLocks noChangeShapeType="1"/>
              </p:cNvSpPr>
              <p:nvPr/>
            </p:nvSpPr>
            <p:spPr bwMode="auto">
              <a:xfrm flipH="1">
                <a:off x="0" y="9"/>
                <a:ext cx="96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51" name="Line 23"/>
              <p:cNvSpPr>
                <a:spLocks noChangeShapeType="1"/>
              </p:cNvSpPr>
              <p:nvPr/>
            </p:nvSpPr>
            <p:spPr bwMode="auto">
              <a:xfrm>
                <a:off x="198" y="9"/>
                <a:ext cx="96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  <p:sp>
            <p:nvSpPr>
              <p:cNvPr id="44052" name="Line 24"/>
              <p:cNvSpPr>
                <a:spLocks noChangeShapeType="1"/>
              </p:cNvSpPr>
              <p:nvPr/>
            </p:nvSpPr>
            <p:spPr bwMode="auto">
              <a:xfrm>
                <a:off x="105" y="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pPr>
                  <a:defRPr/>
                </a:pPr>
                <a:endParaRPr lang="zh-CN" altLang="en-US" sz="2400">
                  <a:latin typeface="+mn-ea"/>
                  <a:ea typeface="+mn-ea"/>
                </a:endParaRPr>
              </a:p>
            </p:txBody>
          </p:sp>
        </p:grpSp>
      </p:grp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1819275" y="450056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宋体" charset="-122"/>
              </a:rPr>
              <a:t>.</a:t>
            </a:r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1908175" y="4857750"/>
            <a:ext cx="533400" cy="914400"/>
            <a:chOff x="0" y="0"/>
            <a:chExt cx="336" cy="576"/>
          </a:xfrm>
        </p:grpSpPr>
        <p:sp>
          <p:nvSpPr>
            <p:cNvPr id="44046" name="Line 27"/>
            <p:cNvSpPr>
              <a:spLocks noChangeShapeType="1"/>
            </p:cNvSpPr>
            <p:nvPr/>
          </p:nvSpPr>
          <p:spPr bwMode="auto">
            <a:xfrm>
              <a:off x="21" y="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4047" name="Text Box 28"/>
            <p:cNvSpPr txBox="1">
              <a:spLocks noChangeArrowheads="1"/>
            </p:cNvSpPr>
            <p:nvPr/>
          </p:nvSpPr>
          <p:spPr bwMode="auto">
            <a:xfrm>
              <a:off x="0" y="28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宋体" charset="-122"/>
                </a:rPr>
                <a:t>G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1908175" y="3776663"/>
            <a:ext cx="457200" cy="1066800"/>
            <a:chOff x="0" y="0"/>
            <a:chExt cx="288" cy="672"/>
          </a:xfrm>
        </p:grpSpPr>
        <p:sp>
          <p:nvSpPr>
            <p:cNvPr id="44044" name="Line 30"/>
            <p:cNvSpPr>
              <a:spLocks noChangeShapeType="1"/>
            </p:cNvSpPr>
            <p:nvPr/>
          </p:nvSpPr>
          <p:spPr bwMode="auto">
            <a:xfrm flipV="1">
              <a:off x="21" y="19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44045" name="Text Box 31"/>
            <p:cNvSpPr txBox="1">
              <a:spLocks noChangeArrowheads="1"/>
            </p:cNvSpPr>
            <p:nvPr/>
          </p:nvSpPr>
          <p:spPr bwMode="auto">
            <a:xfrm>
              <a:off x="0" y="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宋体" charset="-122"/>
                </a:rPr>
                <a:t>F</a:t>
              </a:r>
            </a:p>
          </p:txBody>
        </p:sp>
      </p:grp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3059113" y="3776663"/>
            <a:ext cx="4724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是桌面对墨水瓶的支持力，施力物体是桌子。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3000375" y="4929188"/>
            <a:ext cx="5181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是地球对墨水瓶的吸引力，即重力。施力物体是地球。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1214438" y="28575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示意图如下</a:t>
            </a:r>
          </a:p>
        </p:txBody>
      </p:sp>
    </p:spTree>
    <p:extLst>
      <p:ext uri="{BB962C8B-B14F-4D97-AF65-F5344CB8AC3E}">
        <p14:creationId xmlns:p14="http://schemas.microsoft.com/office/powerpoint/2010/main" val="279984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utoUpdateAnimBg="0"/>
      <p:bldP spid="34820" grpId="0" build="p" autoUpdateAnimBg="0"/>
      <p:bldP spid="34841" grpId="0" autoUpdateAnimBg="0"/>
      <p:bldP spid="34848" grpId="0" autoUpdateAnimBg="0"/>
      <p:bldP spid="34849" grpId="0" autoUpdateAnimBg="0"/>
      <p:bldP spid="3485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牛顿的故事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928688"/>
            <a:ext cx="5857875" cy="555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572375" y="1428750"/>
            <a:ext cx="800100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苹果为什么会落地？</a:t>
            </a:r>
          </a:p>
        </p:txBody>
      </p:sp>
      <p:sp>
        <p:nvSpPr>
          <p:cNvPr id="36868" name="Line 6"/>
          <p:cNvSpPr>
            <a:spLocks noChangeShapeType="1"/>
          </p:cNvSpPr>
          <p:nvPr/>
        </p:nvSpPr>
        <p:spPr bwMode="auto">
          <a:xfrm>
            <a:off x="6000750" y="2997200"/>
            <a:ext cx="0" cy="4318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735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瀑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285875"/>
            <a:ext cx="7075487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072438" y="1143000"/>
            <a:ext cx="800100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+mn-ea"/>
                <a:ea typeface="+mn-ea"/>
              </a:rPr>
              <a:t>水为什么会往低处流？</a:t>
            </a:r>
            <a:endParaRPr lang="zh-CN" altLang="en-US" sz="4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4859338" y="5805488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62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2000250"/>
            <a:ext cx="2160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solidFill>
                  <a:srgbClr val="3333FF"/>
                </a:solidFill>
                <a:latin typeface="+mn-ea"/>
                <a:ea typeface="+mn-ea"/>
              </a:rPr>
              <a:t>1</a:t>
            </a: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、概念：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714500" y="2000250"/>
            <a:ext cx="4875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物体由于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地球的吸引</a:t>
            </a: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而受到的力。</a:t>
            </a:r>
            <a:r>
              <a:rPr lang="zh-CN" altLang="en-US" sz="2400" b="1" u="sng" dirty="0">
                <a:latin typeface="+mn-ea"/>
                <a:ea typeface="+mn-ea"/>
              </a:rPr>
              <a:t>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771900" y="1143000"/>
            <a:ext cx="180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4000" b="1" dirty="0">
                <a:solidFill>
                  <a:srgbClr val="3333FF"/>
                </a:solidFill>
                <a:latin typeface="+mn-ea"/>
                <a:ea typeface="+mn-ea"/>
                <a:hlinkClick r:id="rId2" action="ppaction://hlinkfile"/>
              </a:rPr>
              <a:t>重力</a:t>
            </a:r>
            <a:endParaRPr lang="zh-CN" altLang="en-US" sz="4000" b="1" dirty="0">
              <a:solidFill>
                <a:srgbClr val="3333FF"/>
              </a:solidFill>
              <a:latin typeface="+mn-ea"/>
              <a:ea typeface="+mn-ea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20738" y="2643188"/>
            <a:ext cx="4608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重力的施力物体是</a:t>
            </a:r>
            <a:r>
              <a:rPr lang="en-US" altLang="zh-CN" sz="2400" b="1" dirty="0">
                <a:solidFill>
                  <a:srgbClr val="3333FF"/>
                </a:solidFill>
                <a:latin typeface="+mn-ea"/>
                <a:ea typeface="+mn-ea"/>
              </a:rPr>
              <a:t>______</a:t>
            </a: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，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823913" y="3143250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3333FF"/>
                </a:solidFill>
                <a:latin typeface="+mn-ea"/>
                <a:ea typeface="+mn-ea"/>
              </a:rPr>
              <a:t>重力的受力物体是</a:t>
            </a:r>
            <a:r>
              <a:rPr lang="en-US" altLang="zh-CN" sz="2400" b="1" dirty="0">
                <a:solidFill>
                  <a:srgbClr val="3333FF"/>
                </a:solidFill>
                <a:latin typeface="+mn-ea"/>
                <a:ea typeface="+mn-ea"/>
              </a:rPr>
              <a:t>_______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500438" y="2609850"/>
            <a:ext cx="928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地球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357563" y="3109913"/>
            <a:ext cx="1412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物体本身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897438" y="1184275"/>
            <a:ext cx="555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000" b="1" i="1" u="sng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  <a:hlinkClick r:id="rId3" action="ppaction://hlinkfile"/>
              </a:rPr>
              <a:t>G</a:t>
            </a:r>
            <a:endParaRPr lang="en-US" altLang="zh-CN" sz="4000" b="1" i="1" u="sng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857250" y="3643313"/>
            <a:ext cx="716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生活中常把物体所受重力的大小简称为</a:t>
            </a:r>
            <a:r>
              <a:rPr lang="zh-CN" altLang="en-US" sz="2400" b="1" dirty="0">
                <a:solidFill>
                  <a:schemeClr val="hlink"/>
                </a:solidFill>
                <a:latin typeface="+mn-ea"/>
                <a:ea typeface="+mn-ea"/>
              </a:rPr>
              <a:t>物重</a:t>
            </a:r>
            <a:r>
              <a:rPr lang="zh-CN" altLang="en-US" sz="2400" b="1" dirty="0">
                <a:latin typeface="+mn-ea"/>
                <a:ea typeface="+mn-ea"/>
              </a:rPr>
              <a:t>。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00063" y="4143375"/>
            <a:ext cx="4787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</a:rPr>
              <a:t>如何</a:t>
            </a:r>
            <a:r>
              <a:rPr lang="zh-C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  <a:hlinkClick r:id="rId4" action="ppaction://hlinkfile"/>
              </a:rPr>
              <a:t>测量物体的重力</a:t>
            </a:r>
            <a:r>
              <a:rPr lang="zh-C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</a:rPr>
              <a:t>：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14313" y="4714875"/>
            <a:ext cx="6929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</a:rPr>
              <a:t>  物体所受重力的大小可以用</a:t>
            </a:r>
            <a:r>
              <a:rPr lang="zh-C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</a:rPr>
              <a:t>弹簧测力计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ea typeface="+mn-ea"/>
              </a:rPr>
              <a:t>来测量。</a:t>
            </a:r>
          </a:p>
        </p:txBody>
      </p:sp>
      <p:pic>
        <p:nvPicPr>
          <p:cNvPr id="38925" name="Picture 15" descr="https://i01piccdn.sogoucdn.com/10d32fbc5c57981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>
            <a:fillRect/>
          </a:stretch>
        </p:blipFill>
        <p:spPr bwMode="auto">
          <a:xfrm>
            <a:off x="7072313" y="4071938"/>
            <a:ext cx="1758950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73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69" grpId="0" autoUpdateAnimBg="0"/>
      <p:bldP spid="11270" grpId="0" autoUpdateAnimBg="0"/>
      <p:bldP spid="11271" grpId="0" autoUpdateAnimBg="0"/>
      <p:bldP spid="11272" grpId="0" autoUpdateAnimBg="0"/>
      <p:bldP spid="11274" grpId="0" autoUpdateAnimBg="0"/>
      <p:bldP spid="11275" grpId="0" autoUpdateAnimBg="0"/>
      <p:bldP spid="112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2022"/>
          <p:cNvPicPr>
            <a:picLocks noChangeAspect="1" noChangeArrowheads="1"/>
          </p:cNvPicPr>
          <p:nvPr/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97" b="-484"/>
          <a:stretch>
            <a:fillRect/>
          </a:stretch>
        </p:blipFill>
        <p:spPr bwMode="auto">
          <a:xfrm>
            <a:off x="428625" y="1143000"/>
            <a:ext cx="13525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7188" y="2135188"/>
            <a:ext cx="5237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探究物体所受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重力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大小与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质量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的关系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86125"/>
            <a:ext cx="3167063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2927350"/>
            <a:ext cx="29718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13" y="2998788"/>
            <a:ext cx="2224087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798126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 noChangeAspect="1"/>
          </p:cNvGrpSpPr>
          <p:nvPr/>
        </p:nvGrpSpPr>
        <p:grpSpPr bwMode="auto">
          <a:xfrm>
            <a:off x="2071688" y="1054100"/>
            <a:ext cx="4572000" cy="5565775"/>
            <a:chOff x="0" y="0"/>
            <a:chExt cx="2205" cy="2976"/>
          </a:xfrm>
        </p:grpSpPr>
        <p:pic>
          <p:nvPicPr>
            <p:cNvPr id="40963" name="Picture 3" descr="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2" cy="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64" name="Picture 4" descr="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96"/>
              <a:ext cx="572" cy="2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65" name="Picture 5" descr="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96"/>
              <a:ext cx="573" cy="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652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Group 2"/>
          <p:cNvGraphicFramePr>
            <a:graphicFrameLocks noGrp="1"/>
          </p:cNvGraphicFramePr>
          <p:nvPr/>
        </p:nvGraphicFramePr>
        <p:xfrm>
          <a:off x="468313" y="1066800"/>
          <a:ext cx="8208962" cy="2933701"/>
        </p:xfrm>
        <a:graphic>
          <a:graphicData uri="http://schemas.openxmlformats.org/drawingml/2006/table">
            <a:tbl>
              <a:tblPr/>
              <a:tblGrid>
                <a:gridCol w="1657350"/>
                <a:gridCol w="2374900"/>
                <a:gridCol w="2376487"/>
                <a:gridCol w="1800225"/>
              </a:tblGrid>
              <a:tr h="1373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实验序号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钩码的质量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/kg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钩码的重力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/N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重力与质量的比值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N/kg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①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③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862"/>
                    </a:solidFill>
                  </a:tcPr>
                </a:tc>
              </a:tr>
            </a:tbl>
          </a:graphicData>
        </a:graphic>
      </p:graphicFrame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2843213" y="2401888"/>
            <a:ext cx="12239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0.05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5435600" y="2401888"/>
            <a:ext cx="8651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0.5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2843213" y="2906713"/>
            <a:ext cx="14398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0.10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5435600" y="2906713"/>
            <a:ext cx="10795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1.0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2843213" y="340995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0.15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5435600" y="3409950"/>
            <a:ext cx="1079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1.5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7451725" y="2401888"/>
            <a:ext cx="720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10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7451725" y="2906713"/>
            <a:ext cx="720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10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7451725" y="3409950"/>
            <a:ext cx="720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/>
              <a:t>10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357188" y="4175125"/>
            <a:ext cx="958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FF3300"/>
                </a:solidFill>
                <a:latin typeface="+mn-ea"/>
                <a:ea typeface="+mn-ea"/>
              </a:rPr>
              <a:t>结论</a:t>
            </a:r>
            <a:r>
              <a:rPr lang="en-US" altLang="zh-CN" sz="2400" b="1" dirty="0">
                <a:solidFill>
                  <a:srgbClr val="FF3300"/>
                </a:solidFill>
                <a:latin typeface="+mn-ea"/>
                <a:ea typeface="+mn-ea"/>
              </a:rPr>
              <a:t>: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22263" y="4786313"/>
            <a:ext cx="5464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物体所受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重力的大小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与它的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质量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ea typeface="+mn-ea"/>
              </a:rPr>
              <a:t>成</a:t>
            </a:r>
            <a:r>
              <a:rPr lang="zh-CN" altLang="en-US" sz="2400" b="1" dirty="0">
                <a:solidFill>
                  <a:srgbClr val="FF0066"/>
                </a:solidFill>
                <a:latin typeface="+mn-ea"/>
                <a:ea typeface="+mn-ea"/>
              </a:rPr>
              <a:t>正比</a:t>
            </a:r>
            <a:endParaRPr lang="en-US" altLang="zh-CN" sz="2400" b="1" dirty="0">
              <a:solidFill>
                <a:srgbClr val="FF0066"/>
              </a:solidFill>
              <a:latin typeface="+mn-ea"/>
              <a:ea typeface="+mn-ea"/>
            </a:endParaRP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349250" y="5357813"/>
            <a:ext cx="452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两者之间的</a:t>
            </a:r>
            <a:r>
              <a:rPr lang="zh-CN" altLang="en-US" sz="2400" b="1" dirty="0">
                <a:solidFill>
                  <a:srgbClr val="FF0066"/>
                </a:solidFill>
                <a:latin typeface="+mn-ea"/>
                <a:ea typeface="+mn-ea"/>
              </a:rPr>
              <a:t>关系</a:t>
            </a: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可表示为</a:t>
            </a:r>
            <a:r>
              <a:rPr lang="zh-CN" altLang="en-US" sz="2400" b="1" dirty="0">
                <a:solidFill>
                  <a:srgbClr val="FF0066"/>
                </a:solidFill>
                <a:latin typeface="+mn-ea"/>
                <a:ea typeface="+mn-ea"/>
              </a:rPr>
              <a:t> </a:t>
            </a:r>
            <a:r>
              <a:rPr lang="en-US" altLang="zh-CN" sz="2400" b="1" i="1" dirty="0">
                <a:solidFill>
                  <a:srgbClr val="FF0066"/>
                </a:solidFill>
                <a:latin typeface="+mn-ea"/>
                <a:ea typeface="+mn-ea"/>
              </a:rPr>
              <a:t>G </a:t>
            </a:r>
            <a:r>
              <a:rPr lang="en-US" altLang="zh-CN" sz="2400" b="1" dirty="0">
                <a:solidFill>
                  <a:srgbClr val="FF0066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66"/>
                </a:solidFill>
                <a:latin typeface="+mn-ea"/>
                <a:ea typeface="+mn-ea"/>
              </a:rPr>
              <a:t>mg</a:t>
            </a:r>
            <a:endParaRPr lang="zh-CN" altLang="en-US" sz="2400" b="1" i="1" dirty="0">
              <a:solidFill>
                <a:srgbClr val="FF0066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9592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9" grpId="0" autoUpdateAnimBg="0"/>
      <p:bldP spid="20510" grpId="0" autoUpdateAnimBg="0"/>
      <p:bldP spid="20511" grpId="0" autoUpdateAnimBg="0"/>
      <p:bldP spid="20512" grpId="0" autoUpdateAnimBg="0"/>
      <p:bldP spid="20513" grpId="0" autoUpdateAnimBg="0"/>
      <p:bldP spid="20514" grpId="0" autoUpdateAnimBg="0"/>
      <p:bldP spid="20515" grpId="0" autoUpdateAnimBg="0"/>
      <p:bldP spid="20516" grpId="0" autoUpdateAnimBg="0"/>
      <p:bldP spid="20517" grpId="0" autoUpdateAnimBg="0"/>
      <p:bldP spid="20518" grpId="0" autoUpdateAnimBg="0"/>
      <p:bldP spid="20519" grpId="0" autoUpdateAnimBg="0"/>
      <p:bldP spid="205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887413"/>
            <a:ext cx="7572375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577975" y="3403600"/>
            <a:ext cx="578008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       公式</a:t>
            </a:r>
            <a:r>
              <a:rPr lang="en-US" altLang="zh-CN" sz="2400" b="1" i="1" dirty="0">
                <a:solidFill>
                  <a:srgbClr val="FF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solidFill>
                  <a:srgbClr val="FF0066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mg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，</a:t>
            </a:r>
            <a:r>
              <a:rPr lang="en-US" altLang="zh-CN" sz="2400" b="1" i="1" dirty="0">
                <a:solidFill>
                  <a:srgbClr val="FF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 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表示</a:t>
            </a:r>
            <a:r>
              <a:rPr lang="zh-CN" altLang="en-US" sz="2400" b="1" dirty="0">
                <a:solidFill>
                  <a:srgbClr val="FF0066"/>
                </a:solidFill>
                <a:latin typeface="+mn-ea"/>
                <a:ea typeface="+mn-ea"/>
              </a:rPr>
              <a:t>物体所受重力的大小与质量之比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，约等于</a:t>
            </a:r>
            <a:r>
              <a:rPr lang="en-US" altLang="zh-CN" sz="2400" b="1" dirty="0">
                <a:solidFill>
                  <a:srgbClr val="FF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9.8 N/kg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,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在不要求精确的情况下，可取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=10 N/kg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lang="en-US" altLang="zh-CN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13562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857250" y="2630488"/>
            <a:ext cx="47148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zh-CN" altLang="en-US" sz="2400" b="1" dirty="0">
                <a:latin typeface="+mn-ea"/>
                <a:ea typeface="+mn-ea"/>
              </a:rPr>
              <a:t> 你知道</a:t>
            </a:r>
            <a:r>
              <a:rPr lang="en-US" altLang="zh-CN" sz="2400" b="1" dirty="0">
                <a:latin typeface="+mn-ea"/>
                <a:ea typeface="+mn-ea"/>
              </a:rPr>
              <a:t>9.8N/kg</a:t>
            </a:r>
            <a:r>
              <a:rPr lang="zh-CN" altLang="en-US" sz="2400" b="1" dirty="0">
                <a:latin typeface="+mn-ea"/>
                <a:ea typeface="+mn-ea"/>
              </a:rPr>
              <a:t>的物理意义吗？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54013" y="119062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4000" b="1">
                <a:solidFill>
                  <a:schemeClr val="tx2"/>
                </a:solidFill>
                <a:ea typeface="华文新魏" pitchFamily="2" charset="-122"/>
              </a:rPr>
              <a:t>说一说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28688" y="3357563"/>
            <a:ext cx="7848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在地球附近的质量为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1 kg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的物体所受到的重力为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9.8 N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。</a:t>
            </a:r>
            <a:endParaRPr lang="en-US" altLang="zh-CN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7046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  <p:bldP spid="22532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956</Words>
  <Application>Microsoft Office PowerPoint</Application>
  <PresentationFormat>全屏显示(4:3)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3</cp:revision>
  <dcterms:created xsi:type="dcterms:W3CDTF">2020-04-20T03:18:26Z</dcterms:created>
  <dcterms:modified xsi:type="dcterms:W3CDTF">2020-04-22T08:07:33Z</dcterms:modified>
</cp:coreProperties>
</file>