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tags" Target="tags/tag1.xml" /><Relationship Id="rId24" Type="http://schemas.openxmlformats.org/officeDocument/2006/relationships/presProps" Target="presProps.xml" /><Relationship Id="rId25" Type="http://schemas.openxmlformats.org/officeDocument/2006/relationships/viewProps" Target="viewProps.xml" /><Relationship Id="rId26" Type="http://schemas.openxmlformats.org/officeDocument/2006/relationships/theme" Target="theme/theme1.xml" /><Relationship Id="rId27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image" Target="file:///D:\qq&#25991;&#20214;\712321467\Image\C2C\Image2\%7b75232B38-A165-1FB7-499C-2E1C792CACB5%7d.png" TargetMode="External" /><Relationship Id="rId23" Type="http://schemas.openxmlformats.org/officeDocument/2006/relationships/image" Target="../media/image1.png" /><Relationship Id="rId24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3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2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27.png" /><Relationship Id="rId3" Type="http://schemas.openxmlformats.org/officeDocument/2006/relationships/image" Target="../media/image28.png" /><Relationship Id="rId4" Type="http://schemas.openxmlformats.org/officeDocument/2006/relationships/image" Target="../media/image2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0.gif" /><Relationship Id="rId3" Type="http://schemas.openxmlformats.org/officeDocument/2006/relationships/image" Target="../media/image31.gif" /><Relationship Id="rId4" Type="http://schemas.openxmlformats.org/officeDocument/2006/relationships/image" Target="../media/image32.gif" /><Relationship Id="rId5" Type="http://schemas.openxmlformats.org/officeDocument/2006/relationships/image" Target="../media/image33.gi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34.png" /><Relationship Id="rId3" Type="http://schemas.openxmlformats.org/officeDocument/2006/relationships/video" Target="../media/media2.mp4" /><Relationship Id="rId4" Type="http://schemas.microsoft.com/office/2007/relationships/media" Target="../media/media2.mp4" /><Relationship Id="rId5" Type="http://schemas.openxmlformats.org/officeDocument/2006/relationships/image" Target="../media/image35.gif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36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7.png" /><Relationship Id="rId3" Type="http://schemas.openxmlformats.org/officeDocument/2006/relationships/image" Target="../media/image38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3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40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41.png" /><Relationship Id="rId3" Type="http://schemas.openxmlformats.org/officeDocument/2006/relationships/image" Target="../media/image42.png" /><Relationship Id="rId4" Type="http://schemas.openxmlformats.org/officeDocument/2006/relationships/image" Target="../media/image43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44.png" /><Relationship Id="rId3" Type="http://schemas.openxmlformats.org/officeDocument/2006/relationships/image" Target="../media/image4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46.png" /><Relationship Id="rId3" Type="http://schemas.openxmlformats.org/officeDocument/2006/relationships/image" Target="../media/image47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48.png" /><Relationship Id="rId3" Type="http://schemas.openxmlformats.org/officeDocument/2006/relationships/image" Target="../media/image49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Relationship Id="rId3" Type="http://schemas.openxmlformats.org/officeDocument/2006/relationships/image" Target="../media/image7.png" /><Relationship Id="rId4" Type="http://schemas.openxmlformats.org/officeDocument/2006/relationships/image" Target="../media/image8.png" /><Relationship Id="rId5" Type="http://schemas.openxmlformats.org/officeDocument/2006/relationships/image" Target="../media/image9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gif" /><Relationship Id="rId3" Type="http://schemas.openxmlformats.org/officeDocument/2006/relationships/image" Target="../media/image11.png" /><Relationship Id="rId4" Type="http://schemas.openxmlformats.org/officeDocument/2006/relationships/image" Target="../media/image12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3.gif" /><Relationship Id="rId3" Type="http://schemas.openxmlformats.org/officeDocument/2006/relationships/image" Target="../media/image14.gif" /><Relationship Id="rId4" Type="http://schemas.openxmlformats.org/officeDocument/2006/relationships/image" Target="../media/image15.gi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6.gif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7.png" /><Relationship Id="rId3" Type="http://schemas.openxmlformats.org/officeDocument/2006/relationships/image" Target="../media/image18.gif" /><Relationship Id="rId4" Type="http://schemas.openxmlformats.org/officeDocument/2006/relationships/image" Target="../media/image1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20.png" /><Relationship Id="rId3" Type="http://schemas.openxmlformats.org/officeDocument/2006/relationships/image" Target="../media/image21.png" /><Relationship Id="rId4" Type="http://schemas.openxmlformats.org/officeDocument/2006/relationships/image" Target="../media/image22.png" /><Relationship Id="rId5" Type="http://schemas.openxmlformats.org/officeDocument/2006/relationships/image" Target="../media/image23.png" /><Relationship Id="rId6" Type="http://schemas.openxmlformats.org/officeDocument/2006/relationships/image" Target="../media/image24.png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image" Target="../media/image2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9696" y="-210"/>
            <a:ext cx="12182914" cy="6904292"/>
            <a:chExt cx="12182914" cy="6904292"/>
          </a:xfrm>
        </p:grpSpPr>
        <p:sp>
          <p:nvSpPr>
            <p:cNvPr id="3" name="形状1"/>
            <p:cNvSpPr txBox="1"/>
            <p:nvPr/>
          </p:nvSpPr>
          <p:spPr>
            <a:xfrm>
              <a:off x="9964" y="0"/>
              <a:ext cx="12172950" cy="368998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5336398" y="2139268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4065829" y="1044741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</a:t>
              </a: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节 力</a:t>
              </a:r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5127648" y="2204466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4741371" y="359998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第七章——力</a:t>
              </a:r>
            </a:p>
          </p:txBody>
        </p:sp>
        <p:pic>
          <p:nvPicPr>
            <p:cNvPr id="8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85598" y="3014711"/>
              <a:ext cx="5051870" cy="3690137"/>
            </a:xfrm>
            <a:prstGeom prst="ellipse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1932"/>
            <a:stretch>
              <a:fillRect/>
            </a:stretch>
          </p:blipFill>
          <p:spPr>
            <a:xfrm>
              <a:off x="0" y="23070"/>
              <a:ext cx="4606878" cy="68812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5563086" cy="660949"/>
            </a:xfrm>
            <a:custGeom>
              <a:gdLst>
                <a:gd name="connsiteX0" fmla="*/ 110158 w 5563086"/>
                <a:gd name="connsiteY0" fmla="*/ 0 h 660949"/>
                <a:gd name="connsiteX1" fmla="*/ 5452928 w 5563086"/>
                <a:gd name="connsiteY1" fmla="*/ 0 h 660949"/>
                <a:gd name="connsiteX2" fmla="*/ 5482143 w 5563086"/>
                <a:gd name="connsiteY2" fmla="*/ 0 h 660949"/>
                <a:gd name="connsiteX3" fmla="*/ 5551480 w 5563086"/>
                <a:gd name="connsiteY3" fmla="*/ 52923 h 660949"/>
                <a:gd name="connsiteX4" fmla="*/ 5563086 w 5563086"/>
                <a:gd name="connsiteY4" fmla="*/ 550791 h 660949"/>
                <a:gd name="connsiteX5" fmla="*/ 5563086 w 5563086"/>
                <a:gd name="connsiteY5" fmla="*/ 580007 h 660949"/>
                <a:gd name="connsiteX6" fmla="*/ 5510163 w 5563086"/>
                <a:gd name="connsiteY6" fmla="*/ 649343 h 660949"/>
                <a:gd name="connsiteX7" fmla="*/ 110158 w 5563086"/>
                <a:gd name="connsiteY7" fmla="*/ 660949 h 660949"/>
                <a:gd name="connsiteX8" fmla="*/ 49320 w 5563086"/>
                <a:gd name="connsiteY8" fmla="*/ 660949 h 660949"/>
                <a:gd name="connsiteX9" fmla="*/ 0 w 5563086"/>
                <a:gd name="connsiteY9" fmla="*/ 110158 h 660949"/>
                <a:gd name="connsiteX10" fmla="*/ 0 w 5563086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63086" h="660949">
                  <a:moveTo>
                    <a:pt x="110158" y="0"/>
                  </a:moveTo>
                  <a:lnTo>
                    <a:pt x="5452928" y="0"/>
                  </a:lnTo>
                  <a:cubicBezTo>
                    <a:pt x="5482143" y="0"/>
                    <a:pt x="5510163" y="11606"/>
                    <a:pt x="5530821" y="32265"/>
                  </a:cubicBezTo>
                  <a:cubicBezTo>
                    <a:pt x="5551480" y="52923"/>
                    <a:pt x="5563086" y="80942"/>
                    <a:pt x="5563086" y="110158"/>
                  </a:cubicBezTo>
                  <a:lnTo>
                    <a:pt x="5563086" y="550791"/>
                  </a:lnTo>
                  <a:cubicBezTo>
                    <a:pt x="5563086" y="580007"/>
                    <a:pt x="5551480" y="608026"/>
                    <a:pt x="5530821" y="628685"/>
                  </a:cubicBezTo>
                  <a:cubicBezTo>
                    <a:pt x="5510163" y="649343"/>
                    <a:pt x="5482143" y="660949"/>
                    <a:pt x="545292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力的三要素和力的示意图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624" y="1993163"/>
            <a:ext cx="3040009" cy="3867140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804091" y="1129046"/>
            <a:ext cx="9252452" cy="14583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如图所示，在教室门上</a:t>
            </a: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三点上分别用力拉门请说出手拉门的难易程度有什么不同？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931793" y="2714530"/>
            <a:ext cx="6587300" cy="24257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用相同大小和方向的力拉门，作用在A位置门很容易拉动，作用在C位置门很难被拉动。</a:t>
            </a:r>
            <a:r>
              <a:rPr lang="zh-CN" altLang="en-US" sz="28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这说明力作用的作用点不同，其作用效果也不相同。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818112" y="180861"/>
              <a:ext cx="5563086" cy="660949"/>
            </a:xfrm>
            <a:custGeom>
              <a:gdLst>
                <a:gd name="connsiteX0" fmla="*/ 110158 w 5563086"/>
                <a:gd name="connsiteY0" fmla="*/ 0 h 660949"/>
                <a:gd name="connsiteX1" fmla="*/ 5452928 w 5563086"/>
                <a:gd name="connsiteY1" fmla="*/ 0 h 660949"/>
                <a:gd name="connsiteX2" fmla="*/ 5482143 w 5563086"/>
                <a:gd name="connsiteY2" fmla="*/ 0 h 660949"/>
                <a:gd name="connsiteX3" fmla="*/ 5551480 w 5563086"/>
                <a:gd name="connsiteY3" fmla="*/ 52923 h 660949"/>
                <a:gd name="connsiteX4" fmla="*/ 5563086 w 5563086"/>
                <a:gd name="connsiteY4" fmla="*/ 550791 h 660949"/>
                <a:gd name="connsiteX5" fmla="*/ 5563086 w 5563086"/>
                <a:gd name="connsiteY5" fmla="*/ 580007 h 660949"/>
                <a:gd name="connsiteX6" fmla="*/ 5510163 w 5563086"/>
                <a:gd name="connsiteY6" fmla="*/ 649343 h 660949"/>
                <a:gd name="connsiteX7" fmla="*/ 110158 w 5563086"/>
                <a:gd name="connsiteY7" fmla="*/ 660949 h 660949"/>
                <a:gd name="connsiteX8" fmla="*/ 49320 w 5563086"/>
                <a:gd name="connsiteY8" fmla="*/ 660949 h 660949"/>
                <a:gd name="connsiteX9" fmla="*/ 0 w 5563086"/>
                <a:gd name="connsiteY9" fmla="*/ 110158 h 660949"/>
                <a:gd name="connsiteX10" fmla="*/ 0 w 5563086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63086" h="660949">
                  <a:moveTo>
                    <a:pt x="110158" y="0"/>
                  </a:moveTo>
                  <a:lnTo>
                    <a:pt x="5452928" y="0"/>
                  </a:lnTo>
                  <a:cubicBezTo>
                    <a:pt x="5482143" y="0"/>
                    <a:pt x="5510163" y="11606"/>
                    <a:pt x="5530821" y="32265"/>
                  </a:cubicBezTo>
                  <a:cubicBezTo>
                    <a:pt x="5551480" y="52923"/>
                    <a:pt x="5563086" y="80942"/>
                    <a:pt x="5563086" y="110158"/>
                  </a:cubicBezTo>
                  <a:lnTo>
                    <a:pt x="5563086" y="550791"/>
                  </a:lnTo>
                  <a:cubicBezTo>
                    <a:pt x="5563086" y="580007"/>
                    <a:pt x="5551480" y="608026"/>
                    <a:pt x="5530821" y="628685"/>
                  </a:cubicBezTo>
                  <a:cubicBezTo>
                    <a:pt x="5510163" y="649343"/>
                    <a:pt x="5482143" y="660949"/>
                    <a:pt x="545292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力的三要素和力的示意图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399383" y="930173"/>
            <a:ext cx="7313409" cy="17525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物理学中通常用一条带箭头的线段来表示力，</a:t>
            </a:r>
            <a:r>
              <a:rPr lang="zh-CN" altLang="en-US" sz="23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箭头表示力的方向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  <a:r>
              <a:rPr lang="zh-CN" altLang="en-US" sz="23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线段的起点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或终点</a:t>
            </a:r>
            <a:r>
              <a:rPr lang="zh-CN" altLang="en-US" sz="23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表示力的作用点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，这种表示力的方式叫做力的示意图。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891797" y="3054668"/>
            <a:ext cx="4057650" cy="58673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画力的示意图的步骤：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1154830" y="3457804"/>
            <a:ext cx="5405374" cy="8000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①确定作用点。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1155411" y="3988708"/>
            <a:ext cx="3314700" cy="7492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②标出力的方向。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1154992" y="4512621"/>
            <a:ext cx="2933700" cy="7492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③标力的大小。</a:t>
            </a:r>
          </a:p>
        </p:txBody>
      </p:sp>
      <p:sp>
        <p:nvSpPr>
          <p:cNvPr id="13" name="文本6" title=""/>
          <p:cNvSpPr txBox="1"/>
          <p:nvPr/>
        </p:nvSpPr>
        <p:spPr>
          <a:xfrm>
            <a:off x="892312" y="5261400"/>
            <a:ext cx="6096000" cy="7493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0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注意：在同一图中，力越大，线段应该画得越长。</a:t>
            </a:r>
          </a:p>
        </p:txBody>
      </p:sp>
      <p:pic>
        <p:nvPicPr>
          <p:cNvPr id="14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3057" y="674034"/>
            <a:ext cx="3439828" cy="1634910"/>
          </a:xfrm>
          <a:prstGeom prst="rect">
            <a:avLst/>
          </a:prstGeom>
        </p:spPr>
      </p:pic>
      <p:pic>
        <p:nvPicPr>
          <p:cNvPr id="15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388" r="2439"/>
          <a:stretch>
            <a:fillRect/>
          </a:stretch>
        </p:blipFill>
        <p:spPr>
          <a:xfrm>
            <a:off x="7923057" y="3224327"/>
            <a:ext cx="1299005" cy="1288727"/>
          </a:xfrm>
          <a:prstGeom prst="rect">
            <a:avLst/>
          </a:prstGeom>
        </p:spPr>
      </p:pic>
      <p:sp>
        <p:nvSpPr>
          <p:cNvPr id="16" name="形状2" title=""/>
          <p:cNvSpPr txBox="1"/>
          <p:nvPr/>
        </p:nvSpPr>
        <p:spPr>
          <a:xfrm rot="10800000" flipH="1">
            <a:off x="9228927" y="3142198"/>
            <a:ext cx="1485973" cy="517724"/>
          </a:xfrm>
          <a:prstGeom prst="straightConnector1">
            <a:avLst/>
          </a:prstGeom>
          <a:solidFill>
            <a:srgbClr val="FFFFFF">
              <a:alpha val="0"/>
            </a:srgbClr>
          </a:solidFill>
          <a:ln w="57150">
            <a:solidFill>
              <a:srgbClr val="00B0F0">
                <a:alpha val="100000"/>
              </a:srgbClr>
            </a:solidFill>
            <a:prstDash val="solid"/>
            <a:tailEnd type="triangle" w="med" len="me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7" name="组合2" title=""/>
          <p:cNvGrpSpPr/>
          <p:nvPr/>
        </p:nvGrpSpPr>
        <p:grpSpPr>
          <a:xfrm>
            <a:off x="8163062" y="2627953"/>
            <a:ext cx="1197507" cy="1098660"/>
            <a:chExt cx="1197507" cy="1098660"/>
          </a:xfrm>
        </p:grpSpPr>
        <p:sp>
          <p:nvSpPr>
            <p:cNvPr id="18" name="形状8"/>
            <p:cNvSpPr txBox="1"/>
            <p:nvPr/>
          </p:nvSpPr>
          <p:spPr>
            <a:xfrm>
              <a:off x="985829" y="1010564"/>
              <a:ext cx="92225" cy="88096"/>
            </a:xfrm>
            <a:prstGeom prst="ellipse">
              <a:avLst/>
            </a:prstGeom>
            <a:solidFill>
              <a:srgbClr val="002060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9"/>
            <p:cNvSpPr txBox="1"/>
            <p:nvPr/>
          </p:nvSpPr>
          <p:spPr>
            <a:xfrm>
              <a:off x="0" y="0"/>
              <a:ext cx="1197507" cy="51698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133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作用点</a:t>
              </a:r>
            </a:p>
          </p:txBody>
        </p:sp>
        <p:sp>
          <p:nvSpPr>
            <p:cNvPr id="20" name="形状7"/>
            <p:cNvSpPr txBox="1"/>
            <p:nvPr/>
          </p:nvSpPr>
          <p:spPr>
            <a:xfrm>
              <a:off x="703549" y="352320"/>
              <a:ext cx="328392" cy="65824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1" name="组合3" title=""/>
          <p:cNvGrpSpPr/>
          <p:nvPr/>
        </p:nvGrpSpPr>
        <p:grpSpPr>
          <a:xfrm>
            <a:off x="9804296" y="2277210"/>
            <a:ext cx="1359320" cy="962241"/>
            <a:chExt cx="1359320" cy="962241"/>
          </a:xfrm>
        </p:grpSpPr>
        <p:sp>
          <p:nvSpPr>
            <p:cNvPr id="22" name="文本10"/>
            <p:cNvSpPr txBox="1"/>
            <p:nvPr/>
          </p:nvSpPr>
          <p:spPr>
            <a:xfrm>
              <a:off x="0" y="0"/>
              <a:ext cx="1359320" cy="51698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133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方向</a:t>
              </a:r>
            </a:p>
          </p:txBody>
        </p:sp>
        <p:sp>
          <p:nvSpPr>
            <p:cNvPr id="23" name="形状9"/>
            <p:cNvSpPr txBox="1"/>
            <p:nvPr/>
          </p:nvSpPr>
          <p:spPr>
            <a:xfrm>
              <a:off x="417673" y="302496"/>
              <a:ext cx="341096" cy="65974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4" name="组合4" title=""/>
          <p:cNvGrpSpPr/>
          <p:nvPr/>
        </p:nvGrpSpPr>
        <p:grpSpPr>
          <a:xfrm>
            <a:off x="9593326" y="3482954"/>
            <a:ext cx="1359320" cy="752126"/>
            <a:chExt cx="1359320" cy="752126"/>
          </a:xfrm>
        </p:grpSpPr>
        <p:sp>
          <p:nvSpPr>
            <p:cNvPr id="25" name="文本11"/>
            <p:cNvSpPr txBox="1"/>
            <p:nvPr/>
          </p:nvSpPr>
          <p:spPr>
            <a:xfrm>
              <a:off x="0" y="235140"/>
              <a:ext cx="1359320" cy="51698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133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大小</a:t>
              </a:r>
            </a:p>
          </p:txBody>
        </p:sp>
        <p:sp>
          <p:nvSpPr>
            <p:cNvPr id="26" name="形状10"/>
            <p:cNvSpPr txBox="1"/>
            <p:nvPr/>
          </p:nvSpPr>
          <p:spPr>
            <a:xfrm>
              <a:off x="214390" y="0"/>
              <a:ext cx="341096" cy="31296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7" name="文本7" title=""/>
          <p:cNvSpPr txBox="1"/>
          <p:nvPr/>
        </p:nvSpPr>
        <p:spPr>
          <a:xfrm>
            <a:off x="10245864" y="3143440"/>
            <a:ext cx="1420324" cy="77046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0" i="1">
                <a:solidFill>
                  <a:srgbClr val="00206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400" b="0" i="0">
                <a:solidFill>
                  <a:srgbClr val="002060">
                    <a:alpha val="100000"/>
                  </a:srgbClr>
                </a:solidFill>
                <a:latin typeface="Times New Roman"/>
                <a:ea typeface="Times New Roman"/>
              </a:rPr>
              <a:t>=100N</a:t>
            </a:r>
          </a:p>
        </p:txBody>
      </p:sp>
      <p:sp>
        <p:nvSpPr>
          <p:cNvPr id="28" name="文本8" title=""/>
          <p:cNvSpPr txBox="1"/>
          <p:nvPr/>
        </p:nvSpPr>
        <p:spPr>
          <a:xfrm>
            <a:off x="9562786" y="237887"/>
            <a:ext cx="1420324" cy="77046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0" i="1">
                <a:solidFill>
                  <a:srgbClr val="00206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400" b="0" i="0">
                <a:solidFill>
                  <a:srgbClr val="002060">
                    <a:alpha val="100000"/>
                  </a:srgbClr>
                </a:solidFill>
                <a:latin typeface="Times New Roman"/>
                <a:ea typeface="Times New Roman"/>
              </a:rPr>
              <a:t>=100N</a:t>
            </a:r>
          </a:p>
        </p:txBody>
      </p:sp>
      <p:grpSp>
        <p:nvGrpSpPr>
          <p:cNvPr id="29" name="组合5" title=""/>
          <p:cNvGrpSpPr/>
          <p:nvPr/>
        </p:nvGrpSpPr>
        <p:grpSpPr>
          <a:xfrm>
            <a:off x="7923305" y="4784476"/>
            <a:ext cx="4020742" cy="1533943"/>
            <a:chExt cx="4020742" cy="1533943"/>
          </a:xfrm>
        </p:grpSpPr>
        <p:pic>
          <p:nvPicPr>
            <p:cNvPr id="3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26388" r="2439"/>
            <a:stretch>
              <a:fillRect/>
            </a:stretch>
          </p:blipFill>
          <p:spPr>
            <a:xfrm>
              <a:off x="0" y="82129"/>
              <a:ext cx="1299005" cy="1288727"/>
            </a:xfrm>
            <a:prstGeom prst="rect">
              <a:avLst/>
            </a:prstGeom>
          </p:spPr>
        </p:pic>
        <p:sp>
          <p:nvSpPr>
            <p:cNvPr id="31" name="形状11"/>
            <p:cNvSpPr txBox="1"/>
            <p:nvPr/>
          </p:nvSpPr>
          <p:spPr>
            <a:xfrm rot="10800000" flipH="1">
              <a:off x="1305870" y="0"/>
              <a:ext cx="1485973" cy="517724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00B0F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形状12"/>
            <p:cNvSpPr txBox="1"/>
            <p:nvPr/>
          </p:nvSpPr>
          <p:spPr>
            <a:xfrm>
              <a:off x="1225826" y="496320"/>
              <a:ext cx="92225" cy="88096"/>
            </a:xfrm>
            <a:prstGeom prst="ellipse">
              <a:avLst/>
            </a:prstGeom>
            <a:solidFill>
              <a:srgbClr val="002060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3" name="文本12"/>
            <p:cNvSpPr txBox="1"/>
            <p:nvPr/>
          </p:nvSpPr>
          <p:spPr>
            <a:xfrm>
              <a:off x="2102279" y="57618"/>
              <a:ext cx="1420324" cy="77046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</a:pP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=100N</a:t>
              </a:r>
            </a:p>
          </p:txBody>
        </p:sp>
        <p:sp>
          <p:nvSpPr>
            <p:cNvPr id="34" name="文本13"/>
            <p:cNvSpPr txBox="1"/>
            <p:nvPr/>
          </p:nvSpPr>
          <p:spPr>
            <a:xfrm>
              <a:off x="1441023" y="897167"/>
              <a:ext cx="2579719" cy="63677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力的示意图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0" grpId="0" animBg="1"/>
      <p:bldP spid="16" grpId="0" animBg="1"/>
      <p:bldP spid="21" grpId="0" animBg="1"/>
      <p:bldP spid="11" grpId="0" animBg="1"/>
      <p:bldP spid="24" grpId="0" animBg="1"/>
      <p:bldP spid="27" grpId="0" animBg="1"/>
      <p:bldP spid="12" grpId="0" animBg="1"/>
      <p:bldP spid="29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515336" cy="660949"/>
            </a:xfrm>
            <a:custGeom>
              <a:gdLst>
                <a:gd name="connsiteX0" fmla="*/ 110158 w 4515336"/>
                <a:gd name="connsiteY0" fmla="*/ 0 h 660949"/>
                <a:gd name="connsiteX1" fmla="*/ 4405178 w 4515336"/>
                <a:gd name="connsiteY1" fmla="*/ 0 h 660949"/>
                <a:gd name="connsiteX2" fmla="*/ 4466016 w 4515336"/>
                <a:gd name="connsiteY2" fmla="*/ 0 h 660949"/>
                <a:gd name="connsiteX3" fmla="*/ 4515336 w 4515336"/>
                <a:gd name="connsiteY3" fmla="*/ 550791 h 660949"/>
                <a:gd name="connsiteX4" fmla="*/ 4515336 w 4515336"/>
                <a:gd name="connsiteY4" fmla="*/ 611630 h 660949"/>
                <a:gd name="connsiteX5" fmla="*/ 110158 w 4515336"/>
                <a:gd name="connsiteY5" fmla="*/ 660949 h 660949"/>
                <a:gd name="connsiteX6" fmla="*/ 49320 w 4515336"/>
                <a:gd name="connsiteY6" fmla="*/ 660949 h 660949"/>
                <a:gd name="connsiteX7" fmla="*/ 0 w 4515336"/>
                <a:gd name="connsiteY7" fmla="*/ 110158 h 660949"/>
                <a:gd name="connsiteX8" fmla="*/ 0 w 45153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5336" h="660949">
                  <a:moveTo>
                    <a:pt x="110158" y="0"/>
                  </a:moveTo>
                  <a:lnTo>
                    <a:pt x="4405178" y="0"/>
                  </a:lnTo>
                  <a:cubicBezTo>
                    <a:pt x="4466016" y="0"/>
                    <a:pt x="4515336" y="49320"/>
                    <a:pt x="4515336" y="110158"/>
                  </a:cubicBezTo>
                  <a:lnTo>
                    <a:pt x="4515336" y="550791"/>
                  </a:lnTo>
                  <a:cubicBezTo>
                    <a:pt x="4515336" y="611630"/>
                    <a:pt x="4466016" y="660949"/>
                    <a:pt x="44051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力的作用是相互的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四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392" y="1076887"/>
            <a:ext cx="4393454" cy="247290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9" name="组合2" title=""/>
          <p:cNvGrpSpPr/>
          <p:nvPr/>
        </p:nvGrpSpPr>
        <p:grpSpPr>
          <a:xfrm>
            <a:off x="8368570" y="104870"/>
            <a:ext cx="4095521" cy="4757328"/>
            <a:chExt cx="4095521" cy="4757328"/>
          </a:xfrm>
        </p:grpSpPr>
        <p:pic>
          <p:nvPicPr>
            <p:cNvPr id="1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78" y="0"/>
              <a:ext cx="3981793" cy="2422779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1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528478"/>
              <a:ext cx="4095521" cy="2228850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pic>
        <p:nvPicPr>
          <p:cNvPr id="12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126" y="1053170"/>
            <a:ext cx="3904193" cy="2518762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文本1" title=""/>
          <p:cNvSpPr txBox="1"/>
          <p:nvPr/>
        </p:nvSpPr>
        <p:spPr>
          <a:xfrm>
            <a:off x="279521" y="5783370"/>
            <a:ext cx="11650866" cy="58673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划船、游泳、火箭升空、水上飞人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以上事例都是利用</a:t>
            </a:r>
            <a:r>
              <a:rPr lang="zh-CN" altLang="en-US" sz="27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物体间力的作用是相互的</a:t>
            </a:r>
          </a:p>
        </p:txBody>
      </p:sp>
      <p:sp>
        <p:nvSpPr>
          <p:cNvPr id="14" name="文本2" title=""/>
          <p:cNvSpPr txBox="1"/>
          <p:nvPr/>
        </p:nvSpPr>
        <p:spPr>
          <a:xfrm>
            <a:off x="602590" y="4145242"/>
            <a:ext cx="6848475" cy="9829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划船时，船桨对水施力，同时水对船桨也施力</a:t>
            </a:r>
          </a:p>
          <a:p>
            <a:pPr marL="0" algn="l">
              <a:lnSpc>
                <a:spcPts val="31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游泳时，手对水施力，同时水对手也施力</a:t>
            </a:r>
          </a:p>
        </p:txBody>
      </p:sp>
      <p:sp>
        <p:nvSpPr>
          <p:cNvPr id="15" name="文本3" title=""/>
          <p:cNvSpPr txBox="1"/>
          <p:nvPr/>
        </p:nvSpPr>
        <p:spPr>
          <a:xfrm>
            <a:off x="602494" y="5128574"/>
            <a:ext cx="6848475" cy="58673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一个物体是施力物体的同时也是受力物体</a:t>
            </a:r>
          </a:p>
        </p:txBody>
      </p:sp>
      <p:sp>
        <p:nvSpPr>
          <p:cNvPr id="16" name="文本4" title=""/>
          <p:cNvSpPr txBox="1"/>
          <p:nvPr/>
        </p:nvSpPr>
        <p:spPr>
          <a:xfrm>
            <a:off x="1665446" y="3563979"/>
            <a:ext cx="4305300" cy="5816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施力物体和受力物体是谁？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9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515336" cy="660949"/>
            </a:xfrm>
            <a:custGeom>
              <a:gdLst>
                <a:gd name="connsiteX0" fmla="*/ 110158 w 4515336"/>
                <a:gd name="connsiteY0" fmla="*/ 0 h 660949"/>
                <a:gd name="connsiteX1" fmla="*/ 4405178 w 4515336"/>
                <a:gd name="connsiteY1" fmla="*/ 0 h 660949"/>
                <a:gd name="connsiteX2" fmla="*/ 4466016 w 4515336"/>
                <a:gd name="connsiteY2" fmla="*/ 0 h 660949"/>
                <a:gd name="connsiteX3" fmla="*/ 4515336 w 4515336"/>
                <a:gd name="connsiteY3" fmla="*/ 550791 h 660949"/>
                <a:gd name="connsiteX4" fmla="*/ 4515336 w 4515336"/>
                <a:gd name="connsiteY4" fmla="*/ 611630 h 660949"/>
                <a:gd name="connsiteX5" fmla="*/ 110158 w 4515336"/>
                <a:gd name="connsiteY5" fmla="*/ 660949 h 660949"/>
                <a:gd name="connsiteX6" fmla="*/ 49320 w 4515336"/>
                <a:gd name="connsiteY6" fmla="*/ 660949 h 660949"/>
                <a:gd name="connsiteX7" fmla="*/ 0 w 4515336"/>
                <a:gd name="connsiteY7" fmla="*/ 110158 h 660949"/>
                <a:gd name="connsiteX8" fmla="*/ 0 w 45153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5336" h="660949">
                  <a:moveTo>
                    <a:pt x="110158" y="0"/>
                  </a:moveTo>
                  <a:lnTo>
                    <a:pt x="4405178" y="0"/>
                  </a:lnTo>
                  <a:cubicBezTo>
                    <a:pt x="4466016" y="0"/>
                    <a:pt x="4515336" y="49320"/>
                    <a:pt x="4515336" y="110158"/>
                  </a:cubicBezTo>
                  <a:lnTo>
                    <a:pt x="4515336" y="550791"/>
                  </a:lnTo>
                  <a:cubicBezTo>
                    <a:pt x="4515336" y="611630"/>
                    <a:pt x="4466016" y="660949"/>
                    <a:pt x="44051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力的作用是相互的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四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534800" y="4262780"/>
            <a:ext cx="3723084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Wingdings"/>
              <a:buChar char="n"/>
            </a:pPr>
            <a:r>
              <a:rPr lang="zh-CN" altLang="en-US" sz="2799" b="0" i="0">
                <a:solidFill>
                  <a:srgbClr val="303033">
                    <a:alpha val="100000"/>
                  </a:srgbClr>
                </a:solidFill>
                <a:latin typeface="微软雅黑"/>
                <a:ea typeface="微软雅黑"/>
              </a:rPr>
              <a:t>相互作用力特点：</a:t>
            </a:r>
          </a:p>
        </p:txBody>
      </p:sp>
      <p:pic>
        <p:nvPicPr>
          <p:cNvPr id="9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6096391" y="1014527"/>
            <a:ext cx="5653945" cy="3180359"/>
          </a:xfrm>
          <a:prstGeom prst="rect">
            <a:avLst/>
          </a:prstGeom>
        </p:spPr>
      </p:pic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350" y="1149610"/>
            <a:ext cx="5300872" cy="2981754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文本2" title=""/>
          <p:cNvSpPr txBox="1"/>
          <p:nvPr/>
        </p:nvSpPr>
        <p:spPr>
          <a:xfrm>
            <a:off x="3960762" y="4264114"/>
            <a:ext cx="4559300" cy="206781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303033">
                    <a:alpha val="100000"/>
                  </a:srgbClr>
                </a:solidFill>
                <a:latin typeface="微软雅黑"/>
                <a:ea typeface="微软雅黑"/>
              </a:rPr>
              <a:t>力的大小？</a:t>
            </a:r>
          </a:p>
          <a:p>
            <a:pPr marL="0" algn="l"/>
            <a:r>
              <a:rPr lang="zh-CN" altLang="en-US" sz="2799" b="0" i="0">
                <a:solidFill>
                  <a:srgbClr val="303033">
                    <a:alpha val="100000"/>
                  </a:srgbClr>
                </a:solidFill>
                <a:latin typeface="微软雅黑"/>
                <a:ea typeface="微软雅黑"/>
              </a:rPr>
              <a:t>力的方向？</a:t>
            </a:r>
          </a:p>
          <a:p>
            <a:pPr marL="0" algn="l"/>
            <a:r>
              <a:rPr lang="zh-CN" altLang="en-US" sz="2799" b="0" i="0">
                <a:solidFill>
                  <a:srgbClr val="303033">
                    <a:alpha val="100000"/>
                  </a:srgbClr>
                </a:solidFill>
                <a:latin typeface="微软雅黑"/>
                <a:ea typeface="微软雅黑"/>
              </a:rPr>
              <a:t>力的作用点？</a:t>
            </a:r>
          </a:p>
          <a:p>
            <a:pPr marL="0" algn="l"/>
            <a:r>
              <a:rPr lang="zh-CN" altLang="en-US" sz="2799" b="0" i="0">
                <a:solidFill>
                  <a:srgbClr val="303033">
                    <a:alpha val="100000"/>
                  </a:srgbClr>
                </a:solidFill>
                <a:latin typeface="微软雅黑"/>
                <a:ea typeface="微软雅黑"/>
              </a:rPr>
              <a:t>力作用在几个物体上？</a:t>
            </a:r>
          </a:p>
        </p:txBody>
      </p:sp>
      <p:sp>
        <p:nvSpPr>
          <p:cNvPr id="12" name="文本3" title=""/>
          <p:cNvSpPr txBox="1"/>
          <p:nvPr/>
        </p:nvSpPr>
        <p:spPr>
          <a:xfrm>
            <a:off x="345948" y="4922349"/>
            <a:ext cx="3837384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（作用力与反作用力）</a:t>
            </a:r>
          </a:p>
        </p:txBody>
      </p:sp>
      <p:sp>
        <p:nvSpPr>
          <p:cNvPr id="13" name="文本4" title=""/>
          <p:cNvSpPr txBox="1"/>
          <p:nvPr/>
        </p:nvSpPr>
        <p:spPr>
          <a:xfrm>
            <a:off x="7654576" y="4333218"/>
            <a:ext cx="4095750" cy="192874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Wingdings"/>
              <a:buChar char="n"/>
            </a:pP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大小相等、</a:t>
            </a:r>
          </a:p>
          <a:p>
            <a:pPr marL="0" algn="l">
              <a:buFont typeface="Wingdings"/>
              <a:buChar char="n"/>
            </a:pP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方向相反、</a:t>
            </a:r>
          </a:p>
          <a:p>
            <a:pPr marL="0" algn="l">
              <a:buFont typeface="Wingdings"/>
              <a:buChar char="n"/>
            </a:pP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作用在不同物体并且在同一条直线上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3" name="形状1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818112" y="180861"/>
              <a:ext cx="4515336" cy="660949"/>
            </a:xfrm>
            <a:custGeom>
              <a:gdLst>
                <a:gd name="connsiteX0" fmla="*/ 110158 w 4515336"/>
                <a:gd name="connsiteY0" fmla="*/ 0 h 660949"/>
                <a:gd name="connsiteX1" fmla="*/ 4405178 w 4515336"/>
                <a:gd name="connsiteY1" fmla="*/ 0 h 660949"/>
                <a:gd name="connsiteX2" fmla="*/ 4466016 w 4515336"/>
                <a:gd name="connsiteY2" fmla="*/ 0 h 660949"/>
                <a:gd name="connsiteX3" fmla="*/ 4515336 w 4515336"/>
                <a:gd name="connsiteY3" fmla="*/ 550791 h 660949"/>
                <a:gd name="connsiteX4" fmla="*/ 4515336 w 4515336"/>
                <a:gd name="connsiteY4" fmla="*/ 611630 h 660949"/>
                <a:gd name="connsiteX5" fmla="*/ 110158 w 4515336"/>
                <a:gd name="connsiteY5" fmla="*/ 660949 h 660949"/>
                <a:gd name="connsiteX6" fmla="*/ 49320 w 4515336"/>
                <a:gd name="connsiteY6" fmla="*/ 660949 h 660949"/>
                <a:gd name="connsiteX7" fmla="*/ 0 w 4515336"/>
                <a:gd name="connsiteY7" fmla="*/ 110158 h 660949"/>
                <a:gd name="connsiteX8" fmla="*/ 0 w 45153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5336" h="660949">
                  <a:moveTo>
                    <a:pt x="110158" y="0"/>
                  </a:moveTo>
                  <a:lnTo>
                    <a:pt x="4405178" y="0"/>
                  </a:lnTo>
                  <a:cubicBezTo>
                    <a:pt x="4466016" y="0"/>
                    <a:pt x="4515336" y="49320"/>
                    <a:pt x="4515336" y="110158"/>
                  </a:cubicBezTo>
                  <a:lnTo>
                    <a:pt x="4515336" y="550791"/>
                  </a:lnTo>
                  <a:cubicBezTo>
                    <a:pt x="4515336" y="611630"/>
                    <a:pt x="4466016" y="660949"/>
                    <a:pt x="44051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力的作用是相互的</a:t>
              </a:r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四</a:t>
              </a:r>
            </a:p>
          </p:txBody>
        </p:sp>
      </p:grpSp>
      <p:sp>
        <p:nvSpPr>
          <p:cNvPr id="7" name="文本1" title=""/>
          <p:cNvSpPr txBox="1"/>
          <p:nvPr/>
        </p:nvSpPr>
        <p:spPr>
          <a:xfrm>
            <a:off x="769772" y="1653635"/>
            <a:ext cx="5305894" cy="18877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一个鸡蛋与石头发生碰撞，鸡蛋会破碎，是何原因呢？这两个力的大小相等吗？</a:t>
            </a:r>
          </a:p>
        </p:txBody>
      </p:sp>
      <p:grpSp>
        <p:nvGrpSpPr>
          <p:cNvPr id="8" name="组合2" title=""/>
          <p:cNvGrpSpPr/>
          <p:nvPr/>
        </p:nvGrpSpPr>
        <p:grpSpPr>
          <a:xfrm>
            <a:off x="474414" y="3837492"/>
            <a:ext cx="10929342" cy="1898300"/>
            <a:chExt cx="10929342" cy="1898300"/>
          </a:xfrm>
        </p:grpSpPr>
        <p:sp>
          <p:nvSpPr>
            <p:cNvPr id="9" name="形状5"/>
            <p:cNvSpPr txBox="1"/>
            <p:nvPr/>
          </p:nvSpPr>
          <p:spPr>
            <a:xfrm>
              <a:off x="3810" y="49530"/>
              <a:ext cx="10261600" cy="18487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A6A6A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文本2"/>
            <p:cNvSpPr txBox="1"/>
            <p:nvPr/>
          </p:nvSpPr>
          <p:spPr>
            <a:xfrm>
              <a:off x="0" y="0"/>
              <a:ext cx="10929342" cy="18487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  <a:buFont typeface="Arial"/>
                <a:buChar char=" "/>
              </a:pPr>
              <a:r>
                <a:rPr lang="zh-CN" altLang="en-US" sz="2933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鸡蛋给了石头一个作用力的同时，石头也给鸡蛋一个反作用力。这</a:t>
              </a:r>
              <a:r>
                <a:rPr lang="zh-CN" altLang="en-US" sz="2933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两个力大小是相等的</a:t>
              </a:r>
              <a:r>
                <a:rPr lang="zh-CN" altLang="en-US" sz="2933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。但是由于石头的硬度大，基本看不到形变，而</a:t>
              </a:r>
              <a:r>
                <a:rPr lang="zh-CN" altLang="en-US" sz="2933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鸡蛋的硬度没有石头的大</a:t>
              </a:r>
              <a:r>
                <a:rPr lang="zh-CN" altLang="en-US" sz="2933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，</a:t>
              </a:r>
              <a:r>
                <a:rPr lang="zh-CN" altLang="en-US" sz="2933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所以会破碎</a:t>
              </a:r>
              <a:r>
                <a:rPr lang="zh-CN" altLang="en-US" sz="2933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。</a:t>
              </a:r>
            </a:p>
          </p:txBody>
        </p:sp>
      </p:grpSp>
      <p:pic>
        <p:nvPicPr>
          <p:cNvPr id="11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350" y="1419225"/>
            <a:ext cx="4241787" cy="223837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21" y="1203188"/>
            <a:ext cx="11134725" cy="4800600"/>
          </a:xfrm>
          <a:prstGeom prst="rect">
            <a:avLst/>
          </a:prstGeom>
        </p:spPr>
      </p:pic>
      <p:grpSp>
        <p:nvGrpSpPr>
          <p:cNvPr id="7" name="组合1" title=""/>
          <p:cNvGrpSpPr/>
          <p:nvPr/>
        </p:nvGrpSpPr>
        <p:grpSpPr>
          <a:xfrm>
            <a:off x="6237904" y="3809695"/>
            <a:ext cx="3657644" cy="1440209"/>
            <a:chExt cx="3657644" cy="1440209"/>
          </a:xfrm>
        </p:grpSpPr>
        <p:pic>
          <p:nvPicPr>
            <p:cNvPr id="8" name="形状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89302" cy="1440209"/>
            </a:xfrm>
            <a:prstGeom prst="rect">
              <a:avLst/>
            </a:prstGeom>
          </p:spPr>
        </p:pic>
        <p:sp>
          <p:nvSpPr>
            <p:cNvPr id="9" name="文本1"/>
            <p:cNvSpPr txBox="1"/>
            <p:nvPr/>
          </p:nvSpPr>
          <p:spPr>
            <a:xfrm>
              <a:off x="622344" y="422434"/>
              <a:ext cx="3035300" cy="5961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影响力的作用效果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65942" y="1270762"/>
            <a:ext cx="10848634" cy="308211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【例题</a:t>
            </a:r>
            <a:r>
              <a:rPr lang="zh-CN" altLang="en-US" sz="2800" b="1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800" b="1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】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下列有关力的说法中，正确的是（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           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）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．产生力的两个物体一定发生了作用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．一个物体也能产生力的作用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．力能脱离物体而存在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．相互接触的两个物体一定产生力的作用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8604675" y="1357122"/>
            <a:ext cx="1704340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89543" y="1275883"/>
            <a:ext cx="10912792" cy="37583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933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933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【例题</a:t>
            </a:r>
            <a:r>
              <a:rPr lang="zh-CN" altLang="en-US" sz="2933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33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】</a:t>
            </a: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简答下列运动场景中，力的作用效果：</a:t>
            </a:r>
          </a:p>
          <a:p>
            <a:pPr marL="0" algn="l">
              <a:lnSpc>
                <a:spcPts val="4200"/>
              </a:lnSpc>
            </a:pPr>
            <a:endParaRPr lang="zh-CN" altLang="en-US" sz="2933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</a:pP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．踢出去的足球在空中弧线进球门。</a:t>
            </a:r>
            <a:r>
              <a:rPr lang="zh-CN" altLang="en-US" sz="2933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                          </a:t>
            </a:r>
            <a:endParaRPr lang="zh-CN" altLang="en-US" sz="2933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</a:pP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．跳水运动员压弯跳板。</a:t>
            </a:r>
            <a:r>
              <a:rPr lang="zh-CN" altLang="en-US" sz="2933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                                   </a:t>
            </a:r>
            <a:endParaRPr lang="zh-CN" altLang="en-US" sz="2933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</a:pP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．压弯的跳板将运动员弹起。</a:t>
            </a:r>
            <a:r>
              <a:rPr lang="zh-CN" altLang="en-US" sz="2933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                           </a:t>
            </a:r>
            <a:endParaRPr lang="zh-CN" altLang="en-US" sz="2933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</a:pP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933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．篮球擦板进篮框。</a:t>
            </a:r>
            <a:r>
              <a:rPr lang="zh-CN" altLang="en-US" sz="2933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                                      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6964194" y="2427446"/>
            <a:ext cx="4771387" cy="61907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力可以改变物体的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运动状态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5383397" y="3120504"/>
            <a:ext cx="3780787" cy="61907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力可以改变物体的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形状</a:t>
            </a:r>
          </a:p>
        </p:txBody>
      </p:sp>
      <p:sp>
        <p:nvSpPr>
          <p:cNvPr id="10" name="文本4" title=""/>
          <p:cNvSpPr txBox="1"/>
          <p:nvPr/>
        </p:nvSpPr>
        <p:spPr>
          <a:xfrm>
            <a:off x="5726973" y="3739010"/>
            <a:ext cx="4933312" cy="61907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力可以改变物体的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运动状态</a:t>
            </a:r>
          </a:p>
        </p:txBody>
      </p:sp>
      <p:sp>
        <p:nvSpPr>
          <p:cNvPr id="11" name="文本5" title=""/>
          <p:cNvSpPr txBox="1"/>
          <p:nvPr/>
        </p:nvSpPr>
        <p:spPr>
          <a:xfrm>
            <a:off x="4395521" y="4379509"/>
            <a:ext cx="4933312" cy="61907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力可以改变物体的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运动状态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25272" y="1112730"/>
            <a:ext cx="10110661" cy="134122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31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</a:t>
            </a:r>
            <a:r>
              <a:rPr lang="zh-CN" altLang="en-US" sz="31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【例题</a:t>
            </a:r>
            <a:r>
              <a:rPr lang="zh-CN" altLang="en-US" sz="31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31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】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有一个小球用细绳挂在竖直的墙壁上，请在图中画出小球所受到绳的拉力的示意图。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639" y="2582275"/>
            <a:ext cx="1285875" cy="2590120"/>
          </a:xfrm>
          <a:prstGeom prst="rect">
            <a:avLst/>
          </a:prstGeom>
        </p:spPr>
      </p:pic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145" y="2582380"/>
            <a:ext cx="1285875" cy="259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80304" y="1308040"/>
            <a:ext cx="10627038" cy="36168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【例题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小车在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100N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拉力的作用下向前运动，如图所示是该拉力的示意图。以下说法不正确的是（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  <a:p>
            <a:pPr marL="216000" algn="l">
              <a:lnSpc>
                <a:spcPts val="41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．该示意图把拉力的三要素表示出来了</a:t>
            </a:r>
          </a:p>
          <a:p>
            <a:pPr marL="216000" algn="l">
              <a:lnSpc>
                <a:spcPts val="41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．在同一图中，力越大，线段应该越长</a:t>
            </a:r>
          </a:p>
          <a:p>
            <a:pPr marL="216000" algn="l">
              <a:lnSpc>
                <a:spcPts val="41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．只有力的大小、方向会影响力的作用效果</a:t>
            </a:r>
          </a:p>
          <a:p>
            <a:pPr marL="216000" algn="l">
              <a:lnSpc>
                <a:spcPts val="41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．图中小车所受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100N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拉力的施力物体是绳子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6638639" y="1979114"/>
            <a:ext cx="1098127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3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240" y="2346625"/>
            <a:ext cx="3248975" cy="184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fill="hold" tmFilter="0,0; 0.14,0.36; 0.43,0.73; 0.71,0.91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fill="hold" tmFilter="0.0,0.0; 0.25,0.07; 0.50,0.2; 0.75,0.467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fill="hold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fill="hold" tmFilter="0, 0; 0.125,0.2665; 0.25,0.4; 0.375,0.465; 0.5,0.5;  0.625,0.535; 0.75,0.6; 0.875,0.7335; 1,1">
                                          <p:stCondLst>
                                            <p:cond delay="11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3" fill="hold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2" fill="hold">
                                          <p:stCondLst>
                                            <p:cond delay="5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fill="hold">
                                          <p:stCondLst>
                                            <p:cond delay="59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2" fill="hold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fill="hold">
                                          <p:stCondLst>
                                            <p:cond delay="11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2" fill="hold">
                                          <p:stCondLst>
                                            <p:cond delay="143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fill="hold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2" fill="hold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fill="hold">
                                          <p:stCondLst>
                                            <p:cond delay="16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7137568" y="1754734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4250331" y="1754572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1421540" y="1792910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5" name="形状4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6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8" name="形状7" title=""/>
          <p:cNvSpPr txBox="1"/>
          <p:nvPr/>
        </p:nvSpPr>
        <p:spPr>
          <a:xfrm rot="10800000">
            <a:off x="640242" y="2124361"/>
            <a:ext cx="2478701" cy="3122953"/>
          </a:xfrm>
          <a:prstGeom prst="flowChartPunchedCard">
            <a:avLst/>
          </a:prstGeom>
          <a:solidFill>
            <a:srgbClr val="2A8C5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9" name="文本1" title=""/>
          <p:cNvSpPr txBox="1"/>
          <p:nvPr/>
        </p:nvSpPr>
        <p:spPr>
          <a:xfrm>
            <a:off x="1142724" y="1867662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01</a:t>
            </a:r>
          </a:p>
        </p:txBody>
      </p:sp>
      <p:grpSp>
        <p:nvGrpSpPr>
          <p:cNvPr id="10" name="组合1" title=""/>
          <p:cNvGrpSpPr/>
          <p:nvPr/>
        </p:nvGrpSpPr>
        <p:grpSpPr>
          <a:xfrm>
            <a:off x="3471834" y="1881292"/>
            <a:ext cx="2478703" cy="3366537"/>
            <a:chExt cx="2478703" cy="3366537"/>
          </a:xfrm>
        </p:grpSpPr>
        <p:sp>
          <p:nvSpPr>
            <p:cNvPr id="11" name="形状10"/>
            <p:cNvSpPr txBox="1"/>
            <p:nvPr/>
          </p:nvSpPr>
          <p:spPr>
            <a:xfrm rot="10800000">
              <a:off x="0" y="243584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6"/>
            <p:cNvSpPr txBox="1"/>
            <p:nvPr/>
          </p:nvSpPr>
          <p:spPr>
            <a:xfrm>
              <a:off x="646833" y="0"/>
              <a:ext cx="1139439" cy="8027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02</a:t>
              </a:r>
            </a:p>
          </p:txBody>
        </p:sp>
      </p:grpSp>
      <p:grpSp>
        <p:nvGrpSpPr>
          <p:cNvPr id="13" name="组合2" title=""/>
          <p:cNvGrpSpPr/>
          <p:nvPr/>
        </p:nvGrpSpPr>
        <p:grpSpPr>
          <a:xfrm>
            <a:off x="6339659" y="1828857"/>
            <a:ext cx="2478701" cy="3327160"/>
            <a:chExt cx="2478701" cy="3327160"/>
          </a:xfrm>
        </p:grpSpPr>
        <p:sp>
          <p:nvSpPr>
            <p:cNvPr id="14" name="形状11"/>
            <p:cNvSpPr txBox="1"/>
            <p:nvPr/>
          </p:nvSpPr>
          <p:spPr>
            <a:xfrm rot="10800000">
              <a:off x="0" y="204207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7"/>
            <p:cNvSpPr txBox="1"/>
            <p:nvPr/>
          </p:nvSpPr>
          <p:spPr>
            <a:xfrm>
              <a:off x="502482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03</a:t>
              </a:r>
            </a:p>
          </p:txBody>
        </p:sp>
      </p:grpSp>
      <p:sp>
        <p:nvSpPr>
          <p:cNvPr id="16" name="形状8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7" name="文本2" title=""/>
          <p:cNvSpPr txBox="1"/>
          <p:nvPr/>
        </p:nvSpPr>
        <p:spPr>
          <a:xfrm>
            <a:off x="962720" y="2730551"/>
            <a:ext cx="2155823" cy="19684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认识什么是力和力的作用效果；知道力的三要素，并且会画力的示意图</a:t>
            </a:r>
          </a:p>
        </p:txBody>
      </p:sp>
      <p:sp>
        <p:nvSpPr>
          <p:cNvPr id="18" name="文本3" title=""/>
          <p:cNvSpPr txBox="1"/>
          <p:nvPr/>
        </p:nvSpPr>
        <p:spPr>
          <a:xfrm>
            <a:off x="6487849" y="2323557"/>
            <a:ext cx="2299097" cy="287248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9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1.通过实验，体验物体间力的作用是相互的；</a:t>
            </a:r>
          </a:p>
          <a:p>
            <a:pPr marL="0" algn="l"/>
            <a:r>
              <a:rPr lang="zh-CN" altLang="en-US" sz="19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2.通过实验，认识力可以改变物体运动的方向和快慢，可以改变物体的形状</a:t>
            </a:r>
          </a:p>
        </p:txBody>
      </p:sp>
      <p:sp>
        <p:nvSpPr>
          <p:cNvPr id="19" name="文本4" title=""/>
          <p:cNvSpPr txBox="1"/>
          <p:nvPr/>
        </p:nvSpPr>
        <p:spPr>
          <a:xfrm>
            <a:off x="3725637" y="2520553"/>
            <a:ext cx="2003422" cy="277171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能用示意图描述力，感受力的作用效果和力的相互作用，并结合生活解释有关现象。</a:t>
            </a:r>
          </a:p>
        </p:txBody>
      </p:sp>
      <p:sp>
        <p:nvSpPr>
          <p:cNvPr id="20" name="形状9" title=""/>
          <p:cNvSpPr txBox="1"/>
          <p:nvPr/>
        </p:nvSpPr>
        <p:spPr>
          <a:xfrm>
            <a:off x="9832172" y="1635338"/>
            <a:ext cx="954005" cy="1032586"/>
          </a:xfrm>
          <a:custGeom>
            <a:gdLst>
              <a:gd name="connsiteX0" fmla="*/ 477002 w 954005"/>
              <a:gd name="connsiteY0" fmla="*/ 0 h 1032586"/>
              <a:gd name="connsiteX1" fmla="*/ 740444 w 954005"/>
              <a:gd name="connsiteY1" fmla="*/ 0 h 1032586"/>
              <a:gd name="connsiteX2" fmla="*/ 954005 w 954005"/>
              <a:gd name="connsiteY2" fmla="*/ 801434 h 1032586"/>
              <a:gd name="connsiteX3" fmla="*/ 213561 w 954005"/>
              <a:gd name="connsiteY3" fmla="*/ 1032586 h 1032586"/>
              <a:gd name="connsiteX4" fmla="*/ 0 w 954005"/>
              <a:gd name="connsiteY4" fmla="*/ 231152 h 103258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1032586">
                <a:moveTo>
                  <a:pt x="477002" y="0"/>
                </a:moveTo>
                <a:cubicBezTo>
                  <a:pt x="740444" y="0"/>
                  <a:pt x="954005" y="231152"/>
                  <a:pt x="954005" y="516293"/>
                </a:cubicBezTo>
                <a:cubicBezTo>
                  <a:pt x="954005" y="801434"/>
                  <a:pt x="740444" y="1032586"/>
                  <a:pt x="477002" y="1032586"/>
                </a:cubicBezTo>
                <a:cubicBezTo>
                  <a:pt x="213561" y="1032586"/>
                  <a:pt x="0" y="801434"/>
                  <a:pt x="0" y="516293"/>
                </a:cubicBezTo>
                <a:cubicBezTo>
                  <a:pt x="0" y="231152"/>
                  <a:pt x="213561" y="0"/>
                  <a:pt x="477002" y="0"/>
                </a:cubicBezTo>
                <a:close/>
              </a:path>
            </a:pathLst>
          </a:custGeom>
          <a:solidFill>
            <a:srgbClr val="471ECC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21" name="组合3" title=""/>
          <p:cNvGrpSpPr/>
          <p:nvPr/>
        </p:nvGrpSpPr>
        <p:grpSpPr>
          <a:xfrm>
            <a:off x="9047378" y="1753924"/>
            <a:ext cx="2478701" cy="3405903"/>
            <a:chExt cx="2478701" cy="3405903"/>
          </a:xfrm>
        </p:grpSpPr>
        <p:sp>
          <p:nvSpPr>
            <p:cNvPr id="22" name="形状12"/>
            <p:cNvSpPr txBox="1"/>
            <p:nvPr/>
          </p:nvSpPr>
          <p:spPr>
            <a:xfrm rot="10800000">
              <a:off x="0" y="282950"/>
              <a:ext cx="2478701" cy="3122953"/>
            </a:xfrm>
            <a:prstGeom prst="flowChartPunchedCard">
              <a:avLst/>
            </a:prstGeom>
            <a:solidFill>
              <a:srgbClr val="471E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文本8"/>
            <p:cNvSpPr txBox="1"/>
            <p:nvPr/>
          </p:nvSpPr>
          <p:spPr>
            <a:xfrm>
              <a:off x="449990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04</a:t>
              </a:r>
            </a:p>
          </p:txBody>
        </p:sp>
      </p:grpSp>
      <p:sp>
        <p:nvSpPr>
          <p:cNvPr id="24" name="文本5" title=""/>
          <p:cNvSpPr txBox="1"/>
          <p:nvPr/>
        </p:nvSpPr>
        <p:spPr>
          <a:xfrm>
            <a:off x="9165812" y="2841784"/>
            <a:ext cx="2360409" cy="176078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19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利用科学史料，培养自己的科学态度与责任感</a:t>
            </a:r>
          </a:p>
          <a:p>
            <a:pPr marL="0" algn="l"/>
            <a:endParaRPr lang="zh-CN" altLang="en-US" sz="1999" b="1" i="0">
              <a:solidFill>
                <a:srgbClr val="FFFFFF">
                  <a:alpha val="100000"/>
                </a:srgbClr>
              </a:solidFill>
              <a:latin typeface="新宋体"/>
              <a:ea typeface="新宋体"/>
            </a:endParaRP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460591" y="889225"/>
            <a:ext cx="10851626" cy="339131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【例题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用下列方法制作如图所示的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喷气火箭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①先将一个气球吹膨胀并用夹子把口封紧；</a:t>
            </a:r>
          </a:p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②从一根吸管上剪取一小段，用胶带把它固定在气球上；</a:t>
            </a:r>
          </a:p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把封口的夹子松开，气球就会向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______(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填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右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左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”)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运动。使气球由静止变为运动的力的施力物体是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，此现象说明力可以改变物体的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481" y="3812715"/>
            <a:ext cx="4425930" cy="2443274"/>
          </a:xfrm>
          <a:prstGeom prst="rect">
            <a:avLst/>
          </a:prstGeom>
        </p:spPr>
      </p:pic>
      <p:sp>
        <p:nvSpPr>
          <p:cNvPr id="9" name="文本2" title=""/>
          <p:cNvSpPr txBox="1"/>
          <p:nvPr/>
        </p:nvSpPr>
        <p:spPr>
          <a:xfrm>
            <a:off x="6174906" y="2512216"/>
            <a:ext cx="1081812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933" b="1" i="0">
                <a:solidFill>
                  <a:srgbClr val="C00000">
                    <a:alpha val="100000"/>
                  </a:srgbClr>
                </a:solidFill>
                <a:latin typeface="黑体"/>
                <a:ea typeface="黑体"/>
              </a:rPr>
              <a:t>右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7092344" y="3055325"/>
            <a:ext cx="1128577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933" b="1" i="0">
                <a:solidFill>
                  <a:srgbClr val="C00000">
                    <a:alpha val="100000"/>
                  </a:srgbClr>
                </a:solidFill>
                <a:latin typeface="黑体"/>
                <a:ea typeface="黑体"/>
              </a:rPr>
              <a:t>空气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3013623" y="3546128"/>
            <a:ext cx="1881989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933" b="1" i="0">
                <a:solidFill>
                  <a:srgbClr val="C00000">
                    <a:alpha val="100000"/>
                  </a:srgbClr>
                </a:solidFill>
                <a:latin typeface="黑体"/>
                <a:ea typeface="黑体"/>
              </a:rPr>
              <a:t>运动状态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02809" y="1396851"/>
            <a:ext cx="10627038" cy="36195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【例题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图中甲、乙两个同学站在滑板上面，面对面静止站在冰面上，如果甲用力推一下乙，其结果是（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  <a:p>
            <a:pPr marL="0" algn="l">
              <a:lnSpc>
                <a:spcPts val="33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A.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甲仍然静止，乙被推开</a:t>
            </a:r>
          </a:p>
          <a:p>
            <a:pPr marL="0" algn="l">
              <a:lnSpc>
                <a:spcPts val="33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B.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乙受到甲的推力作用，甲不受乙的推力作用</a:t>
            </a:r>
          </a:p>
          <a:p>
            <a:pPr marL="0" algn="l">
              <a:lnSpc>
                <a:spcPts val="33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C.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乙受到的推力大于甲受到的推力</a:t>
            </a:r>
          </a:p>
          <a:p>
            <a:pPr marL="0" algn="l">
              <a:lnSpc>
                <a:spcPts val="33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D.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甲、乙同时相对离开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7561595" y="1934926"/>
            <a:ext cx="1098127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3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2409825"/>
            <a:ext cx="3353908" cy="22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fill="hold" tmFilter="0,0; 0.14,0.36; 0.43,0.73; 0.71,0.91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fill="hold" tmFilter="0.0,0.0; 0.25,0.07; 0.50,0.2; 0.75,0.467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fill="hold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fill="hold" tmFilter="0, 0; 0.125,0.2665; 0.25,0.4; 0.375,0.465; 0.5,0.5;  0.625,0.535; 0.75,0.6; 0.875,0.7335; 1,1">
                                          <p:stCondLst>
                                            <p:cond delay="11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3" fill="hold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2" fill="hold">
                                          <p:stCondLst>
                                            <p:cond delay="5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fill="hold">
                                          <p:stCondLst>
                                            <p:cond delay="59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2" fill="hold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fill="hold">
                                          <p:stCondLst>
                                            <p:cond delay="11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2" fill="hold">
                                          <p:stCondLst>
                                            <p:cond delay="143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fill="hold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2" fill="hold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fill="hold">
                                          <p:stCondLst>
                                            <p:cond delay="16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文本1" title=""/>
          <p:cNvSpPr txBox="1"/>
          <p:nvPr/>
        </p:nvSpPr>
        <p:spPr>
          <a:xfrm>
            <a:off x="1668351" y="5563953"/>
            <a:ext cx="3505200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99" b="0" i="0">
                <a:solidFill>
                  <a:srgbClr val="3B00FF">
                    <a:alpha val="100000"/>
                  </a:srgbClr>
                </a:solidFill>
                <a:latin typeface="黑体"/>
                <a:ea typeface="黑体"/>
              </a:rPr>
              <a:t>手对绳子有力的作用</a:t>
            </a:r>
          </a:p>
        </p:txBody>
      </p:sp>
      <p:sp>
        <p:nvSpPr>
          <p:cNvPr id="7" name="文本2" title=""/>
          <p:cNvSpPr txBox="1"/>
          <p:nvPr/>
        </p:nvSpPr>
        <p:spPr>
          <a:xfrm>
            <a:off x="7070646" y="5563810"/>
            <a:ext cx="3136900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99" b="0" i="0">
                <a:solidFill>
                  <a:srgbClr val="3B00FF">
                    <a:alpha val="100000"/>
                  </a:srgbClr>
                </a:solidFill>
                <a:latin typeface="黑体"/>
                <a:ea typeface="黑体"/>
              </a:rPr>
              <a:t>手对车有力的作用</a:t>
            </a:r>
          </a:p>
        </p:txBody>
      </p:sp>
      <p:grpSp>
        <p:nvGrpSpPr>
          <p:cNvPr id="8" name="组合1" title=""/>
          <p:cNvGrpSpPr/>
          <p:nvPr/>
        </p:nvGrpSpPr>
        <p:grpSpPr>
          <a:xfrm>
            <a:off x="1335624" y="1806092"/>
            <a:ext cx="4171026" cy="3334372"/>
            <a:chExt cx="4171026" cy="3334372"/>
          </a:xfrm>
        </p:grpSpPr>
        <p:pic>
          <p:nvPicPr>
            <p:cNvPr id="9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71026" cy="2778804"/>
            </a:xfrm>
            <a:prstGeom prst="rect">
              <a:avLst/>
            </a:prstGeom>
          </p:spPr>
        </p:pic>
        <p:sp>
          <p:nvSpPr>
            <p:cNvPr id="10" name="文本4"/>
            <p:cNvSpPr txBox="1"/>
            <p:nvPr/>
          </p:nvSpPr>
          <p:spPr>
            <a:xfrm>
              <a:off x="857222" y="2752744"/>
              <a:ext cx="2247900" cy="5816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699" b="0" i="0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拔河比赛活动</a:t>
              </a:r>
            </a:p>
          </p:txBody>
        </p:sp>
      </p:grpSp>
      <p:grpSp>
        <p:nvGrpSpPr>
          <p:cNvPr id="11" name="组合2" title=""/>
          <p:cNvGrpSpPr/>
          <p:nvPr/>
        </p:nvGrpSpPr>
        <p:grpSpPr>
          <a:xfrm>
            <a:off x="6621694" y="1785490"/>
            <a:ext cx="4497038" cy="3374272"/>
            <a:chExt cx="4497038" cy="3374272"/>
          </a:xfrm>
        </p:grpSpPr>
        <p:pic>
          <p:nvPicPr>
            <p:cNvPr id="12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497038" cy="2779509"/>
            </a:xfrm>
            <a:prstGeom prst="rect">
              <a:avLst/>
            </a:prstGeom>
          </p:spPr>
        </p:pic>
        <p:sp>
          <p:nvSpPr>
            <p:cNvPr id="13" name="文本5"/>
            <p:cNvSpPr txBox="1"/>
            <p:nvPr/>
          </p:nvSpPr>
          <p:spPr>
            <a:xfrm>
              <a:off x="779069" y="2792644"/>
              <a:ext cx="3276600" cy="5816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699" b="0" i="0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将故障汽车推到路旁</a:t>
              </a:r>
            </a:p>
          </p:txBody>
        </p:sp>
      </p:grpSp>
      <p:sp>
        <p:nvSpPr>
          <p:cNvPr id="14" name="文本3" title=""/>
          <p:cNvSpPr txBox="1"/>
          <p:nvPr/>
        </p:nvSpPr>
        <p:spPr>
          <a:xfrm>
            <a:off x="1207389" y="958406"/>
            <a:ext cx="8999934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在日常生活中，我们都会用“力”来完成一些事。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00726" y="1618050"/>
            <a:ext cx="8001000" cy="100171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力是物体对物体的作用。用符号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F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表示。</a:t>
            </a:r>
          </a:p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一个是</a:t>
            </a:r>
            <a:r>
              <a:rPr lang="zh-CN" altLang="en-US" sz="2799" b="0" i="0">
                <a:solidFill>
                  <a:srgbClr val="3B00FF">
                    <a:alpha val="100000"/>
                  </a:srgbClr>
                </a:solidFill>
                <a:latin typeface="黑体"/>
                <a:ea typeface="黑体"/>
              </a:rPr>
              <a:t>施力物体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另一个是</a:t>
            </a:r>
            <a:r>
              <a:rPr lang="zh-CN" altLang="en-US" sz="2799" b="0" i="0">
                <a:solidFill>
                  <a:srgbClr val="3B00FF">
                    <a:alpha val="100000"/>
                  </a:srgbClr>
                </a:solidFill>
                <a:latin typeface="黑体"/>
                <a:ea typeface="黑体"/>
              </a:rPr>
              <a:t>受力物体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（同时存在）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700402" y="958063"/>
            <a:ext cx="2768603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1.力的概念：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699716" y="2619213"/>
            <a:ext cx="24257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2.力的单位：</a:t>
            </a:r>
          </a:p>
        </p:txBody>
      </p:sp>
      <p:grpSp>
        <p:nvGrpSpPr>
          <p:cNvPr id="11" name="组合2" title=""/>
          <p:cNvGrpSpPr/>
          <p:nvPr/>
        </p:nvGrpSpPr>
        <p:grpSpPr>
          <a:xfrm>
            <a:off x="1489662" y="4261371"/>
            <a:ext cx="3076985" cy="2122707"/>
            <a:chExt cx="3076985" cy="2122707"/>
          </a:xfrm>
        </p:grpSpPr>
        <p:pic>
          <p:nvPicPr>
            <p:cNvPr id="12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3071"/>
            <a:stretch>
              <a:fillRect/>
            </a:stretch>
          </p:blipFill>
          <p:spPr>
            <a:xfrm>
              <a:off x="0" y="0"/>
              <a:ext cx="3019425" cy="2122707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3" name="文本4"/>
            <p:cNvSpPr txBox="1"/>
            <p:nvPr/>
          </p:nvSpPr>
          <p:spPr>
            <a:xfrm>
              <a:off x="102394" y="29375"/>
              <a:ext cx="2974591" cy="6598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托起2个鸡蛋约</a:t>
              </a:r>
              <a:r>
                <a:rPr lang="zh-CN" altLang="en-US" sz="2799" b="0" i="0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1N</a:t>
              </a:r>
            </a:p>
          </p:txBody>
        </p:sp>
      </p:grpSp>
      <p:grpSp>
        <p:nvGrpSpPr>
          <p:cNvPr id="14" name="组合3" title=""/>
          <p:cNvGrpSpPr/>
          <p:nvPr/>
        </p:nvGrpSpPr>
        <p:grpSpPr>
          <a:xfrm>
            <a:off x="700088" y="3201429"/>
            <a:ext cx="5385168" cy="673439"/>
            <a:chExt cx="5385168" cy="673439"/>
          </a:xfrm>
        </p:grpSpPr>
        <p:sp>
          <p:nvSpPr>
            <p:cNvPr id="15" name="文本5"/>
            <p:cNvSpPr txBox="1"/>
            <p:nvPr/>
          </p:nvSpPr>
          <p:spPr>
            <a:xfrm>
              <a:off x="9" y="77333"/>
              <a:ext cx="5385159" cy="5961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 u="sng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    </a:t>
              </a: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，简称</a:t>
              </a:r>
              <a:r>
                <a:rPr lang="zh-CN" altLang="en-US" sz="2799" b="0" i="0" u="sng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   </a:t>
              </a: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，用符号</a:t>
              </a:r>
              <a:r>
                <a:rPr lang="zh-CN" altLang="en-US" sz="2799" b="0" i="0" u="sng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  </a:t>
              </a: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表示</a:t>
              </a:r>
              <a:r>
                <a:rPr lang="zh-CN" altLang="en-US" sz="2799" b="0" i="0">
                  <a:solidFill>
                    <a:srgbClr val="303033">
                      <a:alpha val="100000"/>
                    </a:srgbClr>
                  </a:solidFill>
                  <a:latin typeface="黑体"/>
                  <a:ea typeface="黑体"/>
                </a:rPr>
                <a:t>。</a:t>
              </a:r>
            </a:p>
          </p:txBody>
        </p:sp>
        <p:sp>
          <p:nvSpPr>
            <p:cNvPr id="16" name="文本6"/>
            <p:cNvSpPr txBox="1"/>
            <p:nvPr/>
          </p:nvSpPr>
          <p:spPr>
            <a:xfrm>
              <a:off x="0" y="47"/>
              <a:ext cx="901700" cy="5961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黑体"/>
                  <a:ea typeface="黑体"/>
                </a:rPr>
                <a:t>牛顿</a:t>
              </a:r>
            </a:p>
          </p:txBody>
        </p:sp>
        <p:sp>
          <p:nvSpPr>
            <p:cNvPr id="17" name="文本7"/>
            <p:cNvSpPr txBox="1"/>
            <p:nvPr/>
          </p:nvSpPr>
          <p:spPr>
            <a:xfrm>
              <a:off x="1866585" y="0"/>
              <a:ext cx="901700" cy="5961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黑体"/>
                  <a:ea typeface="黑体"/>
                </a:rPr>
                <a:t>牛</a:t>
              </a:r>
            </a:p>
          </p:txBody>
        </p:sp>
        <p:sp>
          <p:nvSpPr>
            <p:cNvPr id="18" name="文本8"/>
            <p:cNvSpPr txBox="1"/>
            <p:nvPr/>
          </p:nvSpPr>
          <p:spPr>
            <a:xfrm>
              <a:off x="3881704" y="9"/>
              <a:ext cx="901700" cy="5961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黑体"/>
                  <a:ea typeface="黑体"/>
                </a:rPr>
                <a:t>N</a:t>
              </a:r>
            </a:p>
          </p:txBody>
        </p:sp>
      </p:grpSp>
      <p:grpSp>
        <p:nvGrpSpPr>
          <p:cNvPr id="19" name="组合4" title=""/>
          <p:cNvGrpSpPr/>
          <p:nvPr/>
        </p:nvGrpSpPr>
        <p:grpSpPr>
          <a:xfrm>
            <a:off x="5806811" y="3379756"/>
            <a:ext cx="3341323" cy="3109151"/>
            <a:chExt cx="3341323" cy="3109151"/>
          </a:xfrm>
        </p:grpSpPr>
        <p:pic>
          <p:nvPicPr>
            <p:cNvPr id="2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108987" cy="3109151"/>
            </a:xfrm>
            <a:prstGeom prst="rect">
              <a:avLst/>
            </a:prstGeom>
          </p:spPr>
        </p:pic>
        <p:sp>
          <p:nvSpPr>
            <p:cNvPr id="21" name="文本9"/>
            <p:cNvSpPr txBox="1"/>
            <p:nvPr/>
          </p:nvSpPr>
          <p:spPr>
            <a:xfrm>
              <a:off x="1817637" y="1938899"/>
              <a:ext cx="1523686" cy="103124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拿</a:t>
              </a:r>
              <a:r>
                <a:rPr lang="zh-CN" altLang="en-US" sz="2400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课本用力约</a:t>
              </a:r>
              <a:r>
                <a:rPr lang="zh-CN" altLang="en-US" sz="2400" b="0" i="0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2N</a:t>
              </a:r>
            </a:p>
          </p:txBody>
        </p:sp>
      </p:grpSp>
      <p:grpSp>
        <p:nvGrpSpPr>
          <p:cNvPr id="22" name="组合5" title=""/>
          <p:cNvGrpSpPr/>
          <p:nvPr/>
        </p:nvGrpSpPr>
        <p:grpSpPr>
          <a:xfrm>
            <a:off x="9239850" y="2619108"/>
            <a:ext cx="2704271" cy="3742278"/>
            <a:chExt cx="2704271" cy="3742278"/>
          </a:xfrm>
        </p:grpSpPr>
        <p:sp>
          <p:nvSpPr>
            <p:cNvPr id="23" name="文本10"/>
            <p:cNvSpPr txBox="1"/>
            <p:nvPr/>
          </p:nvSpPr>
          <p:spPr>
            <a:xfrm>
              <a:off x="0" y="2720781"/>
              <a:ext cx="2704271" cy="102149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托起一个篮球所用的力约为</a:t>
              </a:r>
              <a:r>
                <a:rPr lang="zh-CN" altLang="en-US" sz="2400" b="0" i="0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5N</a:t>
              </a:r>
            </a:p>
          </p:txBody>
        </p:sp>
        <p:pic>
          <p:nvPicPr>
            <p:cNvPr id="24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879" y="0"/>
              <a:ext cx="2605860" cy="2605860"/>
            </a:xfrm>
            <a:prstGeom prst="rect">
              <a:avLst/>
            </a:prstGeom>
          </p:spPr>
        </p:pic>
      </p:grpSp>
      <p:pic>
        <p:nvPicPr>
          <p:cNvPr id="25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8325" y="3429000"/>
            <a:ext cx="206658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9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53361" y="1750495"/>
            <a:ext cx="6899272" cy="112915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Arial"/>
              <a:buAutoNum type="circleNumDbPlain"/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一个力的产生至少有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两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个物体。</a:t>
            </a:r>
          </a:p>
          <a:p>
            <a:pPr marL="0" algn="l">
              <a:buFont typeface="Arial"/>
              <a:buAutoNum type="circleNumDbPlain"/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物体间要有相互作用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753304" y="1090584"/>
            <a:ext cx="3702053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3.产生力的条件：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499491" y="2921394"/>
            <a:ext cx="8217103" cy="232406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①相互接触的物体间不一定有力的作用</a:t>
            </a:r>
            <a:endParaRPr lang="zh-CN" altLang="en-US" sz="2499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例如，水平放置的两盒粉笔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②不接触的物体可能有力的作用</a:t>
            </a:r>
            <a:endParaRPr lang="zh-CN" altLang="en-US" sz="2499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例如，磁铁的吸引力，物体受到的重力。</a:t>
            </a:r>
          </a:p>
        </p:txBody>
      </p:sp>
      <p:grpSp>
        <p:nvGrpSpPr>
          <p:cNvPr id="11" name="组合2" title=""/>
          <p:cNvGrpSpPr/>
          <p:nvPr/>
        </p:nvGrpSpPr>
        <p:grpSpPr>
          <a:xfrm>
            <a:off x="6645154" y="3857044"/>
            <a:ext cx="5327037" cy="2623547"/>
            <a:chExt cx="5327037" cy="2623547"/>
          </a:xfrm>
        </p:grpSpPr>
        <p:pic>
          <p:nvPicPr>
            <p:cNvPr id="12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03500" y="0"/>
              <a:ext cx="2623537" cy="2623547"/>
            </a:xfrm>
            <a:prstGeom prst="rect">
              <a:avLst/>
            </a:prstGeom>
          </p:spPr>
        </p:pic>
        <p:pic>
          <p:nvPicPr>
            <p:cNvPr id="13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98250"/>
              <a:ext cx="2623471" cy="2136505"/>
            </a:xfrm>
            <a:prstGeom prst="rect">
              <a:avLst/>
            </a:prstGeom>
          </p:spPr>
        </p:pic>
      </p:grpSp>
      <p:pic>
        <p:nvPicPr>
          <p:cNvPr id="14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1428"/>
          <a:stretch>
            <a:fillRect/>
          </a:stretch>
        </p:blipFill>
        <p:spPr>
          <a:xfrm>
            <a:off x="7313200" y="1257995"/>
            <a:ext cx="4133850" cy="195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力的作用效果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780" y="1841697"/>
            <a:ext cx="3937733" cy="2087853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325" y="1775203"/>
            <a:ext cx="3828640" cy="2178939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74" y="1842230"/>
            <a:ext cx="3594926" cy="2045208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文本1" title=""/>
          <p:cNvSpPr txBox="1"/>
          <p:nvPr/>
        </p:nvSpPr>
        <p:spPr>
          <a:xfrm>
            <a:off x="1444352" y="5074253"/>
            <a:ext cx="7520930" cy="1037083"/>
          </a:xfrm>
          <a:prstGeom prst="rect">
            <a:avLst/>
          </a:prstGeom>
          <a:noFill/>
        </p:spPr>
        <p:txBody>
          <a:bodyPr anchor="ctr"/>
          <a:lstStyle/>
          <a:p>
            <a:pPr marL="0" algn="l">
              <a:lnSpc>
                <a:spcPts val="3300"/>
              </a:lnSpc>
            </a:pPr>
            <a:r>
              <a:rPr lang="zh-CN" altLang="en-US" sz="3199" b="0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结论1：力可以改变物体的形状</a:t>
            </a:r>
            <a:endParaRPr lang="zh-CN" altLang="en-US" sz="3199" b="0" i="0">
              <a:solidFill>
                <a:srgbClr val="000000">
                  <a:alpha val="100000"/>
                </a:srgbClr>
              </a:solidFill>
              <a:latin typeface="黑体"/>
              <a:ea typeface="黑体"/>
            </a:endParaRPr>
          </a:p>
          <a:p>
            <a:pPr marL="0" algn="l">
              <a:lnSpc>
                <a:spcPts val="3300"/>
              </a:lnSpc>
            </a:pPr>
            <a:r>
              <a:rPr lang="zh-CN" altLang="en-US" sz="31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</a:t>
            </a:r>
            <a:r>
              <a:rPr lang="zh-CN" altLang="en-US" sz="3199" b="0" i="0">
                <a:solidFill>
                  <a:srgbClr val="3B00FF">
                    <a:alpha val="100000"/>
                  </a:srgbClr>
                </a:solidFill>
                <a:latin typeface="黑体"/>
                <a:ea typeface="黑体"/>
              </a:rPr>
              <a:t> 也可以说：力能使物体发生形变</a:t>
            </a:r>
          </a:p>
        </p:txBody>
      </p:sp>
      <p:sp>
        <p:nvSpPr>
          <p:cNvPr id="12" name="文本2" title=""/>
          <p:cNvSpPr txBox="1"/>
          <p:nvPr/>
        </p:nvSpPr>
        <p:spPr>
          <a:xfrm>
            <a:off x="1132351" y="1054351"/>
            <a:ext cx="857250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请分析下面的图片，其反映了力怎样的作用效果？</a:t>
            </a:r>
          </a:p>
        </p:txBody>
      </p:sp>
      <p:sp>
        <p:nvSpPr>
          <p:cNvPr id="13" name="文本3" title=""/>
          <p:cNvSpPr txBox="1"/>
          <p:nvPr/>
        </p:nvSpPr>
        <p:spPr>
          <a:xfrm>
            <a:off x="2621556" y="4052935"/>
            <a:ext cx="6343774" cy="55783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海绵、橡皮泥、弹簧形状发生了改变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力的作用效果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913" y="405775"/>
            <a:ext cx="8101079" cy="5313159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1873501" y="3852939"/>
            <a:ext cx="3200524" cy="69181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小球运动的速度变大</a:t>
            </a:r>
          </a:p>
        </p:txBody>
      </p:sp>
      <p:grpSp>
        <p:nvGrpSpPr>
          <p:cNvPr id="10" name="组合2" title=""/>
          <p:cNvGrpSpPr/>
          <p:nvPr/>
        </p:nvGrpSpPr>
        <p:grpSpPr>
          <a:xfrm>
            <a:off x="5375253" y="3918890"/>
            <a:ext cx="3619223" cy="626860"/>
            <a:chExt cx="3619223" cy="626860"/>
          </a:xfrm>
        </p:grpSpPr>
        <p:sp>
          <p:nvSpPr>
            <p:cNvPr id="11" name="形状6"/>
            <p:cNvSpPr txBox="1"/>
            <p:nvPr/>
          </p:nvSpPr>
          <p:spPr>
            <a:xfrm>
              <a:off x="0" y="269083"/>
              <a:ext cx="3506645" cy="357777"/>
            </a:xfrm>
            <a:prstGeom prst="wedgeRoundRectCallout">
              <a:avLst>
                <a:gd name="adj1" fmla="val -20833"/>
                <a:gd name="adj2" fmla="val 62500"/>
                <a:gd name="adj3" fmla="val 16667"/>
              </a:avLst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4"/>
            <p:cNvSpPr txBox="1"/>
            <p:nvPr/>
          </p:nvSpPr>
          <p:spPr>
            <a:xfrm>
              <a:off x="16830" y="0"/>
              <a:ext cx="3602393" cy="55783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小球运动的方向发生改变</a:t>
              </a:r>
            </a:p>
          </p:txBody>
        </p:sp>
      </p:grpSp>
      <p:sp>
        <p:nvSpPr>
          <p:cNvPr id="13" name="文本2" title=""/>
          <p:cNvSpPr txBox="1"/>
          <p:nvPr/>
        </p:nvSpPr>
        <p:spPr>
          <a:xfrm>
            <a:off x="1624041" y="4739230"/>
            <a:ext cx="7417346" cy="1460375"/>
          </a:xfrm>
          <a:prstGeom prst="rect">
            <a:avLst/>
          </a:prstGeom>
          <a:noFill/>
        </p:spPr>
        <p:txBody>
          <a:bodyPr anchor="ctr"/>
          <a:lstStyle/>
          <a:p>
            <a:pPr marL="0" algn="l">
              <a:lnSpc>
                <a:spcPts val="3300"/>
              </a:lnSpc>
            </a:pPr>
            <a:r>
              <a:rPr lang="zh-CN" altLang="en-US" sz="3199" b="0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结论2：力可以改变物体的运动状态</a:t>
            </a:r>
          </a:p>
          <a:p>
            <a:pPr marL="0" algn="l"/>
            <a:endParaRPr lang="zh-CN" altLang="en-US" sz="3199" b="0" i="0">
              <a:solidFill>
                <a:srgbClr val="FF0000">
                  <a:alpha val="100000"/>
                </a:srgbClr>
              </a:solidFill>
              <a:latin typeface="黑体"/>
              <a:ea typeface="黑体"/>
            </a:endParaRPr>
          </a:p>
          <a:p>
            <a:pPr marL="0" algn="l">
              <a:lnSpc>
                <a:spcPts val="3300"/>
              </a:lnSpc>
            </a:pPr>
            <a:r>
              <a:rPr lang="zh-CN" altLang="en-US" sz="31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（速度及方向的改变都属于运动状态）</a:t>
            </a:r>
          </a:p>
        </p:txBody>
      </p:sp>
      <p:sp>
        <p:nvSpPr>
          <p:cNvPr id="14" name="文本3" title=""/>
          <p:cNvSpPr txBox="1"/>
          <p:nvPr/>
        </p:nvSpPr>
        <p:spPr>
          <a:xfrm>
            <a:off x="1418092" y="958082"/>
            <a:ext cx="9372600" cy="110491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小球靠近磁铁时，会受到磁铁的吸引力作用后运动发生什么改变？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力的作用效果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30863" y="3873256"/>
            <a:ext cx="3738025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①把静止的球踢出去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8159839" y="3873665"/>
            <a:ext cx="3688099" cy="5578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③香蕉球（弧线射门）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4343981" y="3873522"/>
            <a:ext cx="3522132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②守门员扑住球</a:t>
            </a:r>
          </a:p>
        </p:txBody>
      </p:sp>
      <p:pic>
        <p:nvPicPr>
          <p:cNvPr id="11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13" y="1252042"/>
            <a:ext cx="2481310" cy="248470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272" y="1351197"/>
            <a:ext cx="4315863" cy="242766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357" y="1249070"/>
            <a:ext cx="3501952" cy="248992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文本4" title=""/>
          <p:cNvSpPr txBox="1"/>
          <p:nvPr/>
        </p:nvSpPr>
        <p:spPr>
          <a:xfrm>
            <a:off x="1224686" y="4525051"/>
            <a:ext cx="9001125" cy="17525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物体由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静止到运动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或由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运动变为静止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、物体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运动的快慢或方向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发生改变，这几种情况都叫做“物体的运动状态”发生了变化。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mc:AlternateContent>
    <mc:Choice xmlns:p14="http://schemas.microsoft.com/office/powerpoint/2010/main" Requires="p14">
      <p:transition spd="slow" p14:dur="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0" grpId="0" animBg="1"/>
      <p:bldP spid="13" grpId="0" animBg="1"/>
      <p:bldP spid="12" grpId="0" animBg="1"/>
      <p:bldP spid="9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5563086" cy="660949"/>
            </a:xfrm>
            <a:custGeom>
              <a:gdLst>
                <a:gd name="connsiteX0" fmla="*/ 110158 w 5563086"/>
                <a:gd name="connsiteY0" fmla="*/ 0 h 660949"/>
                <a:gd name="connsiteX1" fmla="*/ 5452928 w 5563086"/>
                <a:gd name="connsiteY1" fmla="*/ 0 h 660949"/>
                <a:gd name="connsiteX2" fmla="*/ 5482143 w 5563086"/>
                <a:gd name="connsiteY2" fmla="*/ 0 h 660949"/>
                <a:gd name="connsiteX3" fmla="*/ 5551480 w 5563086"/>
                <a:gd name="connsiteY3" fmla="*/ 52923 h 660949"/>
                <a:gd name="connsiteX4" fmla="*/ 5563086 w 5563086"/>
                <a:gd name="connsiteY4" fmla="*/ 550791 h 660949"/>
                <a:gd name="connsiteX5" fmla="*/ 5563086 w 5563086"/>
                <a:gd name="connsiteY5" fmla="*/ 580007 h 660949"/>
                <a:gd name="connsiteX6" fmla="*/ 5510163 w 5563086"/>
                <a:gd name="connsiteY6" fmla="*/ 649343 h 660949"/>
                <a:gd name="connsiteX7" fmla="*/ 110158 w 5563086"/>
                <a:gd name="connsiteY7" fmla="*/ 660949 h 660949"/>
                <a:gd name="connsiteX8" fmla="*/ 49320 w 5563086"/>
                <a:gd name="connsiteY8" fmla="*/ 660949 h 660949"/>
                <a:gd name="connsiteX9" fmla="*/ 0 w 5563086"/>
                <a:gd name="connsiteY9" fmla="*/ 110158 h 660949"/>
                <a:gd name="connsiteX10" fmla="*/ 0 w 5563086"/>
                <a:gd name="connsiteY10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63086" h="660949">
                  <a:moveTo>
                    <a:pt x="110158" y="0"/>
                  </a:moveTo>
                  <a:lnTo>
                    <a:pt x="5452928" y="0"/>
                  </a:lnTo>
                  <a:cubicBezTo>
                    <a:pt x="5482143" y="0"/>
                    <a:pt x="5510163" y="11606"/>
                    <a:pt x="5530821" y="32265"/>
                  </a:cubicBezTo>
                  <a:cubicBezTo>
                    <a:pt x="5551480" y="52923"/>
                    <a:pt x="5563086" y="80942"/>
                    <a:pt x="5563086" y="110158"/>
                  </a:cubicBezTo>
                  <a:lnTo>
                    <a:pt x="5563086" y="550791"/>
                  </a:lnTo>
                  <a:cubicBezTo>
                    <a:pt x="5563086" y="580007"/>
                    <a:pt x="5551480" y="608026"/>
                    <a:pt x="5530821" y="628685"/>
                  </a:cubicBezTo>
                  <a:cubicBezTo>
                    <a:pt x="5510163" y="649343"/>
                    <a:pt x="5482143" y="660949"/>
                    <a:pt x="545292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力的三要素和力的示意图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2982601" y="1517791"/>
            <a:ext cx="2207844" cy="2572981"/>
            <a:chExt cx="2207844" cy="2572981"/>
          </a:xfrm>
        </p:grpSpPr>
        <p:pic>
          <p:nvPicPr>
            <p:cNvPr id="9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6416" b="9315"/>
            <a:stretch>
              <a:fillRect/>
            </a:stretch>
          </p:blipFill>
          <p:spPr>
            <a:xfrm>
              <a:off x="0" y="437068"/>
              <a:ext cx="1157184" cy="2135913"/>
            </a:xfrm>
            <a:prstGeom prst="rect">
              <a:avLst/>
            </a:prstGeom>
          </p:spPr>
        </p:pic>
        <p:sp>
          <p:nvSpPr>
            <p:cNvPr id="10" name="形状6"/>
            <p:cNvSpPr txBox="1"/>
            <p:nvPr/>
          </p:nvSpPr>
          <p:spPr>
            <a:xfrm rot="10800000">
              <a:off x="509208" y="0"/>
              <a:ext cx="38100" cy="109284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00B0F0">
                  <a:alpha val="100000"/>
                </a:srgbClr>
              </a:solidFill>
              <a:prstDash val="solid"/>
              <a:headEnd type="none" w="med" len="sm"/>
              <a:tailEnd type="triangle" w="med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492271" y="244591"/>
              <a:ext cx="1715573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3192" b="1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=10N</a:t>
              </a:r>
            </a:p>
          </p:txBody>
        </p:sp>
      </p:grpSp>
      <p:pic>
        <p:nvPicPr>
          <p:cNvPr id="12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6022" b="11506"/>
          <a:stretch>
            <a:fillRect/>
          </a:stretch>
        </p:blipFill>
        <p:spPr>
          <a:xfrm>
            <a:off x="287322" y="1911887"/>
            <a:ext cx="2387007" cy="2178974"/>
          </a:xfrm>
          <a:prstGeom prst="rect">
            <a:avLst/>
          </a:prstGeom>
        </p:spPr>
      </p:pic>
      <p:grpSp>
        <p:nvGrpSpPr>
          <p:cNvPr id="13" name="组合3" title=""/>
          <p:cNvGrpSpPr/>
          <p:nvPr/>
        </p:nvGrpSpPr>
        <p:grpSpPr>
          <a:xfrm>
            <a:off x="640794" y="1836287"/>
            <a:ext cx="1630483" cy="1091072"/>
            <a:chExt cx="1630483" cy="1091072"/>
          </a:xfrm>
        </p:grpSpPr>
        <p:sp>
          <p:nvSpPr>
            <p:cNvPr id="14" name="形状7"/>
            <p:cNvSpPr txBox="1"/>
            <p:nvPr/>
          </p:nvSpPr>
          <p:spPr>
            <a:xfrm rot="10800000" flipH="1">
              <a:off x="1546099" y="158423"/>
              <a:ext cx="38100" cy="932649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66675">
              <a:solidFill>
                <a:srgbClr val="00B0F0">
                  <a:alpha val="100000"/>
                </a:srgbClr>
              </a:solidFill>
              <a:prstDash val="solid"/>
              <a:headEnd type="none" w="med" len="sm"/>
              <a:tailEnd type="triangle" w="med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0" y="0"/>
              <a:ext cx="1630483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3192" b="1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=5N</a:t>
              </a:r>
            </a:p>
          </p:txBody>
        </p:sp>
      </p:grpSp>
      <p:sp>
        <p:nvSpPr>
          <p:cNvPr id="16" name="文本1" title=""/>
          <p:cNvSpPr txBox="1"/>
          <p:nvPr/>
        </p:nvSpPr>
        <p:spPr>
          <a:xfrm>
            <a:off x="538067" y="874081"/>
            <a:ext cx="5195240" cy="52118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600"/>
              </a:lnSpc>
            </a:pP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同一根弹簧，观察弹簧的形变程度</a:t>
            </a:r>
          </a:p>
        </p:txBody>
      </p:sp>
      <p:pic>
        <p:nvPicPr>
          <p:cNvPr id="17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0220" t="46989" r="4834" b="6354"/>
          <a:stretch>
            <a:fillRect/>
          </a:stretch>
        </p:blipFill>
        <p:spPr>
          <a:xfrm>
            <a:off x="3943350" y="2819400"/>
            <a:ext cx="1400280" cy="1218467"/>
          </a:xfrm>
          <a:prstGeom prst="rect">
            <a:avLst/>
          </a:prstGeom>
        </p:spPr>
      </p:pic>
      <p:grpSp>
        <p:nvGrpSpPr>
          <p:cNvPr id="18" name="组合4" title=""/>
          <p:cNvGrpSpPr/>
          <p:nvPr/>
        </p:nvGrpSpPr>
        <p:grpSpPr>
          <a:xfrm>
            <a:off x="4429125" y="3333750"/>
            <a:ext cx="2090354" cy="1097166"/>
            <a:chExt cx="2090354" cy="1097166"/>
          </a:xfrm>
        </p:grpSpPr>
        <p:sp>
          <p:nvSpPr>
            <p:cNvPr id="19" name="形状8"/>
            <p:cNvSpPr txBox="1"/>
            <p:nvPr/>
          </p:nvSpPr>
          <p:spPr>
            <a:xfrm>
              <a:off x="0" y="0"/>
              <a:ext cx="115386" cy="109716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文本5"/>
            <p:cNvSpPr txBox="1"/>
            <p:nvPr/>
          </p:nvSpPr>
          <p:spPr>
            <a:xfrm>
              <a:off x="231211" y="239279"/>
              <a:ext cx="1859143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1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F=</a:t>
              </a:r>
              <a:r>
                <a:rPr lang="zh-CN" altLang="en-US" sz="2400" b="1" i="0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5N</a:t>
              </a:r>
            </a:p>
          </p:txBody>
        </p:sp>
      </p:grpSp>
      <p:pic>
        <p:nvPicPr>
          <p:cNvPr id="21" name="思维导图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99" y="5014627"/>
            <a:ext cx="4714875" cy="657225"/>
          </a:xfrm>
          <a:prstGeom prst="rect">
            <a:avLst/>
          </a:prstGeom>
        </p:spPr>
      </p:pic>
      <p:pic>
        <p:nvPicPr>
          <p:cNvPr id="22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72225" y="876085"/>
            <a:ext cx="5715000" cy="3214688"/>
          </a:xfrm>
          <a:prstGeom prst="rect">
            <a:avLst/>
          </a:prstGeom>
        </p:spPr>
      </p:pic>
      <p:grpSp>
        <p:nvGrpSpPr>
          <p:cNvPr id="23" name="组合5" title=""/>
          <p:cNvGrpSpPr/>
          <p:nvPr/>
        </p:nvGrpSpPr>
        <p:grpSpPr>
          <a:xfrm>
            <a:off x="7207987" y="4623368"/>
            <a:ext cx="3634254" cy="1440209"/>
            <a:chExt cx="3634254" cy="1440209"/>
          </a:xfrm>
        </p:grpSpPr>
        <p:sp>
          <p:nvSpPr>
            <p:cNvPr id="24" name="形状9"/>
            <p:cNvSpPr txBox="1"/>
            <p:nvPr/>
          </p:nvSpPr>
          <p:spPr>
            <a:xfrm>
              <a:off x="655377" y="425863"/>
              <a:ext cx="2978877" cy="587921"/>
            </a:xfrm>
            <a:prstGeom prst="rect">
              <a:avLst/>
            </a:prstGeom>
            <a:solidFill>
              <a:srgbClr val="FFD1D1">
                <a:alpha val="100000"/>
              </a:srgbClr>
            </a:solidFill>
            <a:ln w="6667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力的三要素</a:t>
              </a:r>
            </a:p>
          </p:txBody>
        </p:sp>
        <p:pic>
          <p:nvPicPr>
            <p:cNvPr id="25" name="形状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0"/>
              <a:ext cx="589302" cy="1440209"/>
            </a:xfrm>
            <a:prstGeom prst="rect">
              <a:avLst/>
            </a:prstGeom>
          </p:spPr>
        </p:pic>
      </p:grpSp>
      <p:sp>
        <p:nvSpPr>
          <p:cNvPr id="26" name="文本2" title=""/>
          <p:cNvSpPr txBox="1"/>
          <p:nvPr/>
        </p:nvSpPr>
        <p:spPr>
          <a:xfrm>
            <a:off x="527342" y="4222966"/>
            <a:ext cx="5927522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运用：控制变量法、转换法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33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21" grpId="0" animBg="1"/>
      <p:bldP spid="17" grpId="0" animBg="1"/>
      <p:bldP spid="18" grpId="0" animBg="1"/>
      <p:bldP spid="22" grpId="0" animBg="1"/>
      <p:bldP spid="23" grpId="0" animBg="1"/>
      <p:bldP spid="26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152</Paragraphs>
  <Slides>21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Arial</vt:lpstr>
      <vt:lpstr>等线 Light</vt:lpstr>
      <vt:lpstr>等线</vt:lpstr>
      <vt:lpstr>微软雅黑</vt:lpstr>
      <vt:lpstr>Times New Roman</vt:lpstr>
      <vt:lpstr>思源黑体</vt:lpstr>
      <vt:lpstr>Microsoft YaHei</vt:lpstr>
      <vt:lpstr>新宋体</vt:lpstr>
      <vt:lpstr>黑体</vt:lpstr>
      <vt:lpstr>楷体</vt:lpstr>
      <vt:lpstr>Wingdings</vt:lpstr>
      <vt:lpstr>宋体</vt:lpstr>
      <vt:lpstr>思源黑体 CN Bold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2025-03-14T16:53:30Z</cp:lastPrinted>
  <dcterms:created xsi:type="dcterms:W3CDTF">2025-03-14T16:53:30Z</dcterms:created>
  <dcterms:modified xsi:type="dcterms:W3CDTF">2025-03-14T08:53:30Z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