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slide" Target="slide16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3" Type="http://schemas.openxmlformats.org/officeDocument/2006/relationships/image" Target="../media/image2.png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13.png"/><Relationship Id="rId1" Type="http://schemas.openxmlformats.org/officeDocument/2006/relationships/image" Target="../media/image5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5.tif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5.tif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089910" y="3923030"/>
            <a:ext cx="6338887" cy="822325"/>
            <a:chOff x="3671" y="4200"/>
            <a:chExt cx="9982" cy="1296"/>
          </a:xfrm>
        </p:grpSpPr>
        <p:sp>
          <p:nvSpPr>
            <p:cNvPr id="17413" name="文本框 104"/>
            <p:cNvSpPr txBox="1"/>
            <p:nvPr>
              <p:custDataLst>
                <p:tags r:id="rId1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089910" y="5168900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3" action="ppaction://hlinksldjump"/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福建近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3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年中考真题精讲练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2903855" y="1368425"/>
            <a:ext cx="652272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kumimoji="0" lang="zh-CN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多彩的光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89860" y="2585085"/>
            <a:ext cx="695071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光现象辨识及作图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5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8830" y="2261870"/>
            <a:ext cx="2874645" cy="186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798830" y="4380230"/>
            <a:ext cx="32397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(HK</a:t>
            </a:r>
            <a:r>
              <a:rPr lang="zh-CN" sz="1800">
                <a:cs typeface="仿宋_GB2312" charset="0"/>
              </a:rPr>
              <a:t>八年级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P66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28)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4038600" y="1840865"/>
            <a:ext cx="73729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>
                <a:ea typeface="宋体" panose="02010600030101010101" pitchFamily="2" charset="-122"/>
              </a:rPr>
              <a:t>如图所示，将一块平面镜插入装满水的容器中，让一束太阳光斜射到水中的平面镜上，在白色纸屏上可以看到红、橙、黄、绿、蓝、靛、紫的彩色条纹．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4038600" y="3615690"/>
            <a:ext cx="73729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考向：物理学史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这是光的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现象，该现象首先是由英国物理学家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通过类似的实验发现的．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5850255" y="4262120"/>
            <a:ext cx="1079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色散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94580" y="4837430"/>
            <a:ext cx="885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牛顿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42340" y="2475865"/>
            <a:ext cx="104654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通过此实验可以看到，不同颜色的光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经过水面后的偏折程度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相同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不同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考向：镜面反射与漫反射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站在不同的位置都能看到白色纸屏上的光带，这是因为光在白色纸屏上发生了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镜面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漫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反射．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9398635" y="2559685"/>
            <a:ext cx="1205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不同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01190" y="4719955"/>
            <a:ext cx="653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漫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9975" y="2015490"/>
            <a:ext cx="2316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400">
                <a:ea typeface="黑体" panose="02010609060101010101" pitchFamily="49" charset="-122"/>
                <a:sym typeface="+mn-ea"/>
              </a:rPr>
              <a:t>考向：光的色散</a:t>
            </a:r>
            <a:endParaRPr lang="zh-CN" altLang="en-US" sz="2400"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53440" y="779145"/>
            <a:ext cx="1083246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sz="2400">
                <a:ea typeface="宋体" panose="02010600030101010101" pitchFamily="2" charset="-122"/>
              </a:rPr>
              <a:t>如图所示，中午时分小明和爷爷一起坐船到湖中叉鱼．</a:t>
            </a:r>
            <a:r>
              <a:rPr lang="zh-CN" sz="2400">
                <a:ea typeface="黑体" panose="02010609060101010101" pitchFamily="49" charset="-122"/>
              </a:rPr>
              <a:t>考向：光现象辨识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小明想要用鱼叉叉到鱼，应该瞄准鱼的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上方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下方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，说明人眼看到的鱼在水中的位置比实际位置要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深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浅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，这是由于光的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现象引起的．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小明在水中看到了船的倒影，这是由于</a:t>
            </a:r>
            <a:endParaRPr lang="zh-CN" sz="2400"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光的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形成的，船的倒影比船本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身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暗一些，这是由于光从空气射到水面上时，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有一部分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反射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折</a:t>
            </a:r>
            <a:endParaRPr lang="zh-CN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射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进入了水中的缘故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6980555" y="1948180"/>
            <a:ext cx="1108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下方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36790" y="2540000"/>
            <a:ext cx="682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浅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24505" y="3072130"/>
            <a:ext cx="1148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折射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77695" y="4142105"/>
            <a:ext cx="1075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反射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25065" y="5266690"/>
            <a:ext cx="1341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折射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9" name="图片 -21474825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33310" y="3526790"/>
            <a:ext cx="3145790" cy="2047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7604760" y="5634355"/>
            <a:ext cx="28028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P82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4.4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4)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67385" y="1081405"/>
            <a:ext cx="1085723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考向：水的比热容的应用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小明感觉在湖面上比在岸上凉爽，这是因为水的比热容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较大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较小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考向：力的相互作用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爷爷用桨向后划水，小船就向前运动，使船向前运动的力的施力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物体是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>
                <a:ea typeface="宋体" panose="02010600030101010101" pitchFamily="2" charset="-122"/>
              </a:rPr>
              <a:t>，此现象说明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考向：惯性的理解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>
                <a:ea typeface="宋体" panose="02010600030101010101" pitchFamily="2" charset="-122"/>
              </a:rPr>
              <a:t>当爷爷停止划桨后，小船还会继续向前运动，这是由于小船具有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的缘故．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8622030" y="1713865"/>
            <a:ext cx="1137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较大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44505" y="3389630"/>
            <a:ext cx="779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水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20620" y="3951605"/>
            <a:ext cx="3888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物体间力的作用是相互的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59315" y="4988560"/>
            <a:ext cx="1234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惯性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67385" y="1936750"/>
            <a:ext cx="110985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考向：杠杆类型的判断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(6)</a:t>
            </a:r>
            <a:r>
              <a:rPr lang="zh-CN" sz="2400">
                <a:ea typeface="宋体" panose="02010600030101010101" pitchFamily="2" charset="-122"/>
              </a:rPr>
              <a:t>爷爷划船时用的桨属于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省力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费力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杠杆；手移动的距离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小于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桨在水中移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动的距离．</a:t>
            </a:r>
            <a:r>
              <a:rPr lang="zh-CN" sz="2400">
                <a:ea typeface="黑体" panose="02010609060101010101" pitchFamily="49" charset="-122"/>
              </a:rPr>
              <a:t>考向：增大、减小压强的方法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(7)</a:t>
            </a:r>
            <a:r>
              <a:rPr lang="zh-CN" sz="2400">
                <a:ea typeface="宋体" panose="02010600030101010101" pitchFamily="2" charset="-122"/>
              </a:rPr>
              <a:t>叉鱼时，将鱼叉做得又尖又细，是为了通过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受力面积的方法来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压强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均选填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增大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减小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4233545" y="2549525"/>
            <a:ext cx="1137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费力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3005" y="3130550"/>
            <a:ext cx="1079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52945" y="4234815"/>
            <a:ext cx="1040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98150" y="4234815"/>
            <a:ext cx="895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5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0260" y="2540635"/>
            <a:ext cx="3480435" cy="1969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515485" y="2067560"/>
            <a:ext cx="70269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考向：光现象辨识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>
                <a:ea typeface="宋体" panose="02010600030101010101" pitchFamily="2" charset="-122"/>
              </a:rPr>
              <a:t>如图所示，王爷爷可以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看到桌面上本来不发光的书本，是由于书本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的光进入了他的眼睛；我们能从各个不同的方向看到这间房间内的大部分物体，是由于光发生了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镜面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漫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反射的缘故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7171690" y="3295015"/>
            <a:ext cx="1060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反射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98130" y="4365625"/>
            <a:ext cx="953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漫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24979" y="1162050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福建近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4360" y="2230120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光现象的辨识及解释</a:t>
              </a:r>
              <a:r>
                <a:rPr lang="zh-CN" altLang="en-US" sz="2400" dirty="0">
                  <a:latin typeface="宋体" panose="02010600030101010101" pitchFamily="2" charset="-122"/>
                  <a:cs typeface="宋体" panose="02010600030101010101" pitchFamily="2" charset="-122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2019.3，2017.4，2017.18</a:t>
              </a:r>
              <a:r>
                <a:rPr lang="zh-CN" altLang="en-US" sz="2400" dirty="0">
                  <a:latin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2400" dirty="0">
                  <a:latin typeface="宋体" panose="02010600030101010101" pitchFamily="2" charset="-122"/>
                  <a:cs typeface="宋体" panose="02010600030101010101" pitchFamily="2" charset="-122"/>
                </a:rPr>
                <a:t>空)</a:t>
              </a:r>
              <a:endParaRPr lang="en-US" altLang="zh-CN" sz="2400" dirty="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33095" y="3175000"/>
            <a:ext cx="1653540" cy="460375"/>
            <a:chOff x="1586" y="2158"/>
            <a:chExt cx="2604" cy="725"/>
          </a:xfrm>
        </p:grpSpPr>
        <p:pic>
          <p:nvPicPr>
            <p:cNvPr id="6" name="图片 5" descr="三级标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499360" y="320421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1D41D5"/>
                </a:solidFill>
                <a:ea typeface="黑体" panose="02010609060101010101" pitchFamily="49" charset="-122"/>
              </a:rPr>
              <a:t>利用关键词判断光现象的类型</a:t>
            </a:r>
            <a:endParaRPr lang="zh-CN" altLang="en-US" sz="2400">
              <a:solidFill>
                <a:srgbClr val="1D41D5"/>
              </a:solidFill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4360" y="3806825"/>
            <a:ext cx="109035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影子、光束、日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月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食、小孔成像</a:t>
            </a: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光的直线传播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倒影、平面镜、反光、倒车镜</a:t>
            </a: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光的反射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眼镜、透镜、彩虹、海市蜃楼、折断、变浅、通过透明物体、从空气进入水中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或从水中进入空气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光的折射</a:t>
            </a:r>
            <a:endParaRPr lang="zh-CN" altLang="en-US" sz="2400">
              <a:solidFill>
                <a:srgbClr val="1D41D5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11225" y="1975485"/>
            <a:ext cx="107670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如图所示的四种现象中，由于光的折射形成的是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2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6315" y="3036570"/>
            <a:ext cx="8056245" cy="227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0215880" y="2160270"/>
            <a:ext cx="769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24535" y="1856740"/>
            <a:ext cx="109023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战国时期，《墨经》中记载了影子的形成，平面镜的反射等光学问题．图中的光学现象与影子的形成原理相同的是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25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0280" y="3385185"/>
            <a:ext cx="7869555" cy="1907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294370" y="2595245"/>
            <a:ext cx="1166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B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864870" y="114427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28345" y="1618615"/>
            <a:ext cx="1091374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泉州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月质检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下列成语中涉及的物理现象与光的反射有关的是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立竿见影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镜花水月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坐井观天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海市蜃楼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重庆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A</a:t>
            </a:r>
            <a:r>
              <a:rPr lang="zh-CN" sz="2400">
                <a:cs typeface="楷体_GB2312" charset="0"/>
              </a:rPr>
              <a:t>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中国的诗词歌赋蕴含丰富的光学知识，下列说法正确的是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明月几时有？把酒问青天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，酒中明月倒影是光的折射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起舞弄清影，何似在人间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，影子的形成是由于光沿直线传播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人有悲欢离合，月有阴晴圆缺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，阴晴圆缺的月亮是自然光源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但愿人长久，千里共婵娟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，共赏的天上明月是平面镜所成的像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0153650" y="1837055"/>
            <a:ext cx="537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90885" y="3425825"/>
            <a:ext cx="751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951674" y="130683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77240" y="2138045"/>
            <a:ext cx="4110990" cy="521970"/>
            <a:chOff x="7040" y="3883"/>
            <a:chExt cx="6474" cy="822"/>
          </a:xfrm>
        </p:grpSpPr>
        <p:sp>
          <p:nvSpPr>
            <p:cNvPr id="39941" name="文本框 23"/>
            <p:cNvSpPr txBox="1"/>
            <p:nvPr/>
          </p:nvSpPr>
          <p:spPr>
            <a:xfrm>
              <a:off x="8007" y="3883"/>
              <a:ext cx="550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教材图片分点练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40" y="3883"/>
              <a:ext cx="940" cy="773"/>
            </a:xfrm>
            <a:prstGeom prst="rect">
              <a:avLst/>
            </a:prstGeom>
          </p:spPr>
        </p:pic>
      </p:grpSp>
      <p:pic>
        <p:nvPicPr>
          <p:cNvPr id="2" name="图片 -21474825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170" y="3639820"/>
            <a:ext cx="3431540" cy="10947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236980" y="5208905"/>
            <a:ext cx="31902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(HK</a:t>
            </a:r>
            <a:r>
              <a:rPr lang="zh-CN" sz="1800">
                <a:cs typeface="仿宋_GB2312" charset="0"/>
              </a:rPr>
              <a:t>八年级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P57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11)</a:t>
            </a:r>
            <a:endParaRPr lang="zh-CN" altLang="en-US" sz="1800"/>
          </a:p>
        </p:txBody>
      </p:sp>
      <p:sp>
        <p:nvSpPr>
          <p:cNvPr id="7" name="文本框 6"/>
          <p:cNvSpPr txBox="1"/>
          <p:nvPr/>
        </p:nvSpPr>
        <p:spPr>
          <a:xfrm>
            <a:off x="4782185" y="2660015"/>
            <a:ext cx="66846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如图所示为小明同学制作的小孔成像实验装置，他用钉子在一个纸筒底部中央钻一个小孔，将纸筒顶部剪去后，用一层半透明的塑料薄膜蒙在纸筒顶部．将点燃的蜡烛置于小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孔前的某一位置，观察小孔成像的特点．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719455" y="1121410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光现象作图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719455" y="1885315"/>
            <a:ext cx="1653540" cy="460375"/>
            <a:chOff x="1586" y="2158"/>
            <a:chExt cx="2604" cy="725"/>
          </a:xfrm>
        </p:grpSpPr>
        <p:pic>
          <p:nvPicPr>
            <p:cNvPr id="6" name="图片 5" descr="三级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745105" y="185801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1D41D5"/>
                </a:solidFill>
                <a:ea typeface="黑体" panose="02010609060101010101" pitchFamily="49" charset="-122"/>
              </a:rPr>
              <a:t>光现象作图</a:t>
            </a:r>
            <a:endParaRPr lang="zh-CN" altLang="en-US" sz="2400">
              <a:solidFill>
                <a:srgbClr val="1D41D5"/>
              </a:solidFill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9455" y="2318385"/>
            <a:ext cx="109067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借助工具作图，线条横平竖直；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实际光线画实线，虚像、光线的反向延长线、辅助线、法线画虚线；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光线一定要带箭头，且不能断开；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法线与反射面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界面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</a:rPr>
              <a:t>)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垂直，标注垂直符号；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(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反射角等于入射角；折射现象中斜射时空气中的角最大；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(6)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入射角、反射角、折射角均为光线与法线的夹角；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(7)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平面镜的非反射面要画上短斜线．</a:t>
            </a:r>
            <a:endParaRPr lang="zh-CN" altLang="en-US" sz="2400">
              <a:solidFill>
                <a:srgbClr val="1D41D5"/>
              </a:solidFill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508490" y="4097655"/>
            <a:ext cx="1841500" cy="1815723"/>
            <a:chOff x="3914" y="4432"/>
            <a:chExt cx="3298" cy="3196"/>
          </a:xfrm>
        </p:grpSpPr>
        <p:grpSp>
          <p:nvGrpSpPr>
            <p:cNvPr id="8" name="组合 7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8" name="流程图: 终止 17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19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1" name="流程图: 摘录 20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2" name="文本框 21"/>
            <p:cNvSpPr txBox="1"/>
            <p:nvPr/>
          </p:nvSpPr>
          <p:spPr>
            <a:xfrm>
              <a:off x="3997" y="4542"/>
              <a:ext cx="3164" cy="3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Flash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动画见超值配赠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020445" y="1391920"/>
            <a:ext cx="6490970" cy="460375"/>
            <a:chOff x="1606" y="1931"/>
            <a:chExt cx="10222" cy="725"/>
          </a:xfrm>
        </p:grpSpPr>
        <p:sp>
          <p:nvSpPr>
            <p:cNvPr id="39974" name="文本框 16"/>
            <p:cNvSpPr txBox="1"/>
            <p:nvPr/>
          </p:nvSpPr>
          <p:spPr>
            <a:xfrm>
              <a:off x="1606" y="1931"/>
              <a:ext cx="237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考向 </a:t>
              </a:r>
              <a:r>
                <a:rPr lang="zh-CN" altLang="en-US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3828" y="1931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sz="2400">
                  <a:ea typeface="黑体" panose="02010609060101010101" pitchFamily="49" charset="-122"/>
                </a:rPr>
                <a:t>光的反射作图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(2017.24)</a:t>
              </a:r>
              <a:endParaRPr lang="zh-CN" altLang="en-US" sz="2400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20445" y="1852295"/>
            <a:ext cx="105721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画出图中入射光线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AO</a:t>
            </a:r>
            <a:r>
              <a:rPr lang="zh-CN" sz="2400">
                <a:ea typeface="宋体" panose="02010600030101010101" pitchFamily="2" charset="-122"/>
              </a:rPr>
              <a:t>的反射光线并标出反射角的大小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4963795" y="5472430"/>
            <a:ext cx="14839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altLang="zh-CN" b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pic>
        <p:nvPicPr>
          <p:cNvPr id="12" name="图片 -2147482577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48225" y="2648585"/>
            <a:ext cx="1453515" cy="2456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5587365" y="4003675"/>
            <a:ext cx="6121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70880" y="4878705"/>
            <a:ext cx="3689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任意多边形 21"/>
          <p:cNvSpPr/>
          <p:nvPr/>
        </p:nvSpPr>
        <p:spPr>
          <a:xfrm rot="1440000">
            <a:off x="5391150" y="3954145"/>
            <a:ext cx="80010" cy="305435"/>
          </a:xfrm>
          <a:custGeom>
            <a:avLst/>
            <a:gdLst>
              <a:gd name="connisteX0" fmla="*/ 0 w 78167"/>
              <a:gd name="connsiteY0" fmla="*/ 0 h 225425"/>
              <a:gd name="connisteX1" fmla="*/ 70485 w 78167"/>
              <a:gd name="connsiteY1" fmla="*/ 70485 h 225425"/>
              <a:gd name="connisteX2" fmla="*/ 70485 w 78167"/>
              <a:gd name="connsiteY2" fmla="*/ 168910 h 225425"/>
              <a:gd name="connisteX3" fmla="*/ 42545 w 78167"/>
              <a:gd name="connsiteY3" fmla="*/ 225425 h 2254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78167" h="225425">
                <a:moveTo>
                  <a:pt x="0" y="0"/>
                </a:moveTo>
                <a:cubicBezTo>
                  <a:pt x="13970" y="12065"/>
                  <a:pt x="56515" y="36830"/>
                  <a:pt x="70485" y="70485"/>
                </a:cubicBezTo>
                <a:cubicBezTo>
                  <a:pt x="84455" y="104140"/>
                  <a:pt x="76200" y="137795"/>
                  <a:pt x="70485" y="168910"/>
                </a:cubicBezTo>
                <a:cubicBezTo>
                  <a:pt x="64770" y="200025"/>
                  <a:pt x="48260" y="215900"/>
                  <a:pt x="42545" y="225425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 rot="0" flipV="1">
            <a:off x="5218430" y="3945890"/>
            <a:ext cx="512445" cy="1076325"/>
            <a:chOff x="5546" y="3030"/>
            <a:chExt cx="183" cy="635"/>
          </a:xfrm>
        </p:grpSpPr>
        <p:sp>
          <p:nvSpPr>
            <p:cNvPr id="25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6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3" grpId="0"/>
      <p:bldP spid="13" grpId="1"/>
      <p:bldP spid="2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31875" y="135890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57885" y="1905000"/>
            <a:ext cx="106768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内江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如图所示，小明利用一块平面镜使此时的太阳光水平射入隧道内，请你通过作图画出平面镜，并在图中标出反射角的度数．</a:t>
            </a:r>
            <a:endParaRPr lang="zh-CN" altLang="en-US" sz="2400"/>
          </a:p>
        </p:txBody>
      </p:sp>
      <p:pic>
        <p:nvPicPr>
          <p:cNvPr id="3" name="图片 1730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3970655" y="3291205"/>
            <a:ext cx="4469765" cy="217995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640705" y="5681980"/>
            <a:ext cx="20777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17" name="组合 16"/>
          <p:cNvGrpSpPr/>
          <p:nvPr/>
        </p:nvGrpSpPr>
        <p:grpSpPr>
          <a:xfrm>
            <a:off x="4652645" y="4332605"/>
            <a:ext cx="1368425" cy="792480"/>
            <a:chOff x="13662" y="6550"/>
            <a:chExt cx="2060" cy="215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3662" y="6550"/>
              <a:ext cx="2060" cy="2025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3862" y="67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4062" y="69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4262" y="71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4462" y="73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4662" y="75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4862" y="77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5062" y="79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5262" y="81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5462" y="83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直接连接符 18"/>
          <p:cNvCxnSpPr/>
          <p:nvPr/>
        </p:nvCxnSpPr>
        <p:spPr>
          <a:xfrm flipV="1">
            <a:off x="5051425" y="3291205"/>
            <a:ext cx="744220" cy="1288415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 rot="1620000">
            <a:off x="5104130" y="4465320"/>
            <a:ext cx="115570" cy="12509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5351145" y="4045585"/>
            <a:ext cx="709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60º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任意多边形 21"/>
          <p:cNvSpPr/>
          <p:nvPr/>
        </p:nvSpPr>
        <p:spPr>
          <a:xfrm rot="20760000">
            <a:off x="5271135" y="4265295"/>
            <a:ext cx="80010" cy="305435"/>
          </a:xfrm>
          <a:custGeom>
            <a:avLst/>
            <a:gdLst>
              <a:gd name="connisteX0" fmla="*/ 0 w 78167"/>
              <a:gd name="connsiteY0" fmla="*/ 0 h 225425"/>
              <a:gd name="connisteX1" fmla="*/ 70485 w 78167"/>
              <a:gd name="connsiteY1" fmla="*/ 70485 h 225425"/>
              <a:gd name="connisteX2" fmla="*/ 70485 w 78167"/>
              <a:gd name="connsiteY2" fmla="*/ 168910 h 225425"/>
              <a:gd name="connisteX3" fmla="*/ 42545 w 78167"/>
              <a:gd name="connsiteY3" fmla="*/ 225425 h 2254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78167" h="225425">
                <a:moveTo>
                  <a:pt x="0" y="0"/>
                </a:moveTo>
                <a:cubicBezTo>
                  <a:pt x="13970" y="12065"/>
                  <a:pt x="56515" y="36830"/>
                  <a:pt x="70485" y="70485"/>
                </a:cubicBezTo>
                <a:cubicBezTo>
                  <a:pt x="84455" y="104140"/>
                  <a:pt x="76200" y="137795"/>
                  <a:pt x="70485" y="168910"/>
                </a:cubicBezTo>
                <a:cubicBezTo>
                  <a:pt x="64770" y="200025"/>
                  <a:pt x="48260" y="215900"/>
                  <a:pt x="42545" y="225425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4" grpId="0"/>
      <p:bldP spid="2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 rot="0">
            <a:off x="1975485" y="1238885"/>
            <a:ext cx="6354445" cy="460375"/>
            <a:chOff x="1708" y="1931"/>
            <a:chExt cx="10007" cy="725"/>
          </a:xfrm>
        </p:grpSpPr>
        <p:sp>
          <p:nvSpPr>
            <p:cNvPr id="39974" name="文本框 16"/>
            <p:cNvSpPr txBox="1"/>
            <p:nvPr/>
          </p:nvSpPr>
          <p:spPr>
            <a:xfrm>
              <a:off x="1708" y="1931"/>
              <a:ext cx="237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考向 </a:t>
              </a:r>
              <a:r>
                <a:rPr lang="zh-CN" altLang="en-US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3715" y="1931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sz="2400">
                  <a:ea typeface="黑体" panose="02010609060101010101" pitchFamily="49" charset="-122"/>
                </a:rPr>
                <a:t>光的折射作图</a:t>
              </a:r>
              <a:endParaRPr lang="zh-CN" altLang="en-US" sz="24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82470" y="1969135"/>
            <a:ext cx="1838960" cy="474345"/>
            <a:chOff x="1318" y="2359"/>
            <a:chExt cx="2896" cy="747"/>
          </a:xfrm>
        </p:grpSpPr>
        <p:pic>
          <p:nvPicPr>
            <p:cNvPr id="3" name="图片 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838960" y="2586990"/>
            <a:ext cx="89833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海南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在图中画出入射光线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AO</a:t>
            </a:r>
            <a:r>
              <a:rPr lang="zh-CN" sz="2400">
                <a:ea typeface="宋体" panose="02010600030101010101" pitchFamily="2" charset="-122"/>
              </a:rPr>
              <a:t>对应的折射光线大概位置．</a:t>
            </a:r>
            <a:endParaRPr lang="zh-CN" altLang="en-US" sz="2400"/>
          </a:p>
        </p:txBody>
      </p:sp>
      <p:pic>
        <p:nvPicPr>
          <p:cNvPr id="7" name="图片 -21474825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7785" y="3370580"/>
            <a:ext cx="3883025" cy="2023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5987415" y="5661660"/>
            <a:ext cx="12928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23" name="组合 22"/>
          <p:cNvGrpSpPr/>
          <p:nvPr/>
        </p:nvGrpSpPr>
        <p:grpSpPr>
          <a:xfrm rot="0" flipV="1">
            <a:off x="6563360" y="4093210"/>
            <a:ext cx="306705" cy="676275"/>
            <a:chOff x="5546" y="3030"/>
            <a:chExt cx="183" cy="635"/>
          </a:xfrm>
        </p:grpSpPr>
        <p:sp>
          <p:nvSpPr>
            <p:cNvPr id="25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6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20090" y="1560830"/>
            <a:ext cx="110540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 </a:t>
            </a:r>
            <a:r>
              <a:rPr lang="zh-CN" sz="2400">
                <a:cs typeface="楷体_GB2312" charset="0"/>
              </a:rPr>
              <a:t>盐城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如图所示的碗中加满水后恰好看到硬币右边缘，画出恰好看到右边缘的一条光路．</a:t>
            </a:r>
            <a:endParaRPr lang="zh-CN" altLang="en-US" sz="2400"/>
          </a:p>
        </p:txBody>
      </p:sp>
      <p:pic>
        <p:nvPicPr>
          <p:cNvPr id="2" name="图片 -21474825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7215" y="2942590"/>
            <a:ext cx="3417570" cy="18148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067935" y="5326380"/>
            <a:ext cx="12325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23" name="组合 22"/>
          <p:cNvGrpSpPr/>
          <p:nvPr/>
        </p:nvGrpSpPr>
        <p:grpSpPr>
          <a:xfrm rot="0">
            <a:off x="5591175" y="3591560"/>
            <a:ext cx="1193800" cy="902335"/>
            <a:chOff x="5546" y="3030"/>
            <a:chExt cx="183" cy="635"/>
          </a:xfrm>
        </p:grpSpPr>
        <p:sp>
          <p:nvSpPr>
            <p:cNvPr id="25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6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grpSp>
        <p:nvGrpSpPr>
          <p:cNvPr id="7" name="组合 6"/>
          <p:cNvGrpSpPr/>
          <p:nvPr/>
        </p:nvGrpSpPr>
        <p:grpSpPr>
          <a:xfrm rot="0">
            <a:off x="6764020" y="3156585"/>
            <a:ext cx="829310" cy="459740"/>
            <a:chOff x="5546" y="3030"/>
            <a:chExt cx="183" cy="635"/>
          </a:xfrm>
        </p:grpSpPr>
        <p:sp>
          <p:nvSpPr>
            <p:cNvPr id="8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74395" y="1860550"/>
            <a:ext cx="106622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龙岩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月质检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请在图中画出一束单色光照射到三棱镜后发生折射的大致光路图．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5408930" y="4967605"/>
            <a:ext cx="16084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altLang="zh-CN" b="0">
                <a:cs typeface="楷体_GB2312" charset="0"/>
              </a:rPr>
              <a:t>9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pic>
        <p:nvPicPr>
          <p:cNvPr id="15" name="图片 -2147482539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9820" y="3343275"/>
            <a:ext cx="2090420" cy="13671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" name="组合 25"/>
          <p:cNvGrpSpPr/>
          <p:nvPr/>
        </p:nvGrpSpPr>
        <p:grpSpPr>
          <a:xfrm rot="6371249" flipH="1">
            <a:off x="6134735" y="3698875"/>
            <a:ext cx="223520" cy="809625"/>
            <a:chOff x="5546" y="3030"/>
            <a:chExt cx="183" cy="635"/>
          </a:xfrm>
        </p:grpSpPr>
        <p:sp>
          <p:nvSpPr>
            <p:cNvPr id="27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grpSp>
        <p:nvGrpSpPr>
          <p:cNvPr id="16" name="组合 15"/>
          <p:cNvGrpSpPr/>
          <p:nvPr/>
        </p:nvGrpSpPr>
        <p:grpSpPr>
          <a:xfrm rot="8291249" flipH="1">
            <a:off x="6820535" y="3975735"/>
            <a:ext cx="206375" cy="615950"/>
            <a:chOff x="5546" y="3030"/>
            <a:chExt cx="183" cy="635"/>
          </a:xfrm>
        </p:grpSpPr>
        <p:sp>
          <p:nvSpPr>
            <p:cNvPr id="17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cxnSp>
        <p:nvCxnSpPr>
          <p:cNvPr id="21" name="直接连接符 20"/>
          <p:cNvCxnSpPr/>
          <p:nvPr/>
        </p:nvCxnSpPr>
        <p:spPr>
          <a:xfrm>
            <a:off x="5172075" y="3667125"/>
            <a:ext cx="1078865" cy="720090"/>
          </a:xfrm>
          <a:prstGeom prst="line">
            <a:avLst/>
          </a:prstGeom>
          <a:ln w="28575" cmpd="sng">
            <a:solidFill>
              <a:srgbClr val="FF0000"/>
            </a:solidFill>
            <a:prstDash val="lg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 rot="1740000">
            <a:off x="5672455" y="3858895"/>
            <a:ext cx="180000" cy="1800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6250940" y="3665855"/>
            <a:ext cx="1153160" cy="687705"/>
          </a:xfrm>
          <a:prstGeom prst="line">
            <a:avLst/>
          </a:prstGeom>
          <a:ln w="28575" cmpd="sng">
            <a:solidFill>
              <a:srgbClr val="FF0000"/>
            </a:solidFill>
            <a:prstDash val="lg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 rot="3480000">
            <a:off x="6602730" y="3900170"/>
            <a:ext cx="180000" cy="1800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20" grpId="0" bldLvl="0" animBg="1"/>
      <p:bldP spid="20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941070" y="1015730"/>
            <a:ext cx="6303010" cy="460578"/>
            <a:chOff x="1505" y="4146"/>
            <a:chExt cx="9926" cy="1780"/>
          </a:xfrm>
        </p:grpSpPr>
        <p:sp>
          <p:nvSpPr>
            <p:cNvPr id="39974" name="文本框 16"/>
            <p:cNvSpPr txBox="1"/>
            <p:nvPr/>
          </p:nvSpPr>
          <p:spPr>
            <a:xfrm>
              <a:off x="1505" y="4146"/>
              <a:ext cx="2378" cy="17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考向 </a:t>
              </a:r>
              <a:r>
                <a:rPr lang="zh-CN" altLang="en-US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3431" y="4147"/>
              <a:ext cx="8000" cy="17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sz="2400">
                  <a:ea typeface="黑体" panose="02010609060101010101" pitchFamily="49" charset="-122"/>
                </a:rPr>
                <a:t>光的反射、折射综合作图</a:t>
              </a:r>
              <a:endParaRPr lang="zh-CN" sz="2400"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46785" y="1654810"/>
            <a:ext cx="1838960" cy="474345"/>
            <a:chOff x="1318" y="2359"/>
            <a:chExt cx="2896" cy="747"/>
          </a:xfrm>
        </p:grpSpPr>
        <p:pic>
          <p:nvPicPr>
            <p:cNvPr id="3" name="图片 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598795" y="5777230"/>
            <a:ext cx="12928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altLang="zh-CN" sz="1800">
                <a:cs typeface="楷体_GB2312" charset="0"/>
              </a:rPr>
              <a:t>10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9" name="文本框 8"/>
          <p:cNvSpPr txBox="1"/>
          <p:nvPr/>
        </p:nvSpPr>
        <p:spPr>
          <a:xfrm>
            <a:off x="941070" y="2129155"/>
            <a:ext cx="108940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 </a:t>
            </a:r>
            <a:r>
              <a:rPr lang="zh-CN" sz="2400">
                <a:cs typeface="楷体_GB2312" charset="0"/>
              </a:rPr>
              <a:t>百色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一束光线从空气斜射入水中，在水面发生反射和折射，已知反射光线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OA</a:t>
            </a:r>
            <a:r>
              <a:rPr lang="zh-CN" sz="2400">
                <a:ea typeface="宋体" panose="02010600030101010101" pitchFamily="2" charset="-122"/>
              </a:rPr>
              <a:t>如图所示．请在图中画出它的入射光线和大致的折射光线．</a:t>
            </a:r>
            <a:endParaRPr lang="zh-CN" altLang="en-US" sz="2400"/>
          </a:p>
        </p:txBody>
      </p:sp>
      <p:pic>
        <p:nvPicPr>
          <p:cNvPr id="6" name="图片 -21474824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0460" y="3328035"/>
            <a:ext cx="2589530" cy="215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6202680" y="4409440"/>
            <a:ext cx="199390" cy="20066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 rot="0" flipV="1">
            <a:off x="5113655" y="3776345"/>
            <a:ext cx="1130935" cy="869950"/>
            <a:chOff x="5546" y="3030"/>
            <a:chExt cx="183" cy="635"/>
          </a:xfrm>
        </p:grpSpPr>
        <p:sp>
          <p:nvSpPr>
            <p:cNvPr id="25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6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grpSp>
        <p:nvGrpSpPr>
          <p:cNvPr id="16" name="组合 15"/>
          <p:cNvGrpSpPr/>
          <p:nvPr/>
        </p:nvGrpSpPr>
        <p:grpSpPr>
          <a:xfrm rot="0" flipV="1">
            <a:off x="6231255" y="4620895"/>
            <a:ext cx="327025" cy="715010"/>
            <a:chOff x="5546" y="3030"/>
            <a:chExt cx="183" cy="635"/>
          </a:xfrm>
        </p:grpSpPr>
        <p:sp>
          <p:nvSpPr>
            <p:cNvPr id="17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67080" y="2152015"/>
            <a:ext cx="65151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宜宾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如图所示，空气中一束光经过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点斜射向竖直放置的平面镜，经平面镜反射后射向一块玻璃砖的上表面，并穿过玻璃砖从下表面射出，请在图中画出该光路图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不考虑玻璃砖的反射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2" name="图片 -21474824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99400" y="1458595"/>
            <a:ext cx="2981960" cy="3513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646160" y="5386070"/>
            <a:ext cx="14884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21" name="组合 20"/>
          <p:cNvGrpSpPr/>
          <p:nvPr/>
        </p:nvGrpSpPr>
        <p:grpSpPr>
          <a:xfrm>
            <a:off x="9681845" y="2247265"/>
            <a:ext cx="1680210" cy="132350"/>
            <a:chOff x="15308" y="3351"/>
            <a:chExt cx="2646" cy="208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5308" y="3351"/>
              <a:ext cx="2646" cy="5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16731" y="3361"/>
              <a:ext cx="198" cy="19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 rot="0" flipH="1" flipV="1">
            <a:off x="9992360" y="2286635"/>
            <a:ext cx="715645" cy="751840"/>
            <a:chOff x="5546" y="3030"/>
            <a:chExt cx="183" cy="635"/>
          </a:xfrm>
        </p:grpSpPr>
        <p:sp>
          <p:nvSpPr>
            <p:cNvPr id="25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6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grpSp>
        <p:nvGrpSpPr>
          <p:cNvPr id="29" name="组合 28"/>
          <p:cNvGrpSpPr/>
          <p:nvPr/>
        </p:nvGrpSpPr>
        <p:grpSpPr>
          <a:xfrm>
            <a:off x="9999980" y="2512060"/>
            <a:ext cx="125730" cy="1156970"/>
            <a:chOff x="15809" y="3768"/>
            <a:chExt cx="198" cy="1822"/>
          </a:xfrm>
        </p:grpSpPr>
        <p:cxnSp>
          <p:nvCxnSpPr>
            <p:cNvPr id="24" name="直接连接符 23"/>
            <p:cNvCxnSpPr/>
            <p:nvPr/>
          </p:nvCxnSpPr>
          <p:spPr>
            <a:xfrm flipH="1" flipV="1">
              <a:off x="15812" y="3768"/>
              <a:ext cx="0" cy="1822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矩形 27"/>
            <p:cNvSpPr/>
            <p:nvPr/>
          </p:nvSpPr>
          <p:spPr>
            <a:xfrm>
              <a:off x="15809" y="4364"/>
              <a:ext cx="198" cy="19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rot="0" flipH="1" flipV="1">
            <a:off x="9347200" y="3044825"/>
            <a:ext cx="655955" cy="1475740"/>
            <a:chOff x="5546" y="3030"/>
            <a:chExt cx="183" cy="635"/>
          </a:xfrm>
        </p:grpSpPr>
        <p:sp>
          <p:nvSpPr>
            <p:cNvPr id="31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2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grpSp>
        <p:nvGrpSpPr>
          <p:cNvPr id="33" name="组合 32"/>
          <p:cNvGrpSpPr/>
          <p:nvPr/>
        </p:nvGrpSpPr>
        <p:grpSpPr>
          <a:xfrm>
            <a:off x="9308465" y="4002405"/>
            <a:ext cx="125730" cy="1156970"/>
            <a:chOff x="15809" y="3768"/>
            <a:chExt cx="198" cy="1822"/>
          </a:xfrm>
        </p:grpSpPr>
        <p:cxnSp>
          <p:nvCxnSpPr>
            <p:cNvPr id="34" name="直接连接符 33"/>
            <p:cNvCxnSpPr/>
            <p:nvPr/>
          </p:nvCxnSpPr>
          <p:spPr>
            <a:xfrm flipH="1" flipV="1">
              <a:off x="15812" y="3768"/>
              <a:ext cx="0" cy="1822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 34"/>
            <p:cNvSpPr/>
            <p:nvPr/>
          </p:nvSpPr>
          <p:spPr>
            <a:xfrm>
              <a:off x="15809" y="4364"/>
              <a:ext cx="198" cy="19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0" flipH="1" flipV="1">
            <a:off x="8612505" y="4537075"/>
            <a:ext cx="715645" cy="751840"/>
            <a:chOff x="5546" y="3030"/>
            <a:chExt cx="183" cy="635"/>
          </a:xfrm>
        </p:grpSpPr>
        <p:sp>
          <p:nvSpPr>
            <p:cNvPr id="37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55980" y="1222375"/>
            <a:ext cx="6347460" cy="460375"/>
            <a:chOff x="1606" y="1931"/>
            <a:chExt cx="9996" cy="725"/>
          </a:xfrm>
        </p:grpSpPr>
        <p:sp>
          <p:nvSpPr>
            <p:cNvPr id="39974" name="文本框 16"/>
            <p:cNvSpPr txBox="1"/>
            <p:nvPr/>
          </p:nvSpPr>
          <p:spPr>
            <a:xfrm>
              <a:off x="1606" y="1931"/>
              <a:ext cx="237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考向 </a:t>
              </a:r>
              <a:r>
                <a:rPr lang="zh-CN" altLang="en-US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3602" y="1931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sz="2400">
                  <a:ea typeface="黑体" panose="02010609060101010101" pitchFamily="49" charset="-122"/>
                </a:rPr>
                <a:t>平面镜成像作图(2018.24)</a:t>
              </a:r>
              <a:endParaRPr lang="zh-CN" sz="2400"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55980" y="1771650"/>
            <a:ext cx="106318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在图中，根据平面镜成像特点画出物体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在平面镜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MN</a:t>
            </a:r>
            <a:r>
              <a:rPr lang="zh-CN" sz="2400">
                <a:ea typeface="宋体" panose="02010600030101010101" pitchFamily="2" charset="-122"/>
              </a:rPr>
              <a:t>中所成的像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′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′.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5260975" y="5746750"/>
            <a:ext cx="16706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9" name="图片 -2147482567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3635" y="3176905"/>
            <a:ext cx="1144905" cy="210566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1" name="直接连接符 10"/>
          <p:cNvCxnSpPr/>
          <p:nvPr/>
        </p:nvCxnSpPr>
        <p:spPr>
          <a:xfrm flipH="1">
            <a:off x="5155565" y="3687445"/>
            <a:ext cx="1501140" cy="25400"/>
          </a:xfrm>
          <a:prstGeom prst="line">
            <a:avLst/>
          </a:prstGeom>
          <a:ln w="28575" cmpd="sng">
            <a:solidFill>
              <a:srgbClr val="FF0000"/>
            </a:solidFill>
            <a:prstDash val="lg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 rot="16200000">
            <a:off x="5756275" y="3528695"/>
            <a:ext cx="189865" cy="177800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5474335" y="4700905"/>
            <a:ext cx="864235" cy="0"/>
          </a:xfrm>
          <a:prstGeom prst="line">
            <a:avLst/>
          </a:prstGeom>
          <a:ln w="28575" cmpd="sng">
            <a:solidFill>
              <a:srgbClr val="FF0000"/>
            </a:solidFill>
            <a:prstDash val="lg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 rot="16200000">
            <a:off x="5748020" y="4509135"/>
            <a:ext cx="189865" cy="194310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6338570" y="3687445"/>
            <a:ext cx="360045" cy="1008380"/>
          </a:xfrm>
          <a:prstGeom prst="line">
            <a:avLst/>
          </a:prstGeom>
          <a:ln w="28575" cmpd="sng">
            <a:solidFill>
              <a:srgbClr val="FF0000"/>
            </a:solidFill>
            <a:prstDash val="lgDash"/>
            <a:headEnd type="stealth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344920" y="4519930"/>
            <a:ext cx="4343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B'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58940" y="3498850"/>
            <a:ext cx="4343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14" grpId="0" bldLvl="0" animBg="1"/>
      <p:bldP spid="14" grpId="1" animBg="1"/>
      <p:bldP spid="4" grpId="0"/>
      <p:bldP spid="4" grpId="1"/>
      <p:bldP spid="6" grpId="0"/>
      <p:bldP spid="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226185" y="1416050"/>
            <a:ext cx="1838960" cy="474345"/>
            <a:chOff x="1318" y="2359"/>
            <a:chExt cx="2896" cy="747"/>
          </a:xfrm>
        </p:grpSpPr>
        <p:pic>
          <p:nvPicPr>
            <p:cNvPr id="3" name="图片 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82675" y="1746885"/>
            <a:ext cx="105029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13. </a:t>
            </a:r>
            <a:r>
              <a:rPr lang="zh-CN" sz="2400">
                <a:ea typeface="宋体" panose="02010600030101010101" pitchFamily="2" charset="-122"/>
              </a:rPr>
              <a:t>如图所示，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′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′</a:t>
            </a:r>
            <a:r>
              <a:rPr lang="zh-CN" sz="2400">
                <a:ea typeface="宋体" panose="02010600030101010101" pitchFamily="2" charset="-122"/>
              </a:rPr>
              <a:t>是物体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在平面镜中所成的像，在图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中画出平面镜．</a:t>
            </a:r>
            <a:endParaRPr lang="zh-CN" altLang="en-US" sz="2400"/>
          </a:p>
        </p:txBody>
      </p:sp>
      <p:pic>
        <p:nvPicPr>
          <p:cNvPr id="2" name="图片 -21474824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7605" y="2680335"/>
            <a:ext cx="2733040" cy="2622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359400" y="5697220"/>
            <a:ext cx="14744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cxnSp>
        <p:nvCxnSpPr>
          <p:cNvPr id="24" name="直接连接符 23"/>
          <p:cNvCxnSpPr/>
          <p:nvPr/>
        </p:nvCxnSpPr>
        <p:spPr>
          <a:xfrm>
            <a:off x="5359400" y="2695575"/>
            <a:ext cx="2190750" cy="2195830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358130" y="4329430"/>
            <a:ext cx="551815" cy="561975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 flipH="1">
            <a:off x="5496560" y="3303270"/>
            <a:ext cx="1337310" cy="1581150"/>
            <a:chOff x="13662" y="6550"/>
            <a:chExt cx="2060" cy="215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3662" y="6550"/>
              <a:ext cx="2060" cy="2025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3862" y="67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4062" y="69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4262" y="71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14462" y="73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14662" y="75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4862" y="77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5062" y="79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5262" y="81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5462" y="83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矩形 36"/>
          <p:cNvSpPr/>
          <p:nvPr/>
        </p:nvSpPr>
        <p:spPr>
          <a:xfrm rot="2400000">
            <a:off x="5590540" y="4458335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400000">
            <a:off x="6363335" y="3611245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765175" y="2685415"/>
            <a:ext cx="109054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(1)</a:t>
            </a:r>
            <a:r>
              <a:rPr lang="zh-CN" sz="2400">
                <a:sym typeface="+mn-ea"/>
              </a:rPr>
              <a:t>烛焰在纸筒另一侧塑料薄膜上成一个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正立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倒立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实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像，这个像是由于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形成的．当蜡烛到纸筒的距离等于纸筒底部到塑料薄膜之间的距离时，成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等大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缩小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放大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的像．</a:t>
            </a:r>
            <a:endParaRPr lang="zh-CN" sz="2400"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 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875030" y="3393440"/>
            <a:ext cx="711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实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63080" y="3368675"/>
            <a:ext cx="2444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光沿直线传播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00085" y="3925570"/>
            <a:ext cx="1079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等大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72200" y="2828925"/>
            <a:ext cx="1148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倒立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6930" y="2250440"/>
            <a:ext cx="3230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  <a:sym typeface="+mn-ea"/>
              </a:rPr>
              <a:t>考向：小孔成像的特点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62965" y="1208405"/>
            <a:ext cx="104654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14. </a:t>
            </a:r>
            <a:r>
              <a:rPr lang="zh-CN" sz="2400">
                <a:ea typeface="宋体" panose="02010600030101010101" pitchFamily="2" charset="-122"/>
              </a:rPr>
              <a:t>根据光的反射定律在图中用光路作图的办法画出点光源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发出的光经过平面镜反射后照亮墙面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>
                <a:ea typeface="宋体" panose="02010600030101010101" pitchFamily="2" charset="-122"/>
              </a:rPr>
              <a:t>的范围．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请保留作图痕迹）</a:t>
            </a:r>
            <a:endParaRPr lang="zh-CN" altLang="en-US" sz="2400"/>
          </a:p>
        </p:txBody>
      </p:sp>
      <p:pic>
        <p:nvPicPr>
          <p:cNvPr id="2" name="图片 -21474824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2225" y="2527935"/>
            <a:ext cx="1969135" cy="2920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236210" y="5659120"/>
            <a:ext cx="14135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21" name="组合 20"/>
          <p:cNvGrpSpPr/>
          <p:nvPr/>
        </p:nvGrpSpPr>
        <p:grpSpPr>
          <a:xfrm>
            <a:off x="5933440" y="3880485"/>
            <a:ext cx="1680210" cy="132350"/>
            <a:chOff x="15308" y="3351"/>
            <a:chExt cx="2646" cy="208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5308" y="3351"/>
              <a:ext cx="2646" cy="5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16731" y="3361"/>
              <a:ext cx="198" cy="19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 rot="0">
            <a:off x="5806440" y="3886835"/>
            <a:ext cx="1265555" cy="748665"/>
            <a:chOff x="5546" y="3030"/>
            <a:chExt cx="183" cy="635"/>
          </a:xfrm>
        </p:grpSpPr>
        <p:sp>
          <p:nvSpPr>
            <p:cNvPr id="25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6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grpSp>
        <p:nvGrpSpPr>
          <p:cNvPr id="24" name="组合 23"/>
          <p:cNvGrpSpPr/>
          <p:nvPr/>
        </p:nvGrpSpPr>
        <p:grpSpPr>
          <a:xfrm>
            <a:off x="5947410" y="4735581"/>
            <a:ext cx="1680210" cy="125987"/>
            <a:chOff x="15308" y="3159"/>
            <a:chExt cx="2646" cy="198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5308" y="3351"/>
              <a:ext cx="2646" cy="5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矩形 27"/>
            <p:cNvSpPr/>
            <p:nvPr/>
          </p:nvSpPr>
          <p:spPr>
            <a:xfrm>
              <a:off x="16731" y="3159"/>
              <a:ext cx="198" cy="19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 rot="0" flipH="1">
            <a:off x="5102860" y="2847975"/>
            <a:ext cx="1926590" cy="1049020"/>
            <a:chOff x="5546" y="3030"/>
            <a:chExt cx="183" cy="635"/>
          </a:xfrm>
        </p:grpSpPr>
        <p:sp>
          <p:nvSpPr>
            <p:cNvPr id="30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1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grpSp>
        <p:nvGrpSpPr>
          <p:cNvPr id="32" name="组合 31"/>
          <p:cNvGrpSpPr/>
          <p:nvPr/>
        </p:nvGrpSpPr>
        <p:grpSpPr>
          <a:xfrm rot="0" flipV="1">
            <a:off x="5789930" y="4634230"/>
            <a:ext cx="1187450" cy="227330"/>
            <a:chOff x="5546" y="3030"/>
            <a:chExt cx="183" cy="635"/>
          </a:xfrm>
        </p:grpSpPr>
        <p:sp>
          <p:nvSpPr>
            <p:cNvPr id="33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grpSp>
        <p:nvGrpSpPr>
          <p:cNvPr id="35" name="组合 34"/>
          <p:cNvGrpSpPr/>
          <p:nvPr/>
        </p:nvGrpSpPr>
        <p:grpSpPr>
          <a:xfrm rot="0" flipH="1" flipV="1">
            <a:off x="5101590" y="4864735"/>
            <a:ext cx="1862455" cy="390525"/>
            <a:chOff x="5546" y="3030"/>
            <a:chExt cx="183" cy="635"/>
          </a:xfrm>
        </p:grpSpPr>
        <p:sp>
          <p:nvSpPr>
            <p:cNvPr id="36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795655" y="1444625"/>
            <a:ext cx="109054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考向：小孔成像的动态规律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随着蜡烛不断燃烧缩短，烛焰在塑料薄膜上的像将向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上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下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移动．若实验中观察到烛焰的像偏小，为了增大烛焰的像，在不更换原有器材的情况下可采取的办法是：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若将小孔由圆形改为三角形，则像的形状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变为圆形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变为三角形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8653780" y="2696210"/>
            <a:ext cx="8769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上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83530" y="3730625"/>
            <a:ext cx="34137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将烛焰适当靠近小孔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49745" y="4316730"/>
            <a:ext cx="1234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5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3135" y="1651635"/>
            <a:ext cx="2595880" cy="33121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10590" y="5297805"/>
            <a:ext cx="26809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(HK</a:t>
            </a:r>
            <a:r>
              <a:rPr lang="zh-CN" sz="1800">
                <a:cs typeface="仿宋_GB2312" charset="0"/>
              </a:rPr>
              <a:t>八年级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P60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16)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836035" y="2089785"/>
            <a:ext cx="79006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黑体" panose="02010609060101010101" pitchFamily="49" charset="-122"/>
                <a:ea typeface="黑体" panose="02010609060101010101" pitchFamily="49" charset="-122"/>
              </a:rPr>
              <a:t>考向：球面镜成像特点</a:t>
            </a:r>
            <a:endParaRPr 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如图是某路口的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拐弯镜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，从中可以看到更广泛的区域，说明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拐弯镜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是一种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凹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凸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面镜，它可以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会聚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发散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光线，起到扩大视野的作用．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7790815" y="3289935"/>
            <a:ext cx="895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凸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71335" y="3811270"/>
            <a:ext cx="1263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发散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5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2108835"/>
            <a:ext cx="2748915" cy="2618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756920" y="5147310"/>
            <a:ext cx="2861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(HK</a:t>
            </a:r>
            <a:r>
              <a:rPr lang="zh-CN" sz="1800">
                <a:cs typeface="仿宋_GB2312" charset="0"/>
              </a:rPr>
              <a:t>八年级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P62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20)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724275" y="1889125"/>
            <a:ext cx="80054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铅笔斜插入装有水的圆柱形玻璃杯中，如图所示．</a:t>
            </a:r>
            <a:r>
              <a:rPr lang="zh-CN" sz="2400">
                <a:ea typeface="黑体" panose="02010609060101010101" pitchFamily="49" charset="-122"/>
              </a:rPr>
              <a:t>考向：光现象辨识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我们看到放在水中的铅笔看起来向下弯折了，这是由于光从水中斜射入空气中时，发生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的缘故．从杯子的斜上方向杯底看时，会发现杯底的像的位置比其实际位置偏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高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8156575" y="3653790"/>
            <a:ext cx="1186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折射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08525" y="4758690"/>
            <a:ext cx="760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高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4045" y="3321050"/>
            <a:ext cx="109632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考向：透镜类型的判断及成像特点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铅笔在水中的部分看起来比水面上的部分要粗一些，这是因为盛水的圆柱形玻璃杯相当于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凸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凹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透镜，成的是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 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虚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实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614680" y="2122170"/>
            <a:ext cx="107061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2)</a:t>
            </a:r>
            <a:r>
              <a:rPr lang="zh-CN" sz="2400">
                <a:ea typeface="宋体" panose="02010600030101010101" pitchFamily="2" charset="-122"/>
              </a:rPr>
              <a:t>下列与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弯折的铅笔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现象形成的原理相同的是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sz="2400"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激光准直　　　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猴子捞月         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/>
              <a:t>形影不离              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  D. </a:t>
            </a:r>
            <a:r>
              <a:rPr lang="zh-CN" altLang="en-US" sz="2400"/>
              <a:t>潭清疑水浅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7517765" y="2259330"/>
            <a:ext cx="963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0785" y="4545330"/>
            <a:ext cx="837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凸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78750" y="4542155"/>
            <a:ext cx="856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虚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5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2077720"/>
            <a:ext cx="3796030" cy="1725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676275" y="4383405"/>
            <a:ext cx="38436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P83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4.4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5</a:t>
            </a:r>
            <a:r>
              <a:rPr lang="zh-CN" sz="1800">
                <a:cs typeface="仿宋_GB2312" charset="0"/>
              </a:rPr>
              <a:t>、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HK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P63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22)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4775835" y="1428115"/>
            <a:ext cx="67392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宋体" panose="02010600030101010101" pitchFamily="2" charset="-122"/>
              </a:rPr>
              <a:t>如图甲所示，小明在碗底放一枚硬币，然后慢慢后退，直至眼睛恰好看不到硬币，小明保持不动，小刚在旁边缓慢地向碗中倒水，倒着倒着，小明又重新看到碗底的硬币了，如图乙所示．</a:t>
            </a:r>
            <a:r>
              <a:rPr lang="zh-CN" sz="2400">
                <a:ea typeface="黑体" panose="02010609060101010101" pitchFamily="49" charset="-122"/>
              </a:rPr>
              <a:t>考向：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sz="2400">
                <a:ea typeface="黑体" panose="02010609060101010101" pitchFamily="49" charset="-122"/>
              </a:rPr>
              <a:t>光现象辨识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r>
              <a:rPr lang="zh-CN" sz="2400">
                <a:ea typeface="宋体" panose="02010600030101010101" pitchFamily="2" charset="-122"/>
              </a:rPr>
              <a:t>图甲中，小明恰好看不到硬币是由于光在同种均匀介质中沿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传播；图乙中，小明又重新看到了碗底的硬币是由于光的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6878320" y="4827270"/>
            <a:ext cx="1137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直线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51950" y="5370195"/>
            <a:ext cx="1089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折射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53110" y="970915"/>
            <a:ext cx="1090358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考向：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sz="2400">
                <a:ea typeface="黑体" panose="02010609060101010101" pitchFamily="49" charset="-122"/>
              </a:rPr>
              <a:t>光的折射现象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图乙中，小明看到的是硬币的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实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像，小明看到的碗底的硬币比真实的硬币位置要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高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，这是由于光从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中斜射向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中时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，折射光线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偏向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远离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法线引起的．</a:t>
            </a:r>
            <a:r>
              <a:rPr lang="zh-CN" sz="2400">
                <a:ea typeface="黑体" panose="02010609060101010101" pitchFamily="49" charset="-122"/>
              </a:rPr>
              <a:t>考向：光的折射作图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将图乙所示的情景简化成如图丙所示的示意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图，请画出小明又重新看到碗底硬币的光路图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点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为硬币，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′</a:t>
            </a:r>
            <a:r>
              <a:rPr lang="zh-CN" sz="2400">
                <a:ea typeface="宋体" panose="02010600030101010101" pitchFamily="2" charset="-122"/>
              </a:rPr>
              <a:t>为硬币的像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5330825" y="1605915"/>
            <a:ext cx="779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虚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89245" y="2168525"/>
            <a:ext cx="915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高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76020" y="2691130"/>
            <a:ext cx="673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水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51860" y="2691130"/>
            <a:ext cx="12153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空气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42125" y="2691130"/>
            <a:ext cx="1379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远离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2" name="图片 -21474825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09510" y="3634105"/>
            <a:ext cx="2940685" cy="25654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1" name="直接连接符 10"/>
          <p:cNvCxnSpPr/>
          <p:nvPr/>
        </p:nvCxnSpPr>
        <p:spPr>
          <a:xfrm>
            <a:off x="8364855" y="3872865"/>
            <a:ext cx="1728470" cy="1368425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 rot="0" flipH="1">
            <a:off x="9246235" y="4548505"/>
            <a:ext cx="815975" cy="1118870"/>
            <a:chOff x="5546" y="3030"/>
            <a:chExt cx="183" cy="635"/>
          </a:xfrm>
        </p:grpSpPr>
        <p:sp>
          <p:nvSpPr>
            <p:cNvPr id="25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6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grpSp>
        <p:nvGrpSpPr>
          <p:cNvPr id="4" name="组合 3"/>
          <p:cNvGrpSpPr/>
          <p:nvPr/>
        </p:nvGrpSpPr>
        <p:grpSpPr>
          <a:xfrm rot="0" flipH="1">
            <a:off x="8366125" y="3872230"/>
            <a:ext cx="864235" cy="687070"/>
            <a:chOff x="5546" y="3030"/>
            <a:chExt cx="183" cy="635"/>
          </a:xfrm>
        </p:grpSpPr>
        <p:sp>
          <p:nvSpPr>
            <p:cNvPr id="14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SLIDE_ITEM_CNT" val="4"/>
</p:tagLst>
</file>

<file path=ppt/tags/tag4.xml><?xml version="1.0" encoding="utf-8"?>
<p:tagLst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3856</Words>
  <Application>WPS 演示</Application>
  <PresentationFormat>宽屏</PresentationFormat>
  <Paragraphs>318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Times New Roman</vt:lpstr>
      <vt:lpstr>黑体</vt:lpstr>
      <vt:lpstr>仿宋_GB2312</vt:lpstr>
      <vt:lpstr>仿宋</vt:lpstr>
      <vt:lpstr>Calibri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2</cp:revision>
  <dcterms:created xsi:type="dcterms:W3CDTF">2019-11-26T04:16:00Z</dcterms:created>
  <dcterms:modified xsi:type="dcterms:W3CDTF">2019-12-29T06:07:00Z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